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63" r:id="rId3"/>
    <p:sldId id="264" r:id="rId4"/>
    <p:sldId id="265" r:id="rId5"/>
    <p:sldId id="266" r:id="rId6"/>
    <p:sldId id="257" r:id="rId7"/>
    <p:sldId id="262" r:id="rId8"/>
    <p:sldId id="258" r:id="rId9"/>
    <p:sldId id="260" r:id="rId10"/>
    <p:sldId id="261" r:id="rId11"/>
    <p:sldId id="270" r:id="rId12"/>
    <p:sldId id="269" r:id="rId13"/>
    <p:sldId id="268" r:id="rId14"/>
    <p:sldId id="267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1" autoAdjust="0"/>
    <p:restoredTop sz="87751" autoAdjust="0"/>
  </p:normalViewPr>
  <p:slideViewPr>
    <p:cSldViewPr>
      <p:cViewPr>
        <p:scale>
          <a:sx n="59" d="100"/>
          <a:sy n="59" d="100"/>
        </p:scale>
        <p:origin x="-15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BB5CC-70F3-412A-BF53-3ABD81440351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10AB5-88DB-4A68-8848-2BF4288929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79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郁翎</a:t>
            </a:r>
            <a:r>
              <a:rPr lang="en-US" altLang="zh-TW" dirty="0" smtClean="0"/>
              <a:t>:</a:t>
            </a:r>
            <a:r>
              <a:rPr lang="zh-TW" altLang="en-US" dirty="0" smtClean="0"/>
              <a:t>歡迎收看</a:t>
            </a:r>
            <a:r>
              <a:rPr lang="en-US" altLang="zh-TW" dirty="0" smtClean="0"/>
              <a:t>JCJ</a:t>
            </a:r>
            <a:r>
              <a:rPr lang="zh-TW" altLang="en-US" dirty="0" smtClean="0"/>
              <a:t>新聞台，我是主播張郁翎，最近廢除博愛座的話題，在網路上備受關注，而自強國中有兩名學生對此問題做了調查與研究，而本台的特派記者劉芸如特別整理出重點，現在就讓記者來為各位做相關報導。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10AB5-88DB-4A68-8848-2BF428892917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芸如</a:t>
            </a:r>
            <a:r>
              <a:rPr lang="en-US" altLang="zh-TW" dirty="0" smtClean="0"/>
              <a:t>:</a:t>
            </a:r>
            <a:r>
              <a:rPr lang="zh-TW" altLang="en-US" dirty="0" smtClean="0"/>
              <a:t>好的，接下來就讓我們來了解各國博愛座的不同，由以上兩張圖我們可以發現，德國及日本的博愛座，在外表上有極大的不同。</a:t>
            </a:r>
            <a:endParaRPr lang="en-US" altLang="zh-TW" dirty="0" smtClean="0"/>
          </a:p>
          <a:p>
            <a:r>
              <a:rPr lang="zh-TW" altLang="en-US" dirty="0" smtClean="0"/>
              <a:t>郁翎</a:t>
            </a:r>
            <a:r>
              <a:rPr lang="en-US" altLang="zh-TW" dirty="0" smtClean="0"/>
              <a:t>:</a:t>
            </a:r>
            <a:r>
              <a:rPr lang="zh-TW" altLang="en-US" dirty="0" smtClean="0"/>
              <a:t>那麼請問記者這兩國在讓座禮儀上有何不同嗎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芸如</a:t>
            </a:r>
            <a:r>
              <a:rPr lang="en-US" altLang="zh-TW" dirty="0" smtClean="0"/>
              <a:t>:</a:t>
            </a:r>
            <a:r>
              <a:rPr lang="zh-TW" altLang="en-US" dirty="0" smtClean="0"/>
              <a:t>是的，此兩國不只有外貌上的差異，在讓座禮儀上也有極大的差別，德國人較注重個人，有需要者會直接開口，不須仰賴他人的愛心；而日本因從小養成不麻煩別人的觀念，認為自己的麻煩自己解決，通常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選擇繼續站著，否則就「害他人失去位置」、為別人帶來困擾了！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10AB5-88DB-4A68-8848-2BF42889291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郁翎</a:t>
            </a:r>
            <a:r>
              <a:rPr lang="en-US" altLang="zh-TW" dirty="0" smtClean="0"/>
              <a:t>:</a:t>
            </a:r>
            <a:r>
              <a:rPr lang="zh-TW" altLang="en-US" dirty="0" smtClean="0"/>
              <a:t>近期在網路上，有一篇備受矚目的發文，此發文是因為有一名婦人不滿北一女學生沒有讓座給小朋友，而在網上發文且辱罵不雅字眼，而遭到網友撻伐，並成為廢除博愛座的導火線。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10AB5-88DB-4A68-8848-2BF42889291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郁翎</a:t>
            </a:r>
            <a:r>
              <a:rPr lang="en-US" altLang="zh-TW" dirty="0" smtClean="0"/>
              <a:t>:</a:t>
            </a:r>
            <a:r>
              <a:rPr lang="zh-TW" altLang="en-US" dirty="0" smtClean="0"/>
              <a:t>而因上一張北一女讓座事件，在網路上也出現了廢除博愛座的聯署書，我們請特派記者劉芸如來為我們坐進一步的報導。</a:t>
            </a:r>
            <a:endParaRPr lang="en-US" altLang="zh-TW" dirty="0" smtClean="0"/>
          </a:p>
          <a:p>
            <a:r>
              <a:rPr lang="zh-TW" altLang="en-US" dirty="0" smtClean="0"/>
              <a:t>芸如</a:t>
            </a:r>
            <a:r>
              <a:rPr lang="en-US" altLang="zh-TW" dirty="0" smtClean="0"/>
              <a:t>:</a:t>
            </a:r>
            <a:r>
              <a:rPr lang="zh-TW" altLang="en-US" dirty="0" smtClean="0"/>
              <a:t>此圖是一張有關於博愛座存廢的聯署書，而複議人數已超過</a:t>
            </a:r>
            <a:r>
              <a:rPr lang="en-US" altLang="zh-TW" dirty="0" smtClean="0"/>
              <a:t>7500</a:t>
            </a:r>
            <a:r>
              <a:rPr lang="zh-TW" altLang="en-US" dirty="0" smtClean="0"/>
              <a:t>人，並進入了複議階段，但我們獨家訪問到交通部次長，次長表示</a:t>
            </a:r>
            <a:r>
              <a:rPr lang="en-US" altLang="zh-TW" dirty="0" smtClean="0"/>
              <a:t>:</a:t>
            </a:r>
            <a:r>
              <a:rPr lang="zh-TW" altLang="en-US" dirty="0" smtClean="0"/>
              <a:t>博愛座也就是優先座，是社會風情進步的象徵，不應因噎廢食。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10AB5-88DB-4A68-8848-2BF42889291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郁翎</a:t>
            </a:r>
            <a:r>
              <a:rPr lang="en-US" altLang="zh-TW" dirty="0" smtClean="0"/>
              <a:t>:</a:t>
            </a:r>
            <a:r>
              <a:rPr lang="zh-TW" altLang="en-US" dirty="0" smtClean="0"/>
              <a:t>就在上一張有提到關於廢除博愛座這個話題，而此圖是</a:t>
            </a:r>
            <a:r>
              <a:rPr lang="en-US" altLang="zh-TW" dirty="0" smtClean="0"/>
              <a:t>JCJ</a:t>
            </a:r>
            <a:r>
              <a:rPr lang="zh-TW" altLang="en-US" dirty="0" smtClean="0"/>
              <a:t>新聞請記者上街詢問民眾的意見，反應兩極。</a:t>
            </a:r>
            <a:endParaRPr lang="en-US" altLang="zh-TW" dirty="0" smtClean="0"/>
          </a:p>
          <a:p>
            <a:r>
              <a:rPr lang="zh-TW" altLang="en-US" dirty="0" smtClean="0"/>
              <a:t>芸如</a:t>
            </a:r>
            <a:r>
              <a:rPr lang="en-US" altLang="zh-TW" dirty="0" smtClean="0"/>
              <a:t>:</a:t>
            </a:r>
            <a:r>
              <a:rPr lang="zh-TW" altLang="en-US" dirty="0" smtClean="0"/>
              <a:t>而本新聞台認為廢不廢除博愛座，並不能從根本解決問題，而要改正自己錯誤的心態，不要再用壞的觀念去看待博愛座。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10AB5-88DB-4A68-8848-2BF428892917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10AB5-88DB-4A68-8848-2BF42889291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10AB5-88DB-4A68-8848-2BF428892917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10AB5-88DB-4A68-8848-2BF428892917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893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10AB5-88DB-4A68-8848-2BF428892917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D95F-4779-4D21-BA41-81EA3B2399B3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C3560C-8F24-410B-B98B-F2ED155AB64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D95F-4779-4D21-BA41-81EA3B2399B3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560C-8F24-410B-B98B-F2ED155AB6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D95F-4779-4D21-BA41-81EA3B2399B3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560C-8F24-410B-B98B-F2ED155AB6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1D95F-4779-4D21-BA41-81EA3B2399B3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AC3560C-8F24-410B-B98B-F2ED155AB64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D95F-4779-4D21-BA41-81EA3B2399B3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560C-8F24-410B-B98B-F2ED155AB64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D95F-4779-4D21-BA41-81EA3B2399B3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560C-8F24-410B-B98B-F2ED155AB64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560C-8F24-410B-B98B-F2ED155AB64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D95F-4779-4D21-BA41-81EA3B2399B3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D95F-4779-4D21-BA41-81EA3B2399B3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560C-8F24-410B-B98B-F2ED155AB64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D95F-4779-4D21-BA41-81EA3B2399B3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3560C-8F24-410B-B98B-F2ED155AB6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D1D95F-4779-4D21-BA41-81EA3B2399B3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C3560C-8F24-410B-B98B-F2ED155AB64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D95F-4779-4D21-BA41-81EA3B2399B3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C3560C-8F24-410B-B98B-F2ED155AB64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935">
              <a:srgbClr val="BCDCD0"/>
            </a:gs>
            <a:gs pos="38000">
              <a:srgbClr val="ABD8D3"/>
            </a:gs>
            <a:gs pos="27000">
              <a:srgbClr val="89D0D8"/>
            </a:gs>
            <a:gs pos="17000">
              <a:srgbClr val="5DC6E0"/>
            </a:gs>
            <a:gs pos="9000">
              <a:srgbClr val="31BCE8"/>
            </a:gs>
            <a:gs pos="0">
              <a:srgbClr val="00B0F0"/>
            </a:gs>
            <a:gs pos="5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D1D95F-4779-4D21-BA41-81EA3B2399B3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AC3560C-8F24-410B-B98B-F2ED155AB64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784976" cy="2376263"/>
          </a:xfrm>
        </p:spPr>
        <p:txBody>
          <a:bodyPr>
            <a:noAutofit/>
          </a:bodyPr>
          <a:lstStyle/>
          <a:p>
            <a:pPr algn="l"/>
            <a:r>
              <a:rPr lang="zh-TW" altLang="en-US" sz="4800" b="1" dirty="0" smtClean="0">
                <a:solidFill>
                  <a:srgbClr val="002060"/>
                </a:solidFill>
                <a:latin typeface="+mj-ea"/>
              </a:rPr>
              <a:t>博愛不博愛</a:t>
            </a:r>
            <a:r>
              <a:rPr lang="en-US" altLang="zh-TW" sz="4800" b="1" dirty="0" smtClean="0">
                <a:solidFill>
                  <a:srgbClr val="002060"/>
                </a:solidFill>
                <a:latin typeface="+mj-ea"/>
              </a:rPr>
              <a:t>? </a:t>
            </a:r>
            <a:br>
              <a:rPr lang="en-US" altLang="zh-TW" sz="4800" b="1" dirty="0" smtClean="0">
                <a:solidFill>
                  <a:srgbClr val="002060"/>
                </a:solidFill>
                <a:latin typeface="+mj-ea"/>
              </a:rPr>
            </a:br>
            <a:r>
              <a:rPr lang="en-US" altLang="zh-TW" sz="4800" b="1" dirty="0" smtClean="0">
                <a:solidFill>
                  <a:srgbClr val="002060"/>
                </a:solidFill>
                <a:latin typeface="+mj-ea"/>
              </a:rPr>
              <a:t>    </a:t>
            </a:r>
            <a:r>
              <a:rPr lang="zh-TW" altLang="en-US" sz="4800" b="1" dirty="0" smtClean="0">
                <a:solidFill>
                  <a:srgbClr val="002060"/>
                </a:solidFill>
                <a:latin typeface="+mj-ea"/>
              </a:rPr>
              <a:t>博愛座存廢問題調查之研究</a:t>
            </a:r>
            <a:endParaRPr lang="zh-TW" altLang="en-US" sz="4800" b="1" dirty="0">
              <a:solidFill>
                <a:srgbClr val="002060"/>
              </a:solidFill>
              <a:latin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267744" y="4581128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+mn-ea"/>
              </a:rPr>
              <a:t>隊</a:t>
            </a:r>
            <a:r>
              <a:rPr lang="zh-TW" altLang="en-US" sz="3200" b="1" dirty="0">
                <a:solidFill>
                  <a:schemeClr val="bg1"/>
                </a:solidFill>
                <a:latin typeface="+mn-ea"/>
              </a:rPr>
              <a:t>名</a:t>
            </a:r>
            <a:r>
              <a:rPr lang="en-US" altLang="zh-TW" sz="3200" b="1" dirty="0">
                <a:solidFill>
                  <a:schemeClr val="bg1"/>
                </a:solidFill>
                <a:latin typeface="+mn-ea"/>
              </a:rPr>
              <a:t>:</a:t>
            </a:r>
            <a:r>
              <a:rPr lang="zh-TW" altLang="en-US" sz="3200" b="1" dirty="0">
                <a:solidFill>
                  <a:schemeClr val="bg1"/>
                </a:solidFill>
                <a:latin typeface="+mn-ea"/>
              </a:rPr>
              <a:t>喝水不夠檸檬才</a:t>
            </a:r>
            <a:r>
              <a:rPr lang="zh-TW" altLang="en-US" sz="3200" b="1" dirty="0" smtClean="0">
                <a:solidFill>
                  <a:schemeClr val="bg1"/>
                </a:solidFill>
                <a:latin typeface="+mn-ea"/>
              </a:rPr>
              <a:t>夠</a:t>
            </a:r>
            <a:endParaRPr lang="en-US" altLang="zh-TW" sz="32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zh-TW" altLang="en-US" sz="3200" b="1" dirty="0" smtClean="0">
                <a:solidFill>
                  <a:schemeClr val="bg1"/>
                </a:solidFill>
                <a:latin typeface="+mn-ea"/>
              </a:rPr>
              <a:t>隊員</a:t>
            </a:r>
            <a:r>
              <a:rPr lang="en-US" altLang="zh-TW" sz="3200" b="1" dirty="0" smtClean="0">
                <a:solidFill>
                  <a:schemeClr val="bg1"/>
                </a:solidFill>
                <a:latin typeface="+mn-ea"/>
              </a:rPr>
              <a:t>:</a:t>
            </a:r>
            <a:r>
              <a:rPr lang="zh-TW" altLang="en-US" sz="3200" b="1" dirty="0">
                <a:solidFill>
                  <a:schemeClr val="bg1"/>
                </a:solidFill>
                <a:latin typeface="+mn-ea"/>
              </a:rPr>
              <a:t>張郁</a:t>
            </a:r>
            <a:r>
              <a:rPr lang="zh-TW" altLang="en-US" sz="3200" b="1" dirty="0" smtClean="0">
                <a:solidFill>
                  <a:schemeClr val="bg1"/>
                </a:solidFill>
                <a:latin typeface="+mn-ea"/>
              </a:rPr>
              <a:t>翎、劉芸如</a:t>
            </a:r>
            <a:endParaRPr lang="zh-TW" altLang="en-US" sz="32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82800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488832" cy="1152128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C00000"/>
                </a:solidFill>
              </a:rPr>
              <a:t> </a:t>
            </a:r>
            <a:r>
              <a:rPr lang="zh-TW" altLang="en-US" sz="4000" b="1" dirty="0" smtClean="0">
                <a:solidFill>
                  <a:srgbClr val="C00000"/>
                </a:solidFill>
              </a:rPr>
              <a:t>民眾是否同意廢除</a:t>
            </a:r>
            <a:r>
              <a:rPr lang="zh-TW" altLang="en-US" sz="4000" b="1" dirty="0">
                <a:solidFill>
                  <a:srgbClr val="C00000"/>
                </a:solidFill>
              </a:rPr>
              <a:t>博愛座會減少爭吵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860032" y="450912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2060"/>
                </a:solidFill>
                <a:latin typeface="+mn-ea"/>
              </a:rPr>
              <a:t>約</a:t>
            </a:r>
            <a:r>
              <a:rPr lang="en-US" altLang="zh-TW" sz="2400" b="1" dirty="0" smtClean="0">
                <a:solidFill>
                  <a:srgbClr val="002060"/>
                </a:solidFill>
                <a:latin typeface="+mn-ea"/>
              </a:rPr>
              <a:t>5</a:t>
            </a:r>
            <a:r>
              <a:rPr lang="zh-TW" altLang="en-US" sz="2400" b="1" dirty="0" smtClean="0">
                <a:solidFill>
                  <a:srgbClr val="002060"/>
                </a:solidFill>
                <a:latin typeface="+mn-ea"/>
              </a:rPr>
              <a:t>成的民眾不認同</a:t>
            </a:r>
            <a:endParaRPr lang="zh-TW" altLang="en-US" sz="2400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+mj-ea"/>
              </a:rPr>
              <a:t>討論</a:t>
            </a:r>
            <a:r>
              <a:rPr lang="en-US" altLang="zh-TW" sz="4800" dirty="0" smtClean="0">
                <a:solidFill>
                  <a:srgbClr val="FF0000"/>
                </a:solidFill>
                <a:latin typeface="+mj-ea"/>
              </a:rPr>
              <a:t>1</a:t>
            </a:r>
            <a:r>
              <a:rPr lang="zh-TW" altLang="en-US" sz="4800" dirty="0" smtClean="0">
                <a:solidFill>
                  <a:srgbClr val="FF0000"/>
                </a:solidFill>
                <a:latin typeface="+mj-ea"/>
              </a:rPr>
              <a:t>青少年較容易不讓座</a:t>
            </a:r>
            <a:endParaRPr lang="zh-TW" altLang="en-US" sz="4800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1585564"/>
            <a:ext cx="84249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355976" y="486916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超過一半以上民眾不同意</a:t>
            </a:r>
          </a:p>
        </p:txBody>
      </p:sp>
    </p:spTree>
    <p:extLst>
      <p:ext uri="{BB962C8B-B14F-4D97-AF65-F5344CB8AC3E}">
        <p14:creationId xmlns:p14="http://schemas.microsoft.com/office/powerpoint/2010/main" val="40280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125402"/>
            <a:ext cx="8229600" cy="12192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FF0000"/>
                </a:solidFill>
              </a:rPr>
              <a:t>討論</a:t>
            </a:r>
            <a:r>
              <a:rPr lang="en-US" altLang="zh-TW" sz="6000" b="1" dirty="0" smtClean="0">
                <a:solidFill>
                  <a:srgbClr val="FF0000"/>
                </a:solidFill>
                <a:latin typeface="+mj-ea"/>
              </a:rPr>
              <a:t>2</a:t>
            </a:r>
            <a:r>
              <a:rPr lang="zh-TW" altLang="en-US" sz="6000" b="1" dirty="0" smtClean="0">
                <a:solidFill>
                  <a:srgbClr val="FF0000"/>
                </a:solidFill>
                <a:latin typeface="+mj-ea"/>
              </a:rPr>
              <a:t> 博愛座存廢問題</a:t>
            </a:r>
            <a:endParaRPr lang="zh-TW" altLang="en-US" sz="6000" b="1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3635" t="5479" r="1224" b="10020"/>
          <a:stretch/>
        </p:blipFill>
        <p:spPr bwMode="auto">
          <a:xfrm>
            <a:off x="148979" y="1828724"/>
            <a:ext cx="5683408" cy="293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020" t="4291" r="1881" b="6383"/>
          <a:stretch/>
        </p:blipFill>
        <p:spPr bwMode="auto">
          <a:xfrm>
            <a:off x="3088107" y="1833727"/>
            <a:ext cx="59436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148979" y="1460621"/>
            <a:ext cx="439248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21039" y="1460621"/>
            <a:ext cx="321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民眾</a:t>
            </a:r>
            <a:r>
              <a:rPr lang="zh-TW" altLang="en-US" b="1" dirty="0">
                <a:solidFill>
                  <a:srgbClr val="FF0000"/>
                </a:solidFill>
              </a:rPr>
              <a:t>是否同意廢除博愛座</a:t>
            </a:r>
            <a:endParaRPr lang="zh-TW" altLang="en-US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305987" y="1460621"/>
            <a:ext cx="57257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451594" y="1464395"/>
            <a:ext cx="407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民眾是否同意廢除博愛座會減少爭吵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059907" y="400506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不同意的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人數相當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 marL="449263" indent="-449263">
              <a:buNone/>
            </a:pPr>
            <a:r>
              <a:rPr lang="en-US" altLang="zh-TW" sz="3200" b="1" dirty="0" smtClean="0">
                <a:solidFill>
                  <a:srgbClr val="002060"/>
                </a:solidFill>
                <a:latin typeface="+mn-ea"/>
              </a:rPr>
              <a:t>1.</a:t>
            </a:r>
            <a:r>
              <a:rPr lang="zh-TW" altLang="en-US" sz="3200" b="1" dirty="0" smtClean="0">
                <a:solidFill>
                  <a:srgbClr val="002060"/>
                </a:solidFill>
                <a:latin typeface="+mn-ea"/>
              </a:rPr>
              <a:t>各國博愛座皆有外貌上的差異，在讓座禮儀上也有極大的差別</a:t>
            </a:r>
            <a:r>
              <a:rPr lang="zh-TW" altLang="en-US" sz="3200" b="1" dirty="0" smtClean="0">
                <a:solidFill>
                  <a:srgbClr val="002060"/>
                </a:solidFill>
                <a:latin typeface="+mn-ea"/>
              </a:rPr>
              <a:t>。</a:t>
            </a:r>
            <a:endParaRPr lang="en-US" altLang="zh-TW" sz="3200" b="1" dirty="0" smtClean="0">
              <a:solidFill>
                <a:srgbClr val="002060"/>
              </a:solidFill>
              <a:latin typeface="+mn-ea"/>
            </a:endParaRPr>
          </a:p>
          <a:p>
            <a:pPr marL="449263" indent="-449263">
              <a:buNone/>
            </a:pPr>
            <a:endParaRPr lang="en-US" altLang="zh-TW" sz="3200" b="1" dirty="0" smtClean="0">
              <a:solidFill>
                <a:srgbClr val="002060"/>
              </a:solidFill>
              <a:latin typeface="+mn-ea"/>
            </a:endParaRPr>
          </a:p>
          <a:p>
            <a:pPr marL="449263" indent="-449263">
              <a:buNone/>
            </a:pPr>
            <a:r>
              <a:rPr lang="en-US" altLang="zh-TW" sz="3200" b="1" dirty="0" smtClean="0">
                <a:solidFill>
                  <a:srgbClr val="002060"/>
                </a:solidFill>
                <a:latin typeface="+mn-ea"/>
              </a:rPr>
              <a:t>2.</a:t>
            </a:r>
            <a:r>
              <a:rPr lang="zh-TW" altLang="en-US" sz="3200" b="1" dirty="0" smtClean="0">
                <a:solidFill>
                  <a:srgbClr val="002060"/>
                </a:solidFill>
                <a:latin typeface="+mn-ea"/>
              </a:rPr>
              <a:t>讓座禮儀在台灣已成一種</a:t>
            </a:r>
            <a:r>
              <a:rPr lang="zh-TW" altLang="en-US" sz="3200" b="1" dirty="0">
                <a:solidFill>
                  <a:srgbClr val="002060"/>
                </a:solidFill>
                <a:latin typeface="+mn-ea"/>
              </a:rPr>
              <a:t>文化</a:t>
            </a:r>
            <a:r>
              <a:rPr lang="zh-TW" altLang="en-US" sz="3200" b="1" dirty="0" smtClean="0">
                <a:solidFill>
                  <a:srgbClr val="002060"/>
                </a:solidFill>
                <a:latin typeface="+mn-ea"/>
              </a:rPr>
              <a:t>，大多數民眾也同意坐一般座位應該讓座</a:t>
            </a:r>
            <a:r>
              <a:rPr lang="zh-TW" altLang="en-US" sz="3200" b="1" dirty="0" smtClean="0">
                <a:solidFill>
                  <a:srgbClr val="002060"/>
                </a:solidFill>
                <a:latin typeface="+mn-ea"/>
              </a:rPr>
              <a:t>。</a:t>
            </a:r>
            <a:endParaRPr lang="en-US" altLang="zh-TW" sz="3200" b="1" dirty="0" smtClean="0">
              <a:solidFill>
                <a:srgbClr val="002060"/>
              </a:solidFill>
              <a:latin typeface="+mn-ea"/>
            </a:endParaRPr>
          </a:p>
          <a:p>
            <a:pPr marL="449263" indent="-449263">
              <a:buNone/>
            </a:pPr>
            <a:endParaRPr lang="en-US" altLang="zh-TW" sz="3200" b="1" dirty="0" smtClean="0">
              <a:solidFill>
                <a:srgbClr val="002060"/>
              </a:solidFill>
              <a:latin typeface="+mn-ea"/>
            </a:endParaRPr>
          </a:p>
          <a:p>
            <a:pPr marL="449263" indent="-449263">
              <a:buNone/>
            </a:pPr>
            <a:r>
              <a:rPr lang="en-US" altLang="zh-TW" sz="3200" b="1" dirty="0" smtClean="0">
                <a:solidFill>
                  <a:srgbClr val="002060"/>
                </a:solidFill>
                <a:latin typeface="+mn-ea"/>
              </a:rPr>
              <a:t>3.</a:t>
            </a:r>
            <a:r>
              <a:rPr lang="zh-TW" altLang="en-US" sz="3200" b="1" dirty="0" smtClean="0">
                <a:solidFill>
                  <a:srgbClr val="002060"/>
                </a:solidFill>
                <a:latin typeface="+mn-ea"/>
              </a:rPr>
              <a:t>民眾認為不讓座和年齡沒有直接關係</a:t>
            </a:r>
            <a:r>
              <a:rPr lang="zh-TW" altLang="en-US" sz="3200" b="1" dirty="0" smtClean="0">
                <a:solidFill>
                  <a:srgbClr val="002060"/>
                </a:solidFill>
                <a:latin typeface="+mn-ea"/>
              </a:rPr>
              <a:t>。</a:t>
            </a:r>
            <a:endParaRPr lang="en-US" altLang="zh-TW" sz="3200" b="1" dirty="0" smtClean="0">
              <a:solidFill>
                <a:srgbClr val="002060"/>
              </a:solidFill>
              <a:latin typeface="+mn-ea"/>
            </a:endParaRPr>
          </a:p>
          <a:p>
            <a:pPr marL="449263" indent="-449263">
              <a:buNone/>
            </a:pPr>
            <a:endParaRPr lang="en-US" altLang="zh-TW" sz="3200" b="1" dirty="0" smtClean="0">
              <a:solidFill>
                <a:srgbClr val="002060"/>
              </a:solidFill>
              <a:latin typeface="+mn-ea"/>
            </a:endParaRPr>
          </a:p>
          <a:p>
            <a:pPr marL="449263" indent="-449263">
              <a:buNone/>
            </a:pPr>
            <a:r>
              <a:rPr lang="en-US" altLang="zh-TW" sz="3200" b="1" dirty="0" smtClean="0">
                <a:solidFill>
                  <a:srgbClr val="002060"/>
                </a:solidFill>
                <a:latin typeface="+mn-ea"/>
              </a:rPr>
              <a:t>4.</a:t>
            </a:r>
            <a:r>
              <a:rPr lang="zh-TW" altLang="en-US" sz="3200" b="1" dirty="0" smtClean="0">
                <a:solidFill>
                  <a:srgbClr val="002060"/>
                </a:solidFill>
                <a:latin typeface="+mn-ea"/>
              </a:rPr>
              <a:t>大部分</a:t>
            </a:r>
            <a:r>
              <a:rPr lang="zh-TW" altLang="en-US" sz="3200" b="1" dirty="0">
                <a:solidFill>
                  <a:srgbClr val="002060"/>
                </a:solidFill>
                <a:latin typeface="+mn-ea"/>
              </a:rPr>
              <a:t>民眾認為博愛座不應該廢除，且廢除博愛座也不能解決問題，可見該矯正的是人們的心態</a:t>
            </a:r>
            <a:r>
              <a:rPr lang="zh-TW" altLang="en-US" sz="3200" b="1" dirty="0" smtClean="0">
                <a:solidFill>
                  <a:srgbClr val="002060"/>
                </a:solidFill>
                <a:latin typeface="+mn-ea"/>
              </a:rPr>
              <a:t>。</a:t>
            </a:r>
            <a:endParaRPr lang="en-US" altLang="zh-TW" sz="3200" b="1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1800200" cy="894928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結論</a:t>
            </a:r>
            <a:r>
              <a:rPr lang="en-US" altLang="zh-TW" sz="5400" dirty="0" smtClean="0">
                <a:solidFill>
                  <a:srgbClr val="FF0000"/>
                </a:solidFill>
              </a:rPr>
              <a:t>: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6912768" cy="498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712" y="5517232"/>
            <a:ext cx="4978896" cy="750912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感謝各位評審的聆聽</a:t>
            </a:r>
          </a:p>
        </p:txBody>
      </p:sp>
    </p:spTree>
    <p:extLst>
      <p:ext uri="{BB962C8B-B14F-4D97-AF65-F5344CB8AC3E}">
        <p14:creationId xmlns:p14="http://schemas.microsoft.com/office/powerpoint/2010/main" val="8194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3156"/>
          <a:stretch/>
        </p:blipFill>
        <p:spPr>
          <a:xfrm>
            <a:off x="186554" y="1564650"/>
            <a:ext cx="4139952" cy="343941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4392488" cy="81034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各國不同的博愛座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69614" y="508939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</a:rPr>
              <a:t>德國的博愛座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96890" y="508939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</a:rPr>
              <a:t>日本的博愛座</a:t>
            </a:r>
            <a:endParaRPr lang="en-US" altLang="zh-TW" sz="2800" b="1" dirty="0">
              <a:solidFill>
                <a:schemeClr val="bg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19672" y="5897394"/>
            <a:ext cx="7236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圖源</a:t>
            </a:r>
            <a:r>
              <a:rPr lang="en-US" altLang="zh-TW" dirty="0" smtClean="0">
                <a:solidFill>
                  <a:schemeClr val="bg1"/>
                </a:solidFill>
              </a:rPr>
              <a:t>:</a:t>
            </a:r>
            <a:r>
              <a:rPr lang="en-US" altLang="zh-TW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rgbClr val="C00000"/>
                </a:solidFill>
              </a:rPr>
              <a:t>https://zh.wikipedia.org/wiki/%</a:t>
            </a:r>
            <a:r>
              <a:rPr lang="en-US" altLang="zh-TW" dirty="0" smtClean="0">
                <a:solidFill>
                  <a:srgbClr val="C00000"/>
                </a:solidFill>
              </a:rPr>
              <a:t>E5%84%AA%E5%85%88%E5%BA%A7</a:t>
            </a:r>
          </a:p>
          <a:p>
            <a:endParaRPr lang="en-US" altLang="zh-TW" dirty="0" smtClean="0"/>
          </a:p>
        </p:txBody>
      </p:sp>
      <p:pic>
        <p:nvPicPr>
          <p:cNvPr id="10" name="圖片 9" descr="20160421-051022_U5966_M149662_4cfc.jpg"/>
          <p:cNvPicPr>
            <a:picLocks noChangeAspect="1"/>
          </p:cNvPicPr>
          <p:nvPr/>
        </p:nvPicPr>
        <p:blipFill rotWithShape="1">
          <a:blip r:embed="rId4" cstate="print"/>
          <a:srcRect b="5055"/>
          <a:stretch/>
        </p:blipFill>
        <p:spPr>
          <a:xfrm>
            <a:off x="4435026" y="1564650"/>
            <a:ext cx="4499992" cy="3439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8136904" cy="432048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898776" cy="750912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博愛座新聞事件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385842" y="605264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圖源</a:t>
            </a:r>
            <a:r>
              <a:rPr lang="en-US" altLang="zh-TW" dirty="0">
                <a:solidFill>
                  <a:srgbClr val="C00000"/>
                </a:solidFill>
              </a:rPr>
              <a:t>: http://www.ettoday.net/news/20160825/762798.htm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879788" cy="469041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546848" cy="750912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廢除博愛座聯署書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7112" y="6100357"/>
            <a:ext cx="850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圖源</a:t>
            </a:r>
            <a:r>
              <a:rPr lang="en-US" altLang="zh-TW" dirty="0">
                <a:solidFill>
                  <a:schemeClr val="bg1"/>
                </a:solidFill>
              </a:rPr>
              <a:t>: </a:t>
            </a:r>
            <a:r>
              <a:rPr lang="en-US" altLang="zh-TW" dirty="0">
                <a:solidFill>
                  <a:srgbClr val="FF0000"/>
                </a:solidFill>
              </a:rPr>
              <a:t>http://news.cts.com.tw/cts/life/201609/201609071795254.html#.WAzF5o997IU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131024" cy="966936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民眾對廢除博愛座的想法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2" y="1440284"/>
            <a:ext cx="863140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52820" y="6211431"/>
            <a:ext cx="563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圖源</a:t>
            </a:r>
            <a:r>
              <a:rPr lang="en-US" altLang="zh-TW" dirty="0">
                <a:solidFill>
                  <a:schemeClr val="bg1"/>
                </a:solidFill>
              </a:rPr>
              <a:t>: </a:t>
            </a:r>
            <a:r>
              <a:rPr lang="en-US" altLang="zh-TW" dirty="0">
                <a:solidFill>
                  <a:srgbClr val="FF0000"/>
                </a:solidFill>
              </a:rPr>
              <a:t>https://www.youtube.com/watch?v=PbykZFdjBjc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814428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643192" cy="72008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</a:rPr>
              <a:t>民眾是否同意坐一般座位也應該讓座</a:t>
            </a:r>
            <a:endParaRPr lang="zh-TW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148064" y="4509120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2060"/>
                </a:solidFill>
                <a:latin typeface="+mn-ea"/>
              </a:rPr>
              <a:t>8</a:t>
            </a:r>
            <a:r>
              <a:rPr lang="zh-TW" altLang="en-US" sz="2400" b="1" dirty="0">
                <a:solidFill>
                  <a:srgbClr val="002060"/>
                </a:solidFill>
                <a:latin typeface="+mn-ea"/>
              </a:rPr>
              <a:t>成民眾表示同意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412776"/>
            <a:ext cx="8280000" cy="486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95120" cy="750912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</a:rPr>
              <a:t>民眾</a:t>
            </a:r>
            <a:r>
              <a:rPr lang="zh-TW" altLang="en-US" sz="3600" b="1" dirty="0" smtClean="0">
                <a:solidFill>
                  <a:srgbClr val="C00000"/>
                </a:solidFill>
              </a:rPr>
              <a:t>是否</a:t>
            </a:r>
            <a:r>
              <a:rPr lang="zh-TW" altLang="en-US" sz="3600" b="1" dirty="0">
                <a:solidFill>
                  <a:srgbClr val="C00000"/>
                </a:solidFill>
              </a:rPr>
              <a:t>同意</a:t>
            </a:r>
            <a:r>
              <a:rPr lang="zh-TW" altLang="en-US" sz="3600" b="1" dirty="0" smtClean="0">
                <a:solidFill>
                  <a:srgbClr val="C00000"/>
                </a:solidFill>
              </a:rPr>
              <a:t>青少年較容易不讓座</a:t>
            </a:r>
            <a:endParaRPr lang="zh-TW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04048" y="479715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超過一半的民眾表示不同意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95927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</a:rPr>
              <a:t>這次北一女的讓座事件</a:t>
            </a:r>
            <a:r>
              <a:rPr lang="zh-TW" altLang="en-US" sz="3600" b="1" dirty="0" smtClean="0">
                <a:solidFill>
                  <a:srgbClr val="C00000"/>
                </a:solidFill>
              </a:rPr>
              <a:t>，</a:t>
            </a:r>
            <a:r>
              <a:rPr lang="en-US" altLang="zh-TW" sz="3600" b="1" dirty="0" smtClean="0">
                <a:solidFill>
                  <a:srgbClr val="C00000"/>
                </a:solidFill>
              </a:rPr>
              <a:t/>
            </a:r>
            <a:br>
              <a:rPr lang="en-US" altLang="zh-TW" sz="3600" b="1" dirty="0" smtClean="0">
                <a:solidFill>
                  <a:srgbClr val="C00000"/>
                </a:solidFill>
              </a:rPr>
            </a:br>
            <a:r>
              <a:rPr lang="zh-TW" altLang="en-US" sz="3600" b="1" dirty="0" smtClean="0">
                <a:solidFill>
                  <a:srgbClr val="C00000"/>
                </a:solidFill>
              </a:rPr>
              <a:t>是否讓民眾對</a:t>
            </a:r>
            <a:r>
              <a:rPr lang="zh-TW" altLang="en-US" sz="3600" b="1" dirty="0">
                <a:solidFill>
                  <a:srgbClr val="C00000"/>
                </a:solidFill>
              </a:rPr>
              <a:t>博愛座增加了負面</a:t>
            </a:r>
            <a:r>
              <a:rPr lang="zh-TW" altLang="en-US" sz="3600" b="1" dirty="0" smtClean="0">
                <a:solidFill>
                  <a:srgbClr val="C00000"/>
                </a:solidFill>
              </a:rPr>
              <a:t>想法</a:t>
            </a:r>
            <a:r>
              <a:rPr lang="en-US" altLang="zh-TW" sz="3600" b="1" dirty="0" smtClean="0">
                <a:solidFill>
                  <a:srgbClr val="C00000"/>
                </a:solidFill>
              </a:rPr>
              <a:t>?</a:t>
            </a:r>
            <a:endParaRPr lang="zh-TW" alt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860032" y="465313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2060"/>
                </a:solidFill>
                <a:latin typeface="+mn-ea"/>
              </a:rPr>
              <a:t>大約</a:t>
            </a:r>
            <a:r>
              <a:rPr lang="en-US" altLang="zh-TW" sz="2400" b="1" dirty="0" smtClean="0">
                <a:solidFill>
                  <a:srgbClr val="002060"/>
                </a:solidFill>
                <a:latin typeface="+mn-ea"/>
              </a:rPr>
              <a:t>4</a:t>
            </a:r>
            <a:r>
              <a:rPr lang="zh-TW" altLang="en-US" sz="2400" b="1" dirty="0" smtClean="0">
                <a:solidFill>
                  <a:srgbClr val="002060"/>
                </a:solidFill>
                <a:latin typeface="+mn-ea"/>
              </a:rPr>
              <a:t>成的民眾認同</a:t>
            </a:r>
            <a:endParaRPr lang="zh-TW" altLang="en-US" sz="2400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124744"/>
            <a:ext cx="8280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194920" cy="82292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</a:rPr>
              <a:t>民眾是否同意</a:t>
            </a:r>
            <a:r>
              <a:rPr lang="zh-TW" altLang="en-US" sz="3600" b="1" dirty="0">
                <a:solidFill>
                  <a:srgbClr val="C00000"/>
                </a:solidFill>
              </a:rPr>
              <a:t>廢除博愛座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716016" y="429309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2060"/>
                </a:solidFill>
                <a:latin typeface="+mn-ea"/>
              </a:rPr>
              <a:t>將近</a:t>
            </a:r>
            <a:r>
              <a:rPr lang="en-US" altLang="zh-TW" sz="2400" b="1" dirty="0" smtClean="0">
                <a:solidFill>
                  <a:srgbClr val="002060"/>
                </a:solidFill>
                <a:latin typeface="+mn-ea"/>
              </a:rPr>
              <a:t>3</a:t>
            </a:r>
            <a:r>
              <a:rPr lang="zh-TW" altLang="en-US" sz="2400" b="1" dirty="0" smtClean="0">
                <a:solidFill>
                  <a:srgbClr val="002060"/>
                </a:solidFill>
                <a:latin typeface="+mn-ea"/>
              </a:rPr>
              <a:t>成的民眾同意</a:t>
            </a:r>
            <a:endParaRPr lang="zh-TW" altLang="en-US" sz="2400" b="1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宣紙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381</TotalTime>
  <Words>719</Words>
  <Application>Microsoft Office PowerPoint</Application>
  <PresentationFormat>如螢幕大小 (4:3)</PresentationFormat>
  <Paragraphs>56</Paragraphs>
  <Slides>14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宣紙</vt:lpstr>
      <vt:lpstr>博愛不博愛?      博愛座存廢問題調查之研究</vt:lpstr>
      <vt:lpstr>各國不同的博愛座</vt:lpstr>
      <vt:lpstr>博愛座新聞事件</vt:lpstr>
      <vt:lpstr>廢除博愛座聯署書</vt:lpstr>
      <vt:lpstr>民眾對廢除博愛座的想法</vt:lpstr>
      <vt:lpstr>民眾是否同意坐一般座位也應該讓座</vt:lpstr>
      <vt:lpstr>民眾是否同意青少年較容易不讓座</vt:lpstr>
      <vt:lpstr>這次北一女的讓座事件， 是否讓民眾對博愛座增加了負面想法?</vt:lpstr>
      <vt:lpstr>民眾是否同意廢除博愛座</vt:lpstr>
      <vt:lpstr> 民眾是否同意廢除博愛座會減少爭吵 </vt:lpstr>
      <vt:lpstr>討論1青少年較容易不讓座</vt:lpstr>
      <vt:lpstr>討論2 博愛座存廢問題</vt:lpstr>
      <vt:lpstr>結論:</vt:lpstr>
      <vt:lpstr>感謝各位評審的聆聽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Dave</cp:lastModifiedBy>
  <cp:revision>39</cp:revision>
  <dcterms:created xsi:type="dcterms:W3CDTF">2016-10-20T04:48:12Z</dcterms:created>
  <dcterms:modified xsi:type="dcterms:W3CDTF">2016-11-01T13:24:01Z</dcterms:modified>
</cp:coreProperties>
</file>