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80" r:id="rId7"/>
    <p:sldId id="262" r:id="rId8"/>
    <p:sldId id="263" r:id="rId9"/>
    <p:sldId id="266" r:id="rId10"/>
    <p:sldId id="274" r:id="rId11"/>
    <p:sldId id="275" r:id="rId12"/>
    <p:sldId id="276" r:id="rId13"/>
    <p:sldId id="271" r:id="rId14"/>
    <p:sldId id="272" r:id="rId15"/>
    <p:sldId id="273" r:id="rId16"/>
    <p:sldId id="264" r:id="rId17"/>
    <p:sldId id="277" r:id="rId18"/>
    <p:sldId id="278" r:id="rId19"/>
    <p:sldId id="265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AD"/>
    <a:srgbClr val="D1FBAF"/>
    <a:srgbClr val="F8E9FB"/>
    <a:srgbClr val="F3DCF8"/>
    <a:srgbClr val="E0B9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91" autoAdjust="0"/>
    <p:restoredTop sz="94660"/>
  </p:normalViewPr>
  <p:slideViewPr>
    <p:cSldViewPr>
      <p:cViewPr>
        <p:scale>
          <a:sx n="75" d="100"/>
          <a:sy n="75" d="100"/>
        </p:scale>
        <p:origin x="-8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80" y="64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 altLang="zh-TW" dirty="0" smtClean="0"/>
              <a:t>大家好</a:t>
            </a:r>
            <a:r>
              <a:rPr lang="zh-TW" altLang="en-US" dirty="0" smtClean="0"/>
              <a:t>，歡迎收看</a:t>
            </a:r>
            <a:r>
              <a:rPr lang="zh-TW" altLang="zh-TW" dirty="0" smtClean="0"/>
              <a:t>宜昌</a:t>
            </a:r>
            <a:r>
              <a:rPr lang="en-US" altLang="zh-TW" dirty="0" smtClean="0"/>
              <a:t>uniform</a:t>
            </a:r>
            <a:r>
              <a:rPr lang="zh-TW" altLang="en-US" dirty="0" smtClean="0"/>
              <a:t>新聞，小論文專題報導</a:t>
            </a:r>
            <a:endParaRPr lang="zh-TW" altLang="zh-TW" dirty="0" smtClean="0"/>
          </a:p>
          <a:p>
            <a:r>
              <a:rPr lang="zh-TW" altLang="en-US" dirty="0" smtClean="0"/>
              <a:t>我是主播</a:t>
            </a:r>
            <a:r>
              <a:rPr lang="zh-TW" altLang="zh-TW" dirty="0" smtClean="0"/>
              <a:t>江承謙、</a:t>
            </a:r>
            <a:r>
              <a:rPr lang="zh-TW" altLang="en-US" dirty="0" smtClean="0"/>
              <a:t>我是</a:t>
            </a:r>
            <a:r>
              <a:rPr lang="zh-TW" altLang="zh-TW" dirty="0" smtClean="0"/>
              <a:t>楊悅彤</a:t>
            </a:r>
            <a:endParaRPr lang="en-US" altLang="zh-TW" dirty="0" smtClean="0"/>
          </a:p>
          <a:p>
            <a:r>
              <a:rPr lang="zh-TW" altLang="en-US" dirty="0" smtClean="0"/>
              <a:t>彤：為各位觀眾介紹今天的特別來賓歐陽翰及記者楊悅玄</a:t>
            </a:r>
            <a:endParaRPr lang="zh-TW" altLang="zh-TW" dirty="0" smtClean="0"/>
          </a:p>
          <a:p>
            <a:r>
              <a:rPr lang="zh-TW" altLang="en-US" dirty="0" smtClean="0"/>
              <a:t>謙：首先讓我們來關心</a:t>
            </a:r>
            <a:r>
              <a:rPr lang="zh-TW" altLang="zh-TW" dirty="0" smtClean="0"/>
              <a:t>：制服，要？不要？</a:t>
            </a:r>
            <a:r>
              <a:rPr lang="zh-TW" altLang="en-US" dirty="0" smtClean="0"/>
              <a:t>這個主題</a:t>
            </a:r>
            <a:endParaRPr lang="en-US" altLang="zh-TW" dirty="0" smtClean="0"/>
          </a:p>
          <a:p>
            <a:r>
              <a:rPr lang="zh-TW" altLang="zh-TW" dirty="0" smtClean="0"/>
              <a:t>彤：承謙</a:t>
            </a:r>
            <a:r>
              <a:rPr lang="zh-TW" altLang="en-US" dirty="0" smtClean="0"/>
              <a:t>主播</a:t>
            </a:r>
            <a:r>
              <a:rPr lang="zh-TW" altLang="zh-TW" dirty="0" smtClean="0"/>
              <a:t>，請你來告訴大家為什麼我們</a:t>
            </a:r>
            <a:r>
              <a:rPr lang="zh-TW" altLang="en-US" dirty="0" smtClean="0"/>
              <a:t>選擇</a:t>
            </a:r>
            <a:r>
              <a:rPr lang="zh-TW" altLang="zh-TW" dirty="0" smtClean="0"/>
              <a:t>制服</a:t>
            </a:r>
            <a:r>
              <a:rPr lang="zh-TW" altLang="en-US" dirty="0" smtClean="0"/>
              <a:t>做為主題</a:t>
            </a:r>
            <a:endParaRPr lang="zh-TW" altLang="zh-TW" dirty="0" smtClean="0"/>
          </a:p>
          <a:p>
            <a:r>
              <a:rPr lang="zh-TW" altLang="zh-TW" dirty="0" smtClean="0"/>
              <a:t>承謙：好的，就由我來告訴大家。</a:t>
            </a: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zh-TW" altLang="zh-TW" dirty="0" smtClean="0"/>
              <a:t>在查詢學校的畢業紀念冊時，我們發現了學生穿著制服的照片逐年遞減，從民國</a:t>
            </a:r>
            <a:r>
              <a:rPr lang="en-US" altLang="zh-TW" dirty="0" smtClean="0"/>
              <a:t>84</a:t>
            </a:r>
            <a:r>
              <a:rPr lang="zh-TW" altLang="zh-TW" dirty="0" smtClean="0"/>
              <a:t>年的十九張，到了</a:t>
            </a:r>
            <a:r>
              <a:rPr lang="en-US" altLang="zh-TW" dirty="0" smtClean="0"/>
              <a:t>87</a:t>
            </a:r>
            <a:r>
              <a:rPr lang="zh-TW" altLang="zh-TW" dirty="0" smtClean="0"/>
              <a:t>年出現制服的照片已經只剩一張了</a:t>
            </a:r>
            <a:r>
              <a:rPr lang="en-US" altLang="zh-TW" dirty="0" smtClean="0"/>
              <a:t>! </a:t>
            </a:r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而我們在訪問吳玉苹老師時，老師說到：她在</a:t>
            </a:r>
            <a:r>
              <a:rPr lang="en-US" altLang="zh-TW" dirty="0" smtClean="0"/>
              <a:t> 87 </a:t>
            </a:r>
            <a:r>
              <a:rPr lang="zh-TW" altLang="zh-TW" dirty="0" smtClean="0"/>
              <a:t>年</a:t>
            </a:r>
            <a:r>
              <a:rPr lang="en-US" altLang="zh-TW" dirty="0" smtClean="0"/>
              <a:t> 8 </a:t>
            </a:r>
            <a:r>
              <a:rPr lang="zh-TW" altLang="zh-TW" dirty="0" smtClean="0"/>
              <a:t>月到校服務，當時的運動服就是校服。</a:t>
            </a:r>
            <a:r>
              <a:rPr lang="zh-TW" altLang="en-US" dirty="0" smtClean="0"/>
              <a:t>像這張照片，</a:t>
            </a:r>
            <a:r>
              <a:rPr lang="zh-TW" altLang="zh-TW" dirty="0" smtClean="0"/>
              <a:t>是</a:t>
            </a:r>
            <a:r>
              <a:rPr lang="zh-TW" altLang="en-US" dirty="0" smtClean="0"/>
              <a:t>我們從畢業紀念冊找到的，是</a:t>
            </a:r>
            <a:r>
              <a:rPr lang="en-US" altLang="zh-TW" dirty="0" smtClean="0"/>
              <a:t>86</a:t>
            </a:r>
            <a:r>
              <a:rPr lang="zh-TW" altLang="zh-TW" dirty="0" smtClean="0"/>
              <a:t>年</a:t>
            </a:r>
            <a:r>
              <a:rPr lang="en-US" altLang="zh-TW" dirty="0" smtClean="0"/>
              <a:t>4</a:t>
            </a:r>
            <a:r>
              <a:rPr lang="zh-TW" altLang="zh-TW" dirty="0" smtClean="0"/>
              <a:t>月拍的</a:t>
            </a:r>
            <a:r>
              <a:rPr lang="zh-TW" altLang="en-US" dirty="0" smtClean="0"/>
              <a:t>，證明</a:t>
            </a:r>
            <a:r>
              <a:rPr lang="en-US" altLang="zh-TW" dirty="0" smtClean="0"/>
              <a:t>86</a:t>
            </a:r>
            <a:r>
              <a:rPr lang="zh-TW" altLang="en-US" dirty="0" smtClean="0"/>
              <a:t>學年度學生還有穿著制服上課。</a:t>
            </a:r>
            <a:r>
              <a:rPr lang="zh-TW" altLang="zh-TW" dirty="0" smtClean="0"/>
              <a:t>所以我們推測取消制服的時間應該是在民國</a:t>
            </a:r>
            <a:r>
              <a:rPr lang="en-US" altLang="zh-TW" dirty="0" smtClean="0"/>
              <a:t>86</a:t>
            </a:r>
            <a:r>
              <a:rPr lang="zh-TW" altLang="zh-TW" dirty="0" smtClean="0"/>
              <a:t>學年間。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另外我們還發現，</a:t>
            </a:r>
            <a:r>
              <a:rPr lang="en-US" altLang="zh-TW" dirty="0" smtClean="0"/>
              <a:t>87</a:t>
            </a:r>
            <a:r>
              <a:rPr lang="zh-TW" altLang="zh-TW" dirty="0" smtClean="0"/>
              <a:t>年之前的運動服，有很多種版本，女生和男生的冬季運動服是用顏色來區分，女生穿著紫紅色、男生穿著藍色，夏季運動服則是黃上衣綠短褲。到了民國</a:t>
            </a:r>
            <a:r>
              <a:rPr lang="en-US" altLang="zh-TW" dirty="0" smtClean="0"/>
              <a:t>87</a:t>
            </a:r>
            <a:r>
              <a:rPr lang="zh-TW" altLang="zh-TW" dirty="0" smtClean="0"/>
              <a:t>年，這時的運動服已經改版成非常相似現在我們穿著的運動服款式了。但是不同之處還是有三個：</a:t>
            </a:r>
            <a:r>
              <a:rPr lang="en-US" altLang="zh-TW" dirty="0" smtClean="0"/>
              <a:t>1.</a:t>
            </a:r>
            <a:r>
              <a:rPr lang="zh-TW" altLang="zh-TW" dirty="0" smtClean="0"/>
              <a:t>當時的夏天有短褲，而我們現在不論冬天夏天都只有長褲。</a:t>
            </a:r>
            <a:r>
              <a:rPr lang="en-US" altLang="zh-TW" dirty="0" smtClean="0"/>
              <a:t>2.</a:t>
            </a:r>
            <a:r>
              <a:rPr lang="zh-TW" altLang="en-US" dirty="0" smtClean="0"/>
              <a:t>以前</a:t>
            </a:r>
            <a:r>
              <a:rPr lang="zh-TW" altLang="zh-TW" dirty="0" smtClean="0"/>
              <a:t>上衣左胸口印有紅色宜昌兩字，現在我們的上衣則是</a:t>
            </a:r>
            <a:r>
              <a:rPr lang="zh-TW" altLang="en-US" dirty="0" smtClean="0"/>
              <a:t>有多種不同的</a:t>
            </a:r>
            <a:r>
              <a:rPr lang="zh-TW" altLang="zh-TW" dirty="0" smtClean="0"/>
              <a:t>圖案</a:t>
            </a:r>
            <a:r>
              <a:rPr lang="zh-TW" altLang="en-US" dirty="0" smtClean="0"/>
              <a:t>，其原因是因為製造廠商不同</a:t>
            </a:r>
            <a:r>
              <a:rPr lang="zh-TW" altLang="zh-TW" dirty="0" smtClean="0"/>
              <a:t>。</a:t>
            </a:r>
            <a:r>
              <a:rPr lang="en-US" altLang="zh-TW" dirty="0" smtClean="0"/>
              <a:t>3.</a:t>
            </a:r>
            <a:r>
              <a:rPr lang="zh-TW" altLang="zh-TW" dirty="0" smtClean="0"/>
              <a:t>上衣現在是吸濕排汗材質，而以前是棉質。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zh-TW" altLang="zh-TW" dirty="0" smtClean="0"/>
              <a:t>玄</a:t>
            </a:r>
            <a:r>
              <a:rPr lang="en-US" altLang="zh-TW" dirty="0" smtClean="0"/>
              <a:t>:</a:t>
            </a:r>
            <a:r>
              <a:rPr lang="zh-TW" altLang="zh-TW" dirty="0" smtClean="0"/>
              <a:t>我們訪問的師長有：乃千主任、信光主任、正淇主任、佩駿主任，最後還有去訪問校長，主任和校長們都覺得有制服比較整齊有精神，但考量家長經濟負擔，他們都不會推動穿制服的規定。</a:t>
            </a:r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zh-TW" altLang="zh-TW" dirty="0" smtClean="0"/>
              <a:t>我們針對五六年級學生進行問卷調查及分析，多數的學生看到其他國小學生穿制服的感覺是很整齊，多數學生認為制服的意義是代表學校，學生認為我們學校的運動服不等於制服，學生認為制服在五百元內是他們負擔的起的，而大部分學生不想要穿制服上學，老師也不會強迫他們穿運動服上學。雖然有百分之</a:t>
            </a:r>
            <a:r>
              <a:rPr lang="en-US" altLang="zh-TW" dirty="0" smtClean="0"/>
              <a:t>81</a:t>
            </a:r>
            <a:r>
              <a:rPr lang="zh-TW" altLang="zh-TW" dirty="0" smtClean="0"/>
              <a:t>的學生想要穿便服上下學，但他們還是覺得運動服很重要。超過一半的學生覺得若是學校有制服他們還是會想要有運動服。</a:t>
            </a:r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zh-TW" altLang="zh-TW" dirty="0" smtClean="0"/>
              <a:t>我們做了第二次的問卷調查，是針對已經有班服的六年級學生</a:t>
            </a:r>
            <a:r>
              <a:rPr lang="zh-TW" altLang="en-US" dirty="0" smtClean="0"/>
              <a:t>進行問卷調查</a:t>
            </a:r>
            <a:r>
              <a:rPr lang="zh-TW" altLang="zh-TW" dirty="0" smtClean="0"/>
              <a:t>。大家覺得班服不是制服，而班服的意義就是有班級認同感，做班服的動機也是因為有班級認同感，會製作班服是由班級自行投票表決，班服是由學生來設計，大多數人都喜歡自己的班服，且不想要在班服繡上學校名稱，但是他們並不想要天天穿班服上學。班服和制服比較起來，他們比較喜愛穿班服。</a:t>
            </a:r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 altLang="zh-TW" dirty="0" smtClean="0"/>
              <a:t>翰：所以我們研究後的結論是什麼呢？</a:t>
            </a:r>
          </a:p>
          <a:p>
            <a:r>
              <a:rPr lang="zh-TW" altLang="zh-TW" dirty="0" smtClean="0"/>
              <a:t>彤：一、知道宜昌國小的學生制服是在</a:t>
            </a:r>
            <a:r>
              <a:rPr lang="en-US" altLang="zh-TW" dirty="0" smtClean="0"/>
              <a:t>87</a:t>
            </a:r>
            <a:r>
              <a:rPr lang="zh-TW" altLang="zh-TW" dirty="0" smtClean="0"/>
              <a:t>學年間取消的，取消原因是為了減輕家長經濟負擔，改成穿著運動服代替制服，穿著時間由各班自訂。</a:t>
            </a:r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 altLang="zh-TW" dirty="0" smtClean="0"/>
              <a:t>翰：第二個關於師長們對學生穿著制服與否的看法呢？</a:t>
            </a:r>
          </a:p>
          <a:p>
            <a:r>
              <a:rPr lang="zh-TW" altLang="zh-TW" dirty="0" smtClean="0"/>
              <a:t>玄：師長對於本校穿制服的看法是支持學童穿著運動服取代制服，且校方認為目前沒有改變穿著的必要。</a:t>
            </a:r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 altLang="zh-TW" dirty="0" smtClean="0"/>
              <a:t>翰：第三高年級學生對於制服穿著的喜好及看法又是什麼？</a:t>
            </a:r>
          </a:p>
          <a:p>
            <a:r>
              <a:rPr lang="zh-TW" altLang="zh-TW" dirty="0" smtClean="0"/>
              <a:t>彤：大家覺得制服是代表學校，具有整齊感，但他們沒有意願穿著制服上學，因為制服比較不舒適且要再另外花錢購買。目前我們有運動服，但運動服沒有比便服舒服，所以他們對於穿便服上學的意願又更高。</a:t>
            </a:r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zh-TW" altLang="zh-TW" dirty="0" smtClean="0"/>
              <a:t>大家</a:t>
            </a:r>
            <a:r>
              <a:rPr lang="en-US" altLang="zh-TW" dirty="0" smtClean="0"/>
              <a:t>:</a:t>
            </a:r>
            <a:r>
              <a:rPr lang="zh-TW" altLang="zh-TW" dirty="0" smtClean="0"/>
              <a:t>我們的</a:t>
            </a:r>
            <a:r>
              <a:rPr lang="zh-TW" altLang="en-US" dirty="0" smtClean="0"/>
              <a:t>節目到此告一段落</a:t>
            </a:r>
            <a:r>
              <a:rPr lang="zh-TW" altLang="zh-TW" dirty="0" smtClean="0"/>
              <a:t>，謝謝大家</a:t>
            </a:r>
            <a:r>
              <a:rPr lang="zh-TW" altLang="en-US" dirty="0" smtClean="0"/>
              <a:t>的收看，我們下次再會。</a:t>
            </a:r>
            <a:endParaRPr dirty="0"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zh-TW" altLang="zh-TW" dirty="0" smtClean="0"/>
              <a:t>一開始我們都不知道要研究什麼？所以老師要每人把想研究的主題寫在黑板上，大家輪流上台說明後再票選，後來才選出制服這個主題</a:t>
            </a:r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zh-TW" altLang="zh-TW" dirty="0" smtClean="0"/>
              <a:t>我們的研究目的是希望能認識宜昌國小制服的歷史、了解宜小師生對制服的看法和喜好。</a:t>
            </a: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zh-TW" altLang="zh-TW" dirty="0" smtClean="0"/>
              <a:t>我們的研究方法有三項</a:t>
            </a:r>
            <a:r>
              <a:rPr lang="en-US" altLang="zh-TW" dirty="0" smtClean="0"/>
              <a:t>:</a:t>
            </a:r>
            <a:r>
              <a:rPr lang="zh-TW" altLang="zh-TW" dirty="0" smtClean="0"/>
              <a:t>一、文獻研究、二、問卷調查、三、訪問調查研究工具有</a:t>
            </a:r>
            <a:r>
              <a:rPr lang="en-US" altLang="zh-TW" dirty="0" smtClean="0"/>
              <a:t>:</a:t>
            </a:r>
            <a:r>
              <a:rPr lang="zh-TW" altLang="zh-TW" dirty="0" smtClean="0"/>
              <a:t>網際網路、隨身碟、軟體、書寫用具、手機、小筆電。</a:t>
            </a:r>
            <a:endParaRPr lang="en-US" altLang="zh-TW" dirty="0" smtClean="0"/>
          </a:p>
          <a:p>
            <a:pPr lvl="0">
              <a:buNone/>
            </a:pPr>
            <a:r>
              <a:rPr lang="zh-TW" altLang="en-US" dirty="0" smtClean="0"/>
              <a:t>接下來我們把時間交給主播楊悅彤</a:t>
            </a:r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zh-TW" altLang="en-US" dirty="0" smtClean="0"/>
              <a:t>好的，謝謝承謙主播。</a:t>
            </a:r>
            <a:r>
              <a:rPr lang="zh-TW" altLang="zh-TW" dirty="0" smtClean="0"/>
              <a:t>我們的研究流程總共分成四個階段，一、尋找組員並決定隊名和組題。二、文獻回顧、三、訪問調查、四、整理資料撰寫報告</a:t>
            </a:r>
            <a:endParaRPr dirty="0"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這是我們的工作日記。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  <a:buNone/>
            </a:pPr>
            <a:r>
              <a:rPr lang="zh-TW" altLang="zh-TW" dirty="0" smtClean="0"/>
              <a:t>我們在文獻研究過程中用的資料有</a:t>
            </a:r>
            <a:r>
              <a:rPr lang="en-US" altLang="zh-TW" dirty="0" smtClean="0"/>
              <a:t>:</a:t>
            </a:r>
            <a:r>
              <a:rPr lang="zh-TW" altLang="zh-TW" dirty="0" smtClean="0"/>
              <a:t>網路資料、書籍資料、論文和期刊。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7</a:t>
            </a:fld>
            <a:endParaRPr lang="zh-TW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zh-TW" altLang="zh-TW" dirty="0" smtClean="0"/>
              <a:t>翰：</a:t>
            </a:r>
            <a:r>
              <a:rPr lang="zh-TW" altLang="en-US" dirty="0" smtClean="0"/>
              <a:t>哇！聽起來好豐富喔！</a:t>
            </a:r>
            <a:r>
              <a:rPr lang="zh-TW" altLang="zh-TW" dirty="0" smtClean="0"/>
              <a:t>那你知道制服的定義囉？</a:t>
            </a:r>
            <a:endParaRPr lang="en-US" altLang="zh-TW" dirty="0" smtClean="0"/>
          </a:p>
          <a:p>
            <a:r>
              <a:rPr lang="zh-TW" altLang="zh-TW" dirty="0" smtClean="0"/>
              <a:t>彤：</a:t>
            </a:r>
            <a:r>
              <a:rPr lang="zh-TW" altLang="en-US" dirty="0" smtClean="0"/>
              <a:t>當然，</a:t>
            </a:r>
            <a:r>
              <a:rPr lang="zh-TW" altLang="zh-TW" dirty="0" smtClean="0"/>
              <a:t>制服的定義是經過制定，有一定形式的衣</a:t>
            </a:r>
          </a:p>
          <a:p>
            <a:pPr marL="361950" indent="-361950"/>
            <a:r>
              <a:rPr lang="zh-TW" altLang="zh-TW" dirty="0" smtClean="0"/>
              <a:t>服，也是學校、公司機關團體等，為了區別所屬團體，而要求組織內成員所穿著的統一性服裝。</a:t>
            </a:r>
          </a:p>
          <a:p>
            <a:r>
              <a:rPr lang="zh-TW" altLang="zh-TW" dirty="0" smtClean="0"/>
              <a:t>翰：制服的緣起呢？</a:t>
            </a:r>
          </a:p>
          <a:p>
            <a:pPr marL="85725" indent="-85725"/>
            <a:r>
              <a:rPr lang="zh-TW" altLang="zh-TW" dirty="0" smtClean="0"/>
              <a:t>彤：在中國來說</a:t>
            </a:r>
            <a:r>
              <a:rPr lang="zh-TW" altLang="en-US" dirty="0" smtClean="0"/>
              <a:t>制服</a:t>
            </a:r>
            <a:r>
              <a:rPr lang="zh-TW" altLang="zh-TW" dirty="0" smtClean="0"/>
              <a:t>起源於西漢時期，而原因則是跟西方相同，是階級社會下</a:t>
            </a:r>
            <a:endParaRPr lang="en-US" altLang="zh-TW" dirty="0" smtClean="0"/>
          </a:p>
          <a:p>
            <a:pPr marL="85725" indent="-85725">
              <a:buNone/>
            </a:pPr>
            <a:r>
              <a:rPr lang="zh-TW" altLang="en-US" dirty="0" smtClean="0"/>
              <a:t>            </a:t>
            </a:r>
            <a:r>
              <a:rPr lang="zh-TW" altLang="zh-TW" dirty="0" smtClean="0"/>
              <a:t>的產物。</a:t>
            </a:r>
          </a:p>
          <a:p>
            <a:r>
              <a:rPr lang="zh-TW" altLang="zh-TW" dirty="0" smtClean="0"/>
              <a:t>翰：那制服有</a:t>
            </a:r>
            <a:r>
              <a:rPr lang="zh-TW" altLang="en-US" dirty="0" smtClean="0"/>
              <a:t>著</a:t>
            </a:r>
            <a:r>
              <a:rPr lang="zh-TW" altLang="zh-TW" dirty="0" smtClean="0"/>
              <a:t>什麼</a:t>
            </a:r>
            <a:r>
              <a:rPr lang="zh-TW" altLang="en-US" dirty="0" smtClean="0"/>
              <a:t>樣的</a:t>
            </a:r>
            <a:r>
              <a:rPr lang="zh-TW" altLang="zh-TW" dirty="0" smtClean="0"/>
              <a:t>演變呢？</a:t>
            </a:r>
          </a:p>
          <a:p>
            <a:r>
              <a:rPr lang="zh-TW" altLang="zh-TW" dirty="0" smtClean="0"/>
              <a:t>彤：在西方國家，制服一開始是給軍隊使用，後來改制而成童裝，再將水手服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</a:t>
            </a:r>
            <a:r>
              <a:rPr lang="zh-TW" altLang="zh-TW" dirty="0" smtClean="0"/>
              <a:t>造型加入小學生的制服當中。</a:t>
            </a:r>
          </a:p>
          <a:p>
            <a:r>
              <a:rPr lang="zh-TW" altLang="zh-TW" dirty="0" smtClean="0"/>
              <a:t>翰：ㄟ？</a:t>
            </a:r>
            <a:r>
              <a:rPr lang="zh-TW" altLang="en-US" dirty="0" smtClean="0"/>
              <a:t>妳說的只有西方啊！</a:t>
            </a:r>
            <a:r>
              <a:rPr lang="zh-TW" altLang="zh-TW" dirty="0" smtClean="0"/>
              <a:t>那台灣的</a:t>
            </a:r>
            <a:r>
              <a:rPr lang="zh-TW" altLang="en-US" dirty="0" smtClean="0"/>
              <a:t>學生制服</a:t>
            </a:r>
            <a:r>
              <a:rPr lang="zh-TW" altLang="zh-TW" dirty="0" smtClean="0"/>
              <a:t>呢？</a:t>
            </a:r>
          </a:p>
          <a:p>
            <a:r>
              <a:rPr lang="zh-TW" altLang="zh-TW" dirty="0" smtClean="0"/>
              <a:t>彤：在台灣是</a:t>
            </a:r>
            <a:r>
              <a:rPr lang="en-US" altLang="zh-TW" dirty="0" smtClean="0"/>
              <a:t>1936</a:t>
            </a:r>
            <a:r>
              <a:rPr lang="zh-TW" altLang="zh-TW" dirty="0" smtClean="0"/>
              <a:t>年學生才有統一的服裝規定，男學生是卡其色的摺領學生服</a:t>
            </a:r>
            <a:r>
              <a:rPr lang="zh-TW" altLang="en-US" dirty="0" smtClean="0"/>
              <a:t>，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</a:t>
            </a:r>
            <a:r>
              <a:rPr lang="zh-TW" altLang="zh-TW" dirty="0" smtClean="0"/>
              <a:t>而女學生則是穿著水手服。</a:t>
            </a:r>
            <a:endParaRPr lang="en-US" altLang="zh-TW" dirty="0" smtClean="0"/>
          </a:p>
          <a:p>
            <a:r>
              <a:rPr lang="zh-TW" altLang="en-US" dirty="0" smtClean="0"/>
              <a:t>翰：所以說台灣制服是在日治時期，由日本人引進到了台灣。</a:t>
            </a:r>
            <a:endParaRPr lang="zh-TW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zh-TW" altLang="zh-TW" dirty="0" smtClean="0"/>
              <a:t>翰：</a:t>
            </a:r>
            <a:r>
              <a:rPr lang="zh-TW" altLang="en-US" dirty="0" smtClean="0"/>
              <a:t>針對宜昌國小制服的歷史，</a:t>
            </a:r>
            <a:r>
              <a:rPr lang="zh-TW" altLang="zh-TW" dirty="0" smtClean="0"/>
              <a:t>在歷經近三個月的研究後，我們發現以下的研究結果：在宜昌國小校服歷史及演變的部分，我們發現從三十年代到七十年代，宜昌國小制服樣式是長袖卡其上衣與長褲，短袖則是白色上衣與卡其短褲及藍色裙子。</a:t>
            </a:r>
            <a:endParaRPr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8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66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制服，要？不要？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534880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宜昌國小  宜昌Uniform隊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江承謙、歐陽翰、楊悅玄、楊悅彤</a:t>
            </a:r>
          </a:p>
        </p:txBody>
      </p:sp>
      <p:pic>
        <p:nvPicPr>
          <p:cNvPr id="1026" name="Picture 2" descr="D:\學校帳號雲端空間\小論文\照片\IMAG0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1592397"/>
            <a:ext cx="4849070" cy="3636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536" y="-182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研究結果</a:t>
            </a:r>
            <a:endParaRPr lang="zh-TW" sz="44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1268760"/>
            <a:ext cx="5929828" cy="584775"/>
          </a:xfrm>
          <a:prstGeom prst="rect">
            <a:avLst/>
          </a:prstGeom>
          <a:solidFill>
            <a:srgbClr val="92D050"/>
          </a:solidFill>
          <a:effectLst>
            <a:innerShdw blurRad="114300">
              <a:schemeClr val="accent3">
                <a:lumMod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宜昌國小校服歷史及演變 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55576" y="2492896"/>
          <a:ext cx="8064895" cy="1798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00200"/>
                <a:gridCol w="1425758"/>
                <a:gridCol w="1612979"/>
                <a:gridCol w="1612979"/>
                <a:gridCol w="1612979"/>
              </a:tblGrid>
              <a:tr h="341733"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從畢業紀念冊上的發現：</a:t>
                      </a:r>
                      <a:endParaRPr lang="en-US" altLang="zh-TW" sz="28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298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時間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民國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84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民國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85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民國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86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民國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87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5579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學生穿著制服照片張數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19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79512" y="486916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學生穿著制服的照片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19902" y="4653136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逐 年 減 少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05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5256584" cy="3709766"/>
          </a:xfrm>
          <a:prstGeom prst="rect">
            <a:avLst/>
          </a:prstGeom>
          <a:noFill/>
        </p:spPr>
      </p:pic>
      <p:sp>
        <p:nvSpPr>
          <p:cNvPr id="5" name="Shape 190"/>
          <p:cNvSpPr txBox="1">
            <a:spLocks noGrp="1"/>
          </p:cNvSpPr>
          <p:nvPr>
            <p:ph type="title"/>
          </p:nvPr>
        </p:nvSpPr>
        <p:spPr>
          <a:xfrm>
            <a:off x="395536" y="-182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研究結果</a:t>
            </a:r>
            <a:endParaRPr lang="zh-TW" sz="44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1052736"/>
            <a:ext cx="5929828" cy="584775"/>
          </a:xfrm>
          <a:prstGeom prst="rect">
            <a:avLst/>
          </a:prstGeom>
          <a:solidFill>
            <a:srgbClr val="92D050"/>
          </a:solidFill>
          <a:effectLst>
            <a:innerShdw blurRad="114300">
              <a:schemeClr val="accent3">
                <a:lumMod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宜昌國小校服歷史及演變 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橢圓形圖說文字 6"/>
          <p:cNvSpPr/>
          <p:nvPr/>
        </p:nvSpPr>
        <p:spPr>
          <a:xfrm>
            <a:off x="6084168" y="2780928"/>
            <a:ext cx="2880320" cy="2016224"/>
          </a:xfrm>
          <a:prstGeom prst="wedgeEllipseCallout">
            <a:avLst>
              <a:gd name="adj1" fmla="val -75116"/>
              <a:gd name="adj2" fmla="val 473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dirty="0" smtClean="0">
                <a:solidFill>
                  <a:schemeClr val="tx1"/>
                </a:solidFill>
              </a:rPr>
              <a:t>拍照日期是</a:t>
            </a:r>
            <a:r>
              <a:rPr lang="en-US" altLang="zh-TW" sz="2800" dirty="0" smtClean="0">
                <a:solidFill>
                  <a:schemeClr val="tx1"/>
                </a:solidFill>
              </a:rPr>
              <a:t>86</a:t>
            </a:r>
            <a:r>
              <a:rPr lang="zh-TW" altLang="en-US" sz="2800" dirty="0" smtClean="0">
                <a:solidFill>
                  <a:schemeClr val="tx1"/>
                </a:solidFill>
              </a:rPr>
              <a:t>年</a:t>
            </a:r>
            <a:r>
              <a:rPr lang="en-US" altLang="zh-TW" sz="2800" dirty="0" smtClean="0">
                <a:solidFill>
                  <a:schemeClr val="tx1"/>
                </a:solidFill>
              </a:rPr>
              <a:t>4</a:t>
            </a:r>
            <a:r>
              <a:rPr lang="zh-TW" altLang="en-US" sz="2800" dirty="0" smtClean="0">
                <a:solidFill>
                  <a:schemeClr val="tx1"/>
                </a:solidFill>
              </a:rPr>
              <a:t>月</a:t>
            </a:r>
            <a:r>
              <a:rPr lang="en-US" altLang="zh-TW" sz="2800" dirty="0" smtClean="0">
                <a:solidFill>
                  <a:schemeClr val="tx1"/>
                </a:solidFill>
              </a:rPr>
              <a:t>21</a:t>
            </a:r>
            <a:r>
              <a:rPr lang="zh-TW" altLang="en-US" sz="2800" dirty="0" smtClean="0">
                <a:solidFill>
                  <a:schemeClr val="tx1"/>
                </a:solidFill>
              </a:rPr>
              <a:t>日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576" y="5589240"/>
            <a:ext cx="7848872" cy="95410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Adobe Arabic" pitchFamily="18" charset="-78"/>
              </a:rPr>
              <a:t>吳玉苹老師說：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cs typeface="Adobe Arabic" pitchFamily="18" charset="-78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Adobe Arabic" pitchFamily="18" charset="-78"/>
              </a:rPr>
              <a:t>她在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Adobe Arabic" pitchFamily="18" charset="-78"/>
              </a:rPr>
              <a:t>87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Adobe Arabic" pitchFamily="18" charset="-78"/>
              </a:rPr>
              <a:t>年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Adobe Arabic" pitchFamily="18" charset="-78"/>
              </a:rPr>
              <a:t>8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Adobe Arabic" pitchFamily="18" charset="-78"/>
              </a:rPr>
              <a:t>月到校服務，運動服就是校服。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cs typeface="Adobe Arabic" pitchFamily="18" charset="-78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12160" y="5137447"/>
            <a:ext cx="327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照片來源：宜昌國小</a:t>
            </a:r>
            <a:r>
              <a:rPr lang="en-US" altLang="zh-TW" dirty="0" smtClean="0"/>
              <a:t>86</a:t>
            </a:r>
            <a:r>
              <a:rPr lang="zh-TW" altLang="en-US" dirty="0" smtClean="0"/>
              <a:t>年畢業紀念冊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IMAG06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96952"/>
            <a:ext cx="5904656" cy="3744416"/>
          </a:xfrm>
          <a:prstGeom prst="rect">
            <a:avLst/>
          </a:prstGeom>
          <a:noFill/>
        </p:spPr>
      </p:pic>
      <p:sp>
        <p:nvSpPr>
          <p:cNvPr id="4" name="Shape 190"/>
          <p:cNvSpPr txBox="1">
            <a:spLocks noGrp="1"/>
          </p:cNvSpPr>
          <p:nvPr>
            <p:ph type="title"/>
          </p:nvPr>
        </p:nvSpPr>
        <p:spPr>
          <a:xfrm>
            <a:off x="395536" y="-182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研究結果</a:t>
            </a:r>
            <a:endParaRPr lang="zh-TW" sz="44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1052736"/>
            <a:ext cx="5929828" cy="584775"/>
          </a:xfrm>
          <a:prstGeom prst="rect">
            <a:avLst/>
          </a:prstGeom>
          <a:solidFill>
            <a:srgbClr val="92D050"/>
          </a:solidFill>
          <a:effectLst>
            <a:innerShdw blurRad="114300">
              <a:schemeClr val="accent3">
                <a:lumMod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宜昌國小校服歷史及演變 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6083" name="Picture 3" descr="IMAG05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996952"/>
            <a:ext cx="5904656" cy="3744000"/>
          </a:xfrm>
          <a:prstGeom prst="rect">
            <a:avLst/>
          </a:prstGeom>
          <a:noFill/>
        </p:spPr>
      </p:pic>
      <p:pic>
        <p:nvPicPr>
          <p:cNvPr id="46081" name="Picture 1" descr="IMAG05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996800"/>
            <a:ext cx="5904656" cy="3744568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403648" y="1772816"/>
            <a:ext cx="5904656" cy="1077218"/>
          </a:xfrm>
          <a:prstGeom prst="rect">
            <a:avLst/>
          </a:prstGeom>
          <a:solidFill>
            <a:srgbClr val="F8E9FB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制服取消時間應該是在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86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學年度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(86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~87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期間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236296" y="593011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照片來源：宜昌國小</a:t>
            </a:r>
            <a:endParaRPr lang="en-US" altLang="zh-TW" dirty="0" smtClean="0"/>
          </a:p>
          <a:p>
            <a:r>
              <a:rPr lang="en-US" altLang="zh-TW" dirty="0" smtClean="0"/>
              <a:t>85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87</a:t>
            </a:r>
            <a:r>
              <a:rPr lang="zh-TW" altLang="en-US" dirty="0" smtClean="0"/>
              <a:t>年畢業紀念冊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536" y="-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研究結果</a:t>
            </a:r>
            <a:endParaRPr lang="zh-TW" sz="44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6281" y="928670"/>
            <a:ext cx="7366119" cy="584775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宜昌師長對於學生穿著制服的看法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3" name="Picture 1" descr="D:\學校帳號雲端空間\小論文\照片\採訪乃千主任0901\IMAG0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805699" cy="2304256"/>
          </a:xfrm>
          <a:prstGeom prst="rect">
            <a:avLst/>
          </a:prstGeom>
          <a:noFill/>
        </p:spPr>
      </p:pic>
      <p:pic>
        <p:nvPicPr>
          <p:cNvPr id="13314" name="Picture 2" descr="D:\學校帳號雲端空間\小論文\照片\訪問信光主任0904\IMAG0446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788024" y="1556792"/>
            <a:ext cx="3816424" cy="2348880"/>
          </a:xfrm>
          <a:prstGeom prst="rect">
            <a:avLst/>
          </a:prstGeom>
          <a:noFill/>
        </p:spPr>
      </p:pic>
      <p:pic>
        <p:nvPicPr>
          <p:cNvPr id="13315" name="Picture 3" descr="D:\學校帳號雲端空間\小論文\照片\0911訪問正淇主任\IMAG05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3808368" cy="2143633"/>
          </a:xfrm>
          <a:prstGeom prst="rect">
            <a:avLst/>
          </a:prstGeom>
          <a:noFill/>
        </p:spPr>
      </p:pic>
      <p:pic>
        <p:nvPicPr>
          <p:cNvPr id="13316" name="Picture 4" descr="D:\學校帳號雲端空間\小論文\照片\0914訪問佩駿主任\IMAG05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77072"/>
            <a:ext cx="3816424" cy="2192356"/>
          </a:xfrm>
          <a:prstGeom prst="rect">
            <a:avLst/>
          </a:prstGeom>
          <a:noFill/>
        </p:spPr>
      </p:pic>
      <p:pic>
        <p:nvPicPr>
          <p:cNvPr id="13317" name="Picture 5" descr="D:\學校帳號雲端空間\小論文\照片\0927訪問校長\IMAG05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556792"/>
            <a:ext cx="8200856" cy="4752528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5508104" y="638132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照片來源：宜昌國小</a:t>
            </a:r>
            <a:r>
              <a:rPr lang="en-US" altLang="zh-TW" dirty="0" smtClean="0"/>
              <a:t>uniform </a:t>
            </a:r>
            <a:r>
              <a:rPr lang="zh-TW" altLang="en-US" dirty="0" smtClean="0"/>
              <a:t>隊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3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33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536" y="-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研究結果</a:t>
            </a:r>
            <a:endParaRPr lang="zh-TW" sz="44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4348" y="972017"/>
            <a:ext cx="4903907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問卷調查結果及意義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6" name="圖表 4"/>
          <p:cNvPicPr>
            <a:picLocks noChangeArrowheads="1"/>
          </p:cNvPicPr>
          <p:nvPr/>
        </p:nvPicPr>
        <p:blipFill>
          <a:blip r:embed="rId3"/>
          <a:srcRect b="-24"/>
          <a:stretch>
            <a:fillRect/>
          </a:stretch>
        </p:blipFill>
        <p:spPr bwMode="auto">
          <a:xfrm>
            <a:off x="755576" y="1628800"/>
            <a:ext cx="705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圖表 2"/>
          <p:cNvPicPr>
            <a:picLocks noChangeArrowheads="1"/>
          </p:cNvPicPr>
          <p:nvPr/>
        </p:nvPicPr>
        <p:blipFill>
          <a:blip r:embed="rId4"/>
          <a:srcRect b="-46"/>
          <a:stretch>
            <a:fillRect/>
          </a:stretch>
        </p:blipFill>
        <p:spPr bwMode="auto">
          <a:xfrm>
            <a:off x="755576" y="1628800"/>
            <a:ext cx="705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圖表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576" y="1628800"/>
            <a:ext cx="705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圖表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576" y="1628800"/>
            <a:ext cx="705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圖表 2"/>
          <p:cNvPicPr>
            <a:picLocks noChangeArrowheads="1"/>
          </p:cNvPicPr>
          <p:nvPr/>
        </p:nvPicPr>
        <p:blipFill>
          <a:blip r:embed="rId7"/>
          <a:srcRect b="-69"/>
          <a:stretch>
            <a:fillRect/>
          </a:stretch>
        </p:blipFill>
        <p:spPr bwMode="auto">
          <a:xfrm>
            <a:off x="755576" y="1628800"/>
            <a:ext cx="705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圖表 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576" y="1628800"/>
            <a:ext cx="705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圖表 1"/>
          <p:cNvPicPr>
            <a:picLocks noChangeArrowheads="1"/>
          </p:cNvPicPr>
          <p:nvPr/>
        </p:nvPicPr>
        <p:blipFill>
          <a:blip r:embed="rId9"/>
          <a:srcRect b="-92"/>
          <a:stretch>
            <a:fillRect/>
          </a:stretch>
        </p:blipFill>
        <p:spPr bwMode="auto">
          <a:xfrm>
            <a:off x="755576" y="1628800"/>
            <a:ext cx="705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圖表 1"/>
          <p:cNvPicPr>
            <a:picLocks noChangeArrowheads="1"/>
          </p:cNvPicPr>
          <p:nvPr/>
        </p:nvPicPr>
        <p:blipFill>
          <a:blip r:embed="rId10"/>
          <a:srcRect b="-27"/>
          <a:stretch>
            <a:fillRect/>
          </a:stretch>
        </p:blipFill>
        <p:spPr bwMode="auto">
          <a:xfrm>
            <a:off x="755576" y="1628800"/>
            <a:ext cx="705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圖表 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9926" y="1643050"/>
            <a:ext cx="705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圖表 10"/>
          <p:cNvPicPr>
            <a:picLocks noChangeArrowheads="1"/>
          </p:cNvPicPr>
          <p:nvPr/>
        </p:nvPicPr>
        <p:blipFill>
          <a:blip r:embed="rId3"/>
          <a:srcRect b="-31"/>
          <a:stretch>
            <a:fillRect/>
          </a:stretch>
        </p:blipFill>
        <p:spPr bwMode="auto">
          <a:xfrm>
            <a:off x="1500166" y="2428868"/>
            <a:ext cx="5976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圖表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428867"/>
            <a:ext cx="5976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圖表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428867"/>
            <a:ext cx="5976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圖表 7"/>
          <p:cNvPicPr>
            <a:picLocks noChangeArrowheads="1"/>
          </p:cNvPicPr>
          <p:nvPr/>
        </p:nvPicPr>
        <p:blipFill>
          <a:blip r:embed="rId6"/>
          <a:srcRect b="-113"/>
          <a:stretch>
            <a:fillRect/>
          </a:stretch>
        </p:blipFill>
        <p:spPr bwMode="auto">
          <a:xfrm>
            <a:off x="1500166" y="2428868"/>
            <a:ext cx="5976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圖表 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2428867"/>
            <a:ext cx="5976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圖表 5"/>
          <p:cNvPicPr>
            <a:picLocks noChangeArrowheads="1"/>
          </p:cNvPicPr>
          <p:nvPr/>
        </p:nvPicPr>
        <p:blipFill>
          <a:blip r:embed="rId8"/>
          <a:srcRect b="-58"/>
          <a:stretch>
            <a:fillRect/>
          </a:stretch>
        </p:blipFill>
        <p:spPr bwMode="auto">
          <a:xfrm>
            <a:off x="1500166" y="2428868"/>
            <a:ext cx="5976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536" y="-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研究結果</a:t>
            </a:r>
            <a:endParaRPr lang="zh-TW" sz="44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pic>
        <p:nvPicPr>
          <p:cNvPr id="1029" name="圖表 4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166" y="2428868"/>
            <a:ext cx="5976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14348" y="972017"/>
            <a:ext cx="4903907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問卷調查結果及意義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162880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發現六年級的學生有訂製班服，於是對此進行第二次問卷調查。 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8" name="圖表 3"/>
          <p:cNvPicPr>
            <a:picLocks noChangeArrowheads="1"/>
          </p:cNvPicPr>
          <p:nvPr/>
        </p:nvPicPr>
        <p:blipFill>
          <a:blip r:embed="rId10"/>
          <a:srcRect b="-31"/>
          <a:stretch>
            <a:fillRect/>
          </a:stretch>
        </p:blipFill>
        <p:spPr bwMode="auto">
          <a:xfrm>
            <a:off x="1500166" y="2432834"/>
            <a:ext cx="5976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圖表 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00166" y="2428868"/>
            <a:ext cx="5976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DSCN0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500174"/>
            <a:ext cx="6858048" cy="3857652"/>
          </a:xfrm>
          <a:prstGeom prst="rect">
            <a:avLst/>
          </a:prstGeom>
        </p:spPr>
      </p:pic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536" y="-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結論</a:t>
            </a:r>
          </a:p>
        </p:txBody>
      </p:sp>
      <p:sp>
        <p:nvSpPr>
          <p:cNvPr id="4" name="矩形 3"/>
          <p:cNvSpPr/>
          <p:nvPr/>
        </p:nvSpPr>
        <p:spPr>
          <a:xfrm>
            <a:off x="857224" y="5500702"/>
            <a:ext cx="8072494" cy="954107"/>
          </a:xfrm>
          <a:prstGeom prst="rect">
            <a:avLst/>
          </a:prstGeom>
          <a:solidFill>
            <a:srgbClr val="FDEEA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rgbClr val="FFC000"/>
            </a:contourClr>
          </a:sp3d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取消制服原因是要減輕家長負擔。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87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學年間改以運動服取代制服穿著，至今仍是。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1538" y="928670"/>
            <a:ext cx="5391219" cy="523220"/>
          </a:xfrm>
          <a:prstGeom prst="rect">
            <a:avLst/>
          </a:prstGeom>
          <a:solidFill>
            <a:srgbClr val="D1FBAF"/>
          </a:solidFill>
          <a:effectLst/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75000"/>
              </a:schemeClr>
            </a:contourClr>
          </a:sp3d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  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宜昌國小校服歷史及演變</a:t>
            </a:r>
            <a:endParaRPr lang="zh-TW" altLang="en-US" sz="28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1115616" y="1498904"/>
            <a:ext cx="6858000" cy="3860192"/>
            <a:chOff x="1143000" y="1498904"/>
            <a:chExt cx="6858000" cy="3860192"/>
          </a:xfrm>
        </p:grpSpPr>
        <p:pic>
          <p:nvPicPr>
            <p:cNvPr id="6" name="圖片 5" descr="IMAG060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2641904" y="0"/>
              <a:ext cx="3860192" cy="6858000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6012160" y="1556792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照片來源：宜昌國小</a:t>
              </a:r>
              <a:endParaRPr lang="en-US" altLang="zh-TW" dirty="0" smtClean="0"/>
            </a:p>
            <a:p>
              <a:r>
                <a:rPr lang="en-US" altLang="zh-TW" dirty="0" smtClean="0"/>
                <a:t>85</a:t>
              </a:r>
              <a:r>
                <a:rPr lang="zh-TW" altLang="en-US" dirty="0" smtClean="0"/>
                <a:t>、</a:t>
              </a:r>
              <a:r>
                <a:rPr lang="en-US" altLang="zh-TW" dirty="0" smtClean="0"/>
                <a:t>87</a:t>
              </a:r>
              <a:r>
                <a:rPr lang="zh-TW" altLang="en-US" dirty="0" smtClean="0"/>
                <a:t>年畢業紀念冊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536" y="-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結論</a:t>
            </a:r>
          </a:p>
        </p:txBody>
      </p:sp>
      <p:sp>
        <p:nvSpPr>
          <p:cNvPr id="4" name="矩形 3"/>
          <p:cNvSpPr/>
          <p:nvPr/>
        </p:nvSpPr>
        <p:spPr>
          <a:xfrm>
            <a:off x="1571604" y="2357430"/>
            <a:ext cx="5500726" cy="523220"/>
          </a:xfrm>
          <a:prstGeom prst="rect">
            <a:avLst/>
          </a:prstGeom>
          <a:solidFill>
            <a:srgbClr val="FDEEA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支持學童穿著運動服取代制服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1538" y="1071546"/>
            <a:ext cx="6109365" cy="523220"/>
          </a:xfrm>
          <a:prstGeom prst="rect">
            <a:avLst/>
          </a:prstGeom>
          <a:solidFill>
            <a:srgbClr val="D1FBAF"/>
          </a:solidFill>
          <a:effectLst/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75000"/>
              </a:schemeClr>
            </a:contourClr>
          </a:sp3d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師長對本校學生穿著制服的看法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71604" y="3477284"/>
            <a:ext cx="5429288" cy="523220"/>
          </a:xfrm>
          <a:prstGeom prst="rect">
            <a:avLst/>
          </a:prstGeom>
          <a:solidFill>
            <a:srgbClr val="FDEEA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目前沒有改變穿著的必要 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536" y="-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結論</a:t>
            </a:r>
          </a:p>
        </p:txBody>
      </p:sp>
      <p:sp>
        <p:nvSpPr>
          <p:cNvPr id="12" name="矩形 11"/>
          <p:cNvSpPr/>
          <p:nvPr/>
        </p:nvSpPr>
        <p:spPr>
          <a:xfrm>
            <a:off x="857224" y="1928802"/>
            <a:ext cx="7500990" cy="523220"/>
          </a:xfrm>
          <a:prstGeom prst="rect">
            <a:avLst/>
          </a:prstGeom>
          <a:solidFill>
            <a:srgbClr val="FDEEA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本校學童認知制服即代表學校有整齊感。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7224" y="928670"/>
            <a:ext cx="6827510" cy="523220"/>
          </a:xfrm>
          <a:prstGeom prst="rect">
            <a:avLst/>
          </a:prstGeom>
          <a:solidFill>
            <a:srgbClr val="D1FBAF"/>
          </a:solidFill>
          <a:effectLst/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75000"/>
              </a:schemeClr>
            </a:contourClr>
          </a:sp3d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本校學童對於制服穿著的喜好及看法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7224" y="4572008"/>
            <a:ext cx="7500990" cy="954107"/>
          </a:xfrm>
          <a:prstGeom prst="rect">
            <a:avLst/>
          </a:prstGeom>
          <a:solidFill>
            <a:srgbClr val="FDEEA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比較運動服和便服的舒適度，學童對於穿著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35560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便服上學的意願又更高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857224" y="3000372"/>
            <a:ext cx="7500990" cy="954107"/>
          </a:xfrm>
          <a:prstGeom prst="rect">
            <a:avLst/>
          </a:prstGeom>
          <a:solidFill>
            <a:srgbClr val="FDEEA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沒有意願穿著制服上學，舒適度和經濟是其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5560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考量。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5286380" y="3445377"/>
            <a:ext cx="252028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謝謝大家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27030" y="1785934"/>
            <a:ext cx="6502424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我們的報告到此結束~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accent1">
                <a:lumMod val="20000"/>
                <a:lumOff val="80000"/>
              </a:schemeClr>
            </a:gs>
            <a:gs pos="77000">
              <a:srgbClr val="85C2FF">
                <a:alpha val="0"/>
              </a:srgbClr>
            </a:gs>
            <a:gs pos="39000">
              <a:srgbClr val="C4D6EB"/>
            </a:gs>
            <a:gs pos="97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755576" y="1700808"/>
            <a:ext cx="7776864" cy="1008112"/>
          </a:xfrm>
          <a:prstGeom prst="roundRect">
            <a:avLst>
              <a:gd name="adj" fmla="val 16667"/>
            </a:avLst>
          </a:prstGeom>
          <a:solidFill>
            <a:srgbClr val="C2D59B">
              <a:alpha val="33725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40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創意發想(每人寫出想研究的主題)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研究動機</a:t>
            </a:r>
          </a:p>
        </p:txBody>
      </p:sp>
      <p:sp>
        <p:nvSpPr>
          <p:cNvPr id="96" name="Shape 96"/>
          <p:cNvSpPr/>
          <p:nvPr/>
        </p:nvSpPr>
        <p:spPr>
          <a:xfrm>
            <a:off x="755576" y="2996952"/>
            <a:ext cx="8172400" cy="1008112"/>
          </a:xfrm>
          <a:prstGeom prst="roundRect">
            <a:avLst>
              <a:gd name="adj" fmla="val 16667"/>
            </a:avLst>
          </a:prstGeom>
          <a:solidFill>
            <a:srgbClr val="93B3D7">
              <a:alpha val="33725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40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收斂聚焦(進行研究主題說明與投票)</a:t>
            </a:r>
          </a:p>
        </p:txBody>
      </p:sp>
      <p:sp>
        <p:nvSpPr>
          <p:cNvPr id="97" name="Shape 97"/>
          <p:cNvSpPr/>
          <p:nvPr/>
        </p:nvSpPr>
        <p:spPr>
          <a:xfrm>
            <a:off x="755576" y="4293096"/>
            <a:ext cx="7776864" cy="1008112"/>
          </a:xfrm>
          <a:prstGeom prst="roundRect">
            <a:avLst>
              <a:gd name="adj" fmla="val 16667"/>
            </a:avLst>
          </a:prstGeom>
          <a:solidFill>
            <a:srgbClr val="FABF8E">
              <a:alpha val="33725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0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決定進行制服主題的研究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研究目的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23528" y="1999381"/>
            <a:ext cx="8507288" cy="22217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zh-TW" sz="36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(一)認識宜昌國小制服的歷史及演變。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zh-TW" sz="36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(二)瞭解宜昌國小師生對制服之看法。</a:t>
            </a:r>
          </a:p>
          <a:p>
            <a:pPr marL="342900" marR="0" lvl="0" indent="-3429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zh-TW" sz="36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(三)瞭解宜昌國小師生對制服之喜好。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5E9EFF">
                <a:alpha val="82000"/>
              </a:srgbClr>
            </a:gs>
            <a:gs pos="63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研究方法與工具</a:t>
            </a:r>
          </a:p>
        </p:txBody>
      </p:sp>
      <p:sp>
        <p:nvSpPr>
          <p:cNvPr id="109" name="Shape 109"/>
          <p:cNvSpPr/>
          <p:nvPr/>
        </p:nvSpPr>
        <p:spPr>
          <a:xfrm>
            <a:off x="899592" y="1700808"/>
            <a:ext cx="2808312" cy="792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1331640" y="1772816"/>
            <a:ext cx="259228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研究方法</a:t>
            </a:r>
          </a:p>
        </p:txBody>
      </p:sp>
      <p:sp>
        <p:nvSpPr>
          <p:cNvPr id="111" name="Shape 111"/>
          <p:cNvSpPr/>
          <p:nvPr/>
        </p:nvSpPr>
        <p:spPr>
          <a:xfrm>
            <a:off x="4283968" y="1700808"/>
            <a:ext cx="4608512" cy="792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5148064" y="1772816"/>
            <a:ext cx="36004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研 究 工 具</a:t>
            </a:r>
          </a:p>
        </p:txBody>
      </p:sp>
      <p:sp>
        <p:nvSpPr>
          <p:cNvPr id="113" name="Shape 113"/>
          <p:cNvSpPr/>
          <p:nvPr/>
        </p:nvSpPr>
        <p:spPr>
          <a:xfrm>
            <a:off x="899592" y="2564904"/>
            <a:ext cx="2808312" cy="3600400"/>
          </a:xfrm>
          <a:prstGeom prst="rect">
            <a:avLst/>
          </a:prstGeom>
          <a:solidFill>
            <a:srgbClr val="DAEEF3"/>
          </a:solid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rgbClr val="0078FF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4283968" y="2564904"/>
            <a:ext cx="4572000" cy="3600400"/>
          </a:xfrm>
          <a:prstGeom prst="rect">
            <a:avLst/>
          </a:prstGeom>
          <a:solidFill>
            <a:srgbClr val="DAEEF3"/>
          </a:solid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(一)網際網路(查詢資料)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(二)電子郵件(聯絡老師)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(三)隨身碟(存資料)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(四)軟體(製作文書資料)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(五)書寫用具(筆記本、筆)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(六)手機(拍照與錄影)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(七)小筆電(製作個人心得)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971600" y="2780928"/>
            <a:ext cx="2880320" cy="22467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(一)文獻研究法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(二)問卷調查法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(三)訪問調查法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研究流程圖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11560" y="2042845"/>
            <a:ext cx="2808312" cy="9541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尋找組員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決定隊名和主題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355976" y="2042845"/>
            <a:ext cx="3744416" cy="9541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文獻回顧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網路資料、書籍、論文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499992" y="4635133"/>
            <a:ext cx="2448272" cy="9541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   問卷調查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   訪談調查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403648" y="4653136"/>
            <a:ext cx="2016224" cy="9541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整理資料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撰寫報告</a:t>
            </a:r>
          </a:p>
        </p:txBody>
      </p:sp>
      <p:sp>
        <p:nvSpPr>
          <p:cNvPr id="140" name="Shape 140"/>
          <p:cNvSpPr/>
          <p:nvPr/>
        </p:nvSpPr>
        <p:spPr>
          <a:xfrm>
            <a:off x="611560" y="1484784"/>
            <a:ext cx="2808312" cy="504056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800" b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階段一</a:t>
            </a:r>
          </a:p>
        </p:txBody>
      </p:sp>
      <p:sp>
        <p:nvSpPr>
          <p:cNvPr id="141" name="Shape 141"/>
          <p:cNvSpPr/>
          <p:nvPr/>
        </p:nvSpPr>
        <p:spPr>
          <a:xfrm>
            <a:off x="4355976" y="1484784"/>
            <a:ext cx="3744416" cy="504056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800" b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階段二</a:t>
            </a:r>
          </a:p>
        </p:txBody>
      </p:sp>
      <p:sp>
        <p:nvSpPr>
          <p:cNvPr id="142" name="Shape 142"/>
          <p:cNvSpPr/>
          <p:nvPr/>
        </p:nvSpPr>
        <p:spPr>
          <a:xfrm>
            <a:off x="4499992" y="4077072"/>
            <a:ext cx="2448272" cy="504056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800" b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階段三</a:t>
            </a:r>
          </a:p>
        </p:txBody>
      </p:sp>
      <p:sp>
        <p:nvSpPr>
          <p:cNvPr id="143" name="Shape 143"/>
          <p:cNvSpPr/>
          <p:nvPr/>
        </p:nvSpPr>
        <p:spPr>
          <a:xfrm>
            <a:off x="1403648" y="4077072"/>
            <a:ext cx="2016224" cy="504056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800" b="1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階段四</a:t>
            </a:r>
          </a:p>
        </p:txBody>
      </p:sp>
      <p:sp>
        <p:nvSpPr>
          <p:cNvPr id="144" name="Shape 144"/>
          <p:cNvSpPr/>
          <p:nvPr/>
        </p:nvSpPr>
        <p:spPr>
          <a:xfrm>
            <a:off x="3563888" y="1988840"/>
            <a:ext cx="720080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5580112" y="3140968"/>
            <a:ext cx="432048" cy="7920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3563888" y="4797152"/>
            <a:ext cx="720080" cy="43204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工作日記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357290" y="3286124"/>
          <a:ext cx="6858048" cy="11948160"/>
        </p:xfrm>
        <a:graphic>
          <a:graphicData uri="http://schemas.openxmlformats.org/drawingml/2006/table">
            <a:tbl>
              <a:tblPr/>
              <a:tblGrid>
                <a:gridCol w="1704670"/>
                <a:gridCol w="5153378"/>
              </a:tblGrid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活動時間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latin typeface="Calibri"/>
                          <a:ea typeface="標楷體"/>
                          <a:cs typeface="Times New Roman"/>
                        </a:rPr>
                        <a:t>活動內容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333333"/>
                          </a:solidFill>
                          <a:latin typeface="標楷體"/>
                          <a:ea typeface="新細明體"/>
                          <a:cs typeface="Helvetica"/>
                        </a:rPr>
                        <a:t>1060703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討論研究主題</a:t>
                      </a:r>
                      <a:r>
                        <a:rPr lang="en-US" sz="2800" kern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1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333333"/>
                          </a:solidFill>
                          <a:latin typeface="標楷體"/>
                          <a:ea typeface="新細明體"/>
                          <a:cs typeface="Helvetica"/>
                        </a:rPr>
                        <a:t>1060706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討論研究主題</a:t>
                      </a:r>
                      <a:r>
                        <a:rPr lang="en-US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2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333333"/>
                          </a:solidFill>
                          <a:latin typeface="標楷體"/>
                          <a:ea typeface="新細明體"/>
                          <a:cs typeface="Helvetica"/>
                        </a:rPr>
                        <a:t>1060724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討論研究主題</a:t>
                      </a:r>
                      <a:r>
                        <a:rPr lang="en-US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3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333333"/>
                          </a:solidFill>
                          <a:latin typeface="標楷體"/>
                          <a:ea typeface="新細明體"/>
                          <a:cs typeface="Helvetica"/>
                        </a:rPr>
                        <a:t>1060725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資料搜尋與研讀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333333"/>
                          </a:solidFill>
                          <a:latin typeface="標楷體"/>
                          <a:ea typeface="新細明體"/>
                          <a:cs typeface="Helvetica"/>
                        </a:rPr>
                        <a:t>1060726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資料搜尋與研讀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333333"/>
                          </a:solidFill>
                          <a:latin typeface="標楷體"/>
                          <a:ea typeface="新細明體"/>
                          <a:cs typeface="Helvetica"/>
                        </a:rPr>
                        <a:t>1060727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資料搜尋與研讀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1060728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資料搜尋與研讀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1060801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閱讀文獻資料</a:t>
                      </a:r>
                      <a:r>
                        <a:rPr lang="en-US" sz="2800" kern="100" dirty="0">
                          <a:latin typeface="Calibri"/>
                          <a:ea typeface="標楷體"/>
                          <a:cs typeface="Times New Roman"/>
                        </a:rPr>
                        <a:t>1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1060802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閱讀文獻資料</a:t>
                      </a:r>
                      <a:r>
                        <a:rPr lang="en-US" sz="2800" kern="100" dirty="0">
                          <a:latin typeface="Calibri"/>
                          <a:ea typeface="標楷體"/>
                          <a:cs typeface="Times New Roman"/>
                        </a:rPr>
                        <a:t>2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1060811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討論與擬定研究流程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1060816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第一次問卷設計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1060824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333333"/>
                          </a:solidFill>
                          <a:latin typeface="標楷體"/>
                          <a:ea typeface="新細明體"/>
                          <a:cs typeface="Helvetica"/>
                        </a:rPr>
                        <a:t>1</a:t>
                      </a: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設計問卷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333333"/>
                          </a:solidFill>
                          <a:latin typeface="標楷體"/>
                          <a:ea typeface="新細明體"/>
                          <a:cs typeface="Helvetica"/>
                        </a:rPr>
                        <a:t>2</a:t>
                      </a: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訪問稿擬稿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333333"/>
                          </a:solidFill>
                          <a:latin typeface="標楷體"/>
                          <a:ea typeface="新細明體"/>
                          <a:cs typeface="Helvetica"/>
                        </a:rPr>
                        <a:t>3</a:t>
                      </a: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【愛上制服】讀書會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1060829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【服飾的世界地圖】讀書會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1060831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【日治時期制服之研究】讀書會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1060901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333333"/>
                          </a:solidFill>
                          <a:latin typeface="標楷體"/>
                          <a:ea typeface="新細明體"/>
                          <a:cs typeface="Helvetica"/>
                        </a:rPr>
                        <a:t>1</a:t>
                      </a: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訪問校友張主任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標楷體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問卷準備、點數與發放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1060904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訪問總務主任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1060907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訪問退休謝校長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333333"/>
                          </a:solidFill>
                          <a:latin typeface="標楷體"/>
                          <a:ea typeface="新細明體"/>
                          <a:cs typeface="Helvetica"/>
                        </a:rPr>
                        <a:t>1060910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統計問卷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1060911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訪問教務主任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1060914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訪問學務主任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1060918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333333"/>
                          </a:solidFill>
                          <a:latin typeface="Calibri"/>
                          <a:ea typeface="標楷體"/>
                          <a:cs typeface="Helvetica"/>
                        </a:rPr>
                        <a:t>訪問校友邱老師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1060924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訪問退休老師翁主任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標楷體"/>
                          <a:ea typeface="新細明體"/>
                          <a:cs typeface="Times New Roman"/>
                        </a:rPr>
                        <a:t>1060927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訪問校長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標楷體"/>
                          <a:ea typeface="新細明體"/>
                          <a:cs typeface="Times New Roman"/>
                        </a:rPr>
                        <a:t>1060928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查閱畢業紀念冊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515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00017 -3.3030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0" i="0" u="none" strike="noStrike" cap="none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文獻研究</a:t>
            </a:r>
          </a:p>
        </p:txBody>
      </p:sp>
      <p:sp>
        <p:nvSpPr>
          <p:cNvPr id="171" name="Shape 171"/>
          <p:cNvSpPr/>
          <p:nvPr/>
        </p:nvSpPr>
        <p:spPr>
          <a:xfrm>
            <a:off x="6300192" y="3500983"/>
            <a:ext cx="2376860" cy="2448297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3131840" y="3429000"/>
            <a:ext cx="2808312" cy="2376264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1043013" y="3428975"/>
            <a:ext cx="1728787" cy="1800225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 rot="3419336">
            <a:off x="6355976" y="1308867"/>
            <a:ext cx="1518023" cy="198751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rot="3419336">
            <a:off x="3637721" y="1386060"/>
            <a:ext cx="1436512" cy="181457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 rot="3419336">
            <a:off x="1016618" y="1371406"/>
            <a:ext cx="1436512" cy="181457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grpSp>
        <p:nvGrpSpPr>
          <p:cNvPr id="157" name="Shape 157"/>
          <p:cNvGrpSpPr/>
          <p:nvPr/>
        </p:nvGrpSpPr>
        <p:grpSpPr>
          <a:xfrm>
            <a:off x="2814995" y="2262218"/>
            <a:ext cx="720080" cy="204088"/>
            <a:chOff x="2003" y="3439"/>
            <a:chExt cx="468" cy="244"/>
          </a:xfrm>
        </p:grpSpPr>
        <p:sp>
          <p:nvSpPr>
            <p:cNvPr id="158" name="Shape 158"/>
            <p:cNvSpPr/>
            <p:nvPr/>
          </p:nvSpPr>
          <p:spPr>
            <a:xfrm>
              <a:off x="2003" y="3439"/>
              <a:ext cx="79" cy="242"/>
            </a:xfrm>
            <a:prstGeom prst="ellipse">
              <a:avLst/>
            </a:prstGeom>
            <a:gradFill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2048" y="3441"/>
              <a:ext cx="388" cy="242"/>
            </a:xfrm>
            <a:prstGeom prst="rect">
              <a:avLst/>
            </a:prstGeom>
            <a:gradFill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400" y="3443"/>
              <a:ext cx="71" cy="235"/>
            </a:xfrm>
            <a:prstGeom prst="ellipse">
              <a:avLst/>
            </a:prstGeom>
            <a:gradFill>
              <a:gsLst>
                <a:gs pos="0">
                  <a:srgbClr val="B3B3B3"/>
                </a:gs>
                <a:gs pos="50000">
                  <a:schemeClr val="lt1"/>
                </a:gs>
                <a:gs pos="100000">
                  <a:srgbClr val="B3B3B3"/>
                </a:gs>
              </a:gsLst>
              <a:lin ang="5400000" scaled="0"/>
            </a:gra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2438" y="3519"/>
              <a:ext cx="20" cy="70"/>
            </a:xfrm>
            <a:prstGeom prst="ellipse">
              <a:avLst/>
            </a:prstGeom>
            <a:gradFill>
              <a:gsLst>
                <a:gs pos="0">
                  <a:srgbClr val="B3B3B3"/>
                </a:gs>
                <a:gs pos="50000">
                  <a:schemeClr val="lt1"/>
                </a:gs>
                <a:gs pos="100000">
                  <a:srgbClr val="B3B3B3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endParaRPr>
            </a:p>
          </p:txBody>
        </p:sp>
      </p:grpSp>
      <p:sp>
        <p:nvSpPr>
          <p:cNvPr id="166" name="Shape 166"/>
          <p:cNvSpPr/>
          <p:nvPr/>
        </p:nvSpPr>
        <p:spPr>
          <a:xfrm>
            <a:off x="5436096" y="2288808"/>
            <a:ext cx="121552" cy="202415"/>
          </a:xfrm>
          <a:prstGeom prst="ellipse">
            <a:avLst/>
          </a:prstGeom>
          <a:gradFill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5508104" y="2290481"/>
            <a:ext cx="596989" cy="202415"/>
          </a:xfrm>
          <a:prstGeom prst="rect">
            <a:avLst/>
          </a:prstGeom>
          <a:gradFill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6012160" y="2292154"/>
            <a:ext cx="109243" cy="196560"/>
          </a:xfrm>
          <a:prstGeom prst="ellipse">
            <a:avLst/>
          </a:prstGeom>
          <a:gradFill>
            <a:gsLst>
              <a:gs pos="0">
                <a:srgbClr val="B3B3B3"/>
              </a:gs>
              <a:gs pos="50000">
                <a:schemeClr val="lt1"/>
              </a:gs>
              <a:gs pos="100000">
                <a:srgbClr val="B3B3B3"/>
              </a:gs>
            </a:gsLst>
            <a:lin ang="5400000" scaled="0"/>
          </a:gradFill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899592" y="1980129"/>
            <a:ext cx="2016223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2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網路資料</a:t>
            </a:r>
          </a:p>
        </p:txBody>
      </p:sp>
      <p:sp>
        <p:nvSpPr>
          <p:cNvPr id="175" name="Shape 175"/>
          <p:cNvSpPr/>
          <p:nvPr/>
        </p:nvSpPr>
        <p:spPr>
          <a:xfrm>
            <a:off x="3779912" y="1980129"/>
            <a:ext cx="12241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2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書 籍</a:t>
            </a:r>
          </a:p>
        </p:txBody>
      </p:sp>
      <p:sp>
        <p:nvSpPr>
          <p:cNvPr id="176" name="Shape 176"/>
          <p:cNvSpPr/>
          <p:nvPr/>
        </p:nvSpPr>
        <p:spPr>
          <a:xfrm>
            <a:off x="6084441" y="1980129"/>
            <a:ext cx="273603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2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論文與期刊</a:t>
            </a:r>
          </a:p>
        </p:txBody>
      </p:sp>
      <p:sp>
        <p:nvSpPr>
          <p:cNvPr id="177" name="Shape 177"/>
          <p:cNvSpPr/>
          <p:nvPr/>
        </p:nvSpPr>
        <p:spPr>
          <a:xfrm>
            <a:off x="1043608" y="3462099"/>
            <a:ext cx="187220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中學生網站小論文</a:t>
            </a:r>
          </a:p>
        </p:txBody>
      </p:sp>
      <p:sp>
        <p:nvSpPr>
          <p:cNvPr id="178" name="Shape 178"/>
          <p:cNvSpPr/>
          <p:nvPr/>
        </p:nvSpPr>
        <p:spPr>
          <a:xfrm>
            <a:off x="3131840" y="3424932"/>
            <a:ext cx="2664818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＊愛上制服：制服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  的文化與歷史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＊服飾的世界地圖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＊台灣服裝史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＊宜昌國小創校百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  周年紀念校刊</a:t>
            </a:r>
          </a:p>
        </p:txBody>
      </p:sp>
      <p:sp>
        <p:nvSpPr>
          <p:cNvPr id="179" name="Shape 179"/>
          <p:cNvSpPr/>
          <p:nvPr/>
        </p:nvSpPr>
        <p:spPr>
          <a:xfrm>
            <a:off x="6300192" y="3515524"/>
            <a:ext cx="2555776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＊日治時期台灣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  學校制服之研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  究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＊全華家政月刊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5496" y="-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文獻回顧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71538" y="1692097"/>
            <a:ext cx="522865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制服的定義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2844225"/>
            <a:ext cx="518457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制服的源起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15616" y="3996353"/>
            <a:ext cx="518457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制服的演變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15616" y="5148481"/>
            <a:ext cx="518457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台灣的制服由來及演變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1" name="Picture 3" descr="D:\學校帳號雲端空間\小論文\照片\愛上制服讀書會0824\IMAG0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45224"/>
            <a:ext cx="2232248" cy="3600000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6516216" y="558924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照片來源：宜昌國小</a:t>
            </a:r>
            <a:r>
              <a:rPr lang="en-US" altLang="zh-TW" dirty="0" smtClean="0"/>
              <a:t>uniform </a:t>
            </a:r>
            <a:r>
              <a:rPr lang="zh-TW" altLang="en-US" dirty="0" smtClean="0"/>
              <a:t>隊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536" y="-902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研究結果</a:t>
            </a:r>
            <a:endParaRPr lang="zh-TW" sz="44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4348" y="900009"/>
            <a:ext cx="5929828" cy="584775"/>
          </a:xfrm>
          <a:prstGeom prst="rect">
            <a:avLst/>
          </a:prstGeom>
          <a:solidFill>
            <a:srgbClr val="92D050"/>
          </a:solidFill>
          <a:effectLst>
            <a:innerShdw blurRad="114300">
              <a:schemeClr val="accent3">
                <a:lumMod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宜昌國小校服歷史及演變 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1628800"/>
            <a:ext cx="359585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從三十年代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七十年代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1484784"/>
            <a:ext cx="447528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899592" y="4869160"/>
            <a:ext cx="7488832" cy="140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七十幾年開始改變：黃榮欽校長為減輕學童家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    長經濟負擔，開放星期三、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    六穿便服。</a:t>
            </a: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9592" y="5733256"/>
            <a:ext cx="18473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04048" y="458112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照片來源：宜昌國小百年校慶紀念特刊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7289</TotalTime>
  <Words>2129</Words>
  <Application>Microsoft Office PowerPoint</Application>
  <PresentationFormat>如螢幕大小 (4:3)</PresentationFormat>
  <Paragraphs>218</Paragraphs>
  <Slides>19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制服，要？不要？</vt:lpstr>
      <vt:lpstr>研究動機</vt:lpstr>
      <vt:lpstr>研究目的</vt:lpstr>
      <vt:lpstr>研究方法與工具</vt:lpstr>
      <vt:lpstr>研究流程圖</vt:lpstr>
      <vt:lpstr>工作日記</vt:lpstr>
      <vt:lpstr>文獻研究</vt:lpstr>
      <vt:lpstr>文獻回顧</vt:lpstr>
      <vt:lpstr>研究結果</vt:lpstr>
      <vt:lpstr>研究結果</vt:lpstr>
      <vt:lpstr>研究結果</vt:lpstr>
      <vt:lpstr>研究結果</vt:lpstr>
      <vt:lpstr>研究結果</vt:lpstr>
      <vt:lpstr>研究結果</vt:lpstr>
      <vt:lpstr>研究結果</vt:lpstr>
      <vt:lpstr>結論</vt:lpstr>
      <vt:lpstr>結論</vt:lpstr>
      <vt:lpstr>結論</vt:lpstr>
      <vt:lpstr>我們的報告到此結束~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制服，要？不要？</dc:title>
  <dc:creator>Administrator</dc:creator>
  <cp:lastModifiedBy>盈潔</cp:lastModifiedBy>
  <cp:revision>543</cp:revision>
  <dcterms:modified xsi:type="dcterms:W3CDTF">2017-10-30T11:05:13Z</dcterms:modified>
</cp:coreProperties>
</file>