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7" r:id="rId3"/>
    <p:sldId id="259" r:id="rId4"/>
    <p:sldId id="260" r:id="rId5"/>
    <p:sldId id="277" r:id="rId6"/>
    <p:sldId id="278" r:id="rId7"/>
    <p:sldId id="279" r:id="rId8"/>
    <p:sldId id="280" r:id="rId9"/>
    <p:sldId id="282" r:id="rId10"/>
    <p:sldId id="261" r:id="rId11"/>
    <p:sldId id="262" r:id="rId12"/>
    <p:sldId id="264" r:id="rId13"/>
    <p:sldId id="267" r:id="rId14"/>
    <p:sldId id="269" r:id="rId15"/>
    <p:sldId id="268" r:id="rId16"/>
    <p:sldId id="270" r:id="rId17"/>
    <p:sldId id="271" r:id="rId18"/>
    <p:sldId id="274" r:id="rId19"/>
    <p:sldId id="284" r:id="rId20"/>
    <p:sldId id="272" r:id="rId21"/>
    <p:sldId id="273" r:id="rId22"/>
    <p:sldId id="276" r:id="rId2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FFCC"/>
    <a:srgbClr val="5F4901"/>
    <a:srgbClr val="BE9102"/>
    <a:srgbClr val="DEDEDE"/>
    <a:srgbClr val="FFFC8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1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949C62D-43F6-4A43-A530-EB297B70D6A8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A506452-D478-4586-BA89-D23A0BF91A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472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51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7410" name="Shape 5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96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9154" name="Shape 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hape 10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51202" name="Shape 10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5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9698" name="Shape 15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9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56322" name="Shape 9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2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1506" name="Shape 12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31"/>
          <p:cNvSpPr>
            <a:spLocks noGrp="1" noRot="1" noChangeAspec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3554" name="Shape 13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3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5602" name="Shape 14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4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7650" name="Shape 14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1746" name="Shape 16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5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7890" name="Shape 5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8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4034" name="Shape 8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8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47106" name="Shape 8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FE9B-27C2-4FFB-91AD-C82E8BAA3AD3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9B01-041C-4A9F-B2A1-72C1EFBF77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BF2FB-5103-4D9F-AB27-2395AF480686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E644-CA5B-45CE-9BD4-F6DA91BC74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BF8E1-8E59-4455-8B0F-01C234FE940F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D23E-D21F-4E4C-9B15-F5F9CF31E6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wrap="square"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3C575F3-2551-43C2-96AB-F3FBD10B5A3E}" type="slidenum">
              <a:rPr lang="en-US" altLang="zh-TW"/>
              <a:pPr>
                <a:defRPr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BF6A4-C033-476C-BDC4-633F201929E3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2DCDD-2C84-45D7-9602-7C04C4FCB8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406B9-1314-4AFE-929D-C7D205089F99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E99DF-2CD5-44A1-9392-2F81FC2B10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08A15-B66A-44F9-9BC7-6AE445AD4DA5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18FD6-36D4-45A1-8A27-89F4AE6C71E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0ADC7-4616-4E67-9997-F7277883BCE5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23110-8CC6-4625-8D96-F173FA7FDF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A6E71-CE6D-4DEA-A68A-85712033E47E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798C9-7305-49D2-92A6-1396A17DD4E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64E3-4D01-4F98-A10C-2878E3855514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ADAE8-C752-48C0-A89C-BD71052BDEE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76D89-5DEE-4EE3-AD27-3AE4E5B9D633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231D4-72BB-4B3B-8D13-6DF8ECC0B56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94C7-976A-40BF-B2DA-13CEC226A99F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4EB50-30B9-4B68-B740-90EF0B9BDB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731505D-6949-4E93-87C7-634BB0885C92}" type="datetimeFigureOut">
              <a:rPr lang="zh-TW" altLang="en-US"/>
              <a:pPr>
                <a:defRPr/>
              </a:pPr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31719A-0657-457E-B574-B709A3ECA7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106&#24904;&#23567;\106&#26412;&#22303;\video-1508938765.mp4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gif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內容版面配置區 2"/>
          <p:cNvSpPr>
            <a:spLocks noGrp="1"/>
          </p:cNvSpPr>
          <p:nvPr>
            <p:ph idx="1"/>
          </p:nvPr>
        </p:nvSpPr>
        <p:spPr>
          <a:xfrm>
            <a:off x="468313" y="2205038"/>
            <a:ext cx="8229600" cy="3921125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video-1508938765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8913"/>
            <a:ext cx="8697298" cy="6192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標題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en-US" altLang="zh-TW" sz="4800" b="1" dirty="0" smtClean="0"/>
              <a:t>{</a:t>
            </a:r>
            <a:r>
              <a:rPr lang="zh-TW" altLang="en-US" sz="4800" b="1" dirty="0" smtClean="0"/>
              <a:t>野菜</a:t>
            </a:r>
            <a:r>
              <a:rPr lang="en-US" altLang="zh-TW" sz="4800" b="1" dirty="0" smtClean="0"/>
              <a:t>}</a:t>
            </a:r>
            <a:r>
              <a:rPr lang="zh-TW" altLang="en-US" sz="4800" b="1" dirty="0" smtClean="0"/>
              <a:t>在那裏</a:t>
            </a:r>
            <a:r>
              <a:rPr lang="en-US" altLang="zh-TW" sz="4800" b="1" dirty="0" smtClean="0"/>
              <a:t>?</a:t>
            </a:r>
            <a:endParaRPr lang="zh-TW" altLang="en-US" sz="4800" b="1" dirty="0" smtClean="0"/>
          </a:p>
        </p:txBody>
      </p:sp>
      <p:sp>
        <p:nvSpPr>
          <p:cNvPr id="34818" name="內容版面配置區 2"/>
          <p:cNvSpPr>
            <a:spLocks noGrp="1"/>
          </p:cNvSpPr>
          <p:nvPr>
            <p:ph idx="1"/>
          </p:nvPr>
        </p:nvSpPr>
        <p:spPr>
          <a:xfrm>
            <a:off x="356083" y="2335188"/>
            <a:ext cx="4509120" cy="1656184"/>
          </a:xfrm>
        </p:spPr>
        <p:txBody>
          <a:bodyPr/>
          <a:lstStyle/>
          <a:p>
            <a:r>
              <a:rPr lang="zh-TW" altLang="en-US" dirty="0" smtClean="0"/>
              <a:t>野菜生長在大自然中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zh-TW" altLang="en-US" dirty="0" smtClean="0"/>
              <a:t>它</a:t>
            </a:r>
            <a:r>
              <a:rPr lang="zh-TW" altLang="en-US" dirty="0" smtClean="0"/>
              <a:t>無所不在。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543858" cy="54452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23" y="4548471"/>
            <a:ext cx="4732041" cy="21328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39"/>
            <a:ext cx="2108718" cy="15815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阿美族</a:t>
            </a:r>
          </a:p>
        </p:txBody>
      </p:sp>
      <p:sp>
        <p:nvSpPr>
          <p:cNvPr id="35842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r>
              <a:rPr lang="zh-TW" altLang="en-US" dirty="0" smtClean="0"/>
              <a:t>野菜是阿美族</a:t>
            </a:r>
            <a:r>
              <a:rPr lang="zh-TW" altLang="en-US" b="1" i="1" dirty="0" smtClean="0">
                <a:solidFill>
                  <a:srgbClr val="006600"/>
                </a:solidFill>
              </a:rPr>
              <a:t>原住民的日常食物</a:t>
            </a:r>
            <a:r>
              <a:rPr lang="zh-TW" altLang="en-US" dirty="0" smtClean="0"/>
              <a:t>，採集野菜是阿美族的文化，也是他們的專長。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3068960"/>
            <a:ext cx="3515883" cy="263691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395536" y="2924944"/>
            <a:ext cx="4752528" cy="4053951"/>
            <a:chOff x="683568" y="2996952"/>
            <a:chExt cx="4362400" cy="331236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996952"/>
              <a:ext cx="4218384" cy="3163788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83568" y="5993904"/>
              <a:ext cx="4362400" cy="315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5235488" y="5705872"/>
            <a:ext cx="3659899" cy="800219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山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蘇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/>
              <a:t>特</a:t>
            </a:r>
            <a:r>
              <a:rPr lang="zh-TW" altLang="zh-TW" dirty="0"/>
              <a:t>徵</a:t>
            </a:r>
            <a:r>
              <a:rPr lang="zh-TW" altLang="zh-TW" dirty="0" smtClean="0"/>
              <a:t>:葉</a:t>
            </a:r>
            <a:r>
              <a:rPr lang="zh-TW" altLang="zh-TW" dirty="0"/>
              <a:t>面皺皺的，食用部分嫩葉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60"/>
          <p:cNvSpPr>
            <a:spLocks noGrp="1"/>
          </p:cNvSpPr>
          <p:nvPr>
            <p:ph type="title"/>
          </p:nvPr>
        </p:nvSpPr>
        <p:spPr>
          <a:xfrm>
            <a:off x="281335" y="332656"/>
            <a:ext cx="5412978" cy="7635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 sz="6000" b="1" dirty="0" smtClean="0">
                <a:solidFill>
                  <a:srgbClr val="00B050"/>
                </a:solidFill>
              </a:rPr>
              <a:t>野菜</a:t>
            </a:r>
            <a:r>
              <a:rPr lang="zh-TW" altLang="en-US" sz="6000" b="1" dirty="0" smtClean="0">
                <a:solidFill>
                  <a:srgbClr val="00B050"/>
                </a:solidFill>
              </a:rPr>
              <a:t>採集</a:t>
            </a:r>
            <a:r>
              <a:rPr lang="zh-TW" altLang="zh-TW" dirty="0" smtClean="0">
                <a:solidFill>
                  <a:srgbClr val="1F497D"/>
                </a:solidFill>
              </a:rPr>
              <a:t/>
            </a:r>
            <a:br>
              <a:rPr lang="zh-TW" altLang="zh-TW" dirty="0" smtClean="0">
                <a:solidFill>
                  <a:srgbClr val="1F497D"/>
                </a:solidFill>
              </a:rPr>
            </a:br>
            <a:endParaRPr lang="en-US" altLang="zh-TW" dirty="0" smtClean="0"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150" y="1536700"/>
            <a:ext cx="5197475" cy="5321300"/>
          </a:xfrm>
        </p:spPr>
        <p:txBody>
          <a:bodyPr rtlCol="0">
            <a:noAutofit/>
          </a:bodyPr>
          <a:lstStyle/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sz="2800" dirty="0"/>
              <a:t>小金英:特徵是花瓣，食用部分在葉子。</a:t>
            </a:r>
          </a:p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sz="2800" dirty="0"/>
              <a:t>苦艾:特徵葉子的形狀有點像手掌，食用部分在葉子。</a:t>
            </a:r>
          </a:p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sz="2800" dirty="0"/>
              <a:t>牧草:特徵長的綠色，不要摸它的葉子旁邊，妳的手有會被割傷，他可以拿來泡茶喝。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36868" name="Shape 63" descr="蒿木-艾属苦艾l-42770516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6043" y="3064402"/>
            <a:ext cx="1882552" cy="18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Shape 64" descr="20130228211529386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0872" y="4725144"/>
            <a:ext cx="2538413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918410"/>
            <a:ext cx="4032448" cy="1706432"/>
          </a:xfrm>
          <a:prstGeom prst="rect">
            <a:avLst/>
          </a:prstGeom>
        </p:spPr>
      </p:pic>
      <p:pic>
        <p:nvPicPr>
          <p:cNvPr id="36867" name="Shape 62" descr="512873870_m.jpg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128" y="548680"/>
            <a:ext cx="3204052" cy="265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150" y="1536700"/>
            <a:ext cx="4090988" cy="5321300"/>
          </a:xfrm>
        </p:spPr>
        <p:txBody>
          <a:bodyPr rtlCol="0">
            <a:noAutofit/>
          </a:bodyPr>
          <a:lstStyle/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sz="2800" dirty="0"/>
              <a:t>鬼針草:特徵會黏人的衣物，</a:t>
            </a:r>
          </a:p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sz="2800" dirty="0"/>
              <a:t>金桔:特徵果實綠色果肉橘色，食用部分果實，</a:t>
            </a:r>
          </a:p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sz="2800" dirty="0"/>
              <a:t>桑葉:特徵綠色蠶寶寶在吃的，人也可以吃</a:t>
            </a:r>
            <a:r>
              <a:rPr lang="zh-TW" sz="2800" dirty="0" smtClean="0"/>
              <a:t>。</a:t>
            </a:r>
            <a:endParaRPr lang="en-US" altLang="zh-TW" sz="2800" dirty="0" smtClean="0"/>
          </a:p>
          <a:p>
            <a:pPr marL="457200" indent="-406400"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zh-TW" altLang="zh-TW" sz="2800" dirty="0"/>
              <a:t>秋葵:特徵果時長長的綠色，食用部分果實</a:t>
            </a:r>
            <a:r>
              <a:rPr lang="zh-TW" altLang="zh-TW" sz="2800" dirty="0" smtClean="0"/>
              <a:t>。</a:t>
            </a:r>
            <a:endParaRPr lang="zh-TW" sz="2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43011" name="Shape 89" descr="2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561179"/>
            <a:ext cx="1224136" cy="10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Shape 91" descr="7090033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8213" y="5561179"/>
            <a:ext cx="1246100" cy="11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 80" descr="6359361760264058104286046.jpg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8304" y="5498037"/>
            <a:ext cx="1279825" cy="123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60"/>
          <p:cNvSpPr txBox="1">
            <a:spLocks/>
          </p:cNvSpPr>
          <p:nvPr/>
        </p:nvSpPr>
        <p:spPr bwMode="auto">
          <a:xfrm>
            <a:off x="281335" y="332656"/>
            <a:ext cx="5412978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fontAlgn="base">
              <a:spcBef>
                <a:spcPts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lvl="2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lvl="3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lvl="4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zh-TW" altLang="en-US" sz="6000" b="1" smtClean="0">
                <a:solidFill>
                  <a:srgbClr val="00B050"/>
                </a:solidFill>
              </a:rPr>
              <a:t>野菜採集</a:t>
            </a:r>
            <a:r>
              <a:rPr kumimoji="0" lang="zh-TW" altLang="zh-TW" smtClean="0">
                <a:solidFill>
                  <a:srgbClr val="1F497D"/>
                </a:solidFill>
              </a:rPr>
              <a:t/>
            </a:r>
            <a:br>
              <a:rPr kumimoji="0" lang="zh-TW" altLang="zh-TW" smtClean="0">
                <a:solidFill>
                  <a:srgbClr val="1F497D"/>
                </a:solidFill>
              </a:rPr>
            </a:br>
            <a:endParaRPr kumimoji="0" lang="en-US" altLang="zh-TW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04864"/>
            <a:ext cx="2254142" cy="30055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36" y="1000775"/>
            <a:ext cx="2500777" cy="33343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91"/>
          <p:cNvSpPr>
            <a:spLocks noGrp="1"/>
          </p:cNvSpPr>
          <p:nvPr>
            <p:ph type="title"/>
          </p:nvPr>
        </p:nvSpPr>
        <p:spPr>
          <a:xfrm>
            <a:off x="311150" y="546100"/>
            <a:ext cx="8521700" cy="8112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TW" dirty="0" smtClean="0"/>
              <a:t>~~</a:t>
            </a:r>
            <a:r>
              <a:rPr lang="zh-TW" altLang="en-US" dirty="0" smtClean="0"/>
              <a:t>烹煮野菜小秘訣</a:t>
            </a:r>
            <a:r>
              <a:rPr lang="en-US" altLang="zh-TW" dirty="0" smtClean="0"/>
              <a:t>~~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 smtClean="0"/>
          </a:p>
        </p:txBody>
      </p:sp>
      <p:sp>
        <p:nvSpPr>
          <p:cNvPr id="46082" name="Shape 92"/>
          <p:cNvSpPr>
            <a:spLocks noGrp="1"/>
          </p:cNvSpPr>
          <p:nvPr>
            <p:ph type="body" idx="1"/>
          </p:nvPr>
        </p:nvSpPr>
        <p:spPr>
          <a:xfrm>
            <a:off x="311150" y="1639888"/>
            <a:ext cx="8521700" cy="4451350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dirty="0" smtClean="0"/>
              <a:t>烹煮野菜一 定要有</a:t>
            </a:r>
            <a:r>
              <a:rPr lang="zh-TW" altLang="en-US" sz="5400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薑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dirty="0" smtClean="0"/>
              <a:t>因為野菜大多都</a:t>
            </a:r>
            <a:r>
              <a:rPr lang="zh-TW" altLang="en-US" sz="2400" dirty="0" smtClean="0"/>
              <a:t>是寒性的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dirty="0" smtClean="0"/>
              <a:t>所以</a:t>
            </a:r>
            <a:r>
              <a:rPr lang="zh-TW" altLang="en-US" sz="2400" dirty="0" smtClean="0"/>
              <a:t>要用薑來去寒。</a:t>
            </a:r>
          </a:p>
        </p:txBody>
      </p:sp>
      <p:pic>
        <p:nvPicPr>
          <p:cNvPr id="46083" name="Shape 93" descr="下載.jfif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412776"/>
            <a:ext cx="4470537" cy="49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Shape 94" descr="nEO_IMG_DSC03112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59" y="3356992"/>
            <a:ext cx="2516103" cy="257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7324" y="593725"/>
            <a:ext cx="5785526" cy="7635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b="1" dirty="0" smtClean="0"/>
              <a:t>如何煮</a:t>
            </a:r>
            <a:r>
              <a:rPr lang="en-US" altLang="zh-TW" sz="3600" b="1" dirty="0" smtClean="0"/>
              <a:t>?</a:t>
            </a:r>
            <a:r>
              <a:rPr lang="zh-TW" altLang="en-US" sz="3600" b="1" dirty="0"/>
              <a:t>不油膩</a:t>
            </a:r>
            <a:r>
              <a:rPr lang="en-US" altLang="zh-TW" sz="3600" b="1" dirty="0"/>
              <a:t>?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3037599" cy="547260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煮火鍋</a:t>
            </a:r>
            <a:endParaRPr lang="en-US" altLang="zh-TW" sz="4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zh-TW" sz="3600" b="1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800" dirty="0" smtClean="0"/>
              <a:t>加</a:t>
            </a:r>
            <a:r>
              <a:rPr lang="zh-TW" altLang="en-US" sz="2800" dirty="0" smtClean="0"/>
              <a:t>一點沙茶醬</a:t>
            </a:r>
            <a:r>
              <a:rPr lang="zh-TW" altLang="en-US" sz="2800" dirty="0" smtClean="0"/>
              <a:t>，</a:t>
            </a: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800" dirty="0" smtClean="0"/>
              <a:t>嘗</a:t>
            </a:r>
            <a:r>
              <a:rPr lang="zh-TW" altLang="en-US" sz="2800" dirty="0" smtClean="0"/>
              <a:t>到</a:t>
            </a:r>
            <a:r>
              <a:rPr lang="zh-TW" altLang="en-US" sz="2800" b="1" u="sng" dirty="0">
                <a:solidFill>
                  <a:srgbClr val="006600"/>
                </a:solidFill>
              </a:rPr>
              <a:t>天然的</a:t>
            </a:r>
            <a:r>
              <a:rPr lang="zh-TW" altLang="en-US" sz="2800" dirty="0" smtClean="0"/>
              <a:t>滋味。</a:t>
            </a: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dirty="0" smtClean="0"/>
              <a:t>用</a:t>
            </a:r>
            <a:r>
              <a:rPr lang="zh-TW" altLang="en-US" sz="2800" b="1" u="sng" dirty="0">
                <a:solidFill>
                  <a:srgbClr val="006600"/>
                </a:solidFill>
              </a:rPr>
              <a:t>川燙</a:t>
            </a:r>
            <a:r>
              <a:rPr lang="zh-TW" altLang="en-US" sz="2800" dirty="0" smtClean="0"/>
              <a:t>的方式</a:t>
            </a:r>
            <a:r>
              <a:rPr lang="zh-TW" altLang="en-US" sz="2800" dirty="0" smtClean="0"/>
              <a:t>，</a:t>
            </a: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dirty="0" smtClean="0"/>
              <a:t>保留</a:t>
            </a:r>
            <a:r>
              <a:rPr lang="zh-TW" altLang="en-US" sz="2800" dirty="0" smtClean="0"/>
              <a:t>野菜的原味。</a:t>
            </a: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800" dirty="0" smtClean="0"/>
              <a:t>不炒不煎不炸</a:t>
            </a:r>
            <a:r>
              <a:rPr lang="zh-TW" altLang="en-US" sz="2800" dirty="0" smtClean="0"/>
              <a:t>，</a:t>
            </a: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800" dirty="0" smtClean="0"/>
              <a:t>是</a:t>
            </a:r>
            <a:r>
              <a:rPr lang="zh-TW" altLang="en-US" sz="2800" b="1" u="sng" dirty="0">
                <a:solidFill>
                  <a:srgbClr val="006600"/>
                </a:solidFill>
              </a:rPr>
              <a:t>健康的</a:t>
            </a:r>
            <a:r>
              <a:rPr lang="zh-TW" altLang="en-US" sz="2800" b="1" u="sng" dirty="0">
                <a:solidFill>
                  <a:srgbClr val="006600"/>
                </a:solidFill>
              </a:rPr>
              <a:t>飲食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24" y="1700808"/>
            <a:ext cx="5856650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99"/>
          <p:cNvSpPr>
            <a:spLocks noGrp="1"/>
          </p:cNvSpPr>
          <p:nvPr>
            <p:ph type="title"/>
          </p:nvPr>
        </p:nvSpPr>
        <p:spPr>
          <a:xfrm>
            <a:off x="311150" y="546100"/>
            <a:ext cx="8521700" cy="8112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 sz="4800" b="1" dirty="0" smtClean="0">
                <a:solidFill>
                  <a:srgbClr val="7030A0"/>
                </a:solidFill>
              </a:rPr>
              <a:t>小廚動手做</a:t>
            </a:r>
            <a:r>
              <a:rPr lang="en-US" altLang="zh-TW" sz="4800" b="1" dirty="0" smtClean="0">
                <a:solidFill>
                  <a:srgbClr val="7030A0"/>
                </a:solidFill>
              </a:rPr>
              <a:t>!!</a:t>
            </a:r>
            <a:endParaRPr lang="zh-TW" altLang="en-US" sz="4800" b="1" dirty="0" smtClean="0">
              <a:solidFill>
                <a:srgbClr val="7030A0"/>
              </a:solidFill>
            </a:endParaRPr>
          </a:p>
        </p:txBody>
      </p:sp>
      <p:sp>
        <p:nvSpPr>
          <p:cNvPr id="48130" name="Shape 100"/>
          <p:cNvSpPr>
            <a:spLocks noGrp="1"/>
          </p:cNvSpPr>
          <p:nvPr>
            <p:ph type="body" idx="1"/>
          </p:nvPr>
        </p:nvSpPr>
        <p:spPr>
          <a:xfrm>
            <a:off x="311150" y="1639888"/>
            <a:ext cx="8521700" cy="4451350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dirty="0" smtClean="0"/>
              <a:t>有</a:t>
            </a:r>
            <a:r>
              <a:rPr lang="zh-TW" altLang="en-US" sz="2400" dirty="0" smtClean="0"/>
              <a:t>一次，</a:t>
            </a:r>
            <a:r>
              <a:rPr lang="zh-TW" altLang="en-US" sz="2400" dirty="0" smtClean="0"/>
              <a:t>我們放學後留</a:t>
            </a:r>
            <a:r>
              <a:rPr lang="zh-TW" altLang="en-US" sz="2400" dirty="0" smtClean="0"/>
              <a:t>在學校煮野菜</a:t>
            </a:r>
            <a:r>
              <a:rPr lang="zh-TW" altLang="en-US" sz="2400" dirty="0" smtClean="0"/>
              <a:t>，這是我們的小廚初體驗</a:t>
            </a:r>
            <a:r>
              <a:rPr lang="zh-TW" altLang="zh-TW" sz="2400" dirty="0" smtClean="0"/>
              <a:t>!</a:t>
            </a: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/>
          </a:p>
          <a:p>
            <a:pPr>
              <a:spcBef>
                <a:spcPct val="0"/>
              </a:spcBef>
              <a:buNone/>
            </a:pPr>
            <a:endParaRPr lang="en-US" altLang="zh-TW" sz="2400" dirty="0" smtClean="0"/>
          </a:p>
          <a:p>
            <a:pPr>
              <a:spcBef>
                <a:spcPct val="0"/>
              </a:spcBef>
              <a:buNone/>
            </a:pPr>
            <a:r>
              <a:rPr lang="zh-TW" altLang="en-US" sz="2400" dirty="0" smtClean="0"/>
              <a:t>我們</a:t>
            </a:r>
            <a:r>
              <a:rPr lang="zh-TW" altLang="en-US" sz="2400" dirty="0"/>
              <a:t>也有自己在家裡煮喔！</a:t>
            </a:r>
            <a:endParaRPr lang="en-US" altLang="zh-TW" sz="2400" dirty="0"/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4059943" cy="22837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09528"/>
            <a:ext cx="3019264" cy="402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105"/>
          <p:cNvSpPr>
            <a:spLocks noGrp="1"/>
          </p:cNvSpPr>
          <p:nvPr>
            <p:ph type="title"/>
          </p:nvPr>
        </p:nvSpPr>
        <p:spPr>
          <a:xfrm>
            <a:off x="311150" y="546100"/>
            <a:ext cx="8521700" cy="811213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0178" name="Shape 106"/>
          <p:cNvSpPr>
            <a:spLocks noGrp="1"/>
          </p:cNvSpPr>
          <p:nvPr>
            <p:ph type="body" idx="1"/>
          </p:nvPr>
        </p:nvSpPr>
        <p:spPr>
          <a:xfrm>
            <a:off x="311150" y="1639888"/>
            <a:ext cx="8521700" cy="4451350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endParaRPr lang="zh-TW" altLang="en-US" smtClean="0"/>
          </a:p>
        </p:txBody>
      </p:sp>
      <p:pic>
        <p:nvPicPr>
          <p:cNvPr id="50179" name="Shape 10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9390"/>
            <a:ext cx="2346325" cy="69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Shape 108" descr="擷取.JPG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6325" y="0"/>
            <a:ext cx="234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Shape 109" descr="擷取.JPG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2650" y="116632"/>
            <a:ext cx="224631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Shape 110" descr="擷取.JPG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7688" y="99390"/>
            <a:ext cx="224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99"/>
          <p:cNvSpPr txBox="1">
            <a:spLocks/>
          </p:cNvSpPr>
          <p:nvPr/>
        </p:nvSpPr>
        <p:spPr bwMode="auto">
          <a:xfrm>
            <a:off x="323528" y="3944352"/>
            <a:ext cx="451484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fontAlgn="base">
              <a:spcBef>
                <a:spcPts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lvl="2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lvl="3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lvl="4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zh-TW" altLang="en-US" sz="4800" b="1" dirty="0" smtClean="0">
                <a:solidFill>
                  <a:srgbClr val="7030A0"/>
                </a:solidFill>
              </a:rPr>
              <a:t>野菜小廚師</a:t>
            </a:r>
            <a:endParaRPr kumimoji="0" lang="zh-TW" altLang="en-US" sz="4800" b="1" dirty="0" smtClean="0">
              <a:solidFill>
                <a:srgbClr val="7030A0"/>
              </a:solidFill>
            </a:endParaRPr>
          </a:p>
        </p:txBody>
      </p:sp>
      <p:sp>
        <p:nvSpPr>
          <p:cNvPr id="9" name="Shape 99"/>
          <p:cNvSpPr txBox="1">
            <a:spLocks/>
          </p:cNvSpPr>
          <p:nvPr/>
        </p:nvSpPr>
        <p:spPr bwMode="auto">
          <a:xfrm>
            <a:off x="4499992" y="3122783"/>
            <a:ext cx="451484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fontAlgn="base">
              <a:spcBef>
                <a:spcPts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lvl="2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lvl="3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lvl="4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zh-TW" altLang="en-US" sz="4800" b="1" dirty="0" smtClean="0">
                <a:solidFill>
                  <a:srgbClr val="7030A0"/>
                </a:solidFill>
              </a:rPr>
              <a:t>野菜小廚師</a:t>
            </a:r>
            <a:endParaRPr kumimoji="0" lang="zh-TW" altLang="en-US" sz="4800" b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150" y="260648"/>
            <a:ext cx="8521700" cy="7635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櫻 田 野</a:t>
            </a:r>
            <a:endParaRPr lang="zh-TW" altLang="en-US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3250" name="文字版面配置區 2"/>
          <p:cNvSpPr>
            <a:spLocks noGrp="1"/>
          </p:cNvSpPr>
          <p:nvPr>
            <p:ph type="body" idx="1"/>
          </p:nvPr>
        </p:nvSpPr>
        <p:spPr>
          <a:xfrm>
            <a:off x="311150" y="1052736"/>
            <a:ext cx="8521700" cy="5688632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生病 </a:t>
            </a: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養病    養生    </a:t>
            </a: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</a:t>
            </a: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店    </a:t>
            </a: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幫助</a:t>
            </a: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別人</a:t>
            </a:r>
            <a:endParaRPr lang="en-US" altLang="zh-TW" i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i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分享健康      分享美食      分享快樂</a:t>
            </a:r>
            <a:endParaRPr lang="en-US" altLang="zh-TW" i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i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4608512" cy="34563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08721"/>
            <a:ext cx="2376264" cy="36166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1028308" cy="10283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1028308" cy="1028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157"/>
          <p:cNvSpPr>
            <a:spLocks noGrp="1"/>
          </p:cNvSpPr>
          <p:nvPr>
            <p:ph type="title"/>
          </p:nvPr>
        </p:nvSpPr>
        <p:spPr>
          <a:xfrm>
            <a:off x="244475" y="236538"/>
            <a:ext cx="8796338" cy="63849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itchFamily="34" charset="0"/>
                <a:sym typeface="Calibri" pitchFamily="34" charset="0"/>
              </a:rPr>
              <a:t>樂於分享的的養生野菜園</a:t>
            </a:r>
            <a:r>
              <a:rPr lang="en-US" altLang="zh-TW" sz="20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/>
            </a:r>
            <a:br>
              <a:rPr lang="en-US" altLang="zh-TW" sz="20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</a:br>
            <a:r>
              <a:rPr lang="en-US" altLang="zh-TW" sz="2000" dirty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/>
            </a:r>
            <a:br>
              <a:rPr lang="en-US" altLang="zh-TW" sz="2000" dirty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</a:br>
            <a:r>
              <a:rPr lang="zh-TW" altLang="zh-TW" sz="20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>106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年</a:t>
            </a:r>
            <a:r>
              <a:rPr lang="zh-TW" altLang="zh-TW" sz="20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>9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月</a:t>
            </a:r>
            <a:r>
              <a:rPr lang="zh-TW" altLang="zh-TW" sz="2000" dirty="0" smtClean="0">
                <a:solidFill>
                  <a:srgbClr val="000000"/>
                </a:solidFill>
                <a:cs typeface="Calibri" pitchFamily="34" charset="0"/>
                <a:sym typeface="Calibri" pitchFamily="34" charset="0"/>
              </a:rPr>
              <a:t>23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日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到櫻田野，我們發現這裡的野菜全部都是</a:t>
            </a:r>
            <a:r>
              <a:rPr lang="zh-TW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自然生長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的，沒有人工幫忙澆水或者是除草，在田地裡長得很茂盛。自然生長的野菜會比較分散，不會比較聚集在一個區域，所以採集時比較不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方便，需要比較多人力。</a:t>
            </a:r>
            <a:endParaRPr lang="zh-TW" alt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819150" y="2654300"/>
            <a:ext cx="244475" cy="66675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zh-TW" smtClean="0"/>
              <a:t>   </a:t>
            </a:r>
          </a:p>
        </p:txBody>
      </p:sp>
      <p:pic>
        <p:nvPicPr>
          <p:cNvPr id="28675" name="Shape 15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150" y="3006725"/>
            <a:ext cx="39401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Shape 16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325" y="3006725"/>
            <a:ext cx="35337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3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54"/>
          <p:cNvSpPr>
            <a:spLocks noGrp="1"/>
          </p:cNvSpPr>
          <p:nvPr>
            <p:ph type="ctrTitle"/>
          </p:nvPr>
        </p:nvSpPr>
        <p:spPr>
          <a:xfrm>
            <a:off x="467544" y="1700808"/>
            <a:ext cx="8521700" cy="2736850"/>
          </a:xfrm>
        </p:spPr>
        <p:txBody>
          <a:bodyPr lIns="91425" tIns="91425" rIns="91425" bIns="91425" anchor="b"/>
          <a:lstStyle/>
          <a:p>
            <a:r>
              <a:rPr lang="zh-TW" altLang="en-US" sz="5400" b="1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野菜知多少，健康沒煩惱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0" y="4797152"/>
            <a:ext cx="7164288" cy="1057275"/>
          </a:xfrm>
        </p:spPr>
        <p:txBody>
          <a:bodyPr lIns="91425" tIns="91425" rIns="91425" bIns="91425">
            <a:noAutofit/>
          </a:bodyPr>
          <a:lstStyle/>
          <a:p>
            <a:pPr>
              <a:spcBef>
                <a:spcPct val="0"/>
              </a:spcBef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慈大附小    紅生菜尾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隊</a:t>
            </a:r>
            <a:endParaRPr lang="en-US" altLang="zh-TW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zh-TW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謝昇哲 何冠鴻 陳宣瑋  蔡承妤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zh-TW" altLang="zh-TW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581128"/>
            <a:ext cx="1545636" cy="20608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6672"/>
            <a:ext cx="3942556" cy="29569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567539" cy="27089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697164" cy="7635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如何吃</a:t>
            </a:r>
            <a:r>
              <a:rPr lang="en-US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226" name="文字版面配置區 2"/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8208912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150" y="116632"/>
            <a:ext cx="4332858" cy="124068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6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endParaRPr lang="zh-TW" altLang="en-US" sz="6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 rtlCol="0">
            <a:normAutofit/>
          </a:bodyPr>
          <a:lstStyle/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dirty="0" smtClean="0"/>
              <a:t>{</a:t>
            </a:r>
            <a:r>
              <a:rPr lang="zh-TW" altLang="en-US" dirty="0" smtClean="0"/>
              <a:t>酸</a:t>
            </a:r>
            <a:r>
              <a:rPr lang="en-US" altLang="zh-TW" dirty="0" smtClean="0"/>
              <a:t>}</a:t>
            </a:r>
            <a:r>
              <a:rPr lang="zh-TW" altLang="en-US" dirty="0" smtClean="0"/>
              <a:t>味人生，心靈富足</a:t>
            </a:r>
            <a:endParaRPr lang="en-US" altLang="zh-TW" dirty="0" smtClean="0"/>
          </a:p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dirty="0" smtClean="0"/>
          </a:p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dirty="0" smtClean="0"/>
              <a:t>{</a:t>
            </a:r>
            <a:r>
              <a:rPr lang="zh-TW" altLang="en-US" dirty="0" smtClean="0"/>
              <a:t>田</a:t>
            </a:r>
            <a:r>
              <a:rPr lang="en-US" altLang="zh-TW" dirty="0" smtClean="0"/>
              <a:t>}</a:t>
            </a:r>
            <a:r>
              <a:rPr lang="zh-TW" altLang="en-US" dirty="0" smtClean="0"/>
              <a:t>園之樂，美滿健康</a:t>
            </a:r>
            <a:endParaRPr lang="en-US" altLang="zh-TW" dirty="0" smtClean="0"/>
          </a:p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dirty="0" smtClean="0"/>
          </a:p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 smtClean="0"/>
              <a:t>吃</a:t>
            </a:r>
            <a:r>
              <a:rPr lang="en-US" altLang="zh-TW" dirty="0" smtClean="0"/>
              <a:t>{</a:t>
            </a:r>
            <a:r>
              <a:rPr lang="zh-TW" altLang="en-US" dirty="0" smtClean="0"/>
              <a:t>苦</a:t>
            </a:r>
            <a:r>
              <a:rPr lang="en-US" altLang="zh-TW" dirty="0" smtClean="0"/>
              <a:t>}</a:t>
            </a:r>
            <a:r>
              <a:rPr lang="zh-TW" altLang="en-US" dirty="0" smtClean="0"/>
              <a:t>當作吃補</a:t>
            </a:r>
            <a:endParaRPr lang="en-US" altLang="zh-TW" dirty="0" smtClean="0"/>
          </a:p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dirty="0" smtClean="0"/>
          </a:p>
          <a:p>
            <a:pPr fontAlgn="auto">
              <a:lnSpc>
                <a:spcPts val="3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 smtClean="0"/>
              <a:t>麻</a:t>
            </a:r>
            <a:r>
              <a:rPr lang="en-US" altLang="zh-TW" dirty="0" smtClean="0"/>
              <a:t>{</a:t>
            </a:r>
            <a:r>
              <a:rPr lang="zh-TW" altLang="en-US" dirty="0" smtClean="0"/>
              <a:t>辣</a:t>
            </a:r>
            <a:r>
              <a:rPr lang="en-US" altLang="zh-TW" dirty="0" smtClean="0"/>
              <a:t>}</a:t>
            </a:r>
            <a:r>
              <a:rPr lang="zh-TW" altLang="en-US" dirty="0" smtClean="0"/>
              <a:t>鮮師，感恩有您</a:t>
            </a:r>
            <a:endParaRPr lang="en-US" altLang="zh-TW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36" y="116632"/>
            <a:ext cx="2830694" cy="21230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38074"/>
            <a:ext cx="2217440" cy="16630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38074"/>
            <a:ext cx="2232248" cy="167418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6" y="4509120"/>
            <a:ext cx="2785055" cy="208879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86" y="2348880"/>
            <a:ext cx="2770044" cy="20775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96"/>
          <p:cNvSpPr>
            <a:spLocks noGrp="1"/>
          </p:cNvSpPr>
          <p:nvPr>
            <p:ph type="title"/>
          </p:nvPr>
        </p:nvSpPr>
        <p:spPr>
          <a:xfrm>
            <a:off x="289104" y="404664"/>
            <a:ext cx="8521700" cy="7635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</a:p>
        </p:txBody>
      </p:sp>
      <p:pic>
        <p:nvPicPr>
          <p:cNvPr id="55300" name="Shape 99" descr="1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1176852"/>
            <a:ext cx="3824486" cy="160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51" y="2818736"/>
            <a:ext cx="4905738" cy="367930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287536" y="1700808"/>
            <a:ext cx="3996432" cy="3312368"/>
            <a:chOff x="287536" y="1700808"/>
            <a:chExt cx="3996432" cy="4215390"/>
          </a:xfrm>
          <a:scene3d>
            <a:camera prst="orthographicFront">
              <a:rot lat="0" lon="300000" rev="0"/>
            </a:camera>
            <a:lightRig rig="threePt" dir="t"/>
          </a:scene3d>
        </p:grpSpPr>
        <p:grpSp>
          <p:nvGrpSpPr>
            <p:cNvPr id="5" name="群組 4"/>
            <p:cNvGrpSpPr/>
            <p:nvPr/>
          </p:nvGrpSpPr>
          <p:grpSpPr>
            <a:xfrm>
              <a:off x="287536" y="1700808"/>
              <a:ext cx="3709988" cy="4215390"/>
              <a:chOff x="287536" y="1700808"/>
              <a:chExt cx="3709988" cy="4215390"/>
            </a:xfrm>
          </p:grpSpPr>
          <p:pic>
            <p:nvPicPr>
              <p:cNvPr id="55299" name="Shape 98" descr="6NS3mZqdvMPSeio6KflkXwOhwFpYtcU8.gif_s400x0"/>
              <p:cNvPicPr preferRelativeResize="0"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7536" y="1700808"/>
                <a:ext cx="3709988" cy="4071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矩形 3"/>
              <p:cNvSpPr/>
              <p:nvPr/>
            </p:nvSpPr>
            <p:spPr>
              <a:xfrm>
                <a:off x="539552" y="5013176"/>
                <a:ext cx="3312368" cy="9030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111962" y="1700808"/>
              <a:ext cx="865684" cy="353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418284" y="1921047"/>
              <a:ext cx="865684" cy="353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3306268" y="1769911"/>
              <a:ext cx="865684" cy="353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內容版面配置區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72782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你知道嗎</a:t>
            </a:r>
            <a:r>
              <a:rPr lang="en-US" altLang="zh-TW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9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0" y="271690"/>
            <a:ext cx="3159427" cy="17771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1690"/>
            <a:ext cx="3296393" cy="17771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09014"/>
            <a:ext cx="3024336" cy="22682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93096"/>
            <a:ext cx="3474972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到底野菜是什麼</a:t>
            </a:r>
            <a:r>
              <a:rPr lang="en-US" altLang="zh-TW" smtClean="0"/>
              <a:t>?</a:t>
            </a:r>
            <a:endParaRPr lang="zh-TW" altLang="en-US" smtClean="0"/>
          </a:p>
        </p:txBody>
      </p:sp>
      <p:sp>
        <p:nvSpPr>
          <p:cNvPr id="19458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6"/>
          </a:xfrm>
        </p:spPr>
        <p:txBody>
          <a:bodyPr/>
          <a:lstStyle/>
          <a:p>
            <a:r>
              <a:rPr lang="zh-TW" altLang="en-US" dirty="0" smtClean="0"/>
              <a:t>天然無汙染的蔬菜，不用經過人工栽種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grpSp>
        <p:nvGrpSpPr>
          <p:cNvPr id="4" name="群組 3"/>
          <p:cNvGrpSpPr/>
          <p:nvPr/>
        </p:nvGrpSpPr>
        <p:grpSpPr>
          <a:xfrm>
            <a:off x="323528" y="2564904"/>
            <a:ext cx="8496944" cy="4176464"/>
            <a:chOff x="827584" y="2420888"/>
            <a:chExt cx="7200800" cy="36004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420888"/>
              <a:ext cx="6192688" cy="34290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27584" y="5517232"/>
              <a:ext cx="720080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8208912" cy="6525344"/>
          </a:xfrm>
          <a:prstGeom prst="rect">
            <a:avLst/>
          </a:prstGeom>
        </p:spPr>
      </p:pic>
      <p:sp>
        <p:nvSpPr>
          <p:cNvPr id="20481" name="Shape 128"/>
          <p:cNvSpPr>
            <a:spLocks noGrp="1"/>
          </p:cNvSpPr>
          <p:nvPr>
            <p:ph type="ctrTitle"/>
          </p:nvPr>
        </p:nvSpPr>
        <p:spPr>
          <a:xfrm>
            <a:off x="1691680" y="4005064"/>
            <a:ext cx="5959475" cy="1211865"/>
          </a:xfrm>
          <a:solidFill>
            <a:srgbClr val="FFFF00"/>
          </a:solidFill>
        </p:spPr>
        <p:txBody>
          <a:bodyPr lIns="91425" tIns="91425" rIns="91425" bIns="91425"/>
          <a:lstStyle/>
          <a:p>
            <a:pPr algn="l"/>
            <a:r>
              <a:rPr lang="zh-TW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教室裡的野菜園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858963" y="4551363"/>
            <a:ext cx="5360987" cy="696912"/>
          </a:xfrm>
        </p:spPr>
        <p:txBody>
          <a:bodyPr lIns="91425" tIns="91425" rIns="91425" bIns="91425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/>
              <a:t> 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441"/>
            <a:ext cx="4176464" cy="31323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134"/>
          <p:cNvSpPr>
            <a:spLocks noGrp="1"/>
          </p:cNvSpPr>
          <p:nvPr>
            <p:ph type="title"/>
          </p:nvPr>
        </p:nvSpPr>
        <p:spPr>
          <a:xfrm>
            <a:off x="2987848" y="1"/>
            <a:ext cx="2808288" cy="1052736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</a:pPr>
            <a:r>
              <a:rPr lang="zh-TW" altLang="en-US" sz="4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種植野菜  </a:t>
            </a:r>
          </a:p>
        </p:txBody>
      </p:sp>
      <p:sp>
        <p:nvSpPr>
          <p:cNvPr id="22530" name="Shape 135"/>
          <p:cNvSpPr>
            <a:spLocks noGrp="1"/>
          </p:cNvSpPr>
          <p:nvPr>
            <p:ph type="body" idx="1"/>
          </p:nvPr>
        </p:nvSpPr>
        <p:spPr>
          <a:xfrm>
            <a:off x="2987824" y="999795"/>
            <a:ext cx="5976664" cy="1804957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106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年</a:t>
            </a: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9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月</a:t>
            </a: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6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日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，我們在種植野菜。為什麼要種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呢</a:t>
            </a:r>
            <a:r>
              <a:rPr lang="en-US" altLang="zh-TW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問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的好，我們種野菜是為了要了解自己種野菜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會不</a:t>
            </a:r>
            <a:endParaRPr lang="en-US" altLang="zh-TW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會長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得比野菜自己身長的還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要好</a:t>
            </a:r>
            <a:r>
              <a:rPr lang="en-US" altLang="zh-TW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?</a:t>
            </a: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因此，我們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分成了兩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組。</a:t>
            </a:r>
            <a:endParaRPr lang="en-US" altLang="zh-TW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一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組是</a:t>
            </a: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(</a:t>
            </a:r>
            <a:r>
              <a:rPr lang="zh-TW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全日照</a:t>
            </a: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)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，</a:t>
            </a: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(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一組是</a:t>
            </a:r>
            <a:r>
              <a:rPr lang="zh-TW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半日照</a:t>
            </a:r>
            <a:r>
              <a:rPr lang="zh-TW" altLang="zh-TW" sz="20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)</a:t>
            </a:r>
            <a:r>
              <a:rPr lang="zh-TW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。</a:t>
            </a:r>
            <a:endParaRPr lang="zh-TW" alt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8" y="188640"/>
            <a:ext cx="1962085" cy="26161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64091"/>
            <a:ext cx="3597560" cy="269817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8" y="3645024"/>
            <a:ext cx="3648405" cy="273630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72861" y="3111480"/>
            <a:ext cx="12961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zh-TW" sz="2400" dirty="0">
                <a:solidFill>
                  <a:srgbClr val="000000"/>
                </a:solidFill>
                <a:cs typeface="Arial" charset="0"/>
                <a:sym typeface="Arial" charset="0"/>
              </a:rPr>
              <a:t>(</a:t>
            </a:r>
            <a:r>
              <a:rPr lang="zh-TW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全日照</a:t>
            </a:r>
            <a:r>
              <a:rPr lang="zh-TW" altLang="zh-TW" sz="2400" dirty="0">
                <a:solidFill>
                  <a:srgbClr val="000000"/>
                </a:solidFill>
                <a:cs typeface="Arial" charset="0"/>
                <a:sym typeface="Arial" charset="0"/>
              </a:rPr>
              <a:t>)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253539" y="3109454"/>
            <a:ext cx="1296144" cy="461665"/>
          </a:xfrm>
          <a:prstGeom prst="rect">
            <a:avLst/>
          </a:prstGeom>
          <a:solidFill>
            <a:srgbClr val="DEDEDE"/>
          </a:solidFill>
        </p:spPr>
        <p:txBody>
          <a:bodyPr wrap="square" rtlCol="0">
            <a:spAutoFit/>
          </a:bodyPr>
          <a:lstStyle/>
          <a:p>
            <a:r>
              <a:rPr lang="zh-TW" altLang="zh-TW" sz="24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(</a:t>
            </a:r>
            <a:r>
              <a:rPr lang="zh-TW" altLang="en-US" sz="2400" b="1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半</a:t>
            </a:r>
            <a:r>
              <a:rPr lang="zh-TW" alt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日照</a:t>
            </a:r>
            <a:r>
              <a:rPr lang="zh-TW" altLang="zh-TW" sz="2400" dirty="0">
                <a:solidFill>
                  <a:srgbClr val="000000"/>
                </a:solidFill>
                <a:cs typeface="Arial" charset="0"/>
                <a:sym typeface="Arial" charset="0"/>
              </a:rPr>
              <a:t>)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142"/>
          <p:cNvSpPr>
            <a:spLocks noGrp="1"/>
          </p:cNvSpPr>
          <p:nvPr>
            <p:ph type="body" idx="1"/>
          </p:nvPr>
        </p:nvSpPr>
        <p:spPr>
          <a:xfrm>
            <a:off x="395536" y="529672"/>
            <a:ext cx="5006285" cy="5275591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zh-TW" sz="11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  <a:sym typeface="Arial" charset="0"/>
              </a:rPr>
              <a:t>早上</a:t>
            </a:r>
            <a:r>
              <a:rPr lang="zh-TW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  <a:sym typeface="Arial" charset="0"/>
              </a:rPr>
              <a:t>10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點</a:t>
            </a:r>
            <a:r>
              <a:rPr lang="zh-TW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  <a:sym typeface="Arial" charset="0"/>
              </a:rPr>
              <a:t>20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分挖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土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，挖完土之後，我們開始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鬆土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種野菜。</a:t>
            </a: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  <a:sym typeface="Times New Roman" pitchFamily="18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lang="zh-TW" altLang="en-US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  <a:sym typeface="Times New Roman" pitchFamily="18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zh-TW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  <a:sym typeface="Arial" charset="0"/>
              </a:rPr>
              <a:t>  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中午</a:t>
            </a: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過後，種好了，天空竟然開始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下雨了</a:t>
            </a:r>
            <a:r>
              <a:rPr lang="zh-TW" altLang="zh-TW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  <a:sym typeface="Arial" charset="0"/>
              </a:rPr>
              <a:t>!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charset="0"/>
              <a:sym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charset="0"/>
              <a:sym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我們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到底還要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不要</a:t>
            </a:r>
            <a:r>
              <a:rPr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澆水</a:t>
            </a:r>
            <a:r>
              <a:rPr lang="en-US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4400" b="1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   還是</a:t>
            </a:r>
            <a:r>
              <a:rPr lang="zh-TW" altLang="en-US" sz="4400" b="1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要</a:t>
            </a:r>
            <a:r>
              <a:rPr lang="zh-TW" altLang="zh-TW" sz="4400" b="1" i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charset="0"/>
                <a:sym typeface="Arial" charset="0"/>
              </a:rPr>
              <a:t>!</a:t>
            </a:r>
            <a:endParaRPr lang="en-US" altLang="zh-TW" sz="4400" b="1" i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charset="0"/>
              <a:sym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lang="en-US" altLang="zh-TW" sz="24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charset="0"/>
              <a:sym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b="1" dirty="0" smtClean="0">
                <a:solidFill>
                  <a:srgbClr val="5F490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野菜種在屋簷下，沒有足夠的雨水，需要補充水分，野菜才可以</a:t>
            </a:r>
            <a:r>
              <a:rPr lang="zh-TW" altLang="en-US" sz="2400" b="1" dirty="0" smtClean="0">
                <a:solidFill>
                  <a:srgbClr val="5F490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長得好一點。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endParaRPr lang="zh-TW" altLang="en-US" sz="2400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16899"/>
            <a:ext cx="3050481" cy="40673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88" y="188639"/>
            <a:ext cx="2444128" cy="23332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148"/>
          <p:cNvSpPr>
            <a:spLocks noGrp="1"/>
          </p:cNvSpPr>
          <p:nvPr>
            <p:ph type="title"/>
          </p:nvPr>
        </p:nvSpPr>
        <p:spPr>
          <a:xfrm>
            <a:off x="623888" y="1143000"/>
            <a:ext cx="4103687" cy="214788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zh-TW" smtClean="0"/>
              <a:t> </a:t>
            </a:r>
          </a:p>
        </p:txBody>
      </p:sp>
      <p:sp>
        <p:nvSpPr>
          <p:cNvPr id="26626" name="Shape 149"/>
          <p:cNvSpPr>
            <a:spLocks noGrp="1"/>
          </p:cNvSpPr>
          <p:nvPr>
            <p:ph type="body" idx="1"/>
          </p:nvPr>
        </p:nvSpPr>
        <p:spPr>
          <a:xfrm>
            <a:off x="1835696" y="504825"/>
            <a:ext cx="6338342" cy="2636143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zh-TW" sz="24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106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年</a:t>
            </a:r>
            <a:r>
              <a:rPr lang="zh-TW" altLang="zh-TW" sz="24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9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月</a:t>
            </a:r>
            <a:r>
              <a:rPr lang="zh-TW" altLang="zh-TW" sz="24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13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日，我們發現，全日曬的會比較快枯掉，然而半日曬生長的比較好，我得到的結果是</a:t>
            </a:r>
            <a:r>
              <a:rPr lang="zh-TW" altLang="zh-TW" sz="24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: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全日照的水分蒸發快速，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會比半日照人工培育的還快枯掉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。</a:t>
            </a:r>
            <a:r>
              <a:rPr lang="zh-TW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適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當時間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補充水，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定時澆水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很重要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。</a:t>
            </a:r>
            <a:endParaRPr lang="zh-TW" alt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6629" name="Shape 15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5925" y="3290888"/>
            <a:ext cx="34671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90888"/>
            <a:ext cx="2466976" cy="32893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90887"/>
            <a:ext cx="2330500" cy="3107333"/>
          </a:xfrm>
          <a:prstGeom prst="rect">
            <a:avLst/>
          </a:prstGeom>
        </p:spPr>
      </p:pic>
      <p:pic>
        <p:nvPicPr>
          <p:cNvPr id="9" name="Shape 150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6529"/>
            <a:ext cx="1853553" cy="205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165"/>
          <p:cNvSpPr>
            <a:spLocks noGrp="1"/>
          </p:cNvSpPr>
          <p:nvPr>
            <p:ph type="title"/>
          </p:nvPr>
        </p:nvSpPr>
        <p:spPr>
          <a:xfrm>
            <a:off x="819150" y="1127125"/>
            <a:ext cx="7505700" cy="12731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zh-TW" altLang="zh-TW" smtClean="0"/>
              <a:t>  </a:t>
            </a:r>
          </a:p>
        </p:txBody>
      </p:sp>
      <p:sp>
        <p:nvSpPr>
          <p:cNvPr id="30722" name="Shape 166"/>
          <p:cNvSpPr>
            <a:spLocks noGrp="1"/>
          </p:cNvSpPr>
          <p:nvPr>
            <p:ph type="body" idx="1"/>
          </p:nvPr>
        </p:nvSpPr>
        <p:spPr>
          <a:xfrm>
            <a:off x="819150" y="1025525"/>
            <a:ext cx="7505700" cy="2331467"/>
          </a:xfrm>
        </p:spPr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TW" altLang="zh-TW" sz="1100" dirty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我們發現野菜自然生長，會長得比較好，但是採集的時候要多花一些時間和人力。大自然的野菜如果能有充沛的水源，大範圍的種植，野菜便能自然生長，具備</a:t>
            </a:r>
            <a:r>
              <a:rPr lang="zh-TW" alt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健康、天然、無農藥、不須除蟲</a:t>
            </a:r>
            <a:r>
              <a:rPr lang="zh-TW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的優點。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多吃野菜，多安心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  <a:sym typeface="Times New Roman" pitchFamily="18" charset="0"/>
              </a:rPr>
              <a:t>。</a:t>
            </a:r>
            <a:endParaRPr lang="zh-TW" altLang="zh-TW" sz="1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charset="0"/>
              <a:sym typeface="Arial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endParaRPr lang="zh-TW" altLang="en-US" dirty="0" smtClean="0"/>
          </a:p>
        </p:txBody>
      </p:sp>
      <p:pic>
        <p:nvPicPr>
          <p:cNvPr id="30723" name="Shape 16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3603625"/>
            <a:ext cx="34083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Shape 16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8700" y="3603625"/>
            <a:ext cx="32321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667</Words>
  <Application>Microsoft Office PowerPoint</Application>
  <PresentationFormat>如螢幕大小 (4:3)</PresentationFormat>
  <Paragraphs>99</Paragraphs>
  <Slides>22</Slides>
  <Notes>13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野菜知多少，健康沒煩惱</vt:lpstr>
      <vt:lpstr>PowerPoint 簡報</vt:lpstr>
      <vt:lpstr>到底野菜是什麼?</vt:lpstr>
      <vt:lpstr> 教室裡的野菜園</vt:lpstr>
      <vt:lpstr>種植野菜  </vt:lpstr>
      <vt:lpstr>PowerPoint 簡報</vt:lpstr>
      <vt:lpstr> </vt:lpstr>
      <vt:lpstr>  </vt:lpstr>
      <vt:lpstr>{野菜}在那裏?</vt:lpstr>
      <vt:lpstr>阿美族</vt:lpstr>
      <vt:lpstr>野菜採集 </vt:lpstr>
      <vt:lpstr>PowerPoint 簡報</vt:lpstr>
      <vt:lpstr>~~烹煮野菜小秘訣~~ </vt:lpstr>
      <vt:lpstr>如何煮?不油膩? </vt:lpstr>
      <vt:lpstr>小廚動手做!!</vt:lpstr>
      <vt:lpstr>PowerPoint 簡報</vt:lpstr>
      <vt:lpstr>櫻 田 野</vt:lpstr>
      <vt:lpstr>樂於分享的的養生野菜園  106年9月23日到櫻田野，我們發現這裡的野菜全部都是自然生長的，沒有人工幫忙澆水或者是除草，在田地裡長得很茂盛。自然生長的野菜會比較分散，不會比較聚集在一個區域，所以採集時比較不方便，需要比較多人力。</vt:lpstr>
      <vt:lpstr>如何吃?</vt:lpstr>
      <vt:lpstr>結論</vt:lpstr>
      <vt:lpstr>謝謝大家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影片</dc:title>
  <dc:creator>tces601</dc:creator>
  <cp:lastModifiedBy>tces601</cp:lastModifiedBy>
  <cp:revision>89</cp:revision>
  <dcterms:created xsi:type="dcterms:W3CDTF">2017-10-25T08:55:30Z</dcterms:created>
  <dcterms:modified xsi:type="dcterms:W3CDTF">2017-10-28T03:56:58Z</dcterms:modified>
</cp:coreProperties>
</file>