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5" r:id="rId3"/>
    <p:sldId id="270" r:id="rId4"/>
    <p:sldId id="257" r:id="rId5"/>
    <p:sldId id="258" r:id="rId6"/>
    <p:sldId id="259" r:id="rId7"/>
    <p:sldId id="294" r:id="rId8"/>
    <p:sldId id="261" r:id="rId9"/>
    <p:sldId id="260" r:id="rId10"/>
    <p:sldId id="262" r:id="rId11"/>
    <p:sldId id="272" r:id="rId12"/>
    <p:sldId id="263" r:id="rId13"/>
    <p:sldId id="273" r:id="rId14"/>
    <p:sldId id="264" r:id="rId15"/>
    <p:sldId id="265" r:id="rId16"/>
    <p:sldId id="275" r:id="rId17"/>
    <p:sldId id="276" r:id="rId18"/>
    <p:sldId id="274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66" r:id="rId27"/>
    <p:sldId id="267" r:id="rId28"/>
    <p:sldId id="268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69" r:id="rId38"/>
    <p:sldId id="292" r:id="rId39"/>
    <p:sldId id="293" r:id="rId4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3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438B2D-F2DE-4707-9256-6E7FAAF903F7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81F3B0F-20A3-4F8C-A904-216EF20E505A}">
      <dgm:prSet phldrT="[文字]" custT="1"/>
      <dgm:spPr/>
      <dgm:t>
        <a:bodyPr/>
        <a:lstStyle/>
        <a:p>
          <a:r>
            <a:rPr lang="zh-TW" altLang="en-US" sz="1400" b="1" dirty="0" smtClean="0"/>
            <a:t>研究主題</a:t>
          </a:r>
          <a:endParaRPr lang="zh-TW" altLang="en-US" sz="1400" b="1" dirty="0"/>
        </a:p>
      </dgm:t>
    </dgm:pt>
    <dgm:pt modelId="{3452515B-8AE9-47A9-9222-295B024F9070}" type="parTrans" cxnId="{F2FEF735-A9C0-4A6F-81FE-3502F8E67FE3}">
      <dgm:prSet/>
      <dgm:spPr/>
      <dgm:t>
        <a:bodyPr/>
        <a:lstStyle/>
        <a:p>
          <a:endParaRPr lang="zh-TW" altLang="en-US"/>
        </a:p>
      </dgm:t>
    </dgm:pt>
    <dgm:pt modelId="{AFF9F2D5-190D-46FF-A3C6-D7CB5168A490}" type="sibTrans" cxnId="{F2FEF735-A9C0-4A6F-81FE-3502F8E67FE3}">
      <dgm:prSet/>
      <dgm:spPr/>
      <dgm:t>
        <a:bodyPr/>
        <a:lstStyle/>
        <a:p>
          <a:endParaRPr lang="zh-TW" altLang="en-US"/>
        </a:p>
      </dgm:t>
    </dgm:pt>
    <dgm:pt modelId="{E35DE635-22A0-424E-914A-AD9F922CFBD2}">
      <dgm:prSet phldrT="[文字]" custT="1"/>
      <dgm:spPr/>
      <dgm:t>
        <a:bodyPr/>
        <a:lstStyle/>
        <a:p>
          <a:r>
            <a:rPr lang="zh-TW" altLang="en-US" sz="2000" b="0" dirty="0" smtClean="0">
              <a:solidFill>
                <a:srgbClr val="7030A0"/>
              </a:solidFill>
              <a:latin typeface="華康中圓體(P)" pitchFamily="34" charset="-120"/>
              <a:ea typeface="華康中圓體(P)" pitchFamily="34" charset="-120"/>
            </a:rPr>
            <a:t>發想研究主題、及動機。</a:t>
          </a:r>
          <a:endParaRPr lang="zh-TW" altLang="en-US" sz="2000" b="0" dirty="0">
            <a:solidFill>
              <a:srgbClr val="7030A0"/>
            </a:solidFill>
            <a:latin typeface="華康中圓體(P)" pitchFamily="34" charset="-120"/>
            <a:ea typeface="華康中圓體(P)" pitchFamily="34" charset="-120"/>
          </a:endParaRPr>
        </a:p>
      </dgm:t>
    </dgm:pt>
    <dgm:pt modelId="{2E0673BE-7B78-4E9D-AD24-F9975EA982D1}" type="parTrans" cxnId="{BEB7512B-CCF5-4C32-BBBC-A613AA8D7030}">
      <dgm:prSet/>
      <dgm:spPr/>
      <dgm:t>
        <a:bodyPr/>
        <a:lstStyle/>
        <a:p>
          <a:endParaRPr lang="zh-TW" altLang="en-US"/>
        </a:p>
      </dgm:t>
    </dgm:pt>
    <dgm:pt modelId="{79A554D9-36A8-454C-9901-BDB13B4620AA}" type="sibTrans" cxnId="{BEB7512B-CCF5-4C32-BBBC-A613AA8D7030}">
      <dgm:prSet/>
      <dgm:spPr/>
      <dgm:t>
        <a:bodyPr/>
        <a:lstStyle/>
        <a:p>
          <a:endParaRPr lang="zh-TW" altLang="en-US"/>
        </a:p>
      </dgm:t>
    </dgm:pt>
    <dgm:pt modelId="{20E24B9C-0CE6-4418-979B-1C8B8AFAA032}">
      <dgm:prSet phldrT="[文字]" custT="1"/>
      <dgm:spPr/>
      <dgm:t>
        <a:bodyPr/>
        <a:lstStyle/>
        <a:p>
          <a:r>
            <a:rPr lang="zh-TW" altLang="en-US" sz="2000" b="0" dirty="0" smtClean="0">
              <a:solidFill>
                <a:srgbClr val="7030A0"/>
              </a:solidFill>
              <a:latin typeface="華康中圓體(P)" pitchFamily="34" charset="-120"/>
              <a:ea typeface="華康中圓體(P)" pitchFamily="34" charset="-120"/>
            </a:rPr>
            <a:t>決定研究目標、及方向。</a:t>
          </a:r>
          <a:endParaRPr lang="zh-TW" altLang="en-US" sz="2000" b="0" dirty="0">
            <a:solidFill>
              <a:srgbClr val="7030A0"/>
            </a:solidFill>
            <a:latin typeface="華康中圓體(P)" pitchFamily="34" charset="-120"/>
            <a:ea typeface="華康中圓體(P)" pitchFamily="34" charset="-120"/>
          </a:endParaRPr>
        </a:p>
      </dgm:t>
    </dgm:pt>
    <dgm:pt modelId="{F44BC6B6-0945-4641-9DF8-B114A1352BDE}" type="parTrans" cxnId="{CF6E8280-2475-4F4C-8552-9063B733E7BE}">
      <dgm:prSet/>
      <dgm:spPr/>
      <dgm:t>
        <a:bodyPr/>
        <a:lstStyle/>
        <a:p>
          <a:endParaRPr lang="zh-TW" altLang="en-US"/>
        </a:p>
      </dgm:t>
    </dgm:pt>
    <dgm:pt modelId="{569A10DB-1014-4D0B-AF97-6BEE2F2B6848}" type="sibTrans" cxnId="{CF6E8280-2475-4F4C-8552-9063B733E7BE}">
      <dgm:prSet/>
      <dgm:spPr/>
      <dgm:t>
        <a:bodyPr/>
        <a:lstStyle/>
        <a:p>
          <a:endParaRPr lang="zh-TW" altLang="en-US"/>
        </a:p>
      </dgm:t>
    </dgm:pt>
    <dgm:pt modelId="{AEB3D6A8-F244-47B7-B2B7-C807BFA2684B}">
      <dgm:prSet phldrT="[文字]" custT="1"/>
      <dgm:spPr/>
      <dgm:t>
        <a:bodyPr/>
        <a:lstStyle/>
        <a:p>
          <a:r>
            <a:rPr lang="zh-TW" altLang="en-US" sz="1400" b="1" dirty="0" smtClean="0"/>
            <a:t>文獻蒐集</a:t>
          </a:r>
          <a:endParaRPr lang="zh-TW" altLang="en-US" sz="1400" b="1" dirty="0"/>
        </a:p>
      </dgm:t>
    </dgm:pt>
    <dgm:pt modelId="{DDEE4DFF-7F32-448E-95D6-88FBB1F6A54B}" type="parTrans" cxnId="{030E859B-262C-43A2-B344-39AA54B21FB3}">
      <dgm:prSet/>
      <dgm:spPr/>
      <dgm:t>
        <a:bodyPr/>
        <a:lstStyle/>
        <a:p>
          <a:endParaRPr lang="zh-TW" altLang="en-US"/>
        </a:p>
      </dgm:t>
    </dgm:pt>
    <dgm:pt modelId="{608487E1-FD40-4BC1-884F-CF74C167CD2C}" type="sibTrans" cxnId="{030E859B-262C-43A2-B344-39AA54B21FB3}">
      <dgm:prSet/>
      <dgm:spPr/>
      <dgm:t>
        <a:bodyPr/>
        <a:lstStyle/>
        <a:p>
          <a:endParaRPr lang="zh-TW" altLang="en-US"/>
        </a:p>
      </dgm:t>
    </dgm:pt>
    <dgm:pt modelId="{C339D2E8-3AC3-4E8D-9C37-A4CF285FE4C3}">
      <dgm:prSet phldrT="[文字]" custT="1"/>
      <dgm:spPr/>
      <dgm:t>
        <a:bodyPr/>
        <a:lstStyle/>
        <a:p>
          <a:r>
            <a:rPr lang="zh-TW" altLang="en-US" sz="2000" b="0" dirty="0" smtClean="0">
              <a:solidFill>
                <a:srgbClr val="7030A0"/>
              </a:solidFill>
              <a:latin typeface="華康中圓體(P)" pitchFamily="34" charset="-120"/>
              <a:ea typeface="華康中圓體(P)" pitchFamily="34" charset="-120"/>
            </a:rPr>
            <a:t>圖書、政府機關出版品蒐集</a:t>
          </a:r>
          <a:endParaRPr lang="zh-TW" altLang="en-US" sz="2000" b="0" dirty="0">
            <a:solidFill>
              <a:srgbClr val="7030A0"/>
            </a:solidFill>
            <a:latin typeface="華康中圓體(P)" pitchFamily="34" charset="-120"/>
            <a:ea typeface="華康中圓體(P)" pitchFamily="34" charset="-120"/>
          </a:endParaRPr>
        </a:p>
      </dgm:t>
    </dgm:pt>
    <dgm:pt modelId="{FB11FBDA-294A-4E2B-B09D-D949038186AF}" type="parTrans" cxnId="{285E81FE-1F1D-4AFD-BD63-8509C80921BC}">
      <dgm:prSet/>
      <dgm:spPr/>
      <dgm:t>
        <a:bodyPr/>
        <a:lstStyle/>
        <a:p>
          <a:endParaRPr lang="zh-TW" altLang="en-US"/>
        </a:p>
      </dgm:t>
    </dgm:pt>
    <dgm:pt modelId="{1D88ED3A-CF80-41E3-9335-6A3661ED9FC4}" type="sibTrans" cxnId="{285E81FE-1F1D-4AFD-BD63-8509C80921BC}">
      <dgm:prSet/>
      <dgm:spPr/>
      <dgm:t>
        <a:bodyPr/>
        <a:lstStyle/>
        <a:p>
          <a:endParaRPr lang="zh-TW" altLang="en-US"/>
        </a:p>
      </dgm:t>
    </dgm:pt>
    <dgm:pt modelId="{4BD5875A-0D43-4140-A927-304515AB840F}">
      <dgm:prSet phldrT="[文字]" custT="1"/>
      <dgm:spPr/>
      <dgm:t>
        <a:bodyPr/>
        <a:lstStyle/>
        <a:p>
          <a:r>
            <a:rPr lang="zh-TW" altLang="en-US" sz="2000" b="0" dirty="0" smtClean="0">
              <a:solidFill>
                <a:srgbClr val="7030A0"/>
              </a:solidFill>
              <a:latin typeface="華康中圓體(P)" pitchFamily="34" charset="-120"/>
              <a:ea typeface="華康中圓體(P)" pitchFamily="34" charset="-120"/>
            </a:rPr>
            <a:t>網路、新聞資訊整理</a:t>
          </a:r>
          <a:endParaRPr lang="zh-TW" altLang="en-US" sz="2000" b="0" dirty="0">
            <a:solidFill>
              <a:srgbClr val="7030A0"/>
            </a:solidFill>
            <a:latin typeface="華康中圓體(P)" pitchFamily="34" charset="-120"/>
            <a:ea typeface="華康中圓體(P)" pitchFamily="34" charset="-120"/>
          </a:endParaRPr>
        </a:p>
      </dgm:t>
    </dgm:pt>
    <dgm:pt modelId="{A9960C14-ED14-4509-AFB3-0385234A4742}" type="parTrans" cxnId="{7BC75529-25EC-4F3D-9E00-A10846F16B22}">
      <dgm:prSet/>
      <dgm:spPr/>
      <dgm:t>
        <a:bodyPr/>
        <a:lstStyle/>
        <a:p>
          <a:endParaRPr lang="zh-TW" altLang="en-US"/>
        </a:p>
      </dgm:t>
    </dgm:pt>
    <dgm:pt modelId="{1E010F76-20FF-4078-9A93-17D82F8DE3F3}" type="sibTrans" cxnId="{7BC75529-25EC-4F3D-9E00-A10846F16B22}">
      <dgm:prSet/>
      <dgm:spPr/>
      <dgm:t>
        <a:bodyPr/>
        <a:lstStyle/>
        <a:p>
          <a:endParaRPr lang="zh-TW" altLang="en-US"/>
        </a:p>
      </dgm:t>
    </dgm:pt>
    <dgm:pt modelId="{E05BCEC7-34D4-41D5-852A-750345879635}">
      <dgm:prSet phldrT="[文字]" custT="1"/>
      <dgm:spPr/>
      <dgm:t>
        <a:bodyPr/>
        <a:lstStyle/>
        <a:p>
          <a:r>
            <a:rPr lang="zh-TW" altLang="en-US" sz="1400" b="1" dirty="0" smtClean="0"/>
            <a:t>野外實察</a:t>
          </a:r>
          <a:endParaRPr lang="zh-TW" altLang="en-US" sz="1400" b="1" dirty="0"/>
        </a:p>
      </dgm:t>
    </dgm:pt>
    <dgm:pt modelId="{920C5494-0E65-4ADB-9080-2AACDA92061F}" type="parTrans" cxnId="{6CAF8B4D-24ED-41D6-84B1-8BB0E804F6E8}">
      <dgm:prSet/>
      <dgm:spPr/>
      <dgm:t>
        <a:bodyPr/>
        <a:lstStyle/>
        <a:p>
          <a:endParaRPr lang="zh-TW" altLang="en-US"/>
        </a:p>
      </dgm:t>
    </dgm:pt>
    <dgm:pt modelId="{875BC1E2-244D-446B-BA68-A84945F25205}" type="sibTrans" cxnId="{6CAF8B4D-24ED-41D6-84B1-8BB0E804F6E8}">
      <dgm:prSet/>
      <dgm:spPr/>
      <dgm:t>
        <a:bodyPr/>
        <a:lstStyle/>
        <a:p>
          <a:endParaRPr lang="zh-TW" altLang="en-US"/>
        </a:p>
      </dgm:t>
    </dgm:pt>
    <dgm:pt modelId="{3AD6868B-CF9A-4758-B067-C1F246AD85D5}">
      <dgm:prSet phldrT="[文字]" custT="1"/>
      <dgm:spPr/>
      <dgm:t>
        <a:bodyPr/>
        <a:lstStyle/>
        <a:p>
          <a:r>
            <a:rPr lang="zh-TW" altLang="en-US" sz="2000" b="0" dirty="0" smtClean="0">
              <a:solidFill>
                <a:srgbClr val="7030A0"/>
              </a:solidFill>
              <a:latin typeface="華康中圓體(P)" pitchFamily="34" charset="-120"/>
              <a:ea typeface="華康中圓體(P)" pitchFamily="34" charset="-120"/>
            </a:rPr>
            <a:t>小劍劍訪談、田野調查</a:t>
          </a:r>
          <a:endParaRPr lang="zh-TW" altLang="en-US" sz="2000" b="0" dirty="0">
            <a:solidFill>
              <a:srgbClr val="7030A0"/>
            </a:solidFill>
            <a:latin typeface="華康中圓體(P)" pitchFamily="34" charset="-120"/>
            <a:ea typeface="華康中圓體(P)" pitchFamily="34" charset="-120"/>
          </a:endParaRPr>
        </a:p>
      </dgm:t>
    </dgm:pt>
    <dgm:pt modelId="{CE3EE666-C6DB-41C5-9DB3-E6D40B266550}" type="parTrans" cxnId="{92D749DE-AEC0-49B0-8E22-61A1F556BAE4}">
      <dgm:prSet/>
      <dgm:spPr/>
      <dgm:t>
        <a:bodyPr/>
        <a:lstStyle/>
        <a:p>
          <a:endParaRPr lang="zh-TW" altLang="en-US"/>
        </a:p>
      </dgm:t>
    </dgm:pt>
    <dgm:pt modelId="{322C7D63-A7A6-4F81-9437-F219441C5E59}" type="sibTrans" cxnId="{92D749DE-AEC0-49B0-8E22-61A1F556BAE4}">
      <dgm:prSet/>
      <dgm:spPr/>
      <dgm:t>
        <a:bodyPr/>
        <a:lstStyle/>
        <a:p>
          <a:endParaRPr lang="zh-TW" altLang="en-US"/>
        </a:p>
      </dgm:t>
    </dgm:pt>
    <dgm:pt modelId="{06606127-13D4-4D76-8EA7-56FF9E26FF0A}">
      <dgm:prSet phldrT="[文字]" custT="1"/>
      <dgm:spPr/>
      <dgm:t>
        <a:bodyPr/>
        <a:lstStyle/>
        <a:p>
          <a:r>
            <a:rPr lang="zh-TW" altLang="en-US" sz="2000" b="0" dirty="0" smtClean="0">
              <a:solidFill>
                <a:srgbClr val="7030A0"/>
              </a:solidFill>
              <a:latin typeface="華康中圓體(P)" pitchFamily="34" charset="-120"/>
              <a:ea typeface="華康中圓體(P)" pitchFamily="34" charset="-120"/>
            </a:rPr>
            <a:t>國中地理課程內容統整</a:t>
          </a:r>
          <a:endParaRPr lang="zh-TW" altLang="en-US" sz="2000" b="0" dirty="0">
            <a:solidFill>
              <a:srgbClr val="7030A0"/>
            </a:solidFill>
            <a:latin typeface="華康中圓體(P)" pitchFamily="34" charset="-120"/>
            <a:ea typeface="華康中圓體(P)" pitchFamily="34" charset="-120"/>
          </a:endParaRPr>
        </a:p>
      </dgm:t>
    </dgm:pt>
    <dgm:pt modelId="{1E3AD0CB-78D1-4CF1-ADA9-B9A5BC84C68C}" type="parTrans" cxnId="{213714C0-CDF9-4EFE-8004-90466F6C7563}">
      <dgm:prSet/>
      <dgm:spPr/>
      <dgm:t>
        <a:bodyPr/>
        <a:lstStyle/>
        <a:p>
          <a:endParaRPr lang="zh-TW" altLang="en-US"/>
        </a:p>
      </dgm:t>
    </dgm:pt>
    <dgm:pt modelId="{E8F6B01C-38F1-4DCE-A1A5-416FD7D871AF}" type="sibTrans" cxnId="{213714C0-CDF9-4EFE-8004-90466F6C7563}">
      <dgm:prSet/>
      <dgm:spPr/>
      <dgm:t>
        <a:bodyPr/>
        <a:lstStyle/>
        <a:p>
          <a:endParaRPr lang="zh-TW" altLang="en-US"/>
        </a:p>
      </dgm:t>
    </dgm:pt>
    <dgm:pt modelId="{885FE713-B1DB-48EB-BE3C-30544AD7E202}">
      <dgm:prSet custT="1"/>
      <dgm:spPr/>
      <dgm:t>
        <a:bodyPr/>
        <a:lstStyle/>
        <a:p>
          <a:r>
            <a:rPr lang="zh-TW" altLang="en-US" sz="1400" b="1" dirty="0" smtClean="0"/>
            <a:t>形成結論</a:t>
          </a:r>
          <a:endParaRPr lang="zh-TW" altLang="en-US" sz="1400" b="1" dirty="0"/>
        </a:p>
      </dgm:t>
    </dgm:pt>
    <dgm:pt modelId="{EF8C8CFE-DD40-49B4-8D7D-B5E014C5DF8E}" type="parTrans" cxnId="{B6C099A4-7BC5-48F3-95B7-A595F4CBDE37}">
      <dgm:prSet/>
      <dgm:spPr/>
      <dgm:t>
        <a:bodyPr/>
        <a:lstStyle/>
        <a:p>
          <a:endParaRPr lang="zh-TW" altLang="en-US"/>
        </a:p>
      </dgm:t>
    </dgm:pt>
    <dgm:pt modelId="{96FE2582-EE49-49A4-B202-9C1A996523E3}" type="sibTrans" cxnId="{B6C099A4-7BC5-48F3-95B7-A595F4CBDE37}">
      <dgm:prSet/>
      <dgm:spPr/>
      <dgm:t>
        <a:bodyPr/>
        <a:lstStyle/>
        <a:p>
          <a:endParaRPr lang="zh-TW" altLang="en-US"/>
        </a:p>
      </dgm:t>
    </dgm:pt>
    <dgm:pt modelId="{CB160E27-5704-4555-B924-2B8DD08010E7}">
      <dgm:prSet custT="1"/>
      <dgm:spPr/>
      <dgm:t>
        <a:bodyPr/>
        <a:lstStyle/>
        <a:p>
          <a:r>
            <a:rPr lang="zh-TW" altLang="en-US" sz="2000" b="0" dirty="0" smtClean="0">
              <a:solidFill>
                <a:srgbClr val="7030A0"/>
              </a:solidFill>
              <a:latin typeface="華康中圓體(P)" pitchFamily="34" charset="-120"/>
              <a:ea typeface="華康中圓體(P)" pitchFamily="34" charset="-120"/>
            </a:rPr>
            <a:t>資料統整，形成結論與心得感想</a:t>
          </a:r>
          <a:endParaRPr lang="zh-TW" altLang="en-US" sz="2000" b="0" dirty="0">
            <a:solidFill>
              <a:srgbClr val="7030A0"/>
            </a:solidFill>
            <a:latin typeface="華康中圓體(P)" pitchFamily="34" charset="-120"/>
            <a:ea typeface="華康中圓體(P)" pitchFamily="34" charset="-120"/>
          </a:endParaRPr>
        </a:p>
      </dgm:t>
    </dgm:pt>
    <dgm:pt modelId="{38103B24-9CF1-4A04-988B-BFB72E7972A0}" type="parTrans" cxnId="{20082E3F-4BA4-47E8-B79F-32D88183AA20}">
      <dgm:prSet/>
      <dgm:spPr/>
      <dgm:t>
        <a:bodyPr/>
        <a:lstStyle/>
        <a:p>
          <a:endParaRPr lang="zh-TW" altLang="en-US"/>
        </a:p>
      </dgm:t>
    </dgm:pt>
    <dgm:pt modelId="{9322A864-BD35-4FA1-99E6-18AFE510DEB6}" type="sibTrans" cxnId="{20082E3F-4BA4-47E8-B79F-32D88183AA20}">
      <dgm:prSet/>
      <dgm:spPr/>
      <dgm:t>
        <a:bodyPr/>
        <a:lstStyle/>
        <a:p>
          <a:endParaRPr lang="zh-TW" altLang="en-US"/>
        </a:p>
      </dgm:t>
    </dgm:pt>
    <dgm:pt modelId="{E4C1AED0-3B36-48A0-8FAD-D62ACFF0CB98}">
      <dgm:prSet custT="1"/>
      <dgm:spPr/>
      <dgm:t>
        <a:bodyPr/>
        <a:lstStyle/>
        <a:p>
          <a:endParaRPr lang="zh-TW" altLang="en-US" sz="2000" b="0" dirty="0">
            <a:solidFill>
              <a:srgbClr val="7030A0"/>
            </a:solidFill>
            <a:latin typeface="華康中圓體(P)" pitchFamily="34" charset="-120"/>
            <a:ea typeface="華康中圓體(P)" pitchFamily="34" charset="-120"/>
          </a:endParaRPr>
        </a:p>
      </dgm:t>
    </dgm:pt>
    <dgm:pt modelId="{01C1E43C-9DB5-485F-86E7-124945111AA2}" type="parTrans" cxnId="{096F64F7-A3B8-4804-9828-21E2B0324177}">
      <dgm:prSet/>
      <dgm:spPr/>
      <dgm:t>
        <a:bodyPr/>
        <a:lstStyle/>
        <a:p>
          <a:endParaRPr lang="zh-TW" altLang="en-US"/>
        </a:p>
      </dgm:t>
    </dgm:pt>
    <dgm:pt modelId="{737B1D4A-81C8-4A07-AABD-FE87783128FB}" type="sibTrans" cxnId="{096F64F7-A3B8-4804-9828-21E2B0324177}">
      <dgm:prSet/>
      <dgm:spPr/>
      <dgm:t>
        <a:bodyPr/>
        <a:lstStyle/>
        <a:p>
          <a:endParaRPr lang="zh-TW" altLang="en-US"/>
        </a:p>
      </dgm:t>
    </dgm:pt>
    <dgm:pt modelId="{AB90A070-C4CE-4734-9E05-8DB75757A703}">
      <dgm:prSet custT="1"/>
      <dgm:spPr/>
      <dgm:t>
        <a:bodyPr/>
        <a:lstStyle/>
        <a:p>
          <a:r>
            <a:rPr lang="zh-TW" altLang="en-US" sz="2000" b="0" dirty="0" smtClean="0">
              <a:solidFill>
                <a:srgbClr val="7030A0"/>
              </a:solidFill>
              <a:latin typeface="華康中圓體(P)" pitchFamily="34" charset="-120"/>
              <a:ea typeface="華康中圓體(P)" pitchFamily="34" charset="-120"/>
            </a:rPr>
            <a:t>提出解決方法，及往後研究參考方向</a:t>
          </a:r>
          <a:endParaRPr lang="zh-TW" altLang="en-US" sz="2000" b="0" dirty="0">
            <a:solidFill>
              <a:srgbClr val="7030A0"/>
            </a:solidFill>
            <a:latin typeface="華康中圓體(P)" pitchFamily="34" charset="-120"/>
            <a:ea typeface="華康中圓體(P)" pitchFamily="34" charset="-120"/>
          </a:endParaRPr>
        </a:p>
      </dgm:t>
    </dgm:pt>
    <dgm:pt modelId="{821DA44F-BFBD-4DCC-8F3F-B59988B0DBEA}" type="parTrans" cxnId="{3DD609F0-24F3-4B8B-87CE-714FBAAF2DB5}">
      <dgm:prSet/>
      <dgm:spPr/>
      <dgm:t>
        <a:bodyPr/>
        <a:lstStyle/>
        <a:p>
          <a:endParaRPr lang="zh-TW" altLang="en-US"/>
        </a:p>
      </dgm:t>
    </dgm:pt>
    <dgm:pt modelId="{523C9F05-6C36-4257-8F11-5B3CBA60376E}" type="sibTrans" cxnId="{3DD609F0-24F3-4B8B-87CE-714FBAAF2DB5}">
      <dgm:prSet/>
      <dgm:spPr/>
      <dgm:t>
        <a:bodyPr/>
        <a:lstStyle/>
        <a:p>
          <a:endParaRPr lang="zh-TW" altLang="en-US"/>
        </a:p>
      </dgm:t>
    </dgm:pt>
    <dgm:pt modelId="{7F81D93E-9345-46DF-BA30-A1E3E26392BC}" type="pres">
      <dgm:prSet presAssocID="{F1438B2D-F2DE-4707-9256-6E7FAAF903F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5A12AAB-FE76-43FE-850C-C71FFD2F3153}" type="pres">
      <dgm:prSet presAssocID="{181F3B0F-20A3-4F8C-A904-216EF20E505A}" presName="composite" presStyleCnt="0"/>
      <dgm:spPr/>
    </dgm:pt>
    <dgm:pt modelId="{77246CD1-8D6B-4C2C-86CA-1988E7C89776}" type="pres">
      <dgm:prSet presAssocID="{181F3B0F-20A3-4F8C-A904-216EF20E505A}" presName="parentText" presStyleLbl="alignNode1" presStyleIdx="0" presStyleCnt="4" custLinFactNeighborY="83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34D124D-8D40-4D29-A46C-3485CFDD45E9}" type="pres">
      <dgm:prSet presAssocID="{181F3B0F-20A3-4F8C-A904-216EF20E505A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6BADEE5-C4EF-4B3A-8106-17F2444F7AB1}" type="pres">
      <dgm:prSet presAssocID="{AFF9F2D5-190D-46FF-A3C6-D7CB5168A490}" presName="sp" presStyleCnt="0"/>
      <dgm:spPr/>
    </dgm:pt>
    <dgm:pt modelId="{B1D0BA23-7331-4D88-82A5-9B2367847980}" type="pres">
      <dgm:prSet presAssocID="{AEB3D6A8-F244-47B7-B2B7-C807BFA2684B}" presName="composite" presStyleCnt="0"/>
      <dgm:spPr/>
    </dgm:pt>
    <dgm:pt modelId="{E9F11DF1-F473-4F87-ADD5-6E30AD41E72C}" type="pres">
      <dgm:prSet presAssocID="{AEB3D6A8-F244-47B7-B2B7-C807BFA2684B}" presName="parentText" presStyleLbl="alignNode1" presStyleIdx="1" presStyleCnt="4" custLinFactNeighborY="-316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07188AA-10D8-4B0F-9134-E8E9B11380D4}" type="pres">
      <dgm:prSet presAssocID="{AEB3D6A8-F244-47B7-B2B7-C807BFA2684B}" presName="descendantText" presStyleLbl="alignAcc1" presStyleIdx="1" presStyleCnt="4" custScaleY="15277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E93CD23-76F2-4CDB-8950-83CC57919547}" type="pres">
      <dgm:prSet presAssocID="{608487E1-FD40-4BC1-884F-CF74C167CD2C}" presName="sp" presStyleCnt="0"/>
      <dgm:spPr/>
    </dgm:pt>
    <dgm:pt modelId="{002F0C04-B321-4025-8DFC-6CCD507BBF3A}" type="pres">
      <dgm:prSet presAssocID="{E05BCEC7-34D4-41D5-852A-750345879635}" presName="composite" presStyleCnt="0"/>
      <dgm:spPr/>
    </dgm:pt>
    <dgm:pt modelId="{929E9137-E9EF-4F76-8690-2D89ECC6FD12}" type="pres">
      <dgm:prSet presAssocID="{E05BCEC7-34D4-41D5-852A-750345879635}" presName="parentText" presStyleLbl="alignNode1" presStyleIdx="2" presStyleCnt="4" custLinFactNeighborY="-316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28CC835-DFAC-4580-9617-55D389875642}" type="pres">
      <dgm:prSet presAssocID="{E05BCEC7-34D4-41D5-852A-750345879635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F82C201-8364-49E7-A25C-C6EBA915FB0B}" type="pres">
      <dgm:prSet presAssocID="{875BC1E2-244D-446B-BA68-A84945F25205}" presName="sp" presStyleCnt="0"/>
      <dgm:spPr/>
    </dgm:pt>
    <dgm:pt modelId="{2A887F76-9E2F-426C-BF71-A7240616FA7C}" type="pres">
      <dgm:prSet presAssocID="{885FE713-B1DB-48EB-BE3C-30544AD7E202}" presName="composite" presStyleCnt="0"/>
      <dgm:spPr/>
    </dgm:pt>
    <dgm:pt modelId="{3EB8951D-048A-4416-9837-D5ED37ECC98F}" type="pres">
      <dgm:prSet presAssocID="{885FE713-B1DB-48EB-BE3C-30544AD7E202}" presName="parentText" presStyleLbl="alignNode1" presStyleIdx="3" presStyleCnt="4" custLinFactNeighborY="-316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ADF65EF-1A5B-4018-AFB0-20C2634AB6ED}" type="pres">
      <dgm:prSet presAssocID="{885FE713-B1DB-48EB-BE3C-30544AD7E202}" presName="descendantText" presStyleLbl="alignAcc1" presStyleIdx="3" presStyleCnt="4" custScaleY="14148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9680985-14DC-4769-82DE-012BBE3DB86E}" type="presOf" srcId="{06606127-13D4-4D76-8EA7-56FF9E26FF0A}" destId="{207188AA-10D8-4B0F-9134-E8E9B11380D4}" srcOrd="0" destOrd="2" presId="urn:microsoft.com/office/officeart/2005/8/layout/chevron2"/>
    <dgm:cxn modelId="{3DE3E7D9-8CE4-464C-B91C-86468EBBF60C}" type="presOf" srcId="{C339D2E8-3AC3-4E8D-9C37-A4CF285FE4C3}" destId="{207188AA-10D8-4B0F-9134-E8E9B11380D4}" srcOrd="0" destOrd="0" presId="urn:microsoft.com/office/officeart/2005/8/layout/chevron2"/>
    <dgm:cxn modelId="{7BC75529-25EC-4F3D-9E00-A10846F16B22}" srcId="{AEB3D6A8-F244-47B7-B2B7-C807BFA2684B}" destId="{4BD5875A-0D43-4140-A927-304515AB840F}" srcOrd="1" destOrd="0" parTransId="{A9960C14-ED14-4509-AFB3-0385234A4742}" sibTransId="{1E010F76-20FF-4078-9A93-17D82F8DE3F3}"/>
    <dgm:cxn modelId="{661026F8-CD60-4A69-845D-4D5DD3C97E1C}" type="presOf" srcId="{20E24B9C-0CE6-4418-979B-1C8B8AFAA032}" destId="{234D124D-8D40-4D29-A46C-3485CFDD45E9}" srcOrd="0" destOrd="1" presId="urn:microsoft.com/office/officeart/2005/8/layout/chevron2"/>
    <dgm:cxn modelId="{0F900A1C-D1D9-4C97-80EC-43148F31F4D3}" type="presOf" srcId="{3AD6868B-CF9A-4758-B067-C1F246AD85D5}" destId="{828CC835-DFAC-4580-9617-55D389875642}" srcOrd="0" destOrd="0" presId="urn:microsoft.com/office/officeart/2005/8/layout/chevron2"/>
    <dgm:cxn modelId="{BEB7512B-CCF5-4C32-BBBC-A613AA8D7030}" srcId="{181F3B0F-20A3-4F8C-A904-216EF20E505A}" destId="{E35DE635-22A0-424E-914A-AD9F922CFBD2}" srcOrd="0" destOrd="0" parTransId="{2E0673BE-7B78-4E9D-AD24-F9975EA982D1}" sibTransId="{79A554D9-36A8-454C-9901-BDB13B4620AA}"/>
    <dgm:cxn modelId="{C5029AF9-A930-4932-BF45-003CB42348FA}" type="presOf" srcId="{F1438B2D-F2DE-4707-9256-6E7FAAF903F7}" destId="{7F81D93E-9345-46DF-BA30-A1E3E26392BC}" srcOrd="0" destOrd="0" presId="urn:microsoft.com/office/officeart/2005/8/layout/chevron2"/>
    <dgm:cxn modelId="{6DA0EBDB-B7E3-4F39-B199-AC500A9148F7}" type="presOf" srcId="{AEB3D6A8-F244-47B7-B2B7-C807BFA2684B}" destId="{E9F11DF1-F473-4F87-ADD5-6E30AD41E72C}" srcOrd="0" destOrd="0" presId="urn:microsoft.com/office/officeart/2005/8/layout/chevron2"/>
    <dgm:cxn modelId="{3977B87F-2BB2-42C8-87C8-1DBA5D760929}" type="presOf" srcId="{885FE713-B1DB-48EB-BE3C-30544AD7E202}" destId="{3EB8951D-048A-4416-9837-D5ED37ECC98F}" srcOrd="0" destOrd="0" presId="urn:microsoft.com/office/officeart/2005/8/layout/chevron2"/>
    <dgm:cxn modelId="{C7D10EBE-3DA8-4427-855B-D2FEE1721846}" type="presOf" srcId="{CB160E27-5704-4555-B924-2B8DD08010E7}" destId="{9ADF65EF-1A5B-4018-AFB0-20C2634AB6ED}" srcOrd="0" destOrd="0" presId="urn:microsoft.com/office/officeart/2005/8/layout/chevron2"/>
    <dgm:cxn modelId="{F2FEF735-A9C0-4A6F-81FE-3502F8E67FE3}" srcId="{F1438B2D-F2DE-4707-9256-6E7FAAF903F7}" destId="{181F3B0F-20A3-4F8C-A904-216EF20E505A}" srcOrd="0" destOrd="0" parTransId="{3452515B-8AE9-47A9-9222-295B024F9070}" sibTransId="{AFF9F2D5-190D-46FF-A3C6-D7CB5168A490}"/>
    <dgm:cxn modelId="{135FA88B-4B3D-4B89-BBA6-C3C98AC978BD}" type="presOf" srcId="{E35DE635-22A0-424E-914A-AD9F922CFBD2}" destId="{234D124D-8D40-4D29-A46C-3485CFDD45E9}" srcOrd="0" destOrd="0" presId="urn:microsoft.com/office/officeart/2005/8/layout/chevron2"/>
    <dgm:cxn modelId="{3D5C2817-8FE3-42A1-B86A-67F70674280F}" type="presOf" srcId="{4BD5875A-0D43-4140-A927-304515AB840F}" destId="{207188AA-10D8-4B0F-9134-E8E9B11380D4}" srcOrd="0" destOrd="1" presId="urn:microsoft.com/office/officeart/2005/8/layout/chevron2"/>
    <dgm:cxn modelId="{030E859B-262C-43A2-B344-39AA54B21FB3}" srcId="{F1438B2D-F2DE-4707-9256-6E7FAAF903F7}" destId="{AEB3D6A8-F244-47B7-B2B7-C807BFA2684B}" srcOrd="1" destOrd="0" parTransId="{DDEE4DFF-7F32-448E-95D6-88FBB1F6A54B}" sibTransId="{608487E1-FD40-4BC1-884F-CF74C167CD2C}"/>
    <dgm:cxn modelId="{FB0EB349-3AC1-4E61-9957-AADE90E6A6B3}" type="presOf" srcId="{E4C1AED0-3B36-48A0-8FAD-D62ACFF0CB98}" destId="{9ADF65EF-1A5B-4018-AFB0-20C2634AB6ED}" srcOrd="0" destOrd="2" presId="urn:microsoft.com/office/officeart/2005/8/layout/chevron2"/>
    <dgm:cxn modelId="{285E81FE-1F1D-4AFD-BD63-8509C80921BC}" srcId="{AEB3D6A8-F244-47B7-B2B7-C807BFA2684B}" destId="{C339D2E8-3AC3-4E8D-9C37-A4CF285FE4C3}" srcOrd="0" destOrd="0" parTransId="{FB11FBDA-294A-4E2B-B09D-D949038186AF}" sibTransId="{1D88ED3A-CF80-41E3-9335-6A3661ED9FC4}"/>
    <dgm:cxn modelId="{213714C0-CDF9-4EFE-8004-90466F6C7563}" srcId="{AEB3D6A8-F244-47B7-B2B7-C807BFA2684B}" destId="{06606127-13D4-4D76-8EA7-56FF9E26FF0A}" srcOrd="2" destOrd="0" parTransId="{1E3AD0CB-78D1-4CF1-ADA9-B9A5BC84C68C}" sibTransId="{E8F6B01C-38F1-4DCE-A1A5-416FD7D871AF}"/>
    <dgm:cxn modelId="{92D749DE-AEC0-49B0-8E22-61A1F556BAE4}" srcId="{E05BCEC7-34D4-41D5-852A-750345879635}" destId="{3AD6868B-CF9A-4758-B067-C1F246AD85D5}" srcOrd="0" destOrd="0" parTransId="{CE3EE666-C6DB-41C5-9DB3-E6D40B266550}" sibTransId="{322C7D63-A7A6-4F81-9437-F219441C5E59}"/>
    <dgm:cxn modelId="{B6C099A4-7BC5-48F3-95B7-A595F4CBDE37}" srcId="{F1438B2D-F2DE-4707-9256-6E7FAAF903F7}" destId="{885FE713-B1DB-48EB-BE3C-30544AD7E202}" srcOrd="3" destOrd="0" parTransId="{EF8C8CFE-DD40-49B4-8D7D-B5E014C5DF8E}" sibTransId="{96FE2582-EE49-49A4-B202-9C1A996523E3}"/>
    <dgm:cxn modelId="{096F64F7-A3B8-4804-9828-21E2B0324177}" srcId="{885FE713-B1DB-48EB-BE3C-30544AD7E202}" destId="{E4C1AED0-3B36-48A0-8FAD-D62ACFF0CB98}" srcOrd="2" destOrd="0" parTransId="{01C1E43C-9DB5-485F-86E7-124945111AA2}" sibTransId="{737B1D4A-81C8-4A07-AABD-FE87783128FB}"/>
    <dgm:cxn modelId="{20082E3F-4BA4-47E8-B79F-32D88183AA20}" srcId="{885FE713-B1DB-48EB-BE3C-30544AD7E202}" destId="{CB160E27-5704-4555-B924-2B8DD08010E7}" srcOrd="0" destOrd="0" parTransId="{38103B24-9CF1-4A04-988B-BFB72E7972A0}" sibTransId="{9322A864-BD35-4FA1-99E6-18AFE510DEB6}"/>
    <dgm:cxn modelId="{6CAF8B4D-24ED-41D6-84B1-8BB0E804F6E8}" srcId="{F1438B2D-F2DE-4707-9256-6E7FAAF903F7}" destId="{E05BCEC7-34D4-41D5-852A-750345879635}" srcOrd="2" destOrd="0" parTransId="{920C5494-0E65-4ADB-9080-2AACDA92061F}" sibTransId="{875BC1E2-244D-446B-BA68-A84945F25205}"/>
    <dgm:cxn modelId="{3DD609F0-24F3-4B8B-87CE-714FBAAF2DB5}" srcId="{885FE713-B1DB-48EB-BE3C-30544AD7E202}" destId="{AB90A070-C4CE-4734-9E05-8DB75757A703}" srcOrd="1" destOrd="0" parTransId="{821DA44F-BFBD-4DCC-8F3F-B59988B0DBEA}" sibTransId="{523C9F05-6C36-4257-8F11-5B3CBA60376E}"/>
    <dgm:cxn modelId="{A3BEF9A9-1505-4890-9E8B-55305E054FA0}" type="presOf" srcId="{AB90A070-C4CE-4734-9E05-8DB75757A703}" destId="{9ADF65EF-1A5B-4018-AFB0-20C2634AB6ED}" srcOrd="0" destOrd="1" presId="urn:microsoft.com/office/officeart/2005/8/layout/chevron2"/>
    <dgm:cxn modelId="{27869A34-96A5-4340-9CAE-974A0398EB12}" type="presOf" srcId="{E05BCEC7-34D4-41D5-852A-750345879635}" destId="{929E9137-E9EF-4F76-8690-2D89ECC6FD12}" srcOrd="0" destOrd="0" presId="urn:microsoft.com/office/officeart/2005/8/layout/chevron2"/>
    <dgm:cxn modelId="{CF6E8280-2475-4F4C-8552-9063B733E7BE}" srcId="{181F3B0F-20A3-4F8C-A904-216EF20E505A}" destId="{20E24B9C-0CE6-4418-979B-1C8B8AFAA032}" srcOrd="1" destOrd="0" parTransId="{F44BC6B6-0945-4641-9DF8-B114A1352BDE}" sibTransId="{569A10DB-1014-4D0B-AF97-6BEE2F2B6848}"/>
    <dgm:cxn modelId="{204ACB14-D301-43A5-8638-452F22F147EE}" type="presOf" srcId="{181F3B0F-20A3-4F8C-A904-216EF20E505A}" destId="{77246CD1-8D6B-4C2C-86CA-1988E7C89776}" srcOrd="0" destOrd="0" presId="urn:microsoft.com/office/officeart/2005/8/layout/chevron2"/>
    <dgm:cxn modelId="{6BFE09D0-4DCC-475B-A693-0D7D7D934E98}" type="presParOf" srcId="{7F81D93E-9345-46DF-BA30-A1E3E26392BC}" destId="{85A12AAB-FE76-43FE-850C-C71FFD2F3153}" srcOrd="0" destOrd="0" presId="urn:microsoft.com/office/officeart/2005/8/layout/chevron2"/>
    <dgm:cxn modelId="{A523D0AB-F20B-4ABB-ADFA-EA6EA8836F99}" type="presParOf" srcId="{85A12AAB-FE76-43FE-850C-C71FFD2F3153}" destId="{77246CD1-8D6B-4C2C-86CA-1988E7C89776}" srcOrd="0" destOrd="0" presId="urn:microsoft.com/office/officeart/2005/8/layout/chevron2"/>
    <dgm:cxn modelId="{2D6CCBFB-1CAE-4122-B89A-B18F389EA6A1}" type="presParOf" srcId="{85A12AAB-FE76-43FE-850C-C71FFD2F3153}" destId="{234D124D-8D40-4D29-A46C-3485CFDD45E9}" srcOrd="1" destOrd="0" presId="urn:microsoft.com/office/officeart/2005/8/layout/chevron2"/>
    <dgm:cxn modelId="{52307AC9-700C-49CC-88F8-CAD029F54634}" type="presParOf" srcId="{7F81D93E-9345-46DF-BA30-A1E3E26392BC}" destId="{16BADEE5-C4EF-4B3A-8106-17F2444F7AB1}" srcOrd="1" destOrd="0" presId="urn:microsoft.com/office/officeart/2005/8/layout/chevron2"/>
    <dgm:cxn modelId="{AFF19944-4635-4BCB-8BC5-7652503FE4C1}" type="presParOf" srcId="{7F81D93E-9345-46DF-BA30-A1E3E26392BC}" destId="{B1D0BA23-7331-4D88-82A5-9B2367847980}" srcOrd="2" destOrd="0" presId="urn:microsoft.com/office/officeart/2005/8/layout/chevron2"/>
    <dgm:cxn modelId="{722CEF09-F4C9-4FEC-9199-54FD202787BF}" type="presParOf" srcId="{B1D0BA23-7331-4D88-82A5-9B2367847980}" destId="{E9F11DF1-F473-4F87-ADD5-6E30AD41E72C}" srcOrd="0" destOrd="0" presId="urn:microsoft.com/office/officeart/2005/8/layout/chevron2"/>
    <dgm:cxn modelId="{5876FE76-22ED-4F23-B4AD-E84E30330B00}" type="presParOf" srcId="{B1D0BA23-7331-4D88-82A5-9B2367847980}" destId="{207188AA-10D8-4B0F-9134-E8E9B11380D4}" srcOrd="1" destOrd="0" presId="urn:microsoft.com/office/officeart/2005/8/layout/chevron2"/>
    <dgm:cxn modelId="{BBB26D39-EC71-45C6-BB53-545E2015C882}" type="presParOf" srcId="{7F81D93E-9345-46DF-BA30-A1E3E26392BC}" destId="{DE93CD23-76F2-4CDB-8950-83CC57919547}" srcOrd="3" destOrd="0" presId="urn:microsoft.com/office/officeart/2005/8/layout/chevron2"/>
    <dgm:cxn modelId="{78D8214D-F0FF-4550-B927-017F71654748}" type="presParOf" srcId="{7F81D93E-9345-46DF-BA30-A1E3E26392BC}" destId="{002F0C04-B321-4025-8DFC-6CCD507BBF3A}" srcOrd="4" destOrd="0" presId="urn:microsoft.com/office/officeart/2005/8/layout/chevron2"/>
    <dgm:cxn modelId="{D6736463-3917-4787-90AE-A63430615A46}" type="presParOf" srcId="{002F0C04-B321-4025-8DFC-6CCD507BBF3A}" destId="{929E9137-E9EF-4F76-8690-2D89ECC6FD12}" srcOrd="0" destOrd="0" presId="urn:microsoft.com/office/officeart/2005/8/layout/chevron2"/>
    <dgm:cxn modelId="{DE1ECB92-A927-4002-9B9A-73807C64FDDC}" type="presParOf" srcId="{002F0C04-B321-4025-8DFC-6CCD507BBF3A}" destId="{828CC835-DFAC-4580-9617-55D389875642}" srcOrd="1" destOrd="0" presId="urn:microsoft.com/office/officeart/2005/8/layout/chevron2"/>
    <dgm:cxn modelId="{18138062-4BC5-471A-9E99-3DCF6CC614A3}" type="presParOf" srcId="{7F81D93E-9345-46DF-BA30-A1E3E26392BC}" destId="{FF82C201-8364-49E7-A25C-C6EBA915FB0B}" srcOrd="5" destOrd="0" presId="urn:microsoft.com/office/officeart/2005/8/layout/chevron2"/>
    <dgm:cxn modelId="{271FFFB2-90CE-47D0-85DF-8CBEFECDB228}" type="presParOf" srcId="{7F81D93E-9345-46DF-BA30-A1E3E26392BC}" destId="{2A887F76-9E2F-426C-BF71-A7240616FA7C}" srcOrd="6" destOrd="0" presId="urn:microsoft.com/office/officeart/2005/8/layout/chevron2"/>
    <dgm:cxn modelId="{AF6A0DED-0476-42A1-BE21-ACDE4F3D93D8}" type="presParOf" srcId="{2A887F76-9E2F-426C-BF71-A7240616FA7C}" destId="{3EB8951D-048A-4416-9837-D5ED37ECC98F}" srcOrd="0" destOrd="0" presId="urn:microsoft.com/office/officeart/2005/8/layout/chevron2"/>
    <dgm:cxn modelId="{1D5E64CA-8EAD-4D4B-A867-D85A2914A3DD}" type="presParOf" srcId="{2A887F76-9E2F-426C-BF71-A7240616FA7C}" destId="{9ADF65EF-1A5B-4018-AFB0-20C2634AB6E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246CD1-8D6B-4C2C-86CA-1988E7C89776}">
      <dsp:nvSpPr>
        <dsp:cNvPr id="0" name=""/>
        <dsp:cNvSpPr/>
      </dsp:nvSpPr>
      <dsp:spPr>
        <a:xfrm rot="5400000">
          <a:off x="-194251" y="216934"/>
          <a:ext cx="1295013" cy="9065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/>
            <a:t>研究主題</a:t>
          </a:r>
          <a:endParaRPr lang="zh-TW" altLang="en-US" sz="1400" b="1" kern="1200" dirty="0"/>
        </a:p>
      </dsp:txBody>
      <dsp:txXfrm rot="5400000">
        <a:off x="-194251" y="216934"/>
        <a:ext cx="1295013" cy="906509"/>
      </dsp:txXfrm>
    </dsp:sp>
    <dsp:sp modelId="{234D124D-8D40-4D29-A46C-3485CFDD45E9}">
      <dsp:nvSpPr>
        <dsp:cNvPr id="0" name=""/>
        <dsp:cNvSpPr/>
      </dsp:nvSpPr>
      <dsp:spPr>
        <a:xfrm rot="5400000">
          <a:off x="4280847" y="-3362442"/>
          <a:ext cx="841758" cy="75904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0" kern="1200" dirty="0" smtClean="0">
              <a:solidFill>
                <a:srgbClr val="7030A0"/>
              </a:solidFill>
              <a:latin typeface="華康中圓體(P)" pitchFamily="34" charset="-120"/>
              <a:ea typeface="華康中圓體(P)" pitchFamily="34" charset="-120"/>
            </a:rPr>
            <a:t>發想研究主題、及動機。</a:t>
          </a:r>
          <a:endParaRPr lang="zh-TW" altLang="en-US" sz="2000" b="0" kern="1200" dirty="0">
            <a:solidFill>
              <a:srgbClr val="7030A0"/>
            </a:solidFill>
            <a:latin typeface="華康中圓體(P)" pitchFamily="34" charset="-120"/>
            <a:ea typeface="華康中圓體(P)" pitchFamily="34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0" kern="1200" dirty="0" smtClean="0">
              <a:solidFill>
                <a:srgbClr val="7030A0"/>
              </a:solidFill>
              <a:latin typeface="華康中圓體(P)" pitchFamily="34" charset="-120"/>
              <a:ea typeface="華康中圓體(P)" pitchFamily="34" charset="-120"/>
            </a:rPr>
            <a:t>決定研究目標、及方向。</a:t>
          </a:r>
          <a:endParaRPr lang="zh-TW" altLang="en-US" sz="2000" b="0" kern="1200" dirty="0">
            <a:solidFill>
              <a:srgbClr val="7030A0"/>
            </a:solidFill>
            <a:latin typeface="華康中圓體(P)" pitchFamily="34" charset="-120"/>
            <a:ea typeface="華康中圓體(P)" pitchFamily="34" charset="-120"/>
          </a:endParaRPr>
        </a:p>
      </dsp:txBody>
      <dsp:txXfrm rot="5400000">
        <a:off x="4280847" y="-3362442"/>
        <a:ext cx="841758" cy="7590434"/>
      </dsp:txXfrm>
    </dsp:sp>
    <dsp:sp modelId="{E9F11DF1-F473-4F87-ADD5-6E30AD41E72C}">
      <dsp:nvSpPr>
        <dsp:cNvPr id="0" name=""/>
        <dsp:cNvSpPr/>
      </dsp:nvSpPr>
      <dsp:spPr>
        <a:xfrm rot="5400000">
          <a:off x="-194251" y="1548886"/>
          <a:ext cx="1295013" cy="9065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/>
            <a:t>文獻蒐集</a:t>
          </a:r>
          <a:endParaRPr lang="zh-TW" altLang="en-US" sz="1400" b="1" kern="1200" dirty="0"/>
        </a:p>
      </dsp:txBody>
      <dsp:txXfrm rot="5400000">
        <a:off x="-194251" y="1548886"/>
        <a:ext cx="1295013" cy="906509"/>
      </dsp:txXfrm>
    </dsp:sp>
    <dsp:sp modelId="{207188AA-10D8-4B0F-9134-E8E9B11380D4}">
      <dsp:nvSpPr>
        <dsp:cNvPr id="0" name=""/>
        <dsp:cNvSpPr/>
      </dsp:nvSpPr>
      <dsp:spPr>
        <a:xfrm rot="5400000">
          <a:off x="4058736" y="-1978715"/>
          <a:ext cx="1285979" cy="75904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0" kern="1200" dirty="0" smtClean="0">
              <a:solidFill>
                <a:srgbClr val="7030A0"/>
              </a:solidFill>
              <a:latin typeface="華康中圓體(P)" pitchFamily="34" charset="-120"/>
              <a:ea typeface="華康中圓體(P)" pitchFamily="34" charset="-120"/>
            </a:rPr>
            <a:t>圖書、政府機關出版品蒐集</a:t>
          </a:r>
          <a:endParaRPr lang="zh-TW" altLang="en-US" sz="2000" b="0" kern="1200" dirty="0">
            <a:solidFill>
              <a:srgbClr val="7030A0"/>
            </a:solidFill>
            <a:latin typeface="華康中圓體(P)" pitchFamily="34" charset="-120"/>
            <a:ea typeface="華康中圓體(P)" pitchFamily="34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0" kern="1200" dirty="0" smtClean="0">
              <a:solidFill>
                <a:srgbClr val="7030A0"/>
              </a:solidFill>
              <a:latin typeface="華康中圓體(P)" pitchFamily="34" charset="-120"/>
              <a:ea typeface="華康中圓體(P)" pitchFamily="34" charset="-120"/>
            </a:rPr>
            <a:t>網路、新聞資訊整理</a:t>
          </a:r>
          <a:endParaRPr lang="zh-TW" altLang="en-US" sz="2000" b="0" kern="1200" dirty="0">
            <a:solidFill>
              <a:srgbClr val="7030A0"/>
            </a:solidFill>
            <a:latin typeface="華康中圓體(P)" pitchFamily="34" charset="-120"/>
            <a:ea typeface="華康中圓體(P)" pitchFamily="34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0" kern="1200" dirty="0" smtClean="0">
              <a:solidFill>
                <a:srgbClr val="7030A0"/>
              </a:solidFill>
              <a:latin typeface="華康中圓體(P)" pitchFamily="34" charset="-120"/>
              <a:ea typeface="華康中圓體(P)" pitchFamily="34" charset="-120"/>
            </a:rPr>
            <a:t>國中地理課程內容統整</a:t>
          </a:r>
          <a:endParaRPr lang="zh-TW" altLang="en-US" sz="2000" b="0" kern="1200" dirty="0">
            <a:solidFill>
              <a:srgbClr val="7030A0"/>
            </a:solidFill>
            <a:latin typeface="華康中圓體(P)" pitchFamily="34" charset="-120"/>
            <a:ea typeface="華康中圓體(P)" pitchFamily="34" charset="-120"/>
          </a:endParaRPr>
        </a:p>
      </dsp:txBody>
      <dsp:txXfrm rot="5400000">
        <a:off x="4058736" y="-1978715"/>
        <a:ext cx="1285979" cy="7590434"/>
      </dsp:txXfrm>
    </dsp:sp>
    <dsp:sp modelId="{929E9137-E9EF-4F76-8690-2D89ECC6FD12}">
      <dsp:nvSpPr>
        <dsp:cNvPr id="0" name=""/>
        <dsp:cNvSpPr/>
      </dsp:nvSpPr>
      <dsp:spPr>
        <a:xfrm rot="5400000">
          <a:off x="-194251" y="2710502"/>
          <a:ext cx="1295013" cy="9065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/>
            <a:t>野外實察</a:t>
          </a:r>
          <a:endParaRPr lang="zh-TW" altLang="en-US" sz="1400" b="1" kern="1200" dirty="0"/>
        </a:p>
      </dsp:txBody>
      <dsp:txXfrm rot="5400000">
        <a:off x="-194251" y="2710502"/>
        <a:ext cx="1295013" cy="906509"/>
      </dsp:txXfrm>
    </dsp:sp>
    <dsp:sp modelId="{828CC835-DFAC-4580-9617-55D389875642}">
      <dsp:nvSpPr>
        <dsp:cNvPr id="0" name=""/>
        <dsp:cNvSpPr/>
      </dsp:nvSpPr>
      <dsp:spPr>
        <a:xfrm rot="5400000">
          <a:off x="4280847" y="-817099"/>
          <a:ext cx="841758" cy="75904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0" kern="1200" dirty="0" smtClean="0">
              <a:solidFill>
                <a:srgbClr val="7030A0"/>
              </a:solidFill>
              <a:latin typeface="華康中圓體(P)" pitchFamily="34" charset="-120"/>
              <a:ea typeface="華康中圓體(P)" pitchFamily="34" charset="-120"/>
            </a:rPr>
            <a:t>小劍劍訪談、田野調查</a:t>
          </a:r>
          <a:endParaRPr lang="zh-TW" altLang="en-US" sz="2000" b="0" kern="1200" dirty="0">
            <a:solidFill>
              <a:srgbClr val="7030A0"/>
            </a:solidFill>
            <a:latin typeface="華康中圓體(P)" pitchFamily="34" charset="-120"/>
            <a:ea typeface="華康中圓體(P)" pitchFamily="34" charset="-120"/>
          </a:endParaRPr>
        </a:p>
      </dsp:txBody>
      <dsp:txXfrm rot="5400000">
        <a:off x="4280847" y="-817099"/>
        <a:ext cx="841758" cy="7590434"/>
      </dsp:txXfrm>
    </dsp:sp>
    <dsp:sp modelId="{3EB8951D-048A-4416-9837-D5ED37ECC98F}">
      <dsp:nvSpPr>
        <dsp:cNvPr id="0" name=""/>
        <dsp:cNvSpPr/>
      </dsp:nvSpPr>
      <dsp:spPr>
        <a:xfrm rot="5400000">
          <a:off x="-194251" y="4046708"/>
          <a:ext cx="1295013" cy="9065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/>
            <a:t>形成結論</a:t>
          </a:r>
          <a:endParaRPr lang="zh-TW" altLang="en-US" sz="1400" b="1" kern="1200" dirty="0"/>
        </a:p>
      </dsp:txBody>
      <dsp:txXfrm rot="5400000">
        <a:off x="-194251" y="4046708"/>
        <a:ext cx="1295013" cy="906509"/>
      </dsp:txXfrm>
    </dsp:sp>
    <dsp:sp modelId="{9ADF65EF-1A5B-4018-AFB0-20C2634AB6ED}">
      <dsp:nvSpPr>
        <dsp:cNvPr id="0" name=""/>
        <dsp:cNvSpPr/>
      </dsp:nvSpPr>
      <dsp:spPr>
        <a:xfrm rot="5400000">
          <a:off x="4106258" y="519105"/>
          <a:ext cx="1190936" cy="75904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0" kern="1200" dirty="0" smtClean="0">
              <a:solidFill>
                <a:srgbClr val="7030A0"/>
              </a:solidFill>
              <a:latin typeface="華康中圓體(P)" pitchFamily="34" charset="-120"/>
              <a:ea typeface="華康中圓體(P)" pitchFamily="34" charset="-120"/>
            </a:rPr>
            <a:t>資料統整，形成結論與心得感想</a:t>
          </a:r>
          <a:endParaRPr lang="zh-TW" altLang="en-US" sz="2000" b="0" kern="1200" dirty="0">
            <a:solidFill>
              <a:srgbClr val="7030A0"/>
            </a:solidFill>
            <a:latin typeface="華康中圓體(P)" pitchFamily="34" charset="-120"/>
            <a:ea typeface="華康中圓體(P)" pitchFamily="34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0" kern="1200" dirty="0" smtClean="0">
              <a:solidFill>
                <a:srgbClr val="7030A0"/>
              </a:solidFill>
              <a:latin typeface="華康中圓體(P)" pitchFamily="34" charset="-120"/>
              <a:ea typeface="華康中圓體(P)" pitchFamily="34" charset="-120"/>
            </a:rPr>
            <a:t>提出解決方法，及往後研究參考方向</a:t>
          </a:r>
          <a:endParaRPr lang="zh-TW" altLang="en-US" sz="2000" b="0" kern="1200" dirty="0">
            <a:solidFill>
              <a:srgbClr val="7030A0"/>
            </a:solidFill>
            <a:latin typeface="華康中圓體(P)" pitchFamily="34" charset="-120"/>
            <a:ea typeface="華康中圓體(P)" pitchFamily="34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2000" b="0" kern="1200" dirty="0">
            <a:solidFill>
              <a:srgbClr val="7030A0"/>
            </a:solidFill>
            <a:latin typeface="華康中圓體(P)" pitchFamily="34" charset="-120"/>
            <a:ea typeface="華康中圓體(P)" pitchFamily="34" charset="-120"/>
          </a:endParaRPr>
        </a:p>
      </dsp:txBody>
      <dsp:txXfrm rot="5400000">
        <a:off x="4106258" y="519105"/>
        <a:ext cx="1190936" cy="75904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圓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06B92-AF3F-4B49-B17B-6D15AB5D513F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2D01FC3-7971-4C65-A5AB-285C7A848EA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06B92-AF3F-4B49-B17B-6D15AB5D513F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01FC3-7971-4C65-A5AB-285C7A848EA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06B92-AF3F-4B49-B17B-6D15AB5D513F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01FC3-7971-4C65-A5AB-285C7A848EA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>
            <a:noAutofit/>
          </a:bodyPr>
          <a:lstStyle>
            <a:lvl1pPr>
              <a:defRPr sz="5400" b="1">
                <a:solidFill>
                  <a:srgbClr val="C00000"/>
                </a:solidFill>
              </a:defRPr>
            </a:lvl1pPr>
          </a:lstStyle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06B92-AF3F-4B49-B17B-6D15AB5D513F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01FC3-7971-4C65-A5AB-285C7A848EA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83568" y="1433810"/>
            <a:ext cx="7772400" cy="4572000"/>
          </a:xfrm>
        </p:spPr>
        <p:txBody>
          <a:bodyPr vert="horz"/>
          <a:lstStyle>
            <a:lvl1pPr>
              <a:defRPr sz="3600">
                <a:latin typeface="華康中圓體" pitchFamily="49" charset="-120"/>
                <a:ea typeface="華康中圓體" pitchFamily="49" charset="-120"/>
              </a:defRPr>
            </a:lvl1pPr>
            <a:lvl2pPr>
              <a:defRPr>
                <a:latin typeface="華康中圓體" pitchFamily="49" charset="-120"/>
                <a:ea typeface="華康中圓體" pitchFamily="49" charset="-120"/>
              </a:defRPr>
            </a:lvl2pPr>
            <a:lvl3pPr>
              <a:defRPr>
                <a:latin typeface="華康中圓體" pitchFamily="49" charset="-120"/>
                <a:ea typeface="華康中圓體" pitchFamily="49" charset="-120"/>
              </a:defRPr>
            </a:lvl3pPr>
            <a:lvl4pPr>
              <a:defRPr>
                <a:latin typeface="華康中圓體" pitchFamily="49" charset="-120"/>
                <a:ea typeface="華康中圓體" pitchFamily="49" charset="-120"/>
              </a:defRPr>
            </a:lvl4pPr>
            <a:lvl5pPr>
              <a:defRPr>
                <a:latin typeface="華康中圓體" pitchFamily="49" charset="-120"/>
                <a:ea typeface="華康中圓體" pitchFamily="49" charset="-120"/>
              </a:defRPr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圓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06B92-AF3F-4B49-B17B-6D15AB5D513F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2D01FC3-7971-4C65-A5AB-285C7A848EA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06B92-AF3F-4B49-B17B-6D15AB5D513F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01FC3-7971-4C65-A5AB-285C7A848EA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06B92-AF3F-4B49-B17B-6D15AB5D513F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01FC3-7971-4C65-A5AB-285C7A848EA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06B92-AF3F-4B49-B17B-6D15AB5D513F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01FC3-7971-4C65-A5AB-285C7A848EA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06B92-AF3F-4B49-B17B-6D15AB5D513F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01FC3-7971-4C65-A5AB-285C7A848EA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圓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06B92-AF3F-4B49-B17B-6D15AB5D513F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01FC3-7971-4C65-A5AB-285C7A848EA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06B92-AF3F-4B49-B17B-6D15AB5D513F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2D01FC3-7971-4C65-A5AB-285C7A848EA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6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圓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B906B92-AF3F-4B49-B17B-6D15AB5D513F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2D01FC3-7971-4C65-A5AB-285C7A848EA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59632" y="3140968"/>
            <a:ext cx="6400800" cy="3468960"/>
          </a:xfrm>
        </p:spPr>
        <p:txBody>
          <a:bodyPr>
            <a:noAutofit/>
          </a:bodyPr>
          <a:lstStyle/>
          <a:p>
            <a:r>
              <a:rPr lang="zh-TW" altLang="zh-TW" sz="3200" b="1" dirty="0">
                <a:solidFill>
                  <a:srgbClr val="002060"/>
                </a:solidFill>
                <a:latin typeface="+mj-ea"/>
                <a:ea typeface="+mj-ea"/>
              </a:rPr>
              <a:t>作者</a:t>
            </a:r>
            <a:r>
              <a:rPr lang="en-US" altLang="zh-TW" sz="3200" b="1" dirty="0">
                <a:solidFill>
                  <a:srgbClr val="002060"/>
                </a:solidFill>
                <a:latin typeface="+mj-ea"/>
                <a:ea typeface="+mj-ea"/>
              </a:rPr>
              <a:t>:</a:t>
            </a:r>
            <a:endParaRPr lang="zh-TW" altLang="zh-TW" sz="3200" b="1" dirty="0">
              <a:solidFill>
                <a:srgbClr val="002060"/>
              </a:solidFill>
              <a:latin typeface="+mj-ea"/>
              <a:ea typeface="+mj-ea"/>
            </a:endParaRPr>
          </a:p>
          <a:p>
            <a:r>
              <a:rPr lang="zh-TW" altLang="en-US" sz="3200" b="1" dirty="0">
                <a:solidFill>
                  <a:srgbClr val="002060"/>
                </a:solidFill>
                <a:latin typeface="+mj-ea"/>
                <a:ea typeface="+mj-ea"/>
              </a:rPr>
              <a:t>洪秀蓮</a:t>
            </a:r>
            <a:r>
              <a:rPr lang="zh-TW" altLang="zh-TW" sz="3200" b="1" dirty="0">
                <a:solidFill>
                  <a:srgbClr val="002060"/>
                </a:solidFill>
                <a:latin typeface="+mj-ea"/>
                <a:ea typeface="+mj-ea"/>
              </a:rPr>
              <a:t>。縣立玉里國中。國三二班</a:t>
            </a:r>
          </a:p>
          <a:p>
            <a:r>
              <a:rPr lang="zh-TW" altLang="zh-TW" sz="3200" b="1" dirty="0">
                <a:solidFill>
                  <a:srgbClr val="002060"/>
                </a:solidFill>
                <a:latin typeface="+mj-ea"/>
                <a:ea typeface="+mj-ea"/>
              </a:rPr>
              <a:t>莊欣蓉。縣立玉里國中。國三二班</a:t>
            </a:r>
          </a:p>
          <a:p>
            <a:r>
              <a:rPr lang="zh-TW" altLang="zh-TW" sz="3200" b="1" dirty="0">
                <a:solidFill>
                  <a:srgbClr val="002060"/>
                </a:solidFill>
                <a:latin typeface="+mj-ea"/>
                <a:ea typeface="+mj-ea"/>
              </a:rPr>
              <a:t>陳彥樺。縣立玉里國中。國三二班</a:t>
            </a:r>
          </a:p>
          <a:p>
            <a:endParaRPr lang="zh-TW" altLang="zh-TW" sz="800" b="1" dirty="0">
              <a:solidFill>
                <a:srgbClr val="002060"/>
              </a:solidFill>
              <a:latin typeface="+mj-ea"/>
              <a:ea typeface="+mj-ea"/>
            </a:endParaRPr>
          </a:p>
          <a:p>
            <a:r>
              <a:rPr lang="zh-TW" altLang="zh-TW" sz="2800" b="1" dirty="0">
                <a:solidFill>
                  <a:srgbClr val="002060"/>
                </a:solidFill>
                <a:latin typeface="+mj-ea"/>
                <a:ea typeface="+mj-ea"/>
              </a:rPr>
              <a:t>指導老師</a:t>
            </a:r>
            <a:r>
              <a:rPr lang="en-US" altLang="zh-TW" sz="2800" b="1" dirty="0">
                <a:solidFill>
                  <a:srgbClr val="002060"/>
                </a:solidFill>
                <a:latin typeface="+mj-ea"/>
                <a:ea typeface="+mj-ea"/>
              </a:rPr>
              <a:t>:</a:t>
            </a:r>
            <a:r>
              <a:rPr lang="zh-TW" altLang="en-US" sz="2800" b="1" dirty="0">
                <a:solidFill>
                  <a:srgbClr val="002060"/>
                </a:solidFill>
                <a:latin typeface="+mj-ea"/>
                <a:ea typeface="+mj-ea"/>
              </a:rPr>
              <a:t>       </a:t>
            </a:r>
            <a:endParaRPr lang="en-US" altLang="zh-TW" sz="2800" b="1" dirty="0">
              <a:solidFill>
                <a:srgbClr val="002060"/>
              </a:solidFill>
              <a:latin typeface="+mj-ea"/>
              <a:ea typeface="+mj-ea"/>
            </a:endParaRPr>
          </a:p>
          <a:p>
            <a:r>
              <a:rPr lang="zh-TW" altLang="zh-TW" sz="2800" b="1" dirty="0">
                <a:solidFill>
                  <a:srgbClr val="002060"/>
                </a:solidFill>
                <a:latin typeface="+mj-ea"/>
                <a:ea typeface="+mj-ea"/>
              </a:rPr>
              <a:t>高建元老師</a:t>
            </a:r>
            <a:r>
              <a:rPr lang="zh-TW" altLang="en-US" sz="2800" b="1" dirty="0">
                <a:solidFill>
                  <a:srgbClr val="002060"/>
                </a:solidFill>
                <a:latin typeface="+mj-ea"/>
                <a:ea typeface="+mj-ea"/>
              </a:rPr>
              <a:t>      </a:t>
            </a:r>
            <a:r>
              <a:rPr lang="zh-TW" altLang="zh-TW" sz="2800" b="1" dirty="0">
                <a:solidFill>
                  <a:srgbClr val="002060"/>
                </a:solidFill>
                <a:latin typeface="+mj-ea"/>
                <a:ea typeface="+mj-ea"/>
              </a:rPr>
              <a:t>黃奎諭老師</a:t>
            </a:r>
            <a:endParaRPr lang="zh-TW" altLang="en-US" sz="2800" b="1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zh-TW" sz="6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同心協粒之劍劍好米</a:t>
            </a:r>
            <a:endParaRPr lang="zh-TW" altLang="en-US" sz="6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http://www.new-life.com.tw/upload_files/1/rice/luilui/luilu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1179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568952" cy="1143000"/>
          </a:xfrm>
        </p:spPr>
        <p:txBody>
          <a:bodyPr/>
          <a:lstStyle/>
          <a:p>
            <a:r>
              <a:rPr lang="zh-TW" altLang="zh-TW" sz="4400" dirty="0"/>
              <a:t>一、台灣稻米的發展史及種植概況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95536" y="1433810"/>
            <a:ext cx="8352928" cy="4947518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dirty="0"/>
              <a:t>(</a:t>
            </a:r>
            <a:r>
              <a:rPr lang="zh-TW" altLang="zh-TW" dirty="0"/>
              <a:t>三</a:t>
            </a:r>
            <a:r>
              <a:rPr lang="en-US" altLang="zh-TW" dirty="0"/>
              <a:t>)</a:t>
            </a:r>
            <a:r>
              <a:rPr lang="zh-TW" altLang="zh-TW" dirty="0"/>
              <a:t>清領時期：隨著清朝的水利設施開發，北部的</a:t>
            </a:r>
            <a:r>
              <a:rPr lang="zh-TW" altLang="en-US" dirty="0"/>
              <a:t>瑠</a:t>
            </a:r>
            <a:r>
              <a:rPr lang="zh-TW" altLang="zh-TW" dirty="0"/>
              <a:t>公圳、中部的八堡圳，南部的曹公圳也使得稻米產量大增；讓稻米一直都是台灣重要的出口商品之一。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(</a:t>
            </a:r>
            <a:r>
              <a:rPr lang="zh-TW" altLang="en-US" dirty="0"/>
              <a:t>四</a:t>
            </a:r>
            <a:r>
              <a:rPr lang="en-US" altLang="zh-TW" dirty="0"/>
              <a:t>)</a:t>
            </a:r>
            <a:r>
              <a:rPr lang="zh-TW" altLang="zh-TW" dirty="0"/>
              <a:t>日治時代：為了補充日本本土糧食的不足，而對台灣稻米生產非常重視，例如</a:t>
            </a:r>
            <a:r>
              <a:rPr lang="en-US" altLang="zh-TW" dirty="0"/>
              <a:t>:</a:t>
            </a:r>
          </a:p>
          <a:p>
            <a:r>
              <a:rPr lang="en-US" altLang="zh-TW" dirty="0"/>
              <a:t>(1)</a:t>
            </a:r>
            <a:r>
              <a:rPr lang="zh-TW" altLang="zh-TW" dirty="0"/>
              <a:t>農業台灣、工業日本。</a:t>
            </a:r>
            <a:endParaRPr lang="en-US" altLang="zh-TW" dirty="0"/>
          </a:p>
          <a:p>
            <a:r>
              <a:rPr lang="en-US" altLang="zh-TW" dirty="0"/>
              <a:t>(2)</a:t>
            </a:r>
            <a:r>
              <a:rPr lang="zh-TW" altLang="zh-TW" dirty="0"/>
              <a:t>從事品種改良</a:t>
            </a:r>
            <a:r>
              <a:rPr lang="en-US" altLang="zh-TW" dirty="0"/>
              <a:t>...</a:t>
            </a:r>
            <a:r>
              <a:rPr lang="zh-TW" altLang="zh-TW" dirty="0"/>
              <a:t>等政策</a:t>
            </a:r>
            <a:r>
              <a:rPr lang="zh-TW" altLang="en-US" dirty="0"/>
              <a:t>，如</a:t>
            </a:r>
            <a:r>
              <a:rPr lang="en-US" altLang="zh-TW" dirty="0"/>
              <a:t>:</a:t>
            </a:r>
            <a:r>
              <a:rPr lang="zh-TW" altLang="zh-TW" b="1" u="sng" dirty="0"/>
              <a:t>磯永吉</a:t>
            </a:r>
            <a:r>
              <a:rPr lang="zh-TW" altLang="zh-TW" dirty="0"/>
              <a:t>成功的創造適合日本人口味的稻米新品種</a:t>
            </a:r>
            <a:r>
              <a:rPr lang="en-US" altLang="zh-TW" dirty="0"/>
              <a:t>-</a:t>
            </a:r>
            <a:r>
              <a:rPr lang="zh-TW" altLang="zh-TW" b="1" u="sng" dirty="0"/>
              <a:t>蓬萊</a:t>
            </a:r>
            <a:r>
              <a:rPr lang="zh-TW" altLang="zh-TW" b="1" u="sng" dirty="0" smtClean="0"/>
              <a:t>米</a:t>
            </a:r>
            <a:r>
              <a:rPr lang="zh-TW" altLang="zh-TW" dirty="0" smtClean="0"/>
              <a:t>。</a:t>
            </a:r>
            <a:endParaRPr lang="zh-TW" altLang="zh-TW" dirty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1143000"/>
          </a:xfrm>
        </p:spPr>
        <p:txBody>
          <a:bodyPr/>
          <a:lstStyle/>
          <a:p>
            <a:r>
              <a:rPr lang="zh-TW" altLang="zh-TW" sz="4400" dirty="0"/>
              <a:t>一、台灣稻米的發展史及種植概況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95536" y="1433810"/>
            <a:ext cx="8424936" cy="5091534"/>
          </a:xfrm>
        </p:spPr>
        <p:txBody>
          <a:bodyPr>
            <a:normAutofit fontScale="92500"/>
          </a:bodyPr>
          <a:lstStyle/>
          <a:p>
            <a:r>
              <a:rPr lang="en-US" altLang="zh-TW" dirty="0"/>
              <a:t>(</a:t>
            </a:r>
            <a:r>
              <a:rPr lang="zh-TW" altLang="en-US" dirty="0"/>
              <a:t>五</a:t>
            </a:r>
            <a:r>
              <a:rPr lang="en-US" altLang="zh-TW" dirty="0"/>
              <a:t>)</a:t>
            </a:r>
            <a:r>
              <a:rPr lang="zh-TW" altLang="zh-TW" dirty="0"/>
              <a:t>政府為了迅速恢復稻米生產，先後實施「</a:t>
            </a:r>
            <a:r>
              <a:rPr lang="zh-TW" altLang="zh-TW" b="1" u="sng" dirty="0"/>
              <a:t>三七五減租</a:t>
            </a:r>
            <a:r>
              <a:rPr lang="zh-TW" altLang="zh-TW" dirty="0"/>
              <a:t>」及「</a:t>
            </a:r>
            <a:r>
              <a:rPr lang="zh-TW" altLang="zh-TW" b="1" u="sng" dirty="0"/>
              <a:t>公地放領</a:t>
            </a:r>
            <a:r>
              <a:rPr lang="zh-TW" altLang="zh-TW" dirty="0"/>
              <a:t>」政策， 並推行肥料</a:t>
            </a:r>
            <a:r>
              <a:rPr lang="zh-TW" altLang="zh-TW" b="1" u="sng" dirty="0"/>
              <a:t>換殼制度</a:t>
            </a:r>
            <a:r>
              <a:rPr lang="zh-TW" altLang="zh-TW" dirty="0"/>
              <a:t>以增加化學肥供應，並修建農田水利設施</a:t>
            </a:r>
            <a:r>
              <a:rPr lang="en-US" altLang="zh-TW" dirty="0"/>
              <a:t>…</a:t>
            </a:r>
            <a:r>
              <a:rPr lang="zh-TW" altLang="en-US" dirty="0"/>
              <a:t>等。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(</a:t>
            </a:r>
            <a:r>
              <a:rPr lang="zh-TW" altLang="en-US" dirty="0"/>
              <a:t>六</a:t>
            </a:r>
            <a:r>
              <a:rPr lang="en-US" altLang="zh-TW" dirty="0"/>
              <a:t>)</a:t>
            </a:r>
            <a:r>
              <a:rPr lang="zh-TW" altLang="zh-TW" dirty="0"/>
              <a:t>現代發展：加入</a:t>
            </a:r>
            <a:r>
              <a:rPr lang="en-US" altLang="zh-TW" dirty="0"/>
              <a:t> </a:t>
            </a:r>
            <a:r>
              <a:rPr lang="en-US" altLang="zh-TW" b="1" i="1" u="sng" dirty="0"/>
              <a:t>WTO </a:t>
            </a:r>
            <a:r>
              <a:rPr lang="zh-TW" altLang="zh-TW" dirty="0"/>
              <a:t>後，農產品市場大幅開放自由競爭，我國必須調降名目關稅、取消農產品之進口地區限制、削減競內支持農業之補貼，不利小農形態之農業經營。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sz="4400" dirty="0"/>
              <a:t>二、玉里地區的稻米種植概況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539552" y="1412776"/>
            <a:ext cx="4680520" cy="5163542"/>
          </a:xfrm>
        </p:spPr>
        <p:txBody>
          <a:bodyPr>
            <a:normAutofit lnSpcReduction="10000"/>
          </a:bodyPr>
          <a:lstStyle/>
          <a:p>
            <a:r>
              <a:rPr lang="en-US" altLang="zh-TW" dirty="0"/>
              <a:t>(</a:t>
            </a:r>
            <a:r>
              <a:rPr lang="zh-TW" altLang="zh-TW" dirty="0"/>
              <a:t>一</a:t>
            </a:r>
            <a:r>
              <a:rPr lang="en-US" altLang="zh-TW" dirty="0"/>
              <a:t>)</a:t>
            </a:r>
            <a:r>
              <a:rPr lang="zh-TW" altLang="zh-TW" dirty="0"/>
              <a:t>耕地面積：</a:t>
            </a:r>
            <a:r>
              <a:rPr lang="en-US" altLang="zh-TW" dirty="0"/>
              <a:t>2008</a:t>
            </a:r>
            <a:r>
              <a:rPr lang="zh-TW" altLang="zh-TW" dirty="0"/>
              <a:t>年縣府的統計資料中，玉里鎮的</a:t>
            </a:r>
            <a:r>
              <a:rPr lang="zh-TW" altLang="zh-TW" b="1" u="sng" dirty="0" smtClean="0"/>
              <a:t>耕地</a:t>
            </a:r>
            <a:r>
              <a:rPr lang="zh-TW" altLang="en-US" b="1" u="sng" dirty="0" smtClean="0"/>
              <a:t>面積</a:t>
            </a:r>
            <a:r>
              <a:rPr lang="zh-TW" altLang="zh-TW" dirty="0" smtClean="0"/>
              <a:t>約</a:t>
            </a:r>
            <a:r>
              <a:rPr lang="en-US" altLang="zh-TW" dirty="0"/>
              <a:t>6850</a:t>
            </a:r>
            <a:r>
              <a:rPr lang="zh-TW" altLang="zh-TW" dirty="0"/>
              <a:t>公頃，占全花蓮縣</a:t>
            </a:r>
            <a:r>
              <a:rPr lang="en-US" altLang="zh-TW" dirty="0"/>
              <a:t>15%</a:t>
            </a:r>
            <a:r>
              <a:rPr lang="zh-TW" altLang="zh-TW" dirty="0"/>
              <a:t>的，也是全</a:t>
            </a:r>
            <a:r>
              <a:rPr lang="zh-TW" altLang="zh-TW" b="1" u="sng" dirty="0"/>
              <a:t>花蓮縣</a:t>
            </a:r>
            <a:r>
              <a:rPr lang="zh-TW" altLang="zh-TW" dirty="0"/>
              <a:t>耕地面積</a:t>
            </a:r>
            <a:r>
              <a:rPr lang="zh-TW" altLang="zh-TW" b="1" u="sng" dirty="0"/>
              <a:t>最大的鄉鎮</a:t>
            </a:r>
            <a:r>
              <a:rPr lang="zh-TW" altLang="zh-TW" dirty="0"/>
              <a:t>；而其中</a:t>
            </a:r>
            <a:r>
              <a:rPr lang="zh-TW" altLang="zh-TW" b="1" u="sng" dirty="0"/>
              <a:t>水</a:t>
            </a:r>
            <a:r>
              <a:rPr lang="zh-TW" altLang="en-US" b="1" u="sng" dirty="0"/>
              <a:t>稻</a:t>
            </a:r>
            <a:r>
              <a:rPr lang="zh-TW" altLang="zh-TW" b="1" u="sng" dirty="0"/>
              <a:t>面積</a:t>
            </a:r>
            <a:r>
              <a:rPr lang="zh-TW" altLang="zh-TW" dirty="0"/>
              <a:t>則佔</a:t>
            </a:r>
            <a:r>
              <a:rPr lang="en-US" altLang="zh-TW" dirty="0"/>
              <a:t>2900</a:t>
            </a:r>
            <a:r>
              <a:rPr lang="zh-TW" altLang="zh-TW" dirty="0"/>
              <a:t>多公頃，約全縣的</a:t>
            </a:r>
            <a:r>
              <a:rPr lang="en-US" altLang="zh-TW" dirty="0"/>
              <a:t>24%</a:t>
            </a:r>
            <a:r>
              <a:rPr lang="zh-TW" altLang="zh-TW" dirty="0"/>
              <a:t>，也是</a:t>
            </a:r>
            <a:r>
              <a:rPr lang="zh-TW" altLang="zh-TW" b="1" u="sng" dirty="0"/>
              <a:t>全縣之冠</a:t>
            </a:r>
            <a:r>
              <a:rPr lang="zh-TW" altLang="zh-TW" dirty="0"/>
              <a:t>。</a:t>
            </a:r>
            <a:endParaRPr lang="zh-TW" altLang="en-US" dirty="0"/>
          </a:p>
        </p:txBody>
      </p:sp>
      <p:pic>
        <p:nvPicPr>
          <p:cNvPr id="4" name="圖片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556792"/>
            <a:ext cx="3401169" cy="4799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zh-TW" dirty="0"/>
              <a:t>(</a:t>
            </a:r>
            <a:r>
              <a:rPr lang="zh-TW" altLang="zh-TW" dirty="0"/>
              <a:t>二</a:t>
            </a:r>
            <a:r>
              <a:rPr lang="en-US" altLang="zh-TW" dirty="0"/>
              <a:t>)</a:t>
            </a:r>
            <a:r>
              <a:rPr lang="zh-TW" altLang="zh-TW" dirty="0"/>
              <a:t>農戶戶數：</a:t>
            </a:r>
            <a:r>
              <a:rPr lang="en-US" altLang="zh-TW" dirty="0"/>
              <a:t>2008</a:t>
            </a:r>
            <a:r>
              <a:rPr lang="zh-TW" altLang="zh-TW" dirty="0"/>
              <a:t>年縣府的統計資料中，玉里鎮的農戶數為</a:t>
            </a:r>
            <a:r>
              <a:rPr lang="en-US" altLang="zh-TW" dirty="0"/>
              <a:t>2285</a:t>
            </a:r>
            <a:r>
              <a:rPr lang="zh-TW" altLang="zh-TW" dirty="0"/>
              <a:t>戶，佔全縣的第二名。</a:t>
            </a:r>
          </a:p>
          <a:p>
            <a:r>
              <a:rPr lang="en-US" altLang="zh-TW" dirty="0"/>
              <a:t>(</a:t>
            </a:r>
            <a:r>
              <a:rPr lang="zh-TW" altLang="zh-TW" dirty="0"/>
              <a:t>三</a:t>
            </a:r>
            <a:r>
              <a:rPr lang="en-US" altLang="zh-TW" dirty="0"/>
              <a:t>)</a:t>
            </a:r>
            <a:r>
              <a:rPr lang="zh-TW" altLang="zh-TW" dirty="0"/>
              <a:t>稻米：占花蓮縣農作物比例為最大宗，收穫面積與產量為全國排名第六，四鄉鎮之產量佔全花蓮縣之</a:t>
            </a:r>
            <a:r>
              <a:rPr lang="en-US" altLang="zh-TW" dirty="0"/>
              <a:t>81.27%</a:t>
            </a:r>
            <a:r>
              <a:rPr lang="zh-TW" altLang="zh-TW" dirty="0"/>
              <a:t>，且將近一半的收穫面積位於玉里鎮</a:t>
            </a:r>
            <a:r>
              <a:rPr lang="en-US" altLang="zh-TW" dirty="0"/>
              <a:t>(43%</a:t>
            </a:r>
            <a:r>
              <a:rPr lang="zh-TW" altLang="zh-TW" dirty="0"/>
              <a:t>，</a:t>
            </a:r>
            <a:r>
              <a:rPr lang="en-US" altLang="zh-TW" dirty="0"/>
              <a:t>6258</a:t>
            </a:r>
            <a:r>
              <a:rPr lang="zh-TW" altLang="zh-TW" dirty="0"/>
              <a:t>公頃</a:t>
            </a:r>
            <a:r>
              <a:rPr lang="en-US" altLang="zh-TW" dirty="0"/>
              <a:t>)</a:t>
            </a:r>
            <a:r>
              <a:rPr lang="zh-TW" altLang="zh-TW" dirty="0"/>
              <a:t>；產量亦以玉里鎮為最高，約</a:t>
            </a:r>
            <a:r>
              <a:rPr lang="en-US" altLang="zh-TW" dirty="0"/>
              <a:t>29358</a:t>
            </a:r>
            <a:r>
              <a:rPr lang="zh-TW" altLang="zh-TW" dirty="0"/>
              <a:t>公噸，佔全縣產量的</a:t>
            </a:r>
            <a:r>
              <a:rPr lang="en-US" altLang="zh-TW" dirty="0"/>
              <a:t>46%</a:t>
            </a:r>
            <a:r>
              <a:rPr lang="zh-TW" altLang="zh-TW" dirty="0"/>
              <a:t>左右。由統計資料可看出，</a:t>
            </a:r>
            <a:r>
              <a:rPr lang="zh-TW" altLang="zh-TW" b="1" u="sng" dirty="0"/>
              <a:t>玉里鎮是花蓮縣重要的稻米種植生產鄉鎮</a:t>
            </a:r>
            <a:r>
              <a:rPr lang="zh-TW" altLang="zh-TW" dirty="0"/>
              <a:t>。</a:t>
            </a:r>
            <a:endParaRPr lang="zh-TW" altLang="en-US" dirty="0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/>
          <a:lstStyle/>
          <a:p>
            <a:r>
              <a:rPr lang="zh-TW" altLang="zh-TW" sz="4400" dirty="0"/>
              <a:t>二、玉里地區的稻米種植概況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95536" y="1433810"/>
            <a:ext cx="8424936" cy="3075310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/>
              <a:t>有</a:t>
            </a:r>
            <a:r>
              <a:rPr lang="zh-TW" altLang="zh-TW" dirty="0" smtClean="0"/>
              <a:t>機</a:t>
            </a:r>
            <a:r>
              <a:rPr lang="zh-TW" altLang="zh-TW" dirty="0"/>
              <a:t>農業：花蓮縣</a:t>
            </a:r>
            <a:r>
              <a:rPr lang="zh-TW" altLang="zh-TW" b="1" u="sng" dirty="0"/>
              <a:t>有機稻米</a:t>
            </a:r>
            <a:r>
              <a:rPr lang="zh-TW" altLang="zh-TW" dirty="0"/>
              <a:t>、</a:t>
            </a:r>
            <a:r>
              <a:rPr lang="zh-TW" altLang="zh-TW" b="1" u="sng" dirty="0"/>
              <a:t>蔬菜</a:t>
            </a:r>
            <a:r>
              <a:rPr lang="zh-TW" altLang="zh-TW" dirty="0"/>
              <a:t>、</a:t>
            </a:r>
            <a:r>
              <a:rPr lang="zh-TW" altLang="zh-TW" b="1" u="sng" dirty="0"/>
              <a:t>果樹</a:t>
            </a:r>
            <a:r>
              <a:rPr lang="zh-TW" altLang="zh-TW" dirty="0"/>
              <a:t>均有逐年增加趨勢，在</a:t>
            </a:r>
            <a:r>
              <a:rPr lang="en-US" altLang="zh-TW" dirty="0"/>
              <a:t>2010</a:t>
            </a:r>
            <a:r>
              <a:rPr lang="zh-TW" altLang="zh-TW" dirty="0"/>
              <a:t>年全國有機作物排序中，花蓮縣皆位於前五名之列，有機作物總種植面積更為全國排名第一</a:t>
            </a:r>
            <a:r>
              <a:rPr lang="zh-TW" altLang="zh-TW" dirty="0" smtClean="0"/>
              <a:t>，</a:t>
            </a:r>
            <a:r>
              <a:rPr lang="zh-TW" altLang="en-US" dirty="0" smtClean="0"/>
              <a:t>尤</a:t>
            </a:r>
            <a:r>
              <a:rPr lang="zh-TW" altLang="zh-TW" dirty="0" smtClean="0"/>
              <a:t>以</a:t>
            </a:r>
            <a:r>
              <a:rPr lang="zh-TW" altLang="zh-TW" dirty="0"/>
              <a:t>花蓮縣</a:t>
            </a:r>
            <a:r>
              <a:rPr lang="zh-TW" altLang="zh-TW" b="1" u="sng" dirty="0"/>
              <a:t>有機稻米均為全國之冠</a:t>
            </a:r>
            <a:r>
              <a:rPr lang="zh-TW" altLang="en-US" b="1" u="sng" dirty="0"/>
              <a:t>。</a:t>
            </a: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/>
          <a:lstStyle/>
          <a:p>
            <a:r>
              <a:rPr lang="zh-TW" altLang="zh-TW" sz="4400" dirty="0"/>
              <a:t>二、玉里地區的稻米種植概況</a:t>
            </a:r>
            <a:endParaRPr lang="zh-TW" altLang="en-US" dirty="0"/>
          </a:p>
        </p:txBody>
      </p:sp>
      <p:pic>
        <p:nvPicPr>
          <p:cNvPr id="5" name="圖片 4" descr="http://lam.hl.gov.tw/Hualien/images_2/3.4_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509120"/>
            <a:ext cx="8592666" cy="2051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1143000"/>
          </a:xfrm>
        </p:spPr>
        <p:txBody>
          <a:bodyPr/>
          <a:lstStyle/>
          <a:p>
            <a:r>
              <a:rPr lang="zh-TW" altLang="zh-TW" sz="4600" dirty="0"/>
              <a:t>三、同心協粒</a:t>
            </a:r>
            <a:r>
              <a:rPr lang="en-US" altLang="zh-TW" sz="4600" dirty="0"/>
              <a:t>-</a:t>
            </a:r>
            <a:r>
              <a:rPr lang="zh-TW" altLang="zh-TW" sz="4600" dirty="0"/>
              <a:t>劍劍好米養成日記</a:t>
            </a:r>
            <a:endParaRPr lang="zh-TW" altLang="en-US" sz="46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/>
              <a:t>1.</a:t>
            </a:r>
            <a:r>
              <a:rPr lang="zh-TW" altLang="zh-TW" b="1" dirty="0"/>
              <a:t>為什麼務農</a:t>
            </a:r>
            <a:r>
              <a:rPr lang="en-US" altLang="zh-TW" b="1" dirty="0"/>
              <a:t>?</a:t>
            </a:r>
          </a:p>
          <a:p>
            <a:r>
              <a:rPr lang="zh-TW" altLang="zh-TW" dirty="0"/>
              <a:t>家中世代務農</a:t>
            </a:r>
            <a:r>
              <a:rPr lang="zh-TW" altLang="zh-TW" dirty="0" smtClean="0"/>
              <a:t>，</a:t>
            </a:r>
            <a:r>
              <a:rPr lang="zh-TW" altLang="en-US" dirty="0" smtClean="0"/>
              <a:t>但</a:t>
            </a:r>
            <a:r>
              <a:rPr lang="zh-TW" altLang="zh-TW" dirty="0" smtClean="0"/>
              <a:t>不會</a:t>
            </a:r>
            <a:r>
              <a:rPr lang="zh-TW" altLang="zh-TW" dirty="0"/>
              <a:t>想要當農夫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zh-TW" dirty="0"/>
              <a:t>長大後到台北工作，當木工、板模等工作，台北有許多的休閒娛樂，因此面臨了薪水入不敷出的困境。</a:t>
            </a:r>
            <a:endParaRPr lang="en-US" altLang="zh-TW" dirty="0"/>
          </a:p>
          <a:p>
            <a:r>
              <a:rPr lang="zh-TW" altLang="zh-TW" dirty="0"/>
              <a:t>面對專業無法發揮</a:t>
            </a:r>
            <a:r>
              <a:rPr lang="zh-TW" altLang="zh-TW" dirty="0" smtClean="0"/>
              <a:t>，</a:t>
            </a:r>
            <a:r>
              <a:rPr lang="zh-TW" altLang="en-US" dirty="0" smtClean="0"/>
              <a:t>加上看不到自己的前景</a:t>
            </a:r>
            <a:r>
              <a:rPr lang="zh-TW" altLang="zh-TW" dirty="0" smtClean="0"/>
              <a:t>，</a:t>
            </a:r>
            <a:r>
              <a:rPr lang="zh-TW" altLang="zh-TW" dirty="0"/>
              <a:t>就會想到自己在家小時候的回憶，嚮往可以回家種田。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1143000"/>
          </a:xfrm>
        </p:spPr>
        <p:txBody>
          <a:bodyPr/>
          <a:lstStyle/>
          <a:p>
            <a:r>
              <a:rPr lang="zh-TW" altLang="zh-TW" sz="4600" dirty="0"/>
              <a:t>三、同心協粒</a:t>
            </a:r>
            <a:r>
              <a:rPr lang="en-US" altLang="zh-TW" sz="4600" dirty="0"/>
              <a:t>-</a:t>
            </a:r>
            <a:r>
              <a:rPr lang="zh-TW" altLang="zh-TW" sz="4600" dirty="0"/>
              <a:t>劍劍好米養成日記</a:t>
            </a:r>
            <a:endParaRPr lang="zh-TW" altLang="en-US" sz="46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83568" y="1433810"/>
            <a:ext cx="8136904" cy="4572000"/>
          </a:xfrm>
        </p:spPr>
        <p:txBody>
          <a:bodyPr>
            <a:normAutofit/>
          </a:bodyPr>
          <a:lstStyle/>
          <a:p>
            <a:r>
              <a:rPr lang="en-US" altLang="zh-TW" b="1" dirty="0"/>
              <a:t>2.</a:t>
            </a:r>
            <a:r>
              <a:rPr lang="zh-TW" altLang="zh-TW" b="1" dirty="0"/>
              <a:t>種稻米難忘的經驗</a:t>
            </a:r>
            <a:r>
              <a:rPr lang="en-US" altLang="zh-TW" b="1" dirty="0"/>
              <a:t>?</a:t>
            </a:r>
            <a:endParaRPr lang="zh-TW" altLang="zh-TW" b="1" dirty="0"/>
          </a:p>
          <a:p>
            <a:r>
              <a:rPr lang="zh-TW" altLang="zh-TW" dirty="0" smtClean="0"/>
              <a:t>老一輩在地種田的人都會認為，年輕人就是要出外工作才對</a:t>
            </a:r>
            <a:r>
              <a:rPr lang="zh-TW" altLang="en-US" dirty="0" smtClean="0"/>
              <a:t>，</a:t>
            </a:r>
            <a:r>
              <a:rPr lang="zh-TW" altLang="zh-TW" dirty="0" smtClean="0"/>
              <a:t>承擔玉里人們異樣的眼光。</a:t>
            </a:r>
            <a:endParaRPr lang="en-US" altLang="zh-TW" dirty="0" smtClean="0"/>
          </a:p>
          <a:p>
            <a:r>
              <a:rPr lang="zh-TW" altLang="en-US" dirty="0" smtClean="0"/>
              <a:t>農藥</a:t>
            </a:r>
            <a:r>
              <a:rPr lang="zh-TW" altLang="en-US" dirty="0"/>
              <a:t>灑錯</a:t>
            </a:r>
            <a:r>
              <a:rPr lang="zh-TW" altLang="en-US" dirty="0" smtClean="0"/>
              <a:t>田</a:t>
            </a:r>
            <a:endParaRPr lang="en-US" altLang="zh-TW" dirty="0"/>
          </a:p>
        </p:txBody>
      </p:sp>
      <p:pic>
        <p:nvPicPr>
          <p:cNvPr id="4" name="圖片 3" descr="C:\Users\Owner\AppData\Local\Microsoft\Windows\INetCache\Content.Word\DSC_40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5481945" y="3311143"/>
            <a:ext cx="3158212" cy="3393926"/>
          </a:xfrm>
          <a:prstGeom prst="round2DiagRect">
            <a:avLst>
              <a:gd name="adj1" fmla="val 16667"/>
              <a:gd name="adj2" fmla="val 1154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圖片 5" descr="C:\Users\Owner\AppData\Local\Microsoft\Windows\INetCache\Content.Word\DSC_399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581128"/>
            <a:ext cx="2592288" cy="1944216"/>
          </a:xfrm>
          <a:prstGeom prst="snip2Diag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1143000"/>
          </a:xfrm>
        </p:spPr>
        <p:txBody>
          <a:bodyPr/>
          <a:lstStyle/>
          <a:p>
            <a:r>
              <a:rPr lang="zh-TW" altLang="zh-TW" sz="4600" dirty="0"/>
              <a:t>三、同心協粒</a:t>
            </a:r>
            <a:r>
              <a:rPr lang="en-US" altLang="zh-TW" sz="4600" dirty="0"/>
              <a:t>-</a:t>
            </a:r>
            <a:r>
              <a:rPr lang="zh-TW" altLang="zh-TW" sz="4600" dirty="0"/>
              <a:t>劍劍好米養成日記</a:t>
            </a:r>
            <a:endParaRPr lang="zh-TW" altLang="en-US" sz="46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b="1" dirty="0"/>
              <a:t>3.</a:t>
            </a:r>
            <a:r>
              <a:rPr lang="zh-TW" altLang="zh-TW" b="1" dirty="0"/>
              <a:t>問</a:t>
            </a:r>
            <a:r>
              <a:rPr lang="en-US" altLang="zh-TW" b="1" dirty="0"/>
              <a:t>:</a:t>
            </a:r>
            <a:r>
              <a:rPr lang="zh-TW" altLang="zh-TW" b="1" dirty="0"/>
              <a:t>稻米的品種有哪些</a:t>
            </a:r>
            <a:r>
              <a:rPr lang="en-US" altLang="zh-TW" b="1" dirty="0"/>
              <a:t>?</a:t>
            </a:r>
            <a:endParaRPr lang="zh-TW" altLang="zh-TW" b="1" dirty="0"/>
          </a:p>
          <a:p>
            <a:r>
              <a:rPr lang="zh-TW" altLang="zh-TW" dirty="0"/>
              <a:t>台梗二號</a:t>
            </a:r>
            <a:r>
              <a:rPr lang="en-US" altLang="zh-TW" dirty="0"/>
              <a:t>:</a:t>
            </a:r>
            <a:r>
              <a:rPr lang="zh-TW" altLang="zh-TW" dirty="0"/>
              <a:t>暱稱是比賽</a:t>
            </a:r>
            <a:r>
              <a:rPr lang="zh-TW" altLang="zh-TW" dirty="0" smtClean="0"/>
              <a:t>米</a:t>
            </a:r>
            <a:r>
              <a:rPr lang="zh-TW" altLang="en-US" dirty="0" smtClean="0"/>
              <a:t>，米粒</a:t>
            </a:r>
            <a:r>
              <a:rPr lang="en-US" altLang="zh-TW" dirty="0" smtClean="0"/>
              <a:t>Q</a:t>
            </a:r>
            <a:r>
              <a:rPr lang="zh-TW" altLang="en-US" dirty="0" smtClean="0"/>
              <a:t>彈</a:t>
            </a:r>
            <a:r>
              <a:rPr lang="zh-TW" altLang="zh-TW" dirty="0" smtClean="0"/>
              <a:t>。</a:t>
            </a:r>
            <a:endParaRPr lang="en-US" altLang="zh-TW" dirty="0"/>
          </a:p>
          <a:p>
            <a:r>
              <a:rPr lang="zh-TW" altLang="zh-TW" dirty="0"/>
              <a:t>台梗四號</a:t>
            </a:r>
            <a:r>
              <a:rPr lang="en-US" altLang="zh-TW" dirty="0"/>
              <a:t>:</a:t>
            </a:r>
            <a:r>
              <a:rPr lang="zh-TW" altLang="zh-TW" dirty="0"/>
              <a:t>暱稱芋香米，收購價格最高。</a:t>
            </a:r>
            <a:endParaRPr lang="en-US" altLang="zh-TW" dirty="0"/>
          </a:p>
          <a:p>
            <a:r>
              <a:rPr lang="zh-TW" altLang="zh-TW" dirty="0"/>
              <a:t>台梗十六號</a:t>
            </a:r>
            <a:r>
              <a:rPr lang="en-US" altLang="zh-TW" dirty="0"/>
              <a:t>:</a:t>
            </a:r>
            <a:r>
              <a:rPr lang="zh-TW" altLang="zh-TW" dirty="0"/>
              <a:t>暱稱</a:t>
            </a:r>
            <a:r>
              <a:rPr lang="zh-TW" altLang="zh-TW" dirty="0" smtClean="0"/>
              <a:t>珍珠米，</a:t>
            </a:r>
            <a:r>
              <a:rPr lang="zh-TW" altLang="zh-TW" dirty="0"/>
              <a:t>口感是軟的，適合老人或是小孩。</a:t>
            </a:r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748464" cy="1143000"/>
          </a:xfrm>
        </p:spPr>
        <p:txBody>
          <a:bodyPr/>
          <a:lstStyle/>
          <a:p>
            <a:r>
              <a:rPr lang="zh-TW" altLang="zh-TW" sz="4600" dirty="0"/>
              <a:t>三、同心協粒</a:t>
            </a:r>
            <a:r>
              <a:rPr lang="en-US" altLang="zh-TW" sz="4600" dirty="0"/>
              <a:t>-</a:t>
            </a:r>
            <a:r>
              <a:rPr lang="zh-TW" altLang="zh-TW" sz="4600" dirty="0"/>
              <a:t>劍劍好米養成日記</a:t>
            </a:r>
            <a:endParaRPr lang="zh-TW" altLang="en-US" sz="46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b="1" dirty="0"/>
              <a:t>4.</a:t>
            </a:r>
            <a:r>
              <a:rPr lang="zh-TW" altLang="en-US" b="1" dirty="0"/>
              <a:t>問</a:t>
            </a:r>
            <a:r>
              <a:rPr lang="en-US" altLang="zh-TW" b="1" dirty="0"/>
              <a:t>:</a:t>
            </a:r>
            <a:r>
              <a:rPr lang="zh-TW" altLang="en-US" b="1" dirty="0"/>
              <a:t>第一包米怎麼賣出去的</a:t>
            </a:r>
            <a:r>
              <a:rPr lang="en-US" altLang="zh-TW" b="1" dirty="0"/>
              <a:t>?</a:t>
            </a:r>
          </a:p>
          <a:p>
            <a:r>
              <a:rPr lang="zh-TW" altLang="en-US" dirty="0"/>
              <a:t>經營部落格時，不小心</a:t>
            </a:r>
            <a:r>
              <a:rPr lang="en-US" altLang="zh-TW" dirty="0"/>
              <a:t>PO</a:t>
            </a:r>
            <a:r>
              <a:rPr lang="zh-TW" altLang="en-US" dirty="0"/>
              <a:t>出農作的照片。</a:t>
            </a:r>
            <a:endParaRPr lang="en-US" altLang="zh-TW" dirty="0"/>
          </a:p>
          <a:p>
            <a:r>
              <a:rPr lang="zh-TW" altLang="en-US" dirty="0"/>
              <a:t>為了翻轉人們對於務農的偏見，開始拍片。</a:t>
            </a:r>
            <a:endParaRPr lang="en-US" altLang="zh-TW" dirty="0"/>
          </a:p>
          <a:p>
            <a:r>
              <a:rPr lang="zh-TW" altLang="en-US" dirty="0"/>
              <a:t>在影片出來後，透過樂天態度面對，做到差異化行銷，表現出自己的風格。</a:t>
            </a:r>
            <a:endParaRPr lang="en-US" altLang="zh-TW" dirty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2844" y="260648"/>
            <a:ext cx="8786874" cy="1143000"/>
          </a:xfrm>
        </p:spPr>
        <p:txBody>
          <a:bodyPr/>
          <a:lstStyle/>
          <a:p>
            <a:r>
              <a:rPr lang="zh-TW" altLang="zh-TW" sz="4600" dirty="0"/>
              <a:t>三、同心協粒</a:t>
            </a:r>
            <a:r>
              <a:rPr lang="en-US" altLang="zh-TW" sz="4600" dirty="0"/>
              <a:t>-</a:t>
            </a:r>
            <a:r>
              <a:rPr lang="zh-TW" altLang="zh-TW" sz="4600" dirty="0"/>
              <a:t>劍劍好米養成日記</a:t>
            </a:r>
            <a:endParaRPr lang="zh-TW" altLang="en-US" sz="46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b="1" dirty="0"/>
              <a:t>5.</a:t>
            </a:r>
            <a:r>
              <a:rPr lang="zh-TW" altLang="en-US" b="1" dirty="0"/>
              <a:t>問</a:t>
            </a:r>
            <a:r>
              <a:rPr lang="en-US" altLang="zh-TW" b="1" dirty="0"/>
              <a:t>:</a:t>
            </a:r>
            <a:r>
              <a:rPr lang="zh-TW" altLang="en-US" b="1" dirty="0"/>
              <a:t>收購價格</a:t>
            </a:r>
            <a:r>
              <a:rPr lang="en-US" altLang="zh-TW" b="1" dirty="0"/>
              <a:t>?</a:t>
            </a:r>
          </a:p>
          <a:p>
            <a:r>
              <a:rPr lang="zh-TW" altLang="en-US" dirty="0"/>
              <a:t>玉里一甲地的價格</a:t>
            </a:r>
            <a:r>
              <a:rPr lang="en-US" altLang="zh-TW" dirty="0"/>
              <a:t>14</a:t>
            </a:r>
            <a:r>
              <a:rPr lang="zh-TW" altLang="en-US" dirty="0"/>
              <a:t>到</a:t>
            </a:r>
            <a:r>
              <a:rPr lang="en-US" altLang="zh-TW" dirty="0"/>
              <a:t>16</a:t>
            </a:r>
            <a:r>
              <a:rPr lang="zh-TW" altLang="en-US" dirty="0"/>
              <a:t>萬，池上</a:t>
            </a:r>
            <a:r>
              <a:rPr lang="en-US" altLang="zh-TW" dirty="0"/>
              <a:t>16</a:t>
            </a:r>
            <a:r>
              <a:rPr lang="zh-TW" altLang="en-US" dirty="0"/>
              <a:t>到</a:t>
            </a:r>
            <a:r>
              <a:rPr lang="en-US" altLang="zh-TW" dirty="0"/>
              <a:t>20</a:t>
            </a:r>
            <a:r>
              <a:rPr lang="zh-TW" altLang="en-US" dirty="0"/>
              <a:t>萬，差別在於口碑和品牌的有無。</a:t>
            </a:r>
            <a:endParaRPr lang="en-US" altLang="zh-TW" dirty="0"/>
          </a:p>
          <a:p>
            <a:r>
              <a:rPr lang="zh-TW" altLang="en-US" dirty="0"/>
              <a:t>大多</a:t>
            </a:r>
            <a:r>
              <a:rPr lang="zh-TW" altLang="en-US" dirty="0" smtClean="0"/>
              <a:t>賣給要求</a:t>
            </a:r>
            <a:r>
              <a:rPr lang="zh-TW" altLang="en-US" dirty="0"/>
              <a:t>品質不怕貴的北部人</a:t>
            </a:r>
            <a:r>
              <a:rPr lang="zh-TW" altLang="en-US" dirty="0" smtClean="0"/>
              <a:t>。所以</a:t>
            </a:r>
            <a:r>
              <a:rPr lang="zh-TW" altLang="en-US" dirty="0"/>
              <a:t>就算是轉作有機，台北客人都照收。</a:t>
            </a:r>
            <a:endParaRPr lang="en-US" altLang="zh-TW" dirty="0"/>
          </a:p>
          <a:p>
            <a:endParaRPr lang="zh-TW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高建元\玉里國中\社會領域\106小論文暨本土使命式\成員照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60648"/>
            <a:ext cx="6336704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1143000"/>
          </a:xfrm>
        </p:spPr>
        <p:txBody>
          <a:bodyPr/>
          <a:lstStyle/>
          <a:p>
            <a:r>
              <a:rPr lang="zh-TW" altLang="zh-TW" sz="4600" dirty="0"/>
              <a:t>三、同心協粒</a:t>
            </a:r>
            <a:r>
              <a:rPr lang="en-US" altLang="zh-TW" sz="4600" dirty="0"/>
              <a:t>-</a:t>
            </a:r>
            <a:r>
              <a:rPr lang="zh-TW" altLang="zh-TW" sz="4600" dirty="0"/>
              <a:t>劍劍好米養成日記</a:t>
            </a:r>
            <a:endParaRPr lang="zh-TW" altLang="en-US" sz="46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83568" y="1433810"/>
            <a:ext cx="7772400" cy="5091534"/>
          </a:xfrm>
        </p:spPr>
        <p:txBody>
          <a:bodyPr>
            <a:normAutofit/>
          </a:bodyPr>
          <a:lstStyle/>
          <a:p>
            <a:r>
              <a:rPr lang="en-US" altLang="zh-TW" b="1" dirty="0"/>
              <a:t>6.</a:t>
            </a:r>
            <a:r>
              <a:rPr lang="zh-TW" altLang="en-US" b="1" dirty="0"/>
              <a:t>問</a:t>
            </a:r>
            <a:r>
              <a:rPr lang="en-US" altLang="zh-TW" b="1" dirty="0"/>
              <a:t>:</a:t>
            </a:r>
            <a:r>
              <a:rPr lang="zh-TW" altLang="en-US" b="1" dirty="0"/>
              <a:t>是否有使用農藥</a:t>
            </a:r>
            <a:r>
              <a:rPr lang="en-US" altLang="zh-TW" b="1" dirty="0"/>
              <a:t>?</a:t>
            </a:r>
          </a:p>
          <a:p>
            <a:r>
              <a:rPr lang="zh-TW" altLang="en-US" dirty="0"/>
              <a:t>有。</a:t>
            </a:r>
            <a:endParaRPr lang="en-US" altLang="zh-TW" dirty="0"/>
          </a:p>
          <a:p>
            <a:r>
              <a:rPr lang="zh-TW" altLang="en-US" dirty="0"/>
              <a:t>有機是最難的種植法，且產量收成不穩定。</a:t>
            </a:r>
            <a:endParaRPr lang="en-US" altLang="zh-TW" dirty="0"/>
          </a:p>
          <a:p>
            <a:r>
              <a:rPr lang="zh-TW" altLang="en-US" dirty="0"/>
              <a:t>為了減少農藥</a:t>
            </a:r>
            <a:r>
              <a:rPr lang="zh-TW" altLang="en-US" dirty="0" smtClean="0"/>
              <a:t>使用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，</a:t>
            </a:r>
            <a:r>
              <a:rPr lang="zh-TW" altLang="en-US" dirty="0"/>
              <a:t>未來希望可以</a:t>
            </a:r>
            <a:r>
              <a:rPr lang="zh-TW" altLang="en-US" dirty="0" smtClean="0"/>
              <a:t>找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到</a:t>
            </a:r>
            <a:r>
              <a:rPr lang="zh-TW" altLang="en-US" dirty="0"/>
              <a:t>替代農藥的</a:t>
            </a:r>
            <a:r>
              <a:rPr lang="zh-TW" altLang="en-US" dirty="0" smtClean="0"/>
              <a:t>天然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物</a:t>
            </a:r>
            <a:r>
              <a:rPr lang="zh-TW" altLang="en-US" dirty="0"/>
              <a:t>。</a:t>
            </a:r>
          </a:p>
        </p:txBody>
      </p:sp>
      <p:pic>
        <p:nvPicPr>
          <p:cNvPr id="5" name="圖片 4" descr="C:\Users\Owner\AppData\Local\Microsoft\Windows\INetCache\Content.Word\IMG_20170910_10445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861048"/>
            <a:ext cx="3915891" cy="27557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1143000"/>
          </a:xfrm>
        </p:spPr>
        <p:txBody>
          <a:bodyPr/>
          <a:lstStyle/>
          <a:p>
            <a:r>
              <a:rPr lang="zh-TW" altLang="zh-TW" sz="4600" dirty="0"/>
              <a:t>三、同心協粒</a:t>
            </a:r>
            <a:r>
              <a:rPr lang="en-US" altLang="zh-TW" sz="4600" dirty="0"/>
              <a:t>-</a:t>
            </a:r>
            <a:r>
              <a:rPr lang="zh-TW" altLang="zh-TW" sz="4600" dirty="0"/>
              <a:t>劍劍好米養成日記</a:t>
            </a:r>
            <a:endParaRPr lang="zh-TW" altLang="en-US" sz="46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83568" y="1433810"/>
            <a:ext cx="7920880" cy="4572000"/>
          </a:xfrm>
        </p:spPr>
        <p:txBody>
          <a:bodyPr/>
          <a:lstStyle/>
          <a:p>
            <a:r>
              <a:rPr lang="en-US" altLang="zh-TW" b="1" dirty="0"/>
              <a:t>7.</a:t>
            </a:r>
            <a:r>
              <a:rPr lang="zh-TW" altLang="en-US" b="1" dirty="0"/>
              <a:t>問</a:t>
            </a:r>
            <a:r>
              <a:rPr lang="en-US" altLang="zh-TW" b="1" dirty="0"/>
              <a:t>:</a:t>
            </a:r>
            <a:r>
              <a:rPr lang="zh-TW" altLang="en-US" b="1" dirty="0"/>
              <a:t>種稻的時間與用藥</a:t>
            </a:r>
            <a:r>
              <a:rPr lang="en-US" altLang="zh-TW" b="1" dirty="0"/>
              <a:t>?</a:t>
            </a:r>
          </a:p>
          <a:p>
            <a:r>
              <a:rPr lang="zh-TW" altLang="en-US" dirty="0"/>
              <a:t>一期</a:t>
            </a:r>
            <a:r>
              <a:rPr lang="en-US" altLang="zh-TW" dirty="0"/>
              <a:t>:2</a:t>
            </a:r>
            <a:r>
              <a:rPr lang="zh-TW" altLang="en-US" dirty="0"/>
              <a:t>月到</a:t>
            </a:r>
            <a:r>
              <a:rPr lang="en-US" altLang="zh-TW" dirty="0"/>
              <a:t>7</a:t>
            </a:r>
            <a:r>
              <a:rPr lang="zh-TW" altLang="en-US" dirty="0"/>
              <a:t>月底。清明前後噴藥，初穗</a:t>
            </a:r>
            <a:r>
              <a:rPr lang="en-US" altLang="zh-TW" dirty="0"/>
              <a:t>5</a:t>
            </a:r>
            <a:r>
              <a:rPr lang="zh-TW" altLang="en-US" dirty="0"/>
              <a:t>到</a:t>
            </a:r>
            <a:r>
              <a:rPr lang="en-US" altLang="zh-TW" dirty="0"/>
              <a:t>6</a:t>
            </a:r>
            <a:r>
              <a:rPr lang="zh-TW" altLang="en-US" dirty="0"/>
              <a:t>月會再預防一次，用藥量</a:t>
            </a:r>
            <a:r>
              <a:rPr lang="en-US" altLang="zh-TW" dirty="0"/>
              <a:t>2</a:t>
            </a:r>
            <a:r>
              <a:rPr lang="zh-TW" altLang="en-US" dirty="0"/>
              <a:t>到</a:t>
            </a:r>
            <a:r>
              <a:rPr lang="en-US" altLang="zh-TW" dirty="0"/>
              <a:t>3</a:t>
            </a:r>
            <a:r>
              <a:rPr lang="zh-TW" altLang="en-US" dirty="0"/>
              <a:t>次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/>
              <a:t>二期</a:t>
            </a:r>
            <a:r>
              <a:rPr lang="en-US" altLang="zh-TW" dirty="0"/>
              <a:t>:8</a:t>
            </a:r>
            <a:r>
              <a:rPr lang="zh-TW" altLang="en-US" dirty="0"/>
              <a:t>月初到</a:t>
            </a:r>
            <a:r>
              <a:rPr lang="en-US" altLang="zh-TW" dirty="0"/>
              <a:t>12</a:t>
            </a:r>
            <a:r>
              <a:rPr lang="zh-TW" altLang="en-US" dirty="0"/>
              <a:t>月。天氣冷，少病蟲害，少用農藥，收成相對較少。</a:t>
            </a:r>
            <a:endParaRPr lang="en-US" altLang="zh-TW" dirty="0"/>
          </a:p>
          <a:p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143000"/>
          </a:xfrm>
        </p:spPr>
        <p:txBody>
          <a:bodyPr/>
          <a:lstStyle/>
          <a:p>
            <a:r>
              <a:rPr lang="zh-TW" altLang="zh-TW" sz="4600" dirty="0"/>
              <a:t>三、同心協粒</a:t>
            </a:r>
            <a:r>
              <a:rPr lang="en-US" altLang="zh-TW" sz="4600" dirty="0"/>
              <a:t>-</a:t>
            </a:r>
            <a:r>
              <a:rPr lang="zh-TW" altLang="zh-TW" sz="4600" dirty="0"/>
              <a:t>劍劍好米養成日記</a:t>
            </a:r>
            <a:endParaRPr lang="zh-TW" altLang="en-US" sz="46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67544" y="1433810"/>
            <a:ext cx="7988424" cy="4572000"/>
          </a:xfrm>
        </p:spPr>
        <p:txBody>
          <a:bodyPr>
            <a:normAutofit fontScale="92500"/>
          </a:bodyPr>
          <a:lstStyle/>
          <a:p>
            <a:r>
              <a:rPr lang="en-US" altLang="zh-TW" b="1" dirty="0"/>
              <a:t>8.</a:t>
            </a:r>
            <a:r>
              <a:rPr lang="zh-TW" altLang="en-US" b="1" dirty="0"/>
              <a:t>問</a:t>
            </a:r>
            <a:r>
              <a:rPr lang="en-US" altLang="zh-TW" b="1" dirty="0"/>
              <a:t>:</a:t>
            </a:r>
            <a:r>
              <a:rPr lang="zh-TW" altLang="en-US" b="1" dirty="0"/>
              <a:t>有哪些病蟲害</a:t>
            </a:r>
            <a:r>
              <a:rPr lang="en-US" altLang="zh-TW" b="1" dirty="0"/>
              <a:t>?</a:t>
            </a:r>
          </a:p>
          <a:p>
            <a:r>
              <a:rPr lang="zh-TW" altLang="en-US" dirty="0"/>
              <a:t>稻熱病</a:t>
            </a:r>
            <a:r>
              <a:rPr lang="en-US" altLang="zh-TW" dirty="0"/>
              <a:t>:</a:t>
            </a:r>
            <a:r>
              <a:rPr lang="zh-TW" altLang="en-US" dirty="0"/>
              <a:t>水稻感冒發燒。</a:t>
            </a:r>
            <a:endParaRPr lang="en-US" altLang="zh-TW" dirty="0"/>
          </a:p>
          <a:p>
            <a:r>
              <a:rPr lang="zh-TW" altLang="en-US" dirty="0"/>
              <a:t>紋枯病</a:t>
            </a:r>
            <a:r>
              <a:rPr lang="en-US" altLang="zh-TW" dirty="0"/>
              <a:t>:</a:t>
            </a:r>
            <a:r>
              <a:rPr lang="zh-TW" altLang="en-US" dirty="0"/>
              <a:t>水稻的根，水分過多，因此用曬田避免。</a:t>
            </a:r>
            <a:endParaRPr lang="en-US" altLang="zh-TW" dirty="0"/>
          </a:p>
          <a:p>
            <a:r>
              <a:rPr lang="zh-TW" altLang="en-US" dirty="0"/>
              <a:t>東北季風風害</a:t>
            </a:r>
            <a:r>
              <a:rPr lang="en-US" altLang="zh-TW" dirty="0"/>
              <a:t>:</a:t>
            </a:r>
            <a:r>
              <a:rPr lang="zh-TW" altLang="en-US" dirty="0"/>
              <a:t>乾葉子，加設防風網避免。</a:t>
            </a:r>
            <a:endParaRPr lang="en-US" altLang="zh-TW" dirty="0"/>
          </a:p>
          <a:p>
            <a:r>
              <a:rPr lang="zh-TW" altLang="en-US" dirty="0"/>
              <a:t>米蟲</a:t>
            </a:r>
            <a:r>
              <a:rPr lang="en-US" altLang="zh-TW" dirty="0"/>
              <a:t>:</a:t>
            </a:r>
            <a:r>
              <a:rPr lang="zh-TW" altLang="en-US" dirty="0"/>
              <a:t>吃梗部。</a:t>
            </a:r>
            <a:endParaRPr lang="en-US" altLang="zh-TW" dirty="0"/>
          </a:p>
          <a:p>
            <a:r>
              <a:rPr lang="zh-TW" altLang="en-US" dirty="0"/>
              <a:t>飛蝨</a:t>
            </a:r>
            <a:r>
              <a:rPr lang="en-US" altLang="zh-TW" dirty="0"/>
              <a:t>:</a:t>
            </a:r>
            <a:r>
              <a:rPr lang="zh-TW" altLang="en-US" dirty="0"/>
              <a:t>直接吃</a:t>
            </a:r>
            <a:r>
              <a:rPr lang="zh-TW" altLang="en-US" dirty="0" smtClean="0"/>
              <a:t>掉稻作，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    使</a:t>
            </a:r>
            <a:r>
              <a:rPr lang="zh-TW" altLang="en-US" dirty="0"/>
              <a:t>葉子變黃。</a:t>
            </a:r>
          </a:p>
        </p:txBody>
      </p:sp>
      <p:pic>
        <p:nvPicPr>
          <p:cNvPr id="4" name="圖片 3" descr="小劍劍訪談_170911_007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861048"/>
            <a:ext cx="3929608" cy="27279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1143000"/>
          </a:xfrm>
        </p:spPr>
        <p:txBody>
          <a:bodyPr/>
          <a:lstStyle/>
          <a:p>
            <a:r>
              <a:rPr lang="zh-TW" altLang="zh-TW" sz="4600" dirty="0"/>
              <a:t>三、同心協粒</a:t>
            </a:r>
            <a:r>
              <a:rPr lang="en-US" altLang="zh-TW" sz="4600" dirty="0"/>
              <a:t>-</a:t>
            </a:r>
            <a:r>
              <a:rPr lang="zh-TW" altLang="zh-TW" sz="4600" dirty="0"/>
              <a:t>劍劍好米養成日記</a:t>
            </a:r>
            <a:endParaRPr lang="zh-TW" altLang="en-US" sz="46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b="1" dirty="0"/>
              <a:t>9.</a:t>
            </a:r>
            <a:r>
              <a:rPr lang="zh-TW" altLang="en-US" b="1" dirty="0"/>
              <a:t>問</a:t>
            </a:r>
            <a:r>
              <a:rPr lang="en-US" altLang="zh-TW" b="1" dirty="0"/>
              <a:t>:</a:t>
            </a:r>
            <a:r>
              <a:rPr lang="zh-TW" altLang="en-US" b="1" dirty="0"/>
              <a:t>是否有聘人</a:t>
            </a:r>
            <a:r>
              <a:rPr lang="en-US" altLang="zh-TW" b="1" dirty="0"/>
              <a:t>?</a:t>
            </a:r>
          </a:p>
          <a:p>
            <a:r>
              <a:rPr lang="zh-TW" altLang="en-US" dirty="0"/>
              <a:t>有聘兩人。</a:t>
            </a:r>
            <a:endParaRPr lang="en-US" altLang="zh-TW" dirty="0"/>
          </a:p>
          <a:p>
            <a:r>
              <a:rPr lang="zh-TW" altLang="en-US" dirty="0"/>
              <a:t>好處是可以彼此互相</a:t>
            </a:r>
            <a:r>
              <a:rPr lang="en-US" altLang="zh-TW" dirty="0"/>
              <a:t>cover</a:t>
            </a:r>
            <a:r>
              <a:rPr lang="zh-TW" altLang="en-US" dirty="0"/>
              <a:t>，畢竟也需要透過休閒來提高生活品質。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4282" y="260648"/>
            <a:ext cx="8715436" cy="1143000"/>
          </a:xfrm>
        </p:spPr>
        <p:txBody>
          <a:bodyPr/>
          <a:lstStyle/>
          <a:p>
            <a:r>
              <a:rPr lang="zh-TW" altLang="zh-TW" sz="4600" dirty="0"/>
              <a:t>三、同心協粒</a:t>
            </a:r>
            <a:r>
              <a:rPr lang="en-US" altLang="zh-TW" sz="4600" dirty="0"/>
              <a:t>-</a:t>
            </a:r>
            <a:r>
              <a:rPr lang="zh-TW" altLang="zh-TW" sz="4600" dirty="0"/>
              <a:t>劍劍好米養成日記</a:t>
            </a:r>
            <a:endParaRPr lang="zh-TW" altLang="en-US" sz="46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83568" y="1433810"/>
            <a:ext cx="7772400" cy="2571254"/>
          </a:xfrm>
        </p:spPr>
        <p:txBody>
          <a:bodyPr/>
          <a:lstStyle/>
          <a:p>
            <a:r>
              <a:rPr lang="en-US" altLang="zh-TW" b="1" dirty="0"/>
              <a:t>10.</a:t>
            </a:r>
            <a:r>
              <a:rPr lang="zh-TW" altLang="en-US" b="1" dirty="0"/>
              <a:t>問</a:t>
            </a:r>
            <a:r>
              <a:rPr lang="en-US" altLang="zh-TW" b="1" dirty="0"/>
              <a:t>:</a:t>
            </a:r>
            <a:r>
              <a:rPr lang="zh-TW" altLang="en-US" b="1" dirty="0"/>
              <a:t>農業轉型</a:t>
            </a:r>
            <a:r>
              <a:rPr lang="en-US" altLang="zh-TW" b="1" dirty="0"/>
              <a:t>?</a:t>
            </a:r>
          </a:p>
          <a:p>
            <a:r>
              <a:rPr lang="zh-TW" altLang="en-US" dirty="0"/>
              <a:t>雜糧轉作。</a:t>
            </a:r>
            <a:endParaRPr lang="en-US" altLang="zh-TW" dirty="0"/>
          </a:p>
          <a:p>
            <a:r>
              <a:rPr lang="zh-TW" altLang="en-US" dirty="0"/>
              <a:t>政府提供補助在技術上有專員協助辦理</a:t>
            </a:r>
            <a:r>
              <a:rPr lang="zh-TW" altLang="en-US" dirty="0" smtClean="0"/>
              <a:t>。</a:t>
            </a:r>
          </a:p>
        </p:txBody>
      </p:sp>
      <p:pic>
        <p:nvPicPr>
          <p:cNvPr id="16386" name="Picture 2" descr="“鬼怪蕎麥”的图片搜索结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645024"/>
            <a:ext cx="4144008" cy="27626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內容版面配置區 2"/>
          <p:cNvSpPr txBox="1">
            <a:spLocks/>
          </p:cNvSpPr>
          <p:nvPr/>
        </p:nvSpPr>
        <p:spPr>
          <a:xfrm>
            <a:off x="683568" y="3933056"/>
            <a:ext cx="4104456" cy="2520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中圓體" pitchFamily="49" charset="-120"/>
                <a:ea typeface="華康中圓體" pitchFamily="49" charset="-120"/>
                <a:cs typeface="+mn-cs"/>
              </a:rPr>
              <a:t>蕎麥是雜糧的一種，不但可以有收成，還能吸引觀光客。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華康中圓體" pitchFamily="49" charset="-120"/>
              <a:ea typeface="華康中圓體" pitchFamily="49" charset="-12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143000"/>
          </a:xfrm>
        </p:spPr>
        <p:txBody>
          <a:bodyPr/>
          <a:lstStyle/>
          <a:p>
            <a:r>
              <a:rPr lang="zh-TW" altLang="zh-TW" sz="4600" dirty="0"/>
              <a:t>三、同心協粒</a:t>
            </a:r>
            <a:r>
              <a:rPr lang="en-US" altLang="zh-TW" sz="4600" dirty="0"/>
              <a:t>-</a:t>
            </a:r>
            <a:r>
              <a:rPr lang="zh-TW" altLang="zh-TW" sz="4600" dirty="0"/>
              <a:t>劍劍好米養成日記</a:t>
            </a:r>
            <a:endParaRPr lang="zh-TW" altLang="en-US" sz="46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b="1" dirty="0"/>
              <a:t>11.</a:t>
            </a:r>
            <a:r>
              <a:rPr lang="zh-TW" altLang="en-US" b="1" dirty="0"/>
              <a:t>問</a:t>
            </a:r>
            <a:r>
              <a:rPr lang="en-US" altLang="zh-TW" b="1" dirty="0"/>
              <a:t>:</a:t>
            </a:r>
            <a:r>
              <a:rPr lang="zh-TW" altLang="en-US" b="1" dirty="0"/>
              <a:t>包裝行銷</a:t>
            </a:r>
            <a:r>
              <a:rPr lang="en-US" altLang="zh-TW" b="1" dirty="0"/>
              <a:t>?</a:t>
            </a:r>
          </a:p>
          <a:p>
            <a:r>
              <a:rPr lang="zh-TW" altLang="en-US" dirty="0"/>
              <a:t>針對不同的需求，使用不同的包裝，每一種包裝有其不同的價格及特色。</a:t>
            </a:r>
            <a:endParaRPr lang="en-US" altLang="zh-TW" dirty="0"/>
          </a:p>
          <a:p>
            <a:r>
              <a:rPr lang="zh-TW" altLang="en-US" dirty="0"/>
              <a:t>行銷好本質也要好，才能持久。</a:t>
            </a:r>
            <a:endParaRPr lang="en-US" altLang="zh-TW" dirty="0"/>
          </a:p>
          <a:p>
            <a:r>
              <a:rPr lang="zh-TW" altLang="en-US" dirty="0"/>
              <a:t>例子</a:t>
            </a:r>
            <a:r>
              <a:rPr lang="en-US" altLang="zh-TW" dirty="0"/>
              <a:t>:</a:t>
            </a:r>
            <a:r>
              <a:rPr lang="zh-TW" altLang="en-US" dirty="0"/>
              <a:t>小孩滿月</a:t>
            </a:r>
            <a:r>
              <a:rPr lang="zh-TW" altLang="en-US" dirty="0" smtClean="0"/>
              <a:t>的</a:t>
            </a:r>
            <a:r>
              <a:rPr lang="zh-TW" altLang="en-US" dirty="0" smtClean="0"/>
              <a:t>禮物</a:t>
            </a:r>
            <a:r>
              <a:rPr lang="zh-TW" altLang="en-US" dirty="0" smtClean="0"/>
              <a:t>、</a:t>
            </a:r>
            <a:r>
              <a:rPr lang="zh-TW" altLang="en-US" dirty="0"/>
              <a:t>用於喜慶的紅包裝。</a:t>
            </a:r>
            <a:endParaRPr lang="en-US" altLang="zh-TW" dirty="0"/>
          </a:p>
          <a:p>
            <a:endParaRPr lang="zh-TW" altLang="en-US" b="1" dirty="0"/>
          </a:p>
        </p:txBody>
      </p:sp>
      <p:pic>
        <p:nvPicPr>
          <p:cNvPr id="4" name="圖片 3" descr="DSC_404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4581128"/>
            <a:ext cx="4783253" cy="19274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57290" y="2500306"/>
            <a:ext cx="6286544" cy="1928826"/>
          </a:xfrm>
        </p:spPr>
        <p:txBody>
          <a:bodyPr/>
          <a:lstStyle/>
          <a:p>
            <a:r>
              <a:rPr lang="zh-TW" altLang="zh-TW" sz="5200" dirty="0"/>
              <a:t>參、</a:t>
            </a:r>
            <a:r>
              <a:rPr lang="zh-TW" altLang="en-US" sz="5200" dirty="0"/>
              <a:t>台灣稻米面臨困境及未來展望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1472" y="260648"/>
            <a:ext cx="8001056" cy="1143000"/>
          </a:xfrm>
        </p:spPr>
        <p:txBody>
          <a:bodyPr/>
          <a:lstStyle/>
          <a:p>
            <a:r>
              <a:rPr lang="zh-TW" altLang="en-US" dirty="0"/>
              <a:t>台灣稻米面臨困境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生產成本</a:t>
            </a:r>
            <a:r>
              <a:rPr lang="zh-TW" altLang="en-US" dirty="0" smtClean="0"/>
              <a:t>高，小農</a:t>
            </a:r>
            <a:r>
              <a:rPr lang="zh-TW" altLang="en-US" dirty="0"/>
              <a:t>經營型態缺乏規模</a:t>
            </a:r>
            <a:r>
              <a:rPr lang="zh-TW" altLang="en-US" dirty="0" smtClean="0"/>
              <a:t>效益。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/>
              <a:t>為促進農業持續發展，農委會指出，需加強引進新世代農業工作者投入農業。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772400" cy="1143000"/>
          </a:xfrm>
        </p:spPr>
        <p:txBody>
          <a:bodyPr/>
          <a:lstStyle/>
          <a:p>
            <a:r>
              <a:rPr lang="zh-TW" altLang="en-US" dirty="0"/>
              <a:t>台灣稻米面臨</a:t>
            </a:r>
            <a:r>
              <a:rPr lang="zh-TW" altLang="en-US" dirty="0" smtClean="0"/>
              <a:t>困境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83568" y="1844824"/>
            <a:ext cx="7772400" cy="4572000"/>
          </a:xfrm>
        </p:spPr>
        <p:txBody>
          <a:bodyPr/>
          <a:lstStyle/>
          <a:p>
            <a:r>
              <a:rPr lang="zh-TW" altLang="en-US" dirty="0"/>
              <a:t>務農年紀偏</a:t>
            </a:r>
            <a:r>
              <a:rPr lang="zh-TW" altLang="en-US" dirty="0" smtClean="0"/>
              <a:t>高，農業</a:t>
            </a:r>
            <a:r>
              <a:rPr lang="zh-TW" altLang="en-US" dirty="0" smtClean="0"/>
              <a:t>人口高齡化</a:t>
            </a:r>
          </a:p>
          <a:p>
            <a:pPr>
              <a:buNone/>
            </a:pPr>
            <a:r>
              <a:rPr lang="zh-TW" altLang="en-US" dirty="0" smtClean="0"/>
              <a:t> 例如</a:t>
            </a:r>
            <a:r>
              <a:rPr lang="en-US" altLang="zh-TW" dirty="0" smtClean="0"/>
              <a:t>:</a:t>
            </a:r>
            <a:r>
              <a:rPr lang="zh-TW" altLang="en-US" dirty="0" smtClean="0"/>
              <a:t>玉</a:t>
            </a:r>
            <a:r>
              <a:rPr lang="zh-TW" altLang="en-US" dirty="0"/>
              <a:t>里周邊的農夫，大多都是</a:t>
            </a:r>
            <a:r>
              <a:rPr lang="en-US" altLang="zh-TW" dirty="0"/>
              <a:t>50</a:t>
            </a:r>
            <a:r>
              <a:rPr lang="zh-TW" altLang="en-US" dirty="0"/>
              <a:t>歲以上年紀較長的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台灣稻米未來展望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務農目標的轉變</a:t>
            </a:r>
            <a:endParaRPr lang="en-US" altLang="zh-TW" dirty="0"/>
          </a:p>
          <a:p>
            <a:pPr>
              <a:buNone/>
            </a:pPr>
            <a:r>
              <a:rPr lang="zh-TW" altLang="en-US" dirty="0" smtClean="0"/>
              <a:t> 例</a:t>
            </a:r>
            <a:r>
              <a:rPr lang="en-US" altLang="zh-TW" dirty="0" smtClean="0"/>
              <a:t>:</a:t>
            </a:r>
            <a:r>
              <a:rPr lang="zh-TW" altLang="en-US" dirty="0" smtClean="0"/>
              <a:t>早期</a:t>
            </a:r>
            <a:r>
              <a:rPr lang="zh-TW" altLang="en-US" dirty="0"/>
              <a:t>農夫務農，是為了養家活口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</a:t>
            </a:r>
            <a:r>
              <a:rPr lang="zh-TW" altLang="en-US" dirty="0" smtClean="0"/>
              <a:t>現在</a:t>
            </a:r>
            <a:r>
              <a:rPr lang="zh-TW" altLang="en-US" dirty="0"/>
              <a:t>農夫務農，會賣給米商，</a:t>
            </a:r>
            <a:r>
              <a:rPr lang="zh-TW" altLang="en-US" dirty="0" smtClean="0"/>
              <a:t>或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  是</a:t>
            </a:r>
            <a:r>
              <a:rPr lang="zh-TW" altLang="en-US" dirty="0"/>
              <a:t>自產</a:t>
            </a:r>
            <a:r>
              <a:rPr lang="zh-TW" altLang="en-US" dirty="0" smtClean="0"/>
              <a:t>自銷</a:t>
            </a:r>
            <a:r>
              <a:rPr lang="zh-TW" altLang="en-US" dirty="0" smtClean="0"/>
              <a:t>。</a:t>
            </a:r>
            <a:r>
              <a:rPr lang="zh-TW" altLang="en-US" dirty="0" smtClean="0"/>
              <a:t>注重</a:t>
            </a:r>
            <a:r>
              <a:rPr lang="zh-TW" altLang="en-US" dirty="0" smtClean="0"/>
              <a:t>行銷。</a:t>
            </a:r>
            <a:endParaRPr lang="en-US" altLang="zh-TW" dirty="0" smtClean="0"/>
          </a:p>
          <a:p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15816" y="2132856"/>
            <a:ext cx="3096344" cy="1143000"/>
          </a:xfrm>
        </p:spPr>
        <p:txBody>
          <a:bodyPr/>
          <a:lstStyle/>
          <a:p>
            <a:r>
              <a:rPr lang="zh-TW" altLang="zh-TW" dirty="0"/>
              <a:t>壹、前言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台灣稻米未來展望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83568" y="1433810"/>
            <a:ext cx="7772400" cy="4731494"/>
          </a:xfrm>
        </p:spPr>
        <p:txBody>
          <a:bodyPr>
            <a:normAutofit lnSpcReduction="10000"/>
          </a:bodyPr>
          <a:lstStyle/>
          <a:p>
            <a:r>
              <a:rPr lang="zh-TW" altLang="en-US" dirty="0"/>
              <a:t>農業技術的</a:t>
            </a:r>
            <a:r>
              <a:rPr lang="zh-TW" altLang="en-US" dirty="0" smtClean="0"/>
              <a:t>進步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/>
              <a:t>政府及農改場</a:t>
            </a:r>
            <a:r>
              <a:rPr lang="zh-TW" altLang="en-US" dirty="0" smtClean="0"/>
              <a:t>提供補助及技術指導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/>
              <a:t>稻米品種改良</a:t>
            </a:r>
            <a:r>
              <a:rPr lang="en-US" altLang="zh-TW" dirty="0"/>
              <a:t>:</a:t>
            </a:r>
            <a:r>
              <a:rPr lang="zh-TW" altLang="en-US" dirty="0"/>
              <a:t>培育出不同年齡層的稻米口感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/>
              <a:t>對抗</a:t>
            </a:r>
            <a:r>
              <a:rPr lang="zh-TW" altLang="en-US" dirty="0" smtClean="0"/>
              <a:t>病蟲害、提高</a:t>
            </a:r>
            <a:r>
              <a:rPr lang="zh-TW" altLang="en-US" dirty="0"/>
              <a:t>收穫量的品種。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農業轉型</a:t>
            </a:r>
            <a:r>
              <a:rPr lang="en-US" altLang="zh-TW" dirty="0"/>
              <a:t>----</a:t>
            </a:r>
            <a:r>
              <a:rPr lang="zh-TW" altLang="en-US" dirty="0"/>
              <a:t>農夫市集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在花蓮成立了小農市集</a:t>
            </a:r>
            <a:r>
              <a:rPr lang="en-US" altLang="zh-TW" dirty="0"/>
              <a:t>—</a:t>
            </a:r>
            <a:r>
              <a:rPr lang="zh-TW" altLang="en-US" dirty="0"/>
              <a:t>花蓮好市集。</a:t>
            </a:r>
            <a:endParaRPr lang="en-US" altLang="zh-TW" dirty="0"/>
          </a:p>
          <a:p>
            <a:r>
              <a:rPr lang="zh-TW" altLang="en-US" dirty="0"/>
              <a:t>不使用農藥與化肥</a:t>
            </a:r>
            <a:endParaRPr lang="en-US" altLang="zh-TW" dirty="0"/>
          </a:p>
          <a:p>
            <a:r>
              <a:rPr lang="zh-TW" altLang="en-US" dirty="0"/>
              <a:t>誠信為本</a:t>
            </a:r>
            <a:r>
              <a:rPr lang="zh-TW" altLang="en-US" dirty="0" smtClean="0"/>
              <a:t>的</a:t>
            </a:r>
            <a:r>
              <a:rPr lang="zh-TW" altLang="en-US" dirty="0" smtClean="0"/>
              <a:t>特色</a:t>
            </a:r>
            <a:r>
              <a:rPr lang="zh-TW" altLang="en-US" dirty="0" smtClean="0"/>
              <a:t>，</a:t>
            </a:r>
            <a:r>
              <a:rPr lang="zh-TW" altLang="en-US" dirty="0" smtClean="0"/>
              <a:t>建立</a:t>
            </a:r>
            <a:r>
              <a:rPr lang="zh-TW" altLang="en-US" dirty="0"/>
              <a:t>透明和公開性，減少層次剝削和行政干預。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0A2F9D7B-29DB-40B8-A155-C3A307D6F6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4437112"/>
            <a:ext cx="3816424" cy="2169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農業轉型</a:t>
            </a:r>
            <a:r>
              <a:rPr lang="en-US" altLang="zh-TW" dirty="0"/>
              <a:t>----</a:t>
            </a:r>
            <a:r>
              <a:rPr lang="zh-TW" altLang="en-US" dirty="0"/>
              <a:t>網路行銷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隨著網際網路等設備的普及，許多人也藉由網路來行銷自己，塑造了</a:t>
            </a:r>
            <a:r>
              <a:rPr lang="en-US" altLang="zh-TW" dirty="0"/>
              <a:t>“</a:t>
            </a:r>
            <a:r>
              <a:rPr lang="zh-TW" altLang="en-US" dirty="0"/>
              <a:t>網</a:t>
            </a:r>
            <a:r>
              <a:rPr lang="zh-TW" altLang="en-US" dirty="0" smtClean="0"/>
              <a:t>紅</a:t>
            </a:r>
            <a:r>
              <a:rPr lang="en-US" altLang="zh-TW" dirty="0" smtClean="0"/>
              <a:t>”</a:t>
            </a:r>
            <a:r>
              <a:rPr lang="zh-TW" altLang="en-US" dirty="0" smtClean="0"/>
              <a:t>的</a:t>
            </a:r>
            <a:r>
              <a:rPr lang="zh-TW" altLang="en-US" dirty="0"/>
              <a:t>新興名詞。</a:t>
            </a:r>
            <a:endParaRPr lang="en-US" altLang="zh-TW" dirty="0"/>
          </a:p>
          <a:p>
            <a:endParaRPr lang="en-US" altLang="zh-TW" dirty="0"/>
          </a:p>
        </p:txBody>
      </p:sp>
      <p:pic>
        <p:nvPicPr>
          <p:cNvPr id="4" name="圖片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56992"/>
            <a:ext cx="8280920" cy="3074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農業轉型</a:t>
            </a:r>
            <a:r>
              <a:rPr lang="en-US" altLang="zh-TW" dirty="0"/>
              <a:t>----</a:t>
            </a:r>
            <a:r>
              <a:rPr lang="zh-TW" altLang="en-US" dirty="0"/>
              <a:t>休閒農場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結合休閒農業，或是農事體驗、食農教育、觀光農場等</a:t>
            </a:r>
            <a:r>
              <a:rPr lang="zh-TW" altLang="en-US" dirty="0" smtClean="0"/>
              <a:t>方式。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/>
              <a:t>推廣自己的農</a:t>
            </a:r>
            <a:r>
              <a:rPr lang="zh-TW" altLang="en-US" dirty="0" smtClean="0"/>
              <a:t>特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產品。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/>
              <a:t>增加額外的</a:t>
            </a:r>
            <a:r>
              <a:rPr lang="zh-TW" altLang="en-US" dirty="0" smtClean="0"/>
              <a:t>收入</a:t>
            </a:r>
            <a:endParaRPr lang="zh-TW" altLang="en-US" dirty="0"/>
          </a:p>
        </p:txBody>
      </p:sp>
      <p:pic>
        <p:nvPicPr>
          <p:cNvPr id="4" name="圖片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284984"/>
            <a:ext cx="4305647" cy="32659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農業轉型</a:t>
            </a:r>
            <a:r>
              <a:rPr lang="en-US" altLang="zh-TW" dirty="0"/>
              <a:t>----</a:t>
            </a:r>
            <a:r>
              <a:rPr lang="zh-TW" altLang="en-US" dirty="0"/>
              <a:t>有機認證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通過政府，或是政府委託機關認可的農特產品認證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en-US" altLang="zh-TW" sz="800" dirty="0"/>
          </a:p>
          <a:p>
            <a:r>
              <a:rPr lang="zh-TW" altLang="en-US" dirty="0"/>
              <a:t>提升自己的農產品</a:t>
            </a:r>
            <a:r>
              <a:rPr lang="zh-TW" altLang="en-US" dirty="0" smtClean="0"/>
              <a:t>形象</a:t>
            </a:r>
            <a:endParaRPr lang="en-US" altLang="zh-TW" dirty="0" smtClean="0"/>
          </a:p>
          <a:p>
            <a:endParaRPr lang="en-US" altLang="zh-TW" sz="800" dirty="0"/>
          </a:p>
          <a:p>
            <a:r>
              <a:rPr lang="zh-TW" altLang="en-US" dirty="0"/>
              <a:t>讓消費者安心食用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8363A1F2-BC10-4787-8903-AA88A3B2AC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4509120"/>
            <a:ext cx="7323159" cy="1747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農業轉型</a:t>
            </a:r>
            <a:r>
              <a:rPr lang="en-US" altLang="zh-TW" dirty="0"/>
              <a:t>----</a:t>
            </a:r>
            <a:r>
              <a:rPr lang="zh-TW" altLang="en-US" dirty="0"/>
              <a:t>政府推廣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地方政府協助推廣當地農特產品，或協助辦理相關活動、節慶。</a:t>
            </a:r>
            <a:endParaRPr lang="en-US" altLang="zh-TW" dirty="0"/>
          </a:p>
          <a:p>
            <a:r>
              <a:rPr lang="zh-TW" altLang="en-US" dirty="0"/>
              <a:t>增加農夫在銷售方面的知名度。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78F280B1-CEAB-47AB-8D7C-61A7E98317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3501008"/>
            <a:ext cx="4248472" cy="27989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圖片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429000"/>
            <a:ext cx="3275434" cy="31672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農業轉型</a:t>
            </a:r>
            <a:r>
              <a:rPr lang="en-US" altLang="zh-TW" dirty="0"/>
              <a:t>----</a:t>
            </a:r>
            <a:r>
              <a:rPr lang="zh-TW" altLang="en-US" dirty="0"/>
              <a:t>自創品牌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稻米是台灣目前種植面積最多的農作物。</a:t>
            </a:r>
            <a:endParaRPr lang="en-US" altLang="zh-TW" dirty="0"/>
          </a:p>
          <a:p>
            <a:r>
              <a:rPr lang="zh-TW" altLang="en-US" dirty="0"/>
              <a:t>自創品牌，能對自己</a:t>
            </a:r>
            <a:r>
              <a:rPr lang="zh-TW" altLang="en-US" dirty="0" smtClean="0"/>
              <a:t>的農產品</a:t>
            </a:r>
            <a:r>
              <a:rPr lang="zh-TW" altLang="en-US" dirty="0"/>
              <a:t>在販售上有大大的幫助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63289793-F415-4091-A8AD-209A0AA76F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7056" y="4450929"/>
            <a:ext cx="5976664" cy="1599107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B2438355-2468-4892-8212-3F266C9AF4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5728" y="3356992"/>
            <a:ext cx="2664296" cy="3040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99792" y="2780928"/>
            <a:ext cx="4392488" cy="1143000"/>
          </a:xfrm>
        </p:spPr>
        <p:txBody>
          <a:bodyPr/>
          <a:lstStyle/>
          <a:p>
            <a:r>
              <a:rPr lang="zh-TW" altLang="zh-TW" dirty="0"/>
              <a:t>肆、</a:t>
            </a:r>
            <a:r>
              <a:rPr lang="zh-TW" altLang="en-US" dirty="0"/>
              <a:t>結論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83568" y="1433810"/>
            <a:ext cx="7772400" cy="4947518"/>
          </a:xfrm>
        </p:spPr>
        <p:txBody>
          <a:bodyPr>
            <a:normAutofit lnSpcReduction="10000"/>
          </a:bodyPr>
          <a:lstStyle/>
          <a:p>
            <a:r>
              <a:rPr lang="zh-TW" altLang="en-US" dirty="0"/>
              <a:t>經由本次研究，驗證了我們所提出的研究主題，也</a:t>
            </a:r>
            <a:r>
              <a:rPr lang="zh-TW" altLang="en-US" b="1" u="sng" dirty="0">
                <a:solidFill>
                  <a:srgbClr val="FF0000"/>
                </a:solidFill>
              </a:rPr>
              <a:t>認識</a:t>
            </a:r>
            <a:r>
              <a:rPr lang="zh-TW" altLang="en-US" b="1" u="sng" dirty="0" smtClean="0">
                <a:solidFill>
                  <a:srgbClr val="FF0000"/>
                </a:solidFill>
              </a:rPr>
              <a:t>了台灣</a:t>
            </a:r>
            <a:r>
              <a:rPr lang="zh-TW" altLang="en-US" b="1" u="sng" dirty="0">
                <a:solidFill>
                  <a:srgbClr val="FF0000"/>
                </a:solidFill>
              </a:rPr>
              <a:t>、花蓮、玉里的農業發展概況</a:t>
            </a:r>
            <a:r>
              <a:rPr lang="zh-TW" altLang="en-US" b="1" dirty="0" smtClean="0">
                <a:solidFill>
                  <a:srgbClr val="FF0000"/>
                </a:solidFill>
              </a:rPr>
              <a:t>。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endParaRPr lang="en-US" altLang="zh-TW" sz="1300" dirty="0"/>
          </a:p>
          <a:p>
            <a:r>
              <a:rPr lang="zh-TW" altLang="en-US" dirty="0"/>
              <a:t>從中我們</a:t>
            </a:r>
            <a:r>
              <a:rPr lang="zh-TW" altLang="en-US" b="1" u="sng" dirty="0">
                <a:solidFill>
                  <a:srgbClr val="FF0000"/>
                </a:solidFill>
              </a:rPr>
              <a:t>體會到當農夫的辛勞</a:t>
            </a:r>
            <a:r>
              <a:rPr lang="zh-TW" altLang="en-US" dirty="0">
                <a:solidFill>
                  <a:srgbClr val="FF0000"/>
                </a:solidFill>
              </a:rPr>
              <a:t>，</a:t>
            </a:r>
            <a:r>
              <a:rPr lang="zh-TW" altLang="en-US" dirty="0"/>
              <a:t>病蟲害、天災都是影響其收成的因素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en-US" altLang="zh-TW" sz="1300" dirty="0"/>
          </a:p>
          <a:p>
            <a:r>
              <a:rPr lang="en-US" altLang="zh-TW" dirty="0"/>
              <a:t>“</a:t>
            </a:r>
            <a:r>
              <a:rPr lang="zh-TW" altLang="en-US" dirty="0"/>
              <a:t>誰知盤中飧，粒粒皆辛苦</a:t>
            </a:r>
            <a:r>
              <a:rPr lang="en-US" altLang="zh-TW" dirty="0"/>
              <a:t>”</a:t>
            </a:r>
            <a:r>
              <a:rPr lang="zh-TW" altLang="en-US" dirty="0"/>
              <a:t>，我們要</a:t>
            </a:r>
            <a:r>
              <a:rPr lang="zh-TW" altLang="en-US" b="1" u="sng" dirty="0">
                <a:solidFill>
                  <a:srgbClr val="FF0000"/>
                </a:solidFill>
              </a:rPr>
              <a:t>抱持著感恩的心態，不浪費食物。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4CDAC7B0-1D1C-42A5-B364-A756D61F8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060848"/>
            <a:ext cx="7772400" cy="1512168"/>
          </a:xfrm>
        </p:spPr>
        <p:txBody>
          <a:bodyPr>
            <a:noAutofit/>
          </a:bodyPr>
          <a:lstStyle/>
          <a:p>
            <a:r>
              <a:rPr lang="zh-TW" altLang="en-US" sz="7200" dirty="0">
                <a:solidFill>
                  <a:srgbClr val="002060"/>
                </a:solidFill>
              </a:rPr>
              <a:t>       謝謝聆聽</a:t>
            </a:r>
          </a:p>
        </p:txBody>
      </p:sp>
    </p:spTree>
    <p:extLst>
      <p:ext uri="{BB962C8B-B14F-4D97-AF65-F5344CB8AC3E}">
        <p14:creationId xmlns:p14="http://schemas.microsoft.com/office/powerpoint/2010/main" xmlns="" val="360739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一、研究背景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83568" y="1433810"/>
            <a:ext cx="8064896" cy="4572000"/>
          </a:xfrm>
        </p:spPr>
        <p:txBody>
          <a:bodyPr>
            <a:normAutofit lnSpcReduction="10000"/>
          </a:bodyPr>
          <a:lstStyle/>
          <a:p>
            <a:r>
              <a:rPr lang="zh-TW" altLang="zh-TW" dirty="0"/>
              <a:t>中華文化上下五千年，自古即有「</a:t>
            </a:r>
            <a:r>
              <a:rPr lang="zh-TW" altLang="zh-TW" b="1" u="sng" dirty="0"/>
              <a:t>民以食為天</a:t>
            </a:r>
            <a:r>
              <a:rPr lang="zh-TW" altLang="zh-TW" dirty="0"/>
              <a:t>」的說法。食物是人類生存不可或缺的能量來源，而糧食作物更是能夠大量提供能量來源的食物之一。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zh-TW" dirty="0"/>
              <a:t>台灣屬於副熱帶，與熱帶季風氣候，</a:t>
            </a:r>
            <a:r>
              <a:rPr lang="zh-TW" altLang="zh-TW" b="1" u="sng" dirty="0"/>
              <a:t>暖溼多雨</a:t>
            </a:r>
            <a:r>
              <a:rPr lang="zh-TW" altLang="zh-TW" dirty="0"/>
              <a:t>的環境適合種植的糧食作物即為</a:t>
            </a:r>
            <a:r>
              <a:rPr lang="zh-TW" altLang="zh-TW" b="1" u="sng" dirty="0"/>
              <a:t>稻米</a:t>
            </a:r>
            <a:endParaRPr lang="zh-TW" altLang="en-US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一、研究背景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83568" y="1433810"/>
            <a:ext cx="7920880" cy="5091534"/>
          </a:xfrm>
        </p:spPr>
        <p:txBody>
          <a:bodyPr>
            <a:normAutofit fontScale="92500" lnSpcReduction="10000"/>
          </a:bodyPr>
          <a:lstStyle/>
          <a:p>
            <a:r>
              <a:rPr lang="zh-TW" altLang="zh-TW" dirty="0"/>
              <a:t>位於花蓮縣南部的玉里鎮，是花東地區重要的稻米產地。</a:t>
            </a:r>
            <a:endParaRPr lang="en-US" altLang="zh-TW" dirty="0"/>
          </a:p>
          <a:p>
            <a:r>
              <a:rPr lang="zh-TW" altLang="zh-TW" dirty="0"/>
              <a:t>學生的對於稻米，或者是農業的印象，大多僅止於國一下第一級產業</a:t>
            </a:r>
            <a:r>
              <a:rPr lang="en-US" altLang="zh-TW" dirty="0"/>
              <a:t>-</a:t>
            </a:r>
            <a:r>
              <a:rPr lang="zh-TW" altLang="zh-TW" dirty="0"/>
              <a:t>農業課文中所述的內容。也就是</a:t>
            </a:r>
            <a:r>
              <a:rPr lang="en-US" altLang="zh-TW" dirty="0"/>
              <a:t>:</a:t>
            </a:r>
          </a:p>
          <a:p>
            <a:r>
              <a:rPr lang="en-US" altLang="zh-TW" b="1" u="sng" dirty="0"/>
              <a:t>(1)</a:t>
            </a:r>
            <a:r>
              <a:rPr lang="zh-TW" altLang="zh-TW" b="1" u="sng" dirty="0"/>
              <a:t>地狹人稠、平均耕地面積小。</a:t>
            </a:r>
            <a:endParaRPr lang="en-US" altLang="zh-TW" b="1" u="sng" dirty="0"/>
          </a:p>
          <a:p>
            <a:r>
              <a:rPr lang="en-US" altLang="zh-TW" b="1" u="sng" dirty="0"/>
              <a:t>(2)</a:t>
            </a:r>
            <a:r>
              <a:rPr lang="zh-TW" altLang="zh-TW" b="1" u="sng" dirty="0"/>
              <a:t>耕作方式集約，勞力密集度較高。</a:t>
            </a:r>
            <a:endParaRPr lang="en-US" altLang="zh-TW" b="1" u="sng" dirty="0"/>
          </a:p>
          <a:p>
            <a:r>
              <a:rPr lang="en-US" altLang="zh-TW" b="1" u="sng" dirty="0"/>
              <a:t>(3)</a:t>
            </a:r>
            <a:r>
              <a:rPr lang="zh-TW" altLang="zh-TW" b="1" u="sng" dirty="0"/>
              <a:t>農村人口老化。</a:t>
            </a:r>
            <a:endParaRPr lang="en-US" altLang="zh-TW" b="1" u="sng" dirty="0"/>
          </a:p>
          <a:p>
            <a:r>
              <a:rPr lang="zh-TW" altLang="zh-TW" dirty="0"/>
              <a:t>而這些台灣農業發展的特色在玉里地區是否真的是如此呢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二、研究目標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(</a:t>
            </a:r>
            <a:r>
              <a:rPr lang="zh-TW" altLang="zh-TW" dirty="0"/>
              <a:t>一</a:t>
            </a:r>
            <a:r>
              <a:rPr lang="en-US" altLang="zh-TW" dirty="0"/>
              <a:t>)</a:t>
            </a:r>
            <a:r>
              <a:rPr lang="zh-TW" altLang="zh-TW" dirty="0"/>
              <a:t>了解台灣的農業發展歷史演變</a:t>
            </a:r>
            <a:endParaRPr lang="en-US" altLang="zh-TW" dirty="0"/>
          </a:p>
          <a:p>
            <a:endParaRPr lang="zh-TW" altLang="zh-TW" dirty="0"/>
          </a:p>
          <a:p>
            <a:r>
              <a:rPr lang="en-US" altLang="zh-TW" dirty="0"/>
              <a:t>(</a:t>
            </a:r>
            <a:r>
              <a:rPr lang="zh-TW" altLang="zh-TW" dirty="0"/>
              <a:t>二</a:t>
            </a:r>
            <a:r>
              <a:rPr lang="en-US" altLang="zh-TW" dirty="0"/>
              <a:t>)</a:t>
            </a:r>
            <a:r>
              <a:rPr lang="zh-TW" altLang="zh-TW" dirty="0"/>
              <a:t>探討台灣、花蓮、玉里的農業發展概況</a:t>
            </a:r>
            <a:endParaRPr lang="en-US" altLang="zh-TW" dirty="0"/>
          </a:p>
          <a:p>
            <a:endParaRPr lang="zh-TW" altLang="zh-TW" dirty="0"/>
          </a:p>
          <a:p>
            <a:r>
              <a:rPr lang="en-US" altLang="zh-TW" dirty="0"/>
              <a:t>(</a:t>
            </a:r>
            <a:r>
              <a:rPr lang="zh-TW" altLang="zh-TW" dirty="0"/>
              <a:t>三</a:t>
            </a:r>
            <a:r>
              <a:rPr lang="en-US" altLang="zh-TW" dirty="0"/>
              <a:t>)</a:t>
            </a:r>
            <a:r>
              <a:rPr lang="zh-TW" altLang="zh-TW" dirty="0"/>
              <a:t>分析青年農夫</a:t>
            </a:r>
            <a:r>
              <a:rPr lang="en-US" altLang="zh-TW" dirty="0"/>
              <a:t>-</a:t>
            </a:r>
            <a:r>
              <a:rPr lang="zh-TW" altLang="zh-TW" dirty="0"/>
              <a:t>劍劍好米的務農及行銷方式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772400" cy="1143000"/>
          </a:xfrm>
        </p:spPr>
        <p:txBody>
          <a:bodyPr/>
          <a:lstStyle/>
          <a:p>
            <a:r>
              <a:rPr lang="zh-TW" altLang="en-US" dirty="0" smtClean="0"/>
              <a:t>三、研究架構</a:t>
            </a:r>
            <a:endParaRPr lang="zh-TW" altLang="en-US" dirty="0"/>
          </a:p>
        </p:txBody>
      </p:sp>
      <p:graphicFrame>
        <p:nvGraphicFramePr>
          <p:cNvPr id="10" name="資料庫圖表 9"/>
          <p:cNvGraphicFramePr/>
          <p:nvPr/>
        </p:nvGraphicFramePr>
        <p:xfrm>
          <a:off x="323528" y="1397000"/>
          <a:ext cx="8496944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5616" y="2780928"/>
            <a:ext cx="7344816" cy="1143000"/>
          </a:xfrm>
        </p:spPr>
        <p:txBody>
          <a:bodyPr/>
          <a:lstStyle/>
          <a:p>
            <a:r>
              <a:rPr lang="zh-TW" altLang="zh-TW" dirty="0"/>
              <a:t>貳、同心協力</a:t>
            </a:r>
            <a:r>
              <a:rPr lang="en-US" altLang="zh-TW" dirty="0"/>
              <a:t>-</a:t>
            </a:r>
            <a:r>
              <a:rPr lang="zh-TW" altLang="zh-TW" dirty="0"/>
              <a:t>劍劍好米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1143000"/>
          </a:xfrm>
        </p:spPr>
        <p:txBody>
          <a:bodyPr/>
          <a:lstStyle/>
          <a:p>
            <a:r>
              <a:rPr lang="zh-TW" altLang="zh-TW" sz="4400" dirty="0"/>
              <a:t>一、台灣稻米的發展史及種植概況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/>
              <a:t>(</a:t>
            </a:r>
            <a:r>
              <a:rPr lang="zh-TW" altLang="zh-TW" dirty="0"/>
              <a:t>一</a:t>
            </a:r>
            <a:r>
              <a:rPr lang="en-US" altLang="zh-TW" dirty="0"/>
              <a:t>)</a:t>
            </a:r>
            <a:r>
              <a:rPr lang="zh-TW" altLang="zh-TW" dirty="0"/>
              <a:t>史前時期：根據考古學家的發掘，</a:t>
            </a:r>
            <a:r>
              <a:rPr lang="zh-TW" altLang="en-US" dirty="0"/>
              <a:t> </a:t>
            </a:r>
            <a:r>
              <a:rPr lang="zh-TW" altLang="zh-TW" dirty="0"/>
              <a:t>顯示最遲在距今</a:t>
            </a:r>
            <a:r>
              <a:rPr lang="en-US" altLang="zh-TW" dirty="0"/>
              <a:t>4800</a:t>
            </a:r>
            <a:r>
              <a:rPr lang="zh-TW" altLang="zh-TW" dirty="0"/>
              <a:t>年前，台灣的史前人類已經開始栽種</a:t>
            </a:r>
            <a:r>
              <a:rPr lang="zh-TW" altLang="zh-TW" b="1" u="sng" dirty="0"/>
              <a:t>稻米</a:t>
            </a:r>
            <a:r>
              <a:rPr lang="zh-TW" altLang="zh-TW" dirty="0"/>
              <a:t>與</a:t>
            </a:r>
            <a:r>
              <a:rPr lang="zh-TW" altLang="zh-TW" b="1" u="sng" dirty="0"/>
              <a:t>粟</a:t>
            </a:r>
            <a:r>
              <a:rPr lang="zh-TW" altLang="zh-TW" dirty="0"/>
              <a:t>。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(</a:t>
            </a:r>
            <a:r>
              <a:rPr lang="zh-TW" altLang="zh-TW" dirty="0"/>
              <a:t>二</a:t>
            </a:r>
            <a:r>
              <a:rPr lang="en-US" altLang="zh-TW" dirty="0"/>
              <a:t>)</a:t>
            </a:r>
            <a:r>
              <a:rPr lang="zh-TW" altLang="zh-TW" dirty="0"/>
              <a:t>荷西時期：水稻則是明末由漢人及荷蘭人所輸入，荷人佔據台灣期間，獎勵大陸農業移民來台墾殖</a:t>
            </a:r>
            <a:r>
              <a:rPr lang="zh-TW" altLang="en-US" dirty="0"/>
              <a:t>。</a:t>
            </a:r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公正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1515</TotalTime>
  <Words>2040</Words>
  <Application>Microsoft Office PowerPoint</Application>
  <PresentationFormat>如螢幕大小 (4:3)</PresentationFormat>
  <Paragraphs>172</Paragraphs>
  <Slides>39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39</vt:i4>
      </vt:variant>
    </vt:vector>
  </HeadingPairs>
  <TitlesOfParts>
    <vt:vector size="40" baseType="lpstr">
      <vt:lpstr>公正</vt:lpstr>
      <vt:lpstr>同心協粒之劍劍好米</vt:lpstr>
      <vt:lpstr>投影片 2</vt:lpstr>
      <vt:lpstr>壹、前言</vt:lpstr>
      <vt:lpstr>一、研究背景</vt:lpstr>
      <vt:lpstr>一、研究背景</vt:lpstr>
      <vt:lpstr>二、研究目標</vt:lpstr>
      <vt:lpstr>三、研究架構</vt:lpstr>
      <vt:lpstr>貳、同心協力-劍劍好米</vt:lpstr>
      <vt:lpstr>一、台灣稻米的發展史及種植概況</vt:lpstr>
      <vt:lpstr>一、台灣稻米的發展史及種植概況</vt:lpstr>
      <vt:lpstr>一、台灣稻米的發展史及種植概況</vt:lpstr>
      <vt:lpstr>二、玉里地區的稻米種植概況</vt:lpstr>
      <vt:lpstr>二、玉里地區的稻米種植概況</vt:lpstr>
      <vt:lpstr>二、玉里地區的稻米種植概況</vt:lpstr>
      <vt:lpstr>三、同心協粒-劍劍好米養成日記</vt:lpstr>
      <vt:lpstr>三、同心協粒-劍劍好米養成日記</vt:lpstr>
      <vt:lpstr>三、同心協粒-劍劍好米養成日記</vt:lpstr>
      <vt:lpstr>三、同心協粒-劍劍好米養成日記</vt:lpstr>
      <vt:lpstr>三、同心協粒-劍劍好米養成日記</vt:lpstr>
      <vt:lpstr>三、同心協粒-劍劍好米養成日記</vt:lpstr>
      <vt:lpstr>三、同心協粒-劍劍好米養成日記</vt:lpstr>
      <vt:lpstr>三、同心協粒-劍劍好米養成日記</vt:lpstr>
      <vt:lpstr>三、同心協粒-劍劍好米養成日記</vt:lpstr>
      <vt:lpstr>三、同心協粒-劍劍好米養成日記</vt:lpstr>
      <vt:lpstr>三、同心協粒-劍劍好米養成日記</vt:lpstr>
      <vt:lpstr>參、台灣稻米面臨困境及未來展望</vt:lpstr>
      <vt:lpstr>台灣稻米面臨困境</vt:lpstr>
      <vt:lpstr>台灣稻米面臨困境</vt:lpstr>
      <vt:lpstr>台灣稻米未來展望</vt:lpstr>
      <vt:lpstr>台灣稻米未來展望</vt:lpstr>
      <vt:lpstr>農業轉型----農夫市集</vt:lpstr>
      <vt:lpstr>農業轉型----網路行銷</vt:lpstr>
      <vt:lpstr>農業轉型----休閒農場</vt:lpstr>
      <vt:lpstr>農業轉型----有機認證</vt:lpstr>
      <vt:lpstr>農業轉型----政府推廣</vt:lpstr>
      <vt:lpstr>農業轉型----自創品牌</vt:lpstr>
      <vt:lpstr>肆、結論</vt:lpstr>
      <vt:lpstr>投影片 38</vt:lpstr>
      <vt:lpstr>       謝謝聆聽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Owner</dc:creator>
  <cp:lastModifiedBy>Owner</cp:lastModifiedBy>
  <cp:revision>51</cp:revision>
  <dcterms:created xsi:type="dcterms:W3CDTF">2017-10-04T12:42:40Z</dcterms:created>
  <dcterms:modified xsi:type="dcterms:W3CDTF">2017-11-02T03:57:42Z</dcterms:modified>
</cp:coreProperties>
</file>