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19"/>
  </p:notesMasterIdLst>
  <p:handoutMasterIdLst>
    <p:handoutMasterId r:id="rId20"/>
  </p:handoutMasterIdLst>
  <p:sldIdLst>
    <p:sldId id="302" r:id="rId2"/>
    <p:sldId id="290" r:id="rId3"/>
    <p:sldId id="269" r:id="rId4"/>
    <p:sldId id="265" r:id="rId5"/>
    <p:sldId id="296" r:id="rId6"/>
    <p:sldId id="304" r:id="rId7"/>
    <p:sldId id="305" r:id="rId8"/>
    <p:sldId id="306" r:id="rId9"/>
    <p:sldId id="260" r:id="rId10"/>
    <p:sldId id="279" r:id="rId11"/>
    <p:sldId id="307" r:id="rId12"/>
    <p:sldId id="308" r:id="rId13"/>
    <p:sldId id="309" r:id="rId14"/>
    <p:sldId id="310" r:id="rId15"/>
    <p:sldId id="311" r:id="rId16"/>
    <p:sldId id="313" r:id="rId17"/>
    <p:sldId id="303" r:id="rId18"/>
  </p:sldIdLst>
  <p:sldSz cx="9144000" cy="5143500" type="screen16x9"/>
  <p:notesSz cx="6858000" cy="9144000"/>
  <p:embeddedFontLst>
    <p:embeddedFont>
      <p:font typeface="微软雅黑" pitchFamily="34" charset="-122"/>
      <p:regular r:id="rId21"/>
      <p:bold r:id="rId22"/>
    </p:embeddedFont>
    <p:embeddedFont>
      <p:font typeface="標楷體" pitchFamily="65" charset="-120"/>
      <p:regular r:id="rId23"/>
    </p:embeddedFont>
    <p:embeddedFont>
      <p:font typeface="宋体" pitchFamily="2" charset="-122"/>
      <p:regular r:id="rId24"/>
    </p:embeddedFont>
    <p:embeddedFont>
      <p:font typeface="Calibri" pitchFamily="34" charset="0"/>
      <p:regular r:id="rId25"/>
      <p:bold r:id="rId26"/>
      <p:italic r:id="rId27"/>
      <p:boldItalic r:id="rId28"/>
    </p:embeddedFont>
  </p:embeddedFont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640000"/>
    <a:srgbClr val="008A3E"/>
    <a:srgbClr val="6A4044"/>
    <a:srgbClr val="DA4994"/>
    <a:srgbClr val="548123"/>
    <a:srgbClr val="FF5050"/>
    <a:srgbClr val="FF3399"/>
    <a:srgbClr val="003300"/>
    <a:srgbClr val="CC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1" autoAdjust="0"/>
    <p:restoredTop sz="75900" autoAdjust="0"/>
  </p:normalViewPr>
  <p:slideViewPr>
    <p:cSldViewPr>
      <p:cViewPr varScale="1">
        <p:scale>
          <a:sx n="116" d="100"/>
          <a:sy n="116" d="100"/>
        </p:scale>
        <p:origin x="-114" y="-534"/>
      </p:cViewPr>
      <p:guideLst>
        <p:guide orient="horz" pos="1620"/>
        <p:guide pos="2880"/>
      </p:guideLst>
    </p:cSldViewPr>
  </p:slideViewPr>
  <p:notesTextViewPr>
    <p:cViewPr>
      <p:scale>
        <a:sx n="1" d="1"/>
        <a:sy n="1" d="1"/>
      </p:scale>
      <p:origin x="0" y="0"/>
    </p:cViewPr>
  </p:notesTextViewPr>
  <p:sorterViewPr>
    <p:cViewPr>
      <p:scale>
        <a:sx n="81" d="100"/>
        <a:sy n="81" d="100"/>
      </p:scale>
      <p:origin x="0" y="0"/>
    </p:cViewPr>
  </p:sorterViewPr>
  <p:notesViewPr>
    <p:cSldViewPr>
      <p:cViewPr varScale="1">
        <p:scale>
          <a:sx n="64" d="100"/>
          <a:sy n="64" d="100"/>
        </p:scale>
        <p:origin x="-331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9DF0F7-5C30-4D58-BFBC-4B08982010E3}" type="datetimeFigureOut">
              <a:rPr lang="zh-CN" altLang="en-US" smtClean="0"/>
              <a:pPr/>
              <a:t>2017/10/31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04C661-FEEF-4FF7-BB74-5F9FD13C1C4E}" type="slidenum">
              <a:rPr lang="zh-CN" altLang="en-US" smtClean="0"/>
              <a:pPr/>
              <a:t>‹#›</a:t>
            </a:fld>
            <a:endParaRPr lang="zh-CN" altLang="en-US"/>
          </a:p>
        </p:txBody>
      </p:sp>
    </p:spTree>
    <p:extLst>
      <p:ext uri="{BB962C8B-B14F-4D97-AF65-F5344CB8AC3E}">
        <p14:creationId xmlns:p14="http://schemas.microsoft.com/office/powerpoint/2010/main" xmlns="" val="3876233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9B64E-37F5-48E3-A755-2234D782E029}" type="datetimeFigureOut">
              <a:rPr lang="zh-CN" altLang="en-US" smtClean="0"/>
              <a:pPr/>
              <a:t>2017/10/31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251143-6C68-4BFF-B60A-FFAAEF66FDA2}" type="slidenum">
              <a:rPr lang="zh-CN" altLang="en-US" smtClean="0"/>
              <a:pPr/>
              <a:t>‹#›</a:t>
            </a:fld>
            <a:endParaRPr lang="zh-CN" altLang="en-US"/>
          </a:p>
        </p:txBody>
      </p:sp>
    </p:spTree>
    <p:extLst>
      <p:ext uri="{BB962C8B-B14F-4D97-AF65-F5344CB8AC3E}">
        <p14:creationId xmlns:p14="http://schemas.microsoft.com/office/powerpoint/2010/main" xmlns="" val="1007052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更多模板请关注：https://haosc.taobao.com</a:t>
            </a:r>
          </a:p>
        </p:txBody>
      </p:sp>
      <p:sp>
        <p:nvSpPr>
          <p:cNvPr id="4" name="灯片编号占位符 3"/>
          <p:cNvSpPr>
            <a:spLocks noGrp="1"/>
          </p:cNvSpPr>
          <p:nvPr>
            <p:ph type="sldNum" sz="quarter" idx="10"/>
          </p:nvPr>
        </p:nvSpPr>
        <p:spPr/>
        <p:txBody>
          <a:bodyPr/>
          <a:lstStyle/>
          <a:p>
            <a:fld id="{BA251143-6C68-4BFF-B60A-FFAAEF66FDA2}" type="slidenum">
              <a:rPr lang="zh-CN" altLang="en-US" smtClean="0"/>
              <a:pPr/>
              <a:t>1</a:t>
            </a:fld>
            <a:endParaRPr lang="zh-CN" altLang="en-US"/>
          </a:p>
        </p:txBody>
      </p:sp>
    </p:spTree>
    <p:extLst>
      <p:ext uri="{BB962C8B-B14F-4D97-AF65-F5344CB8AC3E}">
        <p14:creationId xmlns:p14="http://schemas.microsoft.com/office/powerpoint/2010/main" xmlns="" val="2649318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251143-6C68-4BFF-B60A-FFAAEF66FDA2}" type="slidenum">
              <a:rPr lang="zh-CN" altLang="en-US" smtClean="0"/>
              <a:pPr/>
              <a:t>10</a:t>
            </a:fld>
            <a:endParaRPr lang="zh-CN" altLang="en-US"/>
          </a:p>
        </p:txBody>
      </p:sp>
    </p:spTree>
    <p:extLst>
      <p:ext uri="{BB962C8B-B14F-4D97-AF65-F5344CB8AC3E}">
        <p14:creationId xmlns:p14="http://schemas.microsoft.com/office/powerpoint/2010/main" xmlns="" val="908127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251143-6C68-4BFF-B60A-FFAAEF66FDA2}" type="slidenum">
              <a:rPr lang="zh-CN" altLang="en-US" smtClean="0"/>
              <a:pPr/>
              <a:t>11</a:t>
            </a:fld>
            <a:endParaRPr lang="zh-CN" altLang="en-US"/>
          </a:p>
        </p:txBody>
      </p:sp>
    </p:spTree>
    <p:extLst>
      <p:ext uri="{BB962C8B-B14F-4D97-AF65-F5344CB8AC3E}">
        <p14:creationId xmlns:p14="http://schemas.microsoft.com/office/powerpoint/2010/main" xmlns="" val="1113069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251143-6C68-4BFF-B60A-FFAAEF66FDA2}" type="slidenum">
              <a:rPr lang="zh-CN" altLang="en-US" smtClean="0"/>
              <a:pPr/>
              <a:t>12</a:t>
            </a:fld>
            <a:endParaRPr lang="zh-CN" altLang="en-US"/>
          </a:p>
        </p:txBody>
      </p:sp>
    </p:spTree>
    <p:extLst>
      <p:ext uri="{BB962C8B-B14F-4D97-AF65-F5344CB8AC3E}">
        <p14:creationId xmlns:p14="http://schemas.microsoft.com/office/powerpoint/2010/main" xmlns="" val="3993698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251143-6C68-4BFF-B60A-FFAAEF66FDA2}" type="slidenum">
              <a:rPr lang="zh-CN" altLang="en-US" smtClean="0"/>
              <a:pPr/>
              <a:t>13</a:t>
            </a:fld>
            <a:endParaRPr lang="zh-CN" altLang="en-US"/>
          </a:p>
        </p:txBody>
      </p:sp>
    </p:spTree>
    <p:extLst>
      <p:ext uri="{BB962C8B-B14F-4D97-AF65-F5344CB8AC3E}">
        <p14:creationId xmlns:p14="http://schemas.microsoft.com/office/powerpoint/2010/main" xmlns="" val="3599292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251143-6C68-4BFF-B60A-FFAAEF66FDA2}" type="slidenum">
              <a:rPr lang="zh-CN" altLang="en-US" smtClean="0"/>
              <a:pPr/>
              <a:t>14</a:t>
            </a:fld>
            <a:endParaRPr lang="zh-CN" altLang="en-US"/>
          </a:p>
        </p:txBody>
      </p:sp>
    </p:spTree>
    <p:extLst>
      <p:ext uri="{BB962C8B-B14F-4D97-AF65-F5344CB8AC3E}">
        <p14:creationId xmlns:p14="http://schemas.microsoft.com/office/powerpoint/2010/main" xmlns="" val="755311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251143-6C68-4BFF-B60A-FFAAEF66FDA2}" type="slidenum">
              <a:rPr lang="zh-CN" altLang="en-US" smtClean="0"/>
              <a:pPr/>
              <a:t>15</a:t>
            </a:fld>
            <a:endParaRPr lang="zh-CN" altLang="en-US"/>
          </a:p>
        </p:txBody>
      </p:sp>
    </p:spTree>
    <p:extLst>
      <p:ext uri="{BB962C8B-B14F-4D97-AF65-F5344CB8AC3E}">
        <p14:creationId xmlns:p14="http://schemas.microsoft.com/office/powerpoint/2010/main" xmlns="" val="960806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251143-6C68-4BFF-B60A-FFAAEF66FDA2}" type="slidenum">
              <a:rPr lang="zh-CN" altLang="en-US" smtClean="0"/>
              <a:pPr/>
              <a:t>16</a:t>
            </a:fld>
            <a:endParaRPr lang="zh-CN" altLang="en-US"/>
          </a:p>
        </p:txBody>
      </p:sp>
    </p:spTree>
    <p:extLst>
      <p:ext uri="{BB962C8B-B14F-4D97-AF65-F5344CB8AC3E}">
        <p14:creationId xmlns:p14="http://schemas.microsoft.com/office/powerpoint/2010/main" xmlns="" val="3162497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251143-6C68-4BFF-B60A-FFAAEF66FDA2}" type="slidenum">
              <a:rPr lang="zh-CN" altLang="en-US" smtClean="0"/>
              <a:pPr/>
              <a:t>17</a:t>
            </a:fld>
            <a:endParaRPr lang="zh-CN" altLang="en-US"/>
          </a:p>
        </p:txBody>
      </p:sp>
    </p:spTree>
    <p:extLst>
      <p:ext uri="{BB962C8B-B14F-4D97-AF65-F5344CB8AC3E}">
        <p14:creationId xmlns:p14="http://schemas.microsoft.com/office/powerpoint/2010/main" xmlns="" val="784865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251143-6C68-4BFF-B60A-FFAAEF66FDA2}" type="slidenum">
              <a:rPr lang="zh-CN" altLang="en-US" smtClean="0"/>
              <a:pPr/>
              <a:t>2</a:t>
            </a:fld>
            <a:endParaRPr lang="zh-CN" altLang="en-US"/>
          </a:p>
        </p:txBody>
      </p:sp>
    </p:spTree>
    <p:extLst>
      <p:ext uri="{BB962C8B-B14F-4D97-AF65-F5344CB8AC3E}">
        <p14:creationId xmlns:p14="http://schemas.microsoft.com/office/powerpoint/2010/main" xmlns="" val="2017245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251143-6C68-4BFF-B60A-FFAAEF66FDA2}" type="slidenum">
              <a:rPr lang="zh-CN" altLang="en-US" smtClean="0"/>
              <a:pPr/>
              <a:t>3</a:t>
            </a:fld>
            <a:endParaRPr lang="zh-CN" altLang="en-US"/>
          </a:p>
        </p:txBody>
      </p:sp>
    </p:spTree>
    <p:extLst>
      <p:ext uri="{BB962C8B-B14F-4D97-AF65-F5344CB8AC3E}">
        <p14:creationId xmlns:p14="http://schemas.microsoft.com/office/powerpoint/2010/main" xmlns="" val="57293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251143-6C68-4BFF-B60A-FFAAEF66FDA2}" type="slidenum">
              <a:rPr lang="zh-CN" altLang="en-US" smtClean="0"/>
              <a:pPr/>
              <a:t>4</a:t>
            </a:fld>
            <a:endParaRPr lang="zh-CN" altLang="en-US"/>
          </a:p>
        </p:txBody>
      </p:sp>
    </p:spTree>
    <p:extLst>
      <p:ext uri="{BB962C8B-B14F-4D97-AF65-F5344CB8AC3E}">
        <p14:creationId xmlns:p14="http://schemas.microsoft.com/office/powerpoint/2010/main" xmlns="" val="1317543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251143-6C68-4BFF-B60A-FFAAEF66FDA2}" type="slidenum">
              <a:rPr lang="zh-CN" altLang="en-US" smtClean="0"/>
              <a:pPr/>
              <a:t>5</a:t>
            </a:fld>
            <a:endParaRPr lang="zh-CN" altLang="en-US"/>
          </a:p>
        </p:txBody>
      </p:sp>
    </p:spTree>
    <p:extLst>
      <p:ext uri="{BB962C8B-B14F-4D97-AF65-F5344CB8AC3E}">
        <p14:creationId xmlns:p14="http://schemas.microsoft.com/office/powerpoint/2010/main" xmlns="" val="995052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251143-6C68-4BFF-B60A-FFAAEF66FDA2}" type="slidenum">
              <a:rPr lang="zh-CN" altLang="en-US" smtClean="0"/>
              <a:pPr/>
              <a:t>6</a:t>
            </a:fld>
            <a:endParaRPr lang="zh-CN" altLang="en-US"/>
          </a:p>
        </p:txBody>
      </p:sp>
    </p:spTree>
    <p:extLst>
      <p:ext uri="{BB962C8B-B14F-4D97-AF65-F5344CB8AC3E}">
        <p14:creationId xmlns:p14="http://schemas.microsoft.com/office/powerpoint/2010/main" xmlns="" val="1723217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251143-6C68-4BFF-B60A-FFAAEF66FDA2}" type="slidenum">
              <a:rPr lang="zh-CN" altLang="en-US" smtClean="0"/>
              <a:pPr/>
              <a:t>7</a:t>
            </a:fld>
            <a:endParaRPr lang="zh-CN" altLang="en-US"/>
          </a:p>
        </p:txBody>
      </p:sp>
    </p:spTree>
    <p:extLst>
      <p:ext uri="{BB962C8B-B14F-4D97-AF65-F5344CB8AC3E}">
        <p14:creationId xmlns:p14="http://schemas.microsoft.com/office/powerpoint/2010/main" xmlns="" val="3765104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A251143-6C68-4BFF-B60A-FFAAEF66FDA2}" type="slidenum">
              <a:rPr lang="zh-CN" altLang="en-US" smtClean="0"/>
              <a:pPr/>
              <a:t>8</a:t>
            </a:fld>
            <a:endParaRPr lang="zh-CN" altLang="en-US"/>
          </a:p>
        </p:txBody>
      </p:sp>
    </p:spTree>
    <p:extLst>
      <p:ext uri="{BB962C8B-B14F-4D97-AF65-F5344CB8AC3E}">
        <p14:creationId xmlns:p14="http://schemas.microsoft.com/office/powerpoint/2010/main" xmlns="" val="4002173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A251143-6C68-4BFF-B60A-FFAAEF66FDA2}" type="slidenum">
              <a:rPr lang="zh-CN" altLang="en-US" smtClean="0"/>
              <a:pPr/>
              <a:t>9</a:t>
            </a:fld>
            <a:endParaRPr lang="zh-CN" altLang="en-US"/>
          </a:p>
        </p:txBody>
      </p:sp>
    </p:spTree>
    <p:extLst>
      <p:ext uri="{BB962C8B-B14F-4D97-AF65-F5344CB8AC3E}">
        <p14:creationId xmlns:p14="http://schemas.microsoft.com/office/powerpoint/2010/main" xmlns="" val="354302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3"/>
            <a:ext cx="2133600" cy="274637"/>
          </a:xfrm>
          <a:prstGeom prst="rect">
            <a:avLst/>
          </a:prstGeom>
        </p:spPr>
        <p:txBody>
          <a:bodyPr/>
          <a:lstStyle>
            <a:lvl1pPr>
              <a:defRPr/>
            </a:lvl1pPr>
          </a:lstStyle>
          <a:p>
            <a:pPr>
              <a:defRPr/>
            </a:pPr>
            <a:fld id="{5E3E6279-216B-44F1-9BC9-163208674713}" type="datetimeFigureOut">
              <a:rPr lang="zh-CN" altLang="en-US"/>
              <a:pPr>
                <a:defRPr/>
              </a:pPr>
              <a:t>2017/10/31</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4F2C229D-7A91-411F-AA7D-E77D892D643F}"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4637"/>
          </a:xfrm>
          <a:prstGeom prst="rect">
            <a:avLst/>
          </a:prstGeom>
        </p:spPr>
        <p:txBody>
          <a:bodyPr/>
          <a:lstStyle>
            <a:lvl1pPr>
              <a:defRPr/>
            </a:lvl1pPr>
          </a:lstStyle>
          <a:p>
            <a:pPr>
              <a:defRPr/>
            </a:pPr>
            <a:fld id="{E126001E-CDC5-43D9-8DEA-B9A43869BD2D}" type="datetimeFigureOut">
              <a:rPr lang="zh-CN" altLang="en-US"/>
              <a:pPr>
                <a:defRPr/>
              </a:pPr>
              <a:t>2017/10/31</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B983F7C6-92A4-49BA-8E2D-56EF53D001C6}"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4637"/>
          </a:xfrm>
          <a:prstGeom prst="rect">
            <a:avLst/>
          </a:prstGeom>
        </p:spPr>
        <p:txBody>
          <a:bodyPr/>
          <a:lstStyle>
            <a:lvl1pPr>
              <a:defRPr/>
            </a:lvl1pPr>
          </a:lstStyle>
          <a:p>
            <a:pPr>
              <a:defRPr/>
            </a:pPr>
            <a:fld id="{E53D6959-C906-40C6-8DF2-E468E152478B}" type="datetimeFigureOut">
              <a:rPr lang="zh-CN" altLang="en-US"/>
              <a:pPr>
                <a:defRPr/>
              </a:pPr>
              <a:t>2017/10/31</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B2394326-D103-4477-9220-C2F8A27197E1}"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4637"/>
          </a:xfrm>
          <a:prstGeom prst="rect">
            <a:avLst/>
          </a:prstGeom>
        </p:spPr>
        <p:txBody>
          <a:bodyPr/>
          <a:lstStyle>
            <a:lvl1pPr>
              <a:defRPr/>
            </a:lvl1pPr>
          </a:lstStyle>
          <a:p>
            <a:pPr>
              <a:defRPr/>
            </a:pPr>
            <a:fld id="{4EBC6C2C-7D84-41DC-9D96-108EF66D82A4}" type="datetimeFigureOut">
              <a:rPr lang="zh-CN" altLang="en-US"/>
              <a:pPr>
                <a:defRPr/>
              </a:pPr>
              <a:t>2017/10/31</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8A7B212F-DF6E-4BF5-BA49-76259360A79C}"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4637"/>
          </a:xfrm>
          <a:prstGeom prst="rect">
            <a:avLst/>
          </a:prstGeom>
        </p:spPr>
        <p:txBody>
          <a:bodyPr/>
          <a:lstStyle>
            <a:lvl1pPr>
              <a:defRPr/>
            </a:lvl1pPr>
          </a:lstStyle>
          <a:p>
            <a:pPr>
              <a:defRPr/>
            </a:pPr>
            <a:fld id="{B51132FA-019C-460D-98DA-60F1DBD779EF}" type="datetimeFigureOut">
              <a:rPr lang="zh-CN" altLang="en-US"/>
              <a:pPr>
                <a:defRPr/>
              </a:pPr>
              <a:t>2017/10/31</a:t>
            </a:fld>
            <a:endParaRPr lang="zh-CN" altLang="en-US"/>
          </a:p>
        </p:txBody>
      </p:sp>
      <p:sp>
        <p:nvSpPr>
          <p:cNvPr id="5" name="页脚占位符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AA1A8931-3E77-4410-BD61-CC7B460A019F}"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a:xfrm>
            <a:off x="457200" y="4767263"/>
            <a:ext cx="2133600" cy="274637"/>
          </a:xfrm>
          <a:prstGeom prst="rect">
            <a:avLst/>
          </a:prstGeom>
        </p:spPr>
        <p:txBody>
          <a:bodyPr/>
          <a:lstStyle>
            <a:lvl1pPr>
              <a:defRPr/>
            </a:lvl1pPr>
          </a:lstStyle>
          <a:p>
            <a:pPr>
              <a:defRPr/>
            </a:pPr>
            <a:fld id="{26FE6FEE-6952-45F8-9868-F770A1270C62}" type="datetimeFigureOut">
              <a:rPr lang="zh-CN" altLang="en-US"/>
              <a:pPr>
                <a:defRPr/>
              </a:pPr>
              <a:t>2017/10/31</a:t>
            </a:fld>
            <a:endParaRPr lang="zh-CN" altLang="en-US"/>
          </a:p>
        </p:txBody>
      </p:sp>
      <p:sp>
        <p:nvSpPr>
          <p:cNvPr id="6" name="页脚占位符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7247C385-F560-43AB-909D-03B7F21D8BFE}"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a:xfrm>
            <a:off x="457200" y="4767263"/>
            <a:ext cx="2133600" cy="274637"/>
          </a:xfrm>
          <a:prstGeom prst="rect">
            <a:avLst/>
          </a:prstGeom>
        </p:spPr>
        <p:txBody>
          <a:bodyPr/>
          <a:lstStyle>
            <a:lvl1pPr>
              <a:defRPr/>
            </a:lvl1pPr>
          </a:lstStyle>
          <a:p>
            <a:pPr>
              <a:defRPr/>
            </a:pPr>
            <a:fld id="{894DC2FC-F226-4A21-BD61-E68CC0E52B67}" type="datetimeFigureOut">
              <a:rPr lang="zh-CN" altLang="en-US"/>
              <a:pPr>
                <a:defRPr/>
              </a:pPr>
              <a:t>2017/10/31</a:t>
            </a:fld>
            <a:endParaRPr lang="zh-CN" altLang="en-US"/>
          </a:p>
        </p:txBody>
      </p:sp>
      <p:sp>
        <p:nvSpPr>
          <p:cNvPr id="8" name="页脚占位符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A514F042-0A62-410C-9640-02A92A1F43F5}"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p>
        </p:txBody>
      </p:sp>
      <p:sp>
        <p:nvSpPr>
          <p:cNvPr id="3" name="日期占位符 3"/>
          <p:cNvSpPr>
            <a:spLocks noGrp="1"/>
          </p:cNvSpPr>
          <p:nvPr>
            <p:ph type="dt" sz="half" idx="10"/>
          </p:nvPr>
        </p:nvSpPr>
        <p:spPr>
          <a:xfrm>
            <a:off x="457200" y="4767263"/>
            <a:ext cx="2133600" cy="274637"/>
          </a:xfrm>
          <a:prstGeom prst="rect">
            <a:avLst/>
          </a:prstGeom>
        </p:spPr>
        <p:txBody>
          <a:bodyPr/>
          <a:lstStyle>
            <a:lvl1pPr>
              <a:defRPr/>
            </a:lvl1pPr>
          </a:lstStyle>
          <a:p>
            <a:pPr>
              <a:defRPr/>
            </a:pPr>
            <a:fld id="{6BB9BA8A-4B64-4D8B-8F92-1853478C195A}" type="datetimeFigureOut">
              <a:rPr lang="zh-CN" altLang="en-US"/>
              <a:pPr>
                <a:defRPr/>
              </a:pPr>
              <a:t>2017/10/31</a:t>
            </a:fld>
            <a:endParaRPr lang="zh-CN" altLang="en-US"/>
          </a:p>
        </p:txBody>
      </p:sp>
      <p:sp>
        <p:nvSpPr>
          <p:cNvPr id="4" name="页脚占位符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59FF3741-E5B4-4991-ABA2-49F2BAEE8E96}"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5168131"/>
          </a:xfrm>
          <a:prstGeom prst="rect">
            <a:avLst/>
          </a:prstGeom>
        </p:spPr>
      </p:pic>
      <p:pic>
        <p:nvPicPr>
          <p:cNvPr id="10" name="Picture 96" descr="新内页521"/>
          <p:cNvPicPr>
            <a:picLocks noChangeAspect="1" noChangeArrowheads="1"/>
          </p:cNvPicPr>
          <p:nvPr userDrawn="1"/>
        </p:nvPicPr>
        <p:blipFill>
          <a:blip r:embed="rId3" cstate="print">
            <a:grayscl/>
            <a:extLst>
              <a:ext uri="{28A0092B-C50C-407E-A947-70E740481C1C}">
                <a14:useLocalDpi xmlns:a14="http://schemas.microsoft.com/office/drawing/2010/main" xmlns="" val="0"/>
              </a:ext>
            </a:extLst>
          </a:blip>
          <a:srcRect/>
          <a:stretch>
            <a:fillRect/>
          </a:stretch>
        </p:blipFill>
        <p:spPr bwMode="auto">
          <a:xfrm>
            <a:off x="-22324" y="489079"/>
            <a:ext cx="9144000" cy="4862637"/>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图片 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flipH="1">
            <a:off x="76294" y="-60325"/>
            <a:ext cx="968926" cy="7329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a:xfrm>
            <a:off x="457200" y="4767263"/>
            <a:ext cx="2133600" cy="274637"/>
          </a:xfrm>
          <a:prstGeom prst="rect">
            <a:avLst/>
          </a:prstGeom>
        </p:spPr>
        <p:txBody>
          <a:bodyPr/>
          <a:lstStyle>
            <a:lvl1pPr>
              <a:defRPr/>
            </a:lvl1pPr>
          </a:lstStyle>
          <a:p>
            <a:pPr>
              <a:defRPr/>
            </a:pPr>
            <a:fld id="{B00EE5BB-3E2D-4482-8A15-E78D31A788A3}" type="datetimeFigureOut">
              <a:rPr lang="zh-CN" altLang="en-US"/>
              <a:pPr>
                <a:defRPr/>
              </a:pPr>
              <a:t>2017/10/31</a:t>
            </a:fld>
            <a:endParaRPr lang="zh-CN" altLang="en-US"/>
          </a:p>
        </p:txBody>
      </p:sp>
      <p:sp>
        <p:nvSpPr>
          <p:cNvPr id="6" name="页脚占位符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DAA8B760-0F57-49BA-8D12-044B849ADF85}"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a:xfrm>
            <a:off x="457200" y="4767263"/>
            <a:ext cx="2133600" cy="274637"/>
          </a:xfrm>
          <a:prstGeom prst="rect">
            <a:avLst/>
          </a:prstGeom>
        </p:spPr>
        <p:txBody>
          <a:bodyPr/>
          <a:lstStyle>
            <a:lvl1pPr>
              <a:defRPr/>
            </a:lvl1pPr>
          </a:lstStyle>
          <a:p>
            <a:pPr>
              <a:defRPr/>
            </a:pPr>
            <a:fld id="{2EBCC461-F016-4835-AE74-E50125BBEE1E}" type="datetimeFigureOut">
              <a:rPr lang="zh-CN" altLang="en-US"/>
              <a:pPr>
                <a:defRPr/>
              </a:pPr>
              <a:t>2017/10/31</a:t>
            </a:fld>
            <a:endParaRPr lang="zh-CN" altLang="en-US"/>
          </a:p>
        </p:txBody>
      </p:sp>
      <p:sp>
        <p:nvSpPr>
          <p:cNvPr id="6" name="页脚占位符 4"/>
          <p:cNvSpPr>
            <a:spLocks noGrp="1"/>
          </p:cNvSpPr>
          <p:nvPr>
            <p:ph type="ftr" sz="quarter" idx="11"/>
          </p:nvPr>
        </p:nvSpPr>
        <p:spPr>
          <a:xfrm>
            <a:off x="3124200" y="4767263"/>
            <a:ext cx="2895600" cy="274637"/>
          </a:xfrm>
          <a:prstGeom prst="rect">
            <a:avLst/>
          </a:prstGeo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A54917E9-E684-4CA7-8239-2F241499767A}"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lum contrast="40000"/>
            <a:extLst>
              <a:ext uri="{BEBA8EAE-BF5A-486C-A8C5-ECC9F3942E4B}">
                <a14:imgProps xmlns:a14="http://schemas.microsoft.com/office/drawing/2010/main" xmlns="">
                  <a14:imgLayer r:embed="rId4">
                    <a14:imgEffect>
                      <a14:artisticGlowEdges/>
                    </a14:imgEffect>
                  </a14:imgLayer>
                </a14:imgProps>
              </a:ext>
              <a:ext uri="{28A0092B-C50C-407E-A947-70E740481C1C}">
                <a14:useLocalDpi xmlns:a14="http://schemas.microsoft.com/office/drawing/2010/main" xmlns="" val="0"/>
              </a:ext>
            </a:extLst>
          </a:blip>
          <a:stretch>
            <a:fillRect/>
          </a:stretch>
        </p:blipFill>
        <p:spPr>
          <a:xfrm>
            <a:off x="0" y="-5236"/>
            <a:ext cx="9144000" cy="5148735"/>
          </a:xfrm>
          <a:prstGeom prst="rect">
            <a:avLst/>
          </a:prstGeom>
        </p:spPr>
      </p:pic>
      <p:sp>
        <p:nvSpPr>
          <p:cNvPr id="43" name="副标题 2"/>
          <p:cNvSpPr txBox="1"/>
          <p:nvPr/>
        </p:nvSpPr>
        <p:spPr>
          <a:xfrm>
            <a:off x="1523360" y="3389771"/>
            <a:ext cx="6097278" cy="550131"/>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ctr">
              <a:spcBef>
                <a:spcPts val="0"/>
              </a:spcBef>
              <a:spcAft>
                <a:spcPts val="400"/>
              </a:spcAft>
              <a:buSzPct val="70000"/>
              <a:buNone/>
            </a:pPr>
            <a:r>
              <a:rPr lang="zh-TW" altLang="en-US" sz="2000" b="1" dirty="0" smtClean="0">
                <a:solidFill>
                  <a:schemeClr val="bg1"/>
                </a:solidFill>
                <a:latin typeface="+mn-lt"/>
                <a:ea typeface="+mn-ea"/>
                <a:cs typeface="+mn-ea"/>
                <a:sym typeface="+mn-lt"/>
              </a:rPr>
              <a:t>自強國中 </a:t>
            </a:r>
            <a:endParaRPr lang="en-US" altLang="zh-TW" sz="2000" b="1" dirty="0" smtClean="0">
              <a:solidFill>
                <a:schemeClr val="bg1"/>
              </a:solidFill>
              <a:latin typeface="+mn-lt"/>
              <a:ea typeface="+mn-ea"/>
              <a:cs typeface="+mn-ea"/>
              <a:sym typeface="+mn-lt"/>
            </a:endParaRPr>
          </a:p>
          <a:p>
            <a:pPr marL="0" indent="0" algn="ctr" fontAlgn="ctr">
              <a:spcBef>
                <a:spcPts val="0"/>
              </a:spcBef>
              <a:spcAft>
                <a:spcPts val="400"/>
              </a:spcAft>
              <a:buSzPct val="70000"/>
              <a:buNone/>
            </a:pPr>
            <a:r>
              <a:rPr lang="zh-TW" altLang="en-US" sz="2000" b="1" dirty="0" smtClean="0">
                <a:solidFill>
                  <a:schemeClr val="bg1"/>
                </a:solidFill>
                <a:latin typeface="+mn-lt"/>
                <a:ea typeface="+mn-ea"/>
                <a:cs typeface="+mn-ea"/>
                <a:sym typeface="+mn-lt"/>
              </a:rPr>
              <a:t>五顏六色的薯條 </a:t>
            </a:r>
            <a:endParaRPr lang="en-US" altLang="zh-TW" sz="2000" b="1" dirty="0" smtClean="0">
              <a:solidFill>
                <a:schemeClr val="bg1"/>
              </a:solidFill>
              <a:latin typeface="+mn-lt"/>
              <a:ea typeface="+mn-ea"/>
              <a:cs typeface="+mn-ea"/>
              <a:sym typeface="+mn-lt"/>
            </a:endParaRPr>
          </a:p>
          <a:p>
            <a:pPr marL="0" indent="0" algn="ctr" fontAlgn="ctr">
              <a:spcBef>
                <a:spcPts val="0"/>
              </a:spcBef>
              <a:spcAft>
                <a:spcPts val="400"/>
              </a:spcAft>
              <a:buSzPct val="70000"/>
              <a:buNone/>
            </a:pPr>
            <a:r>
              <a:rPr lang="zh-TW" altLang="en-US" sz="2000" b="1" smtClean="0">
                <a:solidFill>
                  <a:schemeClr val="bg1"/>
                </a:solidFill>
                <a:latin typeface="+mn-lt"/>
                <a:ea typeface="+mn-ea"/>
                <a:cs typeface="+mn-ea"/>
                <a:sym typeface="+mn-lt"/>
              </a:rPr>
              <a:t>鄒政昇 </a:t>
            </a:r>
            <a:r>
              <a:rPr lang="zh-TW" altLang="en-US" sz="2000" b="1" dirty="0" smtClean="0">
                <a:solidFill>
                  <a:schemeClr val="bg1"/>
                </a:solidFill>
                <a:latin typeface="+mn-lt"/>
                <a:ea typeface="+mn-ea"/>
                <a:cs typeface="+mn-ea"/>
                <a:sym typeface="+mn-lt"/>
              </a:rPr>
              <a:t>張子強</a:t>
            </a:r>
            <a:endParaRPr lang="zh-CN" altLang="en-US" sz="2000" b="1" dirty="0">
              <a:solidFill>
                <a:schemeClr val="bg1"/>
              </a:solidFill>
              <a:latin typeface="+mn-lt"/>
              <a:ea typeface="+mn-ea"/>
              <a:cs typeface="+mn-ea"/>
              <a:sym typeface="+mn-lt"/>
            </a:endParaRPr>
          </a:p>
        </p:txBody>
      </p:sp>
      <p:sp>
        <p:nvSpPr>
          <p:cNvPr id="42" name="标题 1"/>
          <p:cNvSpPr txBox="1"/>
          <p:nvPr/>
        </p:nvSpPr>
        <p:spPr>
          <a:xfrm>
            <a:off x="1205625" y="1492029"/>
            <a:ext cx="6732748" cy="576064"/>
          </a:xfrm>
          <a:prstGeom prst="rect">
            <a:avLst/>
          </a:prstGeom>
          <a:effectLst>
            <a:outerShdw blurRad="152400" dist="317500" dir="5400000" sx="90000" sy="-19000" rotWithShape="0">
              <a:prstClr val="black">
                <a:alpha val="15000"/>
              </a:prstClr>
            </a:outerShdw>
          </a:effectLst>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TW" altLang="en-US" sz="7200" dirty="0" smtClean="0">
                <a:solidFill>
                  <a:schemeClr val="accent6">
                    <a:lumMod val="75000"/>
                  </a:schemeClr>
                </a:solidFill>
              </a:rPr>
              <a:t>薯</a:t>
            </a:r>
            <a:r>
              <a:rPr lang="zh-TW" altLang="en-US" sz="7200" dirty="0">
                <a:solidFill>
                  <a:schemeClr val="accent6">
                    <a:lumMod val="75000"/>
                  </a:schemeClr>
                </a:solidFill>
              </a:rPr>
              <a:t>在</a:t>
            </a:r>
            <a:r>
              <a:rPr lang="zh-TW" altLang="en-US" sz="7200" dirty="0" smtClean="0">
                <a:solidFill>
                  <a:schemeClr val="accent6">
                    <a:lumMod val="75000"/>
                  </a:schemeClr>
                </a:solidFill>
              </a:rPr>
              <a:t>好吃</a:t>
            </a:r>
            <a:r>
              <a:rPr lang="en-US" altLang="zh-TW" sz="2000" dirty="0"/>
              <a:t/>
            </a:r>
            <a:br>
              <a:rPr lang="en-US" altLang="zh-TW" sz="2000" dirty="0"/>
            </a:br>
            <a:r>
              <a:rPr lang="en-US" altLang="zh-TW" sz="3600" dirty="0">
                <a:solidFill>
                  <a:srgbClr val="FFFF00"/>
                </a:solidFill>
              </a:rPr>
              <a:t>-</a:t>
            </a:r>
            <a:r>
              <a:rPr lang="zh-TW" altLang="en-US" sz="3600" dirty="0">
                <a:solidFill>
                  <a:srgbClr val="FFFF00"/>
                </a:solidFill>
              </a:rPr>
              <a:t>花蓮速食業者薯條的研究 </a:t>
            </a:r>
            <a:endParaRPr lang="zh-CN" altLang="en-US" sz="3600" b="1" dirty="0">
              <a:ln w="15875">
                <a:solidFill>
                  <a:schemeClr val="bg1"/>
                </a:solidFill>
              </a:ln>
              <a:solidFill>
                <a:srgbClr val="FFFF00"/>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Scale>
                                      <p:cBhvr>
                                        <p:cTn id="7" dur="1000" decel="50000" fill="hold">
                                          <p:stCondLst>
                                            <p:cond delay="0"/>
                                          </p:stCondLst>
                                        </p:cTn>
                                        <p:tgtEl>
                                          <p:spTgt spid="4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2">
                                            <p:txEl>
                                              <p:pRg st="0" end="0"/>
                                            </p:txEl>
                                          </p:spTgt>
                                        </p:tgtEl>
                                        <p:attrNameLst>
                                          <p:attrName>ppt_x</p:attrName>
                                          <p:attrName>ppt_y</p:attrName>
                                        </p:attrNameLst>
                                      </p:cBhvr>
                                    </p:animMotion>
                                    <p:animEffect transition="in" filter="fade">
                                      <p:cBhvr>
                                        <p:cTn id="9" dur="1000"/>
                                        <p:tgtEl>
                                          <p:spTgt spid="4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ppt_w</p:attrName>
                                        </p:attrNameLst>
                                      </p:cBhvr>
                                      <p:tavLst>
                                        <p:tav tm="0" fmla="#ppt_w*sin(2.5*pi*$)">
                                          <p:val>
                                            <p:fltVal val="0"/>
                                          </p:val>
                                        </p:tav>
                                        <p:tav tm="100000">
                                          <p:val>
                                            <p:fltVal val="1"/>
                                          </p:val>
                                        </p:tav>
                                      </p:tavLst>
                                    </p:anim>
                                    <p:anim calcmode="lin" valueType="num">
                                      <p:cBhvr>
                                        <p:cTn id="16" dur="1000" fill="hold"/>
                                        <p:tgtEl>
                                          <p:spTgt spid="4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文本1"/>
          <p:cNvGrpSpPr/>
          <p:nvPr/>
        </p:nvGrpSpPr>
        <p:grpSpPr>
          <a:xfrm>
            <a:off x="1331640" y="1491630"/>
            <a:ext cx="6361113" cy="772716"/>
            <a:chOff x="1393825" y="1474614"/>
            <a:chExt cx="6361113" cy="1030288"/>
          </a:xfrm>
        </p:grpSpPr>
        <p:sp>
          <p:nvSpPr>
            <p:cNvPr id="33" name="AutoShape 45"/>
            <p:cNvSpPr>
              <a:spLocks noChangeArrowheads="1"/>
            </p:cNvSpPr>
            <p:nvPr/>
          </p:nvSpPr>
          <p:spPr bwMode="gray">
            <a:xfrm>
              <a:off x="1393825" y="1474614"/>
              <a:ext cx="6361113" cy="1030288"/>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effectLst/>
                <a:uLnTx/>
                <a:uFillTx/>
                <a:latin typeface="+mn-lt"/>
                <a:ea typeface="+mn-ea"/>
                <a:cs typeface="+mn-ea"/>
                <a:sym typeface="+mn-lt"/>
              </a:endParaRPr>
            </a:p>
          </p:txBody>
        </p:sp>
        <p:sp>
          <p:nvSpPr>
            <p:cNvPr id="34" name="Text Box 64"/>
            <p:cNvSpPr txBox="1">
              <a:spLocks noChangeArrowheads="1"/>
            </p:cNvSpPr>
            <p:nvPr/>
          </p:nvSpPr>
          <p:spPr bwMode="black">
            <a:xfrm>
              <a:off x="1452563" y="1749254"/>
              <a:ext cx="6215781" cy="697627"/>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rgbClr val="95C583"/>
                      </a:gs>
                    </a:gsLst>
                    <a:lin ang="540000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lang="zh-TW" altLang="en-US" sz="2800" i="0" kern="0" dirty="0" smtClean="0">
                  <a:latin typeface="+mn-lt"/>
                  <a:ea typeface="+mn-ea"/>
                  <a:cs typeface="+mn-ea"/>
                  <a:sym typeface="+mn-lt"/>
                </a:rPr>
                <a:t>花蓮中正</a:t>
              </a:r>
              <a:r>
                <a:rPr lang="zh-TW" altLang="en-US" sz="2800" i="0" kern="0" dirty="0">
                  <a:latin typeface="+mn-lt"/>
                  <a:ea typeface="+mn-ea"/>
                  <a:cs typeface="+mn-ea"/>
                  <a:sym typeface="+mn-lt"/>
                </a:rPr>
                <a:t>店</a:t>
              </a:r>
              <a:endParaRPr kumimoji="0" lang="en-US" altLang="zh-CN" sz="2800" b="0" i="0" u="none" strike="noStrike" kern="0" cap="none" spc="0" normalizeH="0" baseline="0" noProof="0" dirty="0">
                <a:ln>
                  <a:noFill/>
                </a:ln>
                <a:effectLst/>
                <a:uLnTx/>
                <a:uFillTx/>
                <a:latin typeface="+mn-lt"/>
                <a:ea typeface="+mn-ea"/>
                <a:cs typeface="+mn-ea"/>
                <a:sym typeface="+mn-lt"/>
              </a:endParaRPr>
            </a:p>
          </p:txBody>
        </p:sp>
      </p:grpSp>
      <p:grpSp>
        <p:nvGrpSpPr>
          <p:cNvPr id="39" name="文本2"/>
          <p:cNvGrpSpPr/>
          <p:nvPr/>
        </p:nvGrpSpPr>
        <p:grpSpPr>
          <a:xfrm>
            <a:off x="1331640" y="2654403"/>
            <a:ext cx="6361113" cy="1052365"/>
            <a:chOff x="1393825" y="3024981"/>
            <a:chExt cx="6361113" cy="1403155"/>
          </a:xfrm>
        </p:grpSpPr>
        <p:sp>
          <p:nvSpPr>
            <p:cNvPr id="40" name="AutoShape 45"/>
            <p:cNvSpPr>
              <a:spLocks noChangeArrowheads="1"/>
            </p:cNvSpPr>
            <p:nvPr/>
          </p:nvSpPr>
          <p:spPr bwMode="gray">
            <a:xfrm>
              <a:off x="1393825" y="3024981"/>
              <a:ext cx="6361113" cy="1030288"/>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effectLst/>
                <a:uLnTx/>
                <a:uFillTx/>
                <a:latin typeface="+mn-lt"/>
                <a:ea typeface="+mn-ea"/>
                <a:cs typeface="+mn-ea"/>
                <a:sym typeface="+mn-lt"/>
              </a:endParaRPr>
            </a:p>
          </p:txBody>
        </p:sp>
        <p:sp>
          <p:nvSpPr>
            <p:cNvPr id="41" name="Text Box 64"/>
            <p:cNvSpPr txBox="1">
              <a:spLocks noChangeArrowheads="1"/>
            </p:cNvSpPr>
            <p:nvPr/>
          </p:nvSpPr>
          <p:spPr bwMode="black">
            <a:xfrm>
              <a:off x="1452563" y="3299620"/>
              <a:ext cx="6215781" cy="1128516"/>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rgbClr val="95C583"/>
                      </a:gs>
                    </a:gsLst>
                    <a:lin ang="540000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lang="zh-TW" altLang="en-US" sz="2800" i="0" kern="0" dirty="0" smtClean="0">
                  <a:latin typeface="+mn-lt"/>
                  <a:ea typeface="+mn-ea"/>
                  <a:cs typeface="+mn-ea"/>
                  <a:sym typeface="+mn-lt"/>
                </a:rPr>
                <a:t>花蓮</a:t>
              </a:r>
              <a:r>
                <a:rPr lang="zh-TW" altLang="en-US" sz="2800" i="0" kern="0" dirty="0">
                  <a:latin typeface="+mn-lt"/>
                  <a:ea typeface="+mn-ea"/>
                  <a:cs typeface="+mn-ea"/>
                  <a:sym typeface="+mn-lt"/>
                </a:rPr>
                <a:t>中正店</a:t>
              </a:r>
              <a:endParaRPr lang="en-US" altLang="zh-CN" sz="2800" i="0" kern="0" dirty="0">
                <a:latin typeface="+mn-lt"/>
                <a:ea typeface="+mn-ea"/>
                <a:cs typeface="+mn-ea"/>
                <a:sym typeface="+mn-lt"/>
              </a:endParaRPr>
            </a:p>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endParaRPr kumimoji="0" lang="en-US" altLang="zh-CN" sz="1400" b="0" i="0" u="none" strike="noStrike" kern="0" cap="none" spc="0" normalizeH="0" baseline="0" noProof="0" dirty="0">
                <a:ln>
                  <a:noFill/>
                </a:ln>
                <a:effectLst/>
                <a:uLnTx/>
                <a:uFillTx/>
                <a:latin typeface="+mn-lt"/>
                <a:ea typeface="+mn-ea"/>
                <a:cs typeface="+mn-ea"/>
                <a:sym typeface="+mn-lt"/>
              </a:endParaRPr>
            </a:p>
          </p:txBody>
        </p:sp>
      </p:grpSp>
      <p:grpSp>
        <p:nvGrpSpPr>
          <p:cNvPr id="42" name="深色2"/>
          <p:cNvGrpSpPr/>
          <p:nvPr/>
        </p:nvGrpSpPr>
        <p:grpSpPr>
          <a:xfrm>
            <a:off x="2163489" y="2459672"/>
            <a:ext cx="4686300" cy="400110"/>
            <a:chOff x="2225675" y="1486604"/>
            <a:chExt cx="4686300" cy="533478"/>
          </a:xfrm>
        </p:grpSpPr>
        <p:sp>
          <p:nvSpPr>
            <p:cNvPr id="43" name="AutoShape 57"/>
            <p:cNvSpPr>
              <a:spLocks noChangeArrowheads="1"/>
            </p:cNvSpPr>
            <p:nvPr/>
          </p:nvSpPr>
          <p:spPr bwMode="gray">
            <a:xfrm>
              <a:off x="2225675" y="1524000"/>
              <a:ext cx="4686300" cy="463550"/>
            </a:xfrm>
            <a:prstGeom prst="roundRect">
              <a:avLst>
                <a:gd name="adj" fmla="val 24658"/>
              </a:avLst>
            </a:prstGeom>
            <a:solidFill>
              <a:srgbClr val="FF00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44"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n-lt"/>
                <a:ea typeface="+mn-ea"/>
                <a:cs typeface="+mn-ea"/>
                <a:sym typeface="+mn-lt"/>
              </a:endParaRPr>
            </a:p>
          </p:txBody>
        </p:sp>
        <p:sp>
          <p:nvSpPr>
            <p:cNvPr id="45" name="Rectangle 61"/>
            <p:cNvSpPr>
              <a:spLocks noChangeArrowheads="1"/>
            </p:cNvSpPr>
            <p:nvPr/>
          </p:nvSpPr>
          <p:spPr bwMode="gray">
            <a:xfrm>
              <a:off x="4090184" y="1486604"/>
              <a:ext cx="954108" cy="5334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zh-TW" altLang="en-US" sz="2000" b="1" i="0" u="none" strike="noStrike" kern="0" cap="none" spc="0" normalizeH="0" baseline="0" noProof="0" dirty="0" smtClean="0">
                  <a:ln>
                    <a:noFill/>
                  </a:ln>
                  <a:effectLst/>
                  <a:uLnTx/>
                  <a:uFillTx/>
                  <a:latin typeface="+mn-lt"/>
                  <a:ea typeface="+mn-ea"/>
                  <a:cs typeface="+mn-ea"/>
                  <a:sym typeface="+mn-lt"/>
                </a:rPr>
                <a:t>肯德基</a:t>
              </a:r>
              <a:endParaRPr kumimoji="0" lang="en-US" altLang="zh-CN" sz="2000" b="1" i="0" u="none" strike="noStrike" kern="0" cap="none" spc="0" normalizeH="0" baseline="0" noProof="0" dirty="0">
                <a:ln>
                  <a:noFill/>
                </a:ln>
                <a:effectLst/>
                <a:uLnTx/>
                <a:uFillTx/>
                <a:latin typeface="+mn-lt"/>
                <a:ea typeface="+mn-ea"/>
                <a:cs typeface="+mn-ea"/>
                <a:sym typeface="+mn-lt"/>
              </a:endParaRPr>
            </a:p>
          </p:txBody>
        </p:sp>
      </p:grpSp>
      <p:grpSp>
        <p:nvGrpSpPr>
          <p:cNvPr id="46" name="文本3"/>
          <p:cNvGrpSpPr/>
          <p:nvPr/>
        </p:nvGrpSpPr>
        <p:grpSpPr>
          <a:xfrm>
            <a:off x="1331640" y="3817180"/>
            <a:ext cx="6361113" cy="772716"/>
            <a:chOff x="1393825" y="4575348"/>
            <a:chExt cx="6361113" cy="1030288"/>
          </a:xfrm>
        </p:grpSpPr>
        <p:sp>
          <p:nvSpPr>
            <p:cNvPr id="47" name="AutoShape 45"/>
            <p:cNvSpPr>
              <a:spLocks noChangeArrowheads="1"/>
            </p:cNvSpPr>
            <p:nvPr/>
          </p:nvSpPr>
          <p:spPr bwMode="gray">
            <a:xfrm>
              <a:off x="1393825" y="4575348"/>
              <a:ext cx="6361113" cy="1030288"/>
            </a:xfrm>
            <a:prstGeom prst="roundRect">
              <a:avLst>
                <a:gd name="adj" fmla="val 16667"/>
              </a:avLst>
            </a:prstGeom>
            <a:gradFill rotWithShape="1">
              <a:gsLst>
                <a:gs pos="0">
                  <a:srgbClr val="F9F9F9"/>
                </a:gs>
                <a:gs pos="100000">
                  <a:srgbClr val="EAEAEA"/>
                </a:gs>
              </a:gsLst>
              <a:lin ang="5400000" scaled="1"/>
            </a:gradFill>
            <a:ln w="19050">
              <a:solidFill>
                <a:srgbClr val="EAEAEA"/>
              </a:solidFill>
              <a:rou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effectLst/>
                <a:uLnTx/>
                <a:uFillTx/>
                <a:latin typeface="+mn-lt"/>
                <a:ea typeface="+mn-ea"/>
                <a:cs typeface="+mn-ea"/>
                <a:sym typeface="+mn-lt"/>
              </a:endParaRPr>
            </a:p>
          </p:txBody>
        </p:sp>
        <p:sp>
          <p:nvSpPr>
            <p:cNvPr id="48" name="Text Box 64"/>
            <p:cNvSpPr txBox="1">
              <a:spLocks noChangeArrowheads="1"/>
            </p:cNvSpPr>
            <p:nvPr/>
          </p:nvSpPr>
          <p:spPr bwMode="black">
            <a:xfrm>
              <a:off x="1452563" y="4849987"/>
              <a:ext cx="6215781" cy="697627"/>
            </a:xfrm>
            <a:prstGeom prst="rect">
              <a:avLst/>
            </a:prstGeom>
            <a:noFill/>
            <a:ln>
              <a:noFill/>
            </a:ln>
            <a:effectLst/>
            <a:extLst>
              <a:ext uri="{909E8E84-426E-40DD-AFC4-6F175D3DCCD1}">
                <a14:hiddenFill xmlns:a14="http://schemas.microsoft.com/office/drawing/2010/main" xmlns="">
                  <a:gradFill rotWithShape="1">
                    <a:gsLst>
                      <a:gs pos="0">
                        <a:schemeClr val="accent2"/>
                      </a:gs>
                      <a:gs pos="100000">
                        <a:srgbClr val="95C583"/>
                      </a:gs>
                    </a:gsLst>
                    <a:lin ang="5400000" scaled="1"/>
                  </a:gra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85750" marR="0" lvl="0" indent="-285750" defTabSz="914400" eaLnBrk="1" fontAlgn="auto" latinLnBrk="0" hangingPunct="1">
                <a:lnSpc>
                  <a:spcPct val="100000"/>
                </a:lnSpc>
                <a:spcBef>
                  <a:spcPct val="50000"/>
                </a:spcBef>
                <a:spcAft>
                  <a:spcPts val="0"/>
                </a:spcAft>
                <a:buClrTx/>
                <a:buSzTx/>
                <a:buFont typeface="Arial" panose="020B0604020202020204" pitchFamily="34" charset="0"/>
                <a:buChar char="•"/>
                <a:defRPr/>
              </a:pPr>
              <a:r>
                <a:rPr lang="zh-TW" altLang="en-US" sz="2800" i="0" kern="0" dirty="0" smtClean="0">
                  <a:latin typeface="+mn-lt"/>
                  <a:ea typeface="+mn-ea"/>
                  <a:cs typeface="+mn-ea"/>
                  <a:sym typeface="+mn-lt"/>
                </a:rPr>
                <a:t>花蓮中山</a:t>
              </a:r>
              <a:r>
                <a:rPr lang="zh-TW" altLang="en-US" sz="2800" i="0" kern="0" dirty="0">
                  <a:latin typeface="+mn-lt"/>
                  <a:ea typeface="+mn-ea"/>
                  <a:cs typeface="+mn-ea"/>
                  <a:sym typeface="+mn-lt"/>
                </a:rPr>
                <a:t>店</a:t>
              </a:r>
              <a:endParaRPr kumimoji="0" lang="en-US" altLang="zh-CN" sz="2800" b="0" i="0" u="none" strike="noStrike" kern="0" cap="none" spc="0" normalizeH="0" baseline="0" noProof="0" dirty="0">
                <a:ln>
                  <a:noFill/>
                </a:ln>
                <a:effectLst/>
                <a:uLnTx/>
                <a:uFillTx/>
                <a:latin typeface="+mn-lt"/>
                <a:ea typeface="+mn-ea"/>
                <a:cs typeface="+mn-ea"/>
                <a:sym typeface="+mn-lt"/>
              </a:endParaRPr>
            </a:p>
          </p:txBody>
        </p:sp>
      </p:grpSp>
      <p:grpSp>
        <p:nvGrpSpPr>
          <p:cNvPr id="49" name="深色3"/>
          <p:cNvGrpSpPr/>
          <p:nvPr/>
        </p:nvGrpSpPr>
        <p:grpSpPr>
          <a:xfrm>
            <a:off x="2163489" y="3611800"/>
            <a:ext cx="4686300" cy="400110"/>
            <a:chOff x="2225675" y="1472408"/>
            <a:chExt cx="4686300" cy="533478"/>
          </a:xfrm>
        </p:grpSpPr>
        <p:sp>
          <p:nvSpPr>
            <p:cNvPr id="50" name="AutoShape 57"/>
            <p:cNvSpPr>
              <a:spLocks noChangeArrowheads="1"/>
            </p:cNvSpPr>
            <p:nvPr/>
          </p:nvSpPr>
          <p:spPr bwMode="gray">
            <a:xfrm>
              <a:off x="2225675" y="1524000"/>
              <a:ext cx="4686300" cy="463550"/>
            </a:xfrm>
            <a:prstGeom prst="roundRect">
              <a:avLst>
                <a:gd name="adj" fmla="val 24658"/>
              </a:avLst>
            </a:prstGeom>
            <a:solidFill>
              <a:srgbClr val="FFC0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51"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n-lt"/>
                <a:ea typeface="+mn-ea"/>
                <a:cs typeface="+mn-ea"/>
                <a:sym typeface="+mn-lt"/>
              </a:endParaRPr>
            </a:p>
          </p:txBody>
        </p:sp>
        <p:sp>
          <p:nvSpPr>
            <p:cNvPr id="52" name="Rectangle 61"/>
            <p:cNvSpPr>
              <a:spLocks noChangeArrowheads="1"/>
            </p:cNvSpPr>
            <p:nvPr/>
          </p:nvSpPr>
          <p:spPr bwMode="gray">
            <a:xfrm>
              <a:off x="3961943" y="1472408"/>
              <a:ext cx="1210589" cy="5334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lang="zh-TW" altLang="en-US" sz="2000" b="1" kern="0" dirty="0" smtClean="0">
                  <a:latin typeface="+mn-lt"/>
                  <a:ea typeface="+mn-ea"/>
                  <a:cs typeface="+mn-ea"/>
                  <a:sym typeface="+mn-lt"/>
                </a:rPr>
                <a:t>摩斯</a:t>
              </a:r>
              <a:r>
                <a:rPr lang="zh-TW" altLang="en-US" sz="2000" b="1" kern="0" dirty="0">
                  <a:latin typeface="+mn-lt"/>
                  <a:ea typeface="+mn-ea"/>
                  <a:cs typeface="+mn-ea"/>
                  <a:sym typeface="+mn-lt"/>
                </a:rPr>
                <a:t>漢堡</a:t>
              </a:r>
              <a:endParaRPr kumimoji="0" lang="en-US" altLang="zh-CN" sz="2000" b="1" i="0" u="none" strike="noStrike" kern="0" cap="none" spc="0" normalizeH="0" baseline="0" noProof="0" dirty="0">
                <a:ln>
                  <a:noFill/>
                </a:ln>
                <a:effectLst/>
                <a:uLnTx/>
                <a:uFillTx/>
                <a:latin typeface="+mn-lt"/>
                <a:ea typeface="+mn-ea"/>
                <a:cs typeface="+mn-ea"/>
                <a:sym typeface="+mn-lt"/>
              </a:endParaRPr>
            </a:p>
          </p:txBody>
        </p:sp>
      </p:grpSp>
      <p:sp>
        <p:nvSpPr>
          <p:cNvPr id="24" name="TextBox 23"/>
          <p:cNvSpPr txBox="1"/>
          <p:nvPr/>
        </p:nvSpPr>
        <p:spPr>
          <a:xfrm>
            <a:off x="873515" y="147986"/>
            <a:ext cx="1620957" cy="523220"/>
          </a:xfrm>
          <a:prstGeom prst="rect">
            <a:avLst/>
          </a:prstGeom>
          <a:noFill/>
        </p:spPr>
        <p:txBody>
          <a:bodyPr wrap="none" rtlCol="0">
            <a:spAutoFit/>
          </a:bodyPr>
          <a:lstStyle/>
          <a:p>
            <a:r>
              <a:rPr lang="zh-TW" altLang="en-US" sz="2800" dirty="0" smtClean="0">
                <a:latin typeface="+mn-lt"/>
                <a:ea typeface="+mn-ea"/>
                <a:cs typeface="+mn-ea"/>
                <a:sym typeface="+mn-lt"/>
              </a:rPr>
              <a:t>研究對象</a:t>
            </a:r>
            <a:endParaRPr lang="zh-CN" altLang="en-US" sz="2800" dirty="0">
              <a:latin typeface="+mn-lt"/>
              <a:ea typeface="+mn-ea"/>
              <a:cs typeface="+mn-ea"/>
              <a:sym typeface="+mn-lt"/>
            </a:endParaRPr>
          </a:p>
        </p:txBody>
      </p:sp>
      <p:grpSp>
        <p:nvGrpSpPr>
          <p:cNvPr id="35" name="深色1"/>
          <p:cNvGrpSpPr/>
          <p:nvPr/>
        </p:nvGrpSpPr>
        <p:grpSpPr>
          <a:xfrm>
            <a:off x="2163489" y="1275607"/>
            <a:ext cx="4686300" cy="400110"/>
            <a:chOff x="2225675" y="1458218"/>
            <a:chExt cx="4686300" cy="533478"/>
          </a:xfrm>
        </p:grpSpPr>
        <p:sp>
          <p:nvSpPr>
            <p:cNvPr id="36" name="AutoShape 57"/>
            <p:cNvSpPr>
              <a:spLocks noChangeArrowheads="1"/>
            </p:cNvSpPr>
            <p:nvPr/>
          </p:nvSpPr>
          <p:spPr bwMode="gray">
            <a:xfrm>
              <a:off x="2225675" y="1524000"/>
              <a:ext cx="4686300" cy="463549"/>
            </a:xfrm>
            <a:prstGeom prst="roundRect">
              <a:avLst>
                <a:gd name="adj" fmla="val 24658"/>
              </a:avLst>
            </a:prstGeom>
            <a:solidFill>
              <a:srgbClr val="00B0F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37" name="AutoShape 9"/>
            <p:cNvSpPr>
              <a:spLocks noChangeArrowheads="1"/>
            </p:cNvSpPr>
            <p:nvPr/>
          </p:nvSpPr>
          <p:spPr bwMode="auto">
            <a:xfrm>
              <a:off x="2339751" y="1530342"/>
              <a:ext cx="4464497" cy="225433"/>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2676FF">
                    <a:lumMod val="20000"/>
                    <a:lumOff val="80000"/>
                    <a:alpha val="40000"/>
                  </a:srgbClr>
                </a:gs>
                <a:gs pos="100000">
                  <a:srgbClr val="FFFFFF">
                    <a:alpha val="0"/>
                  </a:srgbClr>
                </a:gs>
              </a:gsLst>
              <a:lin ang="5400000" scaled="1"/>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mn-lt"/>
                <a:ea typeface="+mn-ea"/>
                <a:cs typeface="+mn-ea"/>
                <a:sym typeface="+mn-lt"/>
              </a:endParaRPr>
            </a:p>
          </p:txBody>
        </p:sp>
        <p:sp>
          <p:nvSpPr>
            <p:cNvPr id="38" name="Rectangle 61"/>
            <p:cNvSpPr>
              <a:spLocks noChangeArrowheads="1"/>
            </p:cNvSpPr>
            <p:nvPr/>
          </p:nvSpPr>
          <p:spPr bwMode="gray">
            <a:xfrm>
              <a:off x="4090185" y="1458218"/>
              <a:ext cx="954108" cy="5334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zh-TW" altLang="en-US" sz="2000" b="1" i="0" u="none" strike="noStrike" kern="0" cap="none" spc="0" normalizeH="0" baseline="0" noProof="0" dirty="0" smtClean="0">
                  <a:ln>
                    <a:noFill/>
                  </a:ln>
                  <a:effectLst/>
                  <a:uLnTx/>
                  <a:uFillTx/>
                  <a:latin typeface="+mn-lt"/>
                  <a:ea typeface="+mn-ea"/>
                  <a:cs typeface="+mn-ea"/>
                  <a:sym typeface="+mn-lt"/>
                </a:rPr>
                <a:t>麥當勞</a:t>
              </a:r>
              <a:endParaRPr kumimoji="0" lang="en-US" altLang="zh-CN" sz="2000" b="1" i="0" u="none" strike="noStrike" kern="0" cap="none" spc="0" normalizeH="0" baseline="0" noProof="0" dirty="0">
                <a:ln>
                  <a:noFill/>
                </a:ln>
                <a:effectLst/>
                <a:uLnTx/>
                <a:uFillTx/>
                <a:latin typeface="+mn-lt"/>
                <a:ea typeface="+mn-ea"/>
                <a:cs typeface="+mn-ea"/>
                <a:sym typeface="+mn-lt"/>
              </a:endParaRPr>
            </a:p>
          </p:txBody>
        </p:sp>
      </p:grpSp>
      <p:pic>
        <p:nvPicPr>
          <p:cNvPr id="1026" name="Picture 2" descr="相關圖片"/>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52320" y="1131590"/>
            <a:ext cx="1506289" cy="15163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73515" y="147986"/>
            <a:ext cx="1620957" cy="523220"/>
          </a:xfrm>
          <a:prstGeom prst="rect">
            <a:avLst/>
          </a:prstGeom>
          <a:noFill/>
        </p:spPr>
        <p:txBody>
          <a:bodyPr wrap="none" rtlCol="0">
            <a:spAutoFit/>
          </a:bodyPr>
          <a:lstStyle/>
          <a:p>
            <a:r>
              <a:rPr lang="zh-TW" altLang="en-US" sz="2800" dirty="0" smtClean="0">
                <a:latin typeface="+mn-lt"/>
                <a:ea typeface="+mn-ea"/>
                <a:cs typeface="+mn-ea"/>
                <a:sym typeface="+mn-lt"/>
              </a:rPr>
              <a:t>訪談結果</a:t>
            </a:r>
            <a:endParaRPr lang="zh-CN" altLang="en-US" sz="2800" dirty="0">
              <a:latin typeface="+mn-lt"/>
              <a:ea typeface="+mn-ea"/>
              <a:cs typeface="+mn-ea"/>
              <a:sym typeface="+mn-lt"/>
            </a:endParaRPr>
          </a:p>
        </p:txBody>
      </p:sp>
      <p:graphicFrame>
        <p:nvGraphicFramePr>
          <p:cNvPr id="2" name="表格 1"/>
          <p:cNvGraphicFramePr>
            <a:graphicFrameLocks noGrp="1"/>
          </p:cNvGraphicFramePr>
          <p:nvPr>
            <p:extLst>
              <p:ext uri="{D42A27DB-BD31-4B8C-83A1-F6EECF244321}">
                <p14:modId xmlns:p14="http://schemas.microsoft.com/office/powerpoint/2010/main" xmlns="" val="3593453669"/>
              </p:ext>
            </p:extLst>
          </p:nvPr>
        </p:nvGraphicFramePr>
        <p:xfrm>
          <a:off x="2555776" y="81166"/>
          <a:ext cx="6416974" cy="5010864"/>
        </p:xfrm>
        <a:graphic>
          <a:graphicData uri="http://schemas.openxmlformats.org/drawingml/2006/table">
            <a:tbl>
              <a:tblPr/>
              <a:tblGrid>
                <a:gridCol w="2288144">
                  <a:extLst>
                    <a:ext uri="{9D8B030D-6E8A-4147-A177-3AD203B41FA5}">
                      <a16:colId xmlns="" xmlns:a16="http://schemas.microsoft.com/office/drawing/2014/main" val="20000"/>
                    </a:ext>
                  </a:extLst>
                </a:gridCol>
                <a:gridCol w="1342379">
                  <a:extLst>
                    <a:ext uri="{9D8B030D-6E8A-4147-A177-3AD203B41FA5}">
                      <a16:colId xmlns="" xmlns:a16="http://schemas.microsoft.com/office/drawing/2014/main" val="20001"/>
                    </a:ext>
                  </a:extLst>
                </a:gridCol>
                <a:gridCol w="1525429">
                  <a:extLst>
                    <a:ext uri="{9D8B030D-6E8A-4147-A177-3AD203B41FA5}">
                      <a16:colId xmlns="" xmlns:a16="http://schemas.microsoft.com/office/drawing/2014/main" val="20002"/>
                    </a:ext>
                  </a:extLst>
                </a:gridCol>
                <a:gridCol w="1261022">
                  <a:extLst>
                    <a:ext uri="{9D8B030D-6E8A-4147-A177-3AD203B41FA5}">
                      <a16:colId xmlns="" xmlns:a16="http://schemas.microsoft.com/office/drawing/2014/main" val="20003"/>
                    </a:ext>
                  </a:extLst>
                </a:gridCol>
              </a:tblGrid>
              <a:tr h="284445">
                <a:tc>
                  <a:txBody>
                    <a:bodyPr/>
                    <a:lstStyle/>
                    <a:p>
                      <a:pPr algn="ctr" rtl="0" fontAlgn="t">
                        <a:spcBef>
                          <a:spcPts val="0"/>
                        </a:spcBef>
                        <a:spcAft>
                          <a:spcPts val="0"/>
                        </a:spcAft>
                      </a:pPr>
                      <a:r>
                        <a:rPr lang="zh-TW" altLang="en-US" sz="1200" b="0" i="0" u="none" strike="noStrike" dirty="0">
                          <a:solidFill>
                            <a:srgbClr val="000000"/>
                          </a:solidFill>
                          <a:effectLst/>
                          <a:latin typeface="Arial" panose="020B0604020202020204" pitchFamily="34" charset="0"/>
                        </a:rPr>
                        <a:t>題目</a:t>
                      </a:r>
                      <a:endParaRPr lang="zh-TW" altLang="en-US" sz="1900" dirty="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zh-TW" altLang="en-US" sz="1200" b="0" i="0" u="none" strike="noStrike" dirty="0">
                          <a:solidFill>
                            <a:srgbClr val="000000"/>
                          </a:solidFill>
                          <a:effectLst/>
                          <a:latin typeface="Arial" panose="020B0604020202020204" pitchFamily="34" charset="0"/>
                        </a:rPr>
                        <a:t>回答</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a:solidFill>
                            <a:srgbClr val="000000"/>
                          </a:solidFill>
                          <a:effectLst/>
                          <a:latin typeface="Arial" panose="020B0604020202020204" pitchFamily="34" charset="0"/>
                        </a:rPr>
                        <a:t>摩斯</a:t>
                      </a:r>
                      <a:r>
                        <a:rPr lang="zh-TW" altLang="en-US" sz="1200" b="0" i="0" u="none" strike="noStrike" dirty="0" smtClean="0">
                          <a:solidFill>
                            <a:srgbClr val="000000"/>
                          </a:solidFill>
                          <a:effectLst/>
                          <a:latin typeface="Arial" panose="020B0604020202020204" pitchFamily="34" charset="0"/>
                        </a:rPr>
                        <a:t>漢堡</a:t>
                      </a:r>
                      <a:endParaRPr lang="zh-TW" altLang="en-US" sz="1900" dirty="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zh-TW" altLang="en-US" sz="1200" b="0" i="0" u="none" strike="noStrike" dirty="0">
                          <a:solidFill>
                            <a:srgbClr val="000000"/>
                          </a:solidFill>
                          <a:effectLst/>
                          <a:latin typeface="Arial" panose="020B0604020202020204" pitchFamily="34" charset="0"/>
                        </a:rPr>
                        <a:t>回答</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smtClean="0">
                          <a:solidFill>
                            <a:srgbClr val="000000"/>
                          </a:solidFill>
                          <a:effectLst/>
                          <a:latin typeface="Arial" panose="020B0604020202020204" pitchFamily="34" charset="0"/>
                        </a:rPr>
                        <a:t>麥當勞</a:t>
                      </a:r>
                      <a:endParaRPr lang="zh-TW" altLang="en-US" sz="1900" dirty="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t">
                        <a:spcBef>
                          <a:spcPts val="0"/>
                        </a:spcBef>
                        <a:spcAft>
                          <a:spcPts val="0"/>
                        </a:spcAft>
                      </a:pPr>
                      <a:r>
                        <a:rPr lang="zh-TW" altLang="en-US" sz="1200" b="0" i="0" u="none" strike="noStrike" dirty="0">
                          <a:solidFill>
                            <a:srgbClr val="000000"/>
                          </a:solidFill>
                          <a:effectLst/>
                          <a:latin typeface="Arial" panose="020B0604020202020204" pitchFamily="34" charset="0"/>
                        </a:rPr>
                        <a:t>回答</a:t>
                      </a:r>
                      <a:r>
                        <a:rPr lang="en-US" altLang="zh-TW" sz="1200" b="0" i="0" u="none" strike="noStrike" dirty="0">
                          <a:solidFill>
                            <a:srgbClr val="000000"/>
                          </a:solidFill>
                          <a:effectLst/>
                          <a:latin typeface="Arial" panose="020B0604020202020204" pitchFamily="34" charset="0"/>
                        </a:rPr>
                        <a:t>-</a:t>
                      </a:r>
                      <a:r>
                        <a:rPr lang="zh-TW" altLang="en-US" sz="1200" b="0" i="0" u="none" strike="noStrike" dirty="0" smtClean="0">
                          <a:solidFill>
                            <a:srgbClr val="000000"/>
                          </a:solidFill>
                          <a:effectLst/>
                          <a:latin typeface="Arial" panose="020B0604020202020204" pitchFamily="34" charset="0"/>
                        </a:rPr>
                        <a:t>肯德基</a:t>
                      </a:r>
                      <a:endParaRPr lang="zh-TW" altLang="en-US" sz="1900" dirty="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455942">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請問店內薯條包裝有營養成分和製作原料的標示嗎</a:t>
                      </a:r>
                      <a:r>
                        <a:rPr lang="en-US" altLang="zh-TW" sz="1200" b="0" i="0" u="none" strike="noStrike">
                          <a:solidFill>
                            <a:srgbClr val="000000"/>
                          </a:solidFill>
                          <a:effectLst/>
                          <a:latin typeface="Arial" panose="020B0604020202020204" pitchFamily="34" charset="0"/>
                        </a:rPr>
                        <a:t>?</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進口的包裝有</a:t>
                      </a:r>
                      <a:endParaRPr lang="zh-TW" altLang="en-US" sz="1900">
                        <a:effectLst/>
                      </a:endParaRPr>
                    </a:p>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賣出的包裝沒有</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兩個都有</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進口的包裝有</a:t>
                      </a:r>
                      <a:endParaRPr lang="zh-TW" altLang="en-US" sz="1900">
                        <a:effectLst/>
                      </a:endParaRPr>
                    </a:p>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賣出的包裝沒有</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455942">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請問店內的薯條是從國外進口或台灣本地製造的呢</a:t>
                      </a:r>
                      <a:r>
                        <a:rPr lang="en-US" altLang="zh-TW" sz="1200" b="0" i="0" u="none" strike="noStrike">
                          <a:solidFill>
                            <a:srgbClr val="000000"/>
                          </a:solidFill>
                          <a:effectLst/>
                          <a:latin typeface="Arial" panose="020B0604020202020204" pitchFamily="34" charset="0"/>
                        </a:rPr>
                        <a:t>?</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國外進口</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dirty="0">
                          <a:solidFill>
                            <a:srgbClr val="000000"/>
                          </a:solidFill>
                          <a:effectLst/>
                          <a:latin typeface="Arial" panose="020B0604020202020204" pitchFamily="34" charset="0"/>
                        </a:rPr>
                        <a:t>國外進口</a:t>
                      </a:r>
                      <a:endParaRPr lang="zh-TW" altLang="en-US" sz="1900" dirty="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國內生產</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635100">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請問薯條的進貨是固定時間還是吃完了才進貨呢</a:t>
                      </a:r>
                      <a:r>
                        <a:rPr lang="en-US" altLang="zh-TW" sz="1200" b="0" i="0" u="none" strike="noStrike">
                          <a:solidFill>
                            <a:srgbClr val="000000"/>
                          </a:solidFill>
                          <a:effectLst/>
                          <a:latin typeface="Arial" panose="020B0604020202020204" pitchFamily="34" charset="0"/>
                        </a:rPr>
                        <a:t>?</a:t>
                      </a:r>
                      <a:r>
                        <a:rPr lang="zh-TW" altLang="en-US" sz="1200" b="0" i="0" u="none" strike="noStrike">
                          <a:solidFill>
                            <a:srgbClr val="000000"/>
                          </a:solidFill>
                          <a:effectLst/>
                          <a:latin typeface="Arial" panose="020B0604020202020204" pitchFamily="34" charset="0"/>
                        </a:rPr>
                        <a:t>一次要怎麼估進多少量呢？</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一星期兩次</a:t>
                      </a:r>
                      <a:endParaRPr lang="zh-TW" altLang="en-US" sz="1900">
                        <a:effectLst/>
                      </a:endParaRPr>
                    </a:p>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看系統</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dirty="0">
                          <a:solidFill>
                            <a:srgbClr val="000000"/>
                          </a:solidFill>
                          <a:effectLst/>
                          <a:latin typeface="Arial" panose="020B0604020202020204" pitchFamily="34" charset="0"/>
                        </a:rPr>
                        <a:t>每三天一次</a:t>
                      </a:r>
                      <a:endParaRPr lang="zh-TW" altLang="en-US" sz="1900" dirty="0">
                        <a:effectLst/>
                      </a:endParaRPr>
                    </a:p>
                    <a:p>
                      <a:pPr rtl="0" fontAlgn="t">
                        <a:spcBef>
                          <a:spcPts val="0"/>
                        </a:spcBef>
                        <a:spcAft>
                          <a:spcPts val="0"/>
                        </a:spcAft>
                      </a:pPr>
                      <a:r>
                        <a:rPr lang="zh-TW" altLang="en-US" sz="1200" b="0" i="0" u="none" strike="noStrike" dirty="0">
                          <a:solidFill>
                            <a:srgbClr val="000000"/>
                          </a:solidFill>
                          <a:effectLst/>
                          <a:latin typeface="Arial" panose="020B0604020202020204" pitchFamily="34" charset="0"/>
                        </a:rPr>
                        <a:t>看假日或平日</a:t>
                      </a:r>
                      <a:endParaRPr lang="zh-TW" altLang="en-US" sz="1900" dirty="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一星期一次</a:t>
                      </a:r>
                      <a:endParaRPr lang="zh-TW" altLang="en-US" sz="1900">
                        <a:effectLst/>
                      </a:endParaRPr>
                    </a:p>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看之前的銷售量</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455942">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請問從廠商買來的薯條是如何保存的</a:t>
                      </a:r>
                      <a:r>
                        <a:rPr lang="en-US" altLang="zh-TW" sz="1200" b="0" i="0" u="none" strike="noStrike">
                          <a:solidFill>
                            <a:srgbClr val="000000"/>
                          </a:solidFill>
                          <a:effectLst/>
                          <a:latin typeface="Arial" panose="020B0604020202020204" pitchFamily="34" charset="0"/>
                        </a:rPr>
                        <a:t>?</a:t>
                      </a:r>
                      <a:r>
                        <a:rPr lang="zh-TW" altLang="en-US" sz="1200" b="0" i="0" u="none" strike="noStrike">
                          <a:solidFill>
                            <a:srgbClr val="000000"/>
                          </a:solidFill>
                          <a:effectLst/>
                          <a:latin typeface="Arial" panose="020B0604020202020204" pitchFamily="34" charset="0"/>
                        </a:rPr>
                        <a:t>保存時間可以多久呢？</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放在冷凍庫</a:t>
                      </a:r>
                      <a:endParaRPr lang="zh-TW" altLang="en-US" sz="1900">
                        <a:effectLst/>
                      </a:endParaRPr>
                    </a:p>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不知道</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放在冷凍庫</a:t>
                      </a:r>
                      <a:endParaRPr lang="zh-TW" altLang="en-US" sz="1900">
                        <a:effectLst/>
                      </a:endParaRPr>
                    </a:p>
                    <a:p>
                      <a:pPr rtl="0" fontAlgn="t">
                        <a:spcBef>
                          <a:spcPts val="0"/>
                        </a:spcBef>
                        <a:spcAft>
                          <a:spcPts val="0"/>
                        </a:spcAft>
                      </a:pPr>
                      <a:r>
                        <a:rPr lang="en-US" altLang="zh-TW" sz="1200" b="0" i="0" u="none" strike="noStrike">
                          <a:solidFill>
                            <a:srgbClr val="000000"/>
                          </a:solidFill>
                          <a:effectLst/>
                          <a:latin typeface="Arial" panose="020B0604020202020204" pitchFamily="34" charset="0"/>
                        </a:rPr>
                        <a:t>9</a:t>
                      </a:r>
                      <a:r>
                        <a:rPr lang="zh-TW" altLang="en-US" sz="1200" b="0" i="0" u="none" strike="noStrike">
                          <a:solidFill>
                            <a:srgbClr val="000000"/>
                          </a:solidFill>
                          <a:effectLst/>
                          <a:latin typeface="Arial" panose="020B0604020202020204" pitchFamily="34" charset="0"/>
                        </a:rPr>
                        <a:t>個月</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放在冷凍庫</a:t>
                      </a:r>
                      <a:endParaRPr lang="zh-TW" altLang="en-US" sz="1900">
                        <a:effectLst/>
                      </a:endParaRPr>
                    </a:p>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不知道</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635100">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請問的小薯和大薯的分量是如何計算的</a:t>
                      </a:r>
                      <a:r>
                        <a:rPr lang="en-US" altLang="zh-TW" sz="1200" b="0" i="0" u="none" strike="noStrike">
                          <a:solidFill>
                            <a:srgbClr val="000000"/>
                          </a:solidFill>
                          <a:effectLst/>
                          <a:latin typeface="Arial" panose="020B0604020202020204" pitchFamily="34" charset="0"/>
                        </a:rPr>
                        <a:t>?(</a:t>
                      </a:r>
                      <a:r>
                        <a:rPr lang="zh-TW" altLang="en-US" sz="1200" b="0" i="0" u="none" strike="noStrike">
                          <a:solidFill>
                            <a:srgbClr val="000000"/>
                          </a:solidFill>
                          <a:effectLst/>
                          <a:latin typeface="Arial" panose="020B0604020202020204" pitchFamily="34" charset="0"/>
                        </a:rPr>
                        <a:t>包裝盒</a:t>
                      </a:r>
                      <a:r>
                        <a:rPr lang="en-US" altLang="zh-TW" sz="1200" b="0" i="0" u="none" strike="noStrike">
                          <a:solidFill>
                            <a:srgbClr val="000000"/>
                          </a:solidFill>
                          <a:effectLst/>
                          <a:latin typeface="Arial" panose="020B0604020202020204" pitchFamily="34" charset="0"/>
                        </a:rPr>
                        <a:t>?</a:t>
                      </a:r>
                      <a:r>
                        <a:rPr lang="zh-TW" altLang="en-US" sz="1200" b="0" i="0" u="none" strike="noStrike">
                          <a:solidFill>
                            <a:srgbClr val="000000"/>
                          </a:solidFill>
                          <a:effectLst/>
                          <a:latin typeface="Arial" panose="020B0604020202020204" pitchFamily="34" charset="0"/>
                        </a:rPr>
                        <a:t>秤重</a:t>
                      </a:r>
                      <a:r>
                        <a:rPr lang="en-US" altLang="zh-TW" sz="1200" b="0" i="0" u="none" strike="noStrike">
                          <a:solidFill>
                            <a:srgbClr val="000000"/>
                          </a:solidFill>
                          <a:effectLst/>
                          <a:latin typeface="Arial" panose="020B0604020202020204" pitchFamily="34" charset="0"/>
                        </a:rPr>
                        <a:t>?)</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小薯炸之前</a:t>
                      </a:r>
                      <a:r>
                        <a:rPr lang="en-US" altLang="zh-TW" sz="1200" b="0" i="0" u="none" strike="noStrike">
                          <a:solidFill>
                            <a:srgbClr val="000000"/>
                          </a:solidFill>
                          <a:effectLst/>
                          <a:latin typeface="Arial" panose="020B0604020202020204" pitchFamily="34" charset="0"/>
                        </a:rPr>
                        <a:t>120</a:t>
                      </a:r>
                      <a:r>
                        <a:rPr lang="en-US" sz="1200" b="0" i="0" u="none" strike="noStrike">
                          <a:solidFill>
                            <a:srgbClr val="000000"/>
                          </a:solidFill>
                          <a:effectLst/>
                          <a:latin typeface="Arial" panose="020B0604020202020204" pitchFamily="34" charset="0"/>
                        </a:rPr>
                        <a:t>g</a:t>
                      </a:r>
                      <a:endParaRPr lang="en-US" sz="1900">
                        <a:effectLst/>
                      </a:endParaRPr>
                    </a:p>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大薯炸之前</a:t>
                      </a:r>
                      <a:r>
                        <a:rPr lang="en-US" altLang="zh-TW" sz="1200" b="0" i="0" u="none" strike="noStrike">
                          <a:solidFill>
                            <a:srgbClr val="000000"/>
                          </a:solidFill>
                          <a:effectLst/>
                          <a:latin typeface="Arial" panose="020B0604020202020204" pitchFamily="34" charset="0"/>
                        </a:rPr>
                        <a:t>200</a:t>
                      </a:r>
                      <a:r>
                        <a:rPr lang="en-US" sz="1200" b="0" i="0" u="none" strike="noStrike">
                          <a:solidFill>
                            <a:srgbClr val="000000"/>
                          </a:solidFill>
                          <a:effectLst/>
                          <a:latin typeface="Arial" panose="020B0604020202020204" pitchFamily="34" charset="0"/>
                        </a:rPr>
                        <a:t>g</a:t>
                      </a:r>
                      <a:endParaRPr 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用重量</a:t>
                      </a:r>
                      <a:r>
                        <a:rPr lang="en-US" altLang="zh-TW" sz="1200" b="0" i="0" u="none" strike="noStrike">
                          <a:solidFill>
                            <a:srgbClr val="000000"/>
                          </a:solidFill>
                          <a:effectLst/>
                          <a:latin typeface="Arial" panose="020B0604020202020204" pitchFamily="34" charset="0"/>
                        </a:rPr>
                        <a:t>(</a:t>
                      </a:r>
                      <a:r>
                        <a:rPr lang="zh-TW" altLang="en-US" sz="1200" b="0" i="0" u="none" strike="noStrike">
                          <a:solidFill>
                            <a:srgbClr val="000000"/>
                          </a:solidFill>
                          <a:effectLst/>
                          <a:latin typeface="Arial" panose="020B0604020202020204" pitchFamily="34" charset="0"/>
                        </a:rPr>
                        <a:t>盎司</a:t>
                      </a:r>
                      <a:r>
                        <a:rPr lang="en-US" altLang="zh-TW" sz="1200" b="0" i="0" u="none" strike="noStrike">
                          <a:solidFill>
                            <a:srgbClr val="000000"/>
                          </a:solidFill>
                          <a:effectLst/>
                          <a:latin typeface="Arial" panose="020B0604020202020204" pitchFamily="34" charset="0"/>
                        </a:rPr>
                        <a:t>)</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dirty="0">
                          <a:solidFill>
                            <a:srgbClr val="000000"/>
                          </a:solidFill>
                          <a:effectLst/>
                          <a:latin typeface="Arial" panose="020B0604020202020204" pitchFamily="34" charset="0"/>
                        </a:rPr>
                        <a:t>小薯</a:t>
                      </a:r>
                      <a:r>
                        <a:rPr lang="en-US" altLang="zh-TW" sz="1200" b="0" i="0" u="none" strike="noStrike" dirty="0">
                          <a:solidFill>
                            <a:srgbClr val="000000"/>
                          </a:solidFill>
                          <a:effectLst/>
                          <a:latin typeface="Arial" panose="020B0604020202020204" pitchFamily="34" charset="0"/>
                        </a:rPr>
                        <a:t>65~70</a:t>
                      </a:r>
                      <a:r>
                        <a:rPr lang="en-US" sz="1200" b="0" i="0" u="none" strike="noStrike" dirty="0">
                          <a:solidFill>
                            <a:srgbClr val="000000"/>
                          </a:solidFill>
                          <a:effectLst/>
                          <a:latin typeface="Arial" panose="020B0604020202020204" pitchFamily="34" charset="0"/>
                        </a:rPr>
                        <a:t>g</a:t>
                      </a:r>
                      <a:endParaRPr lang="en-US" sz="1900" dirty="0">
                        <a:effectLst/>
                      </a:endParaRPr>
                    </a:p>
                    <a:p>
                      <a:pPr rtl="0" fontAlgn="t">
                        <a:spcBef>
                          <a:spcPts val="0"/>
                        </a:spcBef>
                        <a:spcAft>
                          <a:spcPts val="0"/>
                        </a:spcAft>
                      </a:pPr>
                      <a:r>
                        <a:rPr lang="zh-TW" altLang="en-US" sz="1200" b="0" i="0" u="none" strike="noStrike" dirty="0">
                          <a:solidFill>
                            <a:srgbClr val="000000"/>
                          </a:solidFill>
                          <a:effectLst/>
                          <a:latin typeface="Arial" panose="020B0604020202020204" pitchFamily="34" charset="0"/>
                        </a:rPr>
                        <a:t>中薯</a:t>
                      </a:r>
                      <a:r>
                        <a:rPr lang="en-US" altLang="zh-TW" sz="1200" b="0" i="0" u="none" strike="noStrike" dirty="0">
                          <a:solidFill>
                            <a:srgbClr val="000000"/>
                          </a:solidFill>
                          <a:effectLst/>
                          <a:latin typeface="Arial" panose="020B0604020202020204" pitchFamily="34" charset="0"/>
                        </a:rPr>
                        <a:t>100~110</a:t>
                      </a:r>
                      <a:r>
                        <a:rPr lang="en-US" sz="1200" b="0" i="0" u="none" strike="noStrike" dirty="0">
                          <a:solidFill>
                            <a:srgbClr val="000000"/>
                          </a:solidFill>
                          <a:effectLst/>
                          <a:latin typeface="Arial" panose="020B0604020202020204" pitchFamily="34" charset="0"/>
                        </a:rPr>
                        <a:t>g</a:t>
                      </a:r>
                      <a:endParaRPr lang="en-US" sz="1900" dirty="0">
                        <a:effectLst/>
                      </a:endParaRPr>
                    </a:p>
                    <a:p>
                      <a:pPr rtl="0" fontAlgn="t">
                        <a:spcBef>
                          <a:spcPts val="0"/>
                        </a:spcBef>
                        <a:spcAft>
                          <a:spcPts val="0"/>
                        </a:spcAft>
                      </a:pPr>
                      <a:r>
                        <a:rPr lang="zh-TW" altLang="en-US" sz="1200" b="0" i="0" u="none" strike="noStrike" dirty="0">
                          <a:solidFill>
                            <a:srgbClr val="000000"/>
                          </a:solidFill>
                          <a:effectLst/>
                          <a:latin typeface="Arial" panose="020B0604020202020204" pitchFamily="34" charset="0"/>
                        </a:rPr>
                        <a:t>大薯</a:t>
                      </a:r>
                      <a:r>
                        <a:rPr lang="en-US" altLang="zh-TW" sz="1200" b="0" i="0" u="none" strike="noStrike" dirty="0">
                          <a:solidFill>
                            <a:srgbClr val="000000"/>
                          </a:solidFill>
                          <a:effectLst/>
                          <a:latin typeface="Arial" panose="020B0604020202020204" pitchFamily="34" charset="0"/>
                        </a:rPr>
                        <a:t>140~150</a:t>
                      </a:r>
                      <a:r>
                        <a:rPr lang="en-US" sz="1200" b="0" i="0" u="none" strike="noStrike" dirty="0">
                          <a:solidFill>
                            <a:srgbClr val="000000"/>
                          </a:solidFill>
                          <a:effectLst/>
                          <a:latin typeface="Arial" panose="020B0604020202020204" pitchFamily="34" charset="0"/>
                        </a:rPr>
                        <a:t>g</a:t>
                      </a:r>
                      <a:endParaRPr lang="en-US" sz="1900" dirty="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455942">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請問小薯、中薯和大薯的價格分別是多少</a:t>
                      </a:r>
                      <a:r>
                        <a:rPr lang="en-US" altLang="zh-TW" sz="1200" b="0" i="0" u="none" strike="noStrike">
                          <a:solidFill>
                            <a:srgbClr val="000000"/>
                          </a:solidFill>
                          <a:effectLst/>
                          <a:latin typeface="Arial" panose="020B0604020202020204" pitchFamily="34" charset="0"/>
                        </a:rPr>
                        <a:t>?</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公司訂的</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dirty="0" smtClean="0">
                          <a:solidFill>
                            <a:srgbClr val="000000"/>
                          </a:solidFill>
                          <a:effectLst/>
                          <a:latin typeface="Arial" panose="020B0604020202020204" pitchFamily="34" charset="0"/>
                        </a:rPr>
                        <a:t>公司</a:t>
                      </a:r>
                      <a:r>
                        <a:rPr lang="zh-TW" altLang="en-US" sz="1200" b="0" i="0" u="none" strike="noStrike" dirty="0">
                          <a:solidFill>
                            <a:srgbClr val="000000"/>
                          </a:solidFill>
                          <a:effectLst/>
                          <a:latin typeface="Arial" panose="020B0604020202020204" pitchFamily="34" charset="0"/>
                        </a:rPr>
                        <a:t>訂的</a:t>
                      </a:r>
                      <a:endParaRPr lang="zh-TW" altLang="en-US" sz="1900" dirty="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公司訂的</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635100">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請問店內炸薯條會炸多久</a:t>
                      </a:r>
                      <a:r>
                        <a:rPr lang="en-US" altLang="zh-TW" sz="1200" b="0" i="0" u="none" strike="noStrike">
                          <a:solidFill>
                            <a:srgbClr val="000000"/>
                          </a:solidFill>
                          <a:effectLst/>
                          <a:latin typeface="Arial" panose="020B0604020202020204" pitchFamily="34" charset="0"/>
                        </a:rPr>
                        <a:t>?(</a:t>
                      </a:r>
                      <a:r>
                        <a:rPr lang="zh-TW" altLang="en-US" sz="1200" b="0" i="0" u="none" strike="noStrike">
                          <a:solidFill>
                            <a:srgbClr val="000000"/>
                          </a:solidFill>
                          <a:effectLst/>
                          <a:latin typeface="Arial" panose="020B0604020202020204" pitchFamily="34" charset="0"/>
                        </a:rPr>
                        <a:t>機器固定時間嗎</a:t>
                      </a:r>
                      <a:r>
                        <a:rPr lang="en-US" altLang="zh-TW" sz="1200" b="0" i="0" u="none" strike="noStrike">
                          <a:solidFill>
                            <a:srgbClr val="000000"/>
                          </a:solidFill>
                          <a:effectLst/>
                          <a:latin typeface="Arial" panose="020B0604020202020204" pitchFamily="34" charset="0"/>
                        </a:rPr>
                        <a:t>?</a:t>
                      </a:r>
                      <a:r>
                        <a:rPr lang="zh-TW" altLang="en-US" sz="1200" b="0" i="0" u="none" strike="noStrike">
                          <a:solidFill>
                            <a:srgbClr val="000000"/>
                          </a:solidFill>
                          <a:effectLst/>
                          <a:latin typeface="Arial" panose="020B0604020202020204" pitchFamily="34" charset="0"/>
                        </a:rPr>
                        <a:t>那炸多久由誰決定呢</a:t>
                      </a:r>
                      <a:r>
                        <a:rPr lang="en-US" altLang="zh-TW" sz="1200" b="0" i="0" u="none" strike="noStrike">
                          <a:solidFill>
                            <a:srgbClr val="000000"/>
                          </a:solidFill>
                          <a:effectLst/>
                          <a:latin typeface="Arial" panose="020B0604020202020204" pitchFamily="34" charset="0"/>
                        </a:rPr>
                        <a:t>?)</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dirty="0">
                          <a:solidFill>
                            <a:srgbClr val="FF0000"/>
                          </a:solidFill>
                          <a:effectLst/>
                          <a:latin typeface="Arial" panose="020B0604020202020204" pitchFamily="34" charset="0"/>
                        </a:rPr>
                        <a:t>三分鐘</a:t>
                      </a:r>
                      <a:r>
                        <a:rPr lang="en-US" altLang="zh-TW" sz="1200" b="0" i="0" u="none" strike="noStrike" dirty="0">
                          <a:solidFill>
                            <a:srgbClr val="000000"/>
                          </a:solidFill>
                          <a:effectLst/>
                          <a:latin typeface="Arial" panose="020B0604020202020204" pitchFamily="34" charset="0"/>
                        </a:rPr>
                        <a:t>(</a:t>
                      </a:r>
                      <a:r>
                        <a:rPr lang="en-US" sz="1200" b="0" i="0" u="none" strike="noStrike" dirty="0">
                          <a:solidFill>
                            <a:srgbClr val="000000"/>
                          </a:solidFill>
                          <a:effectLst/>
                          <a:latin typeface="Arial" panose="020B0604020202020204" pitchFamily="34" charset="0"/>
                        </a:rPr>
                        <a:t>SOP)</a:t>
                      </a:r>
                      <a:endParaRPr lang="en-US" sz="1900" dirty="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dirty="0">
                          <a:solidFill>
                            <a:srgbClr val="000000"/>
                          </a:solidFill>
                          <a:effectLst/>
                          <a:latin typeface="Arial" panose="020B0604020202020204" pitchFamily="34" charset="0"/>
                        </a:rPr>
                        <a:t>機器固定</a:t>
                      </a:r>
                      <a:r>
                        <a:rPr lang="en-US" altLang="zh-TW" sz="1200" b="0" i="0" u="none" strike="noStrike" dirty="0">
                          <a:solidFill>
                            <a:srgbClr val="000000"/>
                          </a:solidFill>
                          <a:effectLst/>
                          <a:latin typeface="Arial" panose="020B0604020202020204" pitchFamily="34" charset="0"/>
                        </a:rPr>
                        <a:t>(SOP)</a:t>
                      </a:r>
                      <a:endParaRPr lang="zh-TW" altLang="en-US" sz="1900" dirty="0">
                        <a:effectLst/>
                      </a:endParaRPr>
                    </a:p>
                    <a:p>
                      <a:pPr rtl="0" fontAlgn="t">
                        <a:spcBef>
                          <a:spcPts val="0"/>
                        </a:spcBef>
                        <a:spcAft>
                          <a:spcPts val="0"/>
                        </a:spcAft>
                      </a:pPr>
                      <a:r>
                        <a:rPr lang="zh-TW" altLang="en-US" sz="1200" b="0" i="0" u="none" strike="noStrike" dirty="0">
                          <a:solidFill>
                            <a:srgbClr val="000000"/>
                          </a:solidFill>
                          <a:effectLst/>
                          <a:latin typeface="Arial" panose="020B0604020202020204" pitchFamily="34" charset="0"/>
                        </a:rPr>
                        <a:t>油溫</a:t>
                      </a:r>
                      <a:r>
                        <a:rPr lang="en-US" altLang="zh-TW" sz="1200" b="0" i="0" u="none" strike="noStrike" dirty="0">
                          <a:solidFill>
                            <a:srgbClr val="000000"/>
                          </a:solidFill>
                          <a:effectLst/>
                          <a:latin typeface="Arial" panose="020B0604020202020204" pitchFamily="34" charset="0"/>
                        </a:rPr>
                        <a:t>300</a:t>
                      </a:r>
                      <a:r>
                        <a:rPr lang="zh-TW" altLang="en-US" sz="1200" b="0" i="0" u="none" strike="noStrike" dirty="0">
                          <a:solidFill>
                            <a:srgbClr val="000000"/>
                          </a:solidFill>
                          <a:effectLst/>
                          <a:latin typeface="Arial" panose="020B0604020202020204" pitchFamily="34" charset="0"/>
                        </a:rPr>
                        <a:t>華式</a:t>
                      </a:r>
                      <a:endParaRPr lang="zh-TW" altLang="en-US" sz="1900" dirty="0">
                        <a:effectLst/>
                      </a:endParaRPr>
                    </a:p>
                    <a:p>
                      <a:pPr rtl="0" fontAlgn="t">
                        <a:spcBef>
                          <a:spcPts val="0"/>
                        </a:spcBef>
                        <a:spcAft>
                          <a:spcPts val="0"/>
                        </a:spcAft>
                      </a:pPr>
                      <a:r>
                        <a:rPr lang="zh-TW" altLang="en-US" sz="1200" b="0" i="0" u="none" strike="noStrike" dirty="0">
                          <a:solidFill>
                            <a:srgbClr val="000000"/>
                          </a:solidFill>
                          <a:effectLst/>
                          <a:latin typeface="Arial" panose="020B0604020202020204" pitchFamily="34" charset="0"/>
                        </a:rPr>
                        <a:t>炸</a:t>
                      </a:r>
                      <a:r>
                        <a:rPr lang="zh-TW" altLang="en-US" sz="1200" b="0" i="0" u="none" strike="noStrike" dirty="0">
                          <a:solidFill>
                            <a:srgbClr val="FF0000"/>
                          </a:solidFill>
                          <a:effectLst/>
                          <a:latin typeface="Arial" panose="020B0604020202020204" pitchFamily="34" charset="0"/>
                        </a:rPr>
                        <a:t>三分鐘</a:t>
                      </a:r>
                      <a:endParaRPr lang="zh-TW" altLang="en-US" sz="1900" dirty="0">
                        <a:solidFill>
                          <a:srgbClr val="FF0000"/>
                        </a:solidFill>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dirty="0">
                          <a:solidFill>
                            <a:srgbClr val="000000"/>
                          </a:solidFill>
                          <a:effectLst/>
                          <a:latin typeface="Arial" panose="020B0604020202020204" pitchFamily="34" charset="0"/>
                        </a:rPr>
                        <a:t>機器固定</a:t>
                      </a:r>
                      <a:endParaRPr lang="zh-TW" altLang="en-US" sz="1900" dirty="0">
                        <a:effectLst/>
                      </a:endParaRPr>
                    </a:p>
                    <a:p>
                      <a:pPr rtl="0" fontAlgn="t">
                        <a:spcBef>
                          <a:spcPts val="0"/>
                        </a:spcBef>
                        <a:spcAft>
                          <a:spcPts val="0"/>
                        </a:spcAft>
                      </a:pPr>
                      <a:r>
                        <a:rPr lang="en-US" altLang="zh-TW" sz="1200" b="0" i="0" u="none" strike="noStrike" dirty="0">
                          <a:solidFill>
                            <a:srgbClr val="FF0000"/>
                          </a:solidFill>
                          <a:effectLst/>
                          <a:latin typeface="Arial" panose="020B0604020202020204" pitchFamily="34" charset="0"/>
                        </a:rPr>
                        <a:t>3</a:t>
                      </a:r>
                      <a:r>
                        <a:rPr lang="zh-TW" altLang="en-US" sz="1200" b="0" i="0" u="none" strike="noStrike" dirty="0">
                          <a:solidFill>
                            <a:srgbClr val="FF0000"/>
                          </a:solidFill>
                          <a:effectLst/>
                          <a:latin typeface="Arial" panose="020B0604020202020204" pitchFamily="34" charset="0"/>
                        </a:rPr>
                        <a:t>分</a:t>
                      </a:r>
                      <a:r>
                        <a:rPr lang="en-US" altLang="zh-TW" sz="1200" b="0" i="0" u="none" strike="noStrike" dirty="0">
                          <a:solidFill>
                            <a:srgbClr val="FF0000"/>
                          </a:solidFill>
                          <a:effectLst/>
                          <a:latin typeface="Arial" panose="020B0604020202020204" pitchFamily="34" charset="0"/>
                        </a:rPr>
                        <a:t>5</a:t>
                      </a:r>
                      <a:r>
                        <a:rPr lang="zh-TW" altLang="en-US" sz="1200" b="0" i="0" u="none" strike="noStrike" dirty="0">
                          <a:solidFill>
                            <a:srgbClr val="FF0000"/>
                          </a:solidFill>
                          <a:effectLst/>
                          <a:latin typeface="Arial" panose="020B0604020202020204" pitchFamily="34" charset="0"/>
                        </a:rPr>
                        <a:t>秒</a:t>
                      </a:r>
                      <a:endParaRPr lang="zh-TW" altLang="en-US" sz="1900" dirty="0">
                        <a:solidFill>
                          <a:srgbClr val="FF0000"/>
                        </a:solidFill>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455942">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請問炸薯條所使用的油是什麼油呢</a:t>
                      </a:r>
                      <a:r>
                        <a:rPr lang="en-US" altLang="zh-TW" sz="1200" b="0" i="0" u="none" strike="noStrike">
                          <a:solidFill>
                            <a:srgbClr val="000000"/>
                          </a:solidFill>
                          <a:effectLst/>
                          <a:latin typeface="Arial" panose="020B0604020202020204" pitchFamily="34" charset="0"/>
                        </a:rPr>
                        <a:t>?</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植物油</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植物油</a:t>
                      </a:r>
                      <a:r>
                        <a:rPr lang="en-US" altLang="zh-TW" sz="1200" b="0" i="0" u="none" strike="noStrike">
                          <a:solidFill>
                            <a:srgbClr val="000000"/>
                          </a:solidFill>
                          <a:effectLst/>
                          <a:latin typeface="Arial" panose="020B0604020202020204" pitchFamily="34" charset="0"/>
                        </a:rPr>
                        <a:t>(</a:t>
                      </a:r>
                      <a:r>
                        <a:rPr lang="zh-TW" altLang="en-US" sz="1200" b="0" i="0" u="none" strike="noStrike">
                          <a:solidFill>
                            <a:srgbClr val="000000"/>
                          </a:solidFill>
                          <a:effectLst/>
                          <a:latin typeface="Arial" panose="020B0604020202020204" pitchFamily="34" charset="0"/>
                        </a:rPr>
                        <a:t>素的</a:t>
                      </a:r>
                      <a:r>
                        <a:rPr lang="en-US" altLang="zh-TW" sz="1200" b="0" i="0" u="none" strike="noStrike">
                          <a:solidFill>
                            <a:srgbClr val="000000"/>
                          </a:solidFill>
                          <a:effectLst/>
                          <a:latin typeface="Arial" panose="020B0604020202020204" pitchFamily="34" charset="0"/>
                        </a:rPr>
                        <a:t>)</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棕櫚油</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470691">
                <a:tc>
                  <a:txBody>
                    <a:bodyPr/>
                    <a:lstStyle/>
                    <a:p>
                      <a:pPr rtl="0" fontAlgn="t">
                        <a:spcBef>
                          <a:spcPts val="0"/>
                        </a:spcBef>
                        <a:spcAft>
                          <a:spcPts val="0"/>
                        </a:spcAft>
                      </a:pPr>
                      <a:r>
                        <a:rPr lang="zh-TW" altLang="en-US" sz="1200" b="0" i="0" u="none" strike="noStrike" dirty="0">
                          <a:solidFill>
                            <a:srgbClr val="000000"/>
                          </a:solidFill>
                          <a:effectLst/>
                          <a:latin typeface="Arial" panose="020B0604020202020204" pitchFamily="34" charset="0"/>
                        </a:rPr>
                        <a:t>之前新聞發生的綠薯條事件您認為是什麼原因造成的</a:t>
                      </a:r>
                      <a:r>
                        <a:rPr lang="en-US" altLang="zh-TW" sz="1200" b="0" i="0" u="none" strike="noStrike" dirty="0">
                          <a:solidFill>
                            <a:srgbClr val="000000"/>
                          </a:solidFill>
                          <a:effectLst/>
                          <a:latin typeface="Arial" panose="020B0604020202020204" pitchFamily="34" charset="0"/>
                        </a:rPr>
                        <a:t>?</a:t>
                      </a:r>
                      <a:endParaRPr lang="zh-TW" altLang="en-US" sz="1900" dirty="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不知道</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a:solidFill>
                            <a:srgbClr val="000000"/>
                          </a:solidFill>
                          <a:effectLst/>
                          <a:latin typeface="Arial" panose="020B0604020202020204" pitchFamily="34" charset="0"/>
                        </a:rPr>
                        <a:t>外皮沒去除乾淨</a:t>
                      </a:r>
                      <a:endParaRPr lang="zh-TW" altLang="en-US" sz="190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200" b="0" i="0" u="none" strike="noStrike" dirty="0">
                          <a:solidFill>
                            <a:srgbClr val="000000"/>
                          </a:solidFill>
                          <a:effectLst/>
                          <a:latin typeface="Arial" panose="020B0604020202020204" pitchFamily="34" charset="0"/>
                        </a:rPr>
                        <a:t>保存不佳</a:t>
                      </a:r>
                      <a:endParaRPr lang="zh-TW" altLang="en-US" sz="1900" dirty="0">
                        <a:effectLst/>
                      </a:endParaRPr>
                    </a:p>
                  </a:txBody>
                  <a:tcPr marL="77965" marR="77965" marT="48813" marB="488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bl>
          </a:graphicData>
        </a:graphic>
      </p:graphicFrame>
      <p:sp>
        <p:nvSpPr>
          <p:cNvPr id="3" name="Rectangle 1"/>
          <p:cNvSpPr>
            <a:spLocks noChangeArrowheads="1"/>
          </p:cNvSpPr>
          <p:nvPr/>
        </p:nvSpPr>
        <p:spPr bwMode="auto">
          <a:xfrm>
            <a:off x="2724150" y="137001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chemeClr val="tx1"/>
                </a:solidFill>
                <a:effectLst/>
                <a:latin typeface="Arial" panose="020B0604020202020204" pitchFamily="34" charset="0"/>
              </a:rPr>
              <a:t/>
            </a:r>
            <a:br>
              <a:rPr kumimoji="0" lang="zh-TW" altLang="zh-TW" sz="1800" b="0" i="0" u="none" strike="noStrike" cap="none" normalizeH="0" baseline="0" smtClean="0">
                <a:ln>
                  <a:noFill/>
                </a:ln>
                <a:solidFill>
                  <a:schemeClr val="tx1"/>
                </a:solidFill>
                <a:effectLst/>
                <a:latin typeface="Arial" panose="020B0604020202020204" pitchFamily="34"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4" name="圓角矩形 3"/>
          <p:cNvSpPr/>
          <p:nvPr/>
        </p:nvSpPr>
        <p:spPr>
          <a:xfrm>
            <a:off x="107504" y="2355726"/>
            <a:ext cx="2386968" cy="6480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1600" dirty="0" smtClean="0">
                <a:solidFill>
                  <a:schemeClr val="bg1"/>
                </a:solidFill>
              </a:rPr>
              <a:t>麥當勞不提供預估重</a:t>
            </a:r>
            <a:r>
              <a:rPr lang="zh-TW" altLang="en-US" sz="1600" dirty="0">
                <a:solidFill>
                  <a:schemeClr val="bg1"/>
                </a:solidFill>
              </a:rPr>
              <a:t>量</a:t>
            </a:r>
          </a:p>
        </p:txBody>
      </p:sp>
      <p:sp>
        <p:nvSpPr>
          <p:cNvPr id="7" name="圓角矩形 6"/>
          <p:cNvSpPr/>
          <p:nvPr/>
        </p:nvSpPr>
        <p:spPr>
          <a:xfrm>
            <a:off x="27299" y="3651870"/>
            <a:ext cx="2386968" cy="43204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TW" dirty="0" smtClean="0">
                <a:solidFill>
                  <a:schemeClr val="bg1"/>
                </a:solidFill>
              </a:rPr>
              <a:t>SOP</a:t>
            </a:r>
            <a:r>
              <a:rPr lang="zh-TW" altLang="en-US" dirty="0" smtClean="0">
                <a:solidFill>
                  <a:schemeClr val="bg1"/>
                </a:solidFill>
              </a:rPr>
              <a:t>好像都差不多</a:t>
            </a:r>
            <a:endParaRPr lang="zh-TW" altLang="en-US" dirty="0">
              <a:solidFill>
                <a:schemeClr val="bg1"/>
              </a:solidFill>
            </a:endParaRPr>
          </a:p>
        </p:txBody>
      </p:sp>
    </p:spTree>
    <p:extLst>
      <p:ext uri="{BB962C8B-B14F-4D97-AF65-F5344CB8AC3E}">
        <p14:creationId xmlns:p14="http://schemas.microsoft.com/office/powerpoint/2010/main" xmlns="" val="240742683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73515" y="147986"/>
            <a:ext cx="5713424" cy="523220"/>
          </a:xfrm>
          <a:prstGeom prst="rect">
            <a:avLst/>
          </a:prstGeom>
          <a:noFill/>
        </p:spPr>
        <p:txBody>
          <a:bodyPr wrap="none" rtlCol="0">
            <a:spAutoFit/>
          </a:bodyPr>
          <a:lstStyle/>
          <a:p>
            <a:r>
              <a:rPr lang="zh-TW" altLang="en-US" sz="2800" dirty="0" smtClean="0">
                <a:latin typeface="+mn-lt"/>
                <a:ea typeface="+mn-ea"/>
                <a:cs typeface="+mn-ea"/>
                <a:sym typeface="+mn-lt"/>
              </a:rPr>
              <a:t>實驗結果</a:t>
            </a:r>
            <a:r>
              <a:rPr lang="en-US" altLang="zh-TW" sz="2800" dirty="0" smtClean="0">
                <a:latin typeface="+mn-lt"/>
                <a:ea typeface="+mn-ea"/>
                <a:cs typeface="+mn-ea"/>
                <a:sym typeface="+mn-lt"/>
              </a:rPr>
              <a:t>-1</a:t>
            </a:r>
            <a:r>
              <a:rPr lang="zh-TW" altLang="en-US" sz="2800" dirty="0" smtClean="0">
                <a:latin typeface="+mn-lt"/>
                <a:ea typeface="+mn-ea"/>
                <a:cs typeface="+mn-ea"/>
                <a:sym typeface="+mn-lt"/>
              </a:rPr>
              <a:t> </a:t>
            </a:r>
            <a:r>
              <a:rPr lang="en-US" altLang="zh-TW" sz="2800" dirty="0" smtClean="0">
                <a:latin typeface="+mn-lt"/>
                <a:ea typeface="+mn-ea"/>
                <a:cs typeface="+mn-ea"/>
                <a:sym typeface="+mn-lt"/>
              </a:rPr>
              <a:t>(</a:t>
            </a:r>
            <a:r>
              <a:rPr lang="zh-TW" altLang="en-US" sz="2800" dirty="0" smtClean="0">
                <a:latin typeface="+mn-lt"/>
                <a:ea typeface="+mn-ea"/>
                <a:cs typeface="+mn-ea"/>
                <a:sym typeface="+mn-lt"/>
              </a:rPr>
              <a:t>三家速食業者的比較</a:t>
            </a:r>
            <a:r>
              <a:rPr lang="en-US" altLang="zh-TW" sz="2800" dirty="0" smtClean="0">
                <a:latin typeface="+mn-lt"/>
                <a:ea typeface="+mn-ea"/>
                <a:cs typeface="+mn-ea"/>
                <a:sym typeface="+mn-lt"/>
              </a:rPr>
              <a:t>)</a:t>
            </a:r>
          </a:p>
        </p:txBody>
      </p:sp>
      <p:sp>
        <p:nvSpPr>
          <p:cNvPr id="8" name="圓角矩形 7"/>
          <p:cNvSpPr/>
          <p:nvPr/>
        </p:nvSpPr>
        <p:spPr>
          <a:xfrm>
            <a:off x="6757032" y="748613"/>
            <a:ext cx="2386968" cy="6480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1600" dirty="0" smtClean="0">
                <a:solidFill>
                  <a:schemeClr val="bg1"/>
                </a:solidFill>
              </a:rPr>
              <a:t>肯德基的薯條是和雞塊一起炸的，所以有肉味</a:t>
            </a:r>
            <a:endParaRPr lang="zh-TW" altLang="en-US" sz="1600" dirty="0">
              <a:solidFill>
                <a:schemeClr val="bg1"/>
              </a:solidFill>
            </a:endParaRPr>
          </a:p>
        </p:txBody>
      </p:sp>
      <p:graphicFrame>
        <p:nvGraphicFramePr>
          <p:cNvPr id="4" name="表格 3"/>
          <p:cNvGraphicFramePr>
            <a:graphicFrameLocks noGrp="1"/>
          </p:cNvGraphicFramePr>
          <p:nvPr>
            <p:extLst>
              <p:ext uri="{D42A27DB-BD31-4B8C-83A1-F6EECF244321}">
                <p14:modId xmlns:p14="http://schemas.microsoft.com/office/powerpoint/2010/main" xmlns="" val="685957382"/>
              </p:ext>
            </p:extLst>
          </p:nvPr>
        </p:nvGraphicFramePr>
        <p:xfrm>
          <a:off x="755576" y="1677942"/>
          <a:ext cx="7416826" cy="3342080"/>
        </p:xfrm>
        <a:graphic>
          <a:graphicData uri="http://schemas.openxmlformats.org/drawingml/2006/table">
            <a:tbl>
              <a:tblPr>
                <a:tableStyleId>{D7AC3CCA-C797-4891-BE02-D94E43425B78}</a:tableStyleId>
              </a:tblPr>
              <a:tblGrid>
                <a:gridCol w="946828">
                  <a:extLst>
                    <a:ext uri="{9D8B030D-6E8A-4147-A177-3AD203B41FA5}">
                      <a16:colId xmlns="" xmlns:a16="http://schemas.microsoft.com/office/drawing/2014/main" val="1488018496"/>
                    </a:ext>
                  </a:extLst>
                </a:gridCol>
                <a:gridCol w="716192">
                  <a:extLst>
                    <a:ext uri="{9D8B030D-6E8A-4147-A177-3AD203B41FA5}">
                      <a16:colId xmlns="" xmlns:a16="http://schemas.microsoft.com/office/drawing/2014/main" val="865463478"/>
                    </a:ext>
                  </a:extLst>
                </a:gridCol>
                <a:gridCol w="716192">
                  <a:extLst>
                    <a:ext uri="{9D8B030D-6E8A-4147-A177-3AD203B41FA5}">
                      <a16:colId xmlns="" xmlns:a16="http://schemas.microsoft.com/office/drawing/2014/main" val="3433431865"/>
                    </a:ext>
                  </a:extLst>
                </a:gridCol>
                <a:gridCol w="716192">
                  <a:extLst>
                    <a:ext uri="{9D8B030D-6E8A-4147-A177-3AD203B41FA5}">
                      <a16:colId xmlns="" xmlns:a16="http://schemas.microsoft.com/office/drawing/2014/main" val="3062941619"/>
                    </a:ext>
                  </a:extLst>
                </a:gridCol>
                <a:gridCol w="691913">
                  <a:extLst>
                    <a:ext uri="{9D8B030D-6E8A-4147-A177-3AD203B41FA5}">
                      <a16:colId xmlns="" xmlns:a16="http://schemas.microsoft.com/office/drawing/2014/main" val="3288101121"/>
                    </a:ext>
                  </a:extLst>
                </a:gridCol>
                <a:gridCol w="691913">
                  <a:extLst>
                    <a:ext uri="{9D8B030D-6E8A-4147-A177-3AD203B41FA5}">
                      <a16:colId xmlns="" xmlns:a16="http://schemas.microsoft.com/office/drawing/2014/main" val="3986594847"/>
                    </a:ext>
                  </a:extLst>
                </a:gridCol>
                <a:gridCol w="691913">
                  <a:extLst>
                    <a:ext uri="{9D8B030D-6E8A-4147-A177-3AD203B41FA5}">
                      <a16:colId xmlns="" xmlns:a16="http://schemas.microsoft.com/office/drawing/2014/main" val="2175874905"/>
                    </a:ext>
                  </a:extLst>
                </a:gridCol>
                <a:gridCol w="1189605">
                  <a:extLst>
                    <a:ext uri="{9D8B030D-6E8A-4147-A177-3AD203B41FA5}">
                      <a16:colId xmlns="" xmlns:a16="http://schemas.microsoft.com/office/drawing/2014/main" val="3642420123"/>
                    </a:ext>
                  </a:extLst>
                </a:gridCol>
                <a:gridCol w="1056078">
                  <a:extLst>
                    <a:ext uri="{9D8B030D-6E8A-4147-A177-3AD203B41FA5}">
                      <a16:colId xmlns="" xmlns:a16="http://schemas.microsoft.com/office/drawing/2014/main" val="1764803781"/>
                    </a:ext>
                  </a:extLst>
                </a:gridCol>
              </a:tblGrid>
              <a:tr h="0">
                <a:tc>
                  <a:txBody>
                    <a:bodyPr/>
                    <a:lstStyle/>
                    <a:p>
                      <a:pPr fontAlgn="t"/>
                      <a:endParaRPr lang="zh-TW" altLang="en-US" sz="1000" dirty="0">
                        <a:effectLst/>
                      </a:endParaRPr>
                    </a:p>
                  </a:txBody>
                  <a:tcPr marL="60424" marR="60424" marT="60424" marB="60424"/>
                </a:tc>
                <a:tc gridSpan="3">
                  <a:txBody>
                    <a:bodyPr/>
                    <a:lstStyle/>
                    <a:p>
                      <a:pPr algn="ctr" rtl="0" fontAlgn="t">
                        <a:spcBef>
                          <a:spcPts val="0"/>
                        </a:spcBef>
                        <a:spcAft>
                          <a:spcPts val="0"/>
                        </a:spcAft>
                      </a:pPr>
                      <a:r>
                        <a:rPr lang="zh-TW" altLang="en-US" sz="1400" u="none" strike="noStrike" dirty="0">
                          <a:effectLst/>
                        </a:rPr>
                        <a:t>麥當勞</a:t>
                      </a:r>
                      <a:endParaRPr lang="zh-TW" altLang="en-US" sz="2800" dirty="0">
                        <a:effectLst/>
                      </a:endParaRPr>
                    </a:p>
                  </a:txBody>
                  <a:tcPr marL="60424" marR="60424" marT="60424" marB="60424"/>
                </a:tc>
                <a:tc hMerge="1">
                  <a:txBody>
                    <a:bodyPr/>
                    <a:lstStyle/>
                    <a:p>
                      <a:endParaRPr lang="zh-TW" altLang="en-US"/>
                    </a:p>
                  </a:txBody>
                  <a:tcPr/>
                </a:tc>
                <a:tc hMerge="1">
                  <a:txBody>
                    <a:bodyPr/>
                    <a:lstStyle/>
                    <a:p>
                      <a:endParaRPr lang="zh-TW" altLang="en-US"/>
                    </a:p>
                  </a:txBody>
                  <a:tcPr/>
                </a:tc>
                <a:tc gridSpan="3">
                  <a:txBody>
                    <a:bodyPr/>
                    <a:lstStyle/>
                    <a:p>
                      <a:pPr algn="ctr" rtl="0" fontAlgn="t">
                        <a:spcBef>
                          <a:spcPts val="0"/>
                        </a:spcBef>
                        <a:spcAft>
                          <a:spcPts val="0"/>
                        </a:spcAft>
                      </a:pPr>
                      <a:r>
                        <a:rPr lang="zh-TW" altLang="en-US" sz="1400" u="none" strike="noStrike" dirty="0">
                          <a:effectLst/>
                        </a:rPr>
                        <a:t>肯德基</a:t>
                      </a:r>
                      <a:endParaRPr lang="zh-TW" altLang="en-US" sz="2800" dirty="0">
                        <a:effectLst/>
                      </a:endParaRPr>
                    </a:p>
                  </a:txBody>
                  <a:tcPr marL="60424" marR="60424" marT="60424" marB="60424"/>
                </a:tc>
                <a:tc hMerge="1">
                  <a:txBody>
                    <a:bodyPr/>
                    <a:lstStyle/>
                    <a:p>
                      <a:endParaRPr lang="zh-TW" altLang="en-US"/>
                    </a:p>
                  </a:txBody>
                  <a:tcPr/>
                </a:tc>
                <a:tc hMerge="1">
                  <a:txBody>
                    <a:bodyPr/>
                    <a:lstStyle/>
                    <a:p>
                      <a:endParaRPr lang="zh-TW" altLang="en-US"/>
                    </a:p>
                  </a:txBody>
                  <a:tcPr/>
                </a:tc>
                <a:tc gridSpan="2">
                  <a:txBody>
                    <a:bodyPr/>
                    <a:lstStyle/>
                    <a:p>
                      <a:pPr algn="ctr" rtl="0" fontAlgn="t">
                        <a:spcBef>
                          <a:spcPts val="0"/>
                        </a:spcBef>
                        <a:spcAft>
                          <a:spcPts val="0"/>
                        </a:spcAft>
                      </a:pPr>
                      <a:r>
                        <a:rPr lang="zh-TW" altLang="en-US" sz="1400" u="none" strike="noStrike" dirty="0">
                          <a:effectLst/>
                        </a:rPr>
                        <a:t>摩斯漢堡</a:t>
                      </a:r>
                      <a:endParaRPr lang="zh-TW" altLang="en-US" sz="2800" dirty="0">
                        <a:effectLst/>
                      </a:endParaRPr>
                    </a:p>
                  </a:txBody>
                  <a:tcPr marL="60424" marR="60424" marT="60424" marB="60424"/>
                </a:tc>
                <a:tc hMerge="1">
                  <a:txBody>
                    <a:bodyPr/>
                    <a:lstStyle/>
                    <a:p>
                      <a:endParaRPr lang="zh-TW" altLang="en-US"/>
                    </a:p>
                  </a:txBody>
                  <a:tcPr/>
                </a:tc>
                <a:extLst>
                  <a:ext uri="{0D108BD9-81ED-4DB2-BD59-A6C34878D82A}">
                    <a16:rowId xmlns="" xmlns:a16="http://schemas.microsoft.com/office/drawing/2014/main" val="3665087943"/>
                  </a:ext>
                </a:extLst>
              </a:tr>
              <a:tr h="290037">
                <a:tc>
                  <a:txBody>
                    <a:bodyPr/>
                    <a:lstStyle/>
                    <a:p>
                      <a:pPr rtl="0" fontAlgn="t">
                        <a:spcBef>
                          <a:spcPts val="0"/>
                        </a:spcBef>
                        <a:spcAft>
                          <a:spcPts val="0"/>
                        </a:spcAft>
                      </a:pPr>
                      <a:r>
                        <a:rPr lang="zh-TW" altLang="en-US" sz="1400" u="none" strike="noStrike">
                          <a:effectLst/>
                        </a:rPr>
                        <a:t>大小</a:t>
                      </a:r>
                      <a:endParaRPr lang="zh-TW" altLang="en-US" sz="2800">
                        <a:effectLst/>
                      </a:endParaRPr>
                    </a:p>
                  </a:txBody>
                  <a:tcPr marL="60424" marR="60424" marT="60424" marB="60424"/>
                </a:tc>
                <a:tc>
                  <a:txBody>
                    <a:bodyPr/>
                    <a:lstStyle/>
                    <a:p>
                      <a:pPr algn="ctr" rtl="0" fontAlgn="t">
                        <a:spcBef>
                          <a:spcPts val="0"/>
                        </a:spcBef>
                        <a:spcAft>
                          <a:spcPts val="0"/>
                        </a:spcAft>
                      </a:pPr>
                      <a:r>
                        <a:rPr lang="zh-TW" altLang="en-US" sz="1400" u="none" strike="noStrike" dirty="0">
                          <a:effectLst/>
                        </a:rPr>
                        <a:t>大</a:t>
                      </a:r>
                      <a:endParaRPr lang="zh-TW" altLang="en-US" sz="2800" dirty="0">
                        <a:effectLst/>
                      </a:endParaRPr>
                    </a:p>
                  </a:txBody>
                  <a:tcPr marL="60424" marR="60424" marT="60424" marB="60424"/>
                </a:tc>
                <a:tc>
                  <a:txBody>
                    <a:bodyPr/>
                    <a:lstStyle/>
                    <a:p>
                      <a:pPr algn="ctr" rtl="0" fontAlgn="t">
                        <a:spcBef>
                          <a:spcPts val="0"/>
                        </a:spcBef>
                        <a:spcAft>
                          <a:spcPts val="0"/>
                        </a:spcAft>
                      </a:pPr>
                      <a:r>
                        <a:rPr lang="zh-TW" altLang="en-US" sz="1400" u="none" strike="noStrike">
                          <a:effectLst/>
                        </a:rPr>
                        <a:t>中</a:t>
                      </a:r>
                      <a:endParaRPr lang="zh-TW" altLang="en-US" sz="2800">
                        <a:effectLst/>
                      </a:endParaRPr>
                    </a:p>
                  </a:txBody>
                  <a:tcPr marL="60424" marR="60424" marT="60424" marB="60424"/>
                </a:tc>
                <a:tc>
                  <a:txBody>
                    <a:bodyPr/>
                    <a:lstStyle/>
                    <a:p>
                      <a:pPr algn="ctr" rtl="0" fontAlgn="t">
                        <a:spcBef>
                          <a:spcPts val="0"/>
                        </a:spcBef>
                        <a:spcAft>
                          <a:spcPts val="0"/>
                        </a:spcAft>
                      </a:pPr>
                      <a:r>
                        <a:rPr lang="zh-TW" altLang="en-US" sz="1400" u="none" strike="noStrike">
                          <a:effectLst/>
                        </a:rPr>
                        <a:t>小</a:t>
                      </a:r>
                      <a:endParaRPr lang="zh-TW" altLang="en-US" sz="2800">
                        <a:effectLst/>
                      </a:endParaRPr>
                    </a:p>
                  </a:txBody>
                  <a:tcPr marL="60424" marR="60424" marT="60424" marB="60424"/>
                </a:tc>
                <a:tc>
                  <a:txBody>
                    <a:bodyPr/>
                    <a:lstStyle/>
                    <a:p>
                      <a:pPr algn="ctr" rtl="0" fontAlgn="t">
                        <a:spcBef>
                          <a:spcPts val="0"/>
                        </a:spcBef>
                        <a:spcAft>
                          <a:spcPts val="0"/>
                        </a:spcAft>
                      </a:pPr>
                      <a:r>
                        <a:rPr lang="zh-TW" altLang="en-US" sz="1400" u="none" strike="noStrike">
                          <a:effectLst/>
                        </a:rPr>
                        <a:t>大</a:t>
                      </a:r>
                      <a:endParaRPr lang="zh-TW" altLang="en-US" sz="2800">
                        <a:effectLst/>
                      </a:endParaRPr>
                    </a:p>
                  </a:txBody>
                  <a:tcPr marL="60424" marR="60424" marT="60424" marB="60424"/>
                </a:tc>
                <a:tc>
                  <a:txBody>
                    <a:bodyPr/>
                    <a:lstStyle/>
                    <a:p>
                      <a:pPr algn="ctr" rtl="0" fontAlgn="t">
                        <a:spcBef>
                          <a:spcPts val="0"/>
                        </a:spcBef>
                        <a:spcAft>
                          <a:spcPts val="0"/>
                        </a:spcAft>
                      </a:pPr>
                      <a:r>
                        <a:rPr lang="zh-TW" altLang="en-US" sz="1400" u="none" strike="noStrike">
                          <a:effectLst/>
                        </a:rPr>
                        <a:t>中</a:t>
                      </a:r>
                      <a:endParaRPr lang="zh-TW" altLang="en-US" sz="2800">
                        <a:effectLst/>
                      </a:endParaRPr>
                    </a:p>
                  </a:txBody>
                  <a:tcPr marL="60424" marR="60424" marT="60424" marB="60424"/>
                </a:tc>
                <a:tc>
                  <a:txBody>
                    <a:bodyPr/>
                    <a:lstStyle/>
                    <a:p>
                      <a:pPr algn="ctr" rtl="0" fontAlgn="t">
                        <a:spcBef>
                          <a:spcPts val="0"/>
                        </a:spcBef>
                        <a:spcAft>
                          <a:spcPts val="0"/>
                        </a:spcAft>
                      </a:pPr>
                      <a:r>
                        <a:rPr lang="zh-TW" altLang="en-US" sz="1400" u="none" strike="noStrike">
                          <a:effectLst/>
                        </a:rPr>
                        <a:t>小</a:t>
                      </a:r>
                      <a:endParaRPr lang="zh-TW" altLang="en-US" sz="2800">
                        <a:effectLst/>
                      </a:endParaRPr>
                    </a:p>
                  </a:txBody>
                  <a:tcPr marL="60424" marR="60424" marT="60424" marB="60424"/>
                </a:tc>
                <a:tc>
                  <a:txBody>
                    <a:bodyPr/>
                    <a:lstStyle/>
                    <a:p>
                      <a:pPr algn="ctr" rtl="0" fontAlgn="t">
                        <a:spcBef>
                          <a:spcPts val="0"/>
                        </a:spcBef>
                        <a:spcAft>
                          <a:spcPts val="0"/>
                        </a:spcAft>
                      </a:pPr>
                      <a:r>
                        <a:rPr lang="zh-TW" altLang="en-US" sz="1400" u="none" strike="noStrike">
                          <a:effectLst/>
                        </a:rPr>
                        <a:t>大 </a:t>
                      </a:r>
                      <a:endParaRPr lang="zh-TW" altLang="en-US" sz="2800">
                        <a:effectLst/>
                      </a:endParaRPr>
                    </a:p>
                  </a:txBody>
                  <a:tcPr marL="60424" marR="60424" marT="60424" marB="60424"/>
                </a:tc>
                <a:tc>
                  <a:txBody>
                    <a:bodyPr/>
                    <a:lstStyle/>
                    <a:p>
                      <a:pPr algn="ctr" rtl="0" fontAlgn="t">
                        <a:spcBef>
                          <a:spcPts val="0"/>
                        </a:spcBef>
                        <a:spcAft>
                          <a:spcPts val="0"/>
                        </a:spcAft>
                      </a:pPr>
                      <a:r>
                        <a:rPr lang="zh-TW" altLang="en-US" sz="1400" u="none" strike="noStrike">
                          <a:effectLst/>
                        </a:rPr>
                        <a:t>小</a:t>
                      </a:r>
                      <a:endParaRPr lang="zh-TW" altLang="en-US" sz="2800">
                        <a:effectLst/>
                      </a:endParaRPr>
                    </a:p>
                  </a:txBody>
                  <a:tcPr marL="60424" marR="60424" marT="60424" marB="60424"/>
                </a:tc>
                <a:extLst>
                  <a:ext uri="{0D108BD9-81ED-4DB2-BD59-A6C34878D82A}">
                    <a16:rowId xmlns="" xmlns:a16="http://schemas.microsoft.com/office/drawing/2014/main" val="180054951"/>
                  </a:ext>
                </a:extLst>
              </a:tr>
              <a:tr h="290037">
                <a:tc>
                  <a:txBody>
                    <a:bodyPr/>
                    <a:lstStyle/>
                    <a:p>
                      <a:pPr rtl="0" fontAlgn="t">
                        <a:spcBef>
                          <a:spcPts val="0"/>
                        </a:spcBef>
                        <a:spcAft>
                          <a:spcPts val="0"/>
                        </a:spcAft>
                      </a:pPr>
                      <a:r>
                        <a:rPr lang="zh-TW" altLang="en-US" sz="1400" u="none" strike="noStrike">
                          <a:effectLst/>
                        </a:rPr>
                        <a:t>口感</a:t>
                      </a:r>
                      <a:endParaRPr lang="zh-TW" altLang="en-US" sz="2800">
                        <a:effectLst/>
                      </a:endParaRPr>
                    </a:p>
                  </a:txBody>
                  <a:tcPr marL="60424" marR="60424" marT="60424" marB="60424"/>
                </a:tc>
                <a:tc gridSpan="3">
                  <a:txBody>
                    <a:bodyPr/>
                    <a:lstStyle/>
                    <a:p>
                      <a:pPr rtl="0" fontAlgn="t">
                        <a:spcBef>
                          <a:spcPts val="0"/>
                        </a:spcBef>
                        <a:spcAft>
                          <a:spcPts val="0"/>
                        </a:spcAft>
                      </a:pPr>
                      <a:r>
                        <a:rPr lang="zh-TW" altLang="en-US" sz="1400" u="none" strike="noStrike" dirty="0">
                          <a:effectLst/>
                        </a:rPr>
                        <a:t>沙沙脆脆的</a:t>
                      </a:r>
                      <a:endParaRPr lang="zh-TW" altLang="en-US" sz="2800" dirty="0">
                        <a:effectLst/>
                      </a:endParaRPr>
                    </a:p>
                  </a:txBody>
                  <a:tcPr marL="60424" marR="60424" marT="60424" marB="60424"/>
                </a:tc>
                <a:tc hMerge="1">
                  <a:txBody>
                    <a:bodyPr/>
                    <a:lstStyle/>
                    <a:p>
                      <a:endParaRPr lang="zh-TW" altLang="en-US"/>
                    </a:p>
                  </a:txBody>
                  <a:tcPr/>
                </a:tc>
                <a:tc hMerge="1">
                  <a:txBody>
                    <a:bodyPr/>
                    <a:lstStyle/>
                    <a:p>
                      <a:endParaRPr lang="zh-TW" altLang="en-US"/>
                    </a:p>
                  </a:txBody>
                  <a:tcPr/>
                </a:tc>
                <a:tc gridSpan="3">
                  <a:txBody>
                    <a:bodyPr/>
                    <a:lstStyle/>
                    <a:p>
                      <a:pPr rtl="0" fontAlgn="t">
                        <a:spcBef>
                          <a:spcPts val="0"/>
                        </a:spcBef>
                        <a:spcAft>
                          <a:spcPts val="0"/>
                        </a:spcAft>
                      </a:pPr>
                      <a:r>
                        <a:rPr lang="zh-TW" altLang="en-US" sz="1400" u="none" strike="noStrike" dirty="0">
                          <a:effectLst/>
                        </a:rPr>
                        <a:t>有一點肉的味道</a:t>
                      </a:r>
                      <a:endParaRPr lang="zh-TW" altLang="en-US" sz="2800" dirty="0">
                        <a:effectLst/>
                      </a:endParaRPr>
                    </a:p>
                  </a:txBody>
                  <a:tcPr marL="60424" marR="60424" marT="60424" marB="60424"/>
                </a:tc>
                <a:tc hMerge="1">
                  <a:txBody>
                    <a:bodyPr/>
                    <a:lstStyle/>
                    <a:p>
                      <a:endParaRPr lang="zh-TW" altLang="en-US"/>
                    </a:p>
                  </a:txBody>
                  <a:tcPr/>
                </a:tc>
                <a:tc hMerge="1">
                  <a:txBody>
                    <a:bodyPr/>
                    <a:lstStyle/>
                    <a:p>
                      <a:endParaRPr lang="zh-TW" altLang="en-US"/>
                    </a:p>
                  </a:txBody>
                  <a:tcPr/>
                </a:tc>
                <a:tc gridSpan="2">
                  <a:txBody>
                    <a:bodyPr/>
                    <a:lstStyle/>
                    <a:p>
                      <a:pPr rtl="0" fontAlgn="t">
                        <a:spcBef>
                          <a:spcPts val="0"/>
                        </a:spcBef>
                        <a:spcAft>
                          <a:spcPts val="0"/>
                        </a:spcAft>
                      </a:pPr>
                      <a:r>
                        <a:rPr lang="zh-TW" altLang="en-US" sz="1400" u="none" strike="noStrike">
                          <a:effectLst/>
                        </a:rPr>
                        <a:t>脆脆的</a:t>
                      </a:r>
                      <a:endParaRPr lang="zh-TW" altLang="en-US" sz="2800">
                        <a:effectLst/>
                      </a:endParaRPr>
                    </a:p>
                  </a:txBody>
                  <a:tcPr marL="60424" marR="60424" marT="60424" marB="60424"/>
                </a:tc>
                <a:tc hMerge="1">
                  <a:txBody>
                    <a:bodyPr/>
                    <a:lstStyle/>
                    <a:p>
                      <a:endParaRPr lang="zh-TW" altLang="en-US"/>
                    </a:p>
                  </a:txBody>
                  <a:tcPr/>
                </a:tc>
                <a:extLst>
                  <a:ext uri="{0D108BD9-81ED-4DB2-BD59-A6C34878D82A}">
                    <a16:rowId xmlns="" xmlns:a16="http://schemas.microsoft.com/office/drawing/2014/main" val="2992195025"/>
                  </a:ext>
                </a:extLst>
              </a:tr>
              <a:tr h="290037">
                <a:tc>
                  <a:txBody>
                    <a:bodyPr/>
                    <a:lstStyle/>
                    <a:p>
                      <a:pPr rtl="0" fontAlgn="t">
                        <a:spcBef>
                          <a:spcPts val="0"/>
                        </a:spcBef>
                        <a:spcAft>
                          <a:spcPts val="0"/>
                        </a:spcAft>
                      </a:pPr>
                      <a:r>
                        <a:rPr lang="zh-TW" altLang="en-US" sz="1400" u="none" strike="noStrike">
                          <a:effectLst/>
                        </a:rPr>
                        <a:t>顏色</a:t>
                      </a:r>
                      <a:endParaRPr lang="zh-TW" altLang="en-US" sz="2800">
                        <a:effectLst/>
                      </a:endParaRPr>
                    </a:p>
                  </a:txBody>
                  <a:tcPr marL="60424" marR="60424" marT="60424" marB="60424"/>
                </a:tc>
                <a:tc gridSpan="3">
                  <a:txBody>
                    <a:bodyPr/>
                    <a:lstStyle/>
                    <a:p>
                      <a:pPr rtl="0" fontAlgn="t">
                        <a:spcBef>
                          <a:spcPts val="0"/>
                        </a:spcBef>
                        <a:spcAft>
                          <a:spcPts val="0"/>
                        </a:spcAft>
                      </a:pPr>
                      <a:r>
                        <a:rPr lang="zh-TW" altLang="en-US" sz="1400" u="none" strike="noStrike" dirty="0">
                          <a:effectLst/>
                        </a:rPr>
                        <a:t>象牙黃</a:t>
                      </a:r>
                      <a:endParaRPr lang="zh-TW" altLang="en-US" sz="2800" dirty="0">
                        <a:effectLst/>
                      </a:endParaRPr>
                    </a:p>
                  </a:txBody>
                  <a:tcPr marL="60424" marR="60424" marT="60424" marB="60424"/>
                </a:tc>
                <a:tc hMerge="1">
                  <a:txBody>
                    <a:bodyPr/>
                    <a:lstStyle/>
                    <a:p>
                      <a:endParaRPr lang="zh-TW" altLang="en-US"/>
                    </a:p>
                  </a:txBody>
                  <a:tcPr/>
                </a:tc>
                <a:tc hMerge="1">
                  <a:txBody>
                    <a:bodyPr/>
                    <a:lstStyle/>
                    <a:p>
                      <a:endParaRPr lang="zh-TW" altLang="en-US"/>
                    </a:p>
                  </a:txBody>
                  <a:tcPr/>
                </a:tc>
                <a:tc gridSpan="3">
                  <a:txBody>
                    <a:bodyPr/>
                    <a:lstStyle/>
                    <a:p>
                      <a:pPr rtl="0" fontAlgn="t">
                        <a:spcBef>
                          <a:spcPts val="0"/>
                        </a:spcBef>
                        <a:spcAft>
                          <a:spcPts val="0"/>
                        </a:spcAft>
                      </a:pPr>
                      <a:r>
                        <a:rPr lang="zh-TW" altLang="en-US" sz="1400" u="none" strike="noStrike" dirty="0">
                          <a:effectLst/>
                        </a:rPr>
                        <a:t>紅色偏橘色</a:t>
                      </a:r>
                      <a:endParaRPr lang="zh-TW" altLang="en-US" sz="2800" dirty="0">
                        <a:effectLst/>
                      </a:endParaRPr>
                    </a:p>
                  </a:txBody>
                  <a:tcPr marL="60424" marR="60424" marT="60424" marB="60424"/>
                </a:tc>
                <a:tc hMerge="1">
                  <a:txBody>
                    <a:bodyPr/>
                    <a:lstStyle/>
                    <a:p>
                      <a:endParaRPr lang="zh-TW" altLang="en-US"/>
                    </a:p>
                  </a:txBody>
                  <a:tcPr/>
                </a:tc>
                <a:tc hMerge="1">
                  <a:txBody>
                    <a:bodyPr/>
                    <a:lstStyle/>
                    <a:p>
                      <a:endParaRPr lang="zh-TW" altLang="en-US"/>
                    </a:p>
                  </a:txBody>
                  <a:tcPr/>
                </a:tc>
                <a:tc gridSpan="2">
                  <a:txBody>
                    <a:bodyPr/>
                    <a:lstStyle/>
                    <a:p>
                      <a:pPr rtl="0" fontAlgn="t">
                        <a:spcBef>
                          <a:spcPts val="0"/>
                        </a:spcBef>
                        <a:spcAft>
                          <a:spcPts val="0"/>
                        </a:spcAft>
                      </a:pPr>
                      <a:r>
                        <a:rPr lang="zh-TW" altLang="en-US" sz="1400" u="none" strike="noStrike" dirty="0">
                          <a:effectLst/>
                        </a:rPr>
                        <a:t>象牙黃</a:t>
                      </a:r>
                      <a:endParaRPr lang="zh-TW" altLang="en-US" sz="2800" dirty="0">
                        <a:effectLst/>
                      </a:endParaRPr>
                    </a:p>
                  </a:txBody>
                  <a:tcPr marL="60424" marR="60424" marT="60424" marB="60424"/>
                </a:tc>
                <a:tc hMerge="1">
                  <a:txBody>
                    <a:bodyPr/>
                    <a:lstStyle/>
                    <a:p>
                      <a:endParaRPr lang="zh-TW" altLang="en-US"/>
                    </a:p>
                  </a:txBody>
                  <a:tcPr/>
                </a:tc>
                <a:extLst>
                  <a:ext uri="{0D108BD9-81ED-4DB2-BD59-A6C34878D82A}">
                    <a16:rowId xmlns="" xmlns:a16="http://schemas.microsoft.com/office/drawing/2014/main" val="2226813008"/>
                  </a:ext>
                </a:extLst>
              </a:tr>
              <a:tr h="290037">
                <a:tc>
                  <a:txBody>
                    <a:bodyPr/>
                    <a:lstStyle/>
                    <a:p>
                      <a:pPr rtl="0" fontAlgn="t">
                        <a:spcBef>
                          <a:spcPts val="0"/>
                        </a:spcBef>
                        <a:spcAft>
                          <a:spcPts val="0"/>
                        </a:spcAft>
                      </a:pPr>
                      <a:r>
                        <a:rPr lang="zh-TW" altLang="en-US" sz="1400" u="none" strike="noStrike">
                          <a:effectLst/>
                        </a:rPr>
                        <a:t>價格</a:t>
                      </a:r>
                      <a:endParaRPr lang="zh-TW" altLang="en-US" sz="2800">
                        <a:effectLst/>
                      </a:endParaRPr>
                    </a:p>
                  </a:txBody>
                  <a:tcPr marL="60424" marR="60424" marT="60424" marB="60424"/>
                </a:tc>
                <a:tc>
                  <a:txBody>
                    <a:bodyPr/>
                    <a:lstStyle/>
                    <a:p>
                      <a:pPr rtl="0" fontAlgn="t">
                        <a:spcBef>
                          <a:spcPts val="0"/>
                        </a:spcBef>
                        <a:spcAft>
                          <a:spcPts val="0"/>
                        </a:spcAft>
                      </a:pPr>
                      <a:r>
                        <a:rPr lang="en-US" altLang="zh-TW" sz="1400" u="none" strike="noStrike">
                          <a:effectLst/>
                        </a:rPr>
                        <a:t>52</a:t>
                      </a:r>
                      <a:endParaRPr lang="zh-TW" altLang="en-US" sz="2800">
                        <a:effectLst/>
                      </a:endParaRPr>
                    </a:p>
                  </a:txBody>
                  <a:tcPr marL="60424" marR="60424" marT="60424" marB="60424"/>
                </a:tc>
                <a:tc>
                  <a:txBody>
                    <a:bodyPr/>
                    <a:lstStyle/>
                    <a:p>
                      <a:pPr rtl="0" fontAlgn="t">
                        <a:spcBef>
                          <a:spcPts val="0"/>
                        </a:spcBef>
                        <a:spcAft>
                          <a:spcPts val="0"/>
                        </a:spcAft>
                      </a:pPr>
                      <a:r>
                        <a:rPr lang="en-US" altLang="zh-TW" sz="1400" u="none" strike="noStrike" dirty="0">
                          <a:effectLst/>
                        </a:rPr>
                        <a:t>42</a:t>
                      </a:r>
                      <a:endParaRPr lang="zh-TW" altLang="en-US" sz="2800" dirty="0">
                        <a:effectLst/>
                      </a:endParaRPr>
                    </a:p>
                  </a:txBody>
                  <a:tcPr marL="60424" marR="60424" marT="60424" marB="60424"/>
                </a:tc>
                <a:tc>
                  <a:txBody>
                    <a:bodyPr/>
                    <a:lstStyle/>
                    <a:p>
                      <a:pPr rtl="0" fontAlgn="t">
                        <a:spcBef>
                          <a:spcPts val="0"/>
                        </a:spcBef>
                        <a:spcAft>
                          <a:spcPts val="0"/>
                        </a:spcAft>
                      </a:pPr>
                      <a:r>
                        <a:rPr lang="en-US" altLang="zh-TW" sz="1400" u="none" strike="noStrike">
                          <a:effectLst/>
                        </a:rPr>
                        <a:t>35</a:t>
                      </a:r>
                      <a:endParaRPr lang="zh-TW" altLang="en-US" sz="2800">
                        <a:effectLst/>
                      </a:endParaRPr>
                    </a:p>
                  </a:txBody>
                  <a:tcPr marL="60424" marR="60424" marT="60424" marB="60424"/>
                </a:tc>
                <a:tc>
                  <a:txBody>
                    <a:bodyPr/>
                    <a:lstStyle/>
                    <a:p>
                      <a:pPr rtl="0" fontAlgn="t">
                        <a:spcBef>
                          <a:spcPts val="0"/>
                        </a:spcBef>
                        <a:spcAft>
                          <a:spcPts val="0"/>
                        </a:spcAft>
                      </a:pPr>
                      <a:r>
                        <a:rPr lang="en-US" altLang="zh-TW" sz="1400" u="none" strike="noStrike">
                          <a:effectLst/>
                        </a:rPr>
                        <a:t>48</a:t>
                      </a:r>
                      <a:endParaRPr lang="zh-TW" altLang="en-US" sz="2800">
                        <a:effectLst/>
                      </a:endParaRPr>
                    </a:p>
                  </a:txBody>
                  <a:tcPr marL="60424" marR="60424" marT="60424" marB="60424"/>
                </a:tc>
                <a:tc>
                  <a:txBody>
                    <a:bodyPr/>
                    <a:lstStyle/>
                    <a:p>
                      <a:pPr rtl="0" fontAlgn="t">
                        <a:spcBef>
                          <a:spcPts val="0"/>
                        </a:spcBef>
                        <a:spcAft>
                          <a:spcPts val="0"/>
                        </a:spcAft>
                      </a:pPr>
                      <a:r>
                        <a:rPr lang="en-US" altLang="zh-TW" sz="1400" u="none" strike="noStrike" dirty="0">
                          <a:effectLst/>
                        </a:rPr>
                        <a:t>39</a:t>
                      </a:r>
                      <a:endParaRPr lang="zh-TW" altLang="en-US" sz="2800" dirty="0">
                        <a:effectLst/>
                      </a:endParaRPr>
                    </a:p>
                  </a:txBody>
                  <a:tcPr marL="60424" marR="60424" marT="60424" marB="60424"/>
                </a:tc>
                <a:tc>
                  <a:txBody>
                    <a:bodyPr/>
                    <a:lstStyle/>
                    <a:p>
                      <a:pPr rtl="0" fontAlgn="t">
                        <a:spcBef>
                          <a:spcPts val="0"/>
                        </a:spcBef>
                        <a:spcAft>
                          <a:spcPts val="0"/>
                        </a:spcAft>
                      </a:pPr>
                      <a:r>
                        <a:rPr lang="en-US" altLang="zh-TW" sz="1400" u="none" strike="noStrike" dirty="0">
                          <a:effectLst/>
                        </a:rPr>
                        <a:t>27</a:t>
                      </a:r>
                      <a:endParaRPr lang="zh-TW" altLang="en-US" sz="2800" dirty="0">
                        <a:effectLst/>
                      </a:endParaRPr>
                    </a:p>
                  </a:txBody>
                  <a:tcPr marL="60424" marR="60424" marT="60424" marB="60424"/>
                </a:tc>
                <a:tc>
                  <a:txBody>
                    <a:bodyPr/>
                    <a:lstStyle/>
                    <a:p>
                      <a:pPr rtl="0" fontAlgn="t">
                        <a:spcBef>
                          <a:spcPts val="0"/>
                        </a:spcBef>
                        <a:spcAft>
                          <a:spcPts val="0"/>
                        </a:spcAft>
                      </a:pPr>
                      <a:r>
                        <a:rPr lang="en-US" altLang="zh-TW" sz="1400" u="none" strike="noStrike" dirty="0">
                          <a:effectLst/>
                        </a:rPr>
                        <a:t>45</a:t>
                      </a:r>
                      <a:endParaRPr lang="zh-TW" altLang="en-US" sz="2800" dirty="0">
                        <a:effectLst/>
                      </a:endParaRPr>
                    </a:p>
                  </a:txBody>
                  <a:tcPr marL="60424" marR="60424" marT="60424" marB="60424"/>
                </a:tc>
                <a:tc>
                  <a:txBody>
                    <a:bodyPr/>
                    <a:lstStyle/>
                    <a:p>
                      <a:pPr rtl="0" fontAlgn="t">
                        <a:spcBef>
                          <a:spcPts val="0"/>
                        </a:spcBef>
                        <a:spcAft>
                          <a:spcPts val="0"/>
                        </a:spcAft>
                      </a:pPr>
                      <a:r>
                        <a:rPr lang="en-US" altLang="zh-TW" sz="1400" u="none" strike="noStrike">
                          <a:effectLst/>
                        </a:rPr>
                        <a:t>35</a:t>
                      </a:r>
                      <a:endParaRPr lang="zh-TW" altLang="en-US" sz="2800">
                        <a:effectLst/>
                      </a:endParaRPr>
                    </a:p>
                  </a:txBody>
                  <a:tcPr marL="60424" marR="60424" marT="60424" marB="60424"/>
                </a:tc>
                <a:extLst>
                  <a:ext uri="{0D108BD9-81ED-4DB2-BD59-A6C34878D82A}">
                    <a16:rowId xmlns="" xmlns:a16="http://schemas.microsoft.com/office/drawing/2014/main" val="2671877861"/>
                  </a:ext>
                </a:extLst>
              </a:tr>
              <a:tr h="290037">
                <a:tc>
                  <a:txBody>
                    <a:bodyPr/>
                    <a:lstStyle/>
                    <a:p>
                      <a:pPr rtl="0" fontAlgn="t">
                        <a:spcBef>
                          <a:spcPts val="0"/>
                        </a:spcBef>
                        <a:spcAft>
                          <a:spcPts val="0"/>
                        </a:spcAft>
                      </a:pPr>
                      <a:r>
                        <a:rPr lang="zh-TW" altLang="en-US" sz="1400" u="none" strike="noStrike" dirty="0">
                          <a:effectLst/>
                        </a:rPr>
                        <a:t>預估重量</a:t>
                      </a:r>
                      <a:endParaRPr lang="zh-TW" altLang="en-US" sz="2800" dirty="0">
                        <a:effectLst/>
                      </a:endParaRPr>
                    </a:p>
                  </a:txBody>
                  <a:tcPr marL="60424" marR="60424" marT="60424" marB="60424"/>
                </a:tc>
                <a:tc>
                  <a:txBody>
                    <a:bodyPr/>
                    <a:lstStyle/>
                    <a:p>
                      <a:pPr rtl="0" fontAlgn="t">
                        <a:spcBef>
                          <a:spcPts val="0"/>
                        </a:spcBef>
                        <a:spcAft>
                          <a:spcPts val="0"/>
                        </a:spcAft>
                      </a:pPr>
                      <a:r>
                        <a:rPr lang="en-US" altLang="zh-TW" sz="1400" u="none" strike="noStrike" dirty="0">
                          <a:effectLst/>
                        </a:rPr>
                        <a:t>??</a:t>
                      </a:r>
                      <a:endParaRPr lang="zh-TW" altLang="en-US" sz="2800" dirty="0">
                        <a:effectLst/>
                      </a:endParaRPr>
                    </a:p>
                  </a:txBody>
                  <a:tcPr marL="60424" marR="60424" marT="60424" marB="60424"/>
                </a:tc>
                <a:tc>
                  <a:txBody>
                    <a:bodyPr/>
                    <a:lstStyle/>
                    <a:p>
                      <a:pPr rtl="0" fontAlgn="t">
                        <a:spcBef>
                          <a:spcPts val="0"/>
                        </a:spcBef>
                        <a:spcAft>
                          <a:spcPts val="0"/>
                        </a:spcAft>
                      </a:pPr>
                      <a:r>
                        <a:rPr lang="en-US" altLang="zh-TW" sz="1400" u="none" strike="noStrike">
                          <a:effectLst/>
                        </a:rPr>
                        <a:t>??</a:t>
                      </a:r>
                      <a:endParaRPr lang="zh-TW" altLang="en-US" sz="2800">
                        <a:effectLst/>
                      </a:endParaRPr>
                    </a:p>
                  </a:txBody>
                  <a:tcPr marL="60424" marR="60424" marT="60424" marB="60424"/>
                </a:tc>
                <a:tc>
                  <a:txBody>
                    <a:bodyPr/>
                    <a:lstStyle/>
                    <a:p>
                      <a:pPr rtl="0" fontAlgn="t">
                        <a:spcBef>
                          <a:spcPts val="0"/>
                        </a:spcBef>
                        <a:spcAft>
                          <a:spcPts val="0"/>
                        </a:spcAft>
                      </a:pPr>
                      <a:r>
                        <a:rPr lang="en-US" altLang="zh-TW" sz="1400" u="none" strike="noStrike">
                          <a:effectLst/>
                        </a:rPr>
                        <a:t>??</a:t>
                      </a:r>
                      <a:endParaRPr lang="zh-TW" altLang="en-US" sz="2800">
                        <a:effectLst/>
                      </a:endParaRPr>
                    </a:p>
                  </a:txBody>
                  <a:tcPr marL="60424" marR="60424" marT="60424" marB="60424"/>
                </a:tc>
                <a:tc>
                  <a:txBody>
                    <a:bodyPr/>
                    <a:lstStyle/>
                    <a:p>
                      <a:pPr rtl="0" fontAlgn="t">
                        <a:spcBef>
                          <a:spcPts val="0"/>
                        </a:spcBef>
                        <a:spcAft>
                          <a:spcPts val="0"/>
                        </a:spcAft>
                      </a:pPr>
                      <a:r>
                        <a:rPr lang="en-US" sz="1400" u="none" strike="noStrike">
                          <a:effectLst/>
                        </a:rPr>
                        <a:t>145g</a:t>
                      </a:r>
                      <a:endParaRPr lang="en-US" sz="2800">
                        <a:effectLst/>
                      </a:endParaRPr>
                    </a:p>
                  </a:txBody>
                  <a:tcPr marL="60424" marR="60424" marT="60424" marB="60424"/>
                </a:tc>
                <a:tc>
                  <a:txBody>
                    <a:bodyPr/>
                    <a:lstStyle/>
                    <a:p>
                      <a:pPr rtl="0" fontAlgn="t">
                        <a:spcBef>
                          <a:spcPts val="0"/>
                        </a:spcBef>
                        <a:spcAft>
                          <a:spcPts val="0"/>
                        </a:spcAft>
                      </a:pPr>
                      <a:r>
                        <a:rPr lang="en-US" sz="1400" u="none" strike="noStrike">
                          <a:effectLst/>
                        </a:rPr>
                        <a:t>105g</a:t>
                      </a:r>
                      <a:endParaRPr lang="en-US" sz="2800">
                        <a:effectLst/>
                      </a:endParaRPr>
                    </a:p>
                  </a:txBody>
                  <a:tcPr marL="60424" marR="60424" marT="60424" marB="60424"/>
                </a:tc>
                <a:tc>
                  <a:txBody>
                    <a:bodyPr/>
                    <a:lstStyle/>
                    <a:p>
                      <a:pPr rtl="0" fontAlgn="t">
                        <a:spcBef>
                          <a:spcPts val="0"/>
                        </a:spcBef>
                        <a:spcAft>
                          <a:spcPts val="0"/>
                        </a:spcAft>
                      </a:pPr>
                      <a:r>
                        <a:rPr lang="en-US" sz="1400" u="none" strike="noStrike">
                          <a:effectLst/>
                        </a:rPr>
                        <a:t>65g</a:t>
                      </a:r>
                      <a:endParaRPr lang="en-US" sz="2800">
                        <a:effectLst/>
                      </a:endParaRPr>
                    </a:p>
                  </a:txBody>
                  <a:tcPr marL="60424" marR="60424" marT="60424" marB="60424"/>
                </a:tc>
                <a:tc>
                  <a:txBody>
                    <a:bodyPr/>
                    <a:lstStyle/>
                    <a:p>
                      <a:pPr rtl="0" fontAlgn="t">
                        <a:spcBef>
                          <a:spcPts val="0"/>
                        </a:spcBef>
                        <a:spcAft>
                          <a:spcPts val="0"/>
                        </a:spcAft>
                      </a:pPr>
                      <a:r>
                        <a:rPr lang="en-US" sz="1400" u="none" strike="noStrike" dirty="0">
                          <a:effectLst/>
                        </a:rPr>
                        <a:t>200(150)g</a:t>
                      </a:r>
                      <a:endParaRPr lang="en-US" sz="2800" dirty="0">
                        <a:effectLst/>
                      </a:endParaRPr>
                    </a:p>
                  </a:txBody>
                  <a:tcPr marL="60424" marR="60424" marT="60424" marB="60424"/>
                </a:tc>
                <a:tc>
                  <a:txBody>
                    <a:bodyPr/>
                    <a:lstStyle/>
                    <a:p>
                      <a:pPr rtl="0" fontAlgn="t">
                        <a:spcBef>
                          <a:spcPts val="0"/>
                        </a:spcBef>
                        <a:spcAft>
                          <a:spcPts val="0"/>
                        </a:spcAft>
                      </a:pPr>
                      <a:r>
                        <a:rPr lang="en-US" sz="1400" u="none" strike="noStrike">
                          <a:effectLst/>
                        </a:rPr>
                        <a:t>120(90)g</a:t>
                      </a:r>
                      <a:endParaRPr lang="en-US" sz="2800">
                        <a:effectLst/>
                      </a:endParaRPr>
                    </a:p>
                  </a:txBody>
                  <a:tcPr marL="60424" marR="60424" marT="60424" marB="60424"/>
                </a:tc>
                <a:extLst>
                  <a:ext uri="{0D108BD9-81ED-4DB2-BD59-A6C34878D82A}">
                    <a16:rowId xmlns="" xmlns:a16="http://schemas.microsoft.com/office/drawing/2014/main" val="2111763021"/>
                  </a:ext>
                </a:extLst>
              </a:tr>
              <a:tr h="290037">
                <a:tc>
                  <a:txBody>
                    <a:bodyPr/>
                    <a:lstStyle/>
                    <a:p>
                      <a:pPr rtl="0" fontAlgn="t">
                        <a:spcBef>
                          <a:spcPts val="0"/>
                        </a:spcBef>
                        <a:spcAft>
                          <a:spcPts val="0"/>
                        </a:spcAft>
                      </a:pPr>
                      <a:r>
                        <a:rPr lang="zh-TW" altLang="en-US" sz="1400" u="none" strike="noStrike">
                          <a:effectLst/>
                        </a:rPr>
                        <a:t>重量</a:t>
                      </a:r>
                      <a:endParaRPr lang="zh-TW" altLang="en-US" sz="2800">
                        <a:effectLst/>
                      </a:endParaRPr>
                    </a:p>
                  </a:txBody>
                  <a:tcPr marL="60424" marR="60424" marT="60424" marB="60424"/>
                </a:tc>
                <a:tc>
                  <a:txBody>
                    <a:bodyPr/>
                    <a:lstStyle/>
                    <a:p>
                      <a:pPr rtl="0" fontAlgn="t">
                        <a:spcBef>
                          <a:spcPts val="0"/>
                        </a:spcBef>
                        <a:spcAft>
                          <a:spcPts val="0"/>
                        </a:spcAft>
                      </a:pPr>
                      <a:r>
                        <a:rPr lang="en-US" sz="1400" u="none" strike="noStrike">
                          <a:effectLst/>
                        </a:rPr>
                        <a:t>153.7g</a:t>
                      </a:r>
                      <a:endParaRPr lang="en-US" sz="2800">
                        <a:effectLst/>
                      </a:endParaRPr>
                    </a:p>
                  </a:txBody>
                  <a:tcPr marL="60424" marR="60424" marT="60424" marB="60424"/>
                </a:tc>
                <a:tc>
                  <a:txBody>
                    <a:bodyPr/>
                    <a:lstStyle/>
                    <a:p>
                      <a:pPr rtl="0" fontAlgn="t">
                        <a:spcBef>
                          <a:spcPts val="0"/>
                        </a:spcBef>
                        <a:spcAft>
                          <a:spcPts val="0"/>
                        </a:spcAft>
                      </a:pPr>
                      <a:r>
                        <a:rPr lang="en-US" sz="1400" u="none" strike="noStrike">
                          <a:effectLst/>
                        </a:rPr>
                        <a:t>104.7g</a:t>
                      </a:r>
                      <a:endParaRPr lang="en-US" sz="2800">
                        <a:effectLst/>
                      </a:endParaRPr>
                    </a:p>
                  </a:txBody>
                  <a:tcPr marL="60424" marR="60424" marT="60424" marB="60424"/>
                </a:tc>
                <a:tc>
                  <a:txBody>
                    <a:bodyPr/>
                    <a:lstStyle/>
                    <a:p>
                      <a:pPr rtl="0" fontAlgn="t">
                        <a:spcBef>
                          <a:spcPts val="0"/>
                        </a:spcBef>
                        <a:spcAft>
                          <a:spcPts val="0"/>
                        </a:spcAft>
                      </a:pPr>
                      <a:r>
                        <a:rPr lang="en-US" sz="1400" u="none" strike="noStrike">
                          <a:effectLst/>
                        </a:rPr>
                        <a:t>50.3g</a:t>
                      </a:r>
                      <a:endParaRPr lang="en-US" sz="2800">
                        <a:effectLst/>
                      </a:endParaRPr>
                    </a:p>
                  </a:txBody>
                  <a:tcPr marL="60424" marR="60424" marT="60424" marB="60424"/>
                </a:tc>
                <a:tc>
                  <a:txBody>
                    <a:bodyPr/>
                    <a:lstStyle/>
                    <a:p>
                      <a:pPr rtl="0" fontAlgn="t">
                        <a:spcBef>
                          <a:spcPts val="0"/>
                        </a:spcBef>
                        <a:spcAft>
                          <a:spcPts val="0"/>
                        </a:spcAft>
                      </a:pPr>
                      <a:r>
                        <a:rPr lang="en-US" sz="1400" u="none" strike="noStrike">
                          <a:effectLst/>
                        </a:rPr>
                        <a:t>186g</a:t>
                      </a:r>
                      <a:endParaRPr lang="en-US" sz="2800">
                        <a:effectLst/>
                      </a:endParaRPr>
                    </a:p>
                  </a:txBody>
                  <a:tcPr marL="60424" marR="60424" marT="60424" marB="60424"/>
                </a:tc>
                <a:tc>
                  <a:txBody>
                    <a:bodyPr/>
                    <a:lstStyle/>
                    <a:p>
                      <a:pPr rtl="0" fontAlgn="t">
                        <a:spcBef>
                          <a:spcPts val="0"/>
                        </a:spcBef>
                        <a:spcAft>
                          <a:spcPts val="0"/>
                        </a:spcAft>
                      </a:pPr>
                      <a:r>
                        <a:rPr lang="en-US" sz="1400" u="none" strike="noStrike">
                          <a:effectLst/>
                        </a:rPr>
                        <a:t>92g</a:t>
                      </a:r>
                      <a:endParaRPr lang="en-US" sz="2800">
                        <a:effectLst/>
                      </a:endParaRPr>
                    </a:p>
                  </a:txBody>
                  <a:tcPr marL="60424" marR="60424" marT="60424" marB="60424"/>
                </a:tc>
                <a:tc>
                  <a:txBody>
                    <a:bodyPr/>
                    <a:lstStyle/>
                    <a:p>
                      <a:pPr rtl="0" fontAlgn="t">
                        <a:spcBef>
                          <a:spcPts val="0"/>
                        </a:spcBef>
                        <a:spcAft>
                          <a:spcPts val="0"/>
                        </a:spcAft>
                      </a:pPr>
                      <a:r>
                        <a:rPr lang="en-US" sz="1400" u="none" strike="noStrike">
                          <a:effectLst/>
                        </a:rPr>
                        <a:t>90g</a:t>
                      </a:r>
                      <a:endParaRPr lang="en-US" sz="2800">
                        <a:effectLst/>
                      </a:endParaRPr>
                    </a:p>
                  </a:txBody>
                  <a:tcPr marL="60424" marR="60424" marT="60424" marB="60424"/>
                </a:tc>
                <a:tc>
                  <a:txBody>
                    <a:bodyPr/>
                    <a:lstStyle/>
                    <a:p>
                      <a:pPr rtl="0" fontAlgn="t">
                        <a:spcBef>
                          <a:spcPts val="0"/>
                        </a:spcBef>
                        <a:spcAft>
                          <a:spcPts val="0"/>
                        </a:spcAft>
                      </a:pPr>
                      <a:r>
                        <a:rPr lang="en-US" sz="1400" u="none" strike="noStrike" dirty="0" err="1">
                          <a:effectLst/>
                        </a:rPr>
                        <a:t>130.7g</a:t>
                      </a:r>
                      <a:endParaRPr lang="en-US" sz="2800" dirty="0">
                        <a:effectLst/>
                      </a:endParaRPr>
                    </a:p>
                  </a:txBody>
                  <a:tcPr marL="60424" marR="60424" marT="60424" marB="60424"/>
                </a:tc>
                <a:tc>
                  <a:txBody>
                    <a:bodyPr/>
                    <a:lstStyle/>
                    <a:p>
                      <a:pPr rtl="0" fontAlgn="t">
                        <a:spcBef>
                          <a:spcPts val="0"/>
                        </a:spcBef>
                        <a:spcAft>
                          <a:spcPts val="0"/>
                        </a:spcAft>
                      </a:pPr>
                      <a:r>
                        <a:rPr lang="en-US" sz="1400" u="none" strike="noStrike" dirty="0" err="1">
                          <a:effectLst/>
                        </a:rPr>
                        <a:t>80g</a:t>
                      </a:r>
                      <a:endParaRPr lang="en-US" sz="2800" dirty="0">
                        <a:effectLst/>
                      </a:endParaRPr>
                    </a:p>
                  </a:txBody>
                  <a:tcPr marL="60424" marR="60424" marT="60424" marB="60424"/>
                </a:tc>
                <a:extLst>
                  <a:ext uri="{0D108BD9-81ED-4DB2-BD59-A6C34878D82A}">
                    <a16:rowId xmlns="" xmlns:a16="http://schemas.microsoft.com/office/drawing/2014/main" val="1317383384"/>
                  </a:ext>
                </a:extLst>
              </a:tr>
              <a:tr h="290037">
                <a:tc>
                  <a:txBody>
                    <a:bodyPr/>
                    <a:lstStyle/>
                    <a:p>
                      <a:pPr rtl="0" fontAlgn="t">
                        <a:spcBef>
                          <a:spcPts val="0"/>
                        </a:spcBef>
                        <a:spcAft>
                          <a:spcPts val="0"/>
                        </a:spcAft>
                      </a:pPr>
                      <a:r>
                        <a:rPr lang="zh-TW" altLang="en-US" sz="1400" u="none" strike="noStrike">
                          <a:effectLst/>
                        </a:rPr>
                        <a:t>油</a:t>
                      </a:r>
                      <a:endParaRPr lang="zh-TW" altLang="en-US" sz="2800">
                        <a:effectLst/>
                      </a:endParaRPr>
                    </a:p>
                  </a:txBody>
                  <a:tcPr marL="60424" marR="60424" marT="60424" marB="60424"/>
                </a:tc>
                <a:tc gridSpan="3">
                  <a:txBody>
                    <a:bodyPr/>
                    <a:lstStyle/>
                    <a:p>
                      <a:pPr rtl="0" fontAlgn="t">
                        <a:spcBef>
                          <a:spcPts val="0"/>
                        </a:spcBef>
                        <a:spcAft>
                          <a:spcPts val="0"/>
                        </a:spcAft>
                      </a:pPr>
                      <a:r>
                        <a:rPr lang="zh-TW" altLang="en-US" sz="1400" u="none" strike="noStrike">
                          <a:effectLst/>
                        </a:rPr>
                        <a:t>植物油</a:t>
                      </a:r>
                      <a:endParaRPr lang="zh-TW" altLang="en-US" sz="2800">
                        <a:effectLst/>
                      </a:endParaRPr>
                    </a:p>
                  </a:txBody>
                  <a:tcPr marL="60424" marR="60424" marT="60424" marB="60424"/>
                </a:tc>
                <a:tc hMerge="1">
                  <a:txBody>
                    <a:bodyPr/>
                    <a:lstStyle/>
                    <a:p>
                      <a:endParaRPr lang="zh-TW" altLang="en-US"/>
                    </a:p>
                  </a:txBody>
                  <a:tcPr/>
                </a:tc>
                <a:tc hMerge="1">
                  <a:txBody>
                    <a:bodyPr/>
                    <a:lstStyle/>
                    <a:p>
                      <a:endParaRPr lang="zh-TW" altLang="en-US"/>
                    </a:p>
                  </a:txBody>
                  <a:tcPr/>
                </a:tc>
                <a:tc gridSpan="3">
                  <a:txBody>
                    <a:bodyPr/>
                    <a:lstStyle/>
                    <a:p>
                      <a:pPr rtl="0" fontAlgn="t">
                        <a:spcBef>
                          <a:spcPts val="0"/>
                        </a:spcBef>
                        <a:spcAft>
                          <a:spcPts val="0"/>
                        </a:spcAft>
                      </a:pPr>
                      <a:r>
                        <a:rPr lang="zh-TW" altLang="en-US" sz="1400" u="none" strike="noStrike">
                          <a:effectLst/>
                        </a:rPr>
                        <a:t>棕梠油</a:t>
                      </a:r>
                      <a:endParaRPr lang="zh-TW" altLang="en-US" sz="2800">
                        <a:effectLst/>
                      </a:endParaRPr>
                    </a:p>
                  </a:txBody>
                  <a:tcPr marL="60424" marR="60424" marT="60424" marB="60424"/>
                </a:tc>
                <a:tc hMerge="1">
                  <a:txBody>
                    <a:bodyPr/>
                    <a:lstStyle/>
                    <a:p>
                      <a:endParaRPr lang="zh-TW" altLang="en-US"/>
                    </a:p>
                  </a:txBody>
                  <a:tcPr/>
                </a:tc>
                <a:tc hMerge="1">
                  <a:txBody>
                    <a:bodyPr/>
                    <a:lstStyle/>
                    <a:p>
                      <a:endParaRPr lang="zh-TW" altLang="en-US"/>
                    </a:p>
                  </a:txBody>
                  <a:tcPr/>
                </a:tc>
                <a:tc gridSpan="2">
                  <a:txBody>
                    <a:bodyPr/>
                    <a:lstStyle/>
                    <a:p>
                      <a:pPr rtl="0" fontAlgn="t">
                        <a:spcBef>
                          <a:spcPts val="0"/>
                        </a:spcBef>
                        <a:spcAft>
                          <a:spcPts val="0"/>
                        </a:spcAft>
                      </a:pPr>
                      <a:r>
                        <a:rPr lang="zh-TW" altLang="en-US" sz="1400" u="none" strike="noStrike" dirty="0">
                          <a:effectLst/>
                        </a:rPr>
                        <a:t>植物油</a:t>
                      </a:r>
                      <a:endParaRPr lang="zh-TW" altLang="en-US" sz="2800" dirty="0">
                        <a:effectLst/>
                      </a:endParaRPr>
                    </a:p>
                  </a:txBody>
                  <a:tcPr marL="60424" marR="60424" marT="60424" marB="60424"/>
                </a:tc>
                <a:tc hMerge="1">
                  <a:txBody>
                    <a:bodyPr/>
                    <a:lstStyle/>
                    <a:p>
                      <a:endParaRPr lang="zh-TW" altLang="en-US"/>
                    </a:p>
                  </a:txBody>
                  <a:tcPr/>
                </a:tc>
                <a:extLst>
                  <a:ext uri="{0D108BD9-81ED-4DB2-BD59-A6C34878D82A}">
                    <a16:rowId xmlns="" xmlns:a16="http://schemas.microsoft.com/office/drawing/2014/main" val="19152834"/>
                  </a:ext>
                </a:extLst>
              </a:tr>
              <a:tr h="299101">
                <a:tc>
                  <a:txBody>
                    <a:bodyPr/>
                    <a:lstStyle/>
                    <a:p>
                      <a:pPr rtl="0" fontAlgn="t">
                        <a:spcBef>
                          <a:spcPts val="0"/>
                        </a:spcBef>
                        <a:spcAft>
                          <a:spcPts val="0"/>
                        </a:spcAft>
                      </a:pPr>
                      <a:r>
                        <a:rPr lang="zh-TW" altLang="en-US" sz="1400" u="none" strike="noStrike">
                          <a:effectLst/>
                        </a:rPr>
                        <a:t>炸的時間</a:t>
                      </a:r>
                      <a:endParaRPr lang="zh-TW" altLang="en-US" sz="2800">
                        <a:effectLst/>
                      </a:endParaRPr>
                    </a:p>
                  </a:txBody>
                  <a:tcPr marL="60424" marR="60424" marT="60424" marB="60424"/>
                </a:tc>
                <a:tc gridSpan="3">
                  <a:txBody>
                    <a:bodyPr/>
                    <a:lstStyle/>
                    <a:p>
                      <a:pPr rtl="0" fontAlgn="t">
                        <a:spcBef>
                          <a:spcPts val="0"/>
                        </a:spcBef>
                        <a:spcAft>
                          <a:spcPts val="0"/>
                        </a:spcAft>
                      </a:pPr>
                      <a:r>
                        <a:rPr lang="en-US" altLang="zh-TW" sz="1400" u="none" strike="noStrike">
                          <a:effectLst/>
                        </a:rPr>
                        <a:t>3</a:t>
                      </a:r>
                      <a:r>
                        <a:rPr lang="zh-TW" altLang="en-US" sz="1400" u="none" strike="noStrike">
                          <a:effectLst/>
                        </a:rPr>
                        <a:t>分鐘</a:t>
                      </a:r>
                      <a:endParaRPr lang="zh-TW" altLang="en-US" sz="2800">
                        <a:effectLst/>
                      </a:endParaRPr>
                    </a:p>
                  </a:txBody>
                  <a:tcPr marL="60424" marR="60424" marT="60424" marB="60424"/>
                </a:tc>
                <a:tc hMerge="1">
                  <a:txBody>
                    <a:bodyPr/>
                    <a:lstStyle/>
                    <a:p>
                      <a:endParaRPr lang="zh-TW" altLang="en-US"/>
                    </a:p>
                  </a:txBody>
                  <a:tcPr/>
                </a:tc>
                <a:tc hMerge="1">
                  <a:txBody>
                    <a:bodyPr/>
                    <a:lstStyle/>
                    <a:p>
                      <a:endParaRPr lang="zh-TW" altLang="en-US"/>
                    </a:p>
                  </a:txBody>
                  <a:tcPr/>
                </a:tc>
                <a:tc gridSpan="3">
                  <a:txBody>
                    <a:bodyPr/>
                    <a:lstStyle/>
                    <a:p>
                      <a:pPr rtl="0" fontAlgn="t">
                        <a:spcBef>
                          <a:spcPts val="0"/>
                        </a:spcBef>
                        <a:spcAft>
                          <a:spcPts val="0"/>
                        </a:spcAft>
                      </a:pPr>
                      <a:r>
                        <a:rPr lang="en-US" altLang="zh-TW" sz="1400" u="none" strike="noStrike">
                          <a:effectLst/>
                        </a:rPr>
                        <a:t>3</a:t>
                      </a:r>
                      <a:r>
                        <a:rPr lang="zh-TW" altLang="en-US" sz="1400" u="none" strike="noStrike">
                          <a:effectLst/>
                        </a:rPr>
                        <a:t>分</a:t>
                      </a:r>
                      <a:r>
                        <a:rPr lang="en-US" altLang="zh-TW" sz="1400" u="none" strike="noStrike">
                          <a:effectLst/>
                        </a:rPr>
                        <a:t>05</a:t>
                      </a:r>
                      <a:r>
                        <a:rPr lang="zh-TW" altLang="en-US" sz="1400" u="none" strike="noStrike">
                          <a:effectLst/>
                        </a:rPr>
                        <a:t>秒</a:t>
                      </a:r>
                      <a:endParaRPr lang="zh-TW" altLang="en-US" sz="2800">
                        <a:effectLst/>
                      </a:endParaRPr>
                    </a:p>
                  </a:txBody>
                  <a:tcPr marL="60424" marR="60424" marT="60424" marB="60424"/>
                </a:tc>
                <a:tc hMerge="1">
                  <a:txBody>
                    <a:bodyPr/>
                    <a:lstStyle/>
                    <a:p>
                      <a:endParaRPr lang="zh-TW" altLang="en-US"/>
                    </a:p>
                  </a:txBody>
                  <a:tcPr/>
                </a:tc>
                <a:tc hMerge="1">
                  <a:txBody>
                    <a:bodyPr/>
                    <a:lstStyle/>
                    <a:p>
                      <a:endParaRPr lang="zh-TW" altLang="en-US"/>
                    </a:p>
                  </a:txBody>
                  <a:tcPr/>
                </a:tc>
                <a:tc gridSpan="2">
                  <a:txBody>
                    <a:bodyPr/>
                    <a:lstStyle/>
                    <a:p>
                      <a:pPr rtl="0" fontAlgn="t">
                        <a:spcBef>
                          <a:spcPts val="0"/>
                        </a:spcBef>
                        <a:spcAft>
                          <a:spcPts val="0"/>
                        </a:spcAft>
                      </a:pPr>
                      <a:r>
                        <a:rPr lang="en-US" altLang="zh-TW" sz="1400" u="none" strike="noStrike" dirty="0">
                          <a:effectLst/>
                        </a:rPr>
                        <a:t>3</a:t>
                      </a:r>
                      <a:r>
                        <a:rPr lang="zh-TW" altLang="en-US" sz="1400" u="none" strike="noStrike" dirty="0">
                          <a:effectLst/>
                        </a:rPr>
                        <a:t>分鐘</a:t>
                      </a:r>
                      <a:endParaRPr lang="zh-TW" altLang="en-US" sz="2800" dirty="0">
                        <a:effectLst/>
                      </a:endParaRPr>
                    </a:p>
                  </a:txBody>
                  <a:tcPr marL="60424" marR="60424" marT="60424" marB="60424"/>
                </a:tc>
                <a:tc hMerge="1">
                  <a:txBody>
                    <a:bodyPr/>
                    <a:lstStyle/>
                    <a:p>
                      <a:endParaRPr lang="zh-TW" altLang="en-US"/>
                    </a:p>
                  </a:txBody>
                  <a:tcPr/>
                </a:tc>
                <a:extLst>
                  <a:ext uri="{0D108BD9-81ED-4DB2-BD59-A6C34878D82A}">
                    <a16:rowId xmlns="" xmlns:a16="http://schemas.microsoft.com/office/drawing/2014/main" val="126521843"/>
                  </a:ext>
                </a:extLst>
              </a:tr>
              <a:tr h="290037">
                <a:tc>
                  <a:txBody>
                    <a:bodyPr/>
                    <a:lstStyle/>
                    <a:p>
                      <a:pPr rtl="0" fontAlgn="t">
                        <a:spcBef>
                          <a:spcPts val="0"/>
                        </a:spcBef>
                        <a:spcAft>
                          <a:spcPts val="0"/>
                        </a:spcAft>
                      </a:pPr>
                      <a:r>
                        <a:rPr lang="zh-TW" altLang="en-US" sz="1400" u="none" strike="noStrike">
                          <a:effectLst/>
                        </a:rPr>
                        <a:t>粗細</a:t>
                      </a:r>
                      <a:endParaRPr lang="zh-TW" altLang="en-US" sz="2800">
                        <a:effectLst/>
                      </a:endParaRPr>
                    </a:p>
                  </a:txBody>
                  <a:tcPr marL="60424" marR="60424" marT="60424" marB="60424"/>
                </a:tc>
                <a:tc gridSpan="3">
                  <a:txBody>
                    <a:bodyPr/>
                    <a:lstStyle/>
                    <a:p>
                      <a:pPr rtl="0" fontAlgn="t">
                        <a:spcBef>
                          <a:spcPts val="0"/>
                        </a:spcBef>
                        <a:spcAft>
                          <a:spcPts val="0"/>
                        </a:spcAft>
                      </a:pPr>
                      <a:r>
                        <a:rPr lang="zh-TW" altLang="en-US" sz="1400" u="none" strike="noStrike" dirty="0">
                          <a:effectLst/>
                        </a:rPr>
                        <a:t>細</a:t>
                      </a:r>
                      <a:endParaRPr lang="zh-TW" altLang="en-US" sz="2800" dirty="0">
                        <a:effectLst/>
                      </a:endParaRPr>
                    </a:p>
                  </a:txBody>
                  <a:tcPr marL="60424" marR="60424" marT="60424" marB="60424"/>
                </a:tc>
                <a:tc hMerge="1">
                  <a:txBody>
                    <a:bodyPr/>
                    <a:lstStyle/>
                    <a:p>
                      <a:endParaRPr lang="zh-TW" altLang="en-US"/>
                    </a:p>
                  </a:txBody>
                  <a:tcPr/>
                </a:tc>
                <a:tc hMerge="1">
                  <a:txBody>
                    <a:bodyPr/>
                    <a:lstStyle/>
                    <a:p>
                      <a:endParaRPr lang="zh-TW" altLang="en-US"/>
                    </a:p>
                  </a:txBody>
                  <a:tcPr/>
                </a:tc>
                <a:tc gridSpan="3">
                  <a:txBody>
                    <a:bodyPr/>
                    <a:lstStyle/>
                    <a:p>
                      <a:pPr rtl="0" fontAlgn="t">
                        <a:spcBef>
                          <a:spcPts val="0"/>
                        </a:spcBef>
                        <a:spcAft>
                          <a:spcPts val="0"/>
                        </a:spcAft>
                      </a:pPr>
                      <a:r>
                        <a:rPr lang="zh-TW" altLang="en-US" sz="1400" u="none" strike="noStrike">
                          <a:effectLst/>
                        </a:rPr>
                        <a:t>粗</a:t>
                      </a:r>
                      <a:endParaRPr lang="zh-TW" altLang="en-US" sz="2800">
                        <a:effectLst/>
                      </a:endParaRPr>
                    </a:p>
                  </a:txBody>
                  <a:tcPr marL="60424" marR="60424" marT="60424" marB="60424"/>
                </a:tc>
                <a:tc hMerge="1">
                  <a:txBody>
                    <a:bodyPr/>
                    <a:lstStyle/>
                    <a:p>
                      <a:endParaRPr lang="zh-TW" altLang="en-US"/>
                    </a:p>
                  </a:txBody>
                  <a:tcPr/>
                </a:tc>
                <a:tc hMerge="1">
                  <a:txBody>
                    <a:bodyPr/>
                    <a:lstStyle/>
                    <a:p>
                      <a:endParaRPr lang="zh-TW" altLang="en-US"/>
                    </a:p>
                  </a:txBody>
                  <a:tcPr/>
                </a:tc>
                <a:tc gridSpan="2">
                  <a:txBody>
                    <a:bodyPr/>
                    <a:lstStyle/>
                    <a:p>
                      <a:pPr rtl="0" fontAlgn="t">
                        <a:spcBef>
                          <a:spcPts val="0"/>
                        </a:spcBef>
                        <a:spcAft>
                          <a:spcPts val="0"/>
                        </a:spcAft>
                      </a:pPr>
                      <a:r>
                        <a:rPr lang="zh-TW" altLang="en-US" sz="1400" u="none" strike="noStrike" dirty="0">
                          <a:effectLst/>
                        </a:rPr>
                        <a:t>粗</a:t>
                      </a:r>
                      <a:endParaRPr lang="zh-TW" altLang="en-US" sz="2800" dirty="0">
                        <a:effectLst/>
                      </a:endParaRPr>
                    </a:p>
                  </a:txBody>
                  <a:tcPr marL="60424" marR="60424" marT="60424" marB="60424"/>
                </a:tc>
                <a:tc hMerge="1">
                  <a:txBody>
                    <a:bodyPr/>
                    <a:lstStyle/>
                    <a:p>
                      <a:endParaRPr lang="zh-TW" altLang="en-US"/>
                    </a:p>
                  </a:txBody>
                  <a:tcPr/>
                </a:tc>
                <a:extLst>
                  <a:ext uri="{0D108BD9-81ED-4DB2-BD59-A6C34878D82A}">
                    <a16:rowId xmlns="" xmlns:a16="http://schemas.microsoft.com/office/drawing/2014/main" val="958925004"/>
                  </a:ext>
                </a:extLst>
              </a:tr>
            </a:tbl>
          </a:graphicData>
        </a:graphic>
      </p:graphicFrame>
      <p:sp>
        <p:nvSpPr>
          <p:cNvPr id="9" name="Rectangle 1"/>
          <p:cNvSpPr>
            <a:spLocks noChangeArrowheads="1"/>
          </p:cNvSpPr>
          <p:nvPr/>
        </p:nvSpPr>
        <p:spPr bwMode="auto">
          <a:xfrm>
            <a:off x="1803400" y="137001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chemeClr val="tx1"/>
                </a:solidFill>
                <a:effectLst/>
                <a:latin typeface="Arial" panose="020B0604020202020204" pitchFamily="34" charset="0"/>
              </a:rPr>
              <a:t/>
            </a:r>
            <a:br>
              <a:rPr kumimoji="0" lang="zh-TW" altLang="zh-TW" sz="1800" b="0" i="0" u="none" strike="noStrike" cap="none" normalizeH="0" baseline="0" smtClean="0">
                <a:ln>
                  <a:noFill/>
                </a:ln>
                <a:solidFill>
                  <a:schemeClr val="tx1"/>
                </a:solidFill>
                <a:effectLst/>
                <a:latin typeface="Arial" panose="020B0604020202020204" pitchFamily="34"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10" name="矩形 9"/>
          <p:cNvSpPr/>
          <p:nvPr/>
        </p:nvSpPr>
        <p:spPr>
          <a:xfrm>
            <a:off x="3851920" y="1677942"/>
            <a:ext cx="2088232" cy="3342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 name="圖片 15"/>
          <p:cNvPicPr>
            <a:picLocks noChangeAspect="1"/>
          </p:cNvPicPr>
          <p:nvPr/>
        </p:nvPicPr>
        <p:blipFill>
          <a:blip r:embed="rId3" cstate="print">
            <a:extLst>
              <a:ext uri="{BEBA8EAE-BF5A-486C-A8C5-ECC9F3942E4B}">
                <a14:imgProps xmlns:a14="http://schemas.microsoft.com/office/drawing/2010/main" xmlns="">
                  <a14:imgLayer r:embed="rId4">
                    <a14:imgEffect>
                      <a14:backgroundRemoval t="10000" b="90000" l="10000" r="90000">
                        <a14:foregroundMark x1="66135" y1="22388" x2="62151" y2="56219"/>
                      </a14:backgroundRemoval>
                    </a14:imgEffect>
                  </a14:imgLayer>
                </a14:imgProps>
              </a:ext>
            </a:extLst>
          </a:blip>
          <a:stretch>
            <a:fillRect/>
          </a:stretch>
        </p:blipFill>
        <p:spPr>
          <a:xfrm>
            <a:off x="5004048" y="771550"/>
            <a:ext cx="1526070" cy="1222073"/>
          </a:xfrm>
          <a:prstGeom prst="rect">
            <a:avLst/>
          </a:prstGeom>
        </p:spPr>
      </p:pic>
    </p:spTree>
    <p:extLst>
      <p:ext uri="{BB962C8B-B14F-4D97-AF65-F5344CB8AC3E}">
        <p14:creationId xmlns:p14="http://schemas.microsoft.com/office/powerpoint/2010/main" xmlns="" val="1333426993"/>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style.rotation</p:attrName>
                                        </p:attrNameLst>
                                      </p:cBhvr>
                                      <p:tavLst>
                                        <p:tav tm="0">
                                          <p:val>
                                            <p:fltVal val="360"/>
                                          </p:val>
                                        </p:tav>
                                        <p:tav tm="100000">
                                          <p:val>
                                            <p:fltVal val="0"/>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73515" y="147986"/>
            <a:ext cx="5614037" cy="523220"/>
          </a:xfrm>
          <a:prstGeom prst="rect">
            <a:avLst/>
          </a:prstGeom>
          <a:noFill/>
        </p:spPr>
        <p:txBody>
          <a:bodyPr wrap="none" rtlCol="0">
            <a:spAutoFit/>
          </a:bodyPr>
          <a:lstStyle/>
          <a:p>
            <a:r>
              <a:rPr lang="zh-TW" altLang="en-US" sz="2800" dirty="0" smtClean="0">
                <a:latin typeface="+mn-lt"/>
                <a:ea typeface="+mn-ea"/>
                <a:cs typeface="+mn-ea"/>
                <a:sym typeface="+mn-lt"/>
              </a:rPr>
              <a:t>實驗結果</a:t>
            </a:r>
            <a:r>
              <a:rPr lang="en-US" altLang="zh-TW" sz="2800" dirty="0" smtClean="0">
                <a:latin typeface="+mn-lt"/>
                <a:ea typeface="+mn-ea"/>
                <a:cs typeface="+mn-ea"/>
                <a:sym typeface="+mn-lt"/>
              </a:rPr>
              <a:t>-2(</a:t>
            </a:r>
            <a:r>
              <a:rPr lang="zh-TW" altLang="en-US" sz="2800" dirty="0" smtClean="0">
                <a:latin typeface="+mn-lt"/>
                <a:ea typeface="+mn-ea"/>
                <a:cs typeface="+mn-ea"/>
                <a:sym typeface="+mn-lt"/>
              </a:rPr>
              <a:t>各種油炸薯條的好壞</a:t>
            </a:r>
            <a:r>
              <a:rPr lang="en-US" altLang="zh-TW" sz="2800" dirty="0" smtClean="0">
                <a:latin typeface="+mn-lt"/>
                <a:ea typeface="+mn-ea"/>
                <a:cs typeface="+mn-ea"/>
                <a:sym typeface="+mn-lt"/>
              </a:rPr>
              <a:t>)</a:t>
            </a:r>
            <a:endParaRPr lang="zh-CN" altLang="en-US" sz="2800" dirty="0">
              <a:latin typeface="+mn-lt"/>
              <a:ea typeface="+mn-ea"/>
              <a:cs typeface="+mn-ea"/>
              <a:sym typeface="+mn-lt"/>
            </a:endParaRPr>
          </a:p>
        </p:txBody>
      </p:sp>
      <p:graphicFrame>
        <p:nvGraphicFramePr>
          <p:cNvPr id="3" name="表格 2"/>
          <p:cNvGraphicFramePr>
            <a:graphicFrameLocks noGrp="1"/>
          </p:cNvGraphicFramePr>
          <p:nvPr>
            <p:extLst>
              <p:ext uri="{D42A27DB-BD31-4B8C-83A1-F6EECF244321}">
                <p14:modId xmlns:p14="http://schemas.microsoft.com/office/powerpoint/2010/main" xmlns="" val="3036771409"/>
              </p:ext>
            </p:extLst>
          </p:nvPr>
        </p:nvGraphicFramePr>
        <p:xfrm>
          <a:off x="323529" y="915566"/>
          <a:ext cx="8352927" cy="2664680"/>
        </p:xfrm>
        <a:graphic>
          <a:graphicData uri="http://schemas.openxmlformats.org/drawingml/2006/table">
            <a:tbl>
              <a:tblPr>
                <a:tableStyleId>{16D9F66E-5EB9-4882-86FB-DCBF35E3C3E4}</a:tableStyleId>
              </a:tblPr>
              <a:tblGrid>
                <a:gridCol w="1225998">
                  <a:extLst>
                    <a:ext uri="{9D8B030D-6E8A-4147-A177-3AD203B41FA5}">
                      <a16:colId xmlns="" xmlns:a16="http://schemas.microsoft.com/office/drawing/2014/main" val="20000"/>
                    </a:ext>
                  </a:extLst>
                </a:gridCol>
                <a:gridCol w="1832406">
                  <a:extLst>
                    <a:ext uri="{9D8B030D-6E8A-4147-A177-3AD203B41FA5}">
                      <a16:colId xmlns="" xmlns:a16="http://schemas.microsoft.com/office/drawing/2014/main" val="20001"/>
                    </a:ext>
                  </a:extLst>
                </a:gridCol>
                <a:gridCol w="2218822">
                  <a:extLst>
                    <a:ext uri="{9D8B030D-6E8A-4147-A177-3AD203B41FA5}">
                      <a16:colId xmlns="" xmlns:a16="http://schemas.microsoft.com/office/drawing/2014/main" val="20002"/>
                    </a:ext>
                  </a:extLst>
                </a:gridCol>
                <a:gridCol w="1612414">
                  <a:extLst>
                    <a:ext uri="{9D8B030D-6E8A-4147-A177-3AD203B41FA5}">
                      <a16:colId xmlns="" xmlns:a16="http://schemas.microsoft.com/office/drawing/2014/main" val="20003"/>
                    </a:ext>
                  </a:extLst>
                </a:gridCol>
                <a:gridCol w="1463287">
                  <a:extLst>
                    <a:ext uri="{9D8B030D-6E8A-4147-A177-3AD203B41FA5}">
                      <a16:colId xmlns="" xmlns:a16="http://schemas.microsoft.com/office/drawing/2014/main" val="20004"/>
                    </a:ext>
                  </a:extLst>
                </a:gridCol>
              </a:tblGrid>
              <a:tr h="555435">
                <a:tc>
                  <a:txBody>
                    <a:bodyPr/>
                    <a:lstStyle/>
                    <a:p>
                      <a:pPr fontAlgn="t"/>
                      <a:endParaRPr lang="zh-TW" altLang="en-US" sz="2400" dirty="0">
                        <a:effectLst/>
                      </a:endParaRPr>
                    </a:p>
                  </a:txBody>
                  <a:tcPr marL="87885" marR="87885" marT="87885" marB="87885"/>
                </a:tc>
                <a:tc>
                  <a:txBody>
                    <a:bodyPr/>
                    <a:lstStyle/>
                    <a:p>
                      <a:pPr algn="ctr" rtl="0" fontAlgn="t">
                        <a:spcBef>
                          <a:spcPts val="0"/>
                        </a:spcBef>
                        <a:spcAft>
                          <a:spcPts val="0"/>
                        </a:spcAft>
                      </a:pPr>
                      <a:r>
                        <a:rPr lang="en-US" altLang="zh-TW" sz="1500" u="none" strike="noStrike">
                          <a:effectLst/>
                        </a:rPr>
                        <a:t>(1)</a:t>
                      </a:r>
                      <a:r>
                        <a:rPr lang="zh-TW" altLang="en-US" sz="1500" u="none" strike="noStrike">
                          <a:effectLst/>
                        </a:rPr>
                        <a:t>葡萄籽油</a:t>
                      </a:r>
                      <a:endParaRPr lang="zh-TW" altLang="en-US" sz="2400">
                        <a:effectLst/>
                      </a:endParaRPr>
                    </a:p>
                  </a:txBody>
                  <a:tcPr marL="87885" marR="87885" marT="87885" marB="87885"/>
                </a:tc>
                <a:tc>
                  <a:txBody>
                    <a:bodyPr/>
                    <a:lstStyle/>
                    <a:p>
                      <a:pPr algn="ctr" rtl="0" fontAlgn="t">
                        <a:spcBef>
                          <a:spcPts val="0"/>
                        </a:spcBef>
                        <a:spcAft>
                          <a:spcPts val="0"/>
                        </a:spcAft>
                      </a:pPr>
                      <a:r>
                        <a:rPr lang="en-US" altLang="zh-TW" sz="1500" u="none" strike="noStrike">
                          <a:effectLst/>
                        </a:rPr>
                        <a:t>(2)</a:t>
                      </a:r>
                      <a:r>
                        <a:rPr lang="zh-TW" altLang="en-US" sz="1500" u="none" strike="noStrike">
                          <a:effectLst/>
                        </a:rPr>
                        <a:t>芥花油</a:t>
                      </a:r>
                      <a:endParaRPr lang="zh-TW" altLang="en-US" sz="2400">
                        <a:effectLst/>
                      </a:endParaRPr>
                    </a:p>
                  </a:txBody>
                  <a:tcPr marL="87885" marR="87885" marT="87885" marB="87885"/>
                </a:tc>
                <a:tc>
                  <a:txBody>
                    <a:bodyPr/>
                    <a:lstStyle/>
                    <a:p>
                      <a:pPr algn="ctr" rtl="0" fontAlgn="t">
                        <a:spcBef>
                          <a:spcPts val="0"/>
                        </a:spcBef>
                        <a:spcAft>
                          <a:spcPts val="0"/>
                        </a:spcAft>
                      </a:pPr>
                      <a:r>
                        <a:rPr lang="en-US" altLang="zh-TW" sz="1500" u="none" strike="noStrike" dirty="0">
                          <a:effectLst/>
                        </a:rPr>
                        <a:t>(3)</a:t>
                      </a:r>
                      <a:r>
                        <a:rPr lang="zh-TW" altLang="en-US" sz="1500" u="none" strike="noStrike" dirty="0">
                          <a:effectLst/>
                        </a:rPr>
                        <a:t>大豆沙拉油</a:t>
                      </a:r>
                      <a:endParaRPr lang="zh-TW" altLang="en-US" sz="2400" dirty="0">
                        <a:effectLst/>
                      </a:endParaRPr>
                    </a:p>
                  </a:txBody>
                  <a:tcPr marL="87885" marR="87885" marT="87885" marB="87885"/>
                </a:tc>
                <a:tc>
                  <a:txBody>
                    <a:bodyPr/>
                    <a:lstStyle/>
                    <a:p>
                      <a:pPr algn="ctr" rtl="0" fontAlgn="t">
                        <a:spcBef>
                          <a:spcPts val="0"/>
                        </a:spcBef>
                        <a:spcAft>
                          <a:spcPts val="0"/>
                        </a:spcAft>
                      </a:pPr>
                      <a:r>
                        <a:rPr lang="en-US" altLang="zh-TW" sz="1500" u="none" strike="noStrike">
                          <a:effectLst/>
                        </a:rPr>
                        <a:t>(4)</a:t>
                      </a:r>
                      <a:r>
                        <a:rPr lang="zh-TW" altLang="en-US" sz="1500" u="none" strike="noStrike">
                          <a:effectLst/>
                        </a:rPr>
                        <a:t>橄欖油</a:t>
                      </a:r>
                      <a:endParaRPr lang="zh-TW" altLang="en-US" sz="2400">
                        <a:effectLst/>
                      </a:endParaRPr>
                    </a:p>
                  </a:txBody>
                  <a:tcPr marL="87885" marR="87885" marT="87885" marB="87885"/>
                </a:tc>
                <a:extLst>
                  <a:ext uri="{0D108BD9-81ED-4DB2-BD59-A6C34878D82A}">
                    <a16:rowId xmlns="" xmlns:a16="http://schemas.microsoft.com/office/drawing/2014/main" val="10000"/>
                  </a:ext>
                </a:extLst>
              </a:tr>
              <a:tr h="421849">
                <a:tc>
                  <a:txBody>
                    <a:bodyPr/>
                    <a:lstStyle/>
                    <a:p>
                      <a:pPr rtl="0" fontAlgn="t">
                        <a:spcBef>
                          <a:spcPts val="0"/>
                        </a:spcBef>
                        <a:spcAft>
                          <a:spcPts val="0"/>
                        </a:spcAft>
                      </a:pPr>
                      <a:r>
                        <a:rPr lang="zh-TW" altLang="en-US" sz="1500" u="none" strike="noStrike">
                          <a:effectLst/>
                        </a:rPr>
                        <a:t>口感</a:t>
                      </a:r>
                      <a:endParaRPr lang="zh-TW" altLang="en-US" sz="2400">
                        <a:effectLst/>
                      </a:endParaRPr>
                    </a:p>
                  </a:txBody>
                  <a:tcPr marL="87885" marR="87885" marT="87885" marB="87885"/>
                </a:tc>
                <a:tc>
                  <a:txBody>
                    <a:bodyPr/>
                    <a:lstStyle/>
                    <a:p>
                      <a:pPr rtl="0" fontAlgn="t">
                        <a:spcBef>
                          <a:spcPts val="0"/>
                        </a:spcBef>
                        <a:spcAft>
                          <a:spcPts val="0"/>
                        </a:spcAft>
                      </a:pPr>
                      <a:r>
                        <a:rPr lang="zh-TW" altLang="en-US" sz="1500" u="none" strike="noStrike">
                          <a:effectLst/>
                        </a:rPr>
                        <a:t>清淡、微甜、酥脆</a:t>
                      </a:r>
                      <a:endParaRPr lang="zh-TW" altLang="en-US" sz="2400">
                        <a:effectLst/>
                      </a:endParaRPr>
                    </a:p>
                  </a:txBody>
                  <a:tcPr marL="87885" marR="87885" marT="87885" marB="87885"/>
                </a:tc>
                <a:tc>
                  <a:txBody>
                    <a:bodyPr/>
                    <a:lstStyle/>
                    <a:p>
                      <a:pPr rtl="0" fontAlgn="t">
                        <a:spcBef>
                          <a:spcPts val="0"/>
                        </a:spcBef>
                        <a:spcAft>
                          <a:spcPts val="0"/>
                        </a:spcAft>
                      </a:pPr>
                      <a:r>
                        <a:rPr lang="zh-TW" altLang="en-US" sz="1500" u="none" strike="noStrike">
                          <a:effectLst/>
                        </a:rPr>
                        <a:t>微甜</a:t>
                      </a:r>
                      <a:endParaRPr lang="zh-TW" altLang="en-US" sz="2400">
                        <a:effectLst/>
                      </a:endParaRPr>
                    </a:p>
                  </a:txBody>
                  <a:tcPr marL="87885" marR="87885" marT="87885" marB="87885"/>
                </a:tc>
                <a:tc>
                  <a:txBody>
                    <a:bodyPr/>
                    <a:lstStyle/>
                    <a:p>
                      <a:pPr rtl="0" fontAlgn="t">
                        <a:spcBef>
                          <a:spcPts val="0"/>
                        </a:spcBef>
                        <a:spcAft>
                          <a:spcPts val="0"/>
                        </a:spcAft>
                      </a:pPr>
                      <a:r>
                        <a:rPr lang="zh-TW" altLang="en-US" sz="1500" u="none" strike="noStrike" dirty="0">
                          <a:effectLst/>
                        </a:rPr>
                        <a:t>味道有點重</a:t>
                      </a:r>
                      <a:endParaRPr lang="zh-TW" altLang="en-US" sz="2400" dirty="0">
                        <a:effectLst/>
                      </a:endParaRPr>
                    </a:p>
                  </a:txBody>
                  <a:tcPr marL="87885" marR="87885" marT="87885" marB="87885"/>
                </a:tc>
                <a:tc>
                  <a:txBody>
                    <a:bodyPr/>
                    <a:lstStyle/>
                    <a:p>
                      <a:pPr rtl="0" fontAlgn="t">
                        <a:spcBef>
                          <a:spcPts val="0"/>
                        </a:spcBef>
                        <a:spcAft>
                          <a:spcPts val="0"/>
                        </a:spcAft>
                      </a:pPr>
                      <a:r>
                        <a:rPr lang="zh-TW" altLang="en-US" sz="1500" u="none" strike="noStrike">
                          <a:effectLst/>
                        </a:rPr>
                        <a:t>較清淡</a:t>
                      </a:r>
                      <a:endParaRPr lang="zh-TW" altLang="en-US" sz="2400">
                        <a:effectLst/>
                      </a:endParaRPr>
                    </a:p>
                  </a:txBody>
                  <a:tcPr marL="87885" marR="87885" marT="87885" marB="87885"/>
                </a:tc>
                <a:extLst>
                  <a:ext uri="{0D108BD9-81ED-4DB2-BD59-A6C34878D82A}">
                    <a16:rowId xmlns="" xmlns:a16="http://schemas.microsoft.com/office/drawing/2014/main" val="10001"/>
                  </a:ext>
                </a:extLst>
              </a:tr>
              <a:tr h="421849">
                <a:tc>
                  <a:txBody>
                    <a:bodyPr/>
                    <a:lstStyle/>
                    <a:p>
                      <a:pPr rtl="0" fontAlgn="t">
                        <a:spcBef>
                          <a:spcPts val="0"/>
                        </a:spcBef>
                        <a:spcAft>
                          <a:spcPts val="0"/>
                        </a:spcAft>
                      </a:pPr>
                      <a:r>
                        <a:rPr lang="zh-TW" altLang="en-US" sz="1500" u="none" strike="noStrike">
                          <a:effectLst/>
                        </a:rPr>
                        <a:t>顏色</a:t>
                      </a:r>
                      <a:endParaRPr lang="zh-TW" altLang="en-US" sz="2400">
                        <a:effectLst/>
                      </a:endParaRPr>
                    </a:p>
                  </a:txBody>
                  <a:tcPr marL="87885" marR="87885" marT="87885" marB="87885"/>
                </a:tc>
                <a:tc>
                  <a:txBody>
                    <a:bodyPr/>
                    <a:lstStyle/>
                    <a:p>
                      <a:pPr rtl="0" fontAlgn="t">
                        <a:spcBef>
                          <a:spcPts val="0"/>
                        </a:spcBef>
                        <a:spcAft>
                          <a:spcPts val="0"/>
                        </a:spcAft>
                      </a:pPr>
                      <a:r>
                        <a:rPr lang="zh-TW" altLang="en-US" sz="1500" u="none" strike="noStrike">
                          <a:effectLst/>
                        </a:rPr>
                        <a:t>象牙黃偏黃</a:t>
                      </a:r>
                      <a:endParaRPr lang="zh-TW" altLang="en-US" sz="2400">
                        <a:effectLst/>
                      </a:endParaRPr>
                    </a:p>
                  </a:txBody>
                  <a:tcPr marL="87885" marR="87885" marT="87885" marB="87885"/>
                </a:tc>
                <a:tc>
                  <a:txBody>
                    <a:bodyPr/>
                    <a:lstStyle/>
                    <a:p>
                      <a:pPr rtl="0" fontAlgn="t">
                        <a:spcBef>
                          <a:spcPts val="0"/>
                        </a:spcBef>
                        <a:spcAft>
                          <a:spcPts val="0"/>
                        </a:spcAft>
                      </a:pPr>
                      <a:r>
                        <a:rPr lang="zh-TW" altLang="en-US" sz="1500" u="none" strike="noStrike">
                          <a:effectLst/>
                        </a:rPr>
                        <a:t>象牙黃偏黃</a:t>
                      </a:r>
                      <a:endParaRPr lang="zh-TW" altLang="en-US" sz="2400">
                        <a:effectLst/>
                      </a:endParaRPr>
                    </a:p>
                  </a:txBody>
                  <a:tcPr marL="87885" marR="87885" marT="87885" marB="87885"/>
                </a:tc>
                <a:tc>
                  <a:txBody>
                    <a:bodyPr/>
                    <a:lstStyle/>
                    <a:p>
                      <a:pPr rtl="0" fontAlgn="t">
                        <a:spcBef>
                          <a:spcPts val="0"/>
                        </a:spcBef>
                        <a:spcAft>
                          <a:spcPts val="0"/>
                        </a:spcAft>
                      </a:pPr>
                      <a:r>
                        <a:rPr lang="zh-TW" altLang="en-US" sz="1500" u="none" strike="noStrike">
                          <a:effectLst/>
                        </a:rPr>
                        <a:t>象牙黃偏黃</a:t>
                      </a:r>
                      <a:endParaRPr lang="zh-TW" altLang="en-US" sz="2400">
                        <a:effectLst/>
                      </a:endParaRPr>
                    </a:p>
                  </a:txBody>
                  <a:tcPr marL="87885" marR="87885" marT="87885" marB="87885"/>
                </a:tc>
                <a:tc>
                  <a:txBody>
                    <a:bodyPr/>
                    <a:lstStyle/>
                    <a:p>
                      <a:pPr rtl="0" fontAlgn="t">
                        <a:spcBef>
                          <a:spcPts val="0"/>
                        </a:spcBef>
                        <a:spcAft>
                          <a:spcPts val="0"/>
                        </a:spcAft>
                      </a:pPr>
                      <a:r>
                        <a:rPr lang="zh-TW" altLang="en-US" sz="1500" u="none" strike="noStrike">
                          <a:effectLst/>
                        </a:rPr>
                        <a:t>象牙黃</a:t>
                      </a:r>
                      <a:endParaRPr lang="zh-TW" altLang="en-US" sz="2400">
                        <a:effectLst/>
                      </a:endParaRPr>
                    </a:p>
                  </a:txBody>
                  <a:tcPr marL="87885" marR="87885" marT="87885" marB="87885"/>
                </a:tc>
                <a:extLst>
                  <a:ext uri="{0D108BD9-81ED-4DB2-BD59-A6C34878D82A}">
                    <a16:rowId xmlns="" xmlns:a16="http://schemas.microsoft.com/office/drawing/2014/main" val="10002"/>
                  </a:ext>
                </a:extLst>
              </a:tr>
              <a:tr h="421849">
                <a:tc>
                  <a:txBody>
                    <a:bodyPr/>
                    <a:lstStyle/>
                    <a:p>
                      <a:pPr rtl="0" fontAlgn="t">
                        <a:spcBef>
                          <a:spcPts val="0"/>
                        </a:spcBef>
                        <a:spcAft>
                          <a:spcPts val="0"/>
                        </a:spcAft>
                      </a:pPr>
                      <a:r>
                        <a:rPr lang="zh-TW" altLang="en-US" sz="1500" u="none" strike="noStrike">
                          <a:effectLst/>
                        </a:rPr>
                        <a:t>重量</a:t>
                      </a:r>
                      <a:endParaRPr lang="zh-TW" altLang="en-US" sz="2400">
                        <a:effectLst/>
                      </a:endParaRPr>
                    </a:p>
                  </a:txBody>
                  <a:tcPr marL="87885" marR="87885" marT="87885" marB="87885"/>
                </a:tc>
                <a:tc>
                  <a:txBody>
                    <a:bodyPr/>
                    <a:lstStyle/>
                    <a:p>
                      <a:pPr rtl="0" fontAlgn="t">
                        <a:spcBef>
                          <a:spcPts val="0"/>
                        </a:spcBef>
                        <a:spcAft>
                          <a:spcPts val="0"/>
                        </a:spcAft>
                      </a:pPr>
                      <a:r>
                        <a:rPr lang="en-US" sz="1500" u="none" strike="noStrike">
                          <a:effectLst/>
                        </a:rPr>
                        <a:t>77.3g</a:t>
                      </a:r>
                      <a:endParaRPr lang="en-US" sz="2400">
                        <a:effectLst/>
                      </a:endParaRPr>
                    </a:p>
                  </a:txBody>
                  <a:tcPr marL="87885" marR="87885" marT="87885" marB="87885"/>
                </a:tc>
                <a:tc>
                  <a:txBody>
                    <a:bodyPr/>
                    <a:lstStyle/>
                    <a:p>
                      <a:pPr rtl="0" fontAlgn="t">
                        <a:spcBef>
                          <a:spcPts val="0"/>
                        </a:spcBef>
                        <a:spcAft>
                          <a:spcPts val="0"/>
                        </a:spcAft>
                      </a:pPr>
                      <a:r>
                        <a:rPr lang="en-US" sz="1500" u="none" strike="noStrike">
                          <a:effectLst/>
                        </a:rPr>
                        <a:t>76.7g</a:t>
                      </a:r>
                      <a:endParaRPr lang="en-US" sz="2400">
                        <a:effectLst/>
                      </a:endParaRPr>
                    </a:p>
                  </a:txBody>
                  <a:tcPr marL="87885" marR="87885" marT="87885" marB="87885"/>
                </a:tc>
                <a:tc>
                  <a:txBody>
                    <a:bodyPr/>
                    <a:lstStyle/>
                    <a:p>
                      <a:pPr rtl="0" fontAlgn="t">
                        <a:spcBef>
                          <a:spcPts val="0"/>
                        </a:spcBef>
                        <a:spcAft>
                          <a:spcPts val="0"/>
                        </a:spcAft>
                      </a:pPr>
                      <a:r>
                        <a:rPr lang="en-US" sz="1500" u="none" strike="noStrike">
                          <a:effectLst/>
                        </a:rPr>
                        <a:t>68.5g</a:t>
                      </a:r>
                      <a:endParaRPr lang="en-US" sz="2400">
                        <a:effectLst/>
                      </a:endParaRPr>
                    </a:p>
                  </a:txBody>
                  <a:tcPr marL="87885" marR="87885" marT="87885" marB="87885"/>
                </a:tc>
                <a:tc>
                  <a:txBody>
                    <a:bodyPr/>
                    <a:lstStyle/>
                    <a:p>
                      <a:pPr rtl="0" fontAlgn="t">
                        <a:spcBef>
                          <a:spcPts val="0"/>
                        </a:spcBef>
                        <a:spcAft>
                          <a:spcPts val="0"/>
                        </a:spcAft>
                      </a:pPr>
                      <a:r>
                        <a:rPr lang="en-US" sz="1500" u="none" strike="noStrike" dirty="0">
                          <a:effectLst/>
                        </a:rPr>
                        <a:t>83.5g</a:t>
                      </a:r>
                      <a:endParaRPr lang="en-US" sz="2400" dirty="0">
                        <a:effectLst/>
                      </a:endParaRPr>
                    </a:p>
                  </a:txBody>
                  <a:tcPr marL="87885" marR="87885" marT="87885" marB="87885"/>
                </a:tc>
                <a:extLst>
                  <a:ext uri="{0D108BD9-81ED-4DB2-BD59-A6C34878D82A}">
                    <a16:rowId xmlns="" xmlns:a16="http://schemas.microsoft.com/office/drawing/2014/main" val="10003"/>
                  </a:ext>
                </a:extLst>
              </a:tr>
              <a:tr h="421849">
                <a:tc>
                  <a:txBody>
                    <a:bodyPr/>
                    <a:lstStyle/>
                    <a:p>
                      <a:pPr rtl="0" fontAlgn="t">
                        <a:spcBef>
                          <a:spcPts val="0"/>
                        </a:spcBef>
                        <a:spcAft>
                          <a:spcPts val="0"/>
                        </a:spcAft>
                      </a:pPr>
                      <a:r>
                        <a:rPr lang="zh-TW" altLang="en-US" sz="1500" u="none" strike="noStrike">
                          <a:effectLst/>
                        </a:rPr>
                        <a:t>炸的時間</a:t>
                      </a:r>
                      <a:endParaRPr lang="zh-TW" altLang="en-US" sz="2400">
                        <a:effectLst/>
                      </a:endParaRPr>
                    </a:p>
                  </a:txBody>
                  <a:tcPr marL="87885" marR="87885" marT="87885" marB="87885"/>
                </a:tc>
                <a:tc>
                  <a:txBody>
                    <a:bodyPr/>
                    <a:lstStyle/>
                    <a:p>
                      <a:pPr rtl="0" fontAlgn="t">
                        <a:spcBef>
                          <a:spcPts val="0"/>
                        </a:spcBef>
                        <a:spcAft>
                          <a:spcPts val="0"/>
                        </a:spcAft>
                      </a:pPr>
                      <a:r>
                        <a:rPr lang="en-US" altLang="zh-TW" sz="1500" u="none" strike="noStrike">
                          <a:effectLst/>
                        </a:rPr>
                        <a:t>3</a:t>
                      </a:r>
                      <a:r>
                        <a:rPr lang="zh-TW" altLang="en-US" sz="1500" u="none" strike="noStrike">
                          <a:effectLst/>
                        </a:rPr>
                        <a:t>分鐘</a:t>
                      </a:r>
                      <a:r>
                        <a:rPr lang="en-US" altLang="zh-TW" sz="1500" u="none" strike="noStrike">
                          <a:effectLst/>
                        </a:rPr>
                        <a:t>30</a:t>
                      </a:r>
                      <a:r>
                        <a:rPr lang="zh-TW" altLang="en-US" sz="1500" u="none" strike="noStrike">
                          <a:effectLst/>
                        </a:rPr>
                        <a:t>秒</a:t>
                      </a:r>
                      <a:endParaRPr lang="zh-TW" altLang="en-US" sz="2400">
                        <a:effectLst/>
                      </a:endParaRPr>
                    </a:p>
                  </a:txBody>
                  <a:tcPr marL="87885" marR="87885" marT="87885" marB="87885"/>
                </a:tc>
                <a:tc>
                  <a:txBody>
                    <a:bodyPr/>
                    <a:lstStyle/>
                    <a:p>
                      <a:pPr rtl="0" fontAlgn="t">
                        <a:spcBef>
                          <a:spcPts val="0"/>
                        </a:spcBef>
                        <a:spcAft>
                          <a:spcPts val="0"/>
                        </a:spcAft>
                      </a:pPr>
                      <a:r>
                        <a:rPr lang="en-US" altLang="zh-TW" sz="1500" u="none" strike="noStrike">
                          <a:effectLst/>
                        </a:rPr>
                        <a:t>3</a:t>
                      </a:r>
                      <a:r>
                        <a:rPr lang="zh-TW" altLang="en-US" sz="1500" u="none" strike="noStrike">
                          <a:effectLst/>
                        </a:rPr>
                        <a:t>分鐘</a:t>
                      </a:r>
                      <a:r>
                        <a:rPr lang="en-US" altLang="zh-TW" sz="1500" u="none" strike="noStrike">
                          <a:effectLst/>
                        </a:rPr>
                        <a:t>30</a:t>
                      </a:r>
                      <a:r>
                        <a:rPr lang="zh-TW" altLang="en-US" sz="1500" u="none" strike="noStrike">
                          <a:effectLst/>
                        </a:rPr>
                        <a:t>秒</a:t>
                      </a:r>
                      <a:endParaRPr lang="zh-TW" altLang="en-US" sz="2400">
                        <a:effectLst/>
                      </a:endParaRPr>
                    </a:p>
                  </a:txBody>
                  <a:tcPr marL="87885" marR="87885" marT="87885" marB="87885"/>
                </a:tc>
                <a:tc>
                  <a:txBody>
                    <a:bodyPr/>
                    <a:lstStyle/>
                    <a:p>
                      <a:pPr rtl="0" fontAlgn="t">
                        <a:spcBef>
                          <a:spcPts val="0"/>
                        </a:spcBef>
                        <a:spcAft>
                          <a:spcPts val="0"/>
                        </a:spcAft>
                      </a:pPr>
                      <a:r>
                        <a:rPr lang="en-US" altLang="zh-TW" sz="1500" u="none" strike="noStrike">
                          <a:effectLst/>
                        </a:rPr>
                        <a:t>3</a:t>
                      </a:r>
                      <a:r>
                        <a:rPr lang="zh-TW" altLang="en-US" sz="1500" u="none" strike="noStrike">
                          <a:effectLst/>
                        </a:rPr>
                        <a:t>分鐘</a:t>
                      </a:r>
                      <a:r>
                        <a:rPr lang="en-US" altLang="zh-TW" sz="1500" u="none" strike="noStrike">
                          <a:effectLst/>
                        </a:rPr>
                        <a:t>30</a:t>
                      </a:r>
                      <a:r>
                        <a:rPr lang="zh-TW" altLang="en-US" sz="1500" u="none" strike="noStrike">
                          <a:effectLst/>
                        </a:rPr>
                        <a:t>秒</a:t>
                      </a:r>
                      <a:endParaRPr lang="zh-TW" altLang="en-US" sz="2400">
                        <a:effectLst/>
                      </a:endParaRPr>
                    </a:p>
                  </a:txBody>
                  <a:tcPr marL="87885" marR="87885" marT="87885" marB="87885"/>
                </a:tc>
                <a:tc>
                  <a:txBody>
                    <a:bodyPr/>
                    <a:lstStyle/>
                    <a:p>
                      <a:pPr rtl="0" fontAlgn="t">
                        <a:spcBef>
                          <a:spcPts val="0"/>
                        </a:spcBef>
                        <a:spcAft>
                          <a:spcPts val="0"/>
                        </a:spcAft>
                      </a:pPr>
                      <a:r>
                        <a:rPr lang="en-US" altLang="zh-TW" sz="1500" u="none" strike="noStrike">
                          <a:effectLst/>
                        </a:rPr>
                        <a:t>3</a:t>
                      </a:r>
                      <a:r>
                        <a:rPr lang="zh-TW" altLang="en-US" sz="1500" u="none" strike="noStrike">
                          <a:effectLst/>
                        </a:rPr>
                        <a:t>分鐘</a:t>
                      </a:r>
                      <a:r>
                        <a:rPr lang="en-US" altLang="zh-TW" sz="1500" u="none" strike="noStrike">
                          <a:effectLst/>
                        </a:rPr>
                        <a:t>30</a:t>
                      </a:r>
                      <a:r>
                        <a:rPr lang="zh-TW" altLang="en-US" sz="1500" u="none" strike="noStrike">
                          <a:effectLst/>
                        </a:rPr>
                        <a:t>秒</a:t>
                      </a:r>
                      <a:endParaRPr lang="zh-TW" altLang="en-US" sz="2400">
                        <a:effectLst/>
                      </a:endParaRPr>
                    </a:p>
                  </a:txBody>
                  <a:tcPr marL="87885" marR="87885" marT="87885" marB="87885"/>
                </a:tc>
                <a:extLst>
                  <a:ext uri="{0D108BD9-81ED-4DB2-BD59-A6C34878D82A}">
                    <a16:rowId xmlns="" xmlns:a16="http://schemas.microsoft.com/office/drawing/2014/main" val="10004"/>
                  </a:ext>
                </a:extLst>
              </a:tr>
              <a:tr h="421849">
                <a:tc>
                  <a:txBody>
                    <a:bodyPr/>
                    <a:lstStyle/>
                    <a:p>
                      <a:pPr rtl="0" fontAlgn="t">
                        <a:spcBef>
                          <a:spcPts val="0"/>
                        </a:spcBef>
                        <a:spcAft>
                          <a:spcPts val="0"/>
                        </a:spcAft>
                      </a:pPr>
                      <a:r>
                        <a:rPr lang="zh-TW" altLang="en-US" sz="1500" u="none" strike="noStrike">
                          <a:effectLst/>
                        </a:rPr>
                        <a:t>粗細</a:t>
                      </a:r>
                      <a:endParaRPr lang="zh-TW" altLang="en-US" sz="2400">
                        <a:effectLst/>
                      </a:endParaRPr>
                    </a:p>
                  </a:txBody>
                  <a:tcPr marL="87885" marR="87885" marT="87885" marB="87885"/>
                </a:tc>
                <a:tc>
                  <a:txBody>
                    <a:bodyPr/>
                    <a:lstStyle/>
                    <a:p>
                      <a:pPr rtl="0" fontAlgn="t">
                        <a:spcBef>
                          <a:spcPts val="0"/>
                        </a:spcBef>
                        <a:spcAft>
                          <a:spcPts val="0"/>
                        </a:spcAft>
                      </a:pPr>
                      <a:r>
                        <a:rPr lang="zh-TW" altLang="en-US" sz="1500" u="none" strike="noStrike">
                          <a:effectLst/>
                        </a:rPr>
                        <a:t>一樣</a:t>
                      </a:r>
                      <a:endParaRPr lang="zh-TW" altLang="en-US" sz="2400">
                        <a:effectLst/>
                      </a:endParaRPr>
                    </a:p>
                  </a:txBody>
                  <a:tcPr marL="87885" marR="87885" marT="87885" marB="87885"/>
                </a:tc>
                <a:tc>
                  <a:txBody>
                    <a:bodyPr/>
                    <a:lstStyle/>
                    <a:p>
                      <a:pPr rtl="0" fontAlgn="t">
                        <a:spcBef>
                          <a:spcPts val="0"/>
                        </a:spcBef>
                        <a:spcAft>
                          <a:spcPts val="0"/>
                        </a:spcAft>
                      </a:pPr>
                      <a:r>
                        <a:rPr lang="zh-TW" altLang="en-US" sz="1500" u="none" strike="noStrike">
                          <a:effectLst/>
                        </a:rPr>
                        <a:t>一樣</a:t>
                      </a:r>
                      <a:endParaRPr lang="zh-TW" altLang="en-US" sz="2400">
                        <a:effectLst/>
                      </a:endParaRPr>
                    </a:p>
                  </a:txBody>
                  <a:tcPr marL="87885" marR="87885" marT="87885" marB="87885"/>
                </a:tc>
                <a:tc>
                  <a:txBody>
                    <a:bodyPr/>
                    <a:lstStyle/>
                    <a:p>
                      <a:pPr rtl="0" fontAlgn="t">
                        <a:spcBef>
                          <a:spcPts val="0"/>
                        </a:spcBef>
                        <a:spcAft>
                          <a:spcPts val="0"/>
                        </a:spcAft>
                      </a:pPr>
                      <a:r>
                        <a:rPr lang="zh-TW" altLang="en-US" sz="1500" u="none" strike="noStrike">
                          <a:effectLst/>
                        </a:rPr>
                        <a:t>一樣</a:t>
                      </a:r>
                      <a:endParaRPr lang="zh-TW" altLang="en-US" sz="2400">
                        <a:effectLst/>
                      </a:endParaRPr>
                    </a:p>
                  </a:txBody>
                  <a:tcPr marL="87885" marR="87885" marT="87885" marB="87885"/>
                </a:tc>
                <a:tc>
                  <a:txBody>
                    <a:bodyPr/>
                    <a:lstStyle/>
                    <a:p>
                      <a:pPr rtl="0" fontAlgn="t">
                        <a:spcBef>
                          <a:spcPts val="0"/>
                        </a:spcBef>
                        <a:spcAft>
                          <a:spcPts val="0"/>
                        </a:spcAft>
                      </a:pPr>
                      <a:r>
                        <a:rPr lang="zh-TW" altLang="en-US" sz="1500" u="none" strike="noStrike" dirty="0">
                          <a:effectLst/>
                        </a:rPr>
                        <a:t>一樣</a:t>
                      </a:r>
                      <a:endParaRPr lang="zh-TW" altLang="en-US" sz="2400" dirty="0">
                        <a:effectLst/>
                      </a:endParaRPr>
                    </a:p>
                  </a:txBody>
                  <a:tcPr marL="87885" marR="87885" marT="87885" marB="87885"/>
                </a:tc>
                <a:extLst>
                  <a:ext uri="{0D108BD9-81ED-4DB2-BD59-A6C34878D82A}">
                    <a16:rowId xmlns="" xmlns:a16="http://schemas.microsoft.com/office/drawing/2014/main" val="10005"/>
                  </a:ext>
                </a:extLst>
              </a:tr>
            </a:tbl>
          </a:graphicData>
        </a:graphic>
      </p:graphicFrame>
      <p:sp>
        <p:nvSpPr>
          <p:cNvPr id="4" name="Rectangle 1"/>
          <p:cNvSpPr>
            <a:spLocks noChangeArrowheads="1"/>
          </p:cNvSpPr>
          <p:nvPr/>
        </p:nvSpPr>
        <p:spPr bwMode="auto">
          <a:xfrm>
            <a:off x="1554163" y="19018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chemeClr val="tx1"/>
                </a:solidFill>
                <a:effectLst/>
                <a:latin typeface="Arial" panose="020B0604020202020204" pitchFamily="34" charset="0"/>
              </a:rPr>
              <a:t/>
            </a:r>
            <a:br>
              <a:rPr kumimoji="0" lang="zh-TW" altLang="zh-TW" sz="1800" b="0" i="0" u="none" strike="noStrike" cap="none" normalizeH="0" baseline="0" smtClean="0">
                <a:ln>
                  <a:noFill/>
                </a:ln>
                <a:solidFill>
                  <a:schemeClr val="tx1"/>
                </a:solidFill>
                <a:effectLst/>
                <a:latin typeface="Arial" panose="020B0604020202020204" pitchFamily="34"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2" name="矩形 1"/>
          <p:cNvSpPr/>
          <p:nvPr/>
        </p:nvSpPr>
        <p:spPr>
          <a:xfrm>
            <a:off x="7092280" y="627534"/>
            <a:ext cx="194421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橄欖油</a:t>
            </a:r>
            <a:endParaRPr lang="en-US" altLang="zh-TW" dirty="0" smtClean="0"/>
          </a:p>
          <a:p>
            <a:pPr algn="ctr"/>
            <a:r>
              <a:rPr lang="zh-TW" altLang="en-US" dirty="0" smtClean="0">
                <a:solidFill>
                  <a:srgbClr val="FF0000"/>
                </a:solidFill>
              </a:rPr>
              <a:t>不適合油炸</a:t>
            </a:r>
            <a:endParaRPr lang="en-US" altLang="zh-TW" dirty="0" smtClean="0">
              <a:solidFill>
                <a:srgbClr val="FF0000"/>
              </a:solidFill>
            </a:endParaRPr>
          </a:p>
        </p:txBody>
      </p:sp>
      <p:sp>
        <p:nvSpPr>
          <p:cNvPr id="6" name="圓角矩形 5"/>
          <p:cNvSpPr/>
          <p:nvPr/>
        </p:nvSpPr>
        <p:spPr>
          <a:xfrm>
            <a:off x="3275856" y="696283"/>
            <a:ext cx="2088232" cy="118046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800" dirty="0" smtClean="0"/>
              <a:t>葡萄籽油</a:t>
            </a:r>
            <a:endParaRPr lang="zh-TW" altLang="en-US" sz="2800" dirty="0"/>
          </a:p>
        </p:txBody>
      </p:sp>
      <p:sp>
        <p:nvSpPr>
          <p:cNvPr id="7" name="左大括弧 6"/>
          <p:cNvSpPr/>
          <p:nvPr/>
        </p:nvSpPr>
        <p:spPr>
          <a:xfrm rot="5400000">
            <a:off x="3923928" y="-1162291"/>
            <a:ext cx="792088" cy="7092788"/>
          </a:xfrm>
          <a:prstGeom prst="leftBrace">
            <a:avLst>
              <a:gd name="adj1" fmla="val 13964"/>
              <a:gd name="adj2" fmla="val 50000"/>
            </a:avLst>
          </a:prstGeom>
          <a:ln w="76200">
            <a:solidFill>
              <a:srgbClr val="0070C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ln w="0"/>
              <a:effectLst>
                <a:outerShdw blurRad="38100" dist="19050" dir="2700000" algn="tl" rotWithShape="0">
                  <a:schemeClr val="dk1">
                    <a:alpha val="40000"/>
                  </a:schemeClr>
                </a:outerShdw>
              </a:effectLst>
            </a:endParaRPr>
          </a:p>
        </p:txBody>
      </p:sp>
      <p:sp>
        <p:nvSpPr>
          <p:cNvPr id="9" name="圓角矩形 8"/>
          <p:cNvSpPr/>
          <p:nvPr/>
        </p:nvSpPr>
        <p:spPr>
          <a:xfrm>
            <a:off x="773578" y="2999412"/>
            <a:ext cx="2088232" cy="1180464"/>
          </a:xfrm>
          <a:prstGeom prst="roundRect">
            <a:avLst/>
          </a:prstGeom>
          <a:solidFill>
            <a:srgbClr val="FF0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800" dirty="0" smtClean="0">
                <a:solidFill>
                  <a:schemeClr val="tx1"/>
                </a:solidFill>
              </a:rPr>
              <a:t>清淡</a:t>
            </a:r>
            <a:endParaRPr lang="en-US" altLang="zh-TW" sz="2800" dirty="0" smtClean="0">
              <a:solidFill>
                <a:schemeClr val="tx1"/>
              </a:solidFill>
            </a:endParaRPr>
          </a:p>
        </p:txBody>
      </p:sp>
      <p:sp>
        <p:nvSpPr>
          <p:cNvPr id="10" name="圓角矩形 9"/>
          <p:cNvSpPr/>
          <p:nvPr/>
        </p:nvSpPr>
        <p:spPr>
          <a:xfrm>
            <a:off x="3275856" y="2999412"/>
            <a:ext cx="2088232" cy="1180464"/>
          </a:xfrm>
          <a:prstGeom prst="roundRect">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800" dirty="0" smtClean="0">
                <a:solidFill>
                  <a:schemeClr val="tx1"/>
                </a:solidFill>
              </a:rPr>
              <a:t>重量</a:t>
            </a:r>
            <a:r>
              <a:rPr lang="zh-TW" altLang="en-US" sz="2800" dirty="0">
                <a:solidFill>
                  <a:schemeClr val="tx1"/>
                </a:solidFill>
              </a:rPr>
              <a:t>重</a:t>
            </a:r>
            <a:endParaRPr lang="en-US" altLang="zh-TW" sz="2800" dirty="0" smtClean="0">
              <a:solidFill>
                <a:schemeClr val="tx1"/>
              </a:solidFill>
            </a:endParaRPr>
          </a:p>
        </p:txBody>
      </p:sp>
      <p:sp>
        <p:nvSpPr>
          <p:cNvPr id="11" name="圓角矩形 10"/>
          <p:cNvSpPr/>
          <p:nvPr/>
        </p:nvSpPr>
        <p:spPr>
          <a:xfrm>
            <a:off x="5778134" y="2999412"/>
            <a:ext cx="2088232" cy="1180464"/>
          </a:xfrm>
          <a:prstGeom prst="roundRect">
            <a:avLst/>
          </a:prstGeom>
          <a:solidFill>
            <a:srgbClr val="FFFF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800" dirty="0" smtClean="0">
                <a:solidFill>
                  <a:schemeClr val="tx1"/>
                </a:solidFill>
              </a:rPr>
              <a:t>酥脆</a:t>
            </a:r>
            <a:endParaRPr lang="en-US" altLang="zh-TW" sz="2800" dirty="0" smtClean="0">
              <a:solidFill>
                <a:schemeClr val="tx1"/>
              </a:solidFill>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73499" y="3646991"/>
            <a:ext cx="786733" cy="1398103"/>
          </a:xfrm>
          <a:prstGeom prst="rect">
            <a:avLst/>
          </a:prstGeom>
        </p:spPr>
      </p:pic>
      <p:pic>
        <p:nvPicPr>
          <p:cNvPr id="8" name="圖片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79712" y="3693550"/>
            <a:ext cx="786733" cy="1398103"/>
          </a:xfrm>
          <a:prstGeom prst="rect">
            <a:avLst/>
          </a:prstGeom>
        </p:spPr>
      </p:pic>
      <p:pic>
        <p:nvPicPr>
          <p:cNvPr id="12" name="圖片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926605" y="3700089"/>
            <a:ext cx="786733" cy="1398103"/>
          </a:xfrm>
          <a:prstGeom prst="rect">
            <a:avLst/>
          </a:prstGeom>
        </p:spPr>
      </p:pic>
      <p:pic>
        <p:nvPicPr>
          <p:cNvPr id="13" name="圖片 1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529683" y="3632415"/>
            <a:ext cx="786733" cy="1398103"/>
          </a:xfrm>
          <a:prstGeom prst="rect">
            <a:avLst/>
          </a:prstGeom>
        </p:spPr>
      </p:pic>
    </p:spTree>
    <p:extLst>
      <p:ext uri="{BB962C8B-B14F-4D97-AF65-F5344CB8AC3E}">
        <p14:creationId xmlns:p14="http://schemas.microsoft.com/office/powerpoint/2010/main" xmlns="" val="2356062412"/>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9" presetClass="exit" presetSubtype="0" accel="100000" fill="hold" nodeType="clickEffect">
                                  <p:stCondLst>
                                    <p:cond delay="0"/>
                                  </p:stCondLst>
                                  <p:childTnLst>
                                    <p:anim calcmode="lin" valueType="num">
                                      <p:cBhvr>
                                        <p:cTn id="24" dur="500"/>
                                        <p:tgtEl>
                                          <p:spTgt spid="3"/>
                                        </p:tgtEl>
                                        <p:attrNameLst>
                                          <p:attrName>ppt_w</p:attrName>
                                        </p:attrNameLst>
                                      </p:cBhvr>
                                      <p:tavLst>
                                        <p:tav tm="0">
                                          <p:val>
                                            <p:strVal val="ppt_w"/>
                                          </p:val>
                                        </p:tav>
                                        <p:tav tm="100000">
                                          <p:val>
                                            <p:fltVal val="0"/>
                                          </p:val>
                                        </p:tav>
                                      </p:tavLst>
                                    </p:anim>
                                    <p:anim calcmode="lin" valueType="num">
                                      <p:cBhvr>
                                        <p:cTn id="25" dur="500"/>
                                        <p:tgtEl>
                                          <p:spTgt spid="3"/>
                                        </p:tgtEl>
                                        <p:attrNameLst>
                                          <p:attrName>ppt_h</p:attrName>
                                        </p:attrNameLst>
                                      </p:cBhvr>
                                      <p:tavLst>
                                        <p:tav tm="0">
                                          <p:val>
                                            <p:strVal val="ppt_h"/>
                                          </p:val>
                                        </p:tav>
                                        <p:tav tm="100000">
                                          <p:val>
                                            <p:fltVal val="0"/>
                                          </p:val>
                                        </p:tav>
                                      </p:tavLst>
                                    </p:anim>
                                    <p:anim calcmode="lin" valueType="num">
                                      <p:cBhvr>
                                        <p:cTn id="26" dur="500"/>
                                        <p:tgtEl>
                                          <p:spTgt spid="3"/>
                                        </p:tgtEl>
                                        <p:attrNameLst>
                                          <p:attrName>style.rotation</p:attrName>
                                        </p:attrNameLst>
                                      </p:cBhvr>
                                      <p:tavLst>
                                        <p:tav tm="0">
                                          <p:val>
                                            <p:fltVal val="0"/>
                                          </p:val>
                                        </p:tav>
                                        <p:tav tm="100000">
                                          <p:val>
                                            <p:fltVal val="360"/>
                                          </p:val>
                                        </p:tav>
                                      </p:tavLst>
                                    </p:anim>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8"/>
                                        </p:tgtEl>
                                        <p:attrNameLst>
                                          <p:attrName>ppt_x</p:attrName>
                                        </p:attrNameLst>
                                      </p:cBhvr>
                                      <p:tavLst>
                                        <p:tav tm="0">
                                          <p:val>
                                            <p:strVal val="ppt_x"/>
                                          </p:val>
                                        </p:tav>
                                        <p:tav tm="100000">
                                          <p:val>
                                            <p:strVal val="ppt_x"/>
                                          </p:val>
                                        </p:tav>
                                      </p:tavLst>
                                    </p:anim>
                                    <p:anim calcmode="lin" valueType="num">
                                      <p:cBhvr additive="base">
                                        <p:cTn id="33" dur="500"/>
                                        <p:tgtEl>
                                          <p:spTgt spid="8"/>
                                        </p:tgtEl>
                                        <p:attrNameLst>
                                          <p:attrName>ppt_y</p:attrName>
                                        </p:attrNameLst>
                                      </p:cBhvr>
                                      <p:tavLst>
                                        <p:tav tm="0">
                                          <p:val>
                                            <p:strVal val="ppt_y"/>
                                          </p:val>
                                        </p:tav>
                                        <p:tav tm="100000">
                                          <p:val>
                                            <p:strVal val="1+ppt_h/2"/>
                                          </p:val>
                                        </p:tav>
                                      </p:tavLst>
                                    </p:anim>
                                    <p:set>
                                      <p:cBhvr>
                                        <p:cTn id="34" dur="1" fill="hold">
                                          <p:stCondLst>
                                            <p:cond delay="499"/>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xit" presetSubtype="4" fill="hold" nodeType="clickEffect">
                                  <p:stCondLst>
                                    <p:cond delay="0"/>
                                  </p:stCondLst>
                                  <p:childTnLst>
                                    <p:anim calcmode="lin" valueType="num">
                                      <p:cBhvr additive="base">
                                        <p:cTn id="38" dur="500"/>
                                        <p:tgtEl>
                                          <p:spTgt spid="12"/>
                                        </p:tgtEl>
                                        <p:attrNameLst>
                                          <p:attrName>ppt_x</p:attrName>
                                        </p:attrNameLst>
                                      </p:cBhvr>
                                      <p:tavLst>
                                        <p:tav tm="0">
                                          <p:val>
                                            <p:strVal val="ppt_x"/>
                                          </p:val>
                                        </p:tav>
                                        <p:tav tm="100000">
                                          <p:val>
                                            <p:strVal val="ppt_x"/>
                                          </p:val>
                                        </p:tav>
                                      </p:tavLst>
                                    </p:anim>
                                    <p:anim calcmode="lin" valueType="num">
                                      <p:cBhvr additive="base">
                                        <p:cTn id="39" dur="500"/>
                                        <p:tgtEl>
                                          <p:spTgt spid="12"/>
                                        </p:tgtEl>
                                        <p:attrNameLst>
                                          <p:attrName>ppt_y</p:attrName>
                                        </p:attrNameLst>
                                      </p:cBhvr>
                                      <p:tavLst>
                                        <p:tav tm="0">
                                          <p:val>
                                            <p:strVal val="ppt_y"/>
                                          </p:val>
                                        </p:tav>
                                        <p:tav tm="100000">
                                          <p:val>
                                            <p:strVal val="1+ppt_h/2"/>
                                          </p:val>
                                        </p:tav>
                                      </p:tavLst>
                                    </p:anim>
                                    <p:set>
                                      <p:cBhvr>
                                        <p:cTn id="40" dur="1" fill="hold">
                                          <p:stCondLst>
                                            <p:cond delay="499"/>
                                          </p:stCondLst>
                                        </p:cTn>
                                        <p:tgtEl>
                                          <p:spTgt spid="1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5"/>
                                        </p:tgtEl>
                                        <p:attrNameLst>
                                          <p:attrName>ppt_x</p:attrName>
                                        </p:attrNameLst>
                                      </p:cBhvr>
                                      <p:tavLst>
                                        <p:tav tm="0">
                                          <p:val>
                                            <p:strVal val="ppt_x"/>
                                          </p:val>
                                        </p:tav>
                                        <p:tav tm="100000">
                                          <p:val>
                                            <p:strVal val="ppt_x"/>
                                          </p:val>
                                        </p:tav>
                                      </p:tavLst>
                                    </p:anim>
                                    <p:anim calcmode="lin" valueType="num">
                                      <p:cBhvr additive="base">
                                        <p:cTn id="45" dur="500"/>
                                        <p:tgtEl>
                                          <p:spTgt spid="5"/>
                                        </p:tgtEl>
                                        <p:attrNameLst>
                                          <p:attrName>ppt_y</p:attrName>
                                        </p:attrNameLst>
                                      </p:cBhvr>
                                      <p:tavLst>
                                        <p:tav tm="0">
                                          <p:val>
                                            <p:strVal val="ppt_y"/>
                                          </p:val>
                                        </p:tav>
                                        <p:tav tm="100000">
                                          <p:val>
                                            <p:strVal val="1+ppt_h/2"/>
                                          </p:val>
                                        </p:tav>
                                      </p:tavLst>
                                    </p:anim>
                                    <p:set>
                                      <p:cBhvr>
                                        <p:cTn id="46" dur="1" fill="hold">
                                          <p:stCondLst>
                                            <p:cond delay="499"/>
                                          </p:stCondLst>
                                        </p:cTn>
                                        <p:tgtEl>
                                          <p:spTgt spid="5"/>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xit" presetSubtype="4" fill="hold" nodeType="clickEffect">
                                  <p:stCondLst>
                                    <p:cond delay="0"/>
                                  </p:stCondLst>
                                  <p:childTnLst>
                                    <p:anim calcmode="lin" valueType="num">
                                      <p:cBhvr additive="base">
                                        <p:cTn id="50" dur="500"/>
                                        <p:tgtEl>
                                          <p:spTgt spid="13"/>
                                        </p:tgtEl>
                                        <p:attrNameLst>
                                          <p:attrName>ppt_x</p:attrName>
                                        </p:attrNameLst>
                                      </p:cBhvr>
                                      <p:tavLst>
                                        <p:tav tm="0">
                                          <p:val>
                                            <p:strVal val="ppt_x"/>
                                          </p:val>
                                        </p:tav>
                                        <p:tav tm="100000">
                                          <p:val>
                                            <p:strVal val="ppt_x"/>
                                          </p:val>
                                        </p:tav>
                                      </p:tavLst>
                                    </p:anim>
                                    <p:anim calcmode="lin" valueType="num">
                                      <p:cBhvr additive="base">
                                        <p:cTn id="51" dur="500"/>
                                        <p:tgtEl>
                                          <p:spTgt spid="13"/>
                                        </p:tgtEl>
                                        <p:attrNameLst>
                                          <p:attrName>ppt_y</p:attrName>
                                        </p:attrNameLst>
                                      </p:cBhvr>
                                      <p:tavLst>
                                        <p:tav tm="0">
                                          <p:val>
                                            <p:strVal val="ppt_y"/>
                                          </p:val>
                                        </p:tav>
                                        <p:tav tm="100000">
                                          <p:val>
                                            <p:strVal val="1+ppt_h/2"/>
                                          </p:val>
                                        </p:tav>
                                      </p:tavLst>
                                    </p:anim>
                                    <p:set>
                                      <p:cBhvr>
                                        <p:cTn id="52" dur="1" fill="hold">
                                          <p:stCondLst>
                                            <p:cond delay="499"/>
                                          </p:stCondLst>
                                        </p:cTn>
                                        <p:tgtEl>
                                          <p:spTgt spid="1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1000"/>
                                        <p:tgtEl>
                                          <p:spTgt spid="7"/>
                                        </p:tgtEl>
                                      </p:cBhvr>
                                    </p:animEffect>
                                    <p:anim calcmode="lin" valueType="num">
                                      <p:cBhvr>
                                        <p:cTn id="63" dur="1000" fill="hold"/>
                                        <p:tgtEl>
                                          <p:spTgt spid="7"/>
                                        </p:tgtEl>
                                        <p:attrNameLst>
                                          <p:attrName>ppt_x</p:attrName>
                                        </p:attrNameLst>
                                      </p:cBhvr>
                                      <p:tavLst>
                                        <p:tav tm="0">
                                          <p:val>
                                            <p:strVal val="#ppt_x"/>
                                          </p:val>
                                        </p:tav>
                                        <p:tav tm="100000">
                                          <p:val>
                                            <p:strVal val="#ppt_x"/>
                                          </p:val>
                                        </p:tav>
                                      </p:tavLst>
                                    </p:anim>
                                    <p:anim calcmode="lin" valueType="num">
                                      <p:cBhvr>
                                        <p:cTn id="6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73515" y="147986"/>
            <a:ext cx="6131807" cy="523220"/>
          </a:xfrm>
          <a:prstGeom prst="rect">
            <a:avLst/>
          </a:prstGeom>
          <a:noFill/>
        </p:spPr>
        <p:txBody>
          <a:bodyPr wrap="none" rtlCol="0">
            <a:spAutoFit/>
          </a:bodyPr>
          <a:lstStyle/>
          <a:p>
            <a:r>
              <a:rPr lang="zh-TW" altLang="en-US" sz="2800" dirty="0" smtClean="0">
                <a:latin typeface="+mn-lt"/>
                <a:ea typeface="+mn-ea"/>
                <a:cs typeface="+mn-ea"/>
                <a:sym typeface="+mn-lt"/>
              </a:rPr>
              <a:t>實驗結果</a:t>
            </a:r>
            <a:r>
              <a:rPr lang="en-US" altLang="zh-TW" sz="2800" dirty="0" smtClean="0">
                <a:latin typeface="+mn-lt"/>
                <a:ea typeface="+mn-ea"/>
                <a:cs typeface="+mn-ea"/>
                <a:sym typeface="+mn-lt"/>
              </a:rPr>
              <a:t>-3(</a:t>
            </a:r>
            <a:r>
              <a:rPr lang="zh-TW" altLang="en-US" sz="2800" dirty="0" smtClean="0">
                <a:latin typeface="+mn-lt"/>
                <a:ea typeface="+mn-ea"/>
                <a:cs typeface="+mn-ea"/>
                <a:sym typeface="+mn-lt"/>
              </a:rPr>
              <a:t>不同時間對炸薯條的影響</a:t>
            </a:r>
            <a:r>
              <a:rPr lang="en-US" altLang="zh-TW" sz="2800" dirty="0" smtClean="0">
                <a:latin typeface="+mn-lt"/>
                <a:ea typeface="+mn-ea"/>
                <a:cs typeface="+mn-ea"/>
                <a:sym typeface="+mn-lt"/>
              </a:rPr>
              <a:t>)</a:t>
            </a:r>
            <a:endParaRPr lang="zh-CN" altLang="en-US" sz="2800" dirty="0">
              <a:latin typeface="+mn-lt"/>
              <a:ea typeface="+mn-ea"/>
              <a:cs typeface="+mn-ea"/>
              <a:sym typeface="+mn-lt"/>
            </a:endParaRPr>
          </a:p>
        </p:txBody>
      </p:sp>
      <p:graphicFrame>
        <p:nvGraphicFramePr>
          <p:cNvPr id="11" name="表格 10"/>
          <p:cNvGraphicFramePr>
            <a:graphicFrameLocks noGrp="1"/>
          </p:cNvGraphicFramePr>
          <p:nvPr>
            <p:extLst>
              <p:ext uri="{D42A27DB-BD31-4B8C-83A1-F6EECF244321}">
                <p14:modId xmlns:p14="http://schemas.microsoft.com/office/powerpoint/2010/main" xmlns="" val="1241879883"/>
              </p:ext>
            </p:extLst>
          </p:nvPr>
        </p:nvGraphicFramePr>
        <p:xfrm>
          <a:off x="251521" y="2149326"/>
          <a:ext cx="8424935" cy="2006600"/>
        </p:xfrm>
        <a:graphic>
          <a:graphicData uri="http://schemas.openxmlformats.org/drawingml/2006/table">
            <a:tbl>
              <a:tblPr>
                <a:tableStyleId>{D7AC3CCA-C797-4891-BE02-D94E43425B78}</a:tableStyleId>
              </a:tblPr>
              <a:tblGrid>
                <a:gridCol w="1345994">
                  <a:extLst>
                    <a:ext uri="{9D8B030D-6E8A-4147-A177-3AD203B41FA5}">
                      <a16:colId xmlns="" xmlns:a16="http://schemas.microsoft.com/office/drawing/2014/main" val="1033772499"/>
                    </a:ext>
                  </a:extLst>
                </a:gridCol>
                <a:gridCol w="1923326">
                  <a:extLst>
                    <a:ext uri="{9D8B030D-6E8A-4147-A177-3AD203B41FA5}">
                      <a16:colId xmlns="" xmlns:a16="http://schemas.microsoft.com/office/drawing/2014/main" val="3717297096"/>
                    </a:ext>
                  </a:extLst>
                </a:gridCol>
                <a:gridCol w="2661452">
                  <a:extLst>
                    <a:ext uri="{9D8B030D-6E8A-4147-A177-3AD203B41FA5}">
                      <a16:colId xmlns="" xmlns:a16="http://schemas.microsoft.com/office/drawing/2014/main" val="1251742098"/>
                    </a:ext>
                  </a:extLst>
                </a:gridCol>
                <a:gridCol w="2494163">
                  <a:extLst>
                    <a:ext uri="{9D8B030D-6E8A-4147-A177-3AD203B41FA5}">
                      <a16:colId xmlns="" xmlns:a16="http://schemas.microsoft.com/office/drawing/2014/main" val="1998321655"/>
                    </a:ext>
                  </a:extLst>
                </a:gridCol>
              </a:tblGrid>
              <a:tr h="304800">
                <a:tc>
                  <a:txBody>
                    <a:bodyPr/>
                    <a:lstStyle/>
                    <a:p>
                      <a:pPr fontAlgn="t"/>
                      <a:endParaRPr lang="zh-TW" altLang="en-US" sz="1400" dirty="0">
                        <a:effectLst/>
                      </a:endParaRPr>
                    </a:p>
                  </a:txBody>
                  <a:tcPr marL="63500" marR="63500" marT="63500" marB="63500"/>
                </a:tc>
                <a:tc>
                  <a:txBody>
                    <a:bodyPr/>
                    <a:lstStyle/>
                    <a:p>
                      <a:pPr algn="ctr" rtl="0" fontAlgn="t">
                        <a:spcBef>
                          <a:spcPts val="0"/>
                        </a:spcBef>
                        <a:spcAft>
                          <a:spcPts val="0"/>
                        </a:spcAft>
                      </a:pPr>
                      <a:r>
                        <a:rPr lang="en-US" altLang="zh-TW" sz="1800" u="none" strike="noStrike" dirty="0">
                          <a:effectLst/>
                        </a:rPr>
                        <a:t>3</a:t>
                      </a:r>
                      <a:r>
                        <a:rPr lang="zh-TW" altLang="en-US" sz="1800" u="none" strike="noStrike" dirty="0">
                          <a:effectLst/>
                        </a:rPr>
                        <a:t>分鐘</a:t>
                      </a:r>
                      <a:endParaRPr lang="zh-TW" altLang="en-US" sz="3200" dirty="0">
                        <a:effectLst/>
                      </a:endParaRPr>
                    </a:p>
                  </a:txBody>
                  <a:tcPr marL="63500" marR="63500" marT="63500" marB="63500"/>
                </a:tc>
                <a:tc>
                  <a:txBody>
                    <a:bodyPr/>
                    <a:lstStyle/>
                    <a:p>
                      <a:pPr algn="ctr" rtl="0" fontAlgn="t">
                        <a:spcBef>
                          <a:spcPts val="0"/>
                        </a:spcBef>
                        <a:spcAft>
                          <a:spcPts val="0"/>
                        </a:spcAft>
                      </a:pPr>
                      <a:r>
                        <a:rPr lang="en-US" altLang="zh-TW" sz="1800" u="none" strike="noStrike">
                          <a:effectLst/>
                        </a:rPr>
                        <a:t>3</a:t>
                      </a:r>
                      <a:r>
                        <a:rPr lang="zh-TW" altLang="en-US" sz="1800" u="none" strike="noStrike">
                          <a:effectLst/>
                        </a:rPr>
                        <a:t>分鐘</a:t>
                      </a:r>
                      <a:r>
                        <a:rPr lang="en-US" altLang="zh-TW" sz="1800" u="none" strike="noStrike">
                          <a:effectLst/>
                        </a:rPr>
                        <a:t>30</a:t>
                      </a:r>
                      <a:r>
                        <a:rPr lang="zh-TW" altLang="en-US" sz="1800" u="none" strike="noStrike">
                          <a:effectLst/>
                        </a:rPr>
                        <a:t>秒</a:t>
                      </a:r>
                      <a:endParaRPr lang="zh-TW" altLang="en-US" sz="3200">
                        <a:effectLst/>
                      </a:endParaRPr>
                    </a:p>
                  </a:txBody>
                  <a:tcPr marL="63500" marR="63500" marT="63500" marB="63500"/>
                </a:tc>
                <a:tc>
                  <a:txBody>
                    <a:bodyPr/>
                    <a:lstStyle/>
                    <a:p>
                      <a:pPr algn="ctr" rtl="0" fontAlgn="t">
                        <a:spcBef>
                          <a:spcPts val="0"/>
                        </a:spcBef>
                        <a:spcAft>
                          <a:spcPts val="0"/>
                        </a:spcAft>
                      </a:pPr>
                      <a:r>
                        <a:rPr lang="en-US" altLang="zh-TW" sz="1800" u="none" strike="noStrike" dirty="0">
                          <a:effectLst/>
                        </a:rPr>
                        <a:t>4</a:t>
                      </a:r>
                      <a:r>
                        <a:rPr lang="zh-TW" altLang="en-US" sz="1800" u="none" strike="noStrike" dirty="0">
                          <a:effectLst/>
                        </a:rPr>
                        <a:t>分鐘</a:t>
                      </a:r>
                      <a:endParaRPr lang="zh-TW" altLang="en-US" sz="3200" dirty="0">
                        <a:effectLst/>
                      </a:endParaRPr>
                    </a:p>
                  </a:txBody>
                  <a:tcPr marL="63500" marR="63500" marT="63500" marB="63500"/>
                </a:tc>
                <a:extLst>
                  <a:ext uri="{0D108BD9-81ED-4DB2-BD59-A6C34878D82A}">
                    <a16:rowId xmlns="" xmlns:a16="http://schemas.microsoft.com/office/drawing/2014/main" val="1505382076"/>
                  </a:ext>
                </a:extLst>
              </a:tr>
              <a:tr h="304800">
                <a:tc>
                  <a:txBody>
                    <a:bodyPr/>
                    <a:lstStyle/>
                    <a:p>
                      <a:pPr rtl="0" fontAlgn="t">
                        <a:spcBef>
                          <a:spcPts val="0"/>
                        </a:spcBef>
                        <a:spcAft>
                          <a:spcPts val="0"/>
                        </a:spcAft>
                      </a:pPr>
                      <a:r>
                        <a:rPr lang="zh-TW" altLang="en-US" sz="1800" u="none" strike="noStrike">
                          <a:effectLst/>
                        </a:rPr>
                        <a:t>口感</a:t>
                      </a:r>
                      <a:endParaRPr lang="zh-TW" altLang="en-US" sz="3200">
                        <a:effectLst/>
                      </a:endParaRPr>
                    </a:p>
                  </a:txBody>
                  <a:tcPr marL="63500" marR="63500" marT="63500" marB="63500"/>
                </a:tc>
                <a:tc>
                  <a:txBody>
                    <a:bodyPr/>
                    <a:lstStyle/>
                    <a:p>
                      <a:pPr rtl="0" fontAlgn="t">
                        <a:spcBef>
                          <a:spcPts val="0"/>
                        </a:spcBef>
                        <a:spcAft>
                          <a:spcPts val="0"/>
                        </a:spcAft>
                      </a:pPr>
                      <a:r>
                        <a:rPr lang="zh-TW" altLang="en-US" sz="1800" u="none" strike="noStrike" dirty="0">
                          <a:effectLst/>
                        </a:rPr>
                        <a:t>軟軟、甜甜的</a:t>
                      </a:r>
                      <a:endParaRPr lang="zh-TW" altLang="en-US" sz="3200" dirty="0">
                        <a:effectLst/>
                      </a:endParaRPr>
                    </a:p>
                  </a:txBody>
                  <a:tcPr marL="63500" marR="63500" marT="63500" marB="63500"/>
                </a:tc>
                <a:tc>
                  <a:txBody>
                    <a:bodyPr/>
                    <a:lstStyle/>
                    <a:p>
                      <a:pPr rtl="0" fontAlgn="t">
                        <a:spcBef>
                          <a:spcPts val="0"/>
                        </a:spcBef>
                        <a:spcAft>
                          <a:spcPts val="0"/>
                        </a:spcAft>
                      </a:pPr>
                      <a:r>
                        <a:rPr lang="zh-TW" altLang="en-US" sz="1800" u="none" strike="noStrike" dirty="0">
                          <a:effectLst/>
                        </a:rPr>
                        <a:t>硬度適中、有一點甜甜的</a:t>
                      </a:r>
                      <a:endParaRPr lang="zh-TW" altLang="en-US" sz="3200" dirty="0">
                        <a:effectLst/>
                      </a:endParaRPr>
                    </a:p>
                  </a:txBody>
                  <a:tcPr marL="63500" marR="63500" marT="63500" marB="63500"/>
                </a:tc>
                <a:tc>
                  <a:txBody>
                    <a:bodyPr/>
                    <a:lstStyle/>
                    <a:p>
                      <a:pPr rtl="0" fontAlgn="t">
                        <a:spcBef>
                          <a:spcPts val="0"/>
                        </a:spcBef>
                        <a:spcAft>
                          <a:spcPts val="0"/>
                        </a:spcAft>
                      </a:pPr>
                      <a:r>
                        <a:rPr lang="zh-TW" altLang="en-US" sz="1800" u="none" strike="noStrike" dirty="0">
                          <a:effectLst/>
                        </a:rPr>
                        <a:t>沙沙、苦苦的、酥脆</a:t>
                      </a:r>
                      <a:endParaRPr lang="zh-TW" altLang="en-US" sz="3200" dirty="0">
                        <a:effectLst/>
                      </a:endParaRPr>
                    </a:p>
                  </a:txBody>
                  <a:tcPr marL="63500" marR="63500" marT="63500" marB="63500"/>
                </a:tc>
                <a:extLst>
                  <a:ext uri="{0D108BD9-81ED-4DB2-BD59-A6C34878D82A}">
                    <a16:rowId xmlns="" xmlns:a16="http://schemas.microsoft.com/office/drawing/2014/main" val="3951363461"/>
                  </a:ext>
                </a:extLst>
              </a:tr>
              <a:tr h="304800">
                <a:tc>
                  <a:txBody>
                    <a:bodyPr/>
                    <a:lstStyle/>
                    <a:p>
                      <a:pPr rtl="0" fontAlgn="t">
                        <a:spcBef>
                          <a:spcPts val="0"/>
                        </a:spcBef>
                        <a:spcAft>
                          <a:spcPts val="0"/>
                        </a:spcAft>
                      </a:pPr>
                      <a:r>
                        <a:rPr lang="zh-TW" altLang="en-US" sz="1800" u="none" strike="noStrike">
                          <a:effectLst/>
                        </a:rPr>
                        <a:t>顏色</a:t>
                      </a:r>
                      <a:endParaRPr lang="zh-TW" altLang="en-US" sz="3200">
                        <a:effectLst/>
                      </a:endParaRPr>
                    </a:p>
                  </a:txBody>
                  <a:tcPr marL="63500" marR="63500" marT="63500" marB="63500"/>
                </a:tc>
                <a:tc>
                  <a:txBody>
                    <a:bodyPr/>
                    <a:lstStyle/>
                    <a:p>
                      <a:pPr rtl="0" fontAlgn="t">
                        <a:spcBef>
                          <a:spcPts val="0"/>
                        </a:spcBef>
                        <a:spcAft>
                          <a:spcPts val="0"/>
                        </a:spcAft>
                      </a:pPr>
                      <a:r>
                        <a:rPr lang="zh-TW" altLang="en-US" sz="1800" u="none" strike="noStrike">
                          <a:effectLst/>
                        </a:rPr>
                        <a:t>象牙黃</a:t>
                      </a:r>
                      <a:endParaRPr lang="zh-TW" altLang="en-US" sz="3200">
                        <a:effectLst/>
                      </a:endParaRPr>
                    </a:p>
                  </a:txBody>
                  <a:tcPr marL="63500" marR="63500" marT="63500" marB="63500"/>
                </a:tc>
                <a:tc>
                  <a:txBody>
                    <a:bodyPr/>
                    <a:lstStyle/>
                    <a:p>
                      <a:pPr rtl="0" fontAlgn="t">
                        <a:spcBef>
                          <a:spcPts val="0"/>
                        </a:spcBef>
                        <a:spcAft>
                          <a:spcPts val="0"/>
                        </a:spcAft>
                      </a:pPr>
                      <a:r>
                        <a:rPr lang="zh-TW" altLang="en-US" sz="1800" u="none" strike="noStrike" dirty="0">
                          <a:effectLst/>
                        </a:rPr>
                        <a:t>象牙黃偏黃</a:t>
                      </a:r>
                      <a:endParaRPr lang="zh-TW" altLang="en-US" sz="3200" dirty="0">
                        <a:effectLst/>
                      </a:endParaRPr>
                    </a:p>
                  </a:txBody>
                  <a:tcPr marL="63500" marR="63500" marT="63500" marB="63500"/>
                </a:tc>
                <a:tc>
                  <a:txBody>
                    <a:bodyPr/>
                    <a:lstStyle/>
                    <a:p>
                      <a:pPr rtl="0" fontAlgn="t">
                        <a:spcBef>
                          <a:spcPts val="0"/>
                        </a:spcBef>
                        <a:spcAft>
                          <a:spcPts val="0"/>
                        </a:spcAft>
                      </a:pPr>
                      <a:r>
                        <a:rPr lang="zh-TW" altLang="en-US" sz="1800" u="none" strike="noStrike" dirty="0">
                          <a:effectLst/>
                        </a:rPr>
                        <a:t>咖啡色</a:t>
                      </a:r>
                      <a:endParaRPr lang="zh-TW" altLang="en-US" sz="3200" dirty="0">
                        <a:effectLst/>
                      </a:endParaRPr>
                    </a:p>
                  </a:txBody>
                  <a:tcPr marL="63500" marR="63500" marT="63500" marB="63500"/>
                </a:tc>
                <a:extLst>
                  <a:ext uri="{0D108BD9-81ED-4DB2-BD59-A6C34878D82A}">
                    <a16:rowId xmlns="" xmlns:a16="http://schemas.microsoft.com/office/drawing/2014/main" val="2968906343"/>
                  </a:ext>
                </a:extLst>
              </a:tr>
              <a:tr h="304800">
                <a:tc>
                  <a:txBody>
                    <a:bodyPr/>
                    <a:lstStyle/>
                    <a:p>
                      <a:pPr rtl="0" fontAlgn="t">
                        <a:spcBef>
                          <a:spcPts val="0"/>
                        </a:spcBef>
                        <a:spcAft>
                          <a:spcPts val="0"/>
                        </a:spcAft>
                      </a:pPr>
                      <a:r>
                        <a:rPr lang="zh-TW" altLang="en-US" sz="1800" u="none" strike="noStrike">
                          <a:effectLst/>
                        </a:rPr>
                        <a:t>重量</a:t>
                      </a:r>
                      <a:endParaRPr lang="zh-TW" altLang="en-US" sz="3200">
                        <a:effectLst/>
                      </a:endParaRPr>
                    </a:p>
                  </a:txBody>
                  <a:tcPr marL="63500" marR="63500" marT="63500" marB="63500"/>
                </a:tc>
                <a:tc>
                  <a:txBody>
                    <a:bodyPr/>
                    <a:lstStyle/>
                    <a:p>
                      <a:pPr rtl="0" fontAlgn="t">
                        <a:spcBef>
                          <a:spcPts val="0"/>
                        </a:spcBef>
                        <a:spcAft>
                          <a:spcPts val="0"/>
                        </a:spcAft>
                      </a:pPr>
                      <a:r>
                        <a:rPr lang="en-US" sz="1800" u="none" strike="noStrike">
                          <a:effectLst/>
                        </a:rPr>
                        <a:t>7.5g</a:t>
                      </a:r>
                      <a:endParaRPr lang="en-US" sz="3200">
                        <a:effectLst/>
                      </a:endParaRPr>
                    </a:p>
                  </a:txBody>
                  <a:tcPr marL="63500" marR="63500" marT="63500" marB="63500"/>
                </a:tc>
                <a:tc>
                  <a:txBody>
                    <a:bodyPr/>
                    <a:lstStyle/>
                    <a:p>
                      <a:pPr rtl="0" fontAlgn="t">
                        <a:spcBef>
                          <a:spcPts val="0"/>
                        </a:spcBef>
                        <a:spcAft>
                          <a:spcPts val="0"/>
                        </a:spcAft>
                      </a:pPr>
                      <a:r>
                        <a:rPr lang="en-US" sz="1800" u="none" strike="noStrike" dirty="0" err="1">
                          <a:effectLst/>
                        </a:rPr>
                        <a:t>7.3g</a:t>
                      </a:r>
                      <a:endParaRPr lang="en-US" sz="3200" dirty="0">
                        <a:effectLst/>
                      </a:endParaRPr>
                    </a:p>
                  </a:txBody>
                  <a:tcPr marL="63500" marR="63500" marT="63500" marB="63500"/>
                </a:tc>
                <a:tc>
                  <a:txBody>
                    <a:bodyPr/>
                    <a:lstStyle/>
                    <a:p>
                      <a:pPr rtl="0" fontAlgn="t">
                        <a:spcBef>
                          <a:spcPts val="0"/>
                        </a:spcBef>
                        <a:spcAft>
                          <a:spcPts val="0"/>
                        </a:spcAft>
                      </a:pPr>
                      <a:r>
                        <a:rPr lang="en-US" sz="1800" u="none" strike="noStrike" dirty="0" err="1">
                          <a:effectLst/>
                        </a:rPr>
                        <a:t>7g</a:t>
                      </a:r>
                      <a:endParaRPr lang="en-US" sz="3200" dirty="0">
                        <a:effectLst/>
                      </a:endParaRPr>
                    </a:p>
                  </a:txBody>
                  <a:tcPr marL="63500" marR="63500" marT="63500" marB="63500"/>
                </a:tc>
                <a:extLst>
                  <a:ext uri="{0D108BD9-81ED-4DB2-BD59-A6C34878D82A}">
                    <a16:rowId xmlns="" xmlns:a16="http://schemas.microsoft.com/office/drawing/2014/main" val="1316946526"/>
                  </a:ext>
                </a:extLst>
              </a:tr>
              <a:tr h="304800">
                <a:tc>
                  <a:txBody>
                    <a:bodyPr/>
                    <a:lstStyle/>
                    <a:p>
                      <a:pPr rtl="0" fontAlgn="t">
                        <a:spcBef>
                          <a:spcPts val="0"/>
                        </a:spcBef>
                        <a:spcAft>
                          <a:spcPts val="0"/>
                        </a:spcAft>
                      </a:pPr>
                      <a:r>
                        <a:rPr lang="zh-TW" altLang="en-US" sz="1800" u="none" strike="noStrike">
                          <a:effectLst/>
                        </a:rPr>
                        <a:t>粗細</a:t>
                      </a:r>
                      <a:endParaRPr lang="zh-TW" altLang="en-US" sz="3200">
                        <a:effectLst/>
                      </a:endParaRPr>
                    </a:p>
                  </a:txBody>
                  <a:tcPr marL="63500" marR="63500" marT="63500" marB="63500"/>
                </a:tc>
                <a:tc>
                  <a:txBody>
                    <a:bodyPr/>
                    <a:lstStyle/>
                    <a:p>
                      <a:pPr rtl="0" fontAlgn="t">
                        <a:spcBef>
                          <a:spcPts val="0"/>
                        </a:spcBef>
                        <a:spcAft>
                          <a:spcPts val="0"/>
                        </a:spcAft>
                      </a:pPr>
                      <a:r>
                        <a:rPr lang="zh-TW" altLang="en-US" sz="1800" u="none" strike="noStrike">
                          <a:effectLst/>
                        </a:rPr>
                        <a:t>一樣</a:t>
                      </a:r>
                      <a:endParaRPr lang="zh-TW" altLang="en-US" sz="3200">
                        <a:effectLst/>
                      </a:endParaRPr>
                    </a:p>
                  </a:txBody>
                  <a:tcPr marL="63500" marR="63500" marT="63500" marB="63500"/>
                </a:tc>
                <a:tc>
                  <a:txBody>
                    <a:bodyPr/>
                    <a:lstStyle/>
                    <a:p>
                      <a:pPr rtl="0" fontAlgn="t">
                        <a:spcBef>
                          <a:spcPts val="0"/>
                        </a:spcBef>
                        <a:spcAft>
                          <a:spcPts val="0"/>
                        </a:spcAft>
                      </a:pPr>
                      <a:r>
                        <a:rPr lang="zh-TW" altLang="en-US" sz="1800" u="none" strike="noStrike" dirty="0">
                          <a:effectLst/>
                        </a:rPr>
                        <a:t>一樣</a:t>
                      </a:r>
                      <a:endParaRPr lang="zh-TW" altLang="en-US" sz="3200" dirty="0">
                        <a:effectLst/>
                      </a:endParaRPr>
                    </a:p>
                  </a:txBody>
                  <a:tcPr marL="63500" marR="63500" marT="63500" marB="63500"/>
                </a:tc>
                <a:tc>
                  <a:txBody>
                    <a:bodyPr/>
                    <a:lstStyle/>
                    <a:p>
                      <a:pPr rtl="0" fontAlgn="t">
                        <a:spcBef>
                          <a:spcPts val="0"/>
                        </a:spcBef>
                        <a:spcAft>
                          <a:spcPts val="0"/>
                        </a:spcAft>
                      </a:pPr>
                      <a:r>
                        <a:rPr lang="zh-TW" altLang="en-US" sz="1800" u="none" strike="noStrike" dirty="0">
                          <a:effectLst/>
                        </a:rPr>
                        <a:t>細</a:t>
                      </a:r>
                      <a:endParaRPr lang="zh-TW" altLang="en-US" sz="3200" dirty="0">
                        <a:effectLst/>
                      </a:endParaRPr>
                    </a:p>
                  </a:txBody>
                  <a:tcPr marL="63500" marR="63500" marT="63500" marB="63500"/>
                </a:tc>
                <a:extLst>
                  <a:ext uri="{0D108BD9-81ED-4DB2-BD59-A6C34878D82A}">
                    <a16:rowId xmlns="" xmlns:a16="http://schemas.microsoft.com/office/drawing/2014/main" val="4008809592"/>
                  </a:ext>
                </a:extLst>
              </a:tr>
            </a:tbl>
          </a:graphicData>
        </a:graphic>
      </p:graphicFrame>
      <p:sp>
        <p:nvSpPr>
          <p:cNvPr id="12" name="Rectangle 2"/>
          <p:cNvSpPr>
            <a:spLocks noChangeArrowheads="1"/>
          </p:cNvSpPr>
          <p:nvPr/>
        </p:nvSpPr>
        <p:spPr bwMode="auto">
          <a:xfrm>
            <a:off x="2267763" y="2774521"/>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chemeClr val="tx1"/>
                </a:solidFill>
                <a:effectLst/>
                <a:latin typeface="Arial" panose="020B0604020202020204" pitchFamily="34" charset="0"/>
              </a:rPr>
              <a:t/>
            </a:r>
            <a:br>
              <a:rPr kumimoji="0" lang="zh-TW" altLang="zh-TW" sz="1800" b="0" i="0" u="none" strike="noStrike" cap="none" normalizeH="0" baseline="0" smtClean="0">
                <a:ln>
                  <a:noFill/>
                </a:ln>
                <a:solidFill>
                  <a:schemeClr val="tx1"/>
                </a:solidFill>
                <a:effectLst/>
                <a:latin typeface="Arial" panose="020B0604020202020204" pitchFamily="34"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
        <p:nvSpPr>
          <p:cNvPr id="2" name="矩形 1"/>
          <p:cNvSpPr/>
          <p:nvPr/>
        </p:nvSpPr>
        <p:spPr>
          <a:xfrm>
            <a:off x="6012160" y="4299942"/>
            <a:ext cx="1556337" cy="69954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1400" dirty="0" smtClean="0"/>
              <a:t>水分大多散失了</a:t>
            </a:r>
            <a:endParaRPr lang="en-US" altLang="zh-TW" sz="1400" dirty="0" smtClean="0"/>
          </a:p>
          <a:p>
            <a:pPr algn="ctr"/>
            <a:r>
              <a:rPr lang="zh-TW" altLang="en-US" sz="2000" b="1" dirty="0" smtClean="0">
                <a:solidFill>
                  <a:srgbClr val="FF0000"/>
                </a:solidFill>
              </a:rPr>
              <a:t>重量較</a:t>
            </a:r>
            <a:r>
              <a:rPr lang="zh-TW" altLang="en-US" sz="2000" b="1" dirty="0">
                <a:solidFill>
                  <a:srgbClr val="FF0000"/>
                </a:solidFill>
              </a:rPr>
              <a:t>輕</a:t>
            </a:r>
          </a:p>
        </p:txBody>
      </p:sp>
      <p:sp>
        <p:nvSpPr>
          <p:cNvPr id="3" name="圓角矩形 2"/>
          <p:cNvSpPr/>
          <p:nvPr/>
        </p:nvSpPr>
        <p:spPr>
          <a:xfrm>
            <a:off x="7812360" y="4443958"/>
            <a:ext cx="1180657" cy="504056"/>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400" b="1" dirty="0" smtClean="0"/>
              <a:t>焦掉</a:t>
            </a:r>
            <a:r>
              <a:rPr lang="zh-TW" altLang="en-US" sz="2400" b="1" dirty="0"/>
              <a:t>了</a:t>
            </a:r>
          </a:p>
        </p:txBody>
      </p:sp>
      <p:sp>
        <p:nvSpPr>
          <p:cNvPr id="7" name="矩形 6"/>
          <p:cNvSpPr/>
          <p:nvPr/>
        </p:nvSpPr>
        <p:spPr>
          <a:xfrm>
            <a:off x="3851920" y="1032236"/>
            <a:ext cx="1612165" cy="655079"/>
          </a:xfrm>
          <a:prstGeom prst="rect">
            <a:avLst/>
          </a:prstGeom>
          <a:solidFill>
            <a:srgbClr val="FFFF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800" b="1" dirty="0" smtClean="0">
                <a:solidFill>
                  <a:schemeClr val="tx1"/>
                </a:solidFill>
              </a:rPr>
              <a:t>軟硬</a:t>
            </a:r>
            <a:r>
              <a:rPr lang="zh-TW" altLang="en-US" sz="2800" b="1" dirty="0">
                <a:solidFill>
                  <a:schemeClr val="tx1"/>
                </a:solidFill>
              </a:rPr>
              <a:t>適中</a:t>
            </a:r>
          </a:p>
        </p:txBody>
      </p:sp>
      <p:sp>
        <p:nvSpPr>
          <p:cNvPr id="8" name="矩形 7"/>
          <p:cNvSpPr/>
          <p:nvPr/>
        </p:nvSpPr>
        <p:spPr>
          <a:xfrm>
            <a:off x="1619672" y="1032235"/>
            <a:ext cx="1612165" cy="655079"/>
          </a:xfrm>
          <a:prstGeom prst="rect">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800" b="1" dirty="0" smtClean="0">
                <a:solidFill>
                  <a:schemeClr val="tx1"/>
                </a:solidFill>
              </a:rPr>
              <a:t>太軟</a:t>
            </a:r>
            <a:endParaRPr lang="zh-TW" altLang="en-US" sz="2800" b="1" dirty="0">
              <a:solidFill>
                <a:schemeClr val="tx1"/>
              </a:solidFill>
            </a:endParaRPr>
          </a:p>
        </p:txBody>
      </p:sp>
      <p:sp>
        <p:nvSpPr>
          <p:cNvPr id="9" name="矩形 8"/>
          <p:cNvSpPr/>
          <p:nvPr/>
        </p:nvSpPr>
        <p:spPr>
          <a:xfrm>
            <a:off x="6084168" y="1032235"/>
            <a:ext cx="1612165" cy="655079"/>
          </a:xfrm>
          <a:prstGeom prst="rect">
            <a:avLst/>
          </a:prstGeom>
          <a:solidFill>
            <a:srgbClr val="92D0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800" b="1" dirty="0" smtClean="0">
                <a:solidFill>
                  <a:schemeClr val="tx1"/>
                </a:solidFill>
              </a:rPr>
              <a:t>太硬</a:t>
            </a:r>
            <a:endParaRPr lang="zh-TW" altLang="en-US" sz="2800" b="1" dirty="0">
              <a:solidFill>
                <a:schemeClr val="tx1"/>
              </a:solidFill>
            </a:endParaRPr>
          </a:p>
        </p:txBody>
      </p:sp>
      <p:sp>
        <p:nvSpPr>
          <p:cNvPr id="13" name="向右箭號 12"/>
          <p:cNvSpPr/>
          <p:nvPr/>
        </p:nvSpPr>
        <p:spPr>
          <a:xfrm rot="5400000">
            <a:off x="2256852" y="1861464"/>
            <a:ext cx="289129" cy="123330"/>
          </a:xfrm>
          <a:prstGeom prst="rightArrow">
            <a:avLst>
              <a:gd name="adj1" fmla="val 53394"/>
              <a:gd name="adj2" fmla="val 5992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5" name="向右箭號 14"/>
          <p:cNvSpPr/>
          <p:nvPr/>
        </p:nvSpPr>
        <p:spPr>
          <a:xfrm rot="5400000">
            <a:off x="4509786" y="1861464"/>
            <a:ext cx="289129" cy="123330"/>
          </a:xfrm>
          <a:prstGeom prst="rightArrow">
            <a:avLst>
              <a:gd name="adj1" fmla="val 53394"/>
              <a:gd name="adj2" fmla="val 5992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6" name="向右箭號 15"/>
          <p:cNvSpPr/>
          <p:nvPr/>
        </p:nvSpPr>
        <p:spPr>
          <a:xfrm rot="5400000">
            <a:off x="6756863" y="1861465"/>
            <a:ext cx="289129" cy="123330"/>
          </a:xfrm>
          <a:prstGeom prst="rightArrow">
            <a:avLst>
              <a:gd name="adj1" fmla="val 53394"/>
              <a:gd name="adj2" fmla="val 5992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7" name="向右箭號 16"/>
          <p:cNvSpPr/>
          <p:nvPr/>
        </p:nvSpPr>
        <p:spPr>
          <a:xfrm rot="17126211">
            <a:off x="6658943" y="4034001"/>
            <a:ext cx="289129" cy="123330"/>
          </a:xfrm>
          <a:prstGeom prst="rightArrow">
            <a:avLst>
              <a:gd name="adj1" fmla="val 53394"/>
              <a:gd name="adj2" fmla="val 5992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8" name="向右箭號 17"/>
          <p:cNvSpPr/>
          <p:nvPr/>
        </p:nvSpPr>
        <p:spPr>
          <a:xfrm rot="14763677">
            <a:off x="7998839" y="4179404"/>
            <a:ext cx="289129" cy="123330"/>
          </a:xfrm>
          <a:prstGeom prst="rightArrow">
            <a:avLst>
              <a:gd name="adj1" fmla="val 53394"/>
              <a:gd name="adj2" fmla="val 5992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35626310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P spid="8" grpId="0" animBg="1"/>
      <p:bldP spid="9" grpId="0" animBg="1"/>
      <p:bldP spid="13" grpId="0" animBg="1"/>
      <p:bldP spid="15" grpId="0" animBg="1"/>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73515" y="147986"/>
            <a:ext cx="3977371" cy="523220"/>
          </a:xfrm>
          <a:prstGeom prst="rect">
            <a:avLst/>
          </a:prstGeom>
          <a:noFill/>
        </p:spPr>
        <p:txBody>
          <a:bodyPr wrap="none" rtlCol="0">
            <a:spAutoFit/>
          </a:bodyPr>
          <a:lstStyle/>
          <a:p>
            <a:r>
              <a:rPr lang="zh-TW" altLang="en-US" sz="2800" dirty="0" smtClean="0">
                <a:latin typeface="+mn-lt"/>
                <a:ea typeface="+mn-ea"/>
                <a:cs typeface="+mn-ea"/>
                <a:sym typeface="+mn-lt"/>
              </a:rPr>
              <a:t>實驗結果</a:t>
            </a:r>
            <a:r>
              <a:rPr lang="en-US" altLang="zh-TW" sz="2800" dirty="0" smtClean="0">
                <a:latin typeface="+mn-lt"/>
                <a:ea typeface="+mn-ea"/>
                <a:cs typeface="+mn-ea"/>
                <a:sym typeface="+mn-lt"/>
              </a:rPr>
              <a:t>-4(</a:t>
            </a:r>
            <a:r>
              <a:rPr lang="zh-TW" altLang="en-US" sz="2800" dirty="0" smtClean="0">
                <a:latin typeface="+mn-lt"/>
                <a:ea typeface="+mn-ea"/>
                <a:cs typeface="+mn-ea"/>
                <a:sym typeface="+mn-lt"/>
              </a:rPr>
              <a:t>炸綠馬鈴薯</a:t>
            </a:r>
            <a:r>
              <a:rPr lang="en-US" altLang="zh-TW" sz="2800" dirty="0" smtClean="0">
                <a:latin typeface="+mn-lt"/>
                <a:ea typeface="+mn-ea"/>
                <a:cs typeface="+mn-ea"/>
                <a:sym typeface="+mn-lt"/>
              </a:rPr>
              <a:t>)</a:t>
            </a:r>
            <a:endParaRPr lang="zh-CN" altLang="en-US" sz="2800" dirty="0">
              <a:latin typeface="+mn-lt"/>
              <a:ea typeface="+mn-ea"/>
              <a:cs typeface="+mn-ea"/>
              <a:sym typeface="+mn-lt"/>
            </a:endParaRPr>
          </a:p>
        </p:txBody>
      </p:sp>
      <p:pic>
        <p:nvPicPr>
          <p:cNvPr id="5" name="圖片 4"/>
          <p:cNvPicPr>
            <a:picLocks noChangeAspect="1"/>
          </p:cNvPicPr>
          <p:nvPr/>
        </p:nvPicPr>
        <p:blipFill>
          <a:blip r:embed="rId3" cstate="print"/>
          <a:stretch>
            <a:fillRect/>
          </a:stretch>
        </p:blipFill>
        <p:spPr>
          <a:xfrm>
            <a:off x="755576" y="1491630"/>
            <a:ext cx="7575781" cy="3062288"/>
          </a:xfrm>
          <a:prstGeom prst="rect">
            <a:avLst/>
          </a:prstGeom>
        </p:spPr>
      </p:pic>
      <p:sp>
        <p:nvSpPr>
          <p:cNvPr id="4" name="矩形 3"/>
          <p:cNvSpPr/>
          <p:nvPr/>
        </p:nvSpPr>
        <p:spPr>
          <a:xfrm>
            <a:off x="2051720" y="4572048"/>
            <a:ext cx="1512168" cy="5714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400" b="1" dirty="0" smtClean="0">
                <a:solidFill>
                  <a:srgbClr val="FF0000"/>
                </a:solidFill>
              </a:rPr>
              <a:t>茄鹼最</a:t>
            </a:r>
            <a:r>
              <a:rPr lang="zh-TW" altLang="en-US" sz="2400" b="1" dirty="0">
                <a:solidFill>
                  <a:srgbClr val="FF0000"/>
                </a:solidFill>
              </a:rPr>
              <a:t>多</a:t>
            </a:r>
          </a:p>
        </p:txBody>
      </p:sp>
      <p:cxnSp>
        <p:nvCxnSpPr>
          <p:cNvPr id="3" name="直線接點 2"/>
          <p:cNvCxnSpPr/>
          <p:nvPr/>
        </p:nvCxnSpPr>
        <p:spPr>
          <a:xfrm>
            <a:off x="5148064" y="671206"/>
            <a:ext cx="0" cy="4348816"/>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5255396" y="4573262"/>
            <a:ext cx="1512168" cy="57145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sz="2400" b="1" dirty="0" smtClean="0">
                <a:solidFill>
                  <a:srgbClr val="FF0000"/>
                </a:solidFill>
              </a:rPr>
              <a:t>茄鹼最</a:t>
            </a:r>
            <a:r>
              <a:rPr lang="zh-TW" altLang="en-US" sz="2400" b="1" dirty="0">
                <a:solidFill>
                  <a:srgbClr val="FF0000"/>
                </a:solidFill>
              </a:rPr>
              <a:t>多</a:t>
            </a:r>
          </a:p>
        </p:txBody>
      </p:sp>
      <p:sp>
        <p:nvSpPr>
          <p:cNvPr id="2" name="上彎箭號 1"/>
          <p:cNvSpPr/>
          <p:nvPr/>
        </p:nvSpPr>
        <p:spPr>
          <a:xfrm>
            <a:off x="3690243" y="4578526"/>
            <a:ext cx="809749" cy="504056"/>
          </a:xfrm>
          <a:prstGeom prst="bentUpArrow">
            <a:avLst>
              <a:gd name="adj1" fmla="val 19703"/>
              <a:gd name="adj2" fmla="val 28311"/>
              <a:gd name="adj3" fmla="val 3426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9" name="上彎箭號 8"/>
          <p:cNvSpPr/>
          <p:nvPr/>
        </p:nvSpPr>
        <p:spPr>
          <a:xfrm>
            <a:off x="6874895" y="4587974"/>
            <a:ext cx="809749" cy="504056"/>
          </a:xfrm>
          <a:prstGeom prst="bentUpArrow">
            <a:avLst>
              <a:gd name="adj1" fmla="val 19703"/>
              <a:gd name="adj2" fmla="val 28311"/>
              <a:gd name="adj3" fmla="val 3426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4024743945"/>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80">
                                          <p:stCondLst>
                                            <p:cond delay="0"/>
                                          </p:stCondLst>
                                        </p:cTn>
                                        <p:tgtEl>
                                          <p:spTgt spid="4"/>
                                        </p:tgtEl>
                                      </p:cBhvr>
                                    </p:animEffect>
                                    <p:anim calcmode="lin" valueType="num">
                                      <p:cBhvr>
                                        <p:cTn id="2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7" dur="26">
                                          <p:stCondLst>
                                            <p:cond delay="650"/>
                                          </p:stCondLst>
                                        </p:cTn>
                                        <p:tgtEl>
                                          <p:spTgt spid="4"/>
                                        </p:tgtEl>
                                      </p:cBhvr>
                                      <p:to x="100000" y="60000"/>
                                    </p:animScale>
                                    <p:animScale>
                                      <p:cBhvr>
                                        <p:cTn id="28" dur="166" decel="50000">
                                          <p:stCondLst>
                                            <p:cond delay="676"/>
                                          </p:stCondLst>
                                        </p:cTn>
                                        <p:tgtEl>
                                          <p:spTgt spid="4"/>
                                        </p:tgtEl>
                                      </p:cBhvr>
                                      <p:to x="100000" y="100000"/>
                                    </p:animScale>
                                    <p:animScale>
                                      <p:cBhvr>
                                        <p:cTn id="29" dur="26">
                                          <p:stCondLst>
                                            <p:cond delay="1312"/>
                                          </p:stCondLst>
                                        </p:cTn>
                                        <p:tgtEl>
                                          <p:spTgt spid="4"/>
                                        </p:tgtEl>
                                      </p:cBhvr>
                                      <p:to x="100000" y="80000"/>
                                    </p:animScale>
                                    <p:animScale>
                                      <p:cBhvr>
                                        <p:cTn id="30" dur="166" decel="50000">
                                          <p:stCondLst>
                                            <p:cond delay="1338"/>
                                          </p:stCondLst>
                                        </p:cTn>
                                        <p:tgtEl>
                                          <p:spTgt spid="4"/>
                                        </p:tgtEl>
                                      </p:cBhvr>
                                      <p:to x="100000" y="100000"/>
                                    </p:animScale>
                                    <p:animScale>
                                      <p:cBhvr>
                                        <p:cTn id="31" dur="26">
                                          <p:stCondLst>
                                            <p:cond delay="1642"/>
                                          </p:stCondLst>
                                        </p:cTn>
                                        <p:tgtEl>
                                          <p:spTgt spid="4"/>
                                        </p:tgtEl>
                                      </p:cBhvr>
                                      <p:to x="100000" y="90000"/>
                                    </p:animScale>
                                    <p:animScale>
                                      <p:cBhvr>
                                        <p:cTn id="32" dur="166" decel="50000">
                                          <p:stCondLst>
                                            <p:cond delay="1668"/>
                                          </p:stCondLst>
                                        </p:cTn>
                                        <p:tgtEl>
                                          <p:spTgt spid="4"/>
                                        </p:tgtEl>
                                      </p:cBhvr>
                                      <p:to x="100000" y="100000"/>
                                    </p:animScale>
                                    <p:animScale>
                                      <p:cBhvr>
                                        <p:cTn id="33" dur="26">
                                          <p:stCondLst>
                                            <p:cond delay="1808"/>
                                          </p:stCondLst>
                                        </p:cTn>
                                        <p:tgtEl>
                                          <p:spTgt spid="4"/>
                                        </p:tgtEl>
                                      </p:cBhvr>
                                      <p:to x="100000" y="95000"/>
                                    </p:animScale>
                                    <p:animScale>
                                      <p:cBhvr>
                                        <p:cTn id="34" dur="166" decel="50000">
                                          <p:stCondLst>
                                            <p:cond delay="1834"/>
                                          </p:stCondLst>
                                        </p:cTn>
                                        <p:tgtEl>
                                          <p:spTgt spid="4"/>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80">
                                          <p:stCondLst>
                                            <p:cond delay="0"/>
                                          </p:stCondLst>
                                        </p:cTn>
                                        <p:tgtEl>
                                          <p:spTgt spid="7"/>
                                        </p:tgtEl>
                                      </p:cBhvr>
                                    </p:animEffect>
                                    <p:anim calcmode="lin" valueType="num">
                                      <p:cBhvr>
                                        <p:cTn id="4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0" dur="26">
                                          <p:stCondLst>
                                            <p:cond delay="650"/>
                                          </p:stCondLst>
                                        </p:cTn>
                                        <p:tgtEl>
                                          <p:spTgt spid="7"/>
                                        </p:tgtEl>
                                      </p:cBhvr>
                                      <p:to x="100000" y="60000"/>
                                    </p:animScale>
                                    <p:animScale>
                                      <p:cBhvr>
                                        <p:cTn id="51" dur="166" decel="50000">
                                          <p:stCondLst>
                                            <p:cond delay="676"/>
                                          </p:stCondLst>
                                        </p:cTn>
                                        <p:tgtEl>
                                          <p:spTgt spid="7"/>
                                        </p:tgtEl>
                                      </p:cBhvr>
                                      <p:to x="100000" y="100000"/>
                                    </p:animScale>
                                    <p:animScale>
                                      <p:cBhvr>
                                        <p:cTn id="52" dur="26">
                                          <p:stCondLst>
                                            <p:cond delay="1312"/>
                                          </p:stCondLst>
                                        </p:cTn>
                                        <p:tgtEl>
                                          <p:spTgt spid="7"/>
                                        </p:tgtEl>
                                      </p:cBhvr>
                                      <p:to x="100000" y="80000"/>
                                    </p:animScale>
                                    <p:animScale>
                                      <p:cBhvr>
                                        <p:cTn id="53" dur="166" decel="50000">
                                          <p:stCondLst>
                                            <p:cond delay="1338"/>
                                          </p:stCondLst>
                                        </p:cTn>
                                        <p:tgtEl>
                                          <p:spTgt spid="7"/>
                                        </p:tgtEl>
                                      </p:cBhvr>
                                      <p:to x="100000" y="100000"/>
                                    </p:animScale>
                                    <p:animScale>
                                      <p:cBhvr>
                                        <p:cTn id="54" dur="26">
                                          <p:stCondLst>
                                            <p:cond delay="1642"/>
                                          </p:stCondLst>
                                        </p:cTn>
                                        <p:tgtEl>
                                          <p:spTgt spid="7"/>
                                        </p:tgtEl>
                                      </p:cBhvr>
                                      <p:to x="100000" y="90000"/>
                                    </p:animScale>
                                    <p:animScale>
                                      <p:cBhvr>
                                        <p:cTn id="55" dur="166" decel="50000">
                                          <p:stCondLst>
                                            <p:cond delay="1668"/>
                                          </p:stCondLst>
                                        </p:cTn>
                                        <p:tgtEl>
                                          <p:spTgt spid="7"/>
                                        </p:tgtEl>
                                      </p:cBhvr>
                                      <p:to x="100000" y="100000"/>
                                    </p:animScale>
                                    <p:animScale>
                                      <p:cBhvr>
                                        <p:cTn id="56" dur="26">
                                          <p:stCondLst>
                                            <p:cond delay="1808"/>
                                          </p:stCondLst>
                                        </p:cTn>
                                        <p:tgtEl>
                                          <p:spTgt spid="7"/>
                                        </p:tgtEl>
                                      </p:cBhvr>
                                      <p:to x="100000" y="95000"/>
                                    </p:animScale>
                                    <p:animScale>
                                      <p:cBhvr>
                                        <p:cTn id="57" dur="166" decel="50000">
                                          <p:stCondLst>
                                            <p:cond delay="1834"/>
                                          </p:stCondLst>
                                        </p:cTn>
                                        <p:tgtEl>
                                          <p:spTgt spid="7"/>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2"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圆角矩形 97"/>
          <p:cNvSpPr/>
          <p:nvPr/>
        </p:nvSpPr>
        <p:spPr bwMode="auto">
          <a:xfrm>
            <a:off x="395536" y="987574"/>
            <a:ext cx="8352928" cy="3960440"/>
          </a:xfrm>
          <a:prstGeom prst="roundRect">
            <a:avLst>
              <a:gd name="adj" fmla="val 7635"/>
            </a:avLst>
          </a:prstGeom>
          <a:gradFill flip="none" rotWithShape="1">
            <a:gsLst>
              <a:gs pos="50000">
                <a:sysClr val="window" lastClr="FFFFFF">
                  <a:lumMod val="95000"/>
                </a:sysClr>
              </a:gs>
              <a:gs pos="100000">
                <a:sysClr val="window" lastClr="FFFFFF">
                  <a:lumMod val="75000"/>
                </a:sysClr>
              </a:gs>
            </a:gsLst>
            <a:lin ang="2700000" scaled="1"/>
            <a:tileRect/>
          </a:gradFill>
          <a:ln w="38100" cap="flat" cmpd="sng" algn="ctr">
            <a:solidFill>
              <a:srgbClr val="FF0000"/>
            </a:solidFill>
            <a:prstDash val="solid"/>
          </a:ln>
          <a:effectLst/>
          <a:scene3d>
            <a:camera prst="orthographicFront"/>
            <a:lightRig rig="flat" dir="t"/>
          </a:scene3d>
          <a:sp3d contourW="19050">
            <a:bevelT w="127000" prst="convex"/>
            <a:bevelB w="0" h="0"/>
            <a:contourClr>
              <a:sysClr val="window" lastClr="FFFFFF"/>
            </a:contourClr>
          </a:sp3d>
        </p:spPr>
        <p:txBody>
          <a:bodyPr anchor="ctr"/>
          <a:lstStyle/>
          <a:p>
            <a:pPr marL="0" marR="0" lvl="2" indent="0"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0" cap="none" spc="0" normalizeH="0" baseline="0" noProof="0" dirty="0">
              <a:ln>
                <a:noFill/>
              </a:ln>
              <a:solidFill>
                <a:sysClr val="windowText" lastClr="000000"/>
              </a:solidFill>
              <a:effectLst/>
              <a:uLnTx/>
              <a:uFillTx/>
              <a:latin typeface="+mn-lt"/>
              <a:ea typeface="+mn-ea"/>
              <a:cs typeface="+mn-ea"/>
              <a:sym typeface="+mn-lt"/>
            </a:endParaRPr>
          </a:p>
        </p:txBody>
      </p:sp>
      <p:sp>
        <p:nvSpPr>
          <p:cNvPr id="99" name="TextBox 98"/>
          <p:cNvSpPr txBox="1">
            <a:spLocks noChangeArrowheads="1"/>
          </p:cNvSpPr>
          <p:nvPr/>
        </p:nvSpPr>
        <p:spPr bwMode="auto">
          <a:xfrm>
            <a:off x="873514" y="1611253"/>
            <a:ext cx="7658925" cy="193899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TW" altLang="en-US" sz="2000" b="1" dirty="0" smtClean="0">
                <a:solidFill>
                  <a:srgbClr val="FF0000"/>
                </a:solidFill>
                <a:latin typeface="標楷體" panose="03000509000000000000" pitchFamily="65" charset="-120"/>
                <a:ea typeface="標楷體" panose="03000509000000000000" pitchFamily="65" charset="-120"/>
              </a:rPr>
              <a:t>油炸前和油炸後顏色的變化</a:t>
            </a:r>
            <a:r>
              <a:rPr lang="zh-TW" altLang="en-US" sz="2000" dirty="0" smtClean="0">
                <a:solidFill>
                  <a:srgbClr val="FF0000"/>
                </a:solidFill>
                <a:latin typeface="新細明體" panose="02020500000000000000" pitchFamily="18" charset="-120"/>
                <a:ea typeface="新細明體" panose="02020500000000000000" pitchFamily="18" charset="-120"/>
              </a:rPr>
              <a:t>：</a:t>
            </a:r>
            <a:r>
              <a:rPr lang="zh-TW" altLang="en-US" sz="2000" dirty="0" smtClean="0">
                <a:latin typeface="標楷體" panose="03000509000000000000" pitchFamily="65" charset="-120"/>
                <a:ea typeface="標楷體" panose="03000509000000000000" pitchFamily="65" charset="-120"/>
              </a:rPr>
              <a:t>綠</a:t>
            </a:r>
            <a:r>
              <a:rPr lang="zh-TW" altLang="en-US" sz="2000" dirty="0">
                <a:latin typeface="標楷體" panose="03000509000000000000" pitchFamily="65" charset="-120"/>
                <a:ea typeface="標楷體" panose="03000509000000000000" pitchFamily="65" charset="-120"/>
              </a:rPr>
              <a:t>薯條變綠的地方是馬鈴薯原本的</a:t>
            </a:r>
            <a:r>
              <a:rPr lang="zh-TW" altLang="en-US" sz="2000" dirty="0" smtClean="0">
                <a:latin typeface="標楷體" panose="03000509000000000000" pitchFamily="65" charset="-120"/>
                <a:ea typeface="標楷體" panose="03000509000000000000" pitchFamily="65" charset="-120"/>
              </a:rPr>
              <a:t>邊緣，我們</a:t>
            </a:r>
            <a:r>
              <a:rPr lang="zh-TW" altLang="en-US" sz="2000" dirty="0">
                <a:latin typeface="標楷體" panose="03000509000000000000" pitchFamily="65" charset="-120"/>
                <a:ea typeface="標楷體" panose="03000509000000000000" pitchFamily="65" charset="-120"/>
              </a:rPr>
              <a:t>發現綠馬鈴薯油炸</a:t>
            </a:r>
            <a:r>
              <a:rPr lang="zh-TW" altLang="en-US" sz="2000" dirty="0" smtClean="0">
                <a:latin typeface="標楷體" panose="03000509000000000000" pitchFamily="65" charset="-120"/>
                <a:ea typeface="標楷體" panose="03000509000000000000" pitchFamily="65" charset="-120"/>
              </a:rPr>
              <a:t>前外皮有一點</a:t>
            </a:r>
            <a:r>
              <a:rPr lang="zh-TW" altLang="en-US" sz="2000" dirty="0">
                <a:latin typeface="標楷體" panose="03000509000000000000" pitchFamily="65" charset="-120"/>
                <a:ea typeface="標楷體" panose="03000509000000000000" pitchFamily="65" charset="-120"/>
              </a:rPr>
              <a:t>綠綠的了，油炸後其實也是有一點綠綠的，而且變綠的地方其實是馬鈴薯邊緣而不是內部所以消費者吃到的綠薯條</a:t>
            </a:r>
            <a:r>
              <a:rPr lang="zh-TW" altLang="en-US" sz="2000" dirty="0" smtClean="0">
                <a:latin typeface="標楷體" panose="03000509000000000000" pitchFamily="65" charset="-120"/>
                <a:ea typeface="標楷體" panose="03000509000000000000" pitchFamily="65" charset="-120"/>
              </a:rPr>
              <a:t>也許是</a:t>
            </a:r>
            <a:r>
              <a:rPr lang="zh-TW" altLang="en-US" sz="2000" dirty="0">
                <a:latin typeface="標楷體" panose="03000509000000000000" pitchFamily="65" charset="-120"/>
                <a:ea typeface="標楷體" panose="03000509000000000000" pitchFamily="65" charset="-120"/>
              </a:rPr>
              <a:t>馬鈴薯的接近邊緣的</a:t>
            </a:r>
            <a:r>
              <a:rPr lang="zh-TW" altLang="en-US" sz="2000" dirty="0" smtClean="0">
                <a:latin typeface="標楷體" panose="03000509000000000000" pitchFamily="65" charset="-120"/>
                <a:ea typeface="標楷體" panose="03000509000000000000" pitchFamily="65" charset="-120"/>
              </a:rPr>
              <a:t>地方。</a:t>
            </a:r>
            <a:endParaRPr lang="zh-TW" altLang="en-US" sz="2000" dirty="0">
              <a:latin typeface="標楷體" panose="03000509000000000000" pitchFamily="65" charset="-120"/>
              <a:ea typeface="標楷體" panose="03000509000000000000" pitchFamily="65" charset="-120"/>
            </a:endParaRPr>
          </a:p>
        </p:txBody>
      </p:sp>
      <p:sp>
        <p:nvSpPr>
          <p:cNvPr id="23" name="TextBox 22"/>
          <p:cNvSpPr txBox="1"/>
          <p:nvPr/>
        </p:nvSpPr>
        <p:spPr>
          <a:xfrm>
            <a:off x="873515" y="147986"/>
            <a:ext cx="1620957" cy="523220"/>
          </a:xfrm>
          <a:prstGeom prst="rect">
            <a:avLst/>
          </a:prstGeom>
          <a:noFill/>
        </p:spPr>
        <p:txBody>
          <a:bodyPr wrap="none" rtlCol="0">
            <a:spAutoFit/>
          </a:bodyPr>
          <a:lstStyle/>
          <a:p>
            <a:r>
              <a:rPr lang="zh-TW" altLang="en-US" sz="2800" dirty="0" smtClean="0">
                <a:latin typeface="+mn-lt"/>
                <a:ea typeface="+mn-ea"/>
                <a:cs typeface="+mn-ea"/>
                <a:sym typeface="+mn-lt"/>
              </a:rPr>
              <a:t>研究結論</a:t>
            </a:r>
            <a:endParaRPr lang="zh-CN" altLang="en-US" sz="2800" dirty="0">
              <a:latin typeface="+mn-lt"/>
              <a:ea typeface="+mn-ea"/>
              <a:cs typeface="+mn-ea"/>
              <a:sym typeface="+mn-lt"/>
            </a:endParaRPr>
          </a:p>
        </p:txBody>
      </p:sp>
    </p:spTree>
    <p:extLst>
      <p:ext uri="{BB962C8B-B14F-4D97-AF65-F5344CB8AC3E}">
        <p14:creationId xmlns:p14="http://schemas.microsoft.com/office/powerpoint/2010/main" xmlns="" val="261715480"/>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fade">
                                      <p:cBhvr>
                                        <p:cTn id="1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5236"/>
            <a:ext cx="9144000" cy="5148735"/>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53" y="-5236"/>
            <a:ext cx="9164505" cy="4582253"/>
          </a:xfrm>
          <a:prstGeom prst="rect">
            <a:avLst/>
          </a:prstGeom>
        </p:spPr>
      </p:pic>
      <p:sp>
        <p:nvSpPr>
          <p:cNvPr id="43" name="副标题 2"/>
          <p:cNvSpPr txBox="1"/>
          <p:nvPr/>
        </p:nvSpPr>
        <p:spPr>
          <a:xfrm>
            <a:off x="1381135" y="3587781"/>
            <a:ext cx="6390725" cy="504056"/>
          </a:xfrm>
          <a:prstGeom prst="rect">
            <a:avLst/>
          </a:prstGeom>
        </p:spPr>
        <p:txBody>
          <a:bodyPr vert="horz" lIns="91440" tIns="45720" rIns="91440" bIns="45720" rtlCol="0" anchor="ctr">
            <a:noAutofit/>
          </a:bodyPr>
          <a:lstStyle>
            <a:defPPr>
              <a:defRPr lang="zh-CN"/>
            </a:defPPr>
            <a:lvl1pPr marL="0" indent="0" algn="ctr" defTabSz="914400" eaLnBrk="1" fontAlgn="ctr" latinLnBrk="0" hangingPunct="1">
              <a:spcBef>
                <a:spcPts val="0"/>
              </a:spcBef>
              <a:spcAft>
                <a:spcPts val="400"/>
              </a:spcAft>
              <a:buSzPct val="70000"/>
              <a:buFont typeface="Arial" panose="020B0604020202020204" pitchFamily="34" charset="0"/>
              <a:buNone/>
              <a:defRPr sz="2400" b="1">
                <a:solidFill>
                  <a:srgbClr val="0070C0"/>
                </a:solidFill>
                <a:latin typeface="微软雅黑" panose="020B0503020204020204" pitchFamily="34" charset="-122"/>
                <a:ea typeface="微软雅黑" panose="020B0503020204020204" pitchFamily="34" charset="-122"/>
              </a:defRPr>
            </a:lvl1pPr>
            <a:lvl2pPr marL="742950" indent="-285750" defTabSz="914400" eaLnBrk="1" latinLnBrk="0" hangingPunct="1">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defTabSz="914400" eaLnBrk="1" latinLnBrk="0" hangingPunct="1">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defTabSz="914400" eaLnBrk="1" latinLnBrk="0" hangingPunct="1">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defTabSz="914400" eaLnBrk="1" latinLnBrk="0" hangingPunct="1">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a:spcBef>
                <a:spcPct val="20000"/>
              </a:spcBef>
              <a:buFont typeface="Arial" panose="020B0604020202020204" pitchFamily="34" charset="0"/>
              <a:buChar char="•"/>
              <a:defRPr sz="2000">
                <a:latin typeface="+mn-lt"/>
                <a:ea typeface="+mn-ea"/>
              </a:defRPr>
            </a:lvl6pPr>
            <a:lvl7pPr marL="2971800" indent="-228600">
              <a:spcBef>
                <a:spcPct val="20000"/>
              </a:spcBef>
              <a:buFont typeface="Arial" panose="020B0604020202020204" pitchFamily="34" charset="0"/>
              <a:buChar char="•"/>
              <a:defRPr sz="2000">
                <a:latin typeface="+mn-lt"/>
                <a:ea typeface="+mn-ea"/>
              </a:defRPr>
            </a:lvl7pPr>
            <a:lvl8pPr marL="3429000" indent="-228600">
              <a:spcBef>
                <a:spcPct val="20000"/>
              </a:spcBef>
              <a:buFont typeface="Arial" panose="020B0604020202020204" pitchFamily="34" charset="0"/>
              <a:buChar char="•"/>
              <a:defRPr sz="2000">
                <a:latin typeface="+mn-lt"/>
                <a:ea typeface="+mn-ea"/>
              </a:defRPr>
            </a:lvl8pPr>
            <a:lvl9pPr marL="3886200" indent="-228600">
              <a:spcBef>
                <a:spcPct val="20000"/>
              </a:spcBef>
              <a:buFont typeface="Arial" panose="020B0604020202020204" pitchFamily="34" charset="0"/>
              <a:buChar char="•"/>
              <a:defRPr sz="2000">
                <a:latin typeface="+mn-lt"/>
                <a:ea typeface="+mn-ea"/>
              </a:defRPr>
            </a:lvl9pPr>
          </a:lstStyle>
          <a:p>
            <a:endParaRPr lang="zh-CN" altLang="en-US" sz="2000" dirty="0">
              <a:latin typeface="+mn-lt"/>
              <a:ea typeface="+mn-ea"/>
              <a:cs typeface="+mn-ea"/>
              <a:sym typeface="+mn-lt"/>
            </a:endParaRPr>
          </a:p>
        </p:txBody>
      </p:sp>
      <p:sp>
        <p:nvSpPr>
          <p:cNvPr id="42" name="标题 1"/>
          <p:cNvSpPr txBox="1"/>
          <p:nvPr/>
        </p:nvSpPr>
        <p:spPr>
          <a:xfrm>
            <a:off x="404535" y="2404127"/>
            <a:ext cx="8334927" cy="576064"/>
          </a:xfrm>
          <a:prstGeom prst="rect">
            <a:avLst/>
          </a:prstGeom>
          <a:effectLst>
            <a:outerShdw blurRad="152400" dist="317500" dir="5400000" sx="90000" sy="-19000" rotWithShape="0">
              <a:prstClr val="black">
                <a:alpha val="15000"/>
              </a:prstClr>
            </a:outerShdw>
          </a:effectLst>
        </p:spPr>
        <p:txBody>
          <a:bodyPr vert="horz" lIns="91440" tIns="45720" rIns="91440" bIns="45720" rtlCol="0" anchor="ctr">
            <a:noAutofit/>
          </a:bodyPr>
          <a:lstStyle>
            <a:defPPr>
              <a:defRPr lang="zh-CN"/>
            </a:defPPr>
            <a:lvl1pPr algn="ctr" defTabSz="914400" eaLnBrk="1" latinLnBrk="0" hangingPunct="1">
              <a:buNone/>
              <a:defRPr sz="4400" b="1">
                <a:ln w="15875">
                  <a:solidFill>
                    <a:schemeClr val="bg1"/>
                  </a:solidFill>
                </a:ln>
                <a:solidFill>
                  <a:srgbClr val="008A3E"/>
                </a:solidFill>
                <a:latin typeface="方正少儿简体" panose="03000509000000000000" pitchFamily="65" charset="-122"/>
                <a:ea typeface="方正少儿简体" panose="03000509000000000000" pitchFamily="65" charset="-122"/>
                <a:cs typeface="+mj-cs"/>
              </a:defRPr>
            </a:lvl1pPr>
          </a:lstStyle>
          <a:p>
            <a:r>
              <a:rPr lang="zh-TW" altLang="en-US" dirty="0" smtClean="0">
                <a:solidFill>
                  <a:srgbClr val="640000"/>
                </a:solidFill>
                <a:latin typeface="+mn-lt"/>
                <a:ea typeface="+mn-ea"/>
                <a:cs typeface="+mn-ea"/>
                <a:sym typeface="+mn-lt"/>
              </a:rPr>
              <a:t>我們的報告到此結束</a:t>
            </a:r>
            <a:endParaRPr lang="en-US" altLang="zh-TW" dirty="0" smtClean="0">
              <a:solidFill>
                <a:srgbClr val="640000"/>
              </a:solidFill>
              <a:latin typeface="+mn-lt"/>
              <a:ea typeface="+mn-ea"/>
              <a:cs typeface="+mn-ea"/>
              <a:sym typeface="+mn-lt"/>
            </a:endParaRPr>
          </a:p>
          <a:p>
            <a:endParaRPr lang="en-US" altLang="zh-TW" sz="1200" dirty="0" smtClean="0">
              <a:solidFill>
                <a:srgbClr val="640000"/>
              </a:solidFill>
              <a:latin typeface="+mn-lt"/>
              <a:ea typeface="+mn-ea"/>
              <a:cs typeface="+mn-ea"/>
              <a:sym typeface="+mn-lt"/>
            </a:endParaRPr>
          </a:p>
          <a:p>
            <a:r>
              <a:rPr lang="zh-TW" altLang="en-US" sz="3600" dirty="0">
                <a:solidFill>
                  <a:srgbClr val="640000"/>
                </a:solidFill>
                <a:latin typeface="+mn-lt"/>
                <a:ea typeface="+mn-ea"/>
                <a:cs typeface="+mn-ea"/>
                <a:sym typeface="+mn-lt"/>
              </a:rPr>
              <a:t> </a:t>
            </a:r>
            <a:r>
              <a:rPr lang="zh-TW" altLang="en-US" sz="3600" dirty="0" smtClean="0">
                <a:solidFill>
                  <a:srgbClr val="640000"/>
                </a:solidFill>
                <a:latin typeface="+mn-lt"/>
                <a:ea typeface="+mn-ea"/>
                <a:cs typeface="+mn-ea"/>
                <a:sym typeface="+mn-lt"/>
              </a:rPr>
              <a:t>                                          </a:t>
            </a:r>
            <a:r>
              <a:rPr lang="zh-TW" altLang="en-US" sz="3200" dirty="0" smtClean="0">
                <a:solidFill>
                  <a:srgbClr val="640000"/>
                </a:solidFill>
                <a:latin typeface="+mn-lt"/>
                <a:ea typeface="+mn-ea"/>
                <a:cs typeface="+mn-ea"/>
                <a:sym typeface="+mn-lt"/>
              </a:rPr>
              <a:t>謝謝大家</a:t>
            </a:r>
            <a:r>
              <a:rPr lang="en-US" altLang="zh-TW" sz="3200" dirty="0">
                <a:solidFill>
                  <a:srgbClr val="640000"/>
                </a:solidFill>
                <a:latin typeface="+mn-lt"/>
                <a:ea typeface="+mn-ea"/>
                <a:cs typeface="+mn-ea"/>
                <a:sym typeface="+mn-lt"/>
              </a:rPr>
              <a:t>~</a:t>
            </a:r>
            <a:endParaRPr lang="zh-CN" altLang="en-US" sz="3200" dirty="0">
              <a:solidFill>
                <a:srgbClr val="640000"/>
              </a:solidFill>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AutoShape 60"/>
          <p:cNvSpPr>
            <a:spLocks noChangeArrowheads="1"/>
          </p:cNvSpPr>
          <p:nvPr/>
        </p:nvSpPr>
        <p:spPr bwMode="auto">
          <a:xfrm>
            <a:off x="1547664" y="1707654"/>
            <a:ext cx="4967310" cy="2160000"/>
          </a:xfrm>
          <a:prstGeom prst="rightArrow">
            <a:avLst>
              <a:gd name="adj1" fmla="val 49970"/>
              <a:gd name="adj2" fmla="val 50843"/>
            </a:avLst>
          </a:prstGeom>
          <a:solidFill>
            <a:schemeClr val="bg1">
              <a:alpha val="60000"/>
            </a:schemeClr>
          </a:solidFill>
          <a:ln w="25400">
            <a:no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u"/>
              <a:tabLst>
                <a:tab pos="136525" algn="l"/>
              </a:tabLst>
              <a:defRPr/>
            </a:pPr>
            <a:endParaRPr lang="zh-CN" altLang="en-US" sz="1400" dirty="0">
              <a:effectLst/>
              <a:cs typeface="+mn-ea"/>
              <a:sym typeface="+mn-lt"/>
            </a:endParaRPr>
          </a:p>
        </p:txBody>
      </p:sp>
      <p:sp>
        <p:nvSpPr>
          <p:cNvPr id="65" name="圆角矩形 64"/>
          <p:cNvSpPr/>
          <p:nvPr/>
        </p:nvSpPr>
        <p:spPr bwMode="auto">
          <a:xfrm>
            <a:off x="806331" y="3192599"/>
            <a:ext cx="4473495" cy="1368425"/>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solidFill>
              <a:srgbClr val="FF660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r>
              <a:rPr lang="zh-TW" altLang="en-US" sz="2000" dirty="0" smtClean="0">
                <a:solidFill>
                  <a:schemeClr val="tx1"/>
                </a:solidFill>
                <a:effectLst/>
                <a:latin typeface="標楷體" panose="03000509000000000000" pitchFamily="65" charset="-120"/>
                <a:ea typeface="標楷體" panose="03000509000000000000" pitchFamily="65" charset="-120"/>
                <a:cs typeface="+mn-ea"/>
                <a:sym typeface="+mn-lt"/>
              </a:rPr>
              <a:t>想要知道之前綠薯條事件的發生原因</a:t>
            </a:r>
            <a:endParaRPr lang="zh-CN" altLang="en-US" sz="2000" dirty="0">
              <a:solidFill>
                <a:schemeClr val="tx1"/>
              </a:solidFill>
              <a:effectLst/>
              <a:latin typeface="標楷體" panose="03000509000000000000" pitchFamily="65" charset="-120"/>
              <a:ea typeface="標楷體" panose="03000509000000000000" pitchFamily="65" charset="-120"/>
              <a:cs typeface="+mn-ea"/>
              <a:sym typeface="+mn-lt"/>
            </a:endParaRPr>
          </a:p>
        </p:txBody>
      </p:sp>
      <p:sp>
        <p:nvSpPr>
          <p:cNvPr id="67" name="圆角矩形 66"/>
          <p:cNvSpPr/>
          <p:nvPr/>
        </p:nvSpPr>
        <p:spPr bwMode="auto">
          <a:xfrm>
            <a:off x="806331" y="843558"/>
            <a:ext cx="4473495" cy="1366837"/>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solidFill>
              <a:srgbClr val="FF000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eaLnBrk="0" fontAlgn="ctr" hangingPunct="0">
              <a:lnSpc>
                <a:spcPct val="150000"/>
              </a:lnSpc>
              <a:spcBef>
                <a:spcPts val="0"/>
              </a:spcBef>
              <a:spcAft>
                <a:spcPts val="0"/>
              </a:spcAft>
              <a:buClr>
                <a:srgbClr val="FF0000"/>
              </a:buClr>
              <a:buSzPct val="70000"/>
              <a:buFont typeface="Wingdings" panose="05000000000000000000" pitchFamily="2" charset="2"/>
              <a:buChar char="n"/>
              <a:tabLst>
                <a:tab pos="136525" algn="l"/>
              </a:tabLst>
              <a:defRPr/>
            </a:pPr>
            <a:r>
              <a:rPr lang="en-US" altLang="zh-TW" sz="2000" dirty="0" smtClean="0">
                <a:solidFill>
                  <a:schemeClr val="tx1"/>
                </a:solidFill>
                <a:latin typeface="標楷體" panose="03000509000000000000" pitchFamily="65" charset="-120"/>
                <a:ea typeface="標楷體" panose="03000509000000000000" pitchFamily="65" charset="-120"/>
              </a:rPr>
              <a:t>1.</a:t>
            </a:r>
            <a:r>
              <a:rPr lang="zh-TW" altLang="en-US" sz="2000" dirty="0" smtClean="0">
                <a:solidFill>
                  <a:schemeClr val="tx1"/>
                </a:solidFill>
                <a:latin typeface="標楷體" panose="03000509000000000000" pitchFamily="65" charset="-120"/>
                <a:ea typeface="標楷體" panose="03000509000000000000" pitchFamily="65" charset="-120"/>
              </a:rPr>
              <a:t>我們</a:t>
            </a:r>
            <a:r>
              <a:rPr lang="zh-TW" altLang="en-US" sz="2000" dirty="0">
                <a:solidFill>
                  <a:schemeClr val="tx1"/>
                </a:solidFill>
                <a:latin typeface="標楷體" panose="03000509000000000000" pitchFamily="65" charset="-120"/>
                <a:ea typeface="標楷體" panose="03000509000000000000" pitchFamily="65" charset="-120"/>
              </a:rPr>
              <a:t>這一組的人都很喜歡吃</a:t>
            </a:r>
            <a:r>
              <a:rPr lang="zh-TW" altLang="en-US" sz="2000" dirty="0" smtClean="0">
                <a:solidFill>
                  <a:schemeClr val="tx1"/>
                </a:solidFill>
                <a:latin typeface="標楷體" panose="03000509000000000000" pitchFamily="65" charset="-120"/>
                <a:ea typeface="標楷體" panose="03000509000000000000" pitchFamily="65" charset="-120"/>
              </a:rPr>
              <a:t>薯條。</a:t>
            </a:r>
            <a:endParaRPr lang="en-US" altLang="zh-TW" sz="2000" dirty="0" smtClean="0">
              <a:solidFill>
                <a:schemeClr val="tx1"/>
              </a:solidFill>
              <a:latin typeface="標楷體" panose="03000509000000000000" pitchFamily="65" charset="-120"/>
              <a:ea typeface="標楷體" panose="03000509000000000000" pitchFamily="65" charset="-120"/>
            </a:endParaRPr>
          </a:p>
          <a:p>
            <a:pPr marL="0" lvl="2" eaLnBrk="0" fontAlgn="ctr" hangingPunct="0">
              <a:lnSpc>
                <a:spcPct val="150000"/>
              </a:lnSpc>
              <a:spcBef>
                <a:spcPts val="0"/>
              </a:spcBef>
              <a:spcAft>
                <a:spcPts val="0"/>
              </a:spcAft>
              <a:buClr>
                <a:srgbClr val="FF0000"/>
              </a:buClr>
              <a:buSzPct val="70000"/>
              <a:buFont typeface="Wingdings" panose="05000000000000000000" pitchFamily="2" charset="2"/>
              <a:buChar char="n"/>
              <a:tabLst>
                <a:tab pos="136525" algn="l"/>
              </a:tabLst>
              <a:defRPr/>
            </a:pPr>
            <a:r>
              <a:rPr lang="en-US" altLang="zh-TW" sz="2000" dirty="0" smtClean="0">
                <a:solidFill>
                  <a:schemeClr val="tx1"/>
                </a:solidFill>
                <a:latin typeface="標楷體" panose="03000509000000000000" pitchFamily="65" charset="-120"/>
                <a:ea typeface="標楷體" panose="03000509000000000000" pitchFamily="65" charset="-120"/>
              </a:rPr>
              <a:t>2.</a:t>
            </a:r>
            <a:r>
              <a:rPr lang="zh-TW" altLang="en-US" sz="2000" dirty="0" smtClean="0">
                <a:solidFill>
                  <a:schemeClr val="tx1"/>
                </a:solidFill>
                <a:latin typeface="標楷體" panose="03000509000000000000" pitchFamily="65" charset="-120"/>
                <a:ea typeface="標楷體" panose="03000509000000000000" pitchFamily="65" charset="-120"/>
              </a:rPr>
              <a:t>我們</a:t>
            </a:r>
            <a:r>
              <a:rPr lang="zh-TW" altLang="en-US" sz="2000" dirty="0">
                <a:solidFill>
                  <a:schemeClr val="tx1"/>
                </a:solidFill>
                <a:latin typeface="標楷體" panose="03000509000000000000" pitchFamily="65" charset="-120"/>
                <a:ea typeface="標楷體" panose="03000509000000000000" pitchFamily="65" charset="-120"/>
              </a:rPr>
              <a:t>也都覺得「薯條」這個主題</a:t>
            </a:r>
            <a:r>
              <a:rPr lang="zh-TW" altLang="en-US" sz="2000" dirty="0" smtClean="0">
                <a:solidFill>
                  <a:schemeClr val="tx1"/>
                </a:solidFill>
                <a:latin typeface="標楷體" panose="03000509000000000000" pitchFamily="65" charset="-120"/>
                <a:ea typeface="標楷體" panose="03000509000000000000" pitchFamily="65" charset="-120"/>
              </a:rPr>
              <a:t>很 </a:t>
            </a:r>
            <a:endParaRPr lang="en-US" altLang="zh-TW" sz="2000" dirty="0" smtClean="0">
              <a:solidFill>
                <a:schemeClr val="tx1"/>
              </a:solidFill>
              <a:latin typeface="標楷體" panose="03000509000000000000" pitchFamily="65" charset="-120"/>
              <a:ea typeface="標楷體" panose="03000509000000000000" pitchFamily="65" charset="-120"/>
            </a:endParaRPr>
          </a:p>
          <a:p>
            <a:pPr marL="0" lvl="2" eaLnBrk="0" fontAlgn="ctr" hangingPunct="0">
              <a:lnSpc>
                <a:spcPct val="150000"/>
              </a:lnSpc>
              <a:spcBef>
                <a:spcPts val="0"/>
              </a:spcBef>
              <a:spcAft>
                <a:spcPts val="0"/>
              </a:spcAft>
              <a:buClr>
                <a:srgbClr val="FF0000"/>
              </a:buClr>
              <a:buSzPct val="70000"/>
              <a:tabLst>
                <a:tab pos="136525" algn="l"/>
              </a:tabLst>
              <a:defRPr/>
            </a:pPr>
            <a:r>
              <a:rPr lang="zh-TW" altLang="en-US" sz="2000" dirty="0">
                <a:solidFill>
                  <a:schemeClr val="tx1"/>
                </a:solidFill>
                <a:latin typeface="標楷體" panose="03000509000000000000" pitchFamily="65" charset="-120"/>
                <a:ea typeface="標楷體" panose="03000509000000000000" pitchFamily="65" charset="-120"/>
              </a:rPr>
              <a:t> </a:t>
            </a:r>
            <a:r>
              <a:rPr lang="zh-TW" altLang="en-US" sz="2000" dirty="0" smtClean="0">
                <a:solidFill>
                  <a:schemeClr val="tx1"/>
                </a:solidFill>
                <a:latin typeface="標楷體" panose="03000509000000000000" pitchFamily="65" charset="-120"/>
                <a:ea typeface="標楷體" panose="03000509000000000000" pitchFamily="65" charset="-120"/>
              </a:rPr>
              <a:t>  適合研究。</a:t>
            </a:r>
            <a:endParaRPr lang="zh-CN" altLang="en-US" sz="2000" dirty="0">
              <a:solidFill>
                <a:schemeClr val="tx1"/>
              </a:solidFill>
              <a:effectLst/>
              <a:latin typeface="標楷體" panose="03000509000000000000" pitchFamily="65" charset="-120"/>
              <a:ea typeface="標楷體" panose="03000509000000000000" pitchFamily="65" charset="-120"/>
              <a:cs typeface="+mn-ea"/>
              <a:sym typeface="+mn-lt"/>
            </a:endParaRPr>
          </a:p>
        </p:txBody>
      </p:sp>
      <p:grpSp>
        <p:nvGrpSpPr>
          <p:cNvPr id="69" name="组合 26"/>
          <p:cNvGrpSpPr>
            <a:grpSpLocks noChangeAspect="1"/>
          </p:cNvGrpSpPr>
          <p:nvPr/>
        </p:nvGrpSpPr>
        <p:grpSpPr bwMode="auto">
          <a:xfrm>
            <a:off x="2414461" y="2146437"/>
            <a:ext cx="2443163" cy="554038"/>
            <a:chOff x="855540" y="3513439"/>
            <a:chExt cx="1399872" cy="987727"/>
          </a:xfrm>
          <a:scene3d>
            <a:camera prst="orthographicFront">
              <a:rot lat="0" lon="0" rev="0"/>
            </a:camera>
            <a:lightRig rig="balanced" dir="t">
              <a:rot lat="0" lon="0" rev="8700000"/>
            </a:lightRig>
          </a:scene3d>
        </p:grpSpPr>
        <p:sp>
          <p:nvSpPr>
            <p:cNvPr id="70" name="圆角矩形 69"/>
            <p:cNvSpPr/>
            <p:nvPr/>
          </p:nvSpPr>
          <p:spPr>
            <a:xfrm>
              <a:off x="855540" y="3513439"/>
              <a:ext cx="1399872" cy="987727"/>
            </a:xfrm>
            <a:prstGeom prst="roundRect">
              <a:avLst>
                <a:gd name="adj" fmla="val 10568"/>
              </a:avLst>
            </a:prstGeom>
            <a:solidFill>
              <a:srgbClr val="FF0000"/>
            </a:soli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effectLst/>
                <a:cs typeface="+mn-ea"/>
                <a:sym typeface="+mn-lt"/>
              </a:endParaRPr>
            </a:p>
          </p:txBody>
        </p:sp>
        <p:sp>
          <p:nvSpPr>
            <p:cNvPr id="71" name="矩形 14"/>
            <p:cNvSpPr>
              <a:spLocks noChangeArrowheads="1"/>
            </p:cNvSpPr>
            <p:nvPr/>
          </p:nvSpPr>
          <p:spPr bwMode="auto">
            <a:xfrm>
              <a:off x="1004859" y="3552913"/>
              <a:ext cx="1101235" cy="932785"/>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fontAlgn="ctr">
                <a:spcBef>
                  <a:spcPts val="0"/>
                </a:spcBef>
                <a:spcAft>
                  <a:spcPts val="0"/>
                </a:spcAft>
                <a:buClr>
                  <a:srgbClr val="FF0000"/>
                </a:buClr>
                <a:buSzPct val="70000"/>
                <a:defRPr/>
              </a:pPr>
              <a:r>
                <a:rPr kumimoji="1" lang="zh-TW" altLang="en-US" sz="2800" dirty="0" smtClean="0">
                  <a:solidFill>
                    <a:schemeClr val="bg1"/>
                  </a:solidFill>
                  <a:latin typeface="+mn-lt"/>
                  <a:ea typeface="+mn-ea"/>
                  <a:cs typeface="+mn-ea"/>
                  <a:sym typeface="+mn-lt"/>
                </a:rPr>
                <a:t>原因</a:t>
              </a:r>
              <a:r>
                <a:rPr kumimoji="1" lang="en-US" altLang="zh-TW" sz="2800" dirty="0" smtClean="0">
                  <a:solidFill>
                    <a:schemeClr val="bg1"/>
                  </a:solidFill>
                  <a:latin typeface="+mn-lt"/>
                  <a:ea typeface="+mn-ea"/>
                  <a:cs typeface="+mn-ea"/>
                  <a:sym typeface="+mn-lt"/>
                </a:rPr>
                <a:t>1</a:t>
              </a:r>
              <a:endParaRPr kumimoji="1" lang="zh-CN" altLang="en-US" sz="2800" dirty="0">
                <a:solidFill>
                  <a:schemeClr val="bg1"/>
                </a:solidFill>
                <a:effectLst/>
                <a:latin typeface="+mn-lt"/>
                <a:ea typeface="+mn-ea"/>
                <a:cs typeface="+mn-ea"/>
                <a:sym typeface="+mn-lt"/>
              </a:endParaRPr>
            </a:p>
          </p:txBody>
        </p:sp>
      </p:grpSp>
      <p:grpSp>
        <p:nvGrpSpPr>
          <p:cNvPr id="72" name="组合 26"/>
          <p:cNvGrpSpPr>
            <a:grpSpLocks noChangeAspect="1"/>
          </p:cNvGrpSpPr>
          <p:nvPr/>
        </p:nvGrpSpPr>
        <p:grpSpPr bwMode="auto">
          <a:xfrm>
            <a:off x="2414461" y="2903674"/>
            <a:ext cx="2443163" cy="555625"/>
            <a:chOff x="855540" y="3513439"/>
            <a:chExt cx="1399872" cy="987727"/>
          </a:xfrm>
          <a:scene3d>
            <a:camera prst="orthographicFront">
              <a:rot lat="0" lon="0" rev="0"/>
            </a:camera>
            <a:lightRig rig="balanced" dir="t">
              <a:rot lat="0" lon="0" rev="8700000"/>
            </a:lightRig>
          </a:scene3d>
        </p:grpSpPr>
        <p:sp>
          <p:nvSpPr>
            <p:cNvPr id="73" name="圆角矩形 72"/>
            <p:cNvSpPr/>
            <p:nvPr/>
          </p:nvSpPr>
          <p:spPr>
            <a:xfrm>
              <a:off x="855540" y="3513439"/>
              <a:ext cx="1399872" cy="987727"/>
            </a:xfrm>
            <a:prstGeom prst="roundRect">
              <a:avLst>
                <a:gd name="adj" fmla="val 10568"/>
              </a:avLst>
            </a:prstGeom>
            <a:gradFill>
              <a:gsLst>
                <a:gs pos="0">
                  <a:srgbClr val="FFA219"/>
                </a:gs>
                <a:gs pos="100000">
                  <a:srgbClr val="FF6600"/>
                </a:gs>
              </a:gsLst>
              <a:lin ang="5400000" scaled="0"/>
            </a:gra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effectLst/>
                <a:cs typeface="+mn-ea"/>
                <a:sym typeface="+mn-lt"/>
              </a:endParaRPr>
            </a:p>
          </p:txBody>
        </p:sp>
        <p:sp>
          <p:nvSpPr>
            <p:cNvPr id="74" name="矩形 73"/>
            <p:cNvSpPr>
              <a:spLocks noChangeArrowheads="1"/>
            </p:cNvSpPr>
            <p:nvPr/>
          </p:nvSpPr>
          <p:spPr bwMode="auto">
            <a:xfrm>
              <a:off x="930021" y="3542243"/>
              <a:ext cx="1250910" cy="930121"/>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fontAlgn="ctr">
                <a:spcBef>
                  <a:spcPts val="0"/>
                </a:spcBef>
                <a:spcAft>
                  <a:spcPts val="0"/>
                </a:spcAft>
                <a:buClr>
                  <a:srgbClr val="FF0000"/>
                </a:buClr>
                <a:buSzPct val="70000"/>
                <a:defRPr/>
              </a:pPr>
              <a:r>
                <a:rPr kumimoji="1" lang="zh-TW" altLang="en-US" sz="2800" dirty="0" smtClean="0">
                  <a:solidFill>
                    <a:schemeClr val="bg1"/>
                  </a:solidFill>
                  <a:latin typeface="+mn-lt"/>
                  <a:ea typeface="+mn-ea"/>
                  <a:cs typeface="+mn-ea"/>
                  <a:sym typeface="+mn-lt"/>
                </a:rPr>
                <a:t>原因</a:t>
              </a:r>
              <a:r>
                <a:rPr kumimoji="1" lang="en-US" altLang="zh-TW" sz="2800" dirty="0" smtClean="0">
                  <a:solidFill>
                    <a:schemeClr val="bg1"/>
                  </a:solidFill>
                  <a:latin typeface="+mn-lt"/>
                  <a:ea typeface="+mn-ea"/>
                  <a:cs typeface="+mn-ea"/>
                  <a:sym typeface="+mn-lt"/>
                </a:rPr>
                <a:t>2</a:t>
              </a:r>
            </a:p>
          </p:txBody>
        </p:sp>
      </p:grpSp>
      <p:grpSp>
        <p:nvGrpSpPr>
          <p:cNvPr id="75" name="组合 74"/>
          <p:cNvGrpSpPr/>
          <p:nvPr/>
        </p:nvGrpSpPr>
        <p:grpSpPr>
          <a:xfrm>
            <a:off x="5724793" y="1807282"/>
            <a:ext cx="1979612" cy="1981200"/>
            <a:chOff x="6556158" y="1824136"/>
            <a:chExt cx="1979612" cy="1981200"/>
          </a:xfrm>
        </p:grpSpPr>
        <p:grpSp>
          <p:nvGrpSpPr>
            <p:cNvPr id="76" name="组合 43"/>
            <p:cNvGrpSpPr/>
            <p:nvPr/>
          </p:nvGrpSpPr>
          <p:grpSpPr bwMode="auto">
            <a:xfrm>
              <a:off x="6556158" y="1824136"/>
              <a:ext cx="1979612" cy="1981200"/>
              <a:chOff x="5217600" y="3058600"/>
              <a:chExt cx="1116000" cy="1116000"/>
            </a:xfrm>
          </p:grpSpPr>
          <p:sp>
            <p:nvSpPr>
              <p:cNvPr id="78" name="Oval 2"/>
              <p:cNvSpPr>
                <a:spLocks noChangeAspect="1" noChangeArrowheads="1"/>
              </p:cNvSpPr>
              <p:nvPr/>
            </p:nvSpPr>
            <p:spPr bwMode="auto">
              <a:xfrm>
                <a:off x="5217600" y="3058600"/>
                <a:ext cx="1116000" cy="1116000"/>
              </a:xfrm>
              <a:prstGeom prst="ellipse">
                <a:avLst/>
              </a:prstGeom>
              <a:solidFill>
                <a:srgbClr val="00B0F0"/>
              </a:solidFill>
              <a:ln>
                <a:solidFill>
                  <a:srgbClr val="00B0F0"/>
                </a:solidFill>
              </a:ln>
            </p:spPr>
            <p:style>
              <a:lnRef idx="1">
                <a:schemeClr val="accent6"/>
              </a:lnRef>
              <a:fillRef idx="3">
                <a:schemeClr val="accent6"/>
              </a:fillRef>
              <a:effectRef idx="2">
                <a:schemeClr val="accent6"/>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effectLst/>
                  <a:cs typeface="+mn-ea"/>
                  <a:sym typeface="+mn-lt"/>
                </a:endParaRPr>
              </a:p>
            </p:txBody>
          </p:sp>
          <p:sp>
            <p:nvSpPr>
              <p:cNvPr id="79" name="椭圆 78"/>
              <p:cNvSpPr/>
              <p:nvPr/>
            </p:nvSpPr>
            <p:spPr>
              <a:xfrm rot="19388639">
                <a:off x="5222074" y="3126562"/>
                <a:ext cx="756231" cy="540115"/>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rgbClr val="FFFFFF"/>
                  </a:solidFill>
                  <a:effectLst/>
                  <a:cs typeface="+mn-ea"/>
                  <a:sym typeface="+mn-lt"/>
                </a:endParaRPr>
              </a:p>
            </p:txBody>
          </p:sp>
        </p:grpSp>
        <p:sp>
          <p:nvSpPr>
            <p:cNvPr id="77" name="Text Box 29"/>
            <p:cNvSpPr txBox="1">
              <a:spLocks noChangeArrowheads="1"/>
            </p:cNvSpPr>
            <p:nvPr/>
          </p:nvSpPr>
          <p:spPr bwMode="gray">
            <a:xfrm>
              <a:off x="6823899" y="2156556"/>
              <a:ext cx="1531794" cy="1323439"/>
            </a:xfrm>
            <a:prstGeom prst="rect">
              <a:avLst/>
            </a:prstGeom>
            <a:noFill/>
            <a:ln>
              <a:noFill/>
            </a:ln>
            <a:effectLst/>
          </p:spPr>
          <p:txBody>
            <a:bodyPr>
              <a:spAutoFit/>
            </a:bodyPr>
            <a:lstStyle/>
            <a:p>
              <a:pPr algn="ctr" fontAlgn="auto">
                <a:spcBef>
                  <a:spcPts val="0"/>
                </a:spcBef>
                <a:spcAft>
                  <a:spcPts val="0"/>
                </a:spcAft>
                <a:buClr>
                  <a:schemeClr val="tx1"/>
                </a:buClr>
                <a:buSzPct val="120000"/>
                <a:defRPr/>
              </a:pPr>
              <a:r>
                <a:rPr lang="zh-TW" altLang="en-US" sz="4000" b="1" spc="300" dirty="0" smtClean="0">
                  <a:ln w="12700" cmpd="sng">
                    <a:noFill/>
                    <a:prstDash val="solid"/>
                    <a:miter lim="800000"/>
                  </a:ln>
                  <a:solidFill>
                    <a:schemeClr val="bg1"/>
                  </a:solidFill>
                  <a:effectLst/>
                  <a:latin typeface="+mn-lt"/>
                  <a:ea typeface="+mn-ea"/>
                  <a:cs typeface="+mn-ea"/>
                  <a:sym typeface="+mn-lt"/>
                </a:rPr>
                <a:t>決定</a:t>
              </a:r>
              <a:endParaRPr lang="en-US" altLang="zh-TW" sz="4000" b="1" spc="300" dirty="0" smtClean="0">
                <a:ln w="12700" cmpd="sng">
                  <a:noFill/>
                  <a:prstDash val="solid"/>
                  <a:miter lim="800000"/>
                </a:ln>
                <a:solidFill>
                  <a:schemeClr val="bg1"/>
                </a:solidFill>
                <a:effectLst/>
                <a:latin typeface="+mn-lt"/>
                <a:ea typeface="+mn-ea"/>
                <a:cs typeface="+mn-ea"/>
                <a:sym typeface="+mn-lt"/>
              </a:endParaRPr>
            </a:p>
            <a:p>
              <a:pPr algn="ctr" fontAlgn="auto">
                <a:spcBef>
                  <a:spcPts val="0"/>
                </a:spcBef>
                <a:spcAft>
                  <a:spcPts val="0"/>
                </a:spcAft>
                <a:buClr>
                  <a:schemeClr val="tx1"/>
                </a:buClr>
                <a:buSzPct val="120000"/>
                <a:defRPr/>
              </a:pPr>
              <a:r>
                <a:rPr lang="zh-TW" altLang="en-US" sz="4000" b="1" spc="300" dirty="0" smtClean="0">
                  <a:ln w="12700" cmpd="sng">
                    <a:noFill/>
                    <a:prstDash val="solid"/>
                    <a:miter lim="800000"/>
                  </a:ln>
                  <a:solidFill>
                    <a:schemeClr val="bg1"/>
                  </a:solidFill>
                  <a:effectLst/>
                  <a:latin typeface="+mn-lt"/>
                  <a:ea typeface="+mn-ea"/>
                  <a:cs typeface="+mn-ea"/>
                  <a:sym typeface="+mn-lt"/>
                </a:rPr>
                <a:t>主題</a:t>
              </a:r>
              <a:endParaRPr lang="zh-CN" altLang="en-US" sz="4000" b="1" spc="300" dirty="0">
                <a:ln w="12700" cmpd="sng">
                  <a:noFill/>
                  <a:prstDash val="solid"/>
                  <a:miter lim="800000"/>
                </a:ln>
                <a:solidFill>
                  <a:schemeClr val="bg1"/>
                </a:solidFill>
                <a:effectLst/>
                <a:latin typeface="+mn-lt"/>
                <a:ea typeface="+mn-ea"/>
                <a:cs typeface="+mn-ea"/>
                <a:sym typeface="+mn-lt"/>
              </a:endParaRPr>
            </a:p>
          </p:txBody>
        </p:sp>
      </p:grpSp>
      <p:sp>
        <p:nvSpPr>
          <p:cNvPr id="19" name="TextBox 18"/>
          <p:cNvSpPr txBox="1"/>
          <p:nvPr/>
        </p:nvSpPr>
        <p:spPr>
          <a:xfrm>
            <a:off x="873515" y="147986"/>
            <a:ext cx="1620957" cy="523220"/>
          </a:xfrm>
          <a:prstGeom prst="rect">
            <a:avLst/>
          </a:prstGeom>
          <a:noFill/>
        </p:spPr>
        <p:txBody>
          <a:bodyPr wrap="none" rtlCol="0">
            <a:spAutoFit/>
          </a:bodyPr>
          <a:lstStyle/>
          <a:p>
            <a:r>
              <a:rPr lang="zh-TW" altLang="en-US" sz="2800" dirty="0" smtClean="0">
                <a:latin typeface="+mn-lt"/>
                <a:ea typeface="+mn-ea"/>
                <a:cs typeface="+mn-ea"/>
                <a:sym typeface="+mn-lt"/>
              </a:rPr>
              <a:t>研究動機</a:t>
            </a:r>
            <a:endParaRPr lang="zh-CN" altLang="en-US" sz="2800" dirty="0">
              <a:latin typeface="+mn-lt"/>
              <a:ea typeface="+mn-ea"/>
              <a:cs typeface="+mn-ea"/>
              <a:sym typeface="+mn-lt"/>
            </a:endParaRPr>
          </a:p>
        </p:txBody>
      </p:sp>
      <p:pic>
        <p:nvPicPr>
          <p:cNvPr id="18" name="Shape 74"/>
          <p:cNvPicPr preferRelativeResize="0"/>
          <p:nvPr/>
        </p:nvPicPr>
        <p:blipFill>
          <a:blip r:embed="rId3" cstate="print">
            <a:alphaModFix/>
          </a:blip>
          <a:stretch>
            <a:fillRect/>
          </a:stretch>
        </p:blipFill>
        <p:spPr>
          <a:xfrm>
            <a:off x="7256307" y="3041900"/>
            <a:ext cx="2101499" cy="2177224"/>
          </a:xfrm>
          <a:prstGeom prst="rect">
            <a:avLst/>
          </a:prstGeom>
          <a:noFill/>
          <a:ln>
            <a:noFill/>
          </a:ln>
        </p:spPr>
      </p:pic>
      <p:sp>
        <p:nvSpPr>
          <p:cNvPr id="20" name="Shape 75"/>
          <p:cNvSpPr txBox="1"/>
          <p:nvPr/>
        </p:nvSpPr>
        <p:spPr>
          <a:xfrm>
            <a:off x="5878945" y="4607566"/>
            <a:ext cx="2419752" cy="468900"/>
          </a:xfrm>
          <a:prstGeom prst="rect">
            <a:avLst/>
          </a:prstGeom>
          <a:noFill/>
          <a:ln>
            <a:noFill/>
          </a:ln>
        </p:spPr>
        <p:txBody>
          <a:bodyPr lIns="91425" tIns="91425" rIns="91425" bIns="91425" anchor="t" anchorCtr="0">
            <a:noAutofit/>
          </a:bodyPr>
          <a:lstStyle/>
          <a:p>
            <a:pPr lvl="0">
              <a:spcBef>
                <a:spcPts val="0"/>
              </a:spcBef>
              <a:buNone/>
            </a:pPr>
            <a:r>
              <a:rPr lang="zh-TW" sz="1400" dirty="0">
                <a:latin typeface="DFKai-SB"/>
                <a:ea typeface="DFKai-SB"/>
                <a:cs typeface="DFKai-SB"/>
                <a:sym typeface="DFKai-SB"/>
              </a:rPr>
              <a:t>圖片來源:麥當勞網站</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
                                        <p:tgtEl>
                                          <p:spTgt spid="6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par>
                                <p:cTn id="16" presetID="10" presetClass="entr" presetSubtype="0" fill="hold"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500"/>
                                        <p:tgtEl>
                                          <p:spTgt spid="7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500"/>
                                        <p:tgtEl>
                                          <p:spTgt spid="7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7"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3"/>
          <p:cNvGrpSpPr/>
          <p:nvPr/>
        </p:nvGrpSpPr>
        <p:grpSpPr bwMode="auto">
          <a:xfrm>
            <a:off x="1635250" y="987574"/>
            <a:ext cx="6921274" cy="1366088"/>
            <a:chOff x="0" y="0"/>
            <a:chExt cx="7295059" cy="1439863"/>
          </a:xfrm>
        </p:grpSpPr>
        <p:sp>
          <p:nvSpPr>
            <p:cNvPr id="18" name="AutoShape 37"/>
            <p:cNvSpPr>
              <a:spLocks noChangeArrowheads="1"/>
            </p:cNvSpPr>
            <p:nvPr/>
          </p:nvSpPr>
          <p:spPr bwMode="auto">
            <a:xfrm>
              <a:off x="804862" y="347663"/>
              <a:ext cx="6388916" cy="1079500"/>
            </a:xfrm>
            <a:prstGeom prst="roundRect">
              <a:avLst>
                <a:gd name="adj" fmla="val 0"/>
              </a:avLst>
            </a:prstGeom>
            <a:noFill/>
            <a:ln w="19050">
              <a:solidFill>
                <a:srgbClr val="C00000"/>
              </a:solidFill>
              <a:round/>
            </a:ln>
            <a:extLst>
              <a:ext uri="{909E8E84-426E-40DD-AFC4-6F175D3DCCD1}">
                <a14:hiddenFill xmlns:a14="http://schemas.microsoft.com/office/drawing/2010/main" xmlns="">
                  <a:solidFill>
                    <a:srgbClr val="FFFFFF"/>
                  </a:solidFill>
                </a14:hiddenFill>
              </a:ext>
            </a:extLst>
          </p:spPr>
          <p:txBody>
            <a:bodyPr anchor="ctr"/>
            <a:lstStyle/>
            <a:p>
              <a:pPr marL="0" marR="0" lvl="2" indent="0" algn="ctr" defTabSz="914400" eaLnBrk="1" fontAlgn="base" latinLnBrk="0" hangingPunct="1">
                <a:lnSpc>
                  <a:spcPct val="100000"/>
                </a:lnSpc>
                <a:spcBef>
                  <a:spcPct val="0"/>
                </a:spcBef>
                <a:spcAft>
                  <a:spcPct val="0"/>
                </a:spcAft>
                <a:buClr>
                  <a:srgbClr val="FF0000"/>
                </a:buClr>
                <a:buSzPct val="70000"/>
                <a:buFont typeface="Wingdings" panose="05000000000000000000" pitchFamily="2" charset="2"/>
                <a:buChar char="n"/>
                <a:tabLst>
                  <a:tab pos="136525" algn="l"/>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grpSp>
          <p:nvGrpSpPr>
            <p:cNvPr id="19" name="Group 5"/>
            <p:cNvGrpSpPr/>
            <p:nvPr/>
          </p:nvGrpSpPr>
          <p:grpSpPr bwMode="auto">
            <a:xfrm>
              <a:off x="0" y="0"/>
              <a:ext cx="1527175" cy="1439863"/>
              <a:chOff x="0" y="0"/>
              <a:chExt cx="1527175" cy="1439863"/>
            </a:xfrm>
          </p:grpSpPr>
          <p:sp>
            <p:nvSpPr>
              <p:cNvPr id="21" name="AutoShape 42"/>
              <p:cNvSpPr>
                <a:spLocks noChangeArrowheads="1"/>
              </p:cNvSpPr>
              <p:nvPr/>
            </p:nvSpPr>
            <p:spPr bwMode="auto">
              <a:xfrm rot="10800000">
                <a:off x="0" y="0"/>
                <a:ext cx="1527175" cy="1439863"/>
              </a:xfrm>
              <a:prstGeom prst="upArrow">
                <a:avLst>
                  <a:gd name="adj1" fmla="val 70981"/>
                  <a:gd name="adj2" fmla="val 47806"/>
                </a:avLst>
              </a:prstGeom>
              <a:gradFill rotWithShape="0">
                <a:gsLst>
                  <a:gs pos="0">
                    <a:srgbClr val="FF0000"/>
                  </a:gs>
                  <a:gs pos="75000">
                    <a:srgbClr val="C00000"/>
                  </a:gs>
                  <a:gs pos="100000">
                    <a:srgbClr val="C00000"/>
                  </a:gs>
                </a:gsLst>
                <a:lin ang="3000000"/>
              </a:gradFill>
              <a:ln w="12700">
                <a:solidFill>
                  <a:srgbClr val="FFFFFF"/>
                </a:solidFill>
                <a:miter lim="800000"/>
              </a:ln>
              <a:effectLst>
                <a:outerShdw dist="38100" dir="5400000" algn="ctr" rotWithShape="0">
                  <a:srgbClr val="000000">
                    <a:alpha val="37999"/>
                  </a:srgbClr>
                </a:outerShdw>
              </a:effectLst>
            </p:spPr>
            <p:txBody>
              <a:bodyPr anchor="b"/>
              <a:lstStyle/>
              <a:p>
                <a:pPr marL="0" marR="0" lvl="2" indent="0" algn="ctr" defTabSz="914400" eaLnBrk="1" fontAlgn="base" latinLnBrk="0" hangingPunct="1">
                  <a:lnSpc>
                    <a:spcPct val="100000"/>
                  </a:lnSpc>
                  <a:spcBef>
                    <a:spcPct val="0"/>
                  </a:spcBef>
                  <a:spcAft>
                    <a:spcPct val="0"/>
                  </a:spcAft>
                  <a:buClr>
                    <a:srgbClr val="FF0000"/>
                  </a:buClr>
                  <a:buSzPct val="70000"/>
                  <a:buFont typeface="Wingdings" panose="05000000000000000000" pitchFamily="2" charset="2"/>
                  <a:buChar char="u"/>
                  <a:defRPr/>
                </a:pPr>
                <a:endParaRPr kumimoji="0" lang="zh-CN" altLang="en-US" sz="1800" b="0" i="0" u="none" strike="noStrike" kern="0" cap="none" spc="0" normalizeH="0" baseline="0" noProof="0">
                  <a:ln>
                    <a:noFill/>
                  </a:ln>
                  <a:solidFill>
                    <a:srgbClr val="000000"/>
                  </a:solidFill>
                  <a:effectLst/>
                  <a:uLnTx/>
                  <a:uFillTx/>
                  <a:latin typeface="+mn-lt"/>
                  <a:ea typeface="+mn-ea"/>
                  <a:cs typeface="+mn-ea"/>
                  <a:sym typeface="+mn-lt"/>
                </a:endParaRPr>
              </a:p>
            </p:txBody>
          </p:sp>
          <p:grpSp>
            <p:nvGrpSpPr>
              <p:cNvPr id="22" name="Group 7"/>
              <p:cNvGrpSpPr/>
              <p:nvPr/>
            </p:nvGrpSpPr>
            <p:grpSpPr bwMode="auto">
              <a:xfrm>
                <a:off x="53276" y="75896"/>
                <a:ext cx="1444752" cy="1032560"/>
                <a:chOff x="0" y="-630224"/>
                <a:chExt cx="1444752" cy="1032560"/>
              </a:xfrm>
            </p:grpSpPr>
            <p:pic>
              <p:nvPicPr>
                <p:cNvPr id="23" name="TextBox 7"/>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444752" cy="402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Text Box 9"/>
                <p:cNvSpPr txBox="1">
                  <a:spLocks noChangeArrowheads="1"/>
                </p:cNvSpPr>
                <p:nvPr/>
              </p:nvSpPr>
              <p:spPr bwMode="auto">
                <a:xfrm>
                  <a:off x="17896" y="-630224"/>
                  <a:ext cx="1416304" cy="681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ctr" latinLnBrk="0" hangingPunct="1">
                    <a:lnSpc>
                      <a:spcPct val="100000"/>
                    </a:lnSpc>
                    <a:spcBef>
                      <a:spcPct val="0"/>
                    </a:spcBef>
                    <a:spcAft>
                      <a:spcPct val="0"/>
                    </a:spcAft>
                    <a:buClr>
                      <a:srgbClr val="FF0000"/>
                    </a:buClr>
                    <a:buSzPct val="70000"/>
                    <a:buFontTx/>
                    <a:buNone/>
                    <a:defRPr/>
                  </a:pPr>
                  <a:r>
                    <a:rPr lang="en-US" altLang="zh-TW" sz="3600" kern="0" dirty="0" smtClean="0">
                      <a:solidFill>
                        <a:srgbClr val="FFFFFF"/>
                      </a:solidFill>
                      <a:latin typeface="+mn-lt"/>
                      <a:ea typeface="+mn-ea"/>
                      <a:cs typeface="+mn-ea"/>
                      <a:sym typeface="+mn-lt"/>
                    </a:rPr>
                    <a:t>(</a:t>
                  </a:r>
                  <a:r>
                    <a:rPr lang="zh-TW" altLang="en-US" sz="3600" kern="0" dirty="0" smtClean="0">
                      <a:solidFill>
                        <a:srgbClr val="FFFFFF"/>
                      </a:solidFill>
                      <a:latin typeface="+mn-lt"/>
                      <a:ea typeface="+mn-ea"/>
                      <a:cs typeface="+mn-ea"/>
                      <a:sym typeface="+mn-lt"/>
                    </a:rPr>
                    <a:t>一</a:t>
                  </a:r>
                  <a:r>
                    <a:rPr lang="en-US" altLang="zh-TW" sz="3600" kern="0" dirty="0" smtClean="0">
                      <a:solidFill>
                        <a:srgbClr val="FFFFFF"/>
                      </a:solidFill>
                      <a:latin typeface="+mn-lt"/>
                      <a:ea typeface="+mn-ea"/>
                      <a:cs typeface="+mn-ea"/>
                      <a:sym typeface="+mn-lt"/>
                    </a:rPr>
                    <a:t>)</a:t>
                  </a:r>
                  <a:endParaRPr kumimoji="0" lang="zh-CN" altLang="en-US" sz="3600" b="0" i="0" u="none" strike="noStrike" kern="0" cap="none" spc="0" normalizeH="0" baseline="0" noProof="0" dirty="0">
                    <a:ln>
                      <a:noFill/>
                    </a:ln>
                    <a:solidFill>
                      <a:srgbClr val="FFFFFF"/>
                    </a:solidFill>
                    <a:effectLst/>
                    <a:uLnTx/>
                    <a:uFillTx/>
                    <a:latin typeface="+mn-lt"/>
                    <a:ea typeface="+mn-ea"/>
                    <a:cs typeface="+mn-ea"/>
                    <a:sym typeface="+mn-lt"/>
                  </a:endParaRPr>
                </a:p>
              </p:txBody>
            </p:sp>
          </p:grpSp>
        </p:grpSp>
        <p:sp>
          <p:nvSpPr>
            <p:cNvPr id="20" name="TextBox 43"/>
            <p:cNvSpPr txBox="1">
              <a:spLocks noChangeArrowheads="1"/>
            </p:cNvSpPr>
            <p:nvPr/>
          </p:nvSpPr>
          <p:spPr bwMode="auto">
            <a:xfrm>
              <a:off x="1542054" y="583084"/>
              <a:ext cx="5753005" cy="51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TW" altLang="en-US" sz="2600" dirty="0">
                  <a:latin typeface="標楷體" panose="03000509000000000000" pitchFamily="65" charset="-120"/>
                  <a:ea typeface="標楷體" panose="03000509000000000000" pitchFamily="65" charset="-120"/>
                </a:rPr>
                <a:t>探討薯條的做法以及薯條內的</a:t>
              </a:r>
              <a:r>
                <a:rPr lang="zh-TW" altLang="en-US" sz="2600" dirty="0" smtClean="0">
                  <a:latin typeface="標楷體" panose="03000509000000000000" pitchFamily="65" charset="-120"/>
                  <a:ea typeface="標楷體" panose="03000509000000000000" pitchFamily="65" charset="-120"/>
                </a:rPr>
                <a:t>成份。</a:t>
              </a:r>
              <a:endParaRPr lang="zh-TW" altLang="en-US" sz="2600" dirty="0">
                <a:latin typeface="標楷體" panose="03000509000000000000" pitchFamily="65" charset="-120"/>
                <a:ea typeface="標楷體" panose="03000509000000000000" pitchFamily="65" charset="-120"/>
              </a:endParaRPr>
            </a:p>
          </p:txBody>
        </p:sp>
      </p:grpSp>
      <p:grpSp>
        <p:nvGrpSpPr>
          <p:cNvPr id="25" name="Group 11"/>
          <p:cNvGrpSpPr/>
          <p:nvPr/>
        </p:nvGrpSpPr>
        <p:grpSpPr bwMode="auto">
          <a:xfrm>
            <a:off x="908176" y="2285782"/>
            <a:ext cx="7552255" cy="1366088"/>
            <a:chOff x="0" y="0"/>
            <a:chExt cx="7960116" cy="1439863"/>
          </a:xfrm>
        </p:grpSpPr>
        <p:sp>
          <p:nvSpPr>
            <p:cNvPr id="26" name="AutoShape 38"/>
            <p:cNvSpPr>
              <a:spLocks noChangeArrowheads="1"/>
            </p:cNvSpPr>
            <p:nvPr/>
          </p:nvSpPr>
          <p:spPr bwMode="auto">
            <a:xfrm>
              <a:off x="812800" y="347663"/>
              <a:ext cx="7147316" cy="1079500"/>
            </a:xfrm>
            <a:prstGeom prst="roundRect">
              <a:avLst>
                <a:gd name="adj" fmla="val 0"/>
              </a:avLst>
            </a:prstGeom>
            <a:noFill/>
            <a:ln w="19050">
              <a:solidFill>
                <a:srgbClr val="C00000"/>
              </a:solidFill>
              <a:round/>
            </a:ln>
            <a:extLst>
              <a:ext uri="{909E8E84-426E-40DD-AFC4-6F175D3DCCD1}">
                <a14:hiddenFill xmlns:a14="http://schemas.microsoft.com/office/drawing/2010/main" xmlns="">
                  <a:solidFill>
                    <a:srgbClr val="FFFFFF"/>
                  </a:solidFill>
                </a14:hiddenFill>
              </a:ext>
            </a:extLst>
          </p:spPr>
          <p:txBody>
            <a:bodyPr anchor="ctr"/>
            <a:lstStyle/>
            <a:p>
              <a:pPr marL="0" marR="0" lvl="2" indent="0" algn="ctr" defTabSz="914400" eaLnBrk="1" fontAlgn="base" latinLnBrk="0" hangingPunct="1">
                <a:lnSpc>
                  <a:spcPct val="100000"/>
                </a:lnSpc>
                <a:spcBef>
                  <a:spcPct val="0"/>
                </a:spcBef>
                <a:spcAft>
                  <a:spcPct val="0"/>
                </a:spcAft>
                <a:buClr>
                  <a:srgbClr val="FF0000"/>
                </a:buClr>
                <a:buSzPct val="70000"/>
                <a:buFont typeface="Wingdings" panose="05000000000000000000" pitchFamily="2" charset="2"/>
                <a:buChar char="n"/>
                <a:tabLst>
                  <a:tab pos="136525" algn="l"/>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grpSp>
          <p:nvGrpSpPr>
            <p:cNvPr id="27" name="Group 13"/>
            <p:cNvGrpSpPr/>
            <p:nvPr/>
          </p:nvGrpSpPr>
          <p:grpSpPr bwMode="auto">
            <a:xfrm>
              <a:off x="0" y="0"/>
              <a:ext cx="1527175" cy="1439863"/>
              <a:chOff x="0" y="0"/>
              <a:chExt cx="1527175" cy="1439863"/>
            </a:xfrm>
          </p:grpSpPr>
          <p:sp>
            <p:nvSpPr>
              <p:cNvPr id="29" name="AutoShape 42"/>
              <p:cNvSpPr>
                <a:spLocks noChangeArrowheads="1"/>
              </p:cNvSpPr>
              <p:nvPr/>
            </p:nvSpPr>
            <p:spPr bwMode="auto">
              <a:xfrm rot="10800000">
                <a:off x="0" y="0"/>
                <a:ext cx="1527175" cy="1439863"/>
              </a:xfrm>
              <a:prstGeom prst="upArrow">
                <a:avLst>
                  <a:gd name="adj1" fmla="val 70981"/>
                  <a:gd name="adj2" fmla="val 47806"/>
                </a:avLst>
              </a:prstGeom>
              <a:gradFill rotWithShape="0">
                <a:gsLst>
                  <a:gs pos="0">
                    <a:srgbClr val="FFC000"/>
                  </a:gs>
                  <a:gs pos="75000">
                    <a:srgbClr val="FF0000"/>
                  </a:gs>
                  <a:gs pos="100000">
                    <a:srgbClr val="FF0000"/>
                  </a:gs>
                </a:gsLst>
                <a:lin ang="3000000"/>
              </a:gradFill>
              <a:ln w="12700">
                <a:solidFill>
                  <a:srgbClr val="FFFFFF"/>
                </a:solidFill>
                <a:miter lim="800000"/>
              </a:ln>
              <a:effectLst>
                <a:outerShdw dist="38100" dir="5400000" algn="ctr" rotWithShape="0">
                  <a:srgbClr val="000000">
                    <a:alpha val="37999"/>
                  </a:srgbClr>
                </a:outerShdw>
              </a:effectLst>
            </p:spPr>
            <p:txBody>
              <a:bodyPr anchor="ctr"/>
              <a:lstStyle/>
              <a:p>
                <a:pPr marL="0" marR="0" lvl="0" indent="0" algn="ctr" defTabSz="914400" eaLnBrk="1" fontAlgn="base" latinLnBrk="0" hangingPunct="1">
                  <a:lnSpc>
                    <a:spcPct val="100000"/>
                  </a:lnSpc>
                  <a:spcBef>
                    <a:spcPct val="0"/>
                  </a:spcBef>
                  <a:spcAft>
                    <a:spcPct val="0"/>
                  </a:spcAft>
                  <a:buClr>
                    <a:srgbClr val="FF0000"/>
                  </a:buClr>
                  <a:buSzPct val="70000"/>
                  <a:buFont typeface="Wingdings" panose="05000000000000000000" pitchFamily="2" charset="2"/>
                  <a:buChar char="u"/>
                  <a:defRPr/>
                </a:pPr>
                <a:endParaRPr kumimoji="0" lang="zh-CN" altLang="en-US" sz="1800" b="0" i="0" u="none" strike="noStrike" kern="0" cap="none" spc="0" normalizeH="0" baseline="0" noProof="0">
                  <a:ln>
                    <a:noFill/>
                  </a:ln>
                  <a:solidFill>
                    <a:srgbClr val="000000"/>
                  </a:solidFill>
                  <a:effectLst/>
                  <a:uLnTx/>
                  <a:uFillTx/>
                  <a:latin typeface="+mn-lt"/>
                  <a:ea typeface="+mn-ea"/>
                  <a:cs typeface="+mn-ea"/>
                  <a:sym typeface="+mn-lt"/>
                </a:endParaRPr>
              </a:p>
            </p:txBody>
          </p:sp>
          <p:grpSp>
            <p:nvGrpSpPr>
              <p:cNvPr id="30" name="Group 15"/>
              <p:cNvGrpSpPr/>
              <p:nvPr/>
            </p:nvGrpSpPr>
            <p:grpSpPr bwMode="auto">
              <a:xfrm>
                <a:off x="48831" y="73721"/>
                <a:ext cx="1444752" cy="1040323"/>
                <a:chOff x="0" y="-644083"/>
                <a:chExt cx="1444752" cy="1040323"/>
              </a:xfrm>
            </p:grpSpPr>
            <p:pic>
              <p:nvPicPr>
                <p:cNvPr id="31" name="TextBox 10"/>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444752" cy="396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Text Box 17"/>
                <p:cNvSpPr txBox="1">
                  <a:spLocks noChangeArrowheads="1"/>
                </p:cNvSpPr>
                <p:nvPr/>
              </p:nvSpPr>
              <p:spPr bwMode="auto">
                <a:xfrm>
                  <a:off x="15543" y="-644083"/>
                  <a:ext cx="1416304" cy="681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ctr" latinLnBrk="0" hangingPunct="1">
                    <a:lnSpc>
                      <a:spcPct val="100000"/>
                    </a:lnSpc>
                    <a:spcBef>
                      <a:spcPct val="0"/>
                    </a:spcBef>
                    <a:spcAft>
                      <a:spcPct val="0"/>
                    </a:spcAft>
                    <a:buClr>
                      <a:srgbClr val="FF0000"/>
                    </a:buClr>
                    <a:buSzPct val="70000"/>
                    <a:buFontTx/>
                    <a:buNone/>
                    <a:defRPr/>
                  </a:pPr>
                  <a:r>
                    <a:rPr lang="en-US" altLang="zh-TW" sz="3600" kern="0" dirty="0" smtClean="0">
                      <a:solidFill>
                        <a:srgbClr val="FFFFFF"/>
                      </a:solidFill>
                      <a:latin typeface="+mn-lt"/>
                      <a:ea typeface="+mn-ea"/>
                      <a:cs typeface="+mn-ea"/>
                      <a:sym typeface="+mn-lt"/>
                    </a:rPr>
                    <a:t>(</a:t>
                  </a:r>
                  <a:r>
                    <a:rPr lang="zh-TW" altLang="en-US" sz="3600" kern="0" dirty="0" smtClean="0">
                      <a:solidFill>
                        <a:srgbClr val="FFFFFF"/>
                      </a:solidFill>
                      <a:latin typeface="+mn-lt"/>
                      <a:ea typeface="+mn-ea"/>
                      <a:cs typeface="+mn-ea"/>
                      <a:sym typeface="+mn-lt"/>
                    </a:rPr>
                    <a:t>二</a:t>
                  </a:r>
                  <a:r>
                    <a:rPr lang="en-US" altLang="zh-TW" sz="3600" kern="0" dirty="0" smtClean="0">
                      <a:solidFill>
                        <a:srgbClr val="FFFFFF"/>
                      </a:solidFill>
                      <a:latin typeface="+mn-lt"/>
                      <a:ea typeface="+mn-ea"/>
                      <a:cs typeface="+mn-ea"/>
                      <a:sym typeface="+mn-lt"/>
                    </a:rPr>
                    <a:t>)</a:t>
                  </a:r>
                  <a:endParaRPr kumimoji="0" lang="zh-CN" altLang="en-US" sz="3600" b="0" i="0" u="none" strike="noStrike" kern="0" cap="none" spc="0" normalizeH="0" baseline="0" noProof="0" dirty="0">
                    <a:ln>
                      <a:noFill/>
                    </a:ln>
                    <a:solidFill>
                      <a:srgbClr val="FFFFFF"/>
                    </a:solidFill>
                    <a:effectLst/>
                    <a:uLnTx/>
                    <a:uFillTx/>
                    <a:latin typeface="+mn-lt"/>
                    <a:ea typeface="+mn-ea"/>
                    <a:cs typeface="+mn-ea"/>
                    <a:sym typeface="+mn-lt"/>
                  </a:endParaRPr>
                </a:p>
              </p:txBody>
            </p:sp>
          </p:grpSp>
        </p:grpSp>
        <p:sp>
          <p:nvSpPr>
            <p:cNvPr id="28" name="TextBox 27"/>
            <p:cNvSpPr txBox="1">
              <a:spLocks noChangeArrowheads="1"/>
            </p:cNvSpPr>
            <p:nvPr/>
          </p:nvSpPr>
          <p:spPr bwMode="auto">
            <a:xfrm>
              <a:off x="1636712" y="477986"/>
              <a:ext cx="6213867" cy="875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r>
                <a:rPr lang="zh-TW" altLang="en-US" sz="2400" dirty="0">
                  <a:latin typeface="標楷體" panose="03000509000000000000" pitchFamily="65" charset="-120"/>
                  <a:ea typeface="標楷體" panose="03000509000000000000" pitchFamily="65" charset="-120"/>
                </a:rPr>
                <a:t>比較花蓮三家速食業者的薯條的重量、口感</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等的</a:t>
              </a:r>
              <a:r>
                <a:rPr lang="zh-TW" altLang="en-US" sz="2400" dirty="0" smtClean="0">
                  <a:latin typeface="標楷體" panose="03000509000000000000" pitchFamily="65" charset="-120"/>
                  <a:ea typeface="標楷體" panose="03000509000000000000" pitchFamily="65" charset="-120"/>
                </a:rPr>
                <a:t>異同。</a:t>
              </a:r>
              <a:endParaRPr lang="zh-TW" altLang="en-US" sz="2400" dirty="0">
                <a:latin typeface="標楷體" panose="03000509000000000000" pitchFamily="65" charset="-120"/>
                <a:ea typeface="標楷體" panose="03000509000000000000" pitchFamily="65" charset="-120"/>
              </a:endParaRPr>
            </a:p>
          </p:txBody>
        </p:sp>
      </p:grpSp>
      <p:grpSp>
        <p:nvGrpSpPr>
          <p:cNvPr id="33" name="Group 19"/>
          <p:cNvGrpSpPr/>
          <p:nvPr/>
        </p:nvGrpSpPr>
        <p:grpSpPr bwMode="auto">
          <a:xfrm>
            <a:off x="179512" y="3581926"/>
            <a:ext cx="8280919" cy="1366088"/>
            <a:chOff x="0" y="0"/>
            <a:chExt cx="8728132" cy="1439863"/>
          </a:xfrm>
        </p:grpSpPr>
        <p:sp>
          <p:nvSpPr>
            <p:cNvPr id="34" name="AutoShape 41"/>
            <p:cNvSpPr>
              <a:spLocks noChangeArrowheads="1"/>
            </p:cNvSpPr>
            <p:nvPr/>
          </p:nvSpPr>
          <p:spPr bwMode="auto">
            <a:xfrm>
              <a:off x="820738" y="347663"/>
              <a:ext cx="7907394" cy="1079500"/>
            </a:xfrm>
            <a:prstGeom prst="roundRect">
              <a:avLst>
                <a:gd name="adj" fmla="val 0"/>
              </a:avLst>
            </a:prstGeom>
            <a:noFill/>
            <a:ln w="19050">
              <a:solidFill>
                <a:srgbClr val="C00000"/>
              </a:solidFill>
              <a:round/>
            </a:ln>
            <a:extLst>
              <a:ext uri="{909E8E84-426E-40DD-AFC4-6F175D3DCCD1}">
                <a14:hiddenFill xmlns:a14="http://schemas.microsoft.com/office/drawing/2010/main" xmlns="">
                  <a:solidFill>
                    <a:srgbClr val="FFFFFF"/>
                  </a:solidFill>
                </a14:hiddenFill>
              </a:ext>
            </a:extLst>
          </p:spPr>
          <p:txBody>
            <a:bodyPr anchor="ctr"/>
            <a:lstStyle/>
            <a:p>
              <a:pPr marL="0" marR="0" lvl="2" indent="0" algn="ctr" defTabSz="914400" eaLnBrk="1" fontAlgn="base" latinLnBrk="0" hangingPunct="1">
                <a:lnSpc>
                  <a:spcPct val="100000"/>
                </a:lnSpc>
                <a:spcBef>
                  <a:spcPct val="0"/>
                </a:spcBef>
                <a:spcAft>
                  <a:spcPct val="0"/>
                </a:spcAft>
                <a:buClr>
                  <a:srgbClr val="FF0000"/>
                </a:buClr>
                <a:buSzPct val="70000"/>
                <a:buFont typeface="Wingdings" panose="05000000000000000000" pitchFamily="2" charset="2"/>
                <a:buChar char="n"/>
                <a:tabLst>
                  <a:tab pos="136525" algn="l"/>
                </a:tabLst>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grpSp>
          <p:nvGrpSpPr>
            <p:cNvPr id="35" name="Group 21"/>
            <p:cNvGrpSpPr/>
            <p:nvPr/>
          </p:nvGrpSpPr>
          <p:grpSpPr bwMode="auto">
            <a:xfrm>
              <a:off x="0" y="0"/>
              <a:ext cx="1527175" cy="1439863"/>
              <a:chOff x="0" y="0"/>
              <a:chExt cx="1527175" cy="1439863"/>
            </a:xfrm>
          </p:grpSpPr>
          <p:sp>
            <p:nvSpPr>
              <p:cNvPr id="37" name="AutoShape 42"/>
              <p:cNvSpPr>
                <a:spLocks noChangeArrowheads="1"/>
              </p:cNvSpPr>
              <p:nvPr/>
            </p:nvSpPr>
            <p:spPr bwMode="auto">
              <a:xfrm rot="10800000">
                <a:off x="0" y="0"/>
                <a:ext cx="1527175" cy="1439863"/>
              </a:xfrm>
              <a:prstGeom prst="upArrow">
                <a:avLst>
                  <a:gd name="adj1" fmla="val 70981"/>
                  <a:gd name="adj2" fmla="val 47806"/>
                </a:avLst>
              </a:prstGeom>
              <a:gradFill rotWithShape="0">
                <a:gsLst>
                  <a:gs pos="0">
                    <a:srgbClr val="BFBFBF"/>
                  </a:gs>
                  <a:gs pos="75000">
                    <a:srgbClr val="595959"/>
                  </a:gs>
                  <a:gs pos="100000">
                    <a:srgbClr val="595959"/>
                  </a:gs>
                </a:gsLst>
                <a:lin ang="3000000"/>
              </a:gradFill>
              <a:ln w="3175">
                <a:solidFill>
                  <a:srgbClr val="FFFFFF"/>
                </a:solidFill>
                <a:miter lim="800000"/>
              </a:ln>
              <a:effectLst>
                <a:outerShdw dist="38100" dir="5400000" algn="ctr" rotWithShape="0">
                  <a:srgbClr val="000000">
                    <a:alpha val="37999"/>
                  </a:srgbClr>
                </a:outerShdw>
              </a:effectLst>
            </p:spPr>
            <p:txBody>
              <a:bodyPr anchor="ctr"/>
              <a:lstStyle/>
              <a:p>
                <a:pPr marL="0" marR="0" lvl="2" indent="0" algn="ctr" defTabSz="914400" eaLnBrk="0" fontAlgn="base" latinLnBrk="0" hangingPunct="0">
                  <a:lnSpc>
                    <a:spcPct val="100000"/>
                  </a:lnSpc>
                  <a:spcBef>
                    <a:spcPct val="0"/>
                  </a:spcBef>
                  <a:spcAft>
                    <a:spcPct val="0"/>
                  </a:spcAft>
                  <a:buClr>
                    <a:srgbClr val="FF0000"/>
                  </a:buClr>
                  <a:buSzPct val="70000"/>
                  <a:buFont typeface="Wingdings" panose="05000000000000000000" pitchFamily="2" charset="2"/>
                  <a:buChar char="u"/>
                  <a:tabLst>
                    <a:tab pos="136525" algn="l"/>
                  </a:tabLst>
                  <a:defRPr/>
                </a:pPr>
                <a:endParaRPr kumimoji="0" lang="zh-CN" altLang="en-US" sz="1800" b="0" i="0" u="none" strike="noStrike" kern="0" cap="none" spc="0" normalizeH="0" baseline="0" noProof="0">
                  <a:ln>
                    <a:noFill/>
                  </a:ln>
                  <a:solidFill>
                    <a:srgbClr val="000000"/>
                  </a:solidFill>
                  <a:effectLst/>
                  <a:uLnTx/>
                  <a:uFillTx/>
                  <a:latin typeface="+mn-lt"/>
                  <a:ea typeface="+mn-ea"/>
                  <a:cs typeface="+mn-ea"/>
                  <a:sym typeface="+mn-lt"/>
                </a:endParaRPr>
              </a:p>
            </p:txBody>
          </p:sp>
          <p:grpSp>
            <p:nvGrpSpPr>
              <p:cNvPr id="38" name="Group 23"/>
              <p:cNvGrpSpPr/>
              <p:nvPr/>
            </p:nvGrpSpPr>
            <p:grpSpPr bwMode="auto">
              <a:xfrm>
                <a:off x="52070" y="73721"/>
                <a:ext cx="1444752" cy="1052007"/>
                <a:chOff x="0" y="-655767"/>
                <a:chExt cx="1444752" cy="1052007"/>
              </a:xfrm>
            </p:grpSpPr>
            <p:pic>
              <p:nvPicPr>
                <p:cNvPr id="39" name="TextBox 13"/>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1444752" cy="396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 name="Text Box 25"/>
                <p:cNvSpPr txBox="1">
                  <a:spLocks noChangeArrowheads="1"/>
                </p:cNvSpPr>
                <p:nvPr/>
              </p:nvSpPr>
              <p:spPr bwMode="auto">
                <a:xfrm>
                  <a:off x="19126" y="-655767"/>
                  <a:ext cx="1416304" cy="681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ctr" latinLnBrk="0" hangingPunct="1">
                    <a:lnSpc>
                      <a:spcPct val="100000"/>
                    </a:lnSpc>
                    <a:spcBef>
                      <a:spcPct val="0"/>
                    </a:spcBef>
                    <a:spcAft>
                      <a:spcPct val="0"/>
                    </a:spcAft>
                    <a:buClr>
                      <a:srgbClr val="FF0000"/>
                    </a:buClr>
                    <a:buSzPct val="70000"/>
                    <a:buFontTx/>
                    <a:buNone/>
                    <a:defRPr/>
                  </a:pPr>
                  <a:r>
                    <a:rPr lang="en-US" altLang="zh-TW" sz="3600" kern="0" dirty="0" smtClean="0">
                      <a:solidFill>
                        <a:srgbClr val="FFFFFF"/>
                      </a:solidFill>
                      <a:latin typeface="+mn-lt"/>
                      <a:ea typeface="+mn-ea"/>
                      <a:cs typeface="+mn-ea"/>
                      <a:sym typeface="+mn-lt"/>
                    </a:rPr>
                    <a:t>(</a:t>
                  </a:r>
                  <a:r>
                    <a:rPr lang="zh-TW" altLang="en-US" sz="3600" kern="0" dirty="0" smtClean="0">
                      <a:solidFill>
                        <a:srgbClr val="FFFFFF"/>
                      </a:solidFill>
                      <a:latin typeface="+mn-lt"/>
                      <a:ea typeface="+mn-ea"/>
                      <a:cs typeface="+mn-ea"/>
                      <a:sym typeface="+mn-lt"/>
                    </a:rPr>
                    <a:t>三</a:t>
                  </a:r>
                  <a:r>
                    <a:rPr lang="en-US" altLang="zh-TW" sz="3600" kern="0" dirty="0" smtClean="0">
                      <a:solidFill>
                        <a:srgbClr val="FFFFFF"/>
                      </a:solidFill>
                      <a:latin typeface="+mn-lt"/>
                      <a:ea typeface="+mn-ea"/>
                      <a:cs typeface="+mn-ea"/>
                      <a:sym typeface="+mn-lt"/>
                    </a:rPr>
                    <a:t>)</a:t>
                  </a:r>
                  <a:endParaRPr kumimoji="0" lang="zh-CN" altLang="en-US" sz="3600" b="0" i="0" u="none" strike="noStrike" kern="0" cap="none" spc="0" normalizeH="0" baseline="0" noProof="0" dirty="0">
                    <a:ln>
                      <a:noFill/>
                    </a:ln>
                    <a:solidFill>
                      <a:srgbClr val="FFFFFF"/>
                    </a:solidFill>
                    <a:effectLst/>
                    <a:uLnTx/>
                    <a:uFillTx/>
                    <a:latin typeface="+mn-lt"/>
                    <a:ea typeface="+mn-ea"/>
                    <a:cs typeface="+mn-ea"/>
                    <a:sym typeface="+mn-lt"/>
                  </a:endParaRPr>
                </a:p>
              </p:txBody>
            </p:sp>
          </p:grpSp>
        </p:grpSp>
        <p:sp>
          <p:nvSpPr>
            <p:cNvPr id="36" name="TextBox 43"/>
            <p:cNvSpPr txBox="1">
              <a:spLocks noChangeArrowheads="1"/>
            </p:cNvSpPr>
            <p:nvPr/>
          </p:nvSpPr>
          <p:spPr bwMode="auto">
            <a:xfrm>
              <a:off x="1669730" y="627894"/>
              <a:ext cx="6735144" cy="51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r>
                <a:rPr lang="zh-TW" altLang="en-US" sz="2600" dirty="0">
                  <a:latin typeface="標楷體" panose="03000509000000000000" pitchFamily="65" charset="-120"/>
                  <a:ea typeface="標楷體" panose="03000509000000000000" pitchFamily="65" charset="-120"/>
                </a:rPr>
                <a:t>拿</a:t>
              </a:r>
              <a:r>
                <a:rPr lang="zh-TW" altLang="en-US" sz="2600" dirty="0" smtClean="0">
                  <a:latin typeface="標楷體" panose="03000509000000000000" pitchFamily="65" charset="-120"/>
                  <a:ea typeface="標楷體" panose="03000509000000000000" pitchFamily="65" charset="-120"/>
                </a:rPr>
                <a:t>綠馬鈴薯來</a:t>
              </a:r>
              <a:r>
                <a:rPr lang="zh-TW" altLang="en-US" sz="2600" dirty="0">
                  <a:latin typeface="標楷體" panose="03000509000000000000" pitchFamily="65" charset="-120"/>
                  <a:ea typeface="標楷體" panose="03000509000000000000" pitchFamily="65" charset="-120"/>
                </a:rPr>
                <a:t>炸看看有什麼</a:t>
              </a:r>
              <a:r>
                <a:rPr lang="zh-TW" altLang="en-US" sz="2600" dirty="0" smtClean="0">
                  <a:latin typeface="標楷體" panose="03000509000000000000" pitchFamily="65" charset="-120"/>
                  <a:ea typeface="標楷體" panose="03000509000000000000" pitchFamily="65" charset="-120"/>
                </a:rPr>
                <a:t>結果。</a:t>
              </a:r>
              <a:endParaRPr lang="zh-TW" altLang="en-US" sz="2600" dirty="0">
                <a:latin typeface="標楷體" panose="03000509000000000000" pitchFamily="65" charset="-120"/>
                <a:ea typeface="標楷體" panose="03000509000000000000" pitchFamily="65" charset="-120"/>
              </a:endParaRPr>
            </a:p>
          </p:txBody>
        </p:sp>
      </p:grpSp>
      <p:sp>
        <p:nvSpPr>
          <p:cNvPr id="41" name="TextBox 40"/>
          <p:cNvSpPr txBox="1"/>
          <p:nvPr/>
        </p:nvSpPr>
        <p:spPr>
          <a:xfrm>
            <a:off x="873515" y="147986"/>
            <a:ext cx="1620957" cy="523220"/>
          </a:xfrm>
          <a:prstGeom prst="rect">
            <a:avLst/>
          </a:prstGeom>
          <a:noFill/>
        </p:spPr>
        <p:txBody>
          <a:bodyPr wrap="none" rtlCol="0">
            <a:spAutoFit/>
          </a:bodyPr>
          <a:lstStyle/>
          <a:p>
            <a:r>
              <a:rPr lang="zh-TW" altLang="en-US" sz="2800" dirty="0" smtClean="0">
                <a:latin typeface="+mn-lt"/>
                <a:ea typeface="+mn-ea"/>
                <a:cs typeface="+mn-ea"/>
                <a:sym typeface="+mn-lt"/>
              </a:rPr>
              <a:t>研究目的</a:t>
            </a:r>
            <a:endParaRPr lang="zh-CN" altLang="en-US" sz="28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Line 13"/>
          <p:cNvSpPr>
            <a:spLocks noChangeShapeType="1"/>
          </p:cNvSpPr>
          <p:nvPr/>
        </p:nvSpPr>
        <p:spPr bwMode="auto">
          <a:xfrm>
            <a:off x="251395" y="2889494"/>
            <a:ext cx="8497069" cy="0"/>
          </a:xfrm>
          <a:prstGeom prst="line">
            <a:avLst/>
          </a:prstGeom>
          <a:noFill/>
          <a:ln w="101600">
            <a:solidFill>
              <a:srgbClr val="C00000"/>
            </a:solidFill>
            <a:round/>
            <a:tailEnd type="triangle" w="med" len="med"/>
          </a:ln>
          <a:effectLst/>
        </p:spPr>
        <p:txBody>
          <a:bodyPr/>
          <a:lstStyle/>
          <a:p>
            <a:pPr fontAlgn="auto">
              <a:spcBef>
                <a:spcPts val="0"/>
              </a:spcBef>
              <a:spcAft>
                <a:spcPts val="0"/>
              </a:spcAft>
              <a:defRPr/>
            </a:pPr>
            <a:endParaRPr lang="zh-CN" altLang="en-US">
              <a:ln>
                <a:solidFill>
                  <a:srgbClr val="FFD347"/>
                </a:solidFill>
              </a:ln>
              <a:latin typeface="+mn-lt"/>
              <a:ea typeface="+mn-ea"/>
              <a:cs typeface="+mn-ea"/>
              <a:sym typeface="+mn-lt"/>
            </a:endParaRPr>
          </a:p>
        </p:txBody>
      </p:sp>
      <p:sp>
        <p:nvSpPr>
          <p:cNvPr id="45" name="AutoShape 2"/>
          <p:cNvSpPr>
            <a:spLocks noChangeArrowheads="1"/>
          </p:cNvSpPr>
          <p:nvPr/>
        </p:nvSpPr>
        <p:spPr bwMode="auto">
          <a:xfrm>
            <a:off x="1543541" y="1095619"/>
            <a:ext cx="1619250" cy="1501775"/>
          </a:xfrm>
          <a:prstGeom prst="roundRect">
            <a:avLst>
              <a:gd name="adj" fmla="val 13009"/>
            </a:avLst>
          </a:prstGeom>
          <a:solidFill>
            <a:srgbClr val="00B050"/>
          </a:solidFill>
          <a:ln w="19050" cap="rnd">
            <a:solidFill>
              <a:schemeClr val="tx1">
                <a:lumMod val="65000"/>
                <a:lumOff val="35000"/>
              </a:schemeClr>
            </a:solidFill>
            <a:prstDash val="sysDot"/>
            <a:round/>
          </a:ln>
          <a:effectLst/>
        </p:spPr>
        <p:txBody>
          <a:bodyPr wrap="none" anchor="ctr"/>
          <a:lstStyle/>
          <a:p>
            <a:pPr fontAlgn="auto">
              <a:spcBef>
                <a:spcPts val="0"/>
              </a:spcBef>
              <a:spcAft>
                <a:spcPts val="0"/>
              </a:spcAft>
              <a:defRPr/>
            </a:pPr>
            <a:endParaRPr lang="zh-CN" altLang="en-US">
              <a:solidFill>
                <a:srgbClr val="595959"/>
              </a:solidFill>
              <a:latin typeface="+mn-lt"/>
              <a:ea typeface="+mn-ea"/>
              <a:cs typeface="+mn-ea"/>
              <a:sym typeface="+mn-lt"/>
            </a:endParaRPr>
          </a:p>
        </p:txBody>
      </p:sp>
      <p:sp>
        <p:nvSpPr>
          <p:cNvPr id="46" name="Line 16"/>
          <p:cNvSpPr>
            <a:spLocks noChangeShapeType="1"/>
          </p:cNvSpPr>
          <p:nvPr/>
        </p:nvSpPr>
        <p:spPr bwMode="auto">
          <a:xfrm flipH="1">
            <a:off x="1710229" y="1271832"/>
            <a:ext cx="0" cy="1614487"/>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CN" altLang="en-US">
              <a:latin typeface="+mn-lt"/>
              <a:ea typeface="+mn-ea"/>
              <a:cs typeface="+mn-ea"/>
              <a:sym typeface="+mn-lt"/>
            </a:endParaRPr>
          </a:p>
        </p:txBody>
      </p:sp>
      <p:grpSp>
        <p:nvGrpSpPr>
          <p:cNvPr id="47" name="Group 138"/>
          <p:cNvGrpSpPr/>
          <p:nvPr/>
        </p:nvGrpSpPr>
        <p:grpSpPr bwMode="auto">
          <a:xfrm>
            <a:off x="1615542" y="2796288"/>
            <a:ext cx="182151" cy="182106"/>
            <a:chOff x="1661" y="2750"/>
            <a:chExt cx="250" cy="250"/>
          </a:xfrm>
        </p:grpSpPr>
        <p:sp>
          <p:nvSpPr>
            <p:cNvPr id="48" name="Oval 139"/>
            <p:cNvSpPr>
              <a:spLocks noChangeArrowheads="1"/>
            </p:cNvSpPr>
            <p:nvPr/>
          </p:nvSpPr>
          <p:spPr bwMode="auto">
            <a:xfrm>
              <a:off x="1661" y="2750"/>
              <a:ext cx="250" cy="250"/>
            </a:xfrm>
            <a:prstGeom prst="ellipse">
              <a:avLst/>
            </a:prstGeom>
            <a:solidFill>
              <a:srgbClr val="FFD347"/>
            </a:solidFill>
            <a:ln>
              <a:noFill/>
            </a:ln>
            <a:extLst>
              <a:ext uri="{91240B29-F687-4F45-9708-019B960494DF}">
                <a14:hiddenLine xmlns:a14="http://schemas.microsoft.com/office/drawing/2010/main" xmlns="" w="101600">
                  <a:solidFill>
                    <a:srgbClr val="000000"/>
                  </a:solidFill>
                  <a:round/>
                </a14:hiddenLine>
              </a:ext>
            </a:extLst>
          </p:spPr>
          <p:txBody>
            <a:bodyPr wrap="none" anchor="ctr"/>
            <a:lstStyle/>
            <a:p>
              <a:pPr algn="ctr"/>
              <a:endParaRPr lang="ko-KR" altLang="en-US">
                <a:latin typeface="+mn-lt"/>
                <a:ea typeface="+mn-ea"/>
                <a:cs typeface="+mn-ea"/>
                <a:sym typeface="+mn-lt"/>
              </a:endParaRPr>
            </a:p>
          </p:txBody>
        </p:sp>
        <p:sp>
          <p:nvSpPr>
            <p:cNvPr id="49"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xmlns="" w="101600">
                  <a:solidFill>
                    <a:srgbClr val="000000"/>
                  </a:solidFill>
                  <a:round/>
                </a14:hiddenLine>
              </a:ext>
            </a:extLst>
          </p:spPr>
          <p:txBody>
            <a:bodyPr wrap="none" anchor="ctr"/>
            <a:lstStyle/>
            <a:p>
              <a:pPr algn="ctr"/>
              <a:endParaRPr lang="ko-KR" altLang="en-US">
                <a:latin typeface="+mn-lt"/>
                <a:ea typeface="+mn-ea"/>
                <a:cs typeface="+mn-ea"/>
                <a:sym typeface="+mn-lt"/>
              </a:endParaRPr>
            </a:p>
          </p:txBody>
        </p:sp>
      </p:grpSp>
      <p:sp>
        <p:nvSpPr>
          <p:cNvPr id="50" name="TextBox 57"/>
          <p:cNvSpPr txBox="1">
            <a:spLocks noChangeArrowheads="1"/>
          </p:cNvSpPr>
          <p:nvPr/>
        </p:nvSpPr>
        <p:spPr bwMode="auto">
          <a:xfrm>
            <a:off x="1714644" y="1162294"/>
            <a:ext cx="12811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TW" altLang="en-US" b="1" dirty="0" smtClean="0">
                <a:solidFill>
                  <a:schemeClr val="bg1"/>
                </a:solidFill>
                <a:latin typeface="+mn-lt"/>
                <a:ea typeface="+mn-ea"/>
                <a:cs typeface="+mn-ea"/>
                <a:sym typeface="+mn-lt"/>
              </a:rPr>
              <a:t>文獻探討</a:t>
            </a:r>
            <a:endParaRPr lang="zh-CN" altLang="en-US" b="1" dirty="0">
              <a:solidFill>
                <a:schemeClr val="bg1"/>
              </a:solidFill>
              <a:latin typeface="+mn-lt"/>
              <a:ea typeface="+mn-ea"/>
              <a:cs typeface="+mn-ea"/>
              <a:sym typeface="+mn-lt"/>
            </a:endParaRPr>
          </a:p>
        </p:txBody>
      </p:sp>
      <p:sp>
        <p:nvSpPr>
          <p:cNvPr id="51" name="TextBox 57"/>
          <p:cNvSpPr txBox="1">
            <a:spLocks noChangeArrowheads="1"/>
          </p:cNvSpPr>
          <p:nvPr/>
        </p:nvSpPr>
        <p:spPr bwMode="auto">
          <a:xfrm>
            <a:off x="1732106" y="1419622"/>
            <a:ext cx="154770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en-US" altLang="zh-TW" sz="1600" dirty="0" smtClean="0">
                <a:solidFill>
                  <a:schemeClr val="bg1"/>
                </a:solidFill>
                <a:latin typeface="+mn-lt"/>
                <a:ea typeface="+mn-ea"/>
                <a:cs typeface="+mn-ea"/>
                <a:sym typeface="+mn-lt"/>
              </a:rPr>
              <a:t>1.</a:t>
            </a:r>
            <a:r>
              <a:rPr lang="zh-TW" altLang="en-US" sz="1600" dirty="0" smtClean="0">
                <a:solidFill>
                  <a:schemeClr val="bg1"/>
                </a:solidFill>
                <a:latin typeface="+mn-lt"/>
                <a:ea typeface="+mn-ea"/>
                <a:cs typeface="+mn-ea"/>
                <a:sym typeface="+mn-lt"/>
              </a:rPr>
              <a:t>分析文獻</a:t>
            </a:r>
            <a:endParaRPr lang="en-US" altLang="zh-TW" sz="1600" dirty="0" smtClean="0">
              <a:solidFill>
                <a:schemeClr val="bg1"/>
              </a:solidFill>
              <a:latin typeface="+mn-lt"/>
              <a:ea typeface="+mn-ea"/>
              <a:cs typeface="+mn-ea"/>
              <a:sym typeface="+mn-lt"/>
            </a:endParaRPr>
          </a:p>
          <a:p>
            <a:r>
              <a:rPr lang="en-US" altLang="zh-TW" sz="1600" dirty="0" smtClean="0">
                <a:solidFill>
                  <a:schemeClr val="bg1"/>
                </a:solidFill>
                <a:latin typeface="+mn-lt"/>
                <a:ea typeface="+mn-ea"/>
                <a:cs typeface="+mn-ea"/>
                <a:sym typeface="+mn-lt"/>
              </a:rPr>
              <a:t>2.</a:t>
            </a:r>
            <a:r>
              <a:rPr lang="zh-TW" altLang="en-US" sz="1600" dirty="0" smtClean="0">
                <a:solidFill>
                  <a:schemeClr val="bg1"/>
                </a:solidFill>
                <a:latin typeface="+mn-lt"/>
                <a:ea typeface="+mn-ea"/>
                <a:cs typeface="+mn-ea"/>
                <a:sym typeface="+mn-lt"/>
              </a:rPr>
              <a:t>整理文獻</a:t>
            </a:r>
            <a:endParaRPr lang="zh-CN" altLang="en-US" sz="1600" dirty="0">
              <a:solidFill>
                <a:schemeClr val="bg1"/>
              </a:solidFill>
              <a:latin typeface="+mn-lt"/>
              <a:ea typeface="+mn-ea"/>
              <a:cs typeface="+mn-ea"/>
              <a:sym typeface="+mn-lt"/>
            </a:endParaRPr>
          </a:p>
        </p:txBody>
      </p:sp>
      <p:sp>
        <p:nvSpPr>
          <p:cNvPr id="52" name="AutoShape 17"/>
          <p:cNvSpPr>
            <a:spLocks noChangeArrowheads="1"/>
          </p:cNvSpPr>
          <p:nvPr/>
        </p:nvSpPr>
        <p:spPr bwMode="auto">
          <a:xfrm>
            <a:off x="431551" y="3189532"/>
            <a:ext cx="1692052" cy="1348196"/>
          </a:xfrm>
          <a:prstGeom prst="roundRect">
            <a:avLst>
              <a:gd name="adj" fmla="val 13009"/>
            </a:avLst>
          </a:prstGeom>
          <a:solidFill>
            <a:srgbClr val="FFC000"/>
          </a:solidFill>
          <a:ln w="19050" cap="rnd">
            <a:solidFill>
              <a:schemeClr val="tx1">
                <a:lumMod val="65000"/>
                <a:lumOff val="35000"/>
              </a:schemeClr>
            </a:solidFill>
            <a:prstDash val="sysDot"/>
            <a:round/>
          </a:ln>
          <a:effectLst/>
        </p:spPr>
        <p:txBody>
          <a:bodyPr/>
          <a:lstStyle/>
          <a:p>
            <a:pPr fontAlgn="auto">
              <a:spcBef>
                <a:spcPts val="0"/>
              </a:spcBef>
              <a:spcAft>
                <a:spcPts val="0"/>
              </a:spcAft>
              <a:defRPr/>
            </a:pPr>
            <a:endParaRPr lang="zh-CN" altLang="en-US">
              <a:solidFill>
                <a:schemeClr val="bg1"/>
              </a:solidFill>
              <a:latin typeface="+mn-lt"/>
              <a:ea typeface="+mn-ea"/>
              <a:cs typeface="+mn-ea"/>
              <a:sym typeface="+mn-lt"/>
            </a:endParaRPr>
          </a:p>
        </p:txBody>
      </p:sp>
      <p:sp>
        <p:nvSpPr>
          <p:cNvPr id="53" name="TextBox 57"/>
          <p:cNvSpPr txBox="1">
            <a:spLocks noChangeArrowheads="1"/>
          </p:cNvSpPr>
          <p:nvPr/>
        </p:nvSpPr>
        <p:spPr bwMode="auto">
          <a:xfrm>
            <a:off x="620464" y="3292719"/>
            <a:ext cx="131467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TW" altLang="en-US" dirty="0" smtClean="0">
                <a:solidFill>
                  <a:schemeClr val="tx1"/>
                </a:solidFill>
                <a:latin typeface="+mn-lt"/>
                <a:ea typeface="+mn-ea"/>
                <a:cs typeface="+mn-ea"/>
                <a:sym typeface="+mn-lt"/>
              </a:rPr>
              <a:t>討論主</a:t>
            </a:r>
            <a:r>
              <a:rPr lang="zh-TW" altLang="en-US" dirty="0">
                <a:solidFill>
                  <a:schemeClr val="tx1"/>
                </a:solidFill>
                <a:latin typeface="+mn-lt"/>
                <a:ea typeface="+mn-ea"/>
                <a:cs typeface="+mn-ea"/>
                <a:sym typeface="+mn-lt"/>
              </a:rPr>
              <a:t>題</a:t>
            </a:r>
            <a:endParaRPr lang="zh-CN" altLang="en-US" dirty="0">
              <a:solidFill>
                <a:schemeClr val="tx1"/>
              </a:solidFill>
              <a:latin typeface="+mn-lt"/>
              <a:ea typeface="+mn-ea"/>
              <a:cs typeface="+mn-ea"/>
              <a:sym typeface="+mn-lt"/>
            </a:endParaRPr>
          </a:p>
        </p:txBody>
      </p:sp>
      <p:sp>
        <p:nvSpPr>
          <p:cNvPr id="54" name="TextBox 57"/>
          <p:cNvSpPr txBox="1">
            <a:spLocks noChangeArrowheads="1"/>
          </p:cNvSpPr>
          <p:nvPr/>
        </p:nvSpPr>
        <p:spPr bwMode="auto">
          <a:xfrm>
            <a:off x="625226" y="3540729"/>
            <a:ext cx="1443038" cy="1061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en-US" altLang="zh-TW" sz="1400" dirty="0" smtClean="0">
                <a:solidFill>
                  <a:schemeClr val="tx1"/>
                </a:solidFill>
                <a:latin typeface="+mn-lt"/>
                <a:ea typeface="+mn-ea"/>
                <a:cs typeface="+mn-ea"/>
                <a:sym typeface="+mn-lt"/>
              </a:rPr>
              <a:t>1.</a:t>
            </a:r>
            <a:r>
              <a:rPr lang="zh-TW" altLang="en-US" sz="1400" dirty="0" smtClean="0">
                <a:solidFill>
                  <a:schemeClr val="tx1"/>
                </a:solidFill>
                <a:latin typeface="+mn-lt"/>
                <a:ea typeface="+mn-ea"/>
                <a:cs typeface="+mn-ea"/>
                <a:sym typeface="+mn-lt"/>
              </a:rPr>
              <a:t>決定主題</a:t>
            </a:r>
            <a:endParaRPr lang="en-US" altLang="zh-TW" sz="1400" dirty="0" smtClean="0">
              <a:solidFill>
                <a:schemeClr val="tx1"/>
              </a:solidFill>
              <a:latin typeface="+mn-lt"/>
              <a:ea typeface="+mn-ea"/>
              <a:cs typeface="+mn-ea"/>
              <a:sym typeface="+mn-lt"/>
            </a:endParaRPr>
          </a:p>
          <a:p>
            <a:r>
              <a:rPr lang="en-US" altLang="zh-TW" sz="1400" dirty="0" smtClean="0">
                <a:solidFill>
                  <a:schemeClr val="tx1"/>
                </a:solidFill>
                <a:latin typeface="+mn-lt"/>
                <a:ea typeface="+mn-ea"/>
                <a:cs typeface="+mn-ea"/>
                <a:sym typeface="+mn-lt"/>
              </a:rPr>
              <a:t>2.</a:t>
            </a:r>
            <a:r>
              <a:rPr lang="zh-TW" altLang="en-US" sz="1400" dirty="0" smtClean="0">
                <a:solidFill>
                  <a:schemeClr val="tx1"/>
                </a:solidFill>
                <a:latin typeface="+mn-lt"/>
                <a:ea typeface="+mn-ea"/>
                <a:cs typeface="+mn-ea"/>
                <a:sym typeface="+mn-lt"/>
              </a:rPr>
              <a:t>決定目的</a:t>
            </a:r>
            <a:endParaRPr lang="en-US" altLang="zh-TW" sz="1400" dirty="0" smtClean="0">
              <a:solidFill>
                <a:schemeClr val="tx1"/>
              </a:solidFill>
              <a:latin typeface="+mn-lt"/>
              <a:ea typeface="+mn-ea"/>
              <a:cs typeface="+mn-ea"/>
              <a:sym typeface="+mn-lt"/>
            </a:endParaRPr>
          </a:p>
          <a:p>
            <a:r>
              <a:rPr lang="en-US" altLang="zh-TW" sz="1400" dirty="0" smtClean="0">
                <a:solidFill>
                  <a:schemeClr val="tx1"/>
                </a:solidFill>
                <a:latin typeface="+mn-lt"/>
                <a:ea typeface="+mn-ea"/>
                <a:cs typeface="+mn-ea"/>
                <a:sym typeface="+mn-lt"/>
              </a:rPr>
              <a:t>3.</a:t>
            </a:r>
            <a:r>
              <a:rPr lang="zh-TW" altLang="en-US" sz="1400" dirty="0" smtClean="0">
                <a:solidFill>
                  <a:schemeClr val="tx1"/>
                </a:solidFill>
                <a:latin typeface="+mn-lt"/>
                <a:ea typeface="+mn-ea"/>
                <a:cs typeface="+mn-ea"/>
                <a:sym typeface="+mn-lt"/>
              </a:rPr>
              <a:t>擬定研究方</a:t>
            </a:r>
            <a:r>
              <a:rPr lang="zh-TW" altLang="en-US" sz="1400" dirty="0">
                <a:solidFill>
                  <a:schemeClr val="tx1"/>
                </a:solidFill>
                <a:latin typeface="+mn-lt"/>
                <a:ea typeface="+mn-ea"/>
                <a:cs typeface="+mn-ea"/>
                <a:sym typeface="+mn-lt"/>
              </a:rPr>
              <a:t>法</a:t>
            </a:r>
            <a:endParaRPr lang="zh-CN" altLang="en-US" sz="1400" dirty="0">
              <a:solidFill>
                <a:schemeClr val="tx1"/>
              </a:solidFill>
              <a:latin typeface="+mn-lt"/>
              <a:ea typeface="+mn-ea"/>
              <a:cs typeface="+mn-ea"/>
              <a:sym typeface="+mn-lt"/>
            </a:endParaRPr>
          </a:p>
        </p:txBody>
      </p:sp>
      <p:sp>
        <p:nvSpPr>
          <p:cNvPr id="55" name="Line 18"/>
          <p:cNvSpPr>
            <a:spLocks noChangeShapeType="1"/>
          </p:cNvSpPr>
          <p:nvPr/>
        </p:nvSpPr>
        <p:spPr bwMode="auto">
          <a:xfrm flipH="1">
            <a:off x="593476" y="2892669"/>
            <a:ext cx="1588" cy="581025"/>
          </a:xfrm>
          <a:prstGeom prst="line">
            <a:avLst/>
          </a:prstGeom>
          <a:noFill/>
          <a:ln w="19050">
            <a:solidFill>
              <a:srgbClr val="FF6600"/>
            </a:solidFill>
            <a:prstDash val="sysDot"/>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CN" altLang="en-US">
              <a:latin typeface="+mn-lt"/>
              <a:ea typeface="+mn-ea"/>
              <a:cs typeface="+mn-ea"/>
              <a:sym typeface="+mn-lt"/>
            </a:endParaRPr>
          </a:p>
        </p:txBody>
      </p:sp>
      <p:grpSp>
        <p:nvGrpSpPr>
          <p:cNvPr id="56" name="Group 138"/>
          <p:cNvGrpSpPr/>
          <p:nvPr/>
        </p:nvGrpSpPr>
        <p:grpSpPr bwMode="auto">
          <a:xfrm>
            <a:off x="509492" y="2792657"/>
            <a:ext cx="182211" cy="182149"/>
            <a:chOff x="1661" y="2750"/>
            <a:chExt cx="250" cy="250"/>
          </a:xfrm>
        </p:grpSpPr>
        <p:sp>
          <p:nvSpPr>
            <p:cNvPr id="57" name="Oval 139"/>
            <p:cNvSpPr>
              <a:spLocks noChangeArrowheads="1"/>
            </p:cNvSpPr>
            <p:nvPr/>
          </p:nvSpPr>
          <p:spPr bwMode="auto">
            <a:xfrm>
              <a:off x="1661" y="2750"/>
              <a:ext cx="250" cy="251"/>
            </a:xfrm>
            <a:prstGeom prst="ellipse">
              <a:avLst/>
            </a:prstGeom>
            <a:solidFill>
              <a:schemeClr val="tx1">
                <a:lumMod val="50000"/>
                <a:lumOff val="50000"/>
              </a:schemeClr>
            </a:solidFill>
            <a:ln>
              <a:noFill/>
            </a:ln>
          </p:spPr>
          <p:txBody>
            <a:bodyPr wrap="none" anchor="ctr"/>
            <a:lstStyle/>
            <a:p>
              <a:pPr algn="ctr" fontAlgn="auto">
                <a:spcBef>
                  <a:spcPts val="0"/>
                </a:spcBef>
                <a:spcAft>
                  <a:spcPts val="0"/>
                </a:spcAft>
                <a:defRPr/>
              </a:pPr>
              <a:endParaRPr lang="ko-KR" altLang="en-US">
                <a:latin typeface="+mn-lt"/>
                <a:ea typeface="+mn-ea"/>
                <a:cs typeface="+mn-ea"/>
                <a:sym typeface="+mn-lt"/>
              </a:endParaRPr>
            </a:p>
          </p:txBody>
        </p:sp>
        <p:sp>
          <p:nvSpPr>
            <p:cNvPr id="58"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xmlns="" w="101600">
                  <a:solidFill>
                    <a:srgbClr val="000000"/>
                  </a:solidFill>
                  <a:round/>
                </a14:hiddenLine>
              </a:ext>
            </a:extLst>
          </p:spPr>
          <p:txBody>
            <a:bodyPr wrap="none" anchor="ctr"/>
            <a:lstStyle/>
            <a:p>
              <a:pPr algn="ctr"/>
              <a:endParaRPr lang="ko-KR" altLang="en-US">
                <a:latin typeface="+mn-lt"/>
                <a:ea typeface="+mn-ea"/>
                <a:cs typeface="+mn-ea"/>
                <a:sym typeface="+mn-lt"/>
              </a:endParaRPr>
            </a:p>
          </p:txBody>
        </p:sp>
      </p:grpSp>
      <p:sp>
        <p:nvSpPr>
          <p:cNvPr id="59" name="AutoShape 5"/>
          <p:cNvSpPr>
            <a:spLocks noChangeArrowheads="1"/>
          </p:cNvSpPr>
          <p:nvPr/>
        </p:nvSpPr>
        <p:spPr bwMode="auto">
          <a:xfrm>
            <a:off x="2873963" y="3200643"/>
            <a:ext cx="1700213" cy="1348197"/>
          </a:xfrm>
          <a:prstGeom prst="roundRect">
            <a:avLst>
              <a:gd name="adj" fmla="val 13009"/>
            </a:avLst>
          </a:prstGeom>
          <a:solidFill>
            <a:srgbClr val="00B0F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mn-lt"/>
              <a:ea typeface="+mn-ea"/>
              <a:cs typeface="+mn-ea"/>
              <a:sym typeface="+mn-lt"/>
            </a:endParaRPr>
          </a:p>
        </p:txBody>
      </p:sp>
      <p:sp>
        <p:nvSpPr>
          <p:cNvPr id="60" name="TextBox 57"/>
          <p:cNvSpPr txBox="1">
            <a:spLocks noChangeArrowheads="1"/>
          </p:cNvSpPr>
          <p:nvPr/>
        </p:nvSpPr>
        <p:spPr bwMode="auto">
          <a:xfrm>
            <a:off x="3016838" y="3291132"/>
            <a:ext cx="17732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TW" altLang="en-US" dirty="0" smtClean="0">
                <a:solidFill>
                  <a:schemeClr val="tx1"/>
                </a:solidFill>
                <a:latin typeface="+mn-lt"/>
                <a:ea typeface="+mn-ea"/>
                <a:cs typeface="+mn-ea"/>
                <a:sym typeface="+mn-lt"/>
              </a:rPr>
              <a:t>實地訪問</a:t>
            </a:r>
            <a:endParaRPr lang="zh-CN" altLang="en-US" dirty="0">
              <a:solidFill>
                <a:schemeClr val="tx1"/>
              </a:solidFill>
              <a:latin typeface="+mn-lt"/>
              <a:ea typeface="+mn-ea"/>
              <a:cs typeface="+mn-ea"/>
              <a:sym typeface="+mn-lt"/>
            </a:endParaRPr>
          </a:p>
        </p:txBody>
      </p:sp>
      <p:sp>
        <p:nvSpPr>
          <p:cNvPr id="61" name="TextBox 57"/>
          <p:cNvSpPr txBox="1">
            <a:spLocks noChangeArrowheads="1"/>
          </p:cNvSpPr>
          <p:nvPr/>
        </p:nvSpPr>
        <p:spPr bwMode="auto">
          <a:xfrm>
            <a:off x="3032515" y="3540729"/>
            <a:ext cx="1541661"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eaLnBrk="0" hangingPunct="0">
              <a:lnSpc>
                <a:spcPct val="150000"/>
              </a:lnSpc>
              <a:tabLst>
                <a:tab pos="101600" algn="l"/>
              </a:tabLst>
              <a:defRPr sz="1200" b="1">
                <a:solidFill>
                  <a:srgbClr val="595959"/>
                </a:solidFill>
                <a:latin typeface="微软雅黑" panose="020B0503020204020204" pitchFamily="34" charset="-122"/>
                <a:ea typeface="微软雅黑" panose="020B0503020204020204" pitchFamily="34" charset="-122"/>
              </a:defRPr>
            </a:lvl1pPr>
            <a:lvl2pPr marL="742950" indent="-285750" eaLnBrk="0" hangingPunct="0">
              <a:tabLst>
                <a:tab pos="101600" algn="l"/>
              </a:tabLst>
              <a:defRPr>
                <a:latin typeface="Calibri" panose="020F0502020204030204" pitchFamily="34" charset="0"/>
                <a:ea typeface="宋体" panose="02010600030101010101" pitchFamily="2" charset="-122"/>
              </a:defRPr>
            </a:lvl2pPr>
            <a:lvl3pPr marL="1143000" indent="-228600" eaLnBrk="0" hangingPunct="0">
              <a:tabLst>
                <a:tab pos="101600" algn="l"/>
              </a:tabLst>
              <a:defRPr>
                <a:latin typeface="Calibri" panose="020F0502020204030204" pitchFamily="34" charset="0"/>
                <a:ea typeface="宋体" panose="02010600030101010101" pitchFamily="2" charset="-122"/>
              </a:defRPr>
            </a:lvl3pPr>
            <a:lvl4pPr marL="1600200" indent="-228600" eaLnBrk="0" hangingPunct="0">
              <a:tabLst>
                <a:tab pos="101600" algn="l"/>
              </a:tabLst>
              <a:defRPr>
                <a:latin typeface="Calibri" panose="020F0502020204030204" pitchFamily="34" charset="0"/>
                <a:ea typeface="宋体" panose="02010600030101010101" pitchFamily="2" charset="-122"/>
              </a:defRPr>
            </a:lvl4pPr>
            <a:lvl5pPr marL="2057400" indent="-228600" eaLnBrk="0" hangingPunct="0">
              <a:tabLst>
                <a:tab pos="101600" algn="l"/>
              </a:tabLst>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latin typeface="Calibri" panose="020F0502020204030204" pitchFamily="34" charset="0"/>
                <a:ea typeface="宋体" panose="02010600030101010101" pitchFamily="2" charset="-122"/>
              </a:defRPr>
            </a:lvl9pPr>
          </a:lstStyle>
          <a:p>
            <a:r>
              <a:rPr lang="en-US" altLang="zh-TW" sz="1600" dirty="0" smtClean="0">
                <a:solidFill>
                  <a:schemeClr val="tx1"/>
                </a:solidFill>
                <a:latin typeface="+mn-lt"/>
                <a:ea typeface="+mn-ea"/>
                <a:cs typeface="+mn-ea"/>
                <a:sym typeface="+mn-lt"/>
              </a:rPr>
              <a:t>1.</a:t>
            </a:r>
            <a:r>
              <a:rPr lang="zh-TW" altLang="en-US" sz="1600" dirty="0" smtClean="0">
                <a:solidFill>
                  <a:schemeClr val="tx1"/>
                </a:solidFill>
                <a:latin typeface="+mn-lt"/>
                <a:ea typeface="+mn-ea"/>
                <a:cs typeface="+mn-ea"/>
                <a:sym typeface="+mn-lt"/>
              </a:rPr>
              <a:t>訪問店家</a:t>
            </a:r>
            <a:endParaRPr lang="en-US" altLang="zh-TW" sz="1600" dirty="0" smtClean="0">
              <a:solidFill>
                <a:schemeClr val="tx1"/>
              </a:solidFill>
              <a:latin typeface="+mn-lt"/>
              <a:ea typeface="+mn-ea"/>
              <a:cs typeface="+mn-ea"/>
              <a:sym typeface="+mn-lt"/>
            </a:endParaRPr>
          </a:p>
          <a:p>
            <a:r>
              <a:rPr lang="en-US" altLang="zh-TW" sz="1600" dirty="0" smtClean="0">
                <a:solidFill>
                  <a:schemeClr val="tx1"/>
                </a:solidFill>
                <a:latin typeface="+mn-lt"/>
                <a:ea typeface="+mn-ea"/>
                <a:cs typeface="+mn-ea"/>
                <a:sym typeface="+mn-lt"/>
              </a:rPr>
              <a:t>2.</a:t>
            </a:r>
            <a:r>
              <a:rPr lang="zh-TW" altLang="en-US" sz="1600" dirty="0" smtClean="0">
                <a:solidFill>
                  <a:schemeClr val="tx1"/>
                </a:solidFill>
                <a:latin typeface="+mn-lt"/>
                <a:ea typeface="+mn-ea"/>
                <a:cs typeface="+mn-ea"/>
                <a:sym typeface="+mn-lt"/>
              </a:rPr>
              <a:t>買</a:t>
            </a:r>
            <a:r>
              <a:rPr lang="zh-TW" altLang="en-US" sz="1600" dirty="0">
                <a:solidFill>
                  <a:schemeClr val="tx1"/>
                </a:solidFill>
                <a:latin typeface="+mn-lt"/>
                <a:ea typeface="+mn-ea"/>
                <a:cs typeface="+mn-ea"/>
                <a:sym typeface="+mn-lt"/>
              </a:rPr>
              <a:t>薯條</a:t>
            </a:r>
            <a:endParaRPr lang="zh-CN" altLang="en-US" sz="1600" dirty="0">
              <a:solidFill>
                <a:schemeClr val="tx1"/>
              </a:solidFill>
              <a:latin typeface="+mn-lt"/>
              <a:ea typeface="+mn-ea"/>
              <a:cs typeface="+mn-ea"/>
              <a:sym typeface="+mn-lt"/>
            </a:endParaRPr>
          </a:p>
        </p:txBody>
      </p:sp>
      <p:sp>
        <p:nvSpPr>
          <p:cNvPr id="62" name="Line 18"/>
          <p:cNvSpPr>
            <a:spLocks noChangeShapeType="1"/>
          </p:cNvSpPr>
          <p:nvPr/>
        </p:nvSpPr>
        <p:spPr bwMode="auto">
          <a:xfrm flipH="1">
            <a:off x="3026363" y="2892669"/>
            <a:ext cx="1588" cy="581025"/>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CN" altLang="en-US">
              <a:latin typeface="+mn-lt"/>
              <a:ea typeface="+mn-ea"/>
              <a:cs typeface="+mn-ea"/>
              <a:sym typeface="+mn-lt"/>
            </a:endParaRPr>
          </a:p>
        </p:txBody>
      </p:sp>
      <p:grpSp>
        <p:nvGrpSpPr>
          <p:cNvPr id="63" name="Group 138"/>
          <p:cNvGrpSpPr/>
          <p:nvPr/>
        </p:nvGrpSpPr>
        <p:grpSpPr bwMode="auto">
          <a:xfrm>
            <a:off x="2942114" y="2792657"/>
            <a:ext cx="182252" cy="182212"/>
            <a:chOff x="1661" y="2750"/>
            <a:chExt cx="250" cy="250"/>
          </a:xfrm>
        </p:grpSpPr>
        <p:sp>
          <p:nvSpPr>
            <p:cNvPr id="64" name="Oval 139"/>
            <p:cNvSpPr>
              <a:spLocks noChangeArrowheads="1"/>
            </p:cNvSpPr>
            <p:nvPr/>
          </p:nvSpPr>
          <p:spPr bwMode="auto">
            <a:xfrm>
              <a:off x="1661" y="2750"/>
              <a:ext cx="250" cy="250"/>
            </a:xfrm>
            <a:prstGeom prst="ellipse">
              <a:avLst/>
            </a:prstGeom>
            <a:solidFill>
              <a:schemeClr val="accent3">
                <a:lumMod val="60000"/>
                <a:lumOff val="40000"/>
              </a:schemeClr>
            </a:solidFill>
            <a:ln>
              <a:noFill/>
            </a:ln>
          </p:spPr>
          <p:txBody>
            <a:bodyPr wrap="none" anchor="ctr"/>
            <a:lstStyle/>
            <a:p>
              <a:pPr algn="ctr" fontAlgn="auto">
                <a:spcBef>
                  <a:spcPts val="0"/>
                </a:spcBef>
                <a:spcAft>
                  <a:spcPts val="0"/>
                </a:spcAft>
                <a:defRPr/>
              </a:pPr>
              <a:endParaRPr lang="ko-KR" altLang="en-US">
                <a:latin typeface="+mn-lt"/>
                <a:ea typeface="+mn-ea"/>
                <a:cs typeface="+mn-ea"/>
                <a:sym typeface="+mn-lt"/>
              </a:endParaRPr>
            </a:p>
          </p:txBody>
        </p:sp>
        <p:sp>
          <p:nvSpPr>
            <p:cNvPr id="65" name="Oval 140"/>
            <p:cNvSpPr>
              <a:spLocks noChangeArrowheads="1"/>
            </p:cNvSpPr>
            <p:nvPr/>
          </p:nvSpPr>
          <p:spPr bwMode="auto">
            <a:xfrm>
              <a:off x="1729" y="2818"/>
              <a:ext cx="114" cy="114"/>
            </a:xfrm>
            <a:prstGeom prst="ellipse">
              <a:avLst/>
            </a:prstGeom>
            <a:solidFill>
              <a:srgbClr val="FFFFFF"/>
            </a:solidFill>
            <a:ln>
              <a:noFill/>
            </a:ln>
            <a:extLst>
              <a:ext uri="{91240B29-F687-4F45-9708-019B960494DF}">
                <a14:hiddenLine xmlns:a14="http://schemas.microsoft.com/office/drawing/2010/main" xmlns="" w="101600">
                  <a:solidFill>
                    <a:srgbClr val="000000"/>
                  </a:solidFill>
                  <a:round/>
                </a14:hiddenLine>
              </a:ext>
            </a:extLst>
          </p:spPr>
          <p:txBody>
            <a:bodyPr wrap="none" anchor="ctr"/>
            <a:lstStyle/>
            <a:p>
              <a:pPr algn="ctr"/>
              <a:endParaRPr lang="ko-KR" altLang="en-US">
                <a:latin typeface="+mn-lt"/>
                <a:ea typeface="+mn-ea"/>
                <a:cs typeface="+mn-ea"/>
                <a:sym typeface="+mn-lt"/>
              </a:endParaRPr>
            </a:p>
          </p:txBody>
        </p:sp>
      </p:grpSp>
      <p:sp>
        <p:nvSpPr>
          <p:cNvPr id="66" name="AutoShape 2"/>
          <p:cNvSpPr>
            <a:spLocks noChangeArrowheads="1"/>
          </p:cNvSpPr>
          <p:nvPr/>
        </p:nvSpPr>
        <p:spPr bwMode="auto">
          <a:xfrm>
            <a:off x="4277433" y="1104613"/>
            <a:ext cx="1619250" cy="1501775"/>
          </a:xfrm>
          <a:prstGeom prst="roundRect">
            <a:avLst>
              <a:gd name="adj" fmla="val 13009"/>
            </a:avLst>
          </a:prstGeom>
          <a:solidFill>
            <a:srgbClr val="0070C0"/>
          </a:solidFill>
          <a:ln w="19050" cap="rnd">
            <a:solidFill>
              <a:schemeClr val="tx1">
                <a:lumMod val="65000"/>
                <a:lumOff val="35000"/>
              </a:schemeClr>
            </a:solidFill>
            <a:prstDash val="sysDot"/>
            <a:round/>
          </a:ln>
          <a:effectLst/>
        </p:spPr>
        <p:txBody>
          <a:bodyPr/>
          <a:lstStyle/>
          <a:p>
            <a:endParaRPr lang="zh-CN" altLang="en-US">
              <a:latin typeface="+mn-lt"/>
              <a:ea typeface="+mn-ea"/>
              <a:cs typeface="+mn-ea"/>
              <a:sym typeface="+mn-lt"/>
            </a:endParaRPr>
          </a:p>
        </p:txBody>
      </p:sp>
      <p:sp>
        <p:nvSpPr>
          <p:cNvPr id="67" name="TextBox 57"/>
          <p:cNvSpPr txBox="1">
            <a:spLocks noChangeArrowheads="1"/>
          </p:cNvSpPr>
          <p:nvPr/>
        </p:nvSpPr>
        <p:spPr bwMode="auto">
          <a:xfrm>
            <a:off x="4456250" y="1171288"/>
            <a:ext cx="128111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TW" altLang="en-US" b="1" dirty="0">
                <a:solidFill>
                  <a:schemeClr val="bg1"/>
                </a:solidFill>
                <a:latin typeface="+mn-lt"/>
                <a:ea typeface="+mn-ea"/>
                <a:cs typeface="+mn-ea"/>
                <a:sym typeface="+mn-lt"/>
              </a:rPr>
              <a:t>實驗</a:t>
            </a:r>
            <a:endParaRPr lang="zh-CN" altLang="en-US" b="1" dirty="0">
              <a:solidFill>
                <a:schemeClr val="bg1"/>
              </a:solidFill>
              <a:latin typeface="+mn-lt"/>
              <a:ea typeface="+mn-ea"/>
              <a:cs typeface="+mn-ea"/>
              <a:sym typeface="+mn-lt"/>
            </a:endParaRPr>
          </a:p>
        </p:txBody>
      </p:sp>
      <p:sp>
        <p:nvSpPr>
          <p:cNvPr id="68" name="TextBox 57"/>
          <p:cNvSpPr txBox="1">
            <a:spLocks noChangeArrowheads="1"/>
          </p:cNvSpPr>
          <p:nvPr/>
        </p:nvSpPr>
        <p:spPr bwMode="auto">
          <a:xfrm>
            <a:off x="4457836" y="1419622"/>
            <a:ext cx="156527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TW" sz="1600" b="1" dirty="0" smtClean="0">
                <a:solidFill>
                  <a:schemeClr val="bg1"/>
                </a:solidFill>
                <a:latin typeface="+mn-lt"/>
                <a:ea typeface="+mn-ea"/>
                <a:cs typeface="+mn-ea"/>
                <a:sym typeface="+mn-lt"/>
              </a:rPr>
              <a:t>1.</a:t>
            </a:r>
            <a:r>
              <a:rPr lang="zh-TW" altLang="en-US" sz="1600" b="1" dirty="0" smtClean="0">
                <a:solidFill>
                  <a:schemeClr val="bg1"/>
                </a:solidFill>
                <a:latin typeface="+mn-lt"/>
                <a:ea typeface="+mn-ea"/>
                <a:cs typeface="+mn-ea"/>
                <a:sym typeface="+mn-lt"/>
              </a:rPr>
              <a:t>炸薯條</a:t>
            </a:r>
            <a:endParaRPr lang="en-US" altLang="zh-TW" sz="1600" b="1" dirty="0" smtClean="0">
              <a:solidFill>
                <a:schemeClr val="bg1"/>
              </a:solidFill>
              <a:latin typeface="+mn-lt"/>
              <a:ea typeface="+mn-ea"/>
              <a:cs typeface="+mn-ea"/>
              <a:sym typeface="+mn-lt"/>
            </a:endParaRPr>
          </a:p>
          <a:p>
            <a:pPr>
              <a:lnSpc>
                <a:spcPct val="150000"/>
              </a:lnSpc>
            </a:pPr>
            <a:r>
              <a:rPr lang="en-US" altLang="zh-TW" sz="1600" b="1" dirty="0" smtClean="0">
                <a:solidFill>
                  <a:schemeClr val="bg1"/>
                </a:solidFill>
                <a:latin typeface="+mn-lt"/>
                <a:ea typeface="+mn-ea"/>
                <a:cs typeface="+mn-ea"/>
                <a:sym typeface="+mn-lt"/>
              </a:rPr>
              <a:t>2.</a:t>
            </a:r>
            <a:r>
              <a:rPr lang="zh-TW" altLang="en-US" sz="1600" b="1" dirty="0" smtClean="0">
                <a:solidFill>
                  <a:schemeClr val="bg1"/>
                </a:solidFill>
                <a:latin typeface="+mn-lt"/>
                <a:ea typeface="+mn-ea"/>
                <a:cs typeface="+mn-ea"/>
                <a:sym typeface="+mn-lt"/>
              </a:rPr>
              <a:t>培育馬鈴薯</a:t>
            </a:r>
            <a:endParaRPr lang="zh-CN" altLang="en-US" sz="1600" b="1" dirty="0">
              <a:solidFill>
                <a:schemeClr val="bg1"/>
              </a:solidFill>
              <a:latin typeface="+mn-lt"/>
              <a:ea typeface="+mn-ea"/>
              <a:cs typeface="+mn-ea"/>
              <a:sym typeface="+mn-lt"/>
            </a:endParaRPr>
          </a:p>
        </p:txBody>
      </p:sp>
      <p:sp>
        <p:nvSpPr>
          <p:cNvPr id="69" name="Line 16"/>
          <p:cNvSpPr>
            <a:spLocks noChangeShapeType="1"/>
          </p:cNvSpPr>
          <p:nvPr/>
        </p:nvSpPr>
        <p:spPr bwMode="auto">
          <a:xfrm flipH="1">
            <a:off x="4436183" y="1280826"/>
            <a:ext cx="0" cy="1614487"/>
          </a:xfrm>
          <a:prstGeom prst="line">
            <a:avLst/>
          </a:prstGeom>
          <a:noFill/>
          <a:ln w="19050">
            <a:solidFill>
              <a:srgbClr val="FF6600"/>
            </a:solidFill>
            <a:prstDash val="sysDot"/>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CN" altLang="en-US">
              <a:latin typeface="+mn-lt"/>
              <a:ea typeface="+mn-ea"/>
              <a:cs typeface="+mn-ea"/>
              <a:sym typeface="+mn-lt"/>
            </a:endParaRPr>
          </a:p>
        </p:txBody>
      </p:sp>
      <p:grpSp>
        <p:nvGrpSpPr>
          <p:cNvPr id="70" name="Group 138"/>
          <p:cNvGrpSpPr/>
          <p:nvPr/>
        </p:nvGrpSpPr>
        <p:grpSpPr bwMode="auto">
          <a:xfrm>
            <a:off x="4343501" y="2805282"/>
            <a:ext cx="182151" cy="182106"/>
            <a:chOff x="1661" y="2750"/>
            <a:chExt cx="250" cy="250"/>
          </a:xfrm>
        </p:grpSpPr>
        <p:sp>
          <p:nvSpPr>
            <p:cNvPr id="71" name="Oval 139"/>
            <p:cNvSpPr>
              <a:spLocks noChangeArrowheads="1"/>
            </p:cNvSpPr>
            <p:nvPr/>
          </p:nvSpPr>
          <p:spPr bwMode="auto">
            <a:xfrm>
              <a:off x="1661" y="2750"/>
              <a:ext cx="250" cy="250"/>
            </a:xfrm>
            <a:prstGeom prst="ellipse">
              <a:avLst/>
            </a:prstGeom>
            <a:solidFill>
              <a:srgbClr val="93CDDD"/>
            </a:solidFill>
            <a:ln>
              <a:noFill/>
            </a:ln>
            <a:extLst>
              <a:ext uri="{91240B29-F687-4F45-9708-019B960494DF}">
                <a14:hiddenLine xmlns:a14="http://schemas.microsoft.com/office/drawing/2010/main" xmlns="" w="101600">
                  <a:solidFill>
                    <a:srgbClr val="000000"/>
                  </a:solidFill>
                  <a:round/>
                </a14:hiddenLine>
              </a:ext>
            </a:extLst>
          </p:spPr>
          <p:txBody>
            <a:bodyPr wrap="none" anchor="ctr"/>
            <a:lstStyle/>
            <a:p>
              <a:pPr algn="ctr"/>
              <a:endParaRPr lang="ko-KR" altLang="en-US">
                <a:latin typeface="+mn-lt"/>
                <a:ea typeface="+mn-ea"/>
                <a:cs typeface="+mn-ea"/>
                <a:sym typeface="+mn-lt"/>
              </a:endParaRPr>
            </a:p>
          </p:txBody>
        </p:sp>
        <p:sp>
          <p:nvSpPr>
            <p:cNvPr id="72"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xmlns="" w="101600">
                  <a:solidFill>
                    <a:srgbClr val="000000"/>
                  </a:solidFill>
                  <a:round/>
                </a14:hiddenLine>
              </a:ext>
            </a:extLst>
          </p:spPr>
          <p:txBody>
            <a:bodyPr wrap="none" anchor="ctr"/>
            <a:lstStyle/>
            <a:p>
              <a:pPr algn="ctr"/>
              <a:endParaRPr lang="ko-KR" altLang="en-US">
                <a:latin typeface="+mn-lt"/>
                <a:ea typeface="+mn-ea"/>
                <a:cs typeface="+mn-ea"/>
                <a:sym typeface="+mn-lt"/>
              </a:endParaRPr>
            </a:p>
          </p:txBody>
        </p:sp>
      </p:grpSp>
      <p:sp>
        <p:nvSpPr>
          <p:cNvPr id="73" name="AutoShape 6"/>
          <p:cNvSpPr>
            <a:spLocks noChangeArrowheads="1"/>
          </p:cNvSpPr>
          <p:nvPr/>
        </p:nvSpPr>
        <p:spPr bwMode="auto">
          <a:xfrm>
            <a:off x="5851446" y="3189532"/>
            <a:ext cx="1732235" cy="1348196"/>
          </a:xfrm>
          <a:prstGeom prst="roundRect">
            <a:avLst>
              <a:gd name="adj" fmla="val 13009"/>
            </a:avLst>
          </a:prstGeom>
          <a:solidFill>
            <a:srgbClr val="C00000"/>
          </a:solidFill>
          <a:ln w="19050" cap="rnd">
            <a:solidFill>
              <a:schemeClr val="tx1">
                <a:lumMod val="65000"/>
                <a:lumOff val="35000"/>
              </a:schemeClr>
            </a:solidFill>
            <a:prstDash val="sysDot"/>
            <a:round/>
          </a:ln>
          <a:effectLst/>
        </p:spPr>
        <p:txBody>
          <a:bodyPr/>
          <a:lstStyle/>
          <a:p>
            <a:endParaRPr lang="zh-CN" altLang="en-US">
              <a:latin typeface="+mn-lt"/>
              <a:ea typeface="+mn-ea"/>
              <a:cs typeface="+mn-ea"/>
              <a:sym typeface="+mn-lt"/>
            </a:endParaRPr>
          </a:p>
        </p:txBody>
      </p:sp>
      <p:sp>
        <p:nvSpPr>
          <p:cNvPr id="74" name="Line 7"/>
          <p:cNvSpPr>
            <a:spLocks noChangeShapeType="1"/>
          </p:cNvSpPr>
          <p:nvPr/>
        </p:nvSpPr>
        <p:spPr bwMode="auto">
          <a:xfrm flipH="1">
            <a:off x="5987971" y="2892669"/>
            <a:ext cx="6168" cy="581025"/>
          </a:xfrm>
          <a:prstGeom prst="line">
            <a:avLst/>
          </a:prstGeom>
          <a:noFill/>
          <a:ln w="19050">
            <a:solidFill>
              <a:srgbClr val="FF6600"/>
            </a:solidFill>
            <a:prstDash val="sysDot"/>
            <a:round/>
            <a:headEnd type="oval" w="med" len="med"/>
            <a:tailEnd type="oval" w="med" len="med"/>
          </a:ln>
          <a:effectLst/>
        </p:spPr>
        <p:txBody>
          <a:bodyPr/>
          <a:lstStyle/>
          <a:p>
            <a:pPr fontAlgn="auto">
              <a:spcBef>
                <a:spcPts val="0"/>
              </a:spcBef>
              <a:spcAft>
                <a:spcPts val="0"/>
              </a:spcAft>
              <a:defRPr/>
            </a:pPr>
            <a:endParaRPr lang="zh-CN" altLang="en-US">
              <a:latin typeface="+mn-lt"/>
              <a:ea typeface="+mn-ea"/>
              <a:cs typeface="+mn-ea"/>
              <a:sym typeface="+mn-lt"/>
            </a:endParaRPr>
          </a:p>
        </p:txBody>
      </p:sp>
      <p:grpSp>
        <p:nvGrpSpPr>
          <p:cNvPr id="75" name="Group 138"/>
          <p:cNvGrpSpPr/>
          <p:nvPr/>
        </p:nvGrpSpPr>
        <p:grpSpPr bwMode="auto">
          <a:xfrm>
            <a:off x="5904671" y="2795832"/>
            <a:ext cx="182144" cy="182190"/>
            <a:chOff x="1661" y="2750"/>
            <a:chExt cx="250" cy="250"/>
          </a:xfrm>
        </p:grpSpPr>
        <p:sp>
          <p:nvSpPr>
            <p:cNvPr id="76" name="Oval 139"/>
            <p:cNvSpPr>
              <a:spLocks noChangeArrowheads="1"/>
            </p:cNvSpPr>
            <p:nvPr/>
          </p:nvSpPr>
          <p:spPr bwMode="auto">
            <a:xfrm>
              <a:off x="1661" y="2750"/>
              <a:ext cx="250" cy="250"/>
            </a:xfrm>
            <a:prstGeom prst="ellipse">
              <a:avLst/>
            </a:prstGeom>
            <a:solidFill>
              <a:srgbClr val="95B3D7"/>
            </a:solidFill>
            <a:ln>
              <a:noFill/>
            </a:ln>
            <a:extLst>
              <a:ext uri="{91240B29-F687-4F45-9708-019B960494DF}">
                <a14:hiddenLine xmlns:a14="http://schemas.microsoft.com/office/drawing/2010/main" xmlns="" w="101600">
                  <a:solidFill>
                    <a:srgbClr val="000000"/>
                  </a:solidFill>
                  <a:round/>
                </a14:hiddenLine>
              </a:ext>
            </a:extLst>
          </p:spPr>
          <p:txBody>
            <a:bodyPr wrap="none" anchor="ctr"/>
            <a:lstStyle/>
            <a:p>
              <a:pPr algn="ctr"/>
              <a:endParaRPr lang="ko-KR" altLang="en-US">
                <a:latin typeface="+mn-lt"/>
                <a:ea typeface="+mn-ea"/>
                <a:cs typeface="+mn-ea"/>
                <a:sym typeface="+mn-lt"/>
              </a:endParaRPr>
            </a:p>
          </p:txBody>
        </p:sp>
        <p:sp>
          <p:nvSpPr>
            <p:cNvPr id="77"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xmlns="" w="101600">
                  <a:solidFill>
                    <a:srgbClr val="000000"/>
                  </a:solidFill>
                  <a:round/>
                </a14:hiddenLine>
              </a:ext>
            </a:extLst>
          </p:spPr>
          <p:txBody>
            <a:bodyPr wrap="none" anchor="ctr"/>
            <a:lstStyle/>
            <a:p>
              <a:pPr algn="ctr"/>
              <a:endParaRPr lang="ko-KR" altLang="en-US">
                <a:latin typeface="+mn-lt"/>
                <a:ea typeface="+mn-ea"/>
                <a:cs typeface="+mn-ea"/>
                <a:sym typeface="+mn-lt"/>
              </a:endParaRPr>
            </a:p>
          </p:txBody>
        </p:sp>
      </p:grpSp>
      <p:sp>
        <p:nvSpPr>
          <p:cNvPr id="78" name="TextBox 57"/>
          <p:cNvSpPr txBox="1">
            <a:spLocks noChangeArrowheads="1"/>
          </p:cNvSpPr>
          <p:nvPr/>
        </p:nvSpPr>
        <p:spPr bwMode="auto">
          <a:xfrm>
            <a:off x="6002532" y="3302244"/>
            <a:ext cx="158115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zh-CN"/>
            </a:defPPr>
            <a:lvl1pPr eaLnBrk="1" hangingPunct="1">
              <a:defRPr b="1">
                <a:solidFill>
                  <a:srgbClr val="002060"/>
                </a:solidFill>
                <a:latin typeface="微软雅黑" panose="020B0503020204020204" pitchFamily="34" charset="-122"/>
                <a:ea typeface="微软雅黑" panose="020B0503020204020204" pitchFamily="34" charset="-122"/>
              </a:defRPr>
            </a:lvl1pPr>
            <a:lvl2pPr marL="742950" indent="-285750" eaLnBrk="0" hangingPunct="0">
              <a:defRPr>
                <a:latin typeface="Calibri" panose="020F0502020204030204" pitchFamily="34" charset="0"/>
                <a:ea typeface="宋体" panose="02010600030101010101" pitchFamily="2" charset="-122"/>
              </a:defRPr>
            </a:lvl2pPr>
            <a:lvl3pPr marL="1143000" indent="-228600" eaLnBrk="0" hangingPunct="0">
              <a:defRPr>
                <a:latin typeface="Calibri" panose="020F0502020204030204" pitchFamily="34" charset="0"/>
                <a:ea typeface="宋体" panose="02010600030101010101" pitchFamily="2" charset="-122"/>
              </a:defRPr>
            </a:lvl3pPr>
            <a:lvl4pPr marL="1600200" indent="-228600" eaLnBrk="0" hangingPunct="0">
              <a:defRPr>
                <a:latin typeface="Calibri" panose="020F0502020204030204" pitchFamily="34" charset="0"/>
                <a:ea typeface="宋体" panose="02010600030101010101" pitchFamily="2" charset="-122"/>
              </a:defRPr>
            </a:lvl4pPr>
            <a:lvl5pPr marL="2057400" indent="-228600" eaLnBrk="0" hangingPunct="0">
              <a:defRPr>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pitchFamily="34" charset="0"/>
                <a:ea typeface="宋体" panose="02010600030101010101" pitchFamily="2" charset="-122"/>
              </a:defRPr>
            </a:lvl9pPr>
          </a:lstStyle>
          <a:p>
            <a:r>
              <a:rPr lang="zh-TW" altLang="en-US" dirty="0" smtClean="0">
                <a:solidFill>
                  <a:schemeClr val="bg1"/>
                </a:solidFill>
                <a:latin typeface="+mn-lt"/>
                <a:ea typeface="+mn-ea"/>
                <a:cs typeface="+mn-ea"/>
                <a:sym typeface="+mn-lt"/>
              </a:rPr>
              <a:t>分析實驗</a:t>
            </a:r>
            <a:r>
              <a:rPr lang="zh-TW" altLang="en-US" dirty="0">
                <a:solidFill>
                  <a:schemeClr val="bg1"/>
                </a:solidFill>
                <a:latin typeface="+mn-lt"/>
                <a:ea typeface="+mn-ea"/>
                <a:cs typeface="+mn-ea"/>
                <a:sym typeface="+mn-lt"/>
              </a:rPr>
              <a:t>結果</a:t>
            </a:r>
            <a:endParaRPr lang="zh-CN" altLang="en-US" dirty="0">
              <a:solidFill>
                <a:schemeClr val="bg1"/>
              </a:solidFill>
              <a:latin typeface="+mn-lt"/>
              <a:ea typeface="+mn-ea"/>
              <a:cs typeface="+mn-ea"/>
              <a:sym typeface="+mn-lt"/>
            </a:endParaRPr>
          </a:p>
        </p:txBody>
      </p:sp>
      <p:sp>
        <p:nvSpPr>
          <p:cNvPr id="80" name="AutoShape 4"/>
          <p:cNvSpPr>
            <a:spLocks noChangeArrowheads="1"/>
          </p:cNvSpPr>
          <p:nvPr/>
        </p:nvSpPr>
        <p:spPr bwMode="auto">
          <a:xfrm>
            <a:off x="7114597" y="1035415"/>
            <a:ext cx="1619250" cy="1562034"/>
          </a:xfrm>
          <a:prstGeom prst="roundRect">
            <a:avLst>
              <a:gd name="adj" fmla="val 13009"/>
            </a:avLst>
          </a:prstGeom>
          <a:solidFill>
            <a:srgbClr val="FF6600"/>
          </a:solidFill>
          <a:ln w="19050" cap="rnd">
            <a:solidFill>
              <a:schemeClr val="tx1">
                <a:lumMod val="65000"/>
                <a:lumOff val="35000"/>
              </a:schemeClr>
            </a:solidFill>
            <a:prstDash val="sysDot"/>
            <a:round/>
          </a:ln>
          <a:effectLst/>
        </p:spPr>
        <p:txBody>
          <a:bodyPr wrap="none" anchor="ctr"/>
          <a:lstStyle/>
          <a:p>
            <a:endParaRPr lang="zh-CN" altLang="en-US">
              <a:solidFill>
                <a:srgbClr val="595959"/>
              </a:solidFill>
              <a:latin typeface="+mn-lt"/>
              <a:ea typeface="+mn-ea"/>
              <a:cs typeface="+mn-ea"/>
              <a:sym typeface="+mn-lt"/>
            </a:endParaRPr>
          </a:p>
        </p:txBody>
      </p:sp>
      <p:sp>
        <p:nvSpPr>
          <p:cNvPr id="81" name="Line 14"/>
          <p:cNvSpPr>
            <a:spLocks noChangeShapeType="1"/>
          </p:cNvSpPr>
          <p:nvPr/>
        </p:nvSpPr>
        <p:spPr bwMode="auto">
          <a:xfrm flipH="1">
            <a:off x="7265409" y="1239344"/>
            <a:ext cx="0" cy="1646975"/>
          </a:xfrm>
          <a:prstGeom prst="line">
            <a:avLst/>
          </a:prstGeom>
          <a:noFill/>
          <a:ln w="19050">
            <a:solidFill>
              <a:srgbClr val="C00000"/>
            </a:solidFill>
            <a:prstDash val="sysDot"/>
            <a:round/>
            <a:headEnd type="oval" w="med" len="med"/>
            <a:tailEnd type="oval" w="med" len="med"/>
          </a:ln>
          <a:extLst>
            <a:ext uri="{909E8E84-426E-40DD-AFC4-6F175D3DCCD1}">
              <a14:hiddenFill xmlns:a14="http://schemas.microsoft.com/office/drawing/2010/main" xmlns="">
                <a:noFill/>
              </a14:hiddenFill>
            </a:ext>
          </a:extLst>
        </p:spPr>
        <p:txBody>
          <a:bodyPr/>
          <a:lstStyle/>
          <a:p>
            <a:endParaRPr lang="zh-CN" altLang="en-US">
              <a:latin typeface="+mn-lt"/>
              <a:ea typeface="+mn-ea"/>
              <a:cs typeface="+mn-ea"/>
              <a:sym typeface="+mn-lt"/>
            </a:endParaRPr>
          </a:p>
        </p:txBody>
      </p:sp>
      <p:grpSp>
        <p:nvGrpSpPr>
          <p:cNvPr id="82" name="Group 138"/>
          <p:cNvGrpSpPr/>
          <p:nvPr/>
        </p:nvGrpSpPr>
        <p:grpSpPr bwMode="auto">
          <a:xfrm>
            <a:off x="7182017" y="2792299"/>
            <a:ext cx="182151" cy="189270"/>
            <a:chOff x="1661" y="2750"/>
            <a:chExt cx="250" cy="250"/>
          </a:xfrm>
        </p:grpSpPr>
        <p:sp>
          <p:nvSpPr>
            <p:cNvPr id="83" name="Oval 139"/>
            <p:cNvSpPr>
              <a:spLocks noChangeArrowheads="1"/>
            </p:cNvSpPr>
            <p:nvPr/>
          </p:nvSpPr>
          <p:spPr bwMode="auto">
            <a:xfrm>
              <a:off x="1660" y="2749"/>
              <a:ext cx="251" cy="251"/>
            </a:xfrm>
            <a:prstGeom prst="ellipse">
              <a:avLst/>
            </a:prstGeom>
            <a:solidFill>
              <a:schemeClr val="accent4">
                <a:lumMod val="60000"/>
                <a:lumOff val="40000"/>
              </a:schemeClr>
            </a:solidFill>
            <a:ln>
              <a:noFill/>
            </a:ln>
          </p:spPr>
          <p:txBody>
            <a:bodyPr wrap="none" anchor="ctr"/>
            <a:lstStyle/>
            <a:p>
              <a:pPr algn="ctr" fontAlgn="auto">
                <a:spcBef>
                  <a:spcPts val="0"/>
                </a:spcBef>
                <a:spcAft>
                  <a:spcPts val="0"/>
                </a:spcAft>
                <a:defRPr/>
              </a:pPr>
              <a:endParaRPr lang="ko-KR" altLang="en-US">
                <a:latin typeface="+mn-lt"/>
                <a:ea typeface="+mn-ea"/>
                <a:cs typeface="+mn-ea"/>
                <a:sym typeface="+mn-lt"/>
              </a:endParaRPr>
            </a:p>
          </p:txBody>
        </p:sp>
        <p:sp>
          <p:nvSpPr>
            <p:cNvPr id="84" name="Oval 140"/>
            <p:cNvSpPr>
              <a:spLocks noChangeArrowheads="1"/>
            </p:cNvSpPr>
            <p:nvPr/>
          </p:nvSpPr>
          <p:spPr bwMode="auto">
            <a:xfrm>
              <a:off x="1729" y="2818"/>
              <a:ext cx="114" cy="114"/>
            </a:xfrm>
            <a:prstGeom prst="ellipse">
              <a:avLst/>
            </a:prstGeom>
            <a:solidFill>
              <a:schemeClr val="bg1"/>
            </a:solidFill>
            <a:ln>
              <a:noFill/>
            </a:ln>
            <a:extLst>
              <a:ext uri="{91240B29-F687-4F45-9708-019B960494DF}">
                <a14:hiddenLine xmlns:a14="http://schemas.microsoft.com/office/drawing/2010/main" xmlns="" w="101600">
                  <a:solidFill>
                    <a:srgbClr val="000000"/>
                  </a:solidFill>
                  <a:round/>
                </a14:hiddenLine>
              </a:ext>
            </a:extLst>
          </p:spPr>
          <p:txBody>
            <a:bodyPr wrap="none" anchor="ctr"/>
            <a:lstStyle/>
            <a:p>
              <a:pPr algn="ctr"/>
              <a:endParaRPr lang="ko-KR" altLang="en-US">
                <a:latin typeface="+mn-lt"/>
                <a:ea typeface="+mn-ea"/>
                <a:cs typeface="+mn-ea"/>
                <a:sym typeface="+mn-lt"/>
              </a:endParaRPr>
            </a:p>
          </p:txBody>
        </p:sp>
      </p:grpSp>
      <p:sp>
        <p:nvSpPr>
          <p:cNvPr id="85" name="TextBox 57"/>
          <p:cNvSpPr txBox="1">
            <a:spLocks noChangeArrowheads="1"/>
          </p:cNvSpPr>
          <p:nvPr/>
        </p:nvSpPr>
        <p:spPr bwMode="auto">
          <a:xfrm>
            <a:off x="7301922" y="1162294"/>
            <a:ext cx="14319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TW" altLang="en-US" b="1" dirty="0" smtClean="0">
                <a:latin typeface="+mn-lt"/>
                <a:ea typeface="+mn-ea"/>
                <a:cs typeface="+mn-ea"/>
                <a:sym typeface="+mn-lt"/>
              </a:rPr>
              <a:t>結論</a:t>
            </a:r>
            <a:endParaRPr lang="zh-CN" altLang="en-US" b="1" dirty="0">
              <a:latin typeface="+mn-lt"/>
              <a:ea typeface="+mn-ea"/>
              <a:cs typeface="+mn-ea"/>
              <a:sym typeface="+mn-lt"/>
            </a:endParaRPr>
          </a:p>
        </p:txBody>
      </p:sp>
      <p:sp>
        <p:nvSpPr>
          <p:cNvPr id="86" name="TextBox 57"/>
          <p:cNvSpPr txBox="1">
            <a:spLocks noChangeArrowheads="1"/>
          </p:cNvSpPr>
          <p:nvPr/>
        </p:nvSpPr>
        <p:spPr bwMode="auto">
          <a:xfrm>
            <a:off x="7301922" y="1419622"/>
            <a:ext cx="143192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tabLst>
                <a:tab pos="101600" algn="l"/>
              </a:tabLst>
              <a:defRPr>
                <a:solidFill>
                  <a:schemeClr val="tx1"/>
                </a:solidFill>
                <a:latin typeface="Calibri" panose="020F0502020204030204" pitchFamily="34" charset="0"/>
                <a:ea typeface="宋体" panose="02010600030101010101" pitchFamily="2" charset="-122"/>
              </a:defRPr>
            </a:lvl1pPr>
            <a:lvl2pPr marL="742950" indent="-285750" eaLnBrk="0" hangingPunct="0">
              <a:tabLst>
                <a:tab pos="101600" algn="l"/>
              </a:tabLst>
              <a:defRPr>
                <a:solidFill>
                  <a:schemeClr val="tx1"/>
                </a:solidFill>
                <a:latin typeface="Calibri" panose="020F0502020204030204" pitchFamily="34" charset="0"/>
                <a:ea typeface="宋体" panose="02010600030101010101" pitchFamily="2" charset="-122"/>
              </a:defRPr>
            </a:lvl2pPr>
            <a:lvl3pPr marL="1143000" indent="-228600" eaLnBrk="0" hangingPunct="0">
              <a:tabLst>
                <a:tab pos="101600" algn="l"/>
              </a:tabLst>
              <a:defRPr>
                <a:solidFill>
                  <a:schemeClr val="tx1"/>
                </a:solidFill>
                <a:latin typeface="Calibri" panose="020F0502020204030204" pitchFamily="34" charset="0"/>
                <a:ea typeface="宋体" panose="02010600030101010101" pitchFamily="2" charset="-122"/>
              </a:defRPr>
            </a:lvl3pPr>
            <a:lvl4pPr marL="1600200" indent="-228600" eaLnBrk="0" hangingPunct="0">
              <a:tabLst>
                <a:tab pos="101600" algn="l"/>
              </a:tabLst>
              <a:defRPr>
                <a:solidFill>
                  <a:schemeClr val="tx1"/>
                </a:solidFill>
                <a:latin typeface="Calibri" panose="020F0502020204030204" pitchFamily="34" charset="0"/>
                <a:ea typeface="宋体" panose="02010600030101010101" pitchFamily="2" charset="-122"/>
              </a:defRPr>
            </a:lvl4pPr>
            <a:lvl5pPr marL="2057400" indent="-228600" eaLnBrk="0" hangingPunct="0">
              <a:tabLst>
                <a:tab pos="101600"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tabLst>
                <a:tab pos="101600" algn="l"/>
              </a:tabLst>
              <a:defRPr>
                <a:solidFill>
                  <a:schemeClr val="tx1"/>
                </a:solidFill>
                <a:latin typeface="Calibri" panose="020F0502020204030204" pitchFamily="34" charset="0"/>
                <a:ea typeface="宋体" panose="02010600030101010101" pitchFamily="2" charset="-122"/>
              </a:defRPr>
            </a:lvl9pPr>
          </a:lstStyle>
          <a:p>
            <a:pPr fontAlgn="auto">
              <a:lnSpc>
                <a:spcPct val="150000"/>
              </a:lnSpc>
              <a:spcBef>
                <a:spcPts val="0"/>
              </a:spcBef>
              <a:spcAft>
                <a:spcPts val="0"/>
              </a:spcAft>
            </a:pPr>
            <a:r>
              <a:rPr lang="en-US" altLang="zh-TW" sz="1600" b="1" dirty="0" smtClean="0">
                <a:latin typeface="+mn-lt"/>
                <a:ea typeface="+mn-ea"/>
                <a:cs typeface="+mn-ea"/>
                <a:sym typeface="+mn-lt"/>
              </a:rPr>
              <a:t>1.</a:t>
            </a:r>
            <a:r>
              <a:rPr lang="zh-TW" altLang="en-US" sz="1600" b="1" dirty="0" smtClean="0">
                <a:latin typeface="+mn-lt"/>
                <a:ea typeface="+mn-ea"/>
                <a:cs typeface="+mn-ea"/>
                <a:sym typeface="+mn-lt"/>
              </a:rPr>
              <a:t>製作</a:t>
            </a:r>
            <a:r>
              <a:rPr lang="zh-TW" altLang="en-US" sz="1600" b="1" dirty="0">
                <a:latin typeface="+mn-lt"/>
                <a:ea typeface="+mn-ea"/>
                <a:cs typeface="+mn-ea"/>
                <a:sym typeface="+mn-lt"/>
              </a:rPr>
              <a:t>檔案</a:t>
            </a:r>
            <a:endParaRPr lang="en-US" altLang="zh-TW" sz="1600" b="1" dirty="0" smtClean="0">
              <a:latin typeface="+mn-lt"/>
              <a:ea typeface="+mn-ea"/>
              <a:cs typeface="+mn-ea"/>
              <a:sym typeface="+mn-lt"/>
            </a:endParaRPr>
          </a:p>
          <a:p>
            <a:pPr fontAlgn="auto">
              <a:lnSpc>
                <a:spcPct val="150000"/>
              </a:lnSpc>
              <a:spcBef>
                <a:spcPts val="0"/>
              </a:spcBef>
              <a:spcAft>
                <a:spcPts val="0"/>
              </a:spcAft>
            </a:pPr>
            <a:r>
              <a:rPr lang="en-US" altLang="zh-TW" sz="1600" b="1" dirty="0" smtClean="0">
                <a:latin typeface="+mn-lt"/>
                <a:ea typeface="+mn-ea"/>
                <a:cs typeface="+mn-ea"/>
                <a:sym typeface="+mn-lt"/>
              </a:rPr>
              <a:t>2.</a:t>
            </a:r>
            <a:r>
              <a:rPr lang="zh-TW" altLang="en-US" sz="1600" b="1" dirty="0" smtClean="0">
                <a:latin typeface="+mn-lt"/>
                <a:ea typeface="+mn-ea"/>
                <a:cs typeface="+mn-ea"/>
                <a:sym typeface="+mn-lt"/>
              </a:rPr>
              <a:t>製作</a:t>
            </a:r>
            <a:r>
              <a:rPr lang="en-US" altLang="zh-TW" sz="1600" b="1" dirty="0" smtClean="0">
                <a:latin typeface="+mn-lt"/>
                <a:ea typeface="+mn-ea"/>
                <a:cs typeface="+mn-ea"/>
                <a:sym typeface="+mn-lt"/>
              </a:rPr>
              <a:t>PPT</a:t>
            </a:r>
          </a:p>
          <a:p>
            <a:pPr fontAlgn="auto">
              <a:lnSpc>
                <a:spcPct val="150000"/>
              </a:lnSpc>
              <a:spcBef>
                <a:spcPts val="0"/>
              </a:spcBef>
              <a:spcAft>
                <a:spcPts val="0"/>
              </a:spcAft>
            </a:pPr>
            <a:r>
              <a:rPr lang="en-US" altLang="zh-TW" sz="1600" b="1" dirty="0" smtClean="0">
                <a:latin typeface="+mn-lt"/>
                <a:ea typeface="+mn-ea"/>
                <a:cs typeface="+mn-ea"/>
                <a:sym typeface="+mn-lt"/>
              </a:rPr>
              <a:t>3.</a:t>
            </a:r>
            <a:r>
              <a:rPr lang="zh-TW" altLang="en-US" sz="1600" b="1" dirty="0" smtClean="0">
                <a:latin typeface="+mn-lt"/>
                <a:ea typeface="+mn-ea"/>
                <a:cs typeface="+mn-ea"/>
                <a:sym typeface="+mn-lt"/>
              </a:rPr>
              <a:t>口頭練習</a:t>
            </a:r>
            <a:endParaRPr lang="zh-CN" altLang="en-US" sz="1600" b="1" dirty="0">
              <a:latin typeface="+mn-lt"/>
              <a:ea typeface="+mn-ea"/>
              <a:cs typeface="+mn-ea"/>
              <a:sym typeface="+mn-lt"/>
            </a:endParaRPr>
          </a:p>
        </p:txBody>
      </p:sp>
      <p:sp>
        <p:nvSpPr>
          <p:cNvPr id="87" name="TextBox 86"/>
          <p:cNvSpPr txBox="1"/>
          <p:nvPr/>
        </p:nvSpPr>
        <p:spPr>
          <a:xfrm>
            <a:off x="873515" y="147986"/>
            <a:ext cx="1980029" cy="523220"/>
          </a:xfrm>
          <a:prstGeom prst="rect">
            <a:avLst/>
          </a:prstGeom>
          <a:noFill/>
        </p:spPr>
        <p:txBody>
          <a:bodyPr wrap="none" rtlCol="0">
            <a:spAutoFit/>
          </a:bodyPr>
          <a:lstStyle/>
          <a:p>
            <a:r>
              <a:rPr lang="zh-TW" altLang="en-US" sz="2800" dirty="0" smtClean="0">
                <a:latin typeface="+mn-lt"/>
                <a:ea typeface="+mn-ea"/>
                <a:cs typeface="+mn-ea"/>
                <a:sym typeface="+mn-lt"/>
              </a:rPr>
              <a:t>研究流程圖</a:t>
            </a:r>
            <a:endParaRPr lang="zh-CN" altLang="en-US" sz="2800" dirty="0">
              <a:latin typeface="+mn-lt"/>
              <a:ea typeface="+mn-ea"/>
              <a:cs typeface="+mn-ea"/>
              <a:sym typeface="+mn-lt"/>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500"/>
                                        <p:tgtEl>
                                          <p:spTgt spid="47"/>
                                        </p:tgtEl>
                                      </p:cBhvr>
                                    </p:animEffect>
                                  </p:childTnLst>
                                </p:cTn>
                              </p:par>
                              <p:par>
                                <p:cTn id="15" presetID="10" presetClass="entr" presetSubtype="0" fill="hold" nodeType="with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par>
                                <p:cTn id="18" presetID="10" presetClass="entr" presetSubtype="0" fill="hold" nodeType="with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500"/>
                                        <p:tgtEl>
                                          <p:spTgt spid="63"/>
                                        </p:tgtEl>
                                      </p:cBhvr>
                                    </p:animEffect>
                                  </p:childTnLst>
                                </p:cTn>
                              </p:par>
                              <p:par>
                                <p:cTn id="21" presetID="10" presetClass="entr" presetSubtype="0" fill="hold"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par>
                                <p:cTn id="24" presetID="10" presetClass="entr" presetSubtype="0" fill="hold" nodeType="with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fade">
                                      <p:cBhvr>
                                        <p:cTn id="26" dur="500"/>
                                        <p:tgtEl>
                                          <p:spTgt spid="75"/>
                                        </p:tgtEl>
                                      </p:cBhvr>
                                    </p:animEffect>
                                  </p:childTnLst>
                                </p:cTn>
                              </p:par>
                              <p:par>
                                <p:cTn id="27" presetID="10" presetClass="entr" presetSubtype="0" fill="hold" nodeType="with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fade">
                                      <p:cBhvr>
                                        <p:cTn id="29" dur="500"/>
                                        <p:tgtEl>
                                          <p:spTgt spid="82"/>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heel(1)">
                                      <p:cBhvr>
                                        <p:cTn id="34" dur="10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heel(1)">
                                      <p:cBhvr>
                                        <p:cTn id="39" dur="10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wheel(1)">
                                      <p:cBhvr>
                                        <p:cTn id="44" dur="1000"/>
                                        <p:tgtEl>
                                          <p:spTgt spid="59"/>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wheel(1)">
                                      <p:cBhvr>
                                        <p:cTn id="49" dur="1000"/>
                                        <p:tgtEl>
                                          <p:spTgt spid="66"/>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wheel(1)">
                                      <p:cBhvr>
                                        <p:cTn id="54" dur="1000"/>
                                        <p:tgtEl>
                                          <p:spTgt spid="73"/>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wheel(1)">
                                      <p:cBhvr>
                                        <p:cTn id="59" dur="1000"/>
                                        <p:tgtEl>
                                          <p:spTgt spid="8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down)">
                                      <p:cBhvr>
                                        <p:cTn id="64" dur="500"/>
                                        <p:tgtEl>
                                          <p:spTgt spid="55"/>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wipe(down)">
                                      <p:cBhvr>
                                        <p:cTn id="70" dur="500"/>
                                        <p:tgtEl>
                                          <p:spTgt spid="62"/>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down)">
                                      <p:cBhvr>
                                        <p:cTn id="73" dur="500"/>
                                        <p:tgtEl>
                                          <p:spTgt spid="69"/>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wipe(down)">
                                      <p:cBhvr>
                                        <p:cTn id="76" dur="500"/>
                                        <p:tgtEl>
                                          <p:spTgt spid="74"/>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wipe(down)">
                                      <p:cBhvr>
                                        <p:cTn id="79" dur="500"/>
                                        <p:tgtEl>
                                          <p:spTgt spid="8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fade">
                                      <p:cBhvr>
                                        <p:cTn id="84" dur="500"/>
                                        <p:tgtEl>
                                          <p:spTgt spid="53"/>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fade">
                                      <p:cBhvr>
                                        <p:cTn id="87" dur="500"/>
                                        <p:tgtEl>
                                          <p:spTgt spid="5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fade">
                                      <p:cBhvr>
                                        <p:cTn id="95" dur="500"/>
                                        <p:tgtEl>
                                          <p:spTgt spid="5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60"/>
                                        </p:tgtEl>
                                        <p:attrNameLst>
                                          <p:attrName>style.visibility</p:attrName>
                                        </p:attrNameLst>
                                      </p:cBhvr>
                                      <p:to>
                                        <p:strVal val="visible"/>
                                      </p:to>
                                    </p:set>
                                    <p:animEffect transition="in" filter="fade">
                                      <p:cBhvr>
                                        <p:cTn id="100" dur="500"/>
                                        <p:tgtEl>
                                          <p:spTgt spid="6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1"/>
                                        </p:tgtEl>
                                        <p:attrNameLst>
                                          <p:attrName>style.visibility</p:attrName>
                                        </p:attrNameLst>
                                      </p:cBhvr>
                                      <p:to>
                                        <p:strVal val="visible"/>
                                      </p:to>
                                    </p:set>
                                    <p:animEffect transition="in" filter="fade">
                                      <p:cBhvr>
                                        <p:cTn id="103" dur="500"/>
                                        <p:tgtEl>
                                          <p:spTgt spid="6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fade">
                                      <p:cBhvr>
                                        <p:cTn id="108" dur="500"/>
                                        <p:tgtEl>
                                          <p:spTgt spid="6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fade">
                                      <p:cBhvr>
                                        <p:cTn id="111" dur="500"/>
                                        <p:tgtEl>
                                          <p:spTgt spid="6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78"/>
                                        </p:tgtEl>
                                        <p:attrNameLst>
                                          <p:attrName>style.visibility</p:attrName>
                                        </p:attrNameLst>
                                      </p:cBhvr>
                                      <p:to>
                                        <p:strVal val="visible"/>
                                      </p:to>
                                    </p:set>
                                    <p:animEffect transition="in" filter="fade">
                                      <p:cBhvr>
                                        <p:cTn id="116" dur="500"/>
                                        <p:tgtEl>
                                          <p:spTgt spid="78"/>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85"/>
                                        </p:tgtEl>
                                        <p:attrNameLst>
                                          <p:attrName>style.visibility</p:attrName>
                                        </p:attrNameLst>
                                      </p:cBhvr>
                                      <p:to>
                                        <p:strVal val="visible"/>
                                      </p:to>
                                    </p:set>
                                    <p:animEffect transition="in" filter="fade">
                                      <p:cBhvr>
                                        <p:cTn id="121" dur="500"/>
                                        <p:tgtEl>
                                          <p:spTgt spid="8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86"/>
                                        </p:tgtEl>
                                        <p:attrNameLst>
                                          <p:attrName>style.visibility</p:attrName>
                                        </p:attrNameLst>
                                      </p:cBhvr>
                                      <p:to>
                                        <p:strVal val="visible"/>
                                      </p:to>
                                    </p:set>
                                    <p:animEffect transition="in" filter="fade">
                                      <p:cBhvr>
                                        <p:cTn id="124"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50" grpId="0"/>
      <p:bldP spid="51" grpId="0"/>
      <p:bldP spid="52" grpId="0" animBg="1"/>
      <p:bldP spid="53" grpId="0"/>
      <p:bldP spid="54" grpId="0"/>
      <p:bldP spid="55" grpId="0" animBg="1"/>
      <p:bldP spid="59" grpId="0" animBg="1"/>
      <p:bldP spid="60" grpId="0"/>
      <p:bldP spid="61" grpId="0"/>
      <p:bldP spid="62" grpId="0" animBg="1"/>
      <p:bldP spid="66" grpId="0" animBg="1"/>
      <p:bldP spid="67" grpId="0"/>
      <p:bldP spid="68" grpId="0"/>
      <p:bldP spid="69" grpId="0" animBg="1"/>
      <p:bldP spid="73" grpId="0" animBg="1"/>
      <p:bldP spid="74" grpId="0" animBg="1"/>
      <p:bldP spid="78" grpId="0"/>
      <p:bldP spid="80" grpId="0" animBg="1"/>
      <p:bldP spid="81" grpId="0" animBg="1"/>
      <p:bldP spid="85" grpId="0"/>
      <p:bldP spid="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圆角矩形 97"/>
          <p:cNvSpPr/>
          <p:nvPr/>
        </p:nvSpPr>
        <p:spPr bwMode="auto">
          <a:xfrm>
            <a:off x="395536" y="915566"/>
            <a:ext cx="8255167" cy="4104456"/>
          </a:xfrm>
          <a:prstGeom prst="roundRect">
            <a:avLst>
              <a:gd name="adj" fmla="val 7635"/>
            </a:avLst>
          </a:prstGeom>
          <a:gradFill flip="none" rotWithShape="1">
            <a:gsLst>
              <a:gs pos="50000">
                <a:sysClr val="window" lastClr="FFFFFF">
                  <a:lumMod val="95000"/>
                </a:sysClr>
              </a:gs>
              <a:gs pos="100000">
                <a:sysClr val="window" lastClr="FFFFFF">
                  <a:lumMod val="75000"/>
                </a:sysClr>
              </a:gs>
            </a:gsLst>
            <a:lin ang="2700000" scaled="1"/>
            <a:tileRect/>
          </a:gradFill>
          <a:ln w="38100" cap="flat" cmpd="sng" algn="ctr">
            <a:solidFill>
              <a:srgbClr val="FF0000"/>
            </a:solidFill>
            <a:prstDash val="solid"/>
          </a:ln>
          <a:effectLst/>
          <a:scene3d>
            <a:camera prst="orthographicFront"/>
            <a:lightRig rig="flat" dir="t"/>
          </a:scene3d>
          <a:sp3d contourW="19050">
            <a:bevelT w="127000" prst="convex"/>
            <a:bevelB w="0" h="0"/>
            <a:contourClr>
              <a:sysClr val="window" lastClr="FFFFFF"/>
            </a:contourClr>
          </a:sp3d>
        </p:spPr>
        <p:txBody>
          <a:bodyPr anchor="ctr"/>
          <a:lstStyle/>
          <a:p>
            <a:pPr marL="0" marR="0" lvl="2" indent="0"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0" cap="none" spc="0" normalizeH="0" baseline="0" noProof="0" dirty="0">
              <a:ln>
                <a:noFill/>
              </a:ln>
              <a:solidFill>
                <a:sysClr val="windowText" lastClr="000000"/>
              </a:solidFill>
              <a:effectLst/>
              <a:uLnTx/>
              <a:uFillTx/>
              <a:latin typeface="+mn-lt"/>
              <a:ea typeface="+mn-ea"/>
              <a:cs typeface="+mn-ea"/>
              <a:sym typeface="+mn-lt"/>
            </a:endParaRPr>
          </a:p>
        </p:txBody>
      </p:sp>
      <p:sp>
        <p:nvSpPr>
          <p:cNvPr id="99" name="TextBox 98"/>
          <p:cNvSpPr txBox="1">
            <a:spLocks noChangeArrowheads="1"/>
          </p:cNvSpPr>
          <p:nvPr/>
        </p:nvSpPr>
        <p:spPr bwMode="auto">
          <a:xfrm>
            <a:off x="683568" y="1056159"/>
            <a:ext cx="7704856" cy="42165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en-US" altLang="zh-TW" sz="2000" dirty="0"/>
              <a:t>1</a:t>
            </a:r>
            <a:r>
              <a:rPr lang="zh-TW" altLang="en-US" sz="2000" dirty="0"/>
              <a:t>、</a:t>
            </a:r>
            <a:r>
              <a:rPr lang="zh-TW" altLang="en-US" sz="2000" dirty="0">
                <a:latin typeface="標楷體" panose="03000509000000000000" pitchFamily="65" charset="-120"/>
                <a:ea typeface="標楷體" panose="03000509000000000000" pitchFamily="65" charset="-120"/>
              </a:rPr>
              <a:t>將馬鈴薯洗淨去皮，切好後用水洗一下去掉澱粉，然後撈出備用。將洗淨</a:t>
            </a:r>
            <a:r>
              <a:rPr lang="zh-TW" altLang="en-US" sz="2000" dirty="0" smtClean="0">
                <a:latin typeface="標楷體" panose="03000509000000000000" pitchFamily="65" charset="-120"/>
                <a:ea typeface="標楷體" panose="03000509000000000000" pitchFamily="65" charset="-120"/>
              </a:rPr>
              <a:t>過馬鈴薯</a:t>
            </a:r>
            <a:r>
              <a:rPr lang="zh-TW" altLang="en-US" sz="2000" dirty="0">
                <a:latin typeface="標楷體" panose="03000509000000000000" pitchFamily="65" charset="-120"/>
                <a:ea typeface="標楷體" panose="03000509000000000000" pitchFamily="65" charset="-120"/>
              </a:rPr>
              <a:t>條</a:t>
            </a:r>
            <a:r>
              <a:rPr lang="zh-TW" altLang="en-US" sz="2000" dirty="0" smtClean="0">
                <a:latin typeface="標楷體" panose="03000509000000000000" pitchFamily="65" charset="-120"/>
                <a:ea typeface="標楷體" panose="03000509000000000000" pitchFamily="65" charset="-120"/>
              </a:rPr>
              <a:t>下鍋炸馬鈴薯條約三分鐘，最後再下鍋回炸約半分鐘。撈</a:t>
            </a:r>
            <a:r>
              <a:rPr lang="zh-TW" altLang="en-US" sz="2000" dirty="0">
                <a:latin typeface="標楷體" panose="03000509000000000000" pitchFamily="65" charset="-120"/>
                <a:ea typeface="標楷體" panose="03000509000000000000" pitchFamily="65" charset="-120"/>
              </a:rPr>
              <a:t>出馬鈴薯條就好了</a:t>
            </a:r>
            <a:r>
              <a:rPr lang="zh-TW" altLang="en-US" sz="2000" dirty="0" smtClean="0">
                <a:latin typeface="標楷體" panose="03000509000000000000" pitchFamily="65" charset="-120"/>
                <a:ea typeface="標楷體" panose="03000509000000000000" pitchFamily="65" charset="-120"/>
              </a:rPr>
              <a:t>。</a:t>
            </a:r>
            <a:endParaRPr lang="en-US" altLang="zh-TW" sz="2000" dirty="0" smtClean="0">
              <a:latin typeface="標楷體" panose="03000509000000000000" pitchFamily="65" charset="-120"/>
              <a:ea typeface="標楷體" panose="03000509000000000000" pitchFamily="65" charset="-120"/>
            </a:endParaRPr>
          </a:p>
          <a:p>
            <a:pPr>
              <a:lnSpc>
                <a:spcPct val="150000"/>
              </a:lnSpc>
            </a:pPr>
            <a:endParaRPr lang="zh-TW" altLang="en-US" sz="2000" dirty="0">
              <a:latin typeface="標楷體" panose="03000509000000000000" pitchFamily="65" charset="-120"/>
              <a:ea typeface="標楷體" panose="03000509000000000000" pitchFamily="65" charset="-120"/>
            </a:endParaRPr>
          </a:p>
          <a:p>
            <a:pPr>
              <a:lnSpc>
                <a:spcPct val="150000"/>
              </a:lnSpc>
            </a:pPr>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、歐盟有研究指出，在薯條用回鍋油再炸一次易增加丙烯醯胺。研議以「先燙後炸」的方式減少食物中的丙烯醯胺，但也反遭比利時民眾強力反彈，所以想要吃健康的薯條也可用「先燙後炸」的方式來做薯條。</a:t>
            </a:r>
          </a:p>
          <a:p>
            <a:r>
              <a:rPr lang="zh-TW" altLang="en-US" sz="1400" dirty="0"/>
              <a:t/>
            </a:r>
            <a:br>
              <a:rPr lang="zh-TW" altLang="en-US" sz="1400" dirty="0"/>
            </a:br>
            <a:endParaRPr lang="zh-CN" altLang="en-US" sz="1400" b="0" dirty="0">
              <a:solidFill>
                <a:srgbClr val="000000"/>
              </a:solidFill>
              <a:latin typeface="+mn-lt"/>
              <a:ea typeface="+mn-ea"/>
              <a:cs typeface="+mn-ea"/>
              <a:sym typeface="+mn-lt"/>
            </a:endParaRPr>
          </a:p>
        </p:txBody>
      </p:sp>
      <p:sp>
        <p:nvSpPr>
          <p:cNvPr id="23" name="TextBox 22"/>
          <p:cNvSpPr txBox="1"/>
          <p:nvPr/>
        </p:nvSpPr>
        <p:spPr>
          <a:xfrm>
            <a:off x="873515" y="147986"/>
            <a:ext cx="3618298" cy="523220"/>
          </a:xfrm>
          <a:prstGeom prst="rect">
            <a:avLst/>
          </a:prstGeom>
          <a:noFill/>
        </p:spPr>
        <p:txBody>
          <a:bodyPr wrap="none" rtlCol="0">
            <a:spAutoFit/>
          </a:bodyPr>
          <a:lstStyle/>
          <a:p>
            <a:r>
              <a:rPr lang="zh-TW" altLang="en-US" sz="2800" dirty="0" smtClean="0">
                <a:latin typeface="+mn-lt"/>
                <a:ea typeface="+mn-ea"/>
                <a:cs typeface="+mn-ea"/>
                <a:sym typeface="+mn-lt"/>
              </a:rPr>
              <a:t>文獻探討</a:t>
            </a:r>
            <a:r>
              <a:rPr lang="en-US" altLang="zh-TW" sz="2800" dirty="0" smtClean="0">
                <a:latin typeface="+mn-lt"/>
                <a:ea typeface="+mn-ea"/>
                <a:cs typeface="+mn-ea"/>
                <a:sym typeface="+mn-lt"/>
              </a:rPr>
              <a:t>-1(</a:t>
            </a:r>
            <a:r>
              <a:rPr lang="zh-TW" altLang="en-US" sz="2800" dirty="0" smtClean="0">
                <a:latin typeface="+mn-lt"/>
                <a:ea typeface="+mn-ea"/>
                <a:cs typeface="+mn-ea"/>
                <a:sym typeface="+mn-lt"/>
              </a:rPr>
              <a:t>薯條做法</a:t>
            </a:r>
            <a:r>
              <a:rPr lang="en-US" altLang="zh-TW" sz="2800" dirty="0" smtClean="0">
                <a:latin typeface="+mn-lt"/>
                <a:ea typeface="+mn-ea"/>
                <a:cs typeface="+mn-ea"/>
                <a:sym typeface="+mn-lt"/>
              </a:rPr>
              <a:t>)</a:t>
            </a:r>
            <a:endParaRPr lang="zh-CN" altLang="en-US" sz="2800" dirty="0">
              <a:latin typeface="+mn-lt"/>
              <a:ea typeface="+mn-ea"/>
              <a:cs typeface="+mn-ea"/>
              <a:sym typeface="+mn-lt"/>
            </a:endParaRPr>
          </a:p>
        </p:txBody>
      </p:sp>
      <p:sp>
        <p:nvSpPr>
          <p:cNvPr id="3" name="Rectangle 1"/>
          <p:cNvSpPr>
            <a:spLocks noChangeArrowheads="1"/>
          </p:cNvSpPr>
          <p:nvPr/>
        </p:nvSpPr>
        <p:spPr bwMode="auto">
          <a:xfrm>
            <a:off x="848961" y="156210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chemeClr val="tx1"/>
                </a:solidFill>
                <a:effectLst/>
                <a:latin typeface="Arial" panose="020B0604020202020204" pitchFamily="34" charset="0"/>
              </a:rPr>
              <a:t/>
            </a:r>
            <a:br>
              <a:rPr kumimoji="0" lang="zh-TW" altLang="zh-TW" sz="1800" b="0" i="0" u="none" strike="noStrike" cap="none" normalizeH="0" baseline="0" smtClean="0">
                <a:ln>
                  <a:noFill/>
                </a:ln>
                <a:solidFill>
                  <a:schemeClr val="tx1"/>
                </a:solidFill>
                <a:effectLst/>
                <a:latin typeface="Arial" panose="020B0604020202020204" pitchFamily="34"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anim calcmode="lin" valueType="num">
                                      <p:cBhvr>
                                        <p:cTn id="8" dur="1000" fill="hold"/>
                                        <p:tgtEl>
                                          <p:spTgt spid="98"/>
                                        </p:tgtEl>
                                        <p:attrNameLst>
                                          <p:attrName>ppt_x</p:attrName>
                                        </p:attrNameLst>
                                      </p:cBhvr>
                                      <p:tavLst>
                                        <p:tav tm="0">
                                          <p:val>
                                            <p:strVal val="#ppt_x"/>
                                          </p:val>
                                        </p:tav>
                                        <p:tav tm="100000">
                                          <p:val>
                                            <p:strVal val="#ppt_x"/>
                                          </p:val>
                                        </p:tav>
                                      </p:tavLst>
                                    </p:anim>
                                    <p:anim calcmode="lin" valueType="num">
                                      <p:cBhvr>
                                        <p:cTn id="9" dur="1000" fill="hold"/>
                                        <p:tgtEl>
                                          <p:spTgt spid="9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anim calcmode="lin" valueType="num">
                                      <p:cBhvr>
                                        <p:cTn id="13" dur="1000" fill="hold"/>
                                        <p:tgtEl>
                                          <p:spTgt spid="99"/>
                                        </p:tgtEl>
                                        <p:attrNameLst>
                                          <p:attrName>ppt_x</p:attrName>
                                        </p:attrNameLst>
                                      </p:cBhvr>
                                      <p:tavLst>
                                        <p:tav tm="0">
                                          <p:val>
                                            <p:strVal val="#ppt_x"/>
                                          </p:val>
                                        </p:tav>
                                        <p:tav tm="100000">
                                          <p:val>
                                            <p:strVal val="#ppt_x"/>
                                          </p:val>
                                        </p:tav>
                                      </p:tavLst>
                                    </p:anim>
                                    <p:anim calcmode="lin" valueType="num">
                                      <p:cBhvr>
                                        <p:cTn id="14"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p:cNvSpPr txBox="1">
            <a:spLocks noChangeArrowheads="1"/>
          </p:cNvSpPr>
          <p:nvPr/>
        </p:nvSpPr>
        <p:spPr bwMode="auto">
          <a:xfrm>
            <a:off x="755576" y="1851670"/>
            <a:ext cx="7416824" cy="3077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zh-CN" altLang="en-US" sz="1400" b="0" dirty="0">
              <a:solidFill>
                <a:srgbClr val="000000"/>
              </a:solidFill>
              <a:latin typeface="+mn-lt"/>
              <a:ea typeface="+mn-ea"/>
              <a:cs typeface="+mn-ea"/>
              <a:sym typeface="+mn-lt"/>
            </a:endParaRPr>
          </a:p>
        </p:txBody>
      </p:sp>
      <p:sp>
        <p:nvSpPr>
          <p:cNvPr id="23" name="TextBox 22"/>
          <p:cNvSpPr txBox="1"/>
          <p:nvPr/>
        </p:nvSpPr>
        <p:spPr>
          <a:xfrm>
            <a:off x="873515" y="147986"/>
            <a:ext cx="8127546" cy="523220"/>
          </a:xfrm>
          <a:prstGeom prst="rect">
            <a:avLst/>
          </a:prstGeom>
          <a:noFill/>
        </p:spPr>
        <p:txBody>
          <a:bodyPr wrap="none" rtlCol="0">
            <a:spAutoFit/>
          </a:bodyPr>
          <a:lstStyle/>
          <a:p>
            <a:r>
              <a:rPr lang="zh-TW" altLang="en-US" sz="2800" dirty="0" smtClean="0">
                <a:latin typeface="+mn-lt"/>
                <a:ea typeface="+mn-ea"/>
                <a:cs typeface="+mn-ea"/>
                <a:sym typeface="+mn-lt"/>
              </a:rPr>
              <a:t>文獻探討</a:t>
            </a:r>
            <a:r>
              <a:rPr lang="en-US" altLang="zh-TW" sz="2800" dirty="0" smtClean="0">
                <a:latin typeface="+mn-lt"/>
                <a:ea typeface="+mn-ea"/>
                <a:cs typeface="+mn-ea"/>
                <a:sym typeface="+mn-lt"/>
              </a:rPr>
              <a:t>-</a:t>
            </a:r>
            <a:r>
              <a:rPr lang="en-US" altLang="zh-TW" sz="2800" dirty="0">
                <a:latin typeface="+mn-lt"/>
                <a:ea typeface="+mn-ea"/>
                <a:cs typeface="+mn-ea"/>
                <a:sym typeface="+mn-lt"/>
              </a:rPr>
              <a:t>2</a:t>
            </a:r>
            <a:r>
              <a:rPr lang="en-US" altLang="zh-TW" sz="2800" dirty="0" smtClean="0">
                <a:latin typeface="+mn-lt"/>
                <a:ea typeface="+mn-ea"/>
                <a:cs typeface="+mn-ea"/>
                <a:sym typeface="+mn-lt"/>
              </a:rPr>
              <a:t>(</a:t>
            </a:r>
            <a:r>
              <a:rPr lang="zh-TW" altLang="en-US" sz="2800" dirty="0">
                <a:latin typeface="+mn-lt"/>
                <a:ea typeface="+mn-ea"/>
                <a:cs typeface="+mn-ea"/>
                <a:sym typeface="+mn-lt"/>
              </a:rPr>
              <a:t>薯條成品</a:t>
            </a:r>
            <a:r>
              <a:rPr lang="zh-TW" altLang="en-US" sz="2800" dirty="0" smtClean="0">
                <a:latin typeface="+mn-lt"/>
                <a:ea typeface="+mn-ea"/>
                <a:cs typeface="+mn-ea"/>
                <a:sym typeface="+mn-lt"/>
              </a:rPr>
              <a:t>中可</a:t>
            </a:r>
            <a:r>
              <a:rPr lang="zh-TW" altLang="en-US" sz="2800" dirty="0">
                <a:latin typeface="+mn-lt"/>
                <a:ea typeface="+mn-ea"/>
                <a:cs typeface="+mn-ea"/>
                <a:sym typeface="+mn-lt"/>
              </a:rPr>
              <a:t>能</a:t>
            </a:r>
            <a:r>
              <a:rPr lang="zh-TW" altLang="en-US" sz="2800" dirty="0" smtClean="0">
                <a:latin typeface="+mn-lt"/>
                <a:ea typeface="+mn-ea"/>
                <a:cs typeface="+mn-ea"/>
                <a:sym typeface="+mn-lt"/>
              </a:rPr>
              <a:t>會</a:t>
            </a:r>
            <a:r>
              <a:rPr lang="zh-TW" altLang="en-US" sz="2800" dirty="0">
                <a:latin typeface="+mn-lt"/>
                <a:ea typeface="+mn-ea"/>
                <a:cs typeface="+mn-ea"/>
                <a:sym typeface="+mn-lt"/>
              </a:rPr>
              <a:t>有的的食品添加物</a:t>
            </a:r>
            <a:r>
              <a:rPr lang="en-US" altLang="zh-TW" sz="2800" dirty="0" smtClean="0">
                <a:latin typeface="+mn-lt"/>
                <a:ea typeface="+mn-ea"/>
                <a:cs typeface="+mn-ea"/>
                <a:sym typeface="+mn-lt"/>
              </a:rPr>
              <a:t>)</a:t>
            </a:r>
            <a:endParaRPr lang="zh-CN" altLang="en-US" sz="2800" dirty="0">
              <a:latin typeface="+mn-lt"/>
              <a:ea typeface="+mn-ea"/>
              <a:cs typeface="+mn-ea"/>
              <a:sym typeface="+mn-lt"/>
            </a:endParaRPr>
          </a:p>
        </p:txBody>
      </p:sp>
      <p:graphicFrame>
        <p:nvGraphicFramePr>
          <p:cNvPr id="2" name="表格 1"/>
          <p:cNvGraphicFramePr>
            <a:graphicFrameLocks noGrp="1"/>
          </p:cNvGraphicFramePr>
          <p:nvPr>
            <p:extLst>
              <p:ext uri="{D42A27DB-BD31-4B8C-83A1-F6EECF244321}">
                <p14:modId xmlns:p14="http://schemas.microsoft.com/office/powerpoint/2010/main" xmlns="" val="932642995"/>
              </p:ext>
            </p:extLst>
          </p:nvPr>
        </p:nvGraphicFramePr>
        <p:xfrm>
          <a:off x="323528" y="915566"/>
          <a:ext cx="8496944" cy="4145935"/>
        </p:xfrm>
        <a:graphic>
          <a:graphicData uri="http://schemas.openxmlformats.org/drawingml/2006/table">
            <a:tbl>
              <a:tblPr/>
              <a:tblGrid>
                <a:gridCol w="1616060">
                  <a:extLst>
                    <a:ext uri="{9D8B030D-6E8A-4147-A177-3AD203B41FA5}">
                      <a16:colId xmlns="" xmlns:a16="http://schemas.microsoft.com/office/drawing/2014/main" val="3995415302"/>
                    </a:ext>
                  </a:extLst>
                </a:gridCol>
                <a:gridCol w="6880884">
                  <a:extLst>
                    <a:ext uri="{9D8B030D-6E8A-4147-A177-3AD203B41FA5}">
                      <a16:colId xmlns="" xmlns:a16="http://schemas.microsoft.com/office/drawing/2014/main" val="742311438"/>
                    </a:ext>
                  </a:extLst>
                </a:gridCol>
              </a:tblGrid>
              <a:tr h="298160">
                <a:tc>
                  <a:txBody>
                    <a:bodyPr/>
                    <a:lstStyle/>
                    <a:p>
                      <a:pPr rtl="0" fontAlgn="t">
                        <a:spcBef>
                          <a:spcPts val="0"/>
                        </a:spcBef>
                        <a:spcAft>
                          <a:spcPts val="0"/>
                        </a:spcAft>
                      </a:pP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名稱</a:t>
                      </a:r>
                      <a:endParaRPr lang="zh-TW" altLang="en-US" sz="2400" dirty="0">
                        <a:effectLst/>
                        <a:latin typeface="標楷體" panose="03000509000000000000" pitchFamily="65" charset="-120"/>
                        <a:ea typeface="標楷體" panose="03000509000000000000" pitchFamily="65" charset="-120"/>
                      </a:endParaRPr>
                    </a:p>
                  </a:txBody>
                  <a:tcPr marL="67312" marR="67312" marT="67312" marB="67312">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作用</a:t>
                      </a:r>
                      <a:endParaRPr lang="zh-TW" altLang="en-US" sz="2400" dirty="0">
                        <a:effectLst/>
                        <a:latin typeface="標楷體" panose="03000509000000000000" pitchFamily="65" charset="-120"/>
                        <a:ea typeface="標楷體" panose="03000509000000000000" pitchFamily="65" charset="-120"/>
                      </a:endParaRPr>
                    </a:p>
                  </a:txBody>
                  <a:tcPr marL="67312" marR="67312" marT="67312" marB="67312">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897914498"/>
                  </a:ext>
                </a:extLst>
              </a:tr>
              <a:tr h="477056">
                <a:tc>
                  <a:txBody>
                    <a:bodyPr/>
                    <a:lstStyle/>
                    <a:p>
                      <a:pPr algn="ctr" rtl="0" fontAlgn="t">
                        <a:spcBef>
                          <a:spcPts val="0"/>
                        </a:spcBef>
                        <a:spcAft>
                          <a:spcPts val="0"/>
                        </a:spcAft>
                      </a:pP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玉米糖漿</a:t>
                      </a:r>
                      <a:endParaRPr lang="zh-TW" altLang="en-US" sz="2400" dirty="0">
                        <a:effectLst/>
                        <a:latin typeface="標楷體" panose="03000509000000000000" pitchFamily="65" charset="-120"/>
                        <a:ea typeface="標楷體" panose="03000509000000000000" pitchFamily="65" charset="-120"/>
                      </a:endParaRPr>
                    </a:p>
                  </a:txBody>
                  <a:tcPr marL="67312" marR="67312" marT="67312" marB="67312" anchor="ctr">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rtl="0" fontAlgn="t">
                        <a:spcBef>
                          <a:spcPts val="0"/>
                        </a:spcBef>
                        <a:spcAft>
                          <a:spcPts val="0"/>
                        </a:spcAft>
                      </a:pP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因為在切片後洗去了多餘的糖分，為了補足糖分，因此將薯條浸在玉米糖漿溶液一段時間，讓薯條表面裹上一層薄薄的「糖衣」。</a:t>
                      </a:r>
                      <a:endParaRPr lang="zh-TW" altLang="en-US" sz="2400" dirty="0">
                        <a:effectLst/>
                        <a:latin typeface="標楷體" panose="03000509000000000000" pitchFamily="65" charset="-120"/>
                        <a:ea typeface="標楷體" panose="03000509000000000000" pitchFamily="65" charset="-120"/>
                      </a:endParaRPr>
                    </a:p>
                  </a:txBody>
                  <a:tcPr marL="67312" marR="67312" marT="67312" marB="67312" anchor="ctr">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3590466433"/>
                  </a:ext>
                </a:extLst>
              </a:tr>
              <a:tr h="645818">
                <a:tc>
                  <a:txBody>
                    <a:bodyPr/>
                    <a:lstStyle/>
                    <a:p>
                      <a:pPr algn="ctr" rtl="0" fontAlgn="t">
                        <a:spcBef>
                          <a:spcPts val="0"/>
                        </a:spcBef>
                        <a:spcAft>
                          <a:spcPts val="0"/>
                        </a:spcAft>
                      </a:pP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酸式焦磷酸鈉</a:t>
                      </a:r>
                      <a:endParaRPr lang="zh-TW" altLang="en-US" sz="2400" dirty="0">
                        <a:effectLst/>
                        <a:latin typeface="標楷體" panose="03000509000000000000" pitchFamily="65" charset="-120"/>
                        <a:ea typeface="標楷體" panose="03000509000000000000" pitchFamily="65" charset="-120"/>
                      </a:endParaRPr>
                    </a:p>
                  </a:txBody>
                  <a:tcPr marL="67312" marR="67312" marT="67312" marB="67312" anchor="ctr">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馬鈴薯含有的鐵質和酚化合物在油炸過程中會產生反應，導致馬鈴薯變色，味道變差。酸式焦磷酸鈉可以鎖住鐵離子，阻止鐵離子產生反應，維持馬鈴薯的味道與色澤。</a:t>
                      </a:r>
                      <a:endParaRPr lang="zh-TW" altLang="en-US" sz="2400" dirty="0">
                        <a:effectLst/>
                        <a:latin typeface="標楷體" panose="03000509000000000000" pitchFamily="65" charset="-120"/>
                        <a:ea typeface="標楷體" panose="03000509000000000000" pitchFamily="65" charset="-120"/>
                      </a:endParaRPr>
                    </a:p>
                  </a:txBody>
                  <a:tcPr marL="67312" marR="67312" marT="67312" marB="67312" anchor="ctr">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635703591"/>
                  </a:ext>
                </a:extLst>
              </a:tr>
              <a:tr h="470300">
                <a:tc>
                  <a:txBody>
                    <a:bodyPr/>
                    <a:lstStyle/>
                    <a:p>
                      <a:pPr algn="ctr" rtl="0" fontAlgn="t">
                        <a:spcBef>
                          <a:spcPts val="0"/>
                        </a:spcBef>
                        <a:spcAft>
                          <a:spcPts val="0"/>
                        </a:spcAft>
                      </a:pP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油</a:t>
                      </a:r>
                      <a:endParaRPr lang="zh-TW" altLang="en-US" sz="2400" dirty="0">
                        <a:effectLst/>
                        <a:latin typeface="標楷體" panose="03000509000000000000" pitchFamily="65" charset="-120"/>
                        <a:ea typeface="標楷體" panose="03000509000000000000" pitchFamily="65" charset="-120"/>
                      </a:endParaRPr>
                    </a:p>
                  </a:txBody>
                  <a:tcPr marL="67312" marR="67312" marT="67312" marB="67312" anchor="ctr">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rtl="0" fontAlgn="t">
                        <a:spcBef>
                          <a:spcPts val="0"/>
                        </a:spcBef>
                        <a:spcAft>
                          <a:spcPts val="0"/>
                        </a:spcAft>
                      </a:pP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油炸用油要選擇安定性高</a:t>
                      </a:r>
                      <a:r>
                        <a:rPr lang="en-US" altLang="zh-TW" sz="16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飽和脂肪酸高和發煙點高</a:t>
                      </a:r>
                      <a:r>
                        <a:rPr lang="en-US" altLang="zh-TW" sz="16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的油，包括棕櫚油、芥花油、椰子油、大豆沙拉油</a:t>
                      </a:r>
                      <a:r>
                        <a:rPr lang="en-US" altLang="zh-TW" sz="1600" b="0" i="0" u="none" strike="noStrike" dirty="0">
                          <a:solidFill>
                            <a:srgbClr val="000000"/>
                          </a:solidFill>
                          <a:effectLst/>
                          <a:latin typeface="標楷體" panose="03000509000000000000" pitchFamily="65" charset="-120"/>
                          <a:ea typeface="標楷體" panose="03000509000000000000" pitchFamily="65" charset="-120"/>
                        </a:rPr>
                        <a:t>…</a:t>
                      </a:r>
                      <a:r>
                        <a:rPr lang="zh-TW" altLang="en-US" sz="1600" b="0" i="0" u="none" strike="noStrike" dirty="0" smtClean="0">
                          <a:solidFill>
                            <a:srgbClr val="000000"/>
                          </a:solidFill>
                          <a:effectLst/>
                          <a:latin typeface="標楷體" panose="03000509000000000000" pitchFamily="65" charset="-120"/>
                          <a:ea typeface="標楷體" panose="03000509000000000000" pitchFamily="65" charset="-120"/>
                        </a:rPr>
                        <a:t>等等。</a:t>
                      </a:r>
                      <a:endParaRPr lang="zh-TW" altLang="en-US" sz="2400" dirty="0">
                        <a:effectLst/>
                        <a:latin typeface="標楷體" panose="03000509000000000000" pitchFamily="65" charset="-120"/>
                        <a:ea typeface="標楷體" panose="03000509000000000000" pitchFamily="65" charset="-120"/>
                      </a:endParaRPr>
                    </a:p>
                  </a:txBody>
                  <a:tcPr marL="67312" marR="67312" marT="67312" marB="67312" anchor="ctr">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 xmlns:a16="http://schemas.microsoft.com/office/drawing/2014/main" val="4008897209"/>
                  </a:ext>
                </a:extLst>
              </a:tr>
              <a:tr h="294783">
                <a:tc>
                  <a:txBody>
                    <a:bodyPr/>
                    <a:lstStyle/>
                    <a:p>
                      <a:pPr algn="ctr" rtl="0" fontAlgn="t">
                        <a:spcBef>
                          <a:spcPts val="0"/>
                        </a:spcBef>
                        <a:spcAft>
                          <a:spcPts val="0"/>
                        </a:spcAft>
                      </a:pP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二甲基聚矽氧烷</a:t>
                      </a:r>
                      <a:endParaRPr lang="zh-TW" altLang="en-US" sz="2400" dirty="0">
                        <a:effectLst/>
                        <a:latin typeface="標楷體" panose="03000509000000000000" pitchFamily="65" charset="-120"/>
                        <a:ea typeface="標楷體" panose="03000509000000000000" pitchFamily="65" charset="-120"/>
                      </a:endParaRPr>
                    </a:p>
                  </a:txBody>
                  <a:tcPr marL="67312" marR="67312" marT="67312" marB="67312" anchor="ctr">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麥當勞在薯條中加入二甲基聚矽氧烷為了防止油</a:t>
                      </a:r>
                      <a:r>
                        <a:rPr lang="zh-TW" altLang="en-US" sz="1600" b="0" i="0" u="none" strike="noStrike" dirty="0" smtClean="0">
                          <a:solidFill>
                            <a:srgbClr val="000000"/>
                          </a:solidFill>
                          <a:effectLst/>
                          <a:latin typeface="標楷體" panose="03000509000000000000" pitchFamily="65" charset="-120"/>
                          <a:ea typeface="標楷體" panose="03000509000000000000" pitchFamily="65" charset="-120"/>
                        </a:rPr>
                        <a:t>起泡。</a:t>
                      </a:r>
                      <a:endParaRPr lang="zh-TW" altLang="en-US" sz="2400" dirty="0">
                        <a:effectLst/>
                        <a:latin typeface="標楷體" panose="03000509000000000000" pitchFamily="65" charset="-120"/>
                        <a:ea typeface="標楷體" panose="03000509000000000000" pitchFamily="65" charset="-120"/>
                      </a:endParaRPr>
                    </a:p>
                  </a:txBody>
                  <a:tcPr marL="67312" marR="67312" marT="67312" marB="67312" anchor="ctr">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51042114"/>
                  </a:ext>
                </a:extLst>
              </a:tr>
              <a:tr h="470300">
                <a:tc>
                  <a:txBody>
                    <a:bodyPr/>
                    <a:lstStyle/>
                    <a:p>
                      <a:pPr algn="ctr" rtl="0" fontAlgn="t">
                        <a:spcBef>
                          <a:spcPts val="0"/>
                        </a:spcBef>
                        <a:spcAft>
                          <a:spcPts val="0"/>
                        </a:spcAft>
                      </a:pP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鹽</a:t>
                      </a:r>
                      <a:endParaRPr lang="zh-TW" altLang="en-US" sz="2400" dirty="0">
                        <a:effectLst/>
                        <a:latin typeface="標楷體" panose="03000509000000000000" pitchFamily="65" charset="-120"/>
                        <a:ea typeface="標楷體" panose="03000509000000000000" pitchFamily="65" charset="-120"/>
                      </a:endParaRPr>
                    </a:p>
                  </a:txBody>
                  <a:tcPr marL="67312" marR="67312" marT="67312" marB="67312" anchor="ctr">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rtl="0" fontAlgn="t">
                        <a:spcBef>
                          <a:spcPts val="0"/>
                        </a:spcBef>
                        <a:spcAft>
                          <a:spcPts val="0"/>
                        </a:spcAft>
                      </a:pP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門市油炸後，會在薯條上撒上鹽，每顆鹽粒的直徑大小是一致的，好被熱油快速吸收。</a:t>
                      </a:r>
                      <a:endParaRPr lang="zh-TW" altLang="en-US" sz="2400" dirty="0">
                        <a:effectLst/>
                        <a:latin typeface="標楷體" panose="03000509000000000000" pitchFamily="65" charset="-120"/>
                        <a:ea typeface="標楷體" panose="03000509000000000000" pitchFamily="65" charset="-120"/>
                      </a:endParaRPr>
                    </a:p>
                  </a:txBody>
                  <a:tcPr marL="67312" marR="67312" marT="67312" marB="67312" anchor="ctr">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619801857"/>
                  </a:ext>
                </a:extLst>
              </a:tr>
              <a:tr h="655951">
                <a:tc>
                  <a:txBody>
                    <a:bodyPr/>
                    <a:lstStyle/>
                    <a:p>
                      <a:pPr algn="ctr" rtl="0" fontAlgn="t">
                        <a:spcBef>
                          <a:spcPts val="0"/>
                        </a:spcBef>
                        <a:spcAft>
                          <a:spcPts val="0"/>
                        </a:spcAft>
                      </a:pP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特丁基對苯二酚</a:t>
                      </a:r>
                      <a:r>
                        <a:rPr lang="en-US" altLang="zh-TW" sz="1600" b="0" i="0" u="none" strike="noStrike" dirty="0">
                          <a:solidFill>
                            <a:srgbClr val="000000"/>
                          </a:solidFill>
                          <a:effectLst/>
                          <a:latin typeface="標楷體" panose="03000509000000000000" pitchFamily="65" charset="-120"/>
                          <a:ea typeface="標楷體" panose="03000509000000000000" pitchFamily="65" charset="-120"/>
                        </a:rPr>
                        <a:t>(TBHQ)</a:t>
                      </a:r>
                      <a:endParaRPr lang="zh-TW" altLang="en-US" sz="2400" dirty="0">
                        <a:effectLst/>
                        <a:latin typeface="標楷體" panose="03000509000000000000" pitchFamily="65" charset="-120"/>
                        <a:ea typeface="標楷體" panose="03000509000000000000" pitchFamily="65" charset="-120"/>
                      </a:endParaRPr>
                    </a:p>
                  </a:txBody>
                  <a:tcPr marL="67312" marR="67312" marT="67312" marB="67312" anchor="ctr">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1600" b="0" i="0" u="none" strike="noStrike" dirty="0">
                          <a:solidFill>
                            <a:srgbClr val="000000"/>
                          </a:solidFill>
                          <a:effectLst/>
                          <a:latin typeface="標楷體" panose="03000509000000000000" pitchFamily="65" charset="-120"/>
                          <a:ea typeface="標楷體" panose="03000509000000000000" pitchFamily="65" charset="-120"/>
                        </a:rPr>
                        <a:t>特丁基對苯二酚可避免薯條變色、變味。</a:t>
                      </a:r>
                      <a:endParaRPr lang="zh-TW" altLang="en-US" sz="2400" dirty="0">
                        <a:effectLst/>
                        <a:latin typeface="標楷體" panose="03000509000000000000" pitchFamily="65" charset="-120"/>
                        <a:ea typeface="標楷體" panose="03000509000000000000" pitchFamily="65" charset="-120"/>
                      </a:endParaRPr>
                    </a:p>
                  </a:txBody>
                  <a:tcPr marL="67312" marR="67312" marT="67312" marB="67312" anchor="ctr">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946766650"/>
                  </a:ext>
                </a:extLst>
              </a:tr>
            </a:tbl>
          </a:graphicData>
        </a:graphic>
      </p:graphicFrame>
      <p:sp>
        <p:nvSpPr>
          <p:cNvPr id="3" name="Rectangle 1"/>
          <p:cNvSpPr>
            <a:spLocks noChangeArrowheads="1"/>
          </p:cNvSpPr>
          <p:nvPr/>
        </p:nvSpPr>
        <p:spPr bwMode="auto">
          <a:xfrm>
            <a:off x="1881188" y="137001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chemeClr val="tx1"/>
                </a:solidFill>
                <a:effectLst/>
                <a:latin typeface="Arial" panose="020B0604020202020204" pitchFamily="34" charset="0"/>
              </a:rPr>
              <a:t/>
            </a:r>
            <a:br>
              <a:rPr kumimoji="0" lang="zh-TW" altLang="zh-TW" sz="1800" b="0" i="0" u="none" strike="noStrike" cap="none" normalizeH="0" baseline="0" smtClean="0">
                <a:ln>
                  <a:noFill/>
                </a:ln>
                <a:solidFill>
                  <a:schemeClr val="tx1"/>
                </a:solidFill>
                <a:effectLst/>
                <a:latin typeface="Arial" panose="020B0604020202020204" pitchFamily="34"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940986014"/>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73515" y="147986"/>
            <a:ext cx="6332183" cy="523220"/>
          </a:xfrm>
          <a:prstGeom prst="rect">
            <a:avLst/>
          </a:prstGeom>
          <a:noFill/>
        </p:spPr>
        <p:txBody>
          <a:bodyPr wrap="none" rtlCol="0">
            <a:spAutoFit/>
          </a:bodyPr>
          <a:lstStyle/>
          <a:p>
            <a:r>
              <a:rPr lang="zh-TW" altLang="en-US" sz="2800" dirty="0" smtClean="0">
                <a:latin typeface="+mn-lt"/>
                <a:ea typeface="+mn-ea"/>
                <a:cs typeface="+mn-ea"/>
                <a:sym typeface="+mn-lt"/>
              </a:rPr>
              <a:t>文獻探討</a:t>
            </a:r>
            <a:r>
              <a:rPr lang="en-US" altLang="zh-TW" sz="2800" dirty="0" smtClean="0">
                <a:latin typeface="+mn-lt"/>
                <a:ea typeface="+mn-ea"/>
                <a:cs typeface="+mn-ea"/>
                <a:sym typeface="+mn-lt"/>
              </a:rPr>
              <a:t>-3(</a:t>
            </a:r>
            <a:r>
              <a:rPr lang="zh-TW" altLang="en-US" sz="2800" dirty="0">
                <a:latin typeface="+mn-lt"/>
                <a:ea typeface="+mn-ea"/>
                <a:cs typeface="+mn-ea"/>
                <a:sym typeface="+mn-lt"/>
              </a:rPr>
              <a:t>食品添加物對人體的影響</a:t>
            </a:r>
            <a:r>
              <a:rPr lang="en-US" altLang="zh-TW" sz="2800" dirty="0" smtClean="0">
                <a:latin typeface="+mn-lt"/>
                <a:ea typeface="+mn-ea"/>
                <a:cs typeface="+mn-ea"/>
                <a:sym typeface="+mn-lt"/>
              </a:rPr>
              <a:t>)</a:t>
            </a:r>
            <a:endParaRPr lang="zh-CN" altLang="en-US" sz="2800" dirty="0">
              <a:latin typeface="+mn-lt"/>
              <a:ea typeface="+mn-ea"/>
              <a:cs typeface="+mn-ea"/>
              <a:sym typeface="+mn-lt"/>
            </a:endParaRPr>
          </a:p>
        </p:txBody>
      </p:sp>
      <p:graphicFrame>
        <p:nvGraphicFramePr>
          <p:cNvPr id="2" name="表格 1"/>
          <p:cNvGraphicFramePr>
            <a:graphicFrameLocks noGrp="1"/>
          </p:cNvGraphicFramePr>
          <p:nvPr>
            <p:extLst>
              <p:ext uri="{D42A27DB-BD31-4B8C-83A1-F6EECF244321}">
                <p14:modId xmlns:p14="http://schemas.microsoft.com/office/powerpoint/2010/main" xmlns="" val="3315260702"/>
              </p:ext>
            </p:extLst>
          </p:nvPr>
        </p:nvGraphicFramePr>
        <p:xfrm>
          <a:off x="213173" y="987574"/>
          <a:ext cx="8679307" cy="4003981"/>
        </p:xfrm>
        <a:graphic>
          <a:graphicData uri="http://schemas.openxmlformats.org/drawingml/2006/table">
            <a:tbl>
              <a:tblPr/>
              <a:tblGrid>
                <a:gridCol w="1478507">
                  <a:extLst>
                    <a:ext uri="{9D8B030D-6E8A-4147-A177-3AD203B41FA5}">
                      <a16:colId xmlns="" xmlns:a16="http://schemas.microsoft.com/office/drawing/2014/main" val="251891145"/>
                    </a:ext>
                  </a:extLst>
                </a:gridCol>
                <a:gridCol w="7200800">
                  <a:extLst>
                    <a:ext uri="{9D8B030D-6E8A-4147-A177-3AD203B41FA5}">
                      <a16:colId xmlns="" xmlns:a16="http://schemas.microsoft.com/office/drawing/2014/main" val="578751105"/>
                    </a:ext>
                  </a:extLst>
                </a:gridCol>
              </a:tblGrid>
              <a:tr h="614916">
                <a:tc>
                  <a:txBody>
                    <a:bodyPr/>
                    <a:lstStyle/>
                    <a:p>
                      <a:pPr algn="ctr" rtl="0" fontAlgn="t">
                        <a:spcBef>
                          <a:spcPts val="0"/>
                        </a:spcBef>
                        <a:spcAft>
                          <a:spcPts val="0"/>
                        </a:spcAft>
                      </a:pP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名稱</a:t>
                      </a:r>
                      <a:endParaRPr lang="zh-TW" altLang="en-US" sz="2000" dirty="0">
                        <a:effectLst/>
                        <a:latin typeface="標楷體" panose="03000509000000000000" pitchFamily="65" charset="-120"/>
                        <a:ea typeface="標楷體" panose="03000509000000000000" pitchFamily="65" charset="-120"/>
                      </a:endParaRPr>
                    </a:p>
                  </a:txBody>
                  <a:tcPr marL="96437" marR="96437" marT="96437" marB="96437" anchor="ctr">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對人體的影響</a:t>
                      </a:r>
                      <a:endParaRPr lang="zh-TW" altLang="en-US" sz="2000" dirty="0">
                        <a:effectLst/>
                        <a:latin typeface="標楷體" panose="03000509000000000000" pitchFamily="65" charset="-120"/>
                        <a:ea typeface="標楷體" panose="03000509000000000000" pitchFamily="65" charset="-120"/>
                      </a:endParaRPr>
                    </a:p>
                  </a:txBody>
                  <a:tcPr marL="96437" marR="96437" marT="96437" marB="96437" anchor="ctr">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139420213"/>
                  </a:ext>
                </a:extLst>
              </a:tr>
              <a:tr h="614916">
                <a:tc>
                  <a:txBody>
                    <a:bodyPr/>
                    <a:lstStyle/>
                    <a:p>
                      <a:pPr algn="ctr" rtl="0" fontAlgn="t">
                        <a:spcBef>
                          <a:spcPts val="0"/>
                        </a:spcBef>
                        <a:spcAft>
                          <a:spcPts val="0"/>
                        </a:spcAft>
                      </a:pP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玉米糖漿</a:t>
                      </a:r>
                      <a:endParaRPr lang="zh-TW" altLang="en-US" sz="2000" dirty="0">
                        <a:effectLst/>
                        <a:latin typeface="標楷體" panose="03000509000000000000" pitchFamily="65" charset="-120"/>
                        <a:ea typeface="標楷體" panose="03000509000000000000" pitchFamily="65" charset="-120"/>
                      </a:endParaRPr>
                    </a:p>
                  </a:txBody>
                  <a:tcPr marL="96437" marR="96437" marT="96437" marB="96437" anchor="ctr">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chemeClr val="bg2">
                        <a:lumMod val="90000"/>
                      </a:schemeClr>
                    </a:solidFill>
                  </a:tcPr>
                </a:tc>
                <a:tc>
                  <a:txBody>
                    <a:bodyPr/>
                    <a:lstStyle/>
                    <a:p>
                      <a:pPr rtl="0" fontAlgn="t">
                        <a:spcBef>
                          <a:spcPts val="0"/>
                        </a:spcBef>
                        <a:spcAft>
                          <a:spcPts val="0"/>
                        </a:spcAft>
                      </a:pP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肥胖、喜怒無常、情緒不穩定、早上睡不醒、沒精打采、注意力也不集中</a:t>
                      </a:r>
                      <a:endParaRPr lang="zh-TW" altLang="en-US" sz="2000" dirty="0">
                        <a:effectLst/>
                        <a:latin typeface="標楷體" panose="03000509000000000000" pitchFamily="65" charset="-120"/>
                        <a:ea typeface="標楷體" panose="03000509000000000000" pitchFamily="65" charset="-120"/>
                      </a:endParaRPr>
                    </a:p>
                  </a:txBody>
                  <a:tcPr marL="96437" marR="96437" marT="96437" marB="96437" anchor="ctr">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chemeClr val="bg2">
                        <a:lumMod val="90000"/>
                      </a:schemeClr>
                    </a:solidFill>
                  </a:tcPr>
                </a:tc>
                <a:extLst>
                  <a:ext uri="{0D108BD9-81ED-4DB2-BD59-A6C34878D82A}">
                    <a16:rowId xmlns="" xmlns:a16="http://schemas.microsoft.com/office/drawing/2014/main" val="2062536421"/>
                  </a:ext>
                </a:extLst>
              </a:tr>
              <a:tr h="614916">
                <a:tc>
                  <a:txBody>
                    <a:bodyPr/>
                    <a:lstStyle/>
                    <a:p>
                      <a:pPr algn="ctr" rtl="0" fontAlgn="t">
                        <a:spcBef>
                          <a:spcPts val="0"/>
                        </a:spcBef>
                        <a:spcAft>
                          <a:spcPts val="0"/>
                        </a:spcAft>
                      </a:pP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磷</a:t>
                      </a:r>
                      <a:endParaRPr lang="zh-TW" altLang="en-US" sz="2000" dirty="0">
                        <a:effectLst/>
                        <a:latin typeface="標楷體" panose="03000509000000000000" pitchFamily="65" charset="-120"/>
                        <a:ea typeface="標楷體" panose="03000509000000000000" pitchFamily="65" charset="-120"/>
                      </a:endParaRPr>
                    </a:p>
                  </a:txBody>
                  <a:tcPr marL="96437" marR="96437" marT="96437" marB="96437" anchor="ctr">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鈣恆定失調、慢性腎臟病、心血管</a:t>
                      </a:r>
                      <a:r>
                        <a:rPr lang="zh-TW" altLang="en-US" sz="2000" b="0" i="0" u="none" strike="noStrike" dirty="0" smtClean="0">
                          <a:solidFill>
                            <a:srgbClr val="000000"/>
                          </a:solidFill>
                          <a:effectLst/>
                          <a:latin typeface="標楷體" panose="03000509000000000000" pitchFamily="65" charset="-120"/>
                          <a:ea typeface="標楷體" panose="03000509000000000000" pitchFamily="65" charset="-120"/>
                        </a:rPr>
                        <a:t>疾病、高血壓</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、骨質疏鬆</a:t>
                      </a:r>
                      <a:endParaRPr lang="zh-TW" altLang="en-US" sz="2000" dirty="0">
                        <a:effectLst/>
                        <a:latin typeface="標楷體" panose="03000509000000000000" pitchFamily="65" charset="-120"/>
                        <a:ea typeface="標楷體" panose="03000509000000000000" pitchFamily="65" charset="-120"/>
                      </a:endParaRPr>
                    </a:p>
                  </a:txBody>
                  <a:tcPr marL="96437" marR="96437" marT="96437" marB="96437" anchor="ctr">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894212697"/>
                  </a:ext>
                </a:extLst>
              </a:tr>
              <a:tr h="1337030">
                <a:tc>
                  <a:txBody>
                    <a:bodyPr/>
                    <a:lstStyle/>
                    <a:p>
                      <a:pPr algn="ctr" rtl="0" fontAlgn="t">
                        <a:spcBef>
                          <a:spcPts val="0"/>
                        </a:spcBef>
                        <a:spcAft>
                          <a:spcPts val="0"/>
                        </a:spcAft>
                      </a:pPr>
                      <a:r>
                        <a:rPr lang="en-US" sz="2000" b="0" i="0" u="none" strike="noStrike" dirty="0">
                          <a:solidFill>
                            <a:srgbClr val="000000"/>
                          </a:solidFill>
                          <a:effectLst/>
                          <a:latin typeface="標楷體" panose="03000509000000000000" pitchFamily="65" charset="-120"/>
                          <a:ea typeface="標楷體" panose="03000509000000000000" pitchFamily="65" charset="-120"/>
                        </a:rPr>
                        <a:t>TBHQ</a:t>
                      </a:r>
                      <a:endParaRPr lang="en-US" sz="2000" dirty="0">
                        <a:effectLst/>
                        <a:latin typeface="標楷體" panose="03000509000000000000" pitchFamily="65" charset="-120"/>
                        <a:ea typeface="標楷體" panose="03000509000000000000" pitchFamily="65" charset="-120"/>
                      </a:endParaRPr>
                    </a:p>
                  </a:txBody>
                  <a:tcPr marL="96437" marR="96437" marT="96437" marB="96437" anchor="ctr">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rtl="0" fontAlgn="t">
                        <a:spcBef>
                          <a:spcPts val="0"/>
                        </a:spcBef>
                        <a:spcAft>
                          <a:spcPts val="0"/>
                        </a:spcAft>
                      </a:pP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動物實驗中發現</a:t>
                      </a: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TBHQ</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具有保護或促進癌症結果不一致，</a:t>
                      </a:r>
                      <a:r>
                        <a:rPr lang="en-US" altLang="zh-TW" sz="2000" b="0" i="0" u="none" strike="noStrike" dirty="0">
                          <a:solidFill>
                            <a:srgbClr val="000000"/>
                          </a:solidFill>
                          <a:effectLst/>
                          <a:latin typeface="標楷體" panose="03000509000000000000" pitchFamily="65" charset="-120"/>
                          <a:ea typeface="標楷體" panose="03000509000000000000" pitchFamily="65" charset="-120"/>
                        </a:rPr>
                        <a:t>TBHQ</a:t>
                      </a: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濃度在動物體內越高，對健康影響越大，但是，動物試驗結果是否直接套用在人類身上，仍需要更多研究來證實</a:t>
                      </a:r>
                      <a:endParaRPr lang="zh-TW" altLang="en-US" sz="2000" dirty="0">
                        <a:effectLst/>
                        <a:latin typeface="標楷體" panose="03000509000000000000" pitchFamily="65" charset="-120"/>
                        <a:ea typeface="標楷體" panose="03000509000000000000" pitchFamily="65" charset="-120"/>
                      </a:endParaRPr>
                    </a:p>
                  </a:txBody>
                  <a:tcPr marL="96437" marR="96437" marT="96437" marB="96437" anchor="ctr">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1558098726"/>
                  </a:ext>
                </a:extLst>
              </a:tr>
              <a:tr h="634645">
                <a:tc>
                  <a:txBody>
                    <a:bodyPr/>
                    <a:lstStyle/>
                    <a:p>
                      <a:pPr algn="ctr" rtl="0" fontAlgn="t">
                        <a:spcBef>
                          <a:spcPts val="0"/>
                        </a:spcBef>
                        <a:spcAft>
                          <a:spcPts val="0"/>
                        </a:spcAft>
                      </a:pP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鹽</a:t>
                      </a:r>
                      <a:endParaRPr lang="zh-TW" altLang="en-US" sz="2000" dirty="0">
                        <a:effectLst/>
                        <a:latin typeface="標楷體" panose="03000509000000000000" pitchFamily="65" charset="-120"/>
                        <a:ea typeface="標楷體" panose="03000509000000000000" pitchFamily="65" charset="-120"/>
                      </a:endParaRPr>
                    </a:p>
                  </a:txBody>
                  <a:tcPr marL="96437" marR="96437" marT="96437" marB="96437" anchor="ctr">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zh-TW" altLang="en-US" sz="2000" b="0" i="0" u="none" strike="noStrike" dirty="0">
                          <a:solidFill>
                            <a:srgbClr val="000000"/>
                          </a:solidFill>
                          <a:effectLst/>
                          <a:latin typeface="標楷體" panose="03000509000000000000" pitchFamily="65" charset="-120"/>
                          <a:ea typeface="標楷體" panose="03000509000000000000" pitchFamily="65" charset="-120"/>
                        </a:rPr>
                        <a:t>高血壓、中風、失智的機率高</a:t>
                      </a:r>
                      <a:endParaRPr lang="zh-TW" altLang="en-US" sz="2000" dirty="0">
                        <a:effectLst/>
                        <a:latin typeface="標楷體" panose="03000509000000000000" pitchFamily="65" charset="-120"/>
                        <a:ea typeface="標楷體" panose="03000509000000000000" pitchFamily="65" charset="-120"/>
                      </a:endParaRPr>
                    </a:p>
                  </a:txBody>
                  <a:tcPr marL="96437" marR="96437" marT="96437" marB="96437" anchor="ctr">
                    <a:lnL w="11113" cap="flat" cmpd="sng" algn="ctr">
                      <a:solidFill>
                        <a:srgbClr val="000000"/>
                      </a:solidFill>
                      <a:prstDash val="solid"/>
                      <a:round/>
                      <a:headEnd type="none" w="med" len="med"/>
                      <a:tailEnd type="none" w="med" len="med"/>
                    </a:lnL>
                    <a:lnR w="11113" cap="flat" cmpd="sng" algn="ctr">
                      <a:solidFill>
                        <a:srgbClr val="000000"/>
                      </a:solidFill>
                      <a:prstDash val="solid"/>
                      <a:round/>
                      <a:headEnd type="none" w="med" len="med"/>
                      <a:tailEnd type="none" w="med" len="med"/>
                    </a:lnR>
                    <a:lnT w="11113" cap="flat" cmpd="sng" algn="ctr">
                      <a:solidFill>
                        <a:srgbClr val="000000"/>
                      </a:solidFill>
                      <a:prstDash val="solid"/>
                      <a:round/>
                      <a:headEnd type="none" w="med" len="med"/>
                      <a:tailEnd type="none" w="med" len="med"/>
                    </a:lnT>
                    <a:lnB w="11113"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3247421609"/>
                  </a:ext>
                </a:extLst>
              </a:tr>
            </a:tbl>
          </a:graphicData>
        </a:graphic>
      </p:graphicFrame>
      <p:sp>
        <p:nvSpPr>
          <p:cNvPr id="3" name="Rectangle 1"/>
          <p:cNvSpPr>
            <a:spLocks noChangeArrowheads="1"/>
          </p:cNvSpPr>
          <p:nvPr/>
        </p:nvSpPr>
        <p:spPr bwMode="auto">
          <a:xfrm>
            <a:off x="1714500" y="1922463"/>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1800" b="0" i="0" u="none" strike="noStrike" cap="none" normalizeH="0" baseline="0" smtClean="0">
                <a:ln>
                  <a:noFill/>
                </a:ln>
                <a:solidFill>
                  <a:schemeClr val="tx1"/>
                </a:solidFill>
                <a:effectLst/>
                <a:latin typeface="Arial" panose="020B0604020202020204" pitchFamily="34" charset="0"/>
              </a:rPr>
              <a:t/>
            </a:r>
            <a:br>
              <a:rPr kumimoji="0" lang="zh-TW" altLang="zh-TW" sz="1800" b="0" i="0" u="none" strike="noStrike" cap="none" normalizeH="0" baseline="0" smtClean="0">
                <a:ln>
                  <a:noFill/>
                </a:ln>
                <a:solidFill>
                  <a:schemeClr val="tx1"/>
                </a:solidFill>
                <a:effectLst/>
                <a:latin typeface="Arial" panose="020B0604020202020204" pitchFamily="34" charset="0"/>
              </a:rPr>
            </a:br>
            <a:endParaRPr kumimoji="0" lang="zh-TW" altLang="zh-TW"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zh-TW"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62353151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圆角矩形 97"/>
          <p:cNvSpPr/>
          <p:nvPr/>
        </p:nvSpPr>
        <p:spPr bwMode="auto">
          <a:xfrm>
            <a:off x="395536" y="843558"/>
            <a:ext cx="8496944" cy="3744415"/>
          </a:xfrm>
          <a:prstGeom prst="roundRect">
            <a:avLst>
              <a:gd name="adj" fmla="val 7635"/>
            </a:avLst>
          </a:prstGeom>
          <a:gradFill flip="none" rotWithShape="1">
            <a:gsLst>
              <a:gs pos="50000">
                <a:sysClr val="window" lastClr="FFFFFF">
                  <a:lumMod val="95000"/>
                </a:sysClr>
              </a:gs>
              <a:gs pos="100000">
                <a:sysClr val="window" lastClr="FFFFFF">
                  <a:lumMod val="75000"/>
                </a:sysClr>
              </a:gs>
            </a:gsLst>
            <a:lin ang="2700000" scaled="1"/>
            <a:tileRect/>
          </a:gradFill>
          <a:ln w="38100" cap="flat" cmpd="sng" algn="ctr">
            <a:solidFill>
              <a:srgbClr val="FF0000"/>
            </a:solidFill>
            <a:prstDash val="solid"/>
          </a:ln>
          <a:effectLst/>
          <a:scene3d>
            <a:camera prst="orthographicFront"/>
            <a:lightRig rig="flat" dir="t"/>
          </a:scene3d>
          <a:sp3d contourW="19050">
            <a:bevelT w="127000" prst="convex"/>
            <a:bevelB w="0" h="0"/>
            <a:contourClr>
              <a:sysClr val="window" lastClr="FFFFFF"/>
            </a:contourClr>
          </a:sp3d>
        </p:spPr>
        <p:txBody>
          <a:bodyPr anchor="ctr"/>
          <a:lstStyle/>
          <a:p>
            <a:pPr marL="0" marR="0" lvl="2" indent="0" defTabSz="91440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6525" algn="l"/>
              </a:tabLst>
              <a:defRPr/>
            </a:pPr>
            <a:endParaRPr kumimoji="0" lang="zh-CN" altLang="en-US" sz="1400" b="0" i="0" u="none" strike="noStrike" kern="0" cap="none" spc="0" normalizeH="0" baseline="0" noProof="0" dirty="0">
              <a:ln>
                <a:noFill/>
              </a:ln>
              <a:solidFill>
                <a:sysClr val="windowText" lastClr="000000"/>
              </a:solidFill>
              <a:effectLst/>
              <a:uLnTx/>
              <a:uFillTx/>
              <a:latin typeface="+mn-lt"/>
              <a:ea typeface="+mn-ea"/>
              <a:cs typeface="+mn-ea"/>
              <a:sym typeface="+mn-lt"/>
            </a:endParaRPr>
          </a:p>
        </p:txBody>
      </p:sp>
      <p:sp>
        <p:nvSpPr>
          <p:cNvPr id="99" name="TextBox 98"/>
          <p:cNvSpPr txBox="1">
            <a:spLocks noChangeArrowheads="1"/>
          </p:cNvSpPr>
          <p:nvPr/>
        </p:nvSpPr>
        <p:spPr bwMode="auto">
          <a:xfrm>
            <a:off x="719572" y="1131590"/>
            <a:ext cx="7848872" cy="33239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50000"/>
              </a:lnSpc>
            </a:pPr>
            <a:r>
              <a:rPr lang="zh-TW" altLang="en-US" sz="2000" dirty="0">
                <a:latin typeface="標楷體" panose="03000509000000000000" pitchFamily="65" charset="-120"/>
                <a:ea typeface="標楷體" panose="03000509000000000000" pitchFamily="65" charset="-120"/>
              </a:rPr>
              <a:t>摩斯漢堡被爆金黃薯條含有</a:t>
            </a:r>
            <a:r>
              <a:rPr lang="zh-TW" altLang="en-US" sz="2000" dirty="0">
                <a:solidFill>
                  <a:srgbClr val="FF0000"/>
                </a:solidFill>
                <a:latin typeface="標楷體" panose="03000509000000000000" pitchFamily="65" charset="-120"/>
                <a:ea typeface="標楷體" panose="03000509000000000000" pitchFamily="65" charset="-120"/>
              </a:rPr>
              <a:t>毒的茄鹼</a:t>
            </a:r>
            <a:r>
              <a:rPr lang="zh-TW" altLang="en-US" sz="2000" dirty="0">
                <a:latin typeface="標楷體" panose="03000509000000000000" pitchFamily="65" charset="-120"/>
                <a:ea typeface="標楷體" panose="03000509000000000000" pitchFamily="65" charset="-120"/>
              </a:rPr>
              <a:t>，事件起源於</a:t>
            </a:r>
            <a:r>
              <a:rPr lang="en-US" altLang="zh-TW" sz="2000" dirty="0">
                <a:latin typeface="標楷體" panose="03000509000000000000" pitchFamily="65" charset="-120"/>
                <a:ea typeface="標楷體" panose="03000509000000000000" pitchFamily="65" charset="-120"/>
              </a:rPr>
              <a:t>2017</a:t>
            </a:r>
            <a:r>
              <a:rPr lang="zh-TW" altLang="en-US" sz="2000" dirty="0">
                <a:latin typeface="標楷體" panose="03000509000000000000" pitchFamily="65" charset="-120"/>
                <a:ea typeface="標楷體" panose="03000509000000000000" pitchFamily="65" charset="-120"/>
              </a:rPr>
              <a:t>年</a:t>
            </a:r>
            <a:r>
              <a:rPr lang="en-US" altLang="zh-TW" sz="2000" dirty="0">
                <a:latin typeface="標楷體" panose="03000509000000000000" pitchFamily="65" charset="-120"/>
                <a:ea typeface="標楷體" panose="03000509000000000000" pitchFamily="65" charset="-120"/>
              </a:rPr>
              <a:t>8</a:t>
            </a:r>
            <a:r>
              <a:rPr lang="zh-TW" altLang="en-US" sz="2000" dirty="0">
                <a:latin typeface="標楷體" panose="03000509000000000000" pitchFamily="65" charset="-120"/>
                <a:ea typeface="標楷體" panose="03000509000000000000" pitchFamily="65" charset="-120"/>
              </a:rPr>
              <a:t>月有消費者表示，在台南某家摩斯漢堡分店購買金黃薯條，將其中一根薯條撥開外皮後卻發現</a:t>
            </a:r>
            <a:r>
              <a:rPr lang="zh-TW" altLang="en-US" sz="2000" dirty="0">
                <a:solidFill>
                  <a:srgbClr val="FF0000"/>
                </a:solidFill>
                <a:latin typeface="標楷體" panose="03000509000000000000" pitchFamily="65" charset="-120"/>
                <a:ea typeface="標楷體" panose="03000509000000000000" pitchFamily="65" charset="-120"/>
              </a:rPr>
              <a:t>內部的馬鈴薯呈現綠色</a:t>
            </a:r>
            <a:r>
              <a:rPr lang="zh-TW" altLang="en-US" sz="2000" dirty="0">
                <a:latin typeface="標楷體" panose="03000509000000000000" pitchFamily="65" charset="-120"/>
                <a:ea typeface="標楷體" panose="03000509000000000000" pitchFamily="65" charset="-120"/>
              </a:rPr>
              <a:t>，懷疑是否為</a:t>
            </a:r>
            <a:r>
              <a:rPr lang="en-US" altLang="zh-TW" sz="2000" dirty="0">
                <a:latin typeface="標楷體" panose="03000509000000000000" pitchFamily="65" charset="-120"/>
                <a:ea typeface="標楷體" panose="03000509000000000000" pitchFamily="65" charset="-120"/>
              </a:rPr>
              <a:t>2013</a:t>
            </a:r>
            <a:r>
              <a:rPr lang="zh-TW" altLang="en-US" sz="2000" dirty="0">
                <a:latin typeface="標楷體" panose="03000509000000000000" pitchFamily="65" charset="-120"/>
                <a:ea typeface="標楷體" panose="03000509000000000000" pitchFamily="65" charset="-120"/>
              </a:rPr>
              <a:t>年摩斯漢堡</a:t>
            </a:r>
            <a:r>
              <a:rPr lang="zh-TW" altLang="en-US" sz="2000" dirty="0">
                <a:solidFill>
                  <a:srgbClr val="FF0000"/>
                </a:solidFill>
                <a:latin typeface="標楷體" panose="03000509000000000000" pitchFamily="65" charset="-120"/>
                <a:ea typeface="標楷體" panose="03000509000000000000" pitchFamily="65" charset="-120"/>
              </a:rPr>
              <a:t>「綠薯條事件」</a:t>
            </a:r>
            <a:r>
              <a:rPr lang="zh-TW" altLang="en-US" sz="2000" dirty="0">
                <a:latin typeface="標楷體" panose="03000509000000000000" pitchFamily="65" charset="-120"/>
                <a:ea typeface="標楷體" panose="03000509000000000000" pitchFamily="65" charset="-120"/>
              </a:rPr>
              <a:t>再度重演。時至今日，全案越演越烈卻依舊找不到</a:t>
            </a:r>
            <a:r>
              <a:rPr lang="zh-TW" altLang="en-US" sz="2000" dirty="0" smtClean="0">
                <a:latin typeface="標楷體" panose="03000509000000000000" pitchFamily="65" charset="-120"/>
                <a:ea typeface="標楷體" panose="03000509000000000000" pitchFamily="65" charset="-120"/>
              </a:rPr>
              <a:t>真相</a:t>
            </a:r>
            <a:r>
              <a:rPr lang="zh-TW" altLang="en-US" sz="2000" dirty="0">
                <a:latin typeface="標楷體" panose="03000509000000000000" pitchFamily="65" charset="-120"/>
                <a:ea typeface="標楷體" panose="03000509000000000000" pitchFamily="65" charset="-120"/>
              </a:rPr>
              <a:t>儘管摩斯漢堡發表聲明表示會再跟供應商確認是哪個環節出了問題，但摩斯漢堡未善盡把關職責卻是不爭的</a:t>
            </a:r>
            <a:r>
              <a:rPr lang="zh-TW" altLang="en-US" sz="2000" dirty="0" smtClean="0">
                <a:latin typeface="標楷體" panose="03000509000000000000" pitchFamily="65" charset="-120"/>
                <a:ea typeface="標楷體" panose="03000509000000000000" pitchFamily="65" charset="-120"/>
              </a:rPr>
              <a:t>事實。</a:t>
            </a:r>
            <a:r>
              <a:rPr lang="zh-TW" altLang="en-US" sz="2000" dirty="0">
                <a:latin typeface="標楷體" panose="03000509000000000000" pitchFamily="65" charset="-120"/>
                <a:ea typeface="標楷體" panose="03000509000000000000" pitchFamily="65" charset="-120"/>
              </a:rPr>
              <a:t/>
            </a:r>
            <a:br>
              <a:rPr lang="zh-TW" altLang="en-US" sz="2000" dirty="0">
                <a:latin typeface="標楷體" panose="03000509000000000000" pitchFamily="65" charset="-120"/>
                <a:ea typeface="標楷體" panose="03000509000000000000" pitchFamily="65" charset="-120"/>
              </a:rPr>
            </a:br>
            <a:endParaRPr lang="zh-CN" altLang="en-US" sz="2000" b="0" dirty="0">
              <a:solidFill>
                <a:srgbClr val="000000"/>
              </a:solidFill>
              <a:latin typeface="標楷體" panose="03000509000000000000" pitchFamily="65" charset="-120"/>
              <a:ea typeface="標楷體" panose="03000509000000000000" pitchFamily="65" charset="-120"/>
              <a:cs typeface="+mn-ea"/>
              <a:sym typeface="+mn-lt"/>
            </a:endParaRPr>
          </a:p>
        </p:txBody>
      </p:sp>
      <p:sp>
        <p:nvSpPr>
          <p:cNvPr id="23" name="TextBox 22"/>
          <p:cNvSpPr txBox="1"/>
          <p:nvPr/>
        </p:nvSpPr>
        <p:spPr>
          <a:xfrm>
            <a:off x="873515" y="147986"/>
            <a:ext cx="3259226" cy="523220"/>
          </a:xfrm>
          <a:prstGeom prst="rect">
            <a:avLst/>
          </a:prstGeom>
          <a:noFill/>
        </p:spPr>
        <p:txBody>
          <a:bodyPr wrap="none" rtlCol="0">
            <a:spAutoFit/>
          </a:bodyPr>
          <a:lstStyle/>
          <a:p>
            <a:r>
              <a:rPr lang="zh-TW" altLang="en-US" sz="2800" dirty="0" smtClean="0">
                <a:latin typeface="+mn-lt"/>
                <a:ea typeface="+mn-ea"/>
                <a:cs typeface="+mn-ea"/>
                <a:sym typeface="+mn-lt"/>
              </a:rPr>
              <a:t>文獻探討</a:t>
            </a:r>
            <a:r>
              <a:rPr lang="en-US" altLang="zh-TW" sz="2800" dirty="0" smtClean="0">
                <a:latin typeface="+mn-lt"/>
                <a:ea typeface="+mn-ea"/>
                <a:cs typeface="+mn-ea"/>
                <a:sym typeface="+mn-lt"/>
              </a:rPr>
              <a:t>-4(</a:t>
            </a:r>
            <a:r>
              <a:rPr lang="zh-TW" altLang="en-US" sz="2800" dirty="0" smtClean="0">
                <a:latin typeface="+mn-lt"/>
                <a:ea typeface="+mn-ea"/>
                <a:cs typeface="+mn-ea"/>
                <a:sym typeface="+mn-lt"/>
              </a:rPr>
              <a:t>綠</a:t>
            </a:r>
            <a:r>
              <a:rPr lang="zh-TW" altLang="en-US" sz="2800" dirty="0">
                <a:latin typeface="+mn-lt"/>
                <a:ea typeface="+mn-ea"/>
                <a:cs typeface="+mn-ea"/>
                <a:sym typeface="+mn-lt"/>
              </a:rPr>
              <a:t>薯條</a:t>
            </a:r>
            <a:r>
              <a:rPr lang="en-US" altLang="zh-TW" sz="2800" dirty="0" smtClean="0">
                <a:latin typeface="+mn-lt"/>
                <a:ea typeface="+mn-ea"/>
                <a:cs typeface="+mn-ea"/>
                <a:sym typeface="+mn-lt"/>
              </a:rPr>
              <a:t>)</a:t>
            </a:r>
            <a:endParaRPr lang="zh-CN" altLang="en-US" sz="2800" dirty="0">
              <a:latin typeface="+mn-lt"/>
              <a:ea typeface="+mn-ea"/>
              <a:cs typeface="+mn-ea"/>
              <a:sym typeface="+mn-lt"/>
            </a:endParaRPr>
          </a:p>
        </p:txBody>
      </p:sp>
    </p:spTree>
    <p:extLst>
      <p:ext uri="{BB962C8B-B14F-4D97-AF65-F5344CB8AC3E}">
        <p14:creationId xmlns:p14="http://schemas.microsoft.com/office/powerpoint/2010/main" xmlns="" val="2083860351"/>
      </p:ext>
    </p:extLst>
  </p:cSld>
  <p:clrMapOvr>
    <a:masterClrMapping/>
  </p:clrMapOvr>
  <mc:AlternateContent xmlns:mc="http://schemas.openxmlformats.org/markup-compatibility/2006">
    <mc:Choice xmlns:p14="http://schemas.microsoft.com/office/powerpoint/2010/main" xmlns=""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heel(1)">
                                      <p:cBhvr>
                                        <p:cTn id="7" dur="1000"/>
                                        <p:tgtEl>
                                          <p:spTgt spid="9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heel(1)">
                                      <p:cBhvr>
                                        <p:cTn id="10"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Line 20"/>
          <p:cNvSpPr>
            <a:spLocks noChangeShapeType="1"/>
          </p:cNvSpPr>
          <p:nvPr/>
        </p:nvSpPr>
        <p:spPr bwMode="auto">
          <a:xfrm>
            <a:off x="0" y="2032945"/>
            <a:ext cx="9144000" cy="0"/>
          </a:xfrm>
          <a:prstGeom prst="line">
            <a:avLst/>
          </a:prstGeom>
          <a:noFill/>
          <a:ln w="38100">
            <a:solidFill>
              <a:srgbClr val="808080"/>
            </a:solidFill>
            <a:round/>
          </a:ln>
          <a:effectLst/>
        </p:spPr>
        <p:txBody>
          <a:bodyPr/>
          <a:lstStyle/>
          <a:p>
            <a:endParaRPr lang="zh-CN" altLang="en-US">
              <a:latin typeface="+mn-lt"/>
              <a:ea typeface="+mn-ea"/>
              <a:cs typeface="+mn-ea"/>
              <a:sym typeface="+mn-lt"/>
            </a:endParaRPr>
          </a:p>
        </p:txBody>
      </p:sp>
      <p:grpSp>
        <p:nvGrpSpPr>
          <p:cNvPr id="112" name="Group 507"/>
          <p:cNvGrpSpPr/>
          <p:nvPr/>
        </p:nvGrpSpPr>
        <p:grpSpPr bwMode="auto">
          <a:xfrm>
            <a:off x="642938" y="2001195"/>
            <a:ext cx="2197100" cy="1973262"/>
            <a:chOff x="405" y="1173"/>
            <a:chExt cx="1384" cy="1243"/>
          </a:xfrm>
        </p:grpSpPr>
        <p:sp>
          <p:nvSpPr>
            <p:cNvPr id="113" name="Rectangle 10"/>
            <p:cNvSpPr>
              <a:spLocks noChangeArrowheads="1"/>
            </p:cNvSpPr>
            <p:nvPr/>
          </p:nvSpPr>
          <p:spPr bwMode="gray">
            <a:xfrm rot="-182217">
              <a:off x="405" y="1173"/>
              <a:ext cx="1384" cy="1243"/>
            </a:xfrm>
            <a:prstGeom prst="rect">
              <a:avLst/>
            </a:prstGeom>
            <a:solidFill>
              <a:srgbClr val="FFFFFF"/>
            </a:solidFill>
            <a:ln w="19050">
              <a:solidFill>
                <a:srgbClr val="EAEAEA"/>
              </a:solidFill>
              <a:miter lim="800000"/>
            </a:ln>
            <a:effectLst>
              <a:outerShdw dist="53882" dir="2700000" algn="ctr" rotWithShape="0">
                <a:srgbClr val="4D4D4D">
                  <a:alpha val="50000"/>
                </a:srgbClr>
              </a:outerShdw>
            </a:effectLst>
          </p:spPr>
          <p:txBody>
            <a:bodyPr lIns="108000" tIns="108000" rIns="144000" bIns="72000"/>
            <a:lstStyle/>
            <a:p>
              <a:pPr marL="190500" indent="-190500">
                <a:spcBef>
                  <a:spcPct val="40000"/>
                </a:spcBef>
                <a:buClr>
                  <a:schemeClr val="accent1"/>
                </a:buClr>
                <a:buFont typeface="Wingdings" panose="05000000000000000000" pitchFamily="2" charset="2"/>
                <a:buChar char="§"/>
              </a:pPr>
              <a:endParaRPr lang="en-US" sz="1400">
                <a:latin typeface="+mn-lt"/>
                <a:ea typeface="+mn-ea"/>
                <a:cs typeface="+mn-ea"/>
                <a:sym typeface="+mn-lt"/>
              </a:endParaRPr>
            </a:p>
          </p:txBody>
        </p:sp>
        <p:sp>
          <p:nvSpPr>
            <p:cNvPr id="115" name="Rectangle 9"/>
            <p:cNvSpPr>
              <a:spLocks noChangeArrowheads="1"/>
            </p:cNvSpPr>
            <p:nvPr/>
          </p:nvSpPr>
          <p:spPr bwMode="gray">
            <a:xfrm rot="21417783">
              <a:off x="480" y="2208"/>
              <a:ext cx="1288" cy="165"/>
            </a:xfrm>
            <a:prstGeom prst="rect">
              <a:avLst/>
            </a:prstGeom>
            <a:noFill/>
            <a:ln w="19050">
              <a:noFill/>
              <a:miter lim="800000"/>
            </a:ln>
          </p:spPr>
          <p:txBody>
            <a:bodyPr lIns="108000" tIns="36000" rIns="72000" bIns="36000" anchor="ctr"/>
            <a:lstStyle/>
            <a:p>
              <a:pPr algn="ctr">
                <a:lnSpc>
                  <a:spcPct val="90000"/>
                </a:lnSpc>
                <a:spcBef>
                  <a:spcPct val="20000"/>
                </a:spcBef>
              </a:pPr>
              <a:r>
                <a:rPr lang="zh-TW" altLang="en-US" sz="1200" dirty="0" smtClean="0">
                  <a:latin typeface="+mn-lt"/>
                  <a:ea typeface="+mn-ea"/>
                  <a:cs typeface="+mn-ea"/>
                  <a:sym typeface="+mn-lt"/>
                </a:rPr>
                <a:t>肯德基</a:t>
              </a:r>
              <a:endParaRPr lang="zh-CN" altLang="en-US" sz="1200" dirty="0">
                <a:latin typeface="+mn-lt"/>
                <a:ea typeface="+mn-ea"/>
                <a:cs typeface="+mn-ea"/>
                <a:sym typeface="+mn-lt"/>
              </a:endParaRPr>
            </a:p>
          </p:txBody>
        </p:sp>
      </p:grpSp>
      <p:grpSp>
        <p:nvGrpSpPr>
          <p:cNvPr id="116" name="Group 508"/>
          <p:cNvGrpSpPr/>
          <p:nvPr/>
        </p:nvGrpSpPr>
        <p:grpSpPr bwMode="auto">
          <a:xfrm>
            <a:off x="3346450" y="1921820"/>
            <a:ext cx="2195513" cy="1973262"/>
            <a:chOff x="2108" y="1123"/>
            <a:chExt cx="1383" cy="1243"/>
          </a:xfrm>
        </p:grpSpPr>
        <p:sp>
          <p:nvSpPr>
            <p:cNvPr id="117" name="Rectangle 10"/>
            <p:cNvSpPr>
              <a:spLocks noChangeArrowheads="1"/>
            </p:cNvSpPr>
            <p:nvPr/>
          </p:nvSpPr>
          <p:spPr bwMode="gray">
            <a:xfrm rot="204594">
              <a:off x="2108" y="1123"/>
              <a:ext cx="1383" cy="1243"/>
            </a:xfrm>
            <a:prstGeom prst="rect">
              <a:avLst/>
            </a:prstGeom>
            <a:solidFill>
              <a:srgbClr val="FFFFFF"/>
            </a:solidFill>
            <a:ln w="19050">
              <a:solidFill>
                <a:srgbClr val="EAEAEA"/>
              </a:solidFill>
              <a:miter lim="800000"/>
            </a:ln>
            <a:effectLst>
              <a:outerShdw dist="53882" dir="2700000" algn="ctr" rotWithShape="0">
                <a:srgbClr val="4D4D4D">
                  <a:alpha val="50000"/>
                </a:srgbClr>
              </a:outerShdw>
            </a:effectLst>
          </p:spPr>
          <p:txBody>
            <a:bodyPr lIns="108000" tIns="108000" rIns="144000" bIns="72000"/>
            <a:lstStyle/>
            <a:p>
              <a:pPr marL="190500" indent="-190500">
                <a:spcBef>
                  <a:spcPct val="40000"/>
                </a:spcBef>
                <a:buClr>
                  <a:schemeClr val="accent1"/>
                </a:buClr>
                <a:buFont typeface="Wingdings" panose="05000000000000000000" pitchFamily="2" charset="2"/>
                <a:buChar char="§"/>
              </a:pPr>
              <a:endParaRPr lang="en-US" sz="1400">
                <a:latin typeface="+mn-lt"/>
                <a:ea typeface="+mn-ea"/>
                <a:cs typeface="+mn-ea"/>
                <a:sym typeface="+mn-lt"/>
              </a:endParaRPr>
            </a:p>
          </p:txBody>
        </p:sp>
        <p:sp>
          <p:nvSpPr>
            <p:cNvPr id="119" name="Rectangle 9"/>
            <p:cNvSpPr>
              <a:spLocks noChangeArrowheads="1"/>
            </p:cNvSpPr>
            <p:nvPr/>
          </p:nvSpPr>
          <p:spPr bwMode="gray">
            <a:xfrm rot="204594">
              <a:off x="2127" y="2158"/>
              <a:ext cx="1287" cy="165"/>
            </a:xfrm>
            <a:prstGeom prst="rect">
              <a:avLst/>
            </a:prstGeom>
            <a:noFill/>
            <a:ln w="19050">
              <a:noFill/>
              <a:miter lim="800000"/>
            </a:ln>
          </p:spPr>
          <p:txBody>
            <a:bodyPr lIns="108000" tIns="36000" rIns="72000" bIns="36000" anchor="ctr"/>
            <a:lstStyle/>
            <a:p>
              <a:pPr algn="ctr">
                <a:lnSpc>
                  <a:spcPct val="90000"/>
                </a:lnSpc>
                <a:spcBef>
                  <a:spcPct val="20000"/>
                </a:spcBef>
              </a:pPr>
              <a:r>
                <a:rPr lang="zh-TW" altLang="en-US" sz="1200" dirty="0" smtClean="0">
                  <a:latin typeface="+mn-lt"/>
                  <a:ea typeface="+mn-ea"/>
                  <a:cs typeface="+mn-ea"/>
                  <a:sym typeface="+mn-lt"/>
                </a:rPr>
                <a:t>摩斯漢堡</a:t>
              </a:r>
              <a:endParaRPr lang="en-US" sz="1200" dirty="0">
                <a:latin typeface="+mn-lt"/>
                <a:ea typeface="+mn-ea"/>
                <a:cs typeface="+mn-ea"/>
                <a:sym typeface="+mn-lt"/>
              </a:endParaRPr>
            </a:p>
          </p:txBody>
        </p:sp>
      </p:grpSp>
      <p:grpSp>
        <p:nvGrpSpPr>
          <p:cNvPr id="120" name="Group 511"/>
          <p:cNvGrpSpPr/>
          <p:nvPr/>
        </p:nvGrpSpPr>
        <p:grpSpPr bwMode="auto">
          <a:xfrm rot="20194661">
            <a:off x="5867400" y="2150420"/>
            <a:ext cx="2505075" cy="1973262"/>
            <a:chOff x="3696" y="1267"/>
            <a:chExt cx="1578" cy="1243"/>
          </a:xfrm>
        </p:grpSpPr>
        <p:sp>
          <p:nvSpPr>
            <p:cNvPr id="121" name="Rectangle 10"/>
            <p:cNvSpPr>
              <a:spLocks noChangeArrowheads="1"/>
            </p:cNvSpPr>
            <p:nvPr/>
          </p:nvSpPr>
          <p:spPr bwMode="gray">
            <a:xfrm rot="1755247">
              <a:off x="3891" y="1267"/>
              <a:ext cx="1383" cy="1243"/>
            </a:xfrm>
            <a:prstGeom prst="rect">
              <a:avLst/>
            </a:prstGeom>
            <a:solidFill>
              <a:srgbClr val="FFFFFF"/>
            </a:solidFill>
            <a:ln w="19050">
              <a:solidFill>
                <a:srgbClr val="EAEAEA"/>
              </a:solidFill>
              <a:miter lim="800000"/>
            </a:ln>
            <a:effectLst>
              <a:outerShdw dist="53882" dir="2700000" algn="ctr" rotWithShape="0">
                <a:srgbClr val="4D4D4D">
                  <a:alpha val="50000"/>
                </a:srgbClr>
              </a:outerShdw>
            </a:effectLst>
          </p:spPr>
          <p:txBody>
            <a:bodyPr lIns="108000" tIns="108000" rIns="144000" bIns="72000"/>
            <a:lstStyle/>
            <a:p>
              <a:pPr marL="190500" indent="-190500">
                <a:spcBef>
                  <a:spcPct val="40000"/>
                </a:spcBef>
                <a:buClr>
                  <a:schemeClr val="accent1"/>
                </a:buClr>
                <a:buFont typeface="Wingdings" panose="05000000000000000000" pitchFamily="2" charset="2"/>
                <a:buChar char="§"/>
              </a:pPr>
              <a:endParaRPr lang="en-US" sz="1400">
                <a:latin typeface="+mn-lt"/>
                <a:ea typeface="+mn-ea"/>
                <a:cs typeface="+mn-ea"/>
                <a:sym typeface="+mn-lt"/>
              </a:endParaRPr>
            </a:p>
          </p:txBody>
        </p:sp>
        <p:sp>
          <p:nvSpPr>
            <p:cNvPr id="123" name="Rectangle 9"/>
            <p:cNvSpPr>
              <a:spLocks noChangeArrowheads="1"/>
            </p:cNvSpPr>
            <p:nvPr/>
          </p:nvSpPr>
          <p:spPr bwMode="gray">
            <a:xfrm rot="1755247">
              <a:off x="3696" y="2240"/>
              <a:ext cx="1287" cy="165"/>
            </a:xfrm>
            <a:prstGeom prst="rect">
              <a:avLst/>
            </a:prstGeom>
            <a:noFill/>
            <a:ln w="19050">
              <a:noFill/>
              <a:miter lim="800000"/>
            </a:ln>
          </p:spPr>
          <p:txBody>
            <a:bodyPr lIns="108000" tIns="36000" rIns="72000" bIns="36000" anchor="ctr"/>
            <a:lstStyle/>
            <a:p>
              <a:pPr algn="ctr">
                <a:lnSpc>
                  <a:spcPct val="90000"/>
                </a:lnSpc>
                <a:spcBef>
                  <a:spcPct val="20000"/>
                </a:spcBef>
              </a:pPr>
              <a:r>
                <a:rPr lang="zh-TW" altLang="en-US" sz="1200" dirty="0" smtClean="0">
                  <a:latin typeface="+mn-lt"/>
                  <a:ea typeface="+mn-ea"/>
                  <a:cs typeface="+mn-ea"/>
                  <a:sym typeface="+mn-lt"/>
                </a:rPr>
                <a:t>麥當勞</a:t>
              </a:r>
              <a:endParaRPr lang="zh-CN" altLang="en-US" sz="1200" dirty="0">
                <a:latin typeface="+mn-lt"/>
                <a:ea typeface="+mn-ea"/>
                <a:cs typeface="+mn-ea"/>
                <a:sym typeface="+mn-lt"/>
              </a:endParaRPr>
            </a:p>
          </p:txBody>
        </p:sp>
      </p:grpSp>
      <p:pic>
        <p:nvPicPr>
          <p:cNvPr id="3074" name="Picture 2" descr="http://student.hlc.edu.tw/action/album/451/m_2017100221595992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419238">
            <a:off x="772455" y="2152694"/>
            <a:ext cx="1957461" cy="1468096"/>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组合 1"/>
          <p:cNvGrpSpPr/>
          <p:nvPr/>
        </p:nvGrpSpPr>
        <p:grpSpPr>
          <a:xfrm>
            <a:off x="685800" y="1269357"/>
            <a:ext cx="238125" cy="1052513"/>
            <a:chOff x="685800" y="1269357"/>
            <a:chExt cx="238125" cy="1052513"/>
          </a:xfrm>
        </p:grpSpPr>
        <p:grpSp>
          <p:nvGrpSpPr>
            <p:cNvPr id="41" name="Group 374"/>
            <p:cNvGrpSpPr/>
            <p:nvPr/>
          </p:nvGrpSpPr>
          <p:grpSpPr bwMode="auto">
            <a:xfrm flipH="1">
              <a:off x="784225" y="1277295"/>
              <a:ext cx="139700" cy="1039812"/>
              <a:chOff x="4793" y="652"/>
              <a:chExt cx="330" cy="2454"/>
            </a:xfrm>
          </p:grpSpPr>
          <p:sp>
            <p:nvSpPr>
              <p:cNvPr id="42" name="Freeform 375"/>
              <p:cNvSpPr/>
              <p:nvPr/>
            </p:nvSpPr>
            <p:spPr bwMode="auto">
              <a:xfrm>
                <a:off x="4828" y="664"/>
                <a:ext cx="177" cy="2442"/>
              </a:xfrm>
              <a:custGeom>
                <a:avLst/>
                <a:gdLst/>
                <a:ahLst/>
                <a:cxnLst>
                  <a:cxn ang="0">
                    <a:pos x="38" y="999"/>
                  </a:cxn>
                  <a:cxn ang="0">
                    <a:pos x="0" y="1023"/>
                  </a:cxn>
                  <a:cxn ang="0">
                    <a:pos x="13" y="706"/>
                  </a:cxn>
                  <a:cxn ang="0">
                    <a:pos x="32" y="358"/>
                  </a:cxn>
                  <a:cxn ang="0">
                    <a:pos x="47" y="8"/>
                  </a:cxn>
                  <a:cxn ang="0">
                    <a:pos x="69" y="0"/>
                  </a:cxn>
                  <a:cxn ang="0">
                    <a:pos x="38" y="999"/>
                  </a:cxn>
                </a:cxnLst>
                <a:rect l="0" t="0" r="r" b="b"/>
                <a:pathLst>
                  <a:path w="75" h="1034">
                    <a:moveTo>
                      <a:pt x="38" y="999"/>
                    </a:moveTo>
                    <a:cubicBezTo>
                      <a:pt x="38" y="999"/>
                      <a:pt x="0" y="1034"/>
                      <a:pt x="0" y="1023"/>
                    </a:cubicBezTo>
                    <a:cubicBezTo>
                      <a:pt x="0" y="1012"/>
                      <a:pt x="11" y="726"/>
                      <a:pt x="13" y="706"/>
                    </a:cubicBezTo>
                    <a:cubicBezTo>
                      <a:pt x="15" y="686"/>
                      <a:pt x="31" y="376"/>
                      <a:pt x="32" y="358"/>
                    </a:cubicBezTo>
                    <a:cubicBezTo>
                      <a:pt x="33" y="340"/>
                      <a:pt x="39" y="16"/>
                      <a:pt x="47" y="8"/>
                    </a:cubicBezTo>
                    <a:cubicBezTo>
                      <a:pt x="54" y="1"/>
                      <a:pt x="63" y="0"/>
                      <a:pt x="69" y="0"/>
                    </a:cubicBezTo>
                    <a:cubicBezTo>
                      <a:pt x="75" y="0"/>
                      <a:pt x="38" y="999"/>
                      <a:pt x="38" y="999"/>
                    </a:cubicBezTo>
                    <a:close/>
                  </a:path>
                </a:pathLst>
              </a:custGeom>
              <a:gradFill rotWithShape="1">
                <a:gsLst>
                  <a:gs pos="0">
                    <a:srgbClr val="FEA501"/>
                  </a:gs>
                  <a:gs pos="100000">
                    <a:srgbClr val="FEA501">
                      <a:gamma/>
                      <a:shade val="60784"/>
                      <a:invGamma/>
                    </a:srgbClr>
                  </a:gs>
                </a:gsLst>
                <a:lin ang="2700000" scaled="1"/>
              </a:gradFill>
              <a:ln w="14351" cap="flat" cmpd="sng">
                <a:noFill/>
                <a:prstDash val="solid"/>
                <a:miter lim="800000"/>
                <a:headEnd type="none" w="med" len="med"/>
                <a:tailEnd type="none" w="med" len="med"/>
              </a:ln>
              <a:effectLst/>
            </p:spPr>
            <p:txBody>
              <a:bodyPr/>
              <a:lstStyle/>
              <a:p>
                <a:endParaRPr lang="zh-CN" altLang="en-US">
                  <a:latin typeface="+mn-lt"/>
                  <a:ea typeface="+mn-ea"/>
                  <a:cs typeface="+mn-ea"/>
                  <a:sym typeface="+mn-lt"/>
                </a:endParaRPr>
              </a:p>
            </p:txBody>
          </p:sp>
          <p:sp>
            <p:nvSpPr>
              <p:cNvPr id="43" name="Freeform 376"/>
              <p:cNvSpPr/>
              <p:nvPr/>
            </p:nvSpPr>
            <p:spPr bwMode="auto">
              <a:xfrm>
                <a:off x="4819" y="652"/>
                <a:ext cx="304" cy="2449"/>
              </a:xfrm>
              <a:custGeom>
                <a:avLst/>
                <a:gdLst/>
                <a:ahLst/>
                <a:cxnLst>
                  <a:cxn ang="0">
                    <a:pos x="113" y="10"/>
                  </a:cxn>
                  <a:cxn ang="0">
                    <a:pos x="65" y="8"/>
                  </a:cxn>
                  <a:cxn ang="0">
                    <a:pos x="55" y="35"/>
                  </a:cxn>
                  <a:cxn ang="0">
                    <a:pos x="47" y="496"/>
                  </a:cxn>
                  <a:cxn ang="0">
                    <a:pos x="36" y="720"/>
                  </a:cxn>
                  <a:cxn ang="0">
                    <a:pos x="27" y="780"/>
                  </a:cxn>
                  <a:cxn ang="0">
                    <a:pos x="33" y="838"/>
                  </a:cxn>
                  <a:cxn ang="0">
                    <a:pos x="27" y="977"/>
                  </a:cxn>
                  <a:cxn ang="0">
                    <a:pos x="5" y="1033"/>
                  </a:cxn>
                  <a:cxn ang="0">
                    <a:pos x="65" y="1037"/>
                  </a:cxn>
                  <a:cxn ang="0">
                    <a:pos x="113" y="10"/>
                  </a:cxn>
                </a:cxnLst>
                <a:rect l="0" t="0" r="r" b="b"/>
                <a:pathLst>
                  <a:path w="129" h="1037">
                    <a:moveTo>
                      <a:pt x="113" y="10"/>
                    </a:moveTo>
                    <a:cubicBezTo>
                      <a:pt x="98" y="8"/>
                      <a:pt x="75" y="0"/>
                      <a:pt x="65" y="8"/>
                    </a:cubicBezTo>
                    <a:cubicBezTo>
                      <a:pt x="55" y="16"/>
                      <a:pt x="55" y="19"/>
                      <a:pt x="55" y="35"/>
                    </a:cubicBezTo>
                    <a:cubicBezTo>
                      <a:pt x="55" y="51"/>
                      <a:pt x="47" y="474"/>
                      <a:pt x="47" y="496"/>
                    </a:cubicBezTo>
                    <a:cubicBezTo>
                      <a:pt x="47" y="519"/>
                      <a:pt x="48" y="704"/>
                      <a:pt x="36" y="720"/>
                    </a:cubicBezTo>
                    <a:cubicBezTo>
                      <a:pt x="24" y="737"/>
                      <a:pt x="30" y="756"/>
                      <a:pt x="27" y="780"/>
                    </a:cubicBezTo>
                    <a:cubicBezTo>
                      <a:pt x="24" y="804"/>
                      <a:pt x="35" y="821"/>
                      <a:pt x="33" y="838"/>
                    </a:cubicBezTo>
                    <a:cubicBezTo>
                      <a:pt x="31" y="855"/>
                      <a:pt x="34" y="956"/>
                      <a:pt x="27" y="977"/>
                    </a:cubicBezTo>
                    <a:cubicBezTo>
                      <a:pt x="20" y="998"/>
                      <a:pt x="0" y="1033"/>
                      <a:pt x="5" y="1033"/>
                    </a:cubicBezTo>
                    <a:cubicBezTo>
                      <a:pt x="15" y="1033"/>
                      <a:pt x="65" y="1037"/>
                      <a:pt x="65" y="1037"/>
                    </a:cubicBezTo>
                    <a:cubicBezTo>
                      <a:pt x="65" y="1037"/>
                      <a:pt x="129" y="12"/>
                      <a:pt x="113" y="10"/>
                    </a:cubicBezTo>
                    <a:close/>
                  </a:path>
                </a:pathLst>
              </a:custGeom>
              <a:gradFill rotWithShape="1">
                <a:gsLst>
                  <a:gs pos="0">
                    <a:srgbClr val="FEA501"/>
                  </a:gs>
                  <a:gs pos="100000">
                    <a:srgbClr val="FEA501">
                      <a:gamma/>
                      <a:shade val="60784"/>
                      <a:invGamma/>
                    </a:srgbClr>
                  </a:gs>
                </a:gsLst>
                <a:lin ang="2700000" scaled="1"/>
              </a:gradFill>
              <a:ln w="14351" cap="flat">
                <a:noFill/>
                <a:prstDash val="solid"/>
                <a:miter lim="800000"/>
              </a:ln>
            </p:spPr>
            <p:txBody>
              <a:bodyPr/>
              <a:lstStyle/>
              <a:p>
                <a:endParaRPr lang="zh-CN" altLang="en-US">
                  <a:latin typeface="+mn-lt"/>
                  <a:ea typeface="+mn-ea"/>
                  <a:cs typeface="+mn-ea"/>
                  <a:sym typeface="+mn-lt"/>
                </a:endParaRPr>
              </a:p>
            </p:txBody>
          </p:sp>
          <p:sp>
            <p:nvSpPr>
              <p:cNvPr id="44" name="Freeform 377"/>
              <p:cNvSpPr/>
              <p:nvPr/>
            </p:nvSpPr>
            <p:spPr bwMode="auto">
              <a:xfrm>
                <a:off x="4793" y="1476"/>
                <a:ext cx="165" cy="652"/>
              </a:xfrm>
              <a:custGeom>
                <a:avLst/>
                <a:gdLst/>
                <a:ahLst/>
                <a:cxnLst>
                  <a:cxn ang="0">
                    <a:pos x="33" y="276"/>
                  </a:cxn>
                  <a:cxn ang="0">
                    <a:pos x="3" y="255"/>
                  </a:cxn>
                  <a:cxn ang="0">
                    <a:pos x="2" y="251"/>
                  </a:cxn>
                  <a:cxn ang="0">
                    <a:pos x="7" y="203"/>
                  </a:cxn>
                  <a:cxn ang="0">
                    <a:pos x="26" y="125"/>
                  </a:cxn>
                  <a:cxn ang="0">
                    <a:pos x="57" y="7"/>
                  </a:cxn>
                  <a:cxn ang="0">
                    <a:pos x="70" y="0"/>
                  </a:cxn>
                  <a:cxn ang="0">
                    <a:pos x="69" y="13"/>
                  </a:cxn>
                  <a:cxn ang="0">
                    <a:pos x="65" y="16"/>
                  </a:cxn>
                  <a:cxn ang="0">
                    <a:pos x="38" y="127"/>
                  </a:cxn>
                  <a:cxn ang="0">
                    <a:pos x="19" y="206"/>
                  </a:cxn>
                  <a:cxn ang="0">
                    <a:pos x="14" y="249"/>
                  </a:cxn>
                  <a:cxn ang="0">
                    <a:pos x="15" y="254"/>
                  </a:cxn>
                  <a:cxn ang="0">
                    <a:pos x="34" y="264"/>
                  </a:cxn>
                  <a:cxn ang="0">
                    <a:pos x="33" y="276"/>
                  </a:cxn>
                </a:cxnLst>
                <a:rect l="0" t="0" r="r" b="b"/>
                <a:pathLst>
                  <a:path w="70" h="276">
                    <a:moveTo>
                      <a:pt x="33" y="276"/>
                    </a:moveTo>
                    <a:cubicBezTo>
                      <a:pt x="25" y="275"/>
                      <a:pt x="4" y="268"/>
                      <a:pt x="3" y="255"/>
                    </a:cubicBezTo>
                    <a:cubicBezTo>
                      <a:pt x="3" y="253"/>
                      <a:pt x="3" y="252"/>
                      <a:pt x="2" y="251"/>
                    </a:cubicBezTo>
                    <a:cubicBezTo>
                      <a:pt x="1" y="241"/>
                      <a:pt x="0" y="230"/>
                      <a:pt x="7" y="203"/>
                    </a:cubicBezTo>
                    <a:cubicBezTo>
                      <a:pt x="10" y="191"/>
                      <a:pt x="18" y="159"/>
                      <a:pt x="26" y="125"/>
                    </a:cubicBezTo>
                    <a:cubicBezTo>
                      <a:pt x="50" y="22"/>
                      <a:pt x="54" y="10"/>
                      <a:pt x="57" y="7"/>
                    </a:cubicBezTo>
                    <a:cubicBezTo>
                      <a:pt x="60" y="4"/>
                      <a:pt x="66" y="2"/>
                      <a:pt x="70" y="0"/>
                    </a:cubicBezTo>
                    <a:cubicBezTo>
                      <a:pt x="69" y="13"/>
                      <a:pt x="69" y="13"/>
                      <a:pt x="69" y="13"/>
                    </a:cubicBezTo>
                    <a:cubicBezTo>
                      <a:pt x="68" y="14"/>
                      <a:pt x="66" y="15"/>
                      <a:pt x="65" y="16"/>
                    </a:cubicBezTo>
                    <a:cubicBezTo>
                      <a:pt x="62" y="24"/>
                      <a:pt x="48" y="84"/>
                      <a:pt x="38" y="127"/>
                    </a:cubicBezTo>
                    <a:cubicBezTo>
                      <a:pt x="30" y="162"/>
                      <a:pt x="22" y="194"/>
                      <a:pt x="19" y="206"/>
                    </a:cubicBezTo>
                    <a:cubicBezTo>
                      <a:pt x="12" y="230"/>
                      <a:pt x="13" y="240"/>
                      <a:pt x="14" y="249"/>
                    </a:cubicBezTo>
                    <a:cubicBezTo>
                      <a:pt x="15" y="251"/>
                      <a:pt x="15" y="252"/>
                      <a:pt x="15" y="254"/>
                    </a:cubicBezTo>
                    <a:cubicBezTo>
                      <a:pt x="15" y="257"/>
                      <a:pt x="25" y="262"/>
                      <a:pt x="34" y="264"/>
                    </a:cubicBezTo>
                    <a:lnTo>
                      <a:pt x="33" y="276"/>
                    </a:lnTo>
                    <a:close/>
                  </a:path>
                </a:pathLst>
              </a:custGeom>
              <a:solidFill>
                <a:srgbClr val="808080"/>
              </a:solidFill>
              <a:ln w="9525">
                <a:noFill/>
                <a:round/>
              </a:ln>
            </p:spPr>
            <p:txBody>
              <a:bodyPr/>
              <a:lstStyle/>
              <a:p>
                <a:endParaRPr lang="zh-CN" altLang="en-US">
                  <a:latin typeface="+mn-lt"/>
                  <a:ea typeface="+mn-ea"/>
                  <a:cs typeface="+mn-ea"/>
                  <a:sym typeface="+mn-lt"/>
                </a:endParaRPr>
              </a:p>
            </p:txBody>
          </p:sp>
        </p:grpSp>
        <p:grpSp>
          <p:nvGrpSpPr>
            <p:cNvPr id="124" name="Group 202"/>
            <p:cNvGrpSpPr/>
            <p:nvPr/>
          </p:nvGrpSpPr>
          <p:grpSpPr bwMode="auto">
            <a:xfrm flipH="1">
              <a:off x="685800" y="1269357"/>
              <a:ext cx="201613" cy="1052513"/>
              <a:chOff x="4878" y="631"/>
              <a:chExt cx="479" cy="2487"/>
            </a:xfrm>
          </p:grpSpPr>
          <p:sp>
            <p:nvSpPr>
              <p:cNvPr id="125" name="Freeform 203"/>
              <p:cNvSpPr/>
              <p:nvPr/>
            </p:nvSpPr>
            <p:spPr bwMode="auto">
              <a:xfrm>
                <a:off x="4878" y="631"/>
                <a:ext cx="193" cy="2477"/>
              </a:xfrm>
              <a:custGeom>
                <a:avLst/>
                <a:gdLst/>
                <a:ahLst/>
                <a:cxnLst>
                  <a:cxn ang="0">
                    <a:pos x="68" y="30"/>
                  </a:cxn>
                  <a:cxn ang="0">
                    <a:pos x="34" y="354"/>
                  </a:cxn>
                  <a:cxn ang="0">
                    <a:pos x="22" y="449"/>
                  </a:cxn>
                  <a:cxn ang="0">
                    <a:pos x="22" y="528"/>
                  </a:cxn>
                  <a:cxn ang="0">
                    <a:pos x="18" y="562"/>
                  </a:cxn>
                  <a:cxn ang="0">
                    <a:pos x="11" y="729"/>
                  </a:cxn>
                  <a:cxn ang="0">
                    <a:pos x="11" y="830"/>
                  </a:cxn>
                  <a:cxn ang="0">
                    <a:pos x="4" y="995"/>
                  </a:cxn>
                  <a:cxn ang="0">
                    <a:pos x="35" y="1042"/>
                  </a:cxn>
                  <a:cxn ang="0">
                    <a:pos x="76" y="10"/>
                  </a:cxn>
                  <a:cxn ang="0">
                    <a:pos x="68" y="30"/>
                  </a:cxn>
                </a:cxnLst>
                <a:rect l="0" t="0" r="r" b="b"/>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gradFill rotWithShape="1">
                <a:gsLst>
                  <a:gs pos="0">
                    <a:srgbClr val="FEA501">
                      <a:gamma/>
                      <a:shade val="62745"/>
                      <a:invGamma/>
                    </a:srgbClr>
                  </a:gs>
                  <a:gs pos="100000">
                    <a:srgbClr val="FEA501"/>
                  </a:gs>
                </a:gsLst>
                <a:lin ang="0" scaled="1"/>
              </a:gradFill>
              <a:ln w="14351" cap="flat">
                <a:noFill/>
                <a:prstDash val="solid"/>
                <a:miter lim="800000"/>
              </a:ln>
            </p:spPr>
            <p:txBody>
              <a:bodyPr/>
              <a:lstStyle/>
              <a:p>
                <a:endParaRPr lang="zh-CN" altLang="en-US">
                  <a:latin typeface="+mn-lt"/>
                  <a:ea typeface="+mn-ea"/>
                  <a:cs typeface="+mn-ea"/>
                  <a:sym typeface="+mn-lt"/>
                </a:endParaRPr>
              </a:p>
            </p:txBody>
          </p:sp>
          <p:sp>
            <p:nvSpPr>
              <p:cNvPr id="126" name="Freeform 204"/>
              <p:cNvSpPr/>
              <p:nvPr/>
            </p:nvSpPr>
            <p:spPr bwMode="auto">
              <a:xfrm>
                <a:off x="4925" y="631"/>
                <a:ext cx="432" cy="2487"/>
              </a:xfrm>
              <a:custGeom>
                <a:avLst/>
                <a:gdLst/>
                <a:ahLst/>
                <a:cxnLst>
                  <a:cxn ang="0">
                    <a:pos x="20" y="1046"/>
                  </a:cxn>
                  <a:cxn ang="0">
                    <a:pos x="2" y="1016"/>
                  </a:cxn>
                  <a:cxn ang="0">
                    <a:pos x="48" y="30"/>
                  </a:cxn>
                  <a:cxn ang="0">
                    <a:pos x="79" y="4"/>
                  </a:cxn>
                  <a:cxn ang="0">
                    <a:pos x="165" y="10"/>
                  </a:cxn>
                  <a:cxn ang="0">
                    <a:pos x="183" y="30"/>
                  </a:cxn>
                  <a:cxn ang="0">
                    <a:pos x="132" y="1032"/>
                  </a:cxn>
                  <a:cxn ang="0">
                    <a:pos x="115" y="1053"/>
                  </a:cxn>
                  <a:cxn ang="0">
                    <a:pos x="20" y="1046"/>
                  </a:cxn>
                </a:cxnLst>
                <a:rect l="0" t="0" r="r" b="b"/>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gradFill rotWithShape="1">
                <a:gsLst>
                  <a:gs pos="0">
                    <a:srgbClr val="FEA501"/>
                  </a:gs>
                  <a:gs pos="100000">
                    <a:srgbClr val="FEA501">
                      <a:gamma/>
                      <a:shade val="62745"/>
                      <a:invGamma/>
                    </a:srgbClr>
                  </a:gs>
                </a:gsLst>
                <a:lin ang="2700000" scaled="1"/>
              </a:gradFill>
              <a:ln w="14351" cap="flat">
                <a:noFill/>
                <a:prstDash val="solid"/>
                <a:miter lim="800000"/>
              </a:ln>
            </p:spPr>
            <p:txBody>
              <a:bodyPr/>
              <a:lstStyle/>
              <a:p>
                <a:endParaRPr lang="zh-CN" altLang="en-US">
                  <a:latin typeface="+mn-lt"/>
                  <a:ea typeface="+mn-ea"/>
                  <a:cs typeface="+mn-ea"/>
                  <a:sym typeface="+mn-lt"/>
                </a:endParaRPr>
              </a:p>
            </p:txBody>
          </p:sp>
          <p:sp>
            <p:nvSpPr>
              <p:cNvPr id="127" name="Freeform 205"/>
              <p:cNvSpPr/>
              <p:nvPr/>
            </p:nvSpPr>
            <p:spPr bwMode="auto">
              <a:xfrm>
                <a:off x="4972" y="2031"/>
                <a:ext cx="317" cy="95"/>
              </a:xfrm>
              <a:custGeom>
                <a:avLst/>
                <a:gdLst/>
                <a:ahLst/>
                <a:cxnLst>
                  <a:cxn ang="0">
                    <a:pos x="30" y="4"/>
                  </a:cxn>
                  <a:cxn ang="0">
                    <a:pos x="0" y="17"/>
                  </a:cxn>
                  <a:cxn ang="0">
                    <a:pos x="30" y="38"/>
                  </a:cxn>
                  <a:cxn ang="0">
                    <a:pos x="110" y="39"/>
                  </a:cxn>
                  <a:cxn ang="0">
                    <a:pos x="134" y="26"/>
                  </a:cxn>
                  <a:cxn ang="0">
                    <a:pos x="112" y="9"/>
                  </a:cxn>
                  <a:cxn ang="0">
                    <a:pos x="30" y="4"/>
                  </a:cxn>
                </a:cxnLst>
                <a:rect l="0" t="0" r="r" b="b"/>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gradFill rotWithShape="1">
                <a:gsLst>
                  <a:gs pos="0">
                    <a:srgbClr val="FEA501"/>
                  </a:gs>
                  <a:gs pos="50000">
                    <a:srgbClr val="FEA501">
                      <a:gamma/>
                      <a:shade val="62745"/>
                      <a:invGamma/>
                    </a:srgbClr>
                  </a:gs>
                  <a:gs pos="100000">
                    <a:srgbClr val="FEA501"/>
                  </a:gs>
                </a:gsLst>
                <a:lin ang="5400000" scaled="1"/>
              </a:gradFill>
              <a:ln w="14351" cap="flat" cmpd="sng">
                <a:noFill/>
                <a:prstDash val="solid"/>
                <a:miter lim="800000"/>
                <a:headEnd type="none" w="med" len="med"/>
                <a:tailEnd type="none" w="med" len="med"/>
              </a:ln>
              <a:effectLst/>
            </p:spPr>
            <p:txBody>
              <a:bodyPr/>
              <a:lstStyle/>
              <a:p>
                <a:endParaRPr lang="zh-CN" altLang="en-US">
                  <a:latin typeface="+mn-lt"/>
                  <a:ea typeface="+mn-ea"/>
                  <a:cs typeface="+mn-ea"/>
                  <a:sym typeface="+mn-lt"/>
                </a:endParaRPr>
              </a:p>
            </p:txBody>
          </p:sp>
          <p:sp>
            <p:nvSpPr>
              <p:cNvPr id="128" name="Freeform 206"/>
              <p:cNvSpPr/>
              <p:nvPr/>
            </p:nvSpPr>
            <p:spPr bwMode="auto">
              <a:xfrm>
                <a:off x="4979" y="1852"/>
                <a:ext cx="345" cy="259"/>
              </a:xfrm>
              <a:custGeom>
                <a:avLst/>
                <a:gdLst/>
                <a:ahLst/>
                <a:cxnLst>
                  <a:cxn ang="0">
                    <a:pos x="116" y="110"/>
                  </a:cxn>
                  <a:cxn ang="0">
                    <a:pos x="6" y="102"/>
                  </a:cxn>
                  <a:cxn ang="0">
                    <a:pos x="0" y="96"/>
                  </a:cxn>
                  <a:cxn ang="0">
                    <a:pos x="7" y="90"/>
                  </a:cxn>
                  <a:cxn ang="0">
                    <a:pos x="116" y="98"/>
                  </a:cxn>
                  <a:cxn ang="0">
                    <a:pos x="133" y="93"/>
                  </a:cxn>
                  <a:cxn ang="0">
                    <a:pos x="134" y="91"/>
                  </a:cxn>
                  <a:cxn ang="0">
                    <a:pos x="133" y="79"/>
                  </a:cxn>
                  <a:cxn ang="0">
                    <a:pos x="133" y="77"/>
                  </a:cxn>
                  <a:cxn ang="0">
                    <a:pos x="136" y="0"/>
                  </a:cxn>
                  <a:cxn ang="0">
                    <a:pos x="145" y="78"/>
                  </a:cxn>
                  <a:cxn ang="0">
                    <a:pos x="146" y="89"/>
                  </a:cxn>
                  <a:cxn ang="0">
                    <a:pos x="142" y="100"/>
                  </a:cxn>
                  <a:cxn ang="0">
                    <a:pos x="116" y="110"/>
                  </a:cxn>
                </a:cxnLst>
                <a:rect l="0" t="0" r="r" b="b"/>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solidFill>
                <a:srgbClr val="808080"/>
              </a:solidFill>
              <a:ln w="9525">
                <a:noFill/>
                <a:round/>
              </a:ln>
            </p:spPr>
            <p:txBody>
              <a:bodyPr/>
              <a:lstStyle/>
              <a:p>
                <a:endParaRPr lang="zh-CN" altLang="en-US">
                  <a:latin typeface="+mn-lt"/>
                  <a:ea typeface="+mn-ea"/>
                  <a:cs typeface="+mn-ea"/>
                  <a:sym typeface="+mn-lt"/>
                </a:endParaRPr>
              </a:p>
            </p:txBody>
          </p:sp>
        </p:grpSp>
      </p:grpSp>
      <p:pic>
        <p:nvPicPr>
          <p:cNvPr id="3076" name="Picture 4" descr="http://student.hlc.edu.tw/action/album/451/m_2017100221595775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3903">
            <a:off x="3477071" y="2056964"/>
            <a:ext cx="1968360" cy="147627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0" name="组合 9"/>
          <p:cNvGrpSpPr/>
          <p:nvPr/>
        </p:nvGrpSpPr>
        <p:grpSpPr>
          <a:xfrm>
            <a:off x="3469779" y="1303213"/>
            <a:ext cx="238125" cy="1052513"/>
            <a:chOff x="3355975" y="1269357"/>
            <a:chExt cx="238125" cy="1052513"/>
          </a:xfrm>
        </p:grpSpPr>
        <p:grpSp>
          <p:nvGrpSpPr>
            <p:cNvPr id="57" name="Group 394"/>
            <p:cNvGrpSpPr/>
            <p:nvPr/>
          </p:nvGrpSpPr>
          <p:grpSpPr bwMode="auto">
            <a:xfrm flipH="1">
              <a:off x="3454400" y="1277295"/>
              <a:ext cx="139700" cy="1039812"/>
              <a:chOff x="4793" y="652"/>
              <a:chExt cx="330" cy="2454"/>
            </a:xfrm>
          </p:grpSpPr>
          <p:sp>
            <p:nvSpPr>
              <p:cNvPr id="58" name="Freeform 395"/>
              <p:cNvSpPr/>
              <p:nvPr/>
            </p:nvSpPr>
            <p:spPr bwMode="auto">
              <a:xfrm>
                <a:off x="4828" y="664"/>
                <a:ext cx="177" cy="2442"/>
              </a:xfrm>
              <a:custGeom>
                <a:avLst/>
                <a:gdLst/>
                <a:ahLst/>
                <a:cxnLst>
                  <a:cxn ang="0">
                    <a:pos x="38" y="999"/>
                  </a:cxn>
                  <a:cxn ang="0">
                    <a:pos x="0" y="1023"/>
                  </a:cxn>
                  <a:cxn ang="0">
                    <a:pos x="13" y="706"/>
                  </a:cxn>
                  <a:cxn ang="0">
                    <a:pos x="32" y="358"/>
                  </a:cxn>
                  <a:cxn ang="0">
                    <a:pos x="47" y="8"/>
                  </a:cxn>
                  <a:cxn ang="0">
                    <a:pos x="69" y="0"/>
                  </a:cxn>
                  <a:cxn ang="0">
                    <a:pos x="38" y="999"/>
                  </a:cxn>
                </a:cxnLst>
                <a:rect l="0" t="0" r="r" b="b"/>
                <a:pathLst>
                  <a:path w="75" h="1034">
                    <a:moveTo>
                      <a:pt x="38" y="999"/>
                    </a:moveTo>
                    <a:cubicBezTo>
                      <a:pt x="38" y="999"/>
                      <a:pt x="0" y="1034"/>
                      <a:pt x="0" y="1023"/>
                    </a:cubicBezTo>
                    <a:cubicBezTo>
                      <a:pt x="0" y="1012"/>
                      <a:pt x="11" y="726"/>
                      <a:pt x="13" y="706"/>
                    </a:cubicBezTo>
                    <a:cubicBezTo>
                      <a:pt x="15" y="686"/>
                      <a:pt x="31" y="376"/>
                      <a:pt x="32" y="358"/>
                    </a:cubicBezTo>
                    <a:cubicBezTo>
                      <a:pt x="33" y="340"/>
                      <a:pt x="39" y="16"/>
                      <a:pt x="47" y="8"/>
                    </a:cubicBezTo>
                    <a:cubicBezTo>
                      <a:pt x="54" y="1"/>
                      <a:pt x="63" y="0"/>
                      <a:pt x="69" y="0"/>
                    </a:cubicBezTo>
                    <a:cubicBezTo>
                      <a:pt x="75" y="0"/>
                      <a:pt x="38" y="999"/>
                      <a:pt x="38" y="999"/>
                    </a:cubicBezTo>
                    <a:close/>
                  </a:path>
                </a:pathLst>
              </a:custGeom>
              <a:gradFill rotWithShape="1">
                <a:gsLst>
                  <a:gs pos="0">
                    <a:srgbClr val="FEA501"/>
                  </a:gs>
                  <a:gs pos="100000">
                    <a:srgbClr val="FEA501">
                      <a:gamma/>
                      <a:shade val="60784"/>
                      <a:invGamma/>
                    </a:srgbClr>
                  </a:gs>
                </a:gsLst>
                <a:lin ang="2700000" scaled="1"/>
              </a:gradFill>
              <a:ln w="14351" cap="flat" cmpd="sng">
                <a:noFill/>
                <a:prstDash val="solid"/>
                <a:miter lim="800000"/>
                <a:headEnd type="none" w="med" len="med"/>
                <a:tailEnd type="none" w="med" len="med"/>
              </a:ln>
              <a:effectLst/>
            </p:spPr>
            <p:txBody>
              <a:bodyPr/>
              <a:lstStyle/>
              <a:p>
                <a:endParaRPr lang="zh-CN" altLang="en-US">
                  <a:latin typeface="+mn-lt"/>
                  <a:ea typeface="+mn-ea"/>
                  <a:cs typeface="+mn-ea"/>
                  <a:sym typeface="+mn-lt"/>
                </a:endParaRPr>
              </a:p>
            </p:txBody>
          </p:sp>
          <p:sp>
            <p:nvSpPr>
              <p:cNvPr id="59" name="Freeform 396"/>
              <p:cNvSpPr/>
              <p:nvPr/>
            </p:nvSpPr>
            <p:spPr bwMode="auto">
              <a:xfrm>
                <a:off x="4819" y="652"/>
                <a:ext cx="304" cy="2449"/>
              </a:xfrm>
              <a:custGeom>
                <a:avLst/>
                <a:gdLst/>
                <a:ahLst/>
                <a:cxnLst>
                  <a:cxn ang="0">
                    <a:pos x="113" y="10"/>
                  </a:cxn>
                  <a:cxn ang="0">
                    <a:pos x="65" y="8"/>
                  </a:cxn>
                  <a:cxn ang="0">
                    <a:pos x="55" y="35"/>
                  </a:cxn>
                  <a:cxn ang="0">
                    <a:pos x="47" y="496"/>
                  </a:cxn>
                  <a:cxn ang="0">
                    <a:pos x="36" y="720"/>
                  </a:cxn>
                  <a:cxn ang="0">
                    <a:pos x="27" y="780"/>
                  </a:cxn>
                  <a:cxn ang="0">
                    <a:pos x="33" y="838"/>
                  </a:cxn>
                  <a:cxn ang="0">
                    <a:pos x="27" y="977"/>
                  </a:cxn>
                  <a:cxn ang="0">
                    <a:pos x="5" y="1033"/>
                  </a:cxn>
                  <a:cxn ang="0">
                    <a:pos x="65" y="1037"/>
                  </a:cxn>
                  <a:cxn ang="0">
                    <a:pos x="113" y="10"/>
                  </a:cxn>
                </a:cxnLst>
                <a:rect l="0" t="0" r="r" b="b"/>
                <a:pathLst>
                  <a:path w="129" h="1037">
                    <a:moveTo>
                      <a:pt x="113" y="10"/>
                    </a:moveTo>
                    <a:cubicBezTo>
                      <a:pt x="98" y="8"/>
                      <a:pt x="75" y="0"/>
                      <a:pt x="65" y="8"/>
                    </a:cubicBezTo>
                    <a:cubicBezTo>
                      <a:pt x="55" y="16"/>
                      <a:pt x="55" y="19"/>
                      <a:pt x="55" y="35"/>
                    </a:cubicBezTo>
                    <a:cubicBezTo>
                      <a:pt x="55" y="51"/>
                      <a:pt x="47" y="474"/>
                      <a:pt x="47" y="496"/>
                    </a:cubicBezTo>
                    <a:cubicBezTo>
                      <a:pt x="47" y="519"/>
                      <a:pt x="48" y="704"/>
                      <a:pt x="36" y="720"/>
                    </a:cubicBezTo>
                    <a:cubicBezTo>
                      <a:pt x="24" y="737"/>
                      <a:pt x="30" y="756"/>
                      <a:pt x="27" y="780"/>
                    </a:cubicBezTo>
                    <a:cubicBezTo>
                      <a:pt x="24" y="804"/>
                      <a:pt x="35" y="821"/>
                      <a:pt x="33" y="838"/>
                    </a:cubicBezTo>
                    <a:cubicBezTo>
                      <a:pt x="31" y="855"/>
                      <a:pt x="34" y="956"/>
                      <a:pt x="27" y="977"/>
                    </a:cubicBezTo>
                    <a:cubicBezTo>
                      <a:pt x="20" y="998"/>
                      <a:pt x="0" y="1033"/>
                      <a:pt x="5" y="1033"/>
                    </a:cubicBezTo>
                    <a:cubicBezTo>
                      <a:pt x="15" y="1033"/>
                      <a:pt x="65" y="1037"/>
                      <a:pt x="65" y="1037"/>
                    </a:cubicBezTo>
                    <a:cubicBezTo>
                      <a:pt x="65" y="1037"/>
                      <a:pt x="129" y="12"/>
                      <a:pt x="113" y="10"/>
                    </a:cubicBezTo>
                    <a:close/>
                  </a:path>
                </a:pathLst>
              </a:custGeom>
              <a:gradFill rotWithShape="1">
                <a:gsLst>
                  <a:gs pos="0">
                    <a:srgbClr val="FEA501"/>
                  </a:gs>
                  <a:gs pos="100000">
                    <a:srgbClr val="FEA501">
                      <a:gamma/>
                      <a:shade val="60784"/>
                      <a:invGamma/>
                    </a:srgbClr>
                  </a:gs>
                </a:gsLst>
                <a:lin ang="2700000" scaled="1"/>
              </a:gradFill>
              <a:ln w="14351" cap="flat">
                <a:noFill/>
                <a:prstDash val="solid"/>
                <a:miter lim="800000"/>
              </a:ln>
            </p:spPr>
            <p:txBody>
              <a:bodyPr/>
              <a:lstStyle/>
              <a:p>
                <a:endParaRPr lang="zh-CN" altLang="en-US">
                  <a:latin typeface="+mn-lt"/>
                  <a:ea typeface="+mn-ea"/>
                  <a:cs typeface="+mn-ea"/>
                  <a:sym typeface="+mn-lt"/>
                </a:endParaRPr>
              </a:p>
            </p:txBody>
          </p:sp>
          <p:sp>
            <p:nvSpPr>
              <p:cNvPr id="60" name="Freeform 397"/>
              <p:cNvSpPr/>
              <p:nvPr/>
            </p:nvSpPr>
            <p:spPr bwMode="auto">
              <a:xfrm>
                <a:off x="4793" y="1476"/>
                <a:ext cx="165" cy="652"/>
              </a:xfrm>
              <a:custGeom>
                <a:avLst/>
                <a:gdLst/>
                <a:ahLst/>
                <a:cxnLst>
                  <a:cxn ang="0">
                    <a:pos x="33" y="276"/>
                  </a:cxn>
                  <a:cxn ang="0">
                    <a:pos x="3" y="255"/>
                  </a:cxn>
                  <a:cxn ang="0">
                    <a:pos x="2" y="251"/>
                  </a:cxn>
                  <a:cxn ang="0">
                    <a:pos x="7" y="203"/>
                  </a:cxn>
                  <a:cxn ang="0">
                    <a:pos x="26" y="125"/>
                  </a:cxn>
                  <a:cxn ang="0">
                    <a:pos x="57" y="7"/>
                  </a:cxn>
                  <a:cxn ang="0">
                    <a:pos x="70" y="0"/>
                  </a:cxn>
                  <a:cxn ang="0">
                    <a:pos x="69" y="13"/>
                  </a:cxn>
                  <a:cxn ang="0">
                    <a:pos x="65" y="16"/>
                  </a:cxn>
                  <a:cxn ang="0">
                    <a:pos x="38" y="127"/>
                  </a:cxn>
                  <a:cxn ang="0">
                    <a:pos x="19" y="206"/>
                  </a:cxn>
                  <a:cxn ang="0">
                    <a:pos x="14" y="249"/>
                  </a:cxn>
                  <a:cxn ang="0">
                    <a:pos x="15" y="254"/>
                  </a:cxn>
                  <a:cxn ang="0">
                    <a:pos x="34" y="264"/>
                  </a:cxn>
                  <a:cxn ang="0">
                    <a:pos x="33" y="276"/>
                  </a:cxn>
                </a:cxnLst>
                <a:rect l="0" t="0" r="r" b="b"/>
                <a:pathLst>
                  <a:path w="70" h="276">
                    <a:moveTo>
                      <a:pt x="33" y="276"/>
                    </a:moveTo>
                    <a:cubicBezTo>
                      <a:pt x="25" y="275"/>
                      <a:pt x="4" y="268"/>
                      <a:pt x="3" y="255"/>
                    </a:cubicBezTo>
                    <a:cubicBezTo>
                      <a:pt x="3" y="253"/>
                      <a:pt x="3" y="252"/>
                      <a:pt x="2" y="251"/>
                    </a:cubicBezTo>
                    <a:cubicBezTo>
                      <a:pt x="1" y="241"/>
                      <a:pt x="0" y="230"/>
                      <a:pt x="7" y="203"/>
                    </a:cubicBezTo>
                    <a:cubicBezTo>
                      <a:pt x="10" y="191"/>
                      <a:pt x="18" y="159"/>
                      <a:pt x="26" y="125"/>
                    </a:cubicBezTo>
                    <a:cubicBezTo>
                      <a:pt x="50" y="22"/>
                      <a:pt x="54" y="10"/>
                      <a:pt x="57" y="7"/>
                    </a:cubicBezTo>
                    <a:cubicBezTo>
                      <a:pt x="60" y="4"/>
                      <a:pt x="66" y="2"/>
                      <a:pt x="70" y="0"/>
                    </a:cubicBezTo>
                    <a:cubicBezTo>
                      <a:pt x="69" y="13"/>
                      <a:pt x="69" y="13"/>
                      <a:pt x="69" y="13"/>
                    </a:cubicBezTo>
                    <a:cubicBezTo>
                      <a:pt x="68" y="14"/>
                      <a:pt x="66" y="15"/>
                      <a:pt x="65" y="16"/>
                    </a:cubicBezTo>
                    <a:cubicBezTo>
                      <a:pt x="62" y="24"/>
                      <a:pt x="48" y="84"/>
                      <a:pt x="38" y="127"/>
                    </a:cubicBezTo>
                    <a:cubicBezTo>
                      <a:pt x="30" y="162"/>
                      <a:pt x="22" y="194"/>
                      <a:pt x="19" y="206"/>
                    </a:cubicBezTo>
                    <a:cubicBezTo>
                      <a:pt x="12" y="230"/>
                      <a:pt x="13" y="240"/>
                      <a:pt x="14" y="249"/>
                    </a:cubicBezTo>
                    <a:cubicBezTo>
                      <a:pt x="15" y="251"/>
                      <a:pt x="15" y="252"/>
                      <a:pt x="15" y="254"/>
                    </a:cubicBezTo>
                    <a:cubicBezTo>
                      <a:pt x="15" y="257"/>
                      <a:pt x="25" y="262"/>
                      <a:pt x="34" y="264"/>
                    </a:cubicBezTo>
                    <a:lnTo>
                      <a:pt x="33" y="276"/>
                    </a:lnTo>
                    <a:close/>
                  </a:path>
                </a:pathLst>
              </a:custGeom>
              <a:solidFill>
                <a:srgbClr val="808080"/>
              </a:solidFill>
              <a:ln w="9525">
                <a:noFill/>
                <a:round/>
              </a:ln>
            </p:spPr>
            <p:txBody>
              <a:bodyPr/>
              <a:lstStyle/>
              <a:p>
                <a:endParaRPr lang="zh-CN" altLang="en-US">
                  <a:latin typeface="+mn-lt"/>
                  <a:ea typeface="+mn-ea"/>
                  <a:cs typeface="+mn-ea"/>
                  <a:sym typeface="+mn-lt"/>
                </a:endParaRPr>
              </a:p>
            </p:txBody>
          </p:sp>
        </p:grpSp>
        <p:grpSp>
          <p:nvGrpSpPr>
            <p:cNvPr id="129" name="Group 350"/>
            <p:cNvGrpSpPr/>
            <p:nvPr/>
          </p:nvGrpSpPr>
          <p:grpSpPr bwMode="auto">
            <a:xfrm flipH="1">
              <a:off x="3355975" y="1269357"/>
              <a:ext cx="201613" cy="1052513"/>
              <a:chOff x="4878" y="631"/>
              <a:chExt cx="479" cy="2487"/>
            </a:xfrm>
          </p:grpSpPr>
          <p:sp>
            <p:nvSpPr>
              <p:cNvPr id="130" name="Freeform 351"/>
              <p:cNvSpPr/>
              <p:nvPr/>
            </p:nvSpPr>
            <p:spPr bwMode="auto">
              <a:xfrm>
                <a:off x="4878" y="631"/>
                <a:ext cx="193" cy="2477"/>
              </a:xfrm>
              <a:custGeom>
                <a:avLst/>
                <a:gdLst/>
                <a:ahLst/>
                <a:cxnLst>
                  <a:cxn ang="0">
                    <a:pos x="68" y="30"/>
                  </a:cxn>
                  <a:cxn ang="0">
                    <a:pos x="34" y="354"/>
                  </a:cxn>
                  <a:cxn ang="0">
                    <a:pos x="22" y="449"/>
                  </a:cxn>
                  <a:cxn ang="0">
                    <a:pos x="22" y="528"/>
                  </a:cxn>
                  <a:cxn ang="0">
                    <a:pos x="18" y="562"/>
                  </a:cxn>
                  <a:cxn ang="0">
                    <a:pos x="11" y="729"/>
                  </a:cxn>
                  <a:cxn ang="0">
                    <a:pos x="11" y="830"/>
                  </a:cxn>
                  <a:cxn ang="0">
                    <a:pos x="4" y="995"/>
                  </a:cxn>
                  <a:cxn ang="0">
                    <a:pos x="35" y="1042"/>
                  </a:cxn>
                  <a:cxn ang="0">
                    <a:pos x="76" y="10"/>
                  </a:cxn>
                  <a:cxn ang="0">
                    <a:pos x="68" y="30"/>
                  </a:cxn>
                </a:cxnLst>
                <a:rect l="0" t="0" r="r" b="b"/>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gradFill rotWithShape="1">
                <a:gsLst>
                  <a:gs pos="0">
                    <a:srgbClr val="FEA501">
                      <a:gamma/>
                      <a:shade val="62745"/>
                      <a:invGamma/>
                    </a:srgbClr>
                  </a:gs>
                  <a:gs pos="100000">
                    <a:srgbClr val="FEA501"/>
                  </a:gs>
                </a:gsLst>
                <a:lin ang="0" scaled="1"/>
              </a:gradFill>
              <a:ln w="14351" cap="flat">
                <a:noFill/>
                <a:prstDash val="solid"/>
                <a:miter lim="800000"/>
              </a:ln>
            </p:spPr>
            <p:txBody>
              <a:bodyPr/>
              <a:lstStyle/>
              <a:p>
                <a:endParaRPr lang="zh-CN" altLang="en-US">
                  <a:latin typeface="+mn-lt"/>
                  <a:ea typeface="+mn-ea"/>
                  <a:cs typeface="+mn-ea"/>
                  <a:sym typeface="+mn-lt"/>
                </a:endParaRPr>
              </a:p>
            </p:txBody>
          </p:sp>
          <p:sp>
            <p:nvSpPr>
              <p:cNvPr id="131" name="Freeform 352"/>
              <p:cNvSpPr/>
              <p:nvPr/>
            </p:nvSpPr>
            <p:spPr bwMode="auto">
              <a:xfrm>
                <a:off x="4925" y="631"/>
                <a:ext cx="432" cy="2487"/>
              </a:xfrm>
              <a:custGeom>
                <a:avLst/>
                <a:gdLst/>
                <a:ahLst/>
                <a:cxnLst>
                  <a:cxn ang="0">
                    <a:pos x="20" y="1046"/>
                  </a:cxn>
                  <a:cxn ang="0">
                    <a:pos x="2" y="1016"/>
                  </a:cxn>
                  <a:cxn ang="0">
                    <a:pos x="48" y="30"/>
                  </a:cxn>
                  <a:cxn ang="0">
                    <a:pos x="79" y="4"/>
                  </a:cxn>
                  <a:cxn ang="0">
                    <a:pos x="165" y="10"/>
                  </a:cxn>
                  <a:cxn ang="0">
                    <a:pos x="183" y="30"/>
                  </a:cxn>
                  <a:cxn ang="0">
                    <a:pos x="132" y="1032"/>
                  </a:cxn>
                  <a:cxn ang="0">
                    <a:pos x="115" y="1053"/>
                  </a:cxn>
                  <a:cxn ang="0">
                    <a:pos x="20" y="1046"/>
                  </a:cxn>
                </a:cxnLst>
                <a:rect l="0" t="0" r="r" b="b"/>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gradFill rotWithShape="1">
                <a:gsLst>
                  <a:gs pos="0">
                    <a:srgbClr val="FEA501"/>
                  </a:gs>
                  <a:gs pos="100000">
                    <a:srgbClr val="FEA501">
                      <a:gamma/>
                      <a:shade val="62745"/>
                      <a:invGamma/>
                    </a:srgbClr>
                  </a:gs>
                </a:gsLst>
                <a:lin ang="2700000" scaled="1"/>
              </a:gradFill>
              <a:ln w="14351" cap="flat">
                <a:noFill/>
                <a:prstDash val="solid"/>
                <a:miter lim="800000"/>
              </a:ln>
            </p:spPr>
            <p:txBody>
              <a:bodyPr/>
              <a:lstStyle/>
              <a:p>
                <a:endParaRPr lang="zh-CN" altLang="en-US">
                  <a:latin typeface="+mn-lt"/>
                  <a:ea typeface="+mn-ea"/>
                  <a:cs typeface="+mn-ea"/>
                  <a:sym typeface="+mn-lt"/>
                </a:endParaRPr>
              </a:p>
            </p:txBody>
          </p:sp>
          <p:sp>
            <p:nvSpPr>
              <p:cNvPr id="132" name="Freeform 353"/>
              <p:cNvSpPr/>
              <p:nvPr/>
            </p:nvSpPr>
            <p:spPr bwMode="auto">
              <a:xfrm>
                <a:off x="4972" y="2031"/>
                <a:ext cx="317" cy="95"/>
              </a:xfrm>
              <a:custGeom>
                <a:avLst/>
                <a:gdLst/>
                <a:ahLst/>
                <a:cxnLst>
                  <a:cxn ang="0">
                    <a:pos x="30" y="4"/>
                  </a:cxn>
                  <a:cxn ang="0">
                    <a:pos x="0" y="17"/>
                  </a:cxn>
                  <a:cxn ang="0">
                    <a:pos x="30" y="38"/>
                  </a:cxn>
                  <a:cxn ang="0">
                    <a:pos x="110" y="39"/>
                  </a:cxn>
                  <a:cxn ang="0">
                    <a:pos x="134" y="26"/>
                  </a:cxn>
                  <a:cxn ang="0">
                    <a:pos x="112" y="9"/>
                  </a:cxn>
                  <a:cxn ang="0">
                    <a:pos x="30" y="4"/>
                  </a:cxn>
                </a:cxnLst>
                <a:rect l="0" t="0" r="r" b="b"/>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gradFill rotWithShape="1">
                <a:gsLst>
                  <a:gs pos="0">
                    <a:srgbClr val="FEA501"/>
                  </a:gs>
                  <a:gs pos="50000">
                    <a:srgbClr val="FEA501">
                      <a:gamma/>
                      <a:shade val="62745"/>
                      <a:invGamma/>
                    </a:srgbClr>
                  </a:gs>
                  <a:gs pos="100000">
                    <a:srgbClr val="FEA501"/>
                  </a:gs>
                </a:gsLst>
                <a:lin ang="5400000" scaled="1"/>
              </a:gradFill>
              <a:ln w="14351" cap="flat" cmpd="sng">
                <a:noFill/>
                <a:prstDash val="solid"/>
                <a:miter lim="800000"/>
                <a:headEnd type="none" w="med" len="med"/>
                <a:tailEnd type="none" w="med" len="med"/>
              </a:ln>
              <a:effectLst/>
            </p:spPr>
            <p:txBody>
              <a:bodyPr/>
              <a:lstStyle/>
              <a:p>
                <a:endParaRPr lang="zh-CN" altLang="en-US">
                  <a:latin typeface="+mn-lt"/>
                  <a:ea typeface="+mn-ea"/>
                  <a:cs typeface="+mn-ea"/>
                  <a:sym typeface="+mn-lt"/>
                </a:endParaRPr>
              </a:p>
            </p:txBody>
          </p:sp>
          <p:sp>
            <p:nvSpPr>
              <p:cNvPr id="133" name="Freeform 354"/>
              <p:cNvSpPr/>
              <p:nvPr/>
            </p:nvSpPr>
            <p:spPr bwMode="auto">
              <a:xfrm>
                <a:off x="4979" y="1852"/>
                <a:ext cx="345" cy="259"/>
              </a:xfrm>
              <a:custGeom>
                <a:avLst/>
                <a:gdLst/>
                <a:ahLst/>
                <a:cxnLst>
                  <a:cxn ang="0">
                    <a:pos x="116" y="110"/>
                  </a:cxn>
                  <a:cxn ang="0">
                    <a:pos x="6" y="102"/>
                  </a:cxn>
                  <a:cxn ang="0">
                    <a:pos x="0" y="96"/>
                  </a:cxn>
                  <a:cxn ang="0">
                    <a:pos x="7" y="90"/>
                  </a:cxn>
                  <a:cxn ang="0">
                    <a:pos x="116" y="98"/>
                  </a:cxn>
                  <a:cxn ang="0">
                    <a:pos x="133" y="93"/>
                  </a:cxn>
                  <a:cxn ang="0">
                    <a:pos x="134" y="91"/>
                  </a:cxn>
                  <a:cxn ang="0">
                    <a:pos x="133" y="79"/>
                  </a:cxn>
                  <a:cxn ang="0">
                    <a:pos x="133" y="77"/>
                  </a:cxn>
                  <a:cxn ang="0">
                    <a:pos x="136" y="0"/>
                  </a:cxn>
                  <a:cxn ang="0">
                    <a:pos x="145" y="78"/>
                  </a:cxn>
                  <a:cxn ang="0">
                    <a:pos x="146" y="89"/>
                  </a:cxn>
                  <a:cxn ang="0">
                    <a:pos x="142" y="100"/>
                  </a:cxn>
                  <a:cxn ang="0">
                    <a:pos x="116" y="110"/>
                  </a:cxn>
                </a:cxnLst>
                <a:rect l="0" t="0" r="r" b="b"/>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solidFill>
                <a:srgbClr val="808080"/>
              </a:solidFill>
              <a:ln w="9525">
                <a:noFill/>
                <a:round/>
              </a:ln>
            </p:spPr>
            <p:txBody>
              <a:bodyPr/>
              <a:lstStyle/>
              <a:p>
                <a:endParaRPr lang="zh-CN" altLang="en-US">
                  <a:latin typeface="+mn-lt"/>
                  <a:ea typeface="+mn-ea"/>
                  <a:cs typeface="+mn-ea"/>
                  <a:sym typeface="+mn-lt"/>
                </a:endParaRPr>
              </a:p>
            </p:txBody>
          </p:sp>
        </p:grpSp>
      </p:grpSp>
      <p:pic>
        <p:nvPicPr>
          <p:cNvPr id="73" name="图片 2" descr="www_tuweimei_comComp_22492316_ZbB8b0onpP5twFtGZWputQnq84Zva6d0.jpg"/>
          <p:cNvPicPr>
            <a:picLocks noGrp="1" noChangeAspect="1"/>
          </p:cNvPicPr>
          <p:nvPr isPhoto="1"/>
        </p:nvPicPr>
        <p:blipFill>
          <a:blip r:embed="rId5" cstate="print">
            <a:extLst>
              <a:ext uri="{28A0092B-C50C-407E-A947-70E740481C1C}">
                <a14:useLocalDpi xmlns:a14="http://schemas.microsoft.com/office/drawing/2010/main" xmlns="" val="0"/>
              </a:ext>
            </a:extLst>
          </a:blip>
          <a:srcRect/>
          <a:stretch>
            <a:fillRect/>
          </a:stretch>
        </p:blipFill>
        <p:spPr bwMode="auto">
          <a:xfrm rot="363661">
            <a:off x="6611411" y="2112262"/>
            <a:ext cx="1280743" cy="15998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3" name="组合 12"/>
          <p:cNvGrpSpPr/>
          <p:nvPr/>
        </p:nvGrpSpPr>
        <p:grpSpPr>
          <a:xfrm>
            <a:off x="6592888" y="1269357"/>
            <a:ext cx="238125" cy="1052513"/>
            <a:chOff x="6592888" y="1269357"/>
            <a:chExt cx="238125" cy="1052513"/>
          </a:xfrm>
        </p:grpSpPr>
        <p:grpSp>
          <p:nvGrpSpPr>
            <p:cNvPr id="69" name="Group 406"/>
            <p:cNvGrpSpPr/>
            <p:nvPr/>
          </p:nvGrpSpPr>
          <p:grpSpPr bwMode="auto">
            <a:xfrm flipH="1">
              <a:off x="6691313" y="1277295"/>
              <a:ext cx="139700" cy="1039812"/>
              <a:chOff x="4793" y="652"/>
              <a:chExt cx="330" cy="2454"/>
            </a:xfrm>
          </p:grpSpPr>
          <p:sp>
            <p:nvSpPr>
              <p:cNvPr id="70" name="Freeform 407"/>
              <p:cNvSpPr/>
              <p:nvPr/>
            </p:nvSpPr>
            <p:spPr bwMode="auto">
              <a:xfrm>
                <a:off x="4828" y="664"/>
                <a:ext cx="177" cy="2442"/>
              </a:xfrm>
              <a:custGeom>
                <a:avLst/>
                <a:gdLst/>
                <a:ahLst/>
                <a:cxnLst>
                  <a:cxn ang="0">
                    <a:pos x="38" y="999"/>
                  </a:cxn>
                  <a:cxn ang="0">
                    <a:pos x="0" y="1023"/>
                  </a:cxn>
                  <a:cxn ang="0">
                    <a:pos x="13" y="706"/>
                  </a:cxn>
                  <a:cxn ang="0">
                    <a:pos x="32" y="358"/>
                  </a:cxn>
                  <a:cxn ang="0">
                    <a:pos x="47" y="8"/>
                  </a:cxn>
                  <a:cxn ang="0">
                    <a:pos x="69" y="0"/>
                  </a:cxn>
                  <a:cxn ang="0">
                    <a:pos x="38" y="999"/>
                  </a:cxn>
                </a:cxnLst>
                <a:rect l="0" t="0" r="r" b="b"/>
                <a:pathLst>
                  <a:path w="75" h="1034">
                    <a:moveTo>
                      <a:pt x="38" y="999"/>
                    </a:moveTo>
                    <a:cubicBezTo>
                      <a:pt x="38" y="999"/>
                      <a:pt x="0" y="1034"/>
                      <a:pt x="0" y="1023"/>
                    </a:cubicBezTo>
                    <a:cubicBezTo>
                      <a:pt x="0" y="1012"/>
                      <a:pt x="11" y="726"/>
                      <a:pt x="13" y="706"/>
                    </a:cubicBezTo>
                    <a:cubicBezTo>
                      <a:pt x="15" y="686"/>
                      <a:pt x="31" y="376"/>
                      <a:pt x="32" y="358"/>
                    </a:cubicBezTo>
                    <a:cubicBezTo>
                      <a:pt x="33" y="340"/>
                      <a:pt x="39" y="16"/>
                      <a:pt x="47" y="8"/>
                    </a:cubicBezTo>
                    <a:cubicBezTo>
                      <a:pt x="54" y="1"/>
                      <a:pt x="63" y="0"/>
                      <a:pt x="69" y="0"/>
                    </a:cubicBezTo>
                    <a:cubicBezTo>
                      <a:pt x="75" y="0"/>
                      <a:pt x="38" y="999"/>
                      <a:pt x="38" y="999"/>
                    </a:cubicBezTo>
                    <a:close/>
                  </a:path>
                </a:pathLst>
              </a:custGeom>
              <a:gradFill rotWithShape="1">
                <a:gsLst>
                  <a:gs pos="0">
                    <a:srgbClr val="FEA501"/>
                  </a:gs>
                  <a:gs pos="100000">
                    <a:srgbClr val="FEA501">
                      <a:gamma/>
                      <a:shade val="60784"/>
                      <a:invGamma/>
                    </a:srgbClr>
                  </a:gs>
                </a:gsLst>
                <a:lin ang="2700000" scaled="1"/>
              </a:gradFill>
              <a:ln w="14351" cap="flat" cmpd="sng">
                <a:noFill/>
                <a:prstDash val="solid"/>
                <a:miter lim="800000"/>
                <a:headEnd type="none" w="med" len="med"/>
                <a:tailEnd type="none" w="med" len="med"/>
              </a:ln>
              <a:effectLst/>
            </p:spPr>
            <p:txBody>
              <a:bodyPr/>
              <a:lstStyle/>
              <a:p>
                <a:endParaRPr lang="zh-CN" altLang="en-US">
                  <a:latin typeface="+mn-lt"/>
                  <a:ea typeface="+mn-ea"/>
                  <a:cs typeface="+mn-ea"/>
                  <a:sym typeface="+mn-lt"/>
                </a:endParaRPr>
              </a:p>
            </p:txBody>
          </p:sp>
          <p:sp>
            <p:nvSpPr>
              <p:cNvPr id="71" name="Freeform 408"/>
              <p:cNvSpPr/>
              <p:nvPr/>
            </p:nvSpPr>
            <p:spPr bwMode="auto">
              <a:xfrm>
                <a:off x="4819" y="652"/>
                <a:ext cx="304" cy="2449"/>
              </a:xfrm>
              <a:custGeom>
                <a:avLst/>
                <a:gdLst/>
                <a:ahLst/>
                <a:cxnLst>
                  <a:cxn ang="0">
                    <a:pos x="113" y="10"/>
                  </a:cxn>
                  <a:cxn ang="0">
                    <a:pos x="65" y="8"/>
                  </a:cxn>
                  <a:cxn ang="0">
                    <a:pos x="55" y="35"/>
                  </a:cxn>
                  <a:cxn ang="0">
                    <a:pos x="47" y="496"/>
                  </a:cxn>
                  <a:cxn ang="0">
                    <a:pos x="36" y="720"/>
                  </a:cxn>
                  <a:cxn ang="0">
                    <a:pos x="27" y="780"/>
                  </a:cxn>
                  <a:cxn ang="0">
                    <a:pos x="33" y="838"/>
                  </a:cxn>
                  <a:cxn ang="0">
                    <a:pos x="27" y="977"/>
                  </a:cxn>
                  <a:cxn ang="0">
                    <a:pos x="5" y="1033"/>
                  </a:cxn>
                  <a:cxn ang="0">
                    <a:pos x="65" y="1037"/>
                  </a:cxn>
                  <a:cxn ang="0">
                    <a:pos x="113" y="10"/>
                  </a:cxn>
                </a:cxnLst>
                <a:rect l="0" t="0" r="r" b="b"/>
                <a:pathLst>
                  <a:path w="129" h="1037">
                    <a:moveTo>
                      <a:pt x="113" y="10"/>
                    </a:moveTo>
                    <a:cubicBezTo>
                      <a:pt x="98" y="8"/>
                      <a:pt x="75" y="0"/>
                      <a:pt x="65" y="8"/>
                    </a:cubicBezTo>
                    <a:cubicBezTo>
                      <a:pt x="55" y="16"/>
                      <a:pt x="55" y="19"/>
                      <a:pt x="55" y="35"/>
                    </a:cubicBezTo>
                    <a:cubicBezTo>
                      <a:pt x="55" y="51"/>
                      <a:pt x="47" y="474"/>
                      <a:pt x="47" y="496"/>
                    </a:cubicBezTo>
                    <a:cubicBezTo>
                      <a:pt x="47" y="519"/>
                      <a:pt x="48" y="704"/>
                      <a:pt x="36" y="720"/>
                    </a:cubicBezTo>
                    <a:cubicBezTo>
                      <a:pt x="24" y="737"/>
                      <a:pt x="30" y="756"/>
                      <a:pt x="27" y="780"/>
                    </a:cubicBezTo>
                    <a:cubicBezTo>
                      <a:pt x="24" y="804"/>
                      <a:pt x="35" y="821"/>
                      <a:pt x="33" y="838"/>
                    </a:cubicBezTo>
                    <a:cubicBezTo>
                      <a:pt x="31" y="855"/>
                      <a:pt x="34" y="956"/>
                      <a:pt x="27" y="977"/>
                    </a:cubicBezTo>
                    <a:cubicBezTo>
                      <a:pt x="20" y="998"/>
                      <a:pt x="0" y="1033"/>
                      <a:pt x="5" y="1033"/>
                    </a:cubicBezTo>
                    <a:cubicBezTo>
                      <a:pt x="15" y="1033"/>
                      <a:pt x="65" y="1037"/>
                      <a:pt x="65" y="1037"/>
                    </a:cubicBezTo>
                    <a:cubicBezTo>
                      <a:pt x="65" y="1037"/>
                      <a:pt x="129" y="12"/>
                      <a:pt x="113" y="10"/>
                    </a:cubicBezTo>
                    <a:close/>
                  </a:path>
                </a:pathLst>
              </a:custGeom>
              <a:gradFill rotWithShape="1">
                <a:gsLst>
                  <a:gs pos="0">
                    <a:srgbClr val="FEA501"/>
                  </a:gs>
                  <a:gs pos="100000">
                    <a:srgbClr val="FEA501">
                      <a:gamma/>
                      <a:shade val="60784"/>
                      <a:invGamma/>
                    </a:srgbClr>
                  </a:gs>
                </a:gsLst>
                <a:lin ang="2700000" scaled="1"/>
              </a:gradFill>
              <a:ln w="14351" cap="flat">
                <a:noFill/>
                <a:prstDash val="solid"/>
                <a:miter lim="800000"/>
              </a:ln>
            </p:spPr>
            <p:txBody>
              <a:bodyPr/>
              <a:lstStyle/>
              <a:p>
                <a:endParaRPr lang="zh-CN" altLang="en-US">
                  <a:latin typeface="+mn-lt"/>
                  <a:ea typeface="+mn-ea"/>
                  <a:cs typeface="+mn-ea"/>
                  <a:sym typeface="+mn-lt"/>
                </a:endParaRPr>
              </a:p>
            </p:txBody>
          </p:sp>
          <p:sp>
            <p:nvSpPr>
              <p:cNvPr id="72" name="Freeform 409"/>
              <p:cNvSpPr/>
              <p:nvPr/>
            </p:nvSpPr>
            <p:spPr bwMode="auto">
              <a:xfrm>
                <a:off x="4793" y="1476"/>
                <a:ext cx="165" cy="652"/>
              </a:xfrm>
              <a:custGeom>
                <a:avLst/>
                <a:gdLst/>
                <a:ahLst/>
                <a:cxnLst>
                  <a:cxn ang="0">
                    <a:pos x="33" y="276"/>
                  </a:cxn>
                  <a:cxn ang="0">
                    <a:pos x="3" y="255"/>
                  </a:cxn>
                  <a:cxn ang="0">
                    <a:pos x="2" y="251"/>
                  </a:cxn>
                  <a:cxn ang="0">
                    <a:pos x="7" y="203"/>
                  </a:cxn>
                  <a:cxn ang="0">
                    <a:pos x="26" y="125"/>
                  </a:cxn>
                  <a:cxn ang="0">
                    <a:pos x="57" y="7"/>
                  </a:cxn>
                  <a:cxn ang="0">
                    <a:pos x="70" y="0"/>
                  </a:cxn>
                  <a:cxn ang="0">
                    <a:pos x="69" y="13"/>
                  </a:cxn>
                  <a:cxn ang="0">
                    <a:pos x="65" y="16"/>
                  </a:cxn>
                  <a:cxn ang="0">
                    <a:pos x="38" y="127"/>
                  </a:cxn>
                  <a:cxn ang="0">
                    <a:pos x="19" y="206"/>
                  </a:cxn>
                  <a:cxn ang="0">
                    <a:pos x="14" y="249"/>
                  </a:cxn>
                  <a:cxn ang="0">
                    <a:pos x="15" y="254"/>
                  </a:cxn>
                  <a:cxn ang="0">
                    <a:pos x="34" y="264"/>
                  </a:cxn>
                  <a:cxn ang="0">
                    <a:pos x="33" y="276"/>
                  </a:cxn>
                </a:cxnLst>
                <a:rect l="0" t="0" r="r" b="b"/>
                <a:pathLst>
                  <a:path w="70" h="276">
                    <a:moveTo>
                      <a:pt x="33" y="276"/>
                    </a:moveTo>
                    <a:cubicBezTo>
                      <a:pt x="25" y="275"/>
                      <a:pt x="4" y="268"/>
                      <a:pt x="3" y="255"/>
                    </a:cubicBezTo>
                    <a:cubicBezTo>
                      <a:pt x="3" y="253"/>
                      <a:pt x="3" y="252"/>
                      <a:pt x="2" y="251"/>
                    </a:cubicBezTo>
                    <a:cubicBezTo>
                      <a:pt x="1" y="241"/>
                      <a:pt x="0" y="230"/>
                      <a:pt x="7" y="203"/>
                    </a:cubicBezTo>
                    <a:cubicBezTo>
                      <a:pt x="10" y="191"/>
                      <a:pt x="18" y="159"/>
                      <a:pt x="26" y="125"/>
                    </a:cubicBezTo>
                    <a:cubicBezTo>
                      <a:pt x="50" y="22"/>
                      <a:pt x="54" y="10"/>
                      <a:pt x="57" y="7"/>
                    </a:cubicBezTo>
                    <a:cubicBezTo>
                      <a:pt x="60" y="4"/>
                      <a:pt x="66" y="2"/>
                      <a:pt x="70" y="0"/>
                    </a:cubicBezTo>
                    <a:cubicBezTo>
                      <a:pt x="69" y="13"/>
                      <a:pt x="69" y="13"/>
                      <a:pt x="69" y="13"/>
                    </a:cubicBezTo>
                    <a:cubicBezTo>
                      <a:pt x="68" y="14"/>
                      <a:pt x="66" y="15"/>
                      <a:pt x="65" y="16"/>
                    </a:cubicBezTo>
                    <a:cubicBezTo>
                      <a:pt x="62" y="24"/>
                      <a:pt x="48" y="84"/>
                      <a:pt x="38" y="127"/>
                    </a:cubicBezTo>
                    <a:cubicBezTo>
                      <a:pt x="30" y="162"/>
                      <a:pt x="22" y="194"/>
                      <a:pt x="19" y="206"/>
                    </a:cubicBezTo>
                    <a:cubicBezTo>
                      <a:pt x="12" y="230"/>
                      <a:pt x="13" y="240"/>
                      <a:pt x="14" y="249"/>
                    </a:cubicBezTo>
                    <a:cubicBezTo>
                      <a:pt x="15" y="251"/>
                      <a:pt x="15" y="252"/>
                      <a:pt x="15" y="254"/>
                    </a:cubicBezTo>
                    <a:cubicBezTo>
                      <a:pt x="15" y="257"/>
                      <a:pt x="25" y="262"/>
                      <a:pt x="34" y="264"/>
                    </a:cubicBezTo>
                    <a:lnTo>
                      <a:pt x="33" y="276"/>
                    </a:lnTo>
                    <a:close/>
                  </a:path>
                </a:pathLst>
              </a:custGeom>
              <a:solidFill>
                <a:srgbClr val="808080"/>
              </a:solidFill>
              <a:ln w="9525">
                <a:noFill/>
                <a:round/>
              </a:ln>
            </p:spPr>
            <p:txBody>
              <a:bodyPr/>
              <a:lstStyle/>
              <a:p>
                <a:endParaRPr lang="zh-CN" altLang="en-US">
                  <a:latin typeface="+mn-lt"/>
                  <a:ea typeface="+mn-ea"/>
                  <a:cs typeface="+mn-ea"/>
                  <a:sym typeface="+mn-lt"/>
                </a:endParaRPr>
              </a:p>
            </p:txBody>
          </p:sp>
        </p:grpSp>
        <p:grpSp>
          <p:nvGrpSpPr>
            <p:cNvPr id="134" name="Group 355"/>
            <p:cNvGrpSpPr/>
            <p:nvPr/>
          </p:nvGrpSpPr>
          <p:grpSpPr bwMode="auto">
            <a:xfrm flipH="1">
              <a:off x="6592888" y="1269357"/>
              <a:ext cx="201612" cy="1052513"/>
              <a:chOff x="4878" y="631"/>
              <a:chExt cx="479" cy="2487"/>
            </a:xfrm>
          </p:grpSpPr>
          <p:sp>
            <p:nvSpPr>
              <p:cNvPr id="135" name="Freeform 356"/>
              <p:cNvSpPr/>
              <p:nvPr/>
            </p:nvSpPr>
            <p:spPr bwMode="auto">
              <a:xfrm>
                <a:off x="4878" y="631"/>
                <a:ext cx="193" cy="2477"/>
              </a:xfrm>
              <a:custGeom>
                <a:avLst/>
                <a:gdLst/>
                <a:ahLst/>
                <a:cxnLst>
                  <a:cxn ang="0">
                    <a:pos x="68" y="30"/>
                  </a:cxn>
                  <a:cxn ang="0">
                    <a:pos x="34" y="354"/>
                  </a:cxn>
                  <a:cxn ang="0">
                    <a:pos x="22" y="449"/>
                  </a:cxn>
                  <a:cxn ang="0">
                    <a:pos x="22" y="528"/>
                  </a:cxn>
                  <a:cxn ang="0">
                    <a:pos x="18" y="562"/>
                  </a:cxn>
                  <a:cxn ang="0">
                    <a:pos x="11" y="729"/>
                  </a:cxn>
                  <a:cxn ang="0">
                    <a:pos x="11" y="830"/>
                  </a:cxn>
                  <a:cxn ang="0">
                    <a:pos x="4" y="995"/>
                  </a:cxn>
                  <a:cxn ang="0">
                    <a:pos x="35" y="1042"/>
                  </a:cxn>
                  <a:cxn ang="0">
                    <a:pos x="76" y="10"/>
                  </a:cxn>
                  <a:cxn ang="0">
                    <a:pos x="68" y="30"/>
                  </a:cxn>
                </a:cxnLst>
                <a:rect l="0" t="0" r="r" b="b"/>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gradFill rotWithShape="1">
                <a:gsLst>
                  <a:gs pos="0">
                    <a:srgbClr val="FEA501">
                      <a:gamma/>
                      <a:shade val="62745"/>
                      <a:invGamma/>
                    </a:srgbClr>
                  </a:gs>
                  <a:gs pos="100000">
                    <a:srgbClr val="FEA501"/>
                  </a:gs>
                </a:gsLst>
                <a:lin ang="0" scaled="1"/>
              </a:gradFill>
              <a:ln w="14351" cap="flat">
                <a:noFill/>
                <a:prstDash val="solid"/>
                <a:miter lim="800000"/>
              </a:ln>
            </p:spPr>
            <p:txBody>
              <a:bodyPr/>
              <a:lstStyle/>
              <a:p>
                <a:endParaRPr lang="zh-CN" altLang="en-US">
                  <a:latin typeface="+mn-lt"/>
                  <a:ea typeface="+mn-ea"/>
                  <a:cs typeface="+mn-ea"/>
                  <a:sym typeface="+mn-lt"/>
                </a:endParaRPr>
              </a:p>
            </p:txBody>
          </p:sp>
          <p:sp>
            <p:nvSpPr>
              <p:cNvPr id="136" name="Freeform 357"/>
              <p:cNvSpPr/>
              <p:nvPr/>
            </p:nvSpPr>
            <p:spPr bwMode="auto">
              <a:xfrm>
                <a:off x="4925" y="631"/>
                <a:ext cx="432" cy="2487"/>
              </a:xfrm>
              <a:custGeom>
                <a:avLst/>
                <a:gdLst/>
                <a:ahLst/>
                <a:cxnLst>
                  <a:cxn ang="0">
                    <a:pos x="20" y="1046"/>
                  </a:cxn>
                  <a:cxn ang="0">
                    <a:pos x="2" y="1016"/>
                  </a:cxn>
                  <a:cxn ang="0">
                    <a:pos x="48" y="30"/>
                  </a:cxn>
                  <a:cxn ang="0">
                    <a:pos x="79" y="4"/>
                  </a:cxn>
                  <a:cxn ang="0">
                    <a:pos x="165" y="10"/>
                  </a:cxn>
                  <a:cxn ang="0">
                    <a:pos x="183" y="30"/>
                  </a:cxn>
                  <a:cxn ang="0">
                    <a:pos x="132" y="1032"/>
                  </a:cxn>
                  <a:cxn ang="0">
                    <a:pos x="115" y="1053"/>
                  </a:cxn>
                  <a:cxn ang="0">
                    <a:pos x="20" y="1046"/>
                  </a:cxn>
                </a:cxnLst>
                <a:rect l="0" t="0" r="r" b="b"/>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gradFill rotWithShape="1">
                <a:gsLst>
                  <a:gs pos="0">
                    <a:srgbClr val="FEA501"/>
                  </a:gs>
                  <a:gs pos="100000">
                    <a:srgbClr val="FEA501">
                      <a:gamma/>
                      <a:shade val="62745"/>
                      <a:invGamma/>
                    </a:srgbClr>
                  </a:gs>
                </a:gsLst>
                <a:lin ang="2700000" scaled="1"/>
              </a:gradFill>
              <a:ln w="14351" cap="flat">
                <a:noFill/>
                <a:prstDash val="solid"/>
                <a:miter lim="800000"/>
              </a:ln>
            </p:spPr>
            <p:txBody>
              <a:bodyPr/>
              <a:lstStyle/>
              <a:p>
                <a:endParaRPr lang="zh-CN" altLang="en-US">
                  <a:latin typeface="+mn-lt"/>
                  <a:ea typeface="+mn-ea"/>
                  <a:cs typeface="+mn-ea"/>
                  <a:sym typeface="+mn-lt"/>
                </a:endParaRPr>
              </a:p>
            </p:txBody>
          </p:sp>
          <p:sp>
            <p:nvSpPr>
              <p:cNvPr id="137" name="Freeform 358"/>
              <p:cNvSpPr/>
              <p:nvPr/>
            </p:nvSpPr>
            <p:spPr bwMode="auto">
              <a:xfrm>
                <a:off x="4972" y="2031"/>
                <a:ext cx="317" cy="95"/>
              </a:xfrm>
              <a:custGeom>
                <a:avLst/>
                <a:gdLst/>
                <a:ahLst/>
                <a:cxnLst>
                  <a:cxn ang="0">
                    <a:pos x="30" y="4"/>
                  </a:cxn>
                  <a:cxn ang="0">
                    <a:pos x="0" y="17"/>
                  </a:cxn>
                  <a:cxn ang="0">
                    <a:pos x="30" y="38"/>
                  </a:cxn>
                  <a:cxn ang="0">
                    <a:pos x="110" y="39"/>
                  </a:cxn>
                  <a:cxn ang="0">
                    <a:pos x="134" y="26"/>
                  </a:cxn>
                  <a:cxn ang="0">
                    <a:pos x="112" y="9"/>
                  </a:cxn>
                  <a:cxn ang="0">
                    <a:pos x="30" y="4"/>
                  </a:cxn>
                </a:cxnLst>
                <a:rect l="0" t="0" r="r" b="b"/>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gradFill rotWithShape="1">
                <a:gsLst>
                  <a:gs pos="0">
                    <a:srgbClr val="FEA501"/>
                  </a:gs>
                  <a:gs pos="50000">
                    <a:srgbClr val="FEA501">
                      <a:gamma/>
                      <a:shade val="62745"/>
                      <a:invGamma/>
                    </a:srgbClr>
                  </a:gs>
                  <a:gs pos="100000">
                    <a:srgbClr val="FEA501"/>
                  </a:gs>
                </a:gsLst>
                <a:lin ang="5400000" scaled="1"/>
              </a:gradFill>
              <a:ln w="14351" cap="flat" cmpd="sng">
                <a:noFill/>
                <a:prstDash val="solid"/>
                <a:miter lim="800000"/>
                <a:headEnd type="none" w="med" len="med"/>
                <a:tailEnd type="none" w="med" len="med"/>
              </a:ln>
              <a:effectLst/>
            </p:spPr>
            <p:txBody>
              <a:bodyPr/>
              <a:lstStyle/>
              <a:p>
                <a:endParaRPr lang="zh-CN" altLang="en-US">
                  <a:latin typeface="+mn-lt"/>
                  <a:ea typeface="+mn-ea"/>
                  <a:cs typeface="+mn-ea"/>
                  <a:sym typeface="+mn-lt"/>
                </a:endParaRPr>
              </a:p>
            </p:txBody>
          </p:sp>
          <p:sp>
            <p:nvSpPr>
              <p:cNvPr id="138" name="Freeform 359"/>
              <p:cNvSpPr/>
              <p:nvPr/>
            </p:nvSpPr>
            <p:spPr bwMode="auto">
              <a:xfrm>
                <a:off x="4979" y="1852"/>
                <a:ext cx="345" cy="259"/>
              </a:xfrm>
              <a:custGeom>
                <a:avLst/>
                <a:gdLst/>
                <a:ahLst/>
                <a:cxnLst>
                  <a:cxn ang="0">
                    <a:pos x="116" y="110"/>
                  </a:cxn>
                  <a:cxn ang="0">
                    <a:pos x="6" y="102"/>
                  </a:cxn>
                  <a:cxn ang="0">
                    <a:pos x="0" y="96"/>
                  </a:cxn>
                  <a:cxn ang="0">
                    <a:pos x="7" y="90"/>
                  </a:cxn>
                  <a:cxn ang="0">
                    <a:pos x="116" y="98"/>
                  </a:cxn>
                  <a:cxn ang="0">
                    <a:pos x="133" y="93"/>
                  </a:cxn>
                  <a:cxn ang="0">
                    <a:pos x="134" y="91"/>
                  </a:cxn>
                  <a:cxn ang="0">
                    <a:pos x="133" y="79"/>
                  </a:cxn>
                  <a:cxn ang="0">
                    <a:pos x="133" y="77"/>
                  </a:cxn>
                  <a:cxn ang="0">
                    <a:pos x="136" y="0"/>
                  </a:cxn>
                  <a:cxn ang="0">
                    <a:pos x="145" y="78"/>
                  </a:cxn>
                  <a:cxn ang="0">
                    <a:pos x="146" y="89"/>
                  </a:cxn>
                  <a:cxn ang="0">
                    <a:pos x="142" y="100"/>
                  </a:cxn>
                  <a:cxn ang="0">
                    <a:pos x="116" y="110"/>
                  </a:cxn>
                </a:cxnLst>
                <a:rect l="0" t="0" r="r" b="b"/>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solidFill>
                <a:srgbClr val="808080"/>
              </a:solidFill>
              <a:ln w="9525">
                <a:noFill/>
                <a:round/>
              </a:ln>
            </p:spPr>
            <p:txBody>
              <a:bodyPr/>
              <a:lstStyle/>
              <a:p>
                <a:endParaRPr lang="zh-CN" altLang="en-US">
                  <a:latin typeface="+mn-lt"/>
                  <a:ea typeface="+mn-ea"/>
                  <a:cs typeface="+mn-ea"/>
                  <a:sym typeface="+mn-lt"/>
                </a:endParaRPr>
              </a:p>
            </p:txBody>
          </p:sp>
        </p:grpSp>
      </p:grpSp>
      <p:grpSp>
        <p:nvGrpSpPr>
          <p:cNvPr id="139" name="组合 138"/>
          <p:cNvGrpSpPr/>
          <p:nvPr/>
        </p:nvGrpSpPr>
        <p:grpSpPr>
          <a:xfrm rot="382925">
            <a:off x="5372100" y="1299520"/>
            <a:ext cx="238125" cy="1052513"/>
            <a:chOff x="3508375" y="579437"/>
            <a:chExt cx="238125" cy="1052513"/>
          </a:xfrm>
        </p:grpSpPr>
        <p:grpSp>
          <p:nvGrpSpPr>
            <p:cNvPr id="140" name="Group 394"/>
            <p:cNvGrpSpPr/>
            <p:nvPr/>
          </p:nvGrpSpPr>
          <p:grpSpPr bwMode="auto">
            <a:xfrm flipH="1">
              <a:off x="3606800" y="587375"/>
              <a:ext cx="139700" cy="1039812"/>
              <a:chOff x="4793" y="652"/>
              <a:chExt cx="330" cy="2454"/>
            </a:xfrm>
          </p:grpSpPr>
          <p:sp>
            <p:nvSpPr>
              <p:cNvPr id="146" name="Freeform 395"/>
              <p:cNvSpPr/>
              <p:nvPr/>
            </p:nvSpPr>
            <p:spPr bwMode="auto">
              <a:xfrm>
                <a:off x="4828" y="664"/>
                <a:ext cx="177" cy="2442"/>
              </a:xfrm>
              <a:custGeom>
                <a:avLst/>
                <a:gdLst/>
                <a:ahLst/>
                <a:cxnLst>
                  <a:cxn ang="0">
                    <a:pos x="38" y="999"/>
                  </a:cxn>
                  <a:cxn ang="0">
                    <a:pos x="0" y="1023"/>
                  </a:cxn>
                  <a:cxn ang="0">
                    <a:pos x="13" y="706"/>
                  </a:cxn>
                  <a:cxn ang="0">
                    <a:pos x="32" y="358"/>
                  </a:cxn>
                  <a:cxn ang="0">
                    <a:pos x="47" y="8"/>
                  </a:cxn>
                  <a:cxn ang="0">
                    <a:pos x="69" y="0"/>
                  </a:cxn>
                  <a:cxn ang="0">
                    <a:pos x="38" y="999"/>
                  </a:cxn>
                </a:cxnLst>
                <a:rect l="0" t="0" r="r" b="b"/>
                <a:pathLst>
                  <a:path w="75" h="1034">
                    <a:moveTo>
                      <a:pt x="38" y="999"/>
                    </a:moveTo>
                    <a:cubicBezTo>
                      <a:pt x="38" y="999"/>
                      <a:pt x="0" y="1034"/>
                      <a:pt x="0" y="1023"/>
                    </a:cubicBezTo>
                    <a:cubicBezTo>
                      <a:pt x="0" y="1012"/>
                      <a:pt x="11" y="726"/>
                      <a:pt x="13" y="706"/>
                    </a:cubicBezTo>
                    <a:cubicBezTo>
                      <a:pt x="15" y="686"/>
                      <a:pt x="31" y="376"/>
                      <a:pt x="32" y="358"/>
                    </a:cubicBezTo>
                    <a:cubicBezTo>
                      <a:pt x="33" y="340"/>
                      <a:pt x="39" y="16"/>
                      <a:pt x="47" y="8"/>
                    </a:cubicBezTo>
                    <a:cubicBezTo>
                      <a:pt x="54" y="1"/>
                      <a:pt x="63" y="0"/>
                      <a:pt x="69" y="0"/>
                    </a:cubicBezTo>
                    <a:cubicBezTo>
                      <a:pt x="75" y="0"/>
                      <a:pt x="38" y="999"/>
                      <a:pt x="38" y="999"/>
                    </a:cubicBezTo>
                    <a:close/>
                  </a:path>
                </a:pathLst>
              </a:custGeom>
              <a:gradFill rotWithShape="1">
                <a:gsLst>
                  <a:gs pos="0">
                    <a:srgbClr val="FEA501"/>
                  </a:gs>
                  <a:gs pos="100000">
                    <a:srgbClr val="FEA501">
                      <a:gamma/>
                      <a:shade val="60784"/>
                      <a:invGamma/>
                    </a:srgbClr>
                  </a:gs>
                </a:gsLst>
                <a:lin ang="2700000" scaled="1"/>
              </a:gradFill>
              <a:ln w="14351" cap="flat" cmpd="sng">
                <a:noFill/>
                <a:prstDash val="solid"/>
                <a:miter lim="800000"/>
                <a:headEnd type="none" w="med" len="med"/>
                <a:tailEnd type="none" w="med" len="med"/>
              </a:ln>
              <a:effectLst/>
            </p:spPr>
            <p:txBody>
              <a:bodyPr/>
              <a:lstStyle/>
              <a:p>
                <a:endParaRPr lang="zh-CN" altLang="en-US">
                  <a:latin typeface="+mn-lt"/>
                  <a:ea typeface="+mn-ea"/>
                  <a:cs typeface="+mn-ea"/>
                  <a:sym typeface="+mn-lt"/>
                </a:endParaRPr>
              </a:p>
            </p:txBody>
          </p:sp>
          <p:sp>
            <p:nvSpPr>
              <p:cNvPr id="147" name="Freeform 396"/>
              <p:cNvSpPr/>
              <p:nvPr/>
            </p:nvSpPr>
            <p:spPr bwMode="auto">
              <a:xfrm>
                <a:off x="4819" y="652"/>
                <a:ext cx="304" cy="2449"/>
              </a:xfrm>
              <a:custGeom>
                <a:avLst/>
                <a:gdLst/>
                <a:ahLst/>
                <a:cxnLst>
                  <a:cxn ang="0">
                    <a:pos x="113" y="10"/>
                  </a:cxn>
                  <a:cxn ang="0">
                    <a:pos x="65" y="8"/>
                  </a:cxn>
                  <a:cxn ang="0">
                    <a:pos x="55" y="35"/>
                  </a:cxn>
                  <a:cxn ang="0">
                    <a:pos x="47" y="496"/>
                  </a:cxn>
                  <a:cxn ang="0">
                    <a:pos x="36" y="720"/>
                  </a:cxn>
                  <a:cxn ang="0">
                    <a:pos x="27" y="780"/>
                  </a:cxn>
                  <a:cxn ang="0">
                    <a:pos x="33" y="838"/>
                  </a:cxn>
                  <a:cxn ang="0">
                    <a:pos x="27" y="977"/>
                  </a:cxn>
                  <a:cxn ang="0">
                    <a:pos x="5" y="1033"/>
                  </a:cxn>
                  <a:cxn ang="0">
                    <a:pos x="65" y="1037"/>
                  </a:cxn>
                  <a:cxn ang="0">
                    <a:pos x="113" y="10"/>
                  </a:cxn>
                </a:cxnLst>
                <a:rect l="0" t="0" r="r" b="b"/>
                <a:pathLst>
                  <a:path w="129" h="1037">
                    <a:moveTo>
                      <a:pt x="113" y="10"/>
                    </a:moveTo>
                    <a:cubicBezTo>
                      <a:pt x="98" y="8"/>
                      <a:pt x="75" y="0"/>
                      <a:pt x="65" y="8"/>
                    </a:cubicBezTo>
                    <a:cubicBezTo>
                      <a:pt x="55" y="16"/>
                      <a:pt x="55" y="19"/>
                      <a:pt x="55" y="35"/>
                    </a:cubicBezTo>
                    <a:cubicBezTo>
                      <a:pt x="55" y="51"/>
                      <a:pt x="47" y="474"/>
                      <a:pt x="47" y="496"/>
                    </a:cubicBezTo>
                    <a:cubicBezTo>
                      <a:pt x="47" y="519"/>
                      <a:pt x="48" y="704"/>
                      <a:pt x="36" y="720"/>
                    </a:cubicBezTo>
                    <a:cubicBezTo>
                      <a:pt x="24" y="737"/>
                      <a:pt x="30" y="756"/>
                      <a:pt x="27" y="780"/>
                    </a:cubicBezTo>
                    <a:cubicBezTo>
                      <a:pt x="24" y="804"/>
                      <a:pt x="35" y="821"/>
                      <a:pt x="33" y="838"/>
                    </a:cubicBezTo>
                    <a:cubicBezTo>
                      <a:pt x="31" y="855"/>
                      <a:pt x="34" y="956"/>
                      <a:pt x="27" y="977"/>
                    </a:cubicBezTo>
                    <a:cubicBezTo>
                      <a:pt x="20" y="998"/>
                      <a:pt x="0" y="1033"/>
                      <a:pt x="5" y="1033"/>
                    </a:cubicBezTo>
                    <a:cubicBezTo>
                      <a:pt x="15" y="1033"/>
                      <a:pt x="65" y="1037"/>
                      <a:pt x="65" y="1037"/>
                    </a:cubicBezTo>
                    <a:cubicBezTo>
                      <a:pt x="65" y="1037"/>
                      <a:pt x="129" y="12"/>
                      <a:pt x="113" y="10"/>
                    </a:cubicBezTo>
                    <a:close/>
                  </a:path>
                </a:pathLst>
              </a:custGeom>
              <a:gradFill rotWithShape="1">
                <a:gsLst>
                  <a:gs pos="0">
                    <a:srgbClr val="FEA501"/>
                  </a:gs>
                  <a:gs pos="100000">
                    <a:srgbClr val="FEA501">
                      <a:gamma/>
                      <a:shade val="60784"/>
                      <a:invGamma/>
                    </a:srgbClr>
                  </a:gs>
                </a:gsLst>
                <a:lin ang="2700000" scaled="1"/>
              </a:gradFill>
              <a:ln w="14351" cap="flat">
                <a:noFill/>
                <a:prstDash val="solid"/>
                <a:miter lim="800000"/>
              </a:ln>
            </p:spPr>
            <p:txBody>
              <a:bodyPr/>
              <a:lstStyle/>
              <a:p>
                <a:endParaRPr lang="zh-CN" altLang="en-US">
                  <a:latin typeface="+mn-lt"/>
                  <a:ea typeface="+mn-ea"/>
                  <a:cs typeface="+mn-ea"/>
                  <a:sym typeface="+mn-lt"/>
                </a:endParaRPr>
              </a:p>
            </p:txBody>
          </p:sp>
          <p:sp>
            <p:nvSpPr>
              <p:cNvPr id="148" name="Freeform 397"/>
              <p:cNvSpPr/>
              <p:nvPr/>
            </p:nvSpPr>
            <p:spPr bwMode="auto">
              <a:xfrm>
                <a:off x="4793" y="1476"/>
                <a:ext cx="165" cy="652"/>
              </a:xfrm>
              <a:custGeom>
                <a:avLst/>
                <a:gdLst/>
                <a:ahLst/>
                <a:cxnLst>
                  <a:cxn ang="0">
                    <a:pos x="33" y="276"/>
                  </a:cxn>
                  <a:cxn ang="0">
                    <a:pos x="3" y="255"/>
                  </a:cxn>
                  <a:cxn ang="0">
                    <a:pos x="2" y="251"/>
                  </a:cxn>
                  <a:cxn ang="0">
                    <a:pos x="7" y="203"/>
                  </a:cxn>
                  <a:cxn ang="0">
                    <a:pos x="26" y="125"/>
                  </a:cxn>
                  <a:cxn ang="0">
                    <a:pos x="57" y="7"/>
                  </a:cxn>
                  <a:cxn ang="0">
                    <a:pos x="70" y="0"/>
                  </a:cxn>
                  <a:cxn ang="0">
                    <a:pos x="69" y="13"/>
                  </a:cxn>
                  <a:cxn ang="0">
                    <a:pos x="65" y="16"/>
                  </a:cxn>
                  <a:cxn ang="0">
                    <a:pos x="38" y="127"/>
                  </a:cxn>
                  <a:cxn ang="0">
                    <a:pos x="19" y="206"/>
                  </a:cxn>
                  <a:cxn ang="0">
                    <a:pos x="14" y="249"/>
                  </a:cxn>
                  <a:cxn ang="0">
                    <a:pos x="15" y="254"/>
                  </a:cxn>
                  <a:cxn ang="0">
                    <a:pos x="34" y="264"/>
                  </a:cxn>
                  <a:cxn ang="0">
                    <a:pos x="33" y="276"/>
                  </a:cxn>
                </a:cxnLst>
                <a:rect l="0" t="0" r="r" b="b"/>
                <a:pathLst>
                  <a:path w="70" h="276">
                    <a:moveTo>
                      <a:pt x="33" y="276"/>
                    </a:moveTo>
                    <a:cubicBezTo>
                      <a:pt x="25" y="275"/>
                      <a:pt x="4" y="268"/>
                      <a:pt x="3" y="255"/>
                    </a:cubicBezTo>
                    <a:cubicBezTo>
                      <a:pt x="3" y="253"/>
                      <a:pt x="3" y="252"/>
                      <a:pt x="2" y="251"/>
                    </a:cubicBezTo>
                    <a:cubicBezTo>
                      <a:pt x="1" y="241"/>
                      <a:pt x="0" y="230"/>
                      <a:pt x="7" y="203"/>
                    </a:cubicBezTo>
                    <a:cubicBezTo>
                      <a:pt x="10" y="191"/>
                      <a:pt x="18" y="159"/>
                      <a:pt x="26" y="125"/>
                    </a:cubicBezTo>
                    <a:cubicBezTo>
                      <a:pt x="50" y="22"/>
                      <a:pt x="54" y="10"/>
                      <a:pt x="57" y="7"/>
                    </a:cubicBezTo>
                    <a:cubicBezTo>
                      <a:pt x="60" y="4"/>
                      <a:pt x="66" y="2"/>
                      <a:pt x="70" y="0"/>
                    </a:cubicBezTo>
                    <a:cubicBezTo>
                      <a:pt x="69" y="13"/>
                      <a:pt x="69" y="13"/>
                      <a:pt x="69" y="13"/>
                    </a:cubicBezTo>
                    <a:cubicBezTo>
                      <a:pt x="68" y="14"/>
                      <a:pt x="66" y="15"/>
                      <a:pt x="65" y="16"/>
                    </a:cubicBezTo>
                    <a:cubicBezTo>
                      <a:pt x="62" y="24"/>
                      <a:pt x="48" y="84"/>
                      <a:pt x="38" y="127"/>
                    </a:cubicBezTo>
                    <a:cubicBezTo>
                      <a:pt x="30" y="162"/>
                      <a:pt x="22" y="194"/>
                      <a:pt x="19" y="206"/>
                    </a:cubicBezTo>
                    <a:cubicBezTo>
                      <a:pt x="12" y="230"/>
                      <a:pt x="13" y="240"/>
                      <a:pt x="14" y="249"/>
                    </a:cubicBezTo>
                    <a:cubicBezTo>
                      <a:pt x="15" y="251"/>
                      <a:pt x="15" y="252"/>
                      <a:pt x="15" y="254"/>
                    </a:cubicBezTo>
                    <a:cubicBezTo>
                      <a:pt x="15" y="257"/>
                      <a:pt x="25" y="262"/>
                      <a:pt x="34" y="264"/>
                    </a:cubicBezTo>
                    <a:lnTo>
                      <a:pt x="33" y="276"/>
                    </a:lnTo>
                    <a:close/>
                  </a:path>
                </a:pathLst>
              </a:custGeom>
              <a:solidFill>
                <a:srgbClr val="808080"/>
              </a:solidFill>
              <a:ln w="9525">
                <a:noFill/>
                <a:round/>
              </a:ln>
            </p:spPr>
            <p:txBody>
              <a:bodyPr/>
              <a:lstStyle/>
              <a:p>
                <a:endParaRPr lang="zh-CN" altLang="en-US">
                  <a:latin typeface="+mn-lt"/>
                  <a:ea typeface="+mn-ea"/>
                  <a:cs typeface="+mn-ea"/>
                  <a:sym typeface="+mn-lt"/>
                </a:endParaRPr>
              </a:p>
            </p:txBody>
          </p:sp>
        </p:grpSp>
        <p:grpSp>
          <p:nvGrpSpPr>
            <p:cNvPr id="141" name="Group 350"/>
            <p:cNvGrpSpPr/>
            <p:nvPr/>
          </p:nvGrpSpPr>
          <p:grpSpPr bwMode="auto">
            <a:xfrm flipH="1">
              <a:off x="3508375" y="579437"/>
              <a:ext cx="201613" cy="1052513"/>
              <a:chOff x="4878" y="631"/>
              <a:chExt cx="479" cy="2487"/>
            </a:xfrm>
          </p:grpSpPr>
          <p:sp>
            <p:nvSpPr>
              <p:cNvPr id="142" name="Freeform 351"/>
              <p:cNvSpPr/>
              <p:nvPr/>
            </p:nvSpPr>
            <p:spPr bwMode="auto">
              <a:xfrm>
                <a:off x="4878" y="631"/>
                <a:ext cx="193" cy="2477"/>
              </a:xfrm>
              <a:custGeom>
                <a:avLst/>
                <a:gdLst/>
                <a:ahLst/>
                <a:cxnLst>
                  <a:cxn ang="0">
                    <a:pos x="68" y="30"/>
                  </a:cxn>
                  <a:cxn ang="0">
                    <a:pos x="34" y="354"/>
                  </a:cxn>
                  <a:cxn ang="0">
                    <a:pos x="22" y="449"/>
                  </a:cxn>
                  <a:cxn ang="0">
                    <a:pos x="22" y="528"/>
                  </a:cxn>
                  <a:cxn ang="0">
                    <a:pos x="18" y="562"/>
                  </a:cxn>
                  <a:cxn ang="0">
                    <a:pos x="11" y="729"/>
                  </a:cxn>
                  <a:cxn ang="0">
                    <a:pos x="11" y="830"/>
                  </a:cxn>
                  <a:cxn ang="0">
                    <a:pos x="4" y="995"/>
                  </a:cxn>
                  <a:cxn ang="0">
                    <a:pos x="35" y="1042"/>
                  </a:cxn>
                  <a:cxn ang="0">
                    <a:pos x="76" y="10"/>
                  </a:cxn>
                  <a:cxn ang="0">
                    <a:pos x="68" y="30"/>
                  </a:cxn>
                </a:cxnLst>
                <a:rect l="0" t="0" r="r" b="b"/>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gradFill rotWithShape="1">
                <a:gsLst>
                  <a:gs pos="0">
                    <a:srgbClr val="FEA501">
                      <a:gamma/>
                      <a:shade val="62745"/>
                      <a:invGamma/>
                    </a:srgbClr>
                  </a:gs>
                  <a:gs pos="100000">
                    <a:srgbClr val="FEA501"/>
                  </a:gs>
                </a:gsLst>
                <a:lin ang="0" scaled="1"/>
              </a:gradFill>
              <a:ln w="14351" cap="flat">
                <a:noFill/>
                <a:prstDash val="solid"/>
                <a:miter lim="800000"/>
              </a:ln>
            </p:spPr>
            <p:txBody>
              <a:bodyPr/>
              <a:lstStyle/>
              <a:p>
                <a:endParaRPr lang="zh-CN" altLang="en-US">
                  <a:latin typeface="+mn-lt"/>
                  <a:ea typeface="+mn-ea"/>
                  <a:cs typeface="+mn-ea"/>
                  <a:sym typeface="+mn-lt"/>
                </a:endParaRPr>
              </a:p>
            </p:txBody>
          </p:sp>
          <p:sp>
            <p:nvSpPr>
              <p:cNvPr id="143" name="Freeform 352"/>
              <p:cNvSpPr/>
              <p:nvPr/>
            </p:nvSpPr>
            <p:spPr bwMode="auto">
              <a:xfrm>
                <a:off x="4925" y="631"/>
                <a:ext cx="432" cy="2487"/>
              </a:xfrm>
              <a:custGeom>
                <a:avLst/>
                <a:gdLst/>
                <a:ahLst/>
                <a:cxnLst>
                  <a:cxn ang="0">
                    <a:pos x="20" y="1046"/>
                  </a:cxn>
                  <a:cxn ang="0">
                    <a:pos x="2" y="1016"/>
                  </a:cxn>
                  <a:cxn ang="0">
                    <a:pos x="48" y="30"/>
                  </a:cxn>
                  <a:cxn ang="0">
                    <a:pos x="79" y="4"/>
                  </a:cxn>
                  <a:cxn ang="0">
                    <a:pos x="165" y="10"/>
                  </a:cxn>
                  <a:cxn ang="0">
                    <a:pos x="183" y="30"/>
                  </a:cxn>
                  <a:cxn ang="0">
                    <a:pos x="132" y="1032"/>
                  </a:cxn>
                  <a:cxn ang="0">
                    <a:pos x="115" y="1053"/>
                  </a:cxn>
                  <a:cxn ang="0">
                    <a:pos x="20" y="1046"/>
                  </a:cxn>
                </a:cxnLst>
                <a:rect l="0" t="0" r="r" b="b"/>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gradFill rotWithShape="1">
                <a:gsLst>
                  <a:gs pos="0">
                    <a:srgbClr val="FEA501"/>
                  </a:gs>
                  <a:gs pos="100000">
                    <a:srgbClr val="FEA501">
                      <a:gamma/>
                      <a:shade val="62745"/>
                      <a:invGamma/>
                    </a:srgbClr>
                  </a:gs>
                </a:gsLst>
                <a:lin ang="2700000" scaled="1"/>
              </a:gradFill>
              <a:ln w="14351" cap="flat">
                <a:noFill/>
                <a:prstDash val="solid"/>
                <a:miter lim="800000"/>
              </a:ln>
            </p:spPr>
            <p:txBody>
              <a:bodyPr/>
              <a:lstStyle/>
              <a:p>
                <a:endParaRPr lang="zh-CN" altLang="en-US">
                  <a:latin typeface="+mn-lt"/>
                  <a:ea typeface="+mn-ea"/>
                  <a:cs typeface="+mn-ea"/>
                  <a:sym typeface="+mn-lt"/>
                </a:endParaRPr>
              </a:p>
            </p:txBody>
          </p:sp>
          <p:sp>
            <p:nvSpPr>
              <p:cNvPr id="144" name="Freeform 353"/>
              <p:cNvSpPr/>
              <p:nvPr/>
            </p:nvSpPr>
            <p:spPr bwMode="auto">
              <a:xfrm>
                <a:off x="4972" y="2031"/>
                <a:ext cx="317" cy="95"/>
              </a:xfrm>
              <a:custGeom>
                <a:avLst/>
                <a:gdLst/>
                <a:ahLst/>
                <a:cxnLst>
                  <a:cxn ang="0">
                    <a:pos x="30" y="4"/>
                  </a:cxn>
                  <a:cxn ang="0">
                    <a:pos x="0" y="17"/>
                  </a:cxn>
                  <a:cxn ang="0">
                    <a:pos x="30" y="38"/>
                  </a:cxn>
                  <a:cxn ang="0">
                    <a:pos x="110" y="39"/>
                  </a:cxn>
                  <a:cxn ang="0">
                    <a:pos x="134" y="26"/>
                  </a:cxn>
                  <a:cxn ang="0">
                    <a:pos x="112" y="9"/>
                  </a:cxn>
                  <a:cxn ang="0">
                    <a:pos x="30" y="4"/>
                  </a:cxn>
                </a:cxnLst>
                <a:rect l="0" t="0" r="r" b="b"/>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gradFill rotWithShape="1">
                <a:gsLst>
                  <a:gs pos="0">
                    <a:srgbClr val="FEA501"/>
                  </a:gs>
                  <a:gs pos="50000">
                    <a:srgbClr val="FEA501">
                      <a:gamma/>
                      <a:shade val="62745"/>
                      <a:invGamma/>
                    </a:srgbClr>
                  </a:gs>
                  <a:gs pos="100000">
                    <a:srgbClr val="FEA501"/>
                  </a:gs>
                </a:gsLst>
                <a:lin ang="5400000" scaled="1"/>
              </a:gradFill>
              <a:ln w="14351" cap="flat" cmpd="sng">
                <a:noFill/>
                <a:prstDash val="solid"/>
                <a:miter lim="800000"/>
                <a:headEnd type="none" w="med" len="med"/>
                <a:tailEnd type="none" w="med" len="med"/>
              </a:ln>
              <a:effectLst/>
            </p:spPr>
            <p:txBody>
              <a:bodyPr/>
              <a:lstStyle/>
              <a:p>
                <a:endParaRPr lang="zh-CN" altLang="en-US">
                  <a:latin typeface="+mn-lt"/>
                  <a:ea typeface="+mn-ea"/>
                  <a:cs typeface="+mn-ea"/>
                  <a:sym typeface="+mn-lt"/>
                </a:endParaRPr>
              </a:p>
            </p:txBody>
          </p:sp>
          <p:sp>
            <p:nvSpPr>
              <p:cNvPr id="145" name="Freeform 354"/>
              <p:cNvSpPr/>
              <p:nvPr/>
            </p:nvSpPr>
            <p:spPr bwMode="auto">
              <a:xfrm>
                <a:off x="4979" y="1852"/>
                <a:ext cx="345" cy="259"/>
              </a:xfrm>
              <a:custGeom>
                <a:avLst/>
                <a:gdLst/>
                <a:ahLst/>
                <a:cxnLst>
                  <a:cxn ang="0">
                    <a:pos x="116" y="110"/>
                  </a:cxn>
                  <a:cxn ang="0">
                    <a:pos x="6" y="102"/>
                  </a:cxn>
                  <a:cxn ang="0">
                    <a:pos x="0" y="96"/>
                  </a:cxn>
                  <a:cxn ang="0">
                    <a:pos x="7" y="90"/>
                  </a:cxn>
                  <a:cxn ang="0">
                    <a:pos x="116" y="98"/>
                  </a:cxn>
                  <a:cxn ang="0">
                    <a:pos x="133" y="93"/>
                  </a:cxn>
                  <a:cxn ang="0">
                    <a:pos x="134" y="91"/>
                  </a:cxn>
                  <a:cxn ang="0">
                    <a:pos x="133" y="79"/>
                  </a:cxn>
                  <a:cxn ang="0">
                    <a:pos x="133" y="77"/>
                  </a:cxn>
                  <a:cxn ang="0">
                    <a:pos x="136" y="0"/>
                  </a:cxn>
                  <a:cxn ang="0">
                    <a:pos x="145" y="78"/>
                  </a:cxn>
                  <a:cxn ang="0">
                    <a:pos x="146" y="89"/>
                  </a:cxn>
                  <a:cxn ang="0">
                    <a:pos x="142" y="100"/>
                  </a:cxn>
                  <a:cxn ang="0">
                    <a:pos x="116" y="110"/>
                  </a:cxn>
                </a:cxnLst>
                <a:rect l="0" t="0" r="r" b="b"/>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solidFill>
                <a:srgbClr val="808080"/>
              </a:solidFill>
              <a:ln w="9525">
                <a:noFill/>
                <a:round/>
              </a:ln>
            </p:spPr>
            <p:txBody>
              <a:bodyPr/>
              <a:lstStyle/>
              <a:p>
                <a:endParaRPr lang="zh-CN" altLang="en-US">
                  <a:latin typeface="+mn-lt"/>
                  <a:ea typeface="+mn-ea"/>
                  <a:cs typeface="+mn-ea"/>
                  <a:sym typeface="+mn-lt"/>
                </a:endParaRPr>
              </a:p>
            </p:txBody>
          </p:sp>
        </p:grpSp>
      </p:grpSp>
      <p:grpSp>
        <p:nvGrpSpPr>
          <p:cNvPr id="149" name="组合 148"/>
          <p:cNvGrpSpPr/>
          <p:nvPr/>
        </p:nvGrpSpPr>
        <p:grpSpPr>
          <a:xfrm rot="239905">
            <a:off x="2571750" y="1210620"/>
            <a:ext cx="238125" cy="1052512"/>
            <a:chOff x="8234363" y="2908300"/>
            <a:chExt cx="238125" cy="1052512"/>
          </a:xfrm>
        </p:grpSpPr>
        <p:grpSp>
          <p:nvGrpSpPr>
            <p:cNvPr id="150" name="Group 496"/>
            <p:cNvGrpSpPr/>
            <p:nvPr/>
          </p:nvGrpSpPr>
          <p:grpSpPr bwMode="auto">
            <a:xfrm>
              <a:off x="8234363" y="2916237"/>
              <a:ext cx="139700" cy="1039813"/>
              <a:chOff x="4793" y="652"/>
              <a:chExt cx="330" cy="2454"/>
            </a:xfrm>
          </p:grpSpPr>
          <p:sp>
            <p:nvSpPr>
              <p:cNvPr id="156" name="Freeform 497"/>
              <p:cNvSpPr/>
              <p:nvPr/>
            </p:nvSpPr>
            <p:spPr bwMode="auto">
              <a:xfrm>
                <a:off x="4828" y="664"/>
                <a:ext cx="177" cy="2442"/>
              </a:xfrm>
              <a:custGeom>
                <a:avLst/>
                <a:gdLst/>
                <a:ahLst/>
                <a:cxnLst>
                  <a:cxn ang="0">
                    <a:pos x="38" y="999"/>
                  </a:cxn>
                  <a:cxn ang="0">
                    <a:pos x="0" y="1023"/>
                  </a:cxn>
                  <a:cxn ang="0">
                    <a:pos x="13" y="706"/>
                  </a:cxn>
                  <a:cxn ang="0">
                    <a:pos x="32" y="358"/>
                  </a:cxn>
                  <a:cxn ang="0">
                    <a:pos x="47" y="8"/>
                  </a:cxn>
                  <a:cxn ang="0">
                    <a:pos x="69" y="0"/>
                  </a:cxn>
                  <a:cxn ang="0">
                    <a:pos x="38" y="999"/>
                  </a:cxn>
                </a:cxnLst>
                <a:rect l="0" t="0" r="r" b="b"/>
                <a:pathLst>
                  <a:path w="75" h="1034">
                    <a:moveTo>
                      <a:pt x="38" y="999"/>
                    </a:moveTo>
                    <a:cubicBezTo>
                      <a:pt x="38" y="999"/>
                      <a:pt x="0" y="1034"/>
                      <a:pt x="0" y="1023"/>
                    </a:cubicBezTo>
                    <a:cubicBezTo>
                      <a:pt x="0" y="1012"/>
                      <a:pt x="11" y="726"/>
                      <a:pt x="13" y="706"/>
                    </a:cubicBezTo>
                    <a:cubicBezTo>
                      <a:pt x="15" y="686"/>
                      <a:pt x="31" y="376"/>
                      <a:pt x="32" y="358"/>
                    </a:cubicBezTo>
                    <a:cubicBezTo>
                      <a:pt x="33" y="340"/>
                      <a:pt x="39" y="16"/>
                      <a:pt x="47" y="8"/>
                    </a:cubicBezTo>
                    <a:cubicBezTo>
                      <a:pt x="54" y="1"/>
                      <a:pt x="63" y="0"/>
                      <a:pt x="69" y="0"/>
                    </a:cubicBezTo>
                    <a:cubicBezTo>
                      <a:pt x="75" y="0"/>
                      <a:pt x="38" y="999"/>
                      <a:pt x="38" y="999"/>
                    </a:cubicBezTo>
                    <a:close/>
                  </a:path>
                </a:pathLst>
              </a:custGeom>
              <a:gradFill rotWithShape="1">
                <a:gsLst>
                  <a:gs pos="0">
                    <a:srgbClr val="FEA501"/>
                  </a:gs>
                  <a:gs pos="100000">
                    <a:srgbClr val="FEA501">
                      <a:gamma/>
                      <a:shade val="60784"/>
                      <a:invGamma/>
                    </a:srgbClr>
                  </a:gs>
                </a:gsLst>
                <a:lin ang="2700000" scaled="1"/>
              </a:gradFill>
              <a:ln w="14351" cap="flat" cmpd="sng">
                <a:noFill/>
                <a:prstDash val="solid"/>
                <a:miter lim="800000"/>
                <a:headEnd type="none" w="med" len="med"/>
                <a:tailEnd type="none" w="med" len="med"/>
              </a:ln>
              <a:effectLst/>
            </p:spPr>
            <p:txBody>
              <a:bodyPr/>
              <a:lstStyle/>
              <a:p>
                <a:endParaRPr lang="zh-CN" altLang="en-US">
                  <a:latin typeface="+mn-lt"/>
                  <a:ea typeface="+mn-ea"/>
                  <a:cs typeface="+mn-ea"/>
                  <a:sym typeface="+mn-lt"/>
                </a:endParaRPr>
              </a:p>
            </p:txBody>
          </p:sp>
          <p:sp>
            <p:nvSpPr>
              <p:cNvPr id="157" name="Freeform 498"/>
              <p:cNvSpPr/>
              <p:nvPr/>
            </p:nvSpPr>
            <p:spPr bwMode="auto">
              <a:xfrm>
                <a:off x="4819" y="652"/>
                <a:ext cx="304" cy="2449"/>
              </a:xfrm>
              <a:custGeom>
                <a:avLst/>
                <a:gdLst/>
                <a:ahLst/>
                <a:cxnLst>
                  <a:cxn ang="0">
                    <a:pos x="113" y="10"/>
                  </a:cxn>
                  <a:cxn ang="0">
                    <a:pos x="65" y="8"/>
                  </a:cxn>
                  <a:cxn ang="0">
                    <a:pos x="55" y="35"/>
                  </a:cxn>
                  <a:cxn ang="0">
                    <a:pos x="47" y="496"/>
                  </a:cxn>
                  <a:cxn ang="0">
                    <a:pos x="36" y="720"/>
                  </a:cxn>
                  <a:cxn ang="0">
                    <a:pos x="27" y="780"/>
                  </a:cxn>
                  <a:cxn ang="0">
                    <a:pos x="33" y="838"/>
                  </a:cxn>
                  <a:cxn ang="0">
                    <a:pos x="27" y="977"/>
                  </a:cxn>
                  <a:cxn ang="0">
                    <a:pos x="5" y="1033"/>
                  </a:cxn>
                  <a:cxn ang="0">
                    <a:pos x="65" y="1037"/>
                  </a:cxn>
                  <a:cxn ang="0">
                    <a:pos x="113" y="10"/>
                  </a:cxn>
                </a:cxnLst>
                <a:rect l="0" t="0" r="r" b="b"/>
                <a:pathLst>
                  <a:path w="129" h="1037">
                    <a:moveTo>
                      <a:pt x="113" y="10"/>
                    </a:moveTo>
                    <a:cubicBezTo>
                      <a:pt x="98" y="8"/>
                      <a:pt x="75" y="0"/>
                      <a:pt x="65" y="8"/>
                    </a:cubicBezTo>
                    <a:cubicBezTo>
                      <a:pt x="55" y="16"/>
                      <a:pt x="55" y="19"/>
                      <a:pt x="55" y="35"/>
                    </a:cubicBezTo>
                    <a:cubicBezTo>
                      <a:pt x="55" y="51"/>
                      <a:pt x="47" y="474"/>
                      <a:pt x="47" y="496"/>
                    </a:cubicBezTo>
                    <a:cubicBezTo>
                      <a:pt x="47" y="519"/>
                      <a:pt x="48" y="704"/>
                      <a:pt x="36" y="720"/>
                    </a:cubicBezTo>
                    <a:cubicBezTo>
                      <a:pt x="24" y="737"/>
                      <a:pt x="30" y="756"/>
                      <a:pt x="27" y="780"/>
                    </a:cubicBezTo>
                    <a:cubicBezTo>
                      <a:pt x="24" y="804"/>
                      <a:pt x="35" y="821"/>
                      <a:pt x="33" y="838"/>
                    </a:cubicBezTo>
                    <a:cubicBezTo>
                      <a:pt x="31" y="855"/>
                      <a:pt x="34" y="956"/>
                      <a:pt x="27" y="977"/>
                    </a:cubicBezTo>
                    <a:cubicBezTo>
                      <a:pt x="20" y="998"/>
                      <a:pt x="0" y="1033"/>
                      <a:pt x="5" y="1033"/>
                    </a:cubicBezTo>
                    <a:cubicBezTo>
                      <a:pt x="15" y="1033"/>
                      <a:pt x="65" y="1037"/>
                      <a:pt x="65" y="1037"/>
                    </a:cubicBezTo>
                    <a:cubicBezTo>
                      <a:pt x="65" y="1037"/>
                      <a:pt x="129" y="12"/>
                      <a:pt x="113" y="10"/>
                    </a:cubicBezTo>
                    <a:close/>
                  </a:path>
                </a:pathLst>
              </a:custGeom>
              <a:gradFill rotWithShape="1">
                <a:gsLst>
                  <a:gs pos="0">
                    <a:srgbClr val="FEA501"/>
                  </a:gs>
                  <a:gs pos="100000">
                    <a:srgbClr val="FEA501">
                      <a:gamma/>
                      <a:shade val="60784"/>
                      <a:invGamma/>
                    </a:srgbClr>
                  </a:gs>
                </a:gsLst>
                <a:lin ang="2700000" scaled="1"/>
              </a:gradFill>
              <a:ln w="14351" cap="flat">
                <a:noFill/>
                <a:prstDash val="solid"/>
                <a:miter lim="800000"/>
              </a:ln>
            </p:spPr>
            <p:txBody>
              <a:bodyPr/>
              <a:lstStyle/>
              <a:p>
                <a:endParaRPr lang="zh-CN" altLang="en-US">
                  <a:latin typeface="+mn-lt"/>
                  <a:ea typeface="+mn-ea"/>
                  <a:cs typeface="+mn-ea"/>
                  <a:sym typeface="+mn-lt"/>
                </a:endParaRPr>
              </a:p>
            </p:txBody>
          </p:sp>
          <p:sp>
            <p:nvSpPr>
              <p:cNvPr id="158" name="Freeform 499"/>
              <p:cNvSpPr/>
              <p:nvPr/>
            </p:nvSpPr>
            <p:spPr bwMode="auto">
              <a:xfrm>
                <a:off x="4793" y="1476"/>
                <a:ext cx="165" cy="652"/>
              </a:xfrm>
              <a:custGeom>
                <a:avLst/>
                <a:gdLst/>
                <a:ahLst/>
                <a:cxnLst>
                  <a:cxn ang="0">
                    <a:pos x="33" y="276"/>
                  </a:cxn>
                  <a:cxn ang="0">
                    <a:pos x="3" y="255"/>
                  </a:cxn>
                  <a:cxn ang="0">
                    <a:pos x="2" y="251"/>
                  </a:cxn>
                  <a:cxn ang="0">
                    <a:pos x="7" y="203"/>
                  </a:cxn>
                  <a:cxn ang="0">
                    <a:pos x="26" y="125"/>
                  </a:cxn>
                  <a:cxn ang="0">
                    <a:pos x="57" y="7"/>
                  </a:cxn>
                  <a:cxn ang="0">
                    <a:pos x="70" y="0"/>
                  </a:cxn>
                  <a:cxn ang="0">
                    <a:pos x="69" y="13"/>
                  </a:cxn>
                  <a:cxn ang="0">
                    <a:pos x="65" y="16"/>
                  </a:cxn>
                  <a:cxn ang="0">
                    <a:pos x="38" y="127"/>
                  </a:cxn>
                  <a:cxn ang="0">
                    <a:pos x="19" y="206"/>
                  </a:cxn>
                  <a:cxn ang="0">
                    <a:pos x="14" y="249"/>
                  </a:cxn>
                  <a:cxn ang="0">
                    <a:pos x="15" y="254"/>
                  </a:cxn>
                  <a:cxn ang="0">
                    <a:pos x="34" y="264"/>
                  </a:cxn>
                  <a:cxn ang="0">
                    <a:pos x="33" y="276"/>
                  </a:cxn>
                </a:cxnLst>
                <a:rect l="0" t="0" r="r" b="b"/>
                <a:pathLst>
                  <a:path w="70" h="276">
                    <a:moveTo>
                      <a:pt x="33" y="276"/>
                    </a:moveTo>
                    <a:cubicBezTo>
                      <a:pt x="25" y="275"/>
                      <a:pt x="4" y="268"/>
                      <a:pt x="3" y="255"/>
                    </a:cubicBezTo>
                    <a:cubicBezTo>
                      <a:pt x="3" y="253"/>
                      <a:pt x="3" y="252"/>
                      <a:pt x="2" y="251"/>
                    </a:cubicBezTo>
                    <a:cubicBezTo>
                      <a:pt x="1" y="241"/>
                      <a:pt x="0" y="230"/>
                      <a:pt x="7" y="203"/>
                    </a:cubicBezTo>
                    <a:cubicBezTo>
                      <a:pt x="10" y="191"/>
                      <a:pt x="18" y="159"/>
                      <a:pt x="26" y="125"/>
                    </a:cubicBezTo>
                    <a:cubicBezTo>
                      <a:pt x="50" y="22"/>
                      <a:pt x="54" y="10"/>
                      <a:pt x="57" y="7"/>
                    </a:cubicBezTo>
                    <a:cubicBezTo>
                      <a:pt x="60" y="4"/>
                      <a:pt x="66" y="2"/>
                      <a:pt x="70" y="0"/>
                    </a:cubicBezTo>
                    <a:cubicBezTo>
                      <a:pt x="69" y="13"/>
                      <a:pt x="69" y="13"/>
                      <a:pt x="69" y="13"/>
                    </a:cubicBezTo>
                    <a:cubicBezTo>
                      <a:pt x="68" y="14"/>
                      <a:pt x="66" y="15"/>
                      <a:pt x="65" y="16"/>
                    </a:cubicBezTo>
                    <a:cubicBezTo>
                      <a:pt x="62" y="24"/>
                      <a:pt x="48" y="84"/>
                      <a:pt x="38" y="127"/>
                    </a:cubicBezTo>
                    <a:cubicBezTo>
                      <a:pt x="30" y="162"/>
                      <a:pt x="22" y="194"/>
                      <a:pt x="19" y="206"/>
                    </a:cubicBezTo>
                    <a:cubicBezTo>
                      <a:pt x="12" y="230"/>
                      <a:pt x="13" y="240"/>
                      <a:pt x="14" y="249"/>
                    </a:cubicBezTo>
                    <a:cubicBezTo>
                      <a:pt x="15" y="251"/>
                      <a:pt x="15" y="252"/>
                      <a:pt x="15" y="254"/>
                    </a:cubicBezTo>
                    <a:cubicBezTo>
                      <a:pt x="15" y="257"/>
                      <a:pt x="25" y="262"/>
                      <a:pt x="34" y="264"/>
                    </a:cubicBezTo>
                    <a:lnTo>
                      <a:pt x="33" y="276"/>
                    </a:lnTo>
                    <a:close/>
                  </a:path>
                </a:pathLst>
              </a:custGeom>
              <a:solidFill>
                <a:srgbClr val="808080"/>
              </a:solidFill>
              <a:ln w="9525">
                <a:noFill/>
                <a:round/>
              </a:ln>
            </p:spPr>
            <p:txBody>
              <a:bodyPr/>
              <a:lstStyle/>
              <a:p>
                <a:endParaRPr lang="zh-CN" altLang="en-US">
                  <a:latin typeface="+mn-lt"/>
                  <a:ea typeface="+mn-ea"/>
                  <a:cs typeface="+mn-ea"/>
                  <a:sym typeface="+mn-lt"/>
                </a:endParaRPr>
              </a:p>
            </p:txBody>
          </p:sp>
        </p:grpSp>
        <p:grpSp>
          <p:nvGrpSpPr>
            <p:cNvPr id="151" name="Group 500"/>
            <p:cNvGrpSpPr/>
            <p:nvPr/>
          </p:nvGrpSpPr>
          <p:grpSpPr bwMode="auto">
            <a:xfrm>
              <a:off x="8270875" y="2908300"/>
              <a:ext cx="201613" cy="1052512"/>
              <a:chOff x="4878" y="631"/>
              <a:chExt cx="479" cy="2487"/>
            </a:xfrm>
          </p:grpSpPr>
          <p:sp>
            <p:nvSpPr>
              <p:cNvPr id="152" name="Freeform 501"/>
              <p:cNvSpPr/>
              <p:nvPr/>
            </p:nvSpPr>
            <p:spPr bwMode="auto">
              <a:xfrm>
                <a:off x="4878" y="631"/>
                <a:ext cx="193" cy="2477"/>
              </a:xfrm>
              <a:custGeom>
                <a:avLst/>
                <a:gdLst/>
                <a:ahLst/>
                <a:cxnLst>
                  <a:cxn ang="0">
                    <a:pos x="68" y="30"/>
                  </a:cxn>
                  <a:cxn ang="0">
                    <a:pos x="34" y="354"/>
                  </a:cxn>
                  <a:cxn ang="0">
                    <a:pos x="22" y="449"/>
                  </a:cxn>
                  <a:cxn ang="0">
                    <a:pos x="22" y="528"/>
                  </a:cxn>
                  <a:cxn ang="0">
                    <a:pos x="18" y="562"/>
                  </a:cxn>
                  <a:cxn ang="0">
                    <a:pos x="11" y="729"/>
                  </a:cxn>
                  <a:cxn ang="0">
                    <a:pos x="11" y="830"/>
                  </a:cxn>
                  <a:cxn ang="0">
                    <a:pos x="4" y="995"/>
                  </a:cxn>
                  <a:cxn ang="0">
                    <a:pos x="35" y="1042"/>
                  </a:cxn>
                  <a:cxn ang="0">
                    <a:pos x="76" y="10"/>
                  </a:cxn>
                  <a:cxn ang="0">
                    <a:pos x="68" y="30"/>
                  </a:cxn>
                </a:cxnLst>
                <a:rect l="0" t="0" r="r" b="b"/>
                <a:pathLst>
                  <a:path w="82" h="1049">
                    <a:moveTo>
                      <a:pt x="68" y="30"/>
                    </a:moveTo>
                    <a:cubicBezTo>
                      <a:pt x="54" y="56"/>
                      <a:pt x="34" y="318"/>
                      <a:pt x="34" y="354"/>
                    </a:cubicBezTo>
                    <a:cubicBezTo>
                      <a:pt x="34" y="388"/>
                      <a:pt x="22" y="425"/>
                      <a:pt x="22" y="449"/>
                    </a:cubicBezTo>
                    <a:cubicBezTo>
                      <a:pt x="21" y="472"/>
                      <a:pt x="14" y="512"/>
                      <a:pt x="22" y="528"/>
                    </a:cubicBezTo>
                    <a:cubicBezTo>
                      <a:pt x="30" y="544"/>
                      <a:pt x="19" y="545"/>
                      <a:pt x="18" y="562"/>
                    </a:cubicBezTo>
                    <a:cubicBezTo>
                      <a:pt x="17" y="579"/>
                      <a:pt x="10" y="718"/>
                      <a:pt x="11" y="729"/>
                    </a:cubicBezTo>
                    <a:cubicBezTo>
                      <a:pt x="13" y="741"/>
                      <a:pt x="19" y="798"/>
                      <a:pt x="11" y="830"/>
                    </a:cubicBezTo>
                    <a:cubicBezTo>
                      <a:pt x="3" y="863"/>
                      <a:pt x="0" y="975"/>
                      <a:pt x="4" y="995"/>
                    </a:cubicBezTo>
                    <a:cubicBezTo>
                      <a:pt x="9" y="1014"/>
                      <a:pt x="12" y="1036"/>
                      <a:pt x="35" y="1042"/>
                    </a:cubicBezTo>
                    <a:cubicBezTo>
                      <a:pt x="58" y="1049"/>
                      <a:pt x="82" y="0"/>
                      <a:pt x="76" y="10"/>
                    </a:cubicBezTo>
                    <a:cubicBezTo>
                      <a:pt x="71" y="21"/>
                      <a:pt x="68" y="30"/>
                      <a:pt x="68" y="30"/>
                    </a:cubicBezTo>
                    <a:close/>
                  </a:path>
                </a:pathLst>
              </a:custGeom>
              <a:gradFill rotWithShape="1">
                <a:gsLst>
                  <a:gs pos="0">
                    <a:srgbClr val="FEA501">
                      <a:gamma/>
                      <a:shade val="62745"/>
                      <a:invGamma/>
                    </a:srgbClr>
                  </a:gs>
                  <a:gs pos="100000">
                    <a:srgbClr val="FEA501"/>
                  </a:gs>
                </a:gsLst>
                <a:lin ang="0" scaled="1"/>
              </a:gradFill>
              <a:ln w="14351" cap="flat">
                <a:noFill/>
                <a:prstDash val="solid"/>
                <a:miter lim="800000"/>
              </a:ln>
            </p:spPr>
            <p:txBody>
              <a:bodyPr/>
              <a:lstStyle/>
              <a:p>
                <a:endParaRPr lang="zh-CN" altLang="en-US">
                  <a:latin typeface="+mn-lt"/>
                  <a:ea typeface="+mn-ea"/>
                  <a:cs typeface="+mn-ea"/>
                  <a:sym typeface="+mn-lt"/>
                </a:endParaRPr>
              </a:p>
            </p:txBody>
          </p:sp>
          <p:sp>
            <p:nvSpPr>
              <p:cNvPr id="153" name="Freeform 502"/>
              <p:cNvSpPr/>
              <p:nvPr/>
            </p:nvSpPr>
            <p:spPr bwMode="auto">
              <a:xfrm>
                <a:off x="4925" y="631"/>
                <a:ext cx="432" cy="2487"/>
              </a:xfrm>
              <a:custGeom>
                <a:avLst/>
                <a:gdLst/>
                <a:ahLst/>
                <a:cxnLst>
                  <a:cxn ang="0">
                    <a:pos x="20" y="1046"/>
                  </a:cxn>
                  <a:cxn ang="0">
                    <a:pos x="2" y="1016"/>
                  </a:cxn>
                  <a:cxn ang="0">
                    <a:pos x="48" y="30"/>
                  </a:cxn>
                  <a:cxn ang="0">
                    <a:pos x="79" y="4"/>
                  </a:cxn>
                  <a:cxn ang="0">
                    <a:pos x="165" y="10"/>
                  </a:cxn>
                  <a:cxn ang="0">
                    <a:pos x="183" y="30"/>
                  </a:cxn>
                  <a:cxn ang="0">
                    <a:pos x="132" y="1032"/>
                  </a:cxn>
                  <a:cxn ang="0">
                    <a:pos x="115" y="1053"/>
                  </a:cxn>
                  <a:cxn ang="0">
                    <a:pos x="20" y="1046"/>
                  </a:cxn>
                </a:cxnLst>
                <a:rect l="0" t="0" r="r" b="b"/>
                <a:pathLst>
                  <a:path w="183" h="1053">
                    <a:moveTo>
                      <a:pt x="20" y="1046"/>
                    </a:moveTo>
                    <a:cubicBezTo>
                      <a:pt x="12" y="1041"/>
                      <a:pt x="0" y="1030"/>
                      <a:pt x="2" y="1016"/>
                    </a:cubicBezTo>
                    <a:cubicBezTo>
                      <a:pt x="3" y="1003"/>
                      <a:pt x="43" y="43"/>
                      <a:pt x="48" y="30"/>
                    </a:cubicBezTo>
                    <a:cubicBezTo>
                      <a:pt x="53" y="16"/>
                      <a:pt x="56" y="0"/>
                      <a:pt x="79" y="4"/>
                    </a:cubicBezTo>
                    <a:cubicBezTo>
                      <a:pt x="102" y="7"/>
                      <a:pt x="154" y="10"/>
                      <a:pt x="165" y="10"/>
                    </a:cubicBezTo>
                    <a:cubicBezTo>
                      <a:pt x="175" y="10"/>
                      <a:pt x="183" y="13"/>
                      <a:pt x="183" y="30"/>
                    </a:cubicBezTo>
                    <a:cubicBezTo>
                      <a:pt x="183" y="47"/>
                      <a:pt x="135" y="1010"/>
                      <a:pt x="132" y="1032"/>
                    </a:cubicBezTo>
                    <a:cubicBezTo>
                      <a:pt x="129" y="1053"/>
                      <a:pt x="125" y="1053"/>
                      <a:pt x="115" y="1053"/>
                    </a:cubicBezTo>
                    <a:cubicBezTo>
                      <a:pt x="106" y="1053"/>
                      <a:pt x="29" y="1051"/>
                      <a:pt x="20" y="1046"/>
                    </a:cubicBezTo>
                    <a:close/>
                  </a:path>
                </a:pathLst>
              </a:custGeom>
              <a:gradFill rotWithShape="1">
                <a:gsLst>
                  <a:gs pos="0">
                    <a:srgbClr val="FEA501"/>
                  </a:gs>
                  <a:gs pos="100000">
                    <a:srgbClr val="FEA501">
                      <a:gamma/>
                      <a:shade val="62745"/>
                      <a:invGamma/>
                    </a:srgbClr>
                  </a:gs>
                </a:gsLst>
                <a:lin ang="2700000" scaled="1"/>
              </a:gradFill>
              <a:ln w="14351" cap="flat">
                <a:noFill/>
                <a:prstDash val="solid"/>
                <a:miter lim="800000"/>
              </a:ln>
            </p:spPr>
            <p:txBody>
              <a:bodyPr/>
              <a:lstStyle/>
              <a:p>
                <a:endParaRPr lang="zh-CN" altLang="en-US">
                  <a:latin typeface="+mn-lt"/>
                  <a:ea typeface="+mn-ea"/>
                  <a:cs typeface="+mn-ea"/>
                  <a:sym typeface="+mn-lt"/>
                </a:endParaRPr>
              </a:p>
            </p:txBody>
          </p:sp>
          <p:sp>
            <p:nvSpPr>
              <p:cNvPr id="154" name="Freeform 503"/>
              <p:cNvSpPr/>
              <p:nvPr/>
            </p:nvSpPr>
            <p:spPr bwMode="auto">
              <a:xfrm>
                <a:off x="4972" y="2031"/>
                <a:ext cx="317" cy="95"/>
              </a:xfrm>
              <a:custGeom>
                <a:avLst/>
                <a:gdLst/>
                <a:ahLst/>
                <a:cxnLst>
                  <a:cxn ang="0">
                    <a:pos x="30" y="4"/>
                  </a:cxn>
                  <a:cxn ang="0">
                    <a:pos x="0" y="17"/>
                  </a:cxn>
                  <a:cxn ang="0">
                    <a:pos x="30" y="38"/>
                  </a:cxn>
                  <a:cxn ang="0">
                    <a:pos x="110" y="39"/>
                  </a:cxn>
                  <a:cxn ang="0">
                    <a:pos x="134" y="26"/>
                  </a:cxn>
                  <a:cxn ang="0">
                    <a:pos x="112" y="9"/>
                  </a:cxn>
                  <a:cxn ang="0">
                    <a:pos x="30" y="4"/>
                  </a:cxn>
                </a:cxnLst>
                <a:rect l="0" t="0" r="r" b="b"/>
                <a:pathLst>
                  <a:path w="134" h="40">
                    <a:moveTo>
                      <a:pt x="30" y="4"/>
                    </a:moveTo>
                    <a:cubicBezTo>
                      <a:pt x="18" y="4"/>
                      <a:pt x="0" y="0"/>
                      <a:pt x="0" y="17"/>
                    </a:cubicBezTo>
                    <a:cubicBezTo>
                      <a:pt x="0" y="34"/>
                      <a:pt x="19" y="38"/>
                      <a:pt x="30" y="38"/>
                    </a:cubicBezTo>
                    <a:cubicBezTo>
                      <a:pt x="41" y="39"/>
                      <a:pt x="103" y="38"/>
                      <a:pt x="110" y="39"/>
                    </a:cubicBezTo>
                    <a:cubicBezTo>
                      <a:pt x="127" y="40"/>
                      <a:pt x="134" y="35"/>
                      <a:pt x="134" y="26"/>
                    </a:cubicBezTo>
                    <a:cubicBezTo>
                      <a:pt x="134" y="16"/>
                      <a:pt x="131" y="10"/>
                      <a:pt x="112" y="9"/>
                    </a:cubicBezTo>
                    <a:cubicBezTo>
                      <a:pt x="103" y="9"/>
                      <a:pt x="44" y="5"/>
                      <a:pt x="30" y="4"/>
                    </a:cubicBezTo>
                    <a:close/>
                  </a:path>
                </a:pathLst>
              </a:custGeom>
              <a:gradFill rotWithShape="1">
                <a:gsLst>
                  <a:gs pos="0">
                    <a:srgbClr val="FEA501"/>
                  </a:gs>
                  <a:gs pos="50000">
                    <a:srgbClr val="FEA501">
                      <a:gamma/>
                      <a:shade val="62745"/>
                      <a:invGamma/>
                    </a:srgbClr>
                  </a:gs>
                  <a:gs pos="100000">
                    <a:srgbClr val="FEA501"/>
                  </a:gs>
                </a:gsLst>
                <a:lin ang="5400000" scaled="1"/>
              </a:gradFill>
              <a:ln w="14351" cap="flat" cmpd="sng">
                <a:noFill/>
                <a:prstDash val="solid"/>
                <a:miter lim="800000"/>
                <a:headEnd type="none" w="med" len="med"/>
                <a:tailEnd type="none" w="med" len="med"/>
              </a:ln>
              <a:effectLst/>
            </p:spPr>
            <p:txBody>
              <a:bodyPr/>
              <a:lstStyle/>
              <a:p>
                <a:endParaRPr lang="zh-CN" altLang="en-US">
                  <a:latin typeface="+mn-lt"/>
                  <a:ea typeface="+mn-ea"/>
                  <a:cs typeface="+mn-ea"/>
                  <a:sym typeface="+mn-lt"/>
                </a:endParaRPr>
              </a:p>
            </p:txBody>
          </p:sp>
          <p:sp>
            <p:nvSpPr>
              <p:cNvPr id="155" name="Freeform 504"/>
              <p:cNvSpPr/>
              <p:nvPr/>
            </p:nvSpPr>
            <p:spPr bwMode="auto">
              <a:xfrm>
                <a:off x="4979" y="1852"/>
                <a:ext cx="345" cy="259"/>
              </a:xfrm>
              <a:custGeom>
                <a:avLst/>
                <a:gdLst/>
                <a:ahLst/>
                <a:cxnLst>
                  <a:cxn ang="0">
                    <a:pos x="116" y="110"/>
                  </a:cxn>
                  <a:cxn ang="0">
                    <a:pos x="6" y="102"/>
                  </a:cxn>
                  <a:cxn ang="0">
                    <a:pos x="0" y="96"/>
                  </a:cxn>
                  <a:cxn ang="0">
                    <a:pos x="7" y="90"/>
                  </a:cxn>
                  <a:cxn ang="0">
                    <a:pos x="116" y="98"/>
                  </a:cxn>
                  <a:cxn ang="0">
                    <a:pos x="133" y="93"/>
                  </a:cxn>
                  <a:cxn ang="0">
                    <a:pos x="134" y="91"/>
                  </a:cxn>
                  <a:cxn ang="0">
                    <a:pos x="133" y="79"/>
                  </a:cxn>
                  <a:cxn ang="0">
                    <a:pos x="133" y="77"/>
                  </a:cxn>
                  <a:cxn ang="0">
                    <a:pos x="136" y="0"/>
                  </a:cxn>
                  <a:cxn ang="0">
                    <a:pos x="145" y="78"/>
                  </a:cxn>
                  <a:cxn ang="0">
                    <a:pos x="146" y="89"/>
                  </a:cxn>
                  <a:cxn ang="0">
                    <a:pos x="142" y="100"/>
                  </a:cxn>
                  <a:cxn ang="0">
                    <a:pos x="116" y="110"/>
                  </a:cxn>
                </a:cxnLst>
                <a:rect l="0" t="0" r="r" b="b"/>
                <a:pathLst>
                  <a:path w="146" h="110">
                    <a:moveTo>
                      <a:pt x="116" y="110"/>
                    </a:moveTo>
                    <a:cubicBezTo>
                      <a:pt x="103" y="110"/>
                      <a:pt x="10" y="103"/>
                      <a:pt x="6" y="102"/>
                    </a:cubicBezTo>
                    <a:cubicBezTo>
                      <a:pt x="2" y="102"/>
                      <a:pt x="0" y="99"/>
                      <a:pt x="0" y="96"/>
                    </a:cubicBezTo>
                    <a:cubicBezTo>
                      <a:pt x="1" y="92"/>
                      <a:pt x="3" y="90"/>
                      <a:pt x="7" y="90"/>
                    </a:cubicBezTo>
                    <a:cubicBezTo>
                      <a:pt x="8" y="90"/>
                      <a:pt x="104" y="98"/>
                      <a:pt x="116" y="98"/>
                    </a:cubicBezTo>
                    <a:cubicBezTo>
                      <a:pt x="123" y="98"/>
                      <a:pt x="130" y="95"/>
                      <a:pt x="133" y="93"/>
                    </a:cubicBezTo>
                    <a:cubicBezTo>
                      <a:pt x="134" y="92"/>
                      <a:pt x="134" y="91"/>
                      <a:pt x="134" y="91"/>
                    </a:cubicBezTo>
                    <a:cubicBezTo>
                      <a:pt x="134" y="90"/>
                      <a:pt x="133" y="85"/>
                      <a:pt x="133" y="79"/>
                    </a:cubicBezTo>
                    <a:cubicBezTo>
                      <a:pt x="133" y="78"/>
                      <a:pt x="133" y="78"/>
                      <a:pt x="133" y="77"/>
                    </a:cubicBezTo>
                    <a:cubicBezTo>
                      <a:pt x="136" y="0"/>
                      <a:pt x="136" y="0"/>
                      <a:pt x="136" y="0"/>
                    </a:cubicBezTo>
                    <a:cubicBezTo>
                      <a:pt x="140" y="26"/>
                      <a:pt x="143" y="60"/>
                      <a:pt x="145" y="78"/>
                    </a:cubicBezTo>
                    <a:cubicBezTo>
                      <a:pt x="145" y="84"/>
                      <a:pt x="146" y="88"/>
                      <a:pt x="146" y="89"/>
                    </a:cubicBezTo>
                    <a:cubicBezTo>
                      <a:pt x="146" y="92"/>
                      <a:pt x="146" y="96"/>
                      <a:pt x="142" y="100"/>
                    </a:cubicBezTo>
                    <a:cubicBezTo>
                      <a:pt x="137" y="106"/>
                      <a:pt x="126" y="110"/>
                      <a:pt x="116" y="110"/>
                    </a:cubicBezTo>
                    <a:close/>
                  </a:path>
                </a:pathLst>
              </a:custGeom>
              <a:solidFill>
                <a:srgbClr val="808080"/>
              </a:solidFill>
              <a:ln w="9525">
                <a:noFill/>
                <a:round/>
              </a:ln>
            </p:spPr>
            <p:txBody>
              <a:bodyPr/>
              <a:lstStyle/>
              <a:p>
                <a:endParaRPr lang="zh-CN" altLang="en-US">
                  <a:latin typeface="+mn-lt"/>
                  <a:ea typeface="+mn-ea"/>
                  <a:cs typeface="+mn-ea"/>
                  <a:sym typeface="+mn-lt"/>
                </a:endParaRPr>
              </a:p>
            </p:txBody>
          </p:sp>
        </p:grpSp>
      </p:grpSp>
      <p:sp>
        <p:nvSpPr>
          <p:cNvPr id="65" name="TextBox 64"/>
          <p:cNvSpPr txBox="1"/>
          <p:nvPr/>
        </p:nvSpPr>
        <p:spPr>
          <a:xfrm>
            <a:off x="873515" y="147986"/>
            <a:ext cx="1620957" cy="523220"/>
          </a:xfrm>
          <a:prstGeom prst="rect">
            <a:avLst/>
          </a:prstGeom>
          <a:noFill/>
        </p:spPr>
        <p:txBody>
          <a:bodyPr wrap="none" rtlCol="0">
            <a:spAutoFit/>
          </a:bodyPr>
          <a:lstStyle/>
          <a:p>
            <a:r>
              <a:rPr lang="zh-TW" altLang="en-US" sz="2800" dirty="0" smtClean="0">
                <a:latin typeface="+mn-lt"/>
                <a:ea typeface="+mn-ea"/>
                <a:cs typeface="+mn-ea"/>
                <a:sym typeface="+mn-lt"/>
              </a:rPr>
              <a:t>訪問過程</a:t>
            </a:r>
            <a:endParaRPr lang="zh-CN" altLang="en-US" sz="2800" dirty="0">
              <a:latin typeface="+mn-lt"/>
              <a:ea typeface="+mn-ea"/>
              <a:cs typeface="+mn-ea"/>
              <a:sym typeface="+mn-lt"/>
            </a:endParaRPr>
          </a:p>
        </p:txBody>
      </p:sp>
      <p:sp>
        <p:nvSpPr>
          <p:cNvPr id="3" name="圓角矩形 2"/>
          <p:cNvSpPr/>
          <p:nvPr/>
        </p:nvSpPr>
        <p:spPr>
          <a:xfrm>
            <a:off x="7628191" y="2129828"/>
            <a:ext cx="1296144" cy="36004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zh-TW" altLang="en-US" dirty="0" smtClean="0"/>
              <a:t>電話訪問</a:t>
            </a:r>
            <a:endParaRPr lang="zh-TW" altLang="en-US" dirty="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9"/>
                                        </p:tgtEl>
                                        <p:attrNameLst>
                                          <p:attrName>style.visibility</p:attrName>
                                        </p:attrNameLst>
                                      </p:cBhvr>
                                      <p:to>
                                        <p:strVal val="visible"/>
                                      </p:to>
                                    </p:set>
                                    <p:animEffect transition="in" filter="fade">
                                      <p:cBhvr>
                                        <p:cTn id="12" dur="1000"/>
                                        <p:tgtEl>
                                          <p:spTgt spid="149"/>
                                        </p:tgtEl>
                                      </p:cBhvr>
                                    </p:animEffect>
                                    <p:anim calcmode="lin" valueType="num">
                                      <p:cBhvr>
                                        <p:cTn id="13" dur="1000" fill="hold"/>
                                        <p:tgtEl>
                                          <p:spTgt spid="149"/>
                                        </p:tgtEl>
                                        <p:attrNameLst>
                                          <p:attrName>ppt_x</p:attrName>
                                        </p:attrNameLst>
                                      </p:cBhvr>
                                      <p:tavLst>
                                        <p:tav tm="0">
                                          <p:val>
                                            <p:strVal val="#ppt_x"/>
                                          </p:val>
                                        </p:tav>
                                        <p:tav tm="100000">
                                          <p:val>
                                            <p:strVal val="#ppt_x"/>
                                          </p:val>
                                        </p:tav>
                                      </p:tavLst>
                                    </p:anim>
                                    <p:anim calcmode="lin" valueType="num">
                                      <p:cBhvr>
                                        <p:cTn id="14" dur="1000" fill="hold"/>
                                        <p:tgtEl>
                                          <p:spTgt spid="14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
                                        </p:tgtEl>
                                        <p:attrNameLst>
                                          <p:attrName>style.visibility</p:attrName>
                                        </p:attrNameLst>
                                      </p:cBhvr>
                                      <p:to>
                                        <p:strVal val="visible"/>
                                      </p:to>
                                    </p:set>
                                    <p:anim calcmode="lin" valueType="num">
                                      <p:cBhvr additive="base">
                                        <p:cTn id="19" dur="500" fill="hold"/>
                                        <p:tgtEl>
                                          <p:spTgt spid="112"/>
                                        </p:tgtEl>
                                        <p:attrNameLst>
                                          <p:attrName>ppt_x</p:attrName>
                                        </p:attrNameLst>
                                      </p:cBhvr>
                                      <p:tavLst>
                                        <p:tav tm="0">
                                          <p:val>
                                            <p:strVal val="#ppt_x"/>
                                          </p:val>
                                        </p:tav>
                                        <p:tav tm="100000">
                                          <p:val>
                                            <p:strVal val="#ppt_x"/>
                                          </p:val>
                                        </p:tav>
                                      </p:tavLst>
                                    </p:anim>
                                    <p:anim calcmode="lin" valueType="num">
                                      <p:cBhvr additive="base">
                                        <p:cTn id="20"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fade">
                                      <p:cBhvr>
                                        <p:cTn id="25" dur="500"/>
                                        <p:tgtEl>
                                          <p:spTgt spid="3074"/>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39"/>
                                        </p:tgtEl>
                                        <p:attrNameLst>
                                          <p:attrName>style.visibility</p:attrName>
                                        </p:attrNameLst>
                                      </p:cBhvr>
                                      <p:to>
                                        <p:strVal val="visible"/>
                                      </p:to>
                                    </p:set>
                                    <p:animEffect transition="in" filter="fade">
                                      <p:cBhvr>
                                        <p:cTn id="35" dur="1000"/>
                                        <p:tgtEl>
                                          <p:spTgt spid="139"/>
                                        </p:tgtEl>
                                      </p:cBhvr>
                                    </p:animEffect>
                                    <p:anim calcmode="lin" valueType="num">
                                      <p:cBhvr>
                                        <p:cTn id="36" dur="1000" fill="hold"/>
                                        <p:tgtEl>
                                          <p:spTgt spid="139"/>
                                        </p:tgtEl>
                                        <p:attrNameLst>
                                          <p:attrName>ppt_x</p:attrName>
                                        </p:attrNameLst>
                                      </p:cBhvr>
                                      <p:tavLst>
                                        <p:tav tm="0">
                                          <p:val>
                                            <p:strVal val="#ppt_x"/>
                                          </p:val>
                                        </p:tav>
                                        <p:tav tm="100000">
                                          <p:val>
                                            <p:strVal val="#ppt_x"/>
                                          </p:val>
                                        </p:tav>
                                      </p:tavLst>
                                    </p:anim>
                                    <p:anim calcmode="lin" valueType="num">
                                      <p:cBhvr>
                                        <p:cTn id="37"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6"/>
                                        </p:tgtEl>
                                        <p:attrNameLst>
                                          <p:attrName>style.visibility</p:attrName>
                                        </p:attrNameLst>
                                      </p:cBhvr>
                                      <p:to>
                                        <p:strVal val="visible"/>
                                      </p:to>
                                    </p:set>
                                    <p:anim calcmode="lin" valueType="num">
                                      <p:cBhvr additive="base">
                                        <p:cTn id="42" dur="500" fill="hold"/>
                                        <p:tgtEl>
                                          <p:spTgt spid="116"/>
                                        </p:tgtEl>
                                        <p:attrNameLst>
                                          <p:attrName>ppt_x</p:attrName>
                                        </p:attrNameLst>
                                      </p:cBhvr>
                                      <p:tavLst>
                                        <p:tav tm="0">
                                          <p:val>
                                            <p:strVal val="#ppt_x"/>
                                          </p:val>
                                        </p:tav>
                                        <p:tav tm="100000">
                                          <p:val>
                                            <p:strVal val="#ppt_x"/>
                                          </p:val>
                                        </p:tav>
                                      </p:tavLst>
                                    </p:anim>
                                    <p:anim calcmode="lin" valueType="num">
                                      <p:cBhvr additive="base">
                                        <p:cTn id="43"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076"/>
                                        </p:tgtEl>
                                        <p:attrNameLst>
                                          <p:attrName>style.visibility</p:attrName>
                                        </p:attrNameLst>
                                      </p:cBhvr>
                                      <p:to>
                                        <p:strVal val="visible"/>
                                      </p:to>
                                    </p:set>
                                    <p:animEffect transition="in" filter="fade">
                                      <p:cBhvr>
                                        <p:cTn id="48" dur="500"/>
                                        <p:tgtEl>
                                          <p:spTgt spid="3076"/>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20"/>
                                        </p:tgtEl>
                                        <p:attrNameLst>
                                          <p:attrName>style.visibility</p:attrName>
                                        </p:attrNameLst>
                                      </p:cBhvr>
                                      <p:to>
                                        <p:strVal val="visible"/>
                                      </p:to>
                                    </p:set>
                                    <p:anim calcmode="lin" valueType="num">
                                      <p:cBhvr additive="base">
                                        <p:cTn id="60" dur="500" fill="hold"/>
                                        <p:tgtEl>
                                          <p:spTgt spid="120"/>
                                        </p:tgtEl>
                                        <p:attrNameLst>
                                          <p:attrName>ppt_x</p:attrName>
                                        </p:attrNameLst>
                                      </p:cBhvr>
                                      <p:tavLst>
                                        <p:tav tm="0">
                                          <p:val>
                                            <p:strVal val="#ppt_x"/>
                                          </p:val>
                                        </p:tav>
                                        <p:tav tm="100000">
                                          <p:val>
                                            <p:strVal val="#ppt_x"/>
                                          </p:val>
                                        </p:tav>
                                      </p:tavLst>
                                    </p:anim>
                                    <p:anim calcmode="lin" valueType="num">
                                      <p:cBhvr additive="base">
                                        <p:cTn id="61"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fade">
                                      <p:cBhvr>
                                        <p:cTn id="66" dur="500"/>
                                        <p:tgtEl>
                                          <p:spTgt spid="73"/>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wipe(down)">
                                      <p:cBhvr>
                                        <p:cTn id="71" dur="290">
                                          <p:stCondLst>
                                            <p:cond delay="0"/>
                                          </p:stCondLst>
                                        </p:cTn>
                                        <p:tgtEl>
                                          <p:spTgt spid="3"/>
                                        </p:tgtEl>
                                      </p:cBhvr>
                                    </p:animEffect>
                                    <p:anim calcmode="lin" valueType="num">
                                      <p:cBhvr>
                                        <p:cTn id="72"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73"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74"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75"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76"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77" dur="13">
                                          <p:stCondLst>
                                            <p:cond delay="325"/>
                                          </p:stCondLst>
                                        </p:cTn>
                                        <p:tgtEl>
                                          <p:spTgt spid="3"/>
                                        </p:tgtEl>
                                      </p:cBhvr>
                                      <p:to x="100000" y="60000"/>
                                    </p:animScale>
                                    <p:animScale>
                                      <p:cBhvr>
                                        <p:cTn id="78" dur="83" decel="50000">
                                          <p:stCondLst>
                                            <p:cond delay="338"/>
                                          </p:stCondLst>
                                        </p:cTn>
                                        <p:tgtEl>
                                          <p:spTgt spid="3"/>
                                        </p:tgtEl>
                                      </p:cBhvr>
                                      <p:to x="100000" y="100000"/>
                                    </p:animScale>
                                    <p:animScale>
                                      <p:cBhvr>
                                        <p:cTn id="79" dur="13">
                                          <p:stCondLst>
                                            <p:cond delay="656"/>
                                          </p:stCondLst>
                                        </p:cTn>
                                        <p:tgtEl>
                                          <p:spTgt spid="3"/>
                                        </p:tgtEl>
                                      </p:cBhvr>
                                      <p:to x="100000" y="80000"/>
                                    </p:animScale>
                                    <p:animScale>
                                      <p:cBhvr>
                                        <p:cTn id="80" dur="83" decel="50000">
                                          <p:stCondLst>
                                            <p:cond delay="669"/>
                                          </p:stCondLst>
                                        </p:cTn>
                                        <p:tgtEl>
                                          <p:spTgt spid="3"/>
                                        </p:tgtEl>
                                      </p:cBhvr>
                                      <p:to x="100000" y="100000"/>
                                    </p:animScale>
                                    <p:animScale>
                                      <p:cBhvr>
                                        <p:cTn id="81" dur="13">
                                          <p:stCondLst>
                                            <p:cond delay="821"/>
                                          </p:stCondLst>
                                        </p:cTn>
                                        <p:tgtEl>
                                          <p:spTgt spid="3"/>
                                        </p:tgtEl>
                                      </p:cBhvr>
                                      <p:to x="100000" y="90000"/>
                                    </p:animScale>
                                    <p:animScale>
                                      <p:cBhvr>
                                        <p:cTn id="82" dur="83" decel="50000">
                                          <p:stCondLst>
                                            <p:cond delay="834"/>
                                          </p:stCondLst>
                                        </p:cTn>
                                        <p:tgtEl>
                                          <p:spTgt spid="3"/>
                                        </p:tgtEl>
                                      </p:cBhvr>
                                      <p:to x="100000" y="100000"/>
                                    </p:animScale>
                                    <p:animScale>
                                      <p:cBhvr>
                                        <p:cTn id="83" dur="13">
                                          <p:stCondLst>
                                            <p:cond delay="904"/>
                                          </p:stCondLst>
                                        </p:cTn>
                                        <p:tgtEl>
                                          <p:spTgt spid="3"/>
                                        </p:tgtEl>
                                      </p:cBhvr>
                                      <p:to x="100000" y="95000"/>
                                    </p:animScale>
                                    <p:animScale>
                                      <p:cBhvr>
                                        <p:cTn id="84"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1503</Words>
  <Application>Microsoft Office PowerPoint</Application>
  <PresentationFormat>如螢幕大小 (16:9)</PresentationFormat>
  <Paragraphs>298</Paragraphs>
  <Slides>17</Slides>
  <Notes>17</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17</vt:i4>
      </vt:variant>
    </vt:vector>
  </HeadingPairs>
  <TitlesOfParts>
    <vt:vector size="25" baseType="lpstr">
      <vt:lpstr>Arial</vt:lpstr>
      <vt:lpstr>新細明體</vt:lpstr>
      <vt:lpstr>微软雅黑</vt:lpstr>
      <vt:lpstr>Wingdings</vt:lpstr>
      <vt:lpstr>標楷體</vt:lpstr>
      <vt:lpstr>宋体</vt:lpstr>
      <vt:lpstr>Calibri</vt:lpstr>
      <vt:lpstr>Office 主题​​</vt:lpstr>
      <vt:lpstr>投影片 1</vt:lpstr>
      <vt:lpstr>投影片 2</vt:lpstr>
      <vt:lpstr>投影片 3</vt:lpstr>
      <vt:lpstr>投影片 4</vt:lpstr>
      <vt:lpstr>投影片 5</vt:lpstr>
      <vt:lpstr>投影片 6</vt:lpstr>
      <vt:lpstr>投影片 7</vt:lpstr>
      <vt:lpstr>投影片 8</vt:lpstr>
      <vt:lpstr>投影片 9</vt:lpstr>
      <vt:lpstr>投影片 10</vt:lpstr>
      <vt:lpstr>投影片 11</vt:lpstr>
      <vt:lpstr>投影片 12</vt:lpstr>
      <vt:lpstr>投影片 13</vt:lpstr>
      <vt:lpstr>投影片 14</vt:lpstr>
      <vt:lpstr>投影片 15</vt:lpstr>
      <vt:lpstr>投影片 16</vt:lpstr>
      <vt:lpstr>投影片 17</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2012-12-31T05:15:00Z</dcterms:created>
  <dcterms:modified xsi:type="dcterms:W3CDTF">2017-10-31T06:54:05Z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