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74" r:id="rId4"/>
    <p:sldId id="259" r:id="rId5"/>
    <p:sldId id="275" r:id="rId6"/>
    <p:sldId id="260" r:id="rId7"/>
    <p:sldId id="277" r:id="rId8"/>
    <p:sldId id="261" r:id="rId9"/>
    <p:sldId id="276" r:id="rId10"/>
    <p:sldId id="262" r:id="rId11"/>
    <p:sldId id="278" r:id="rId12"/>
    <p:sldId id="263" r:id="rId13"/>
    <p:sldId id="279" r:id="rId14"/>
    <p:sldId id="264" r:id="rId15"/>
    <p:sldId id="281" r:id="rId16"/>
    <p:sldId id="265" r:id="rId17"/>
    <p:sldId id="283" r:id="rId18"/>
    <p:sldId id="266" r:id="rId19"/>
    <p:sldId id="280" r:id="rId20"/>
    <p:sldId id="267" r:id="rId21"/>
    <p:sldId id="273" r:id="rId22"/>
    <p:sldId id="268" r:id="rId23"/>
    <p:sldId id="269" r:id="rId24"/>
    <p:sldId id="284" r:id="rId25"/>
    <p:sldId id="282" r:id="rId26"/>
    <p:sldId id="285" r:id="rId27"/>
    <p:sldId id="286" r:id="rId2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08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499-FCF0-4F18-B65B-3159A728127D}" type="datetimeFigureOut">
              <a:rPr lang="zh-TW" altLang="en-US" smtClean="0"/>
              <a:pPr/>
              <a:t>2017/11/2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CEDF-8D66-4936-86C3-6D80B39C61D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499-FCF0-4F18-B65B-3159A728127D}" type="datetimeFigureOut">
              <a:rPr lang="zh-TW" altLang="en-US" smtClean="0"/>
              <a:pPr/>
              <a:t>2017/11/2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CEDF-8D66-4936-86C3-6D80B39C61D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499-FCF0-4F18-B65B-3159A728127D}" type="datetimeFigureOut">
              <a:rPr lang="zh-TW" altLang="en-US" smtClean="0"/>
              <a:pPr/>
              <a:t>2017/11/2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CEDF-8D66-4936-86C3-6D80B39C61D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499-FCF0-4F18-B65B-3159A728127D}" type="datetimeFigureOut">
              <a:rPr lang="zh-TW" altLang="en-US" smtClean="0"/>
              <a:pPr/>
              <a:t>2017/11/2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CEDF-8D66-4936-86C3-6D80B39C61D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499-FCF0-4F18-B65B-3159A728127D}" type="datetimeFigureOut">
              <a:rPr lang="zh-TW" altLang="en-US" smtClean="0"/>
              <a:pPr/>
              <a:t>2017/11/2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CEDF-8D66-4936-86C3-6D80B39C61D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499-FCF0-4F18-B65B-3159A728127D}" type="datetimeFigureOut">
              <a:rPr lang="zh-TW" altLang="en-US" smtClean="0"/>
              <a:pPr/>
              <a:t>2017/11/2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CEDF-8D66-4936-86C3-6D80B39C61D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499-FCF0-4F18-B65B-3159A728127D}" type="datetimeFigureOut">
              <a:rPr lang="zh-TW" altLang="en-US" smtClean="0"/>
              <a:pPr/>
              <a:t>2017/11/2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CEDF-8D66-4936-86C3-6D80B39C61D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499-FCF0-4F18-B65B-3159A728127D}" type="datetimeFigureOut">
              <a:rPr lang="zh-TW" altLang="en-US" smtClean="0"/>
              <a:pPr/>
              <a:t>2017/11/2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CEDF-8D66-4936-86C3-6D80B39C61D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499-FCF0-4F18-B65B-3159A728127D}" type="datetimeFigureOut">
              <a:rPr lang="zh-TW" altLang="en-US" smtClean="0"/>
              <a:pPr/>
              <a:t>2017/11/2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CEDF-8D66-4936-86C3-6D80B39C61D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499-FCF0-4F18-B65B-3159A728127D}" type="datetimeFigureOut">
              <a:rPr lang="zh-TW" altLang="en-US" smtClean="0"/>
              <a:pPr/>
              <a:t>2017/11/2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CEDF-8D66-4936-86C3-6D80B39C61D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剪去並圓角化單一角落矩形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角三角形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499-FCF0-4F18-B65B-3159A728127D}" type="datetimeFigureOut">
              <a:rPr lang="zh-TW" altLang="en-US" smtClean="0"/>
              <a:pPr/>
              <a:t>2017/11/2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19CCEDF-8D66-4936-86C3-6D80B39C61D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手繪多邊形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手繪多邊形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AB95499-FCF0-4F18-B65B-3159A728127D}" type="datetimeFigureOut">
              <a:rPr lang="zh-TW" altLang="en-US" smtClean="0"/>
              <a:pPr/>
              <a:t>2017/11/2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19CCEDF-8D66-4936-86C3-6D80B39C61D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2" name="群組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手繪多邊形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手繪多邊形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groups/178731712149554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274746"/>
            <a:ext cx="8229600" cy="5583254"/>
          </a:xfrm>
        </p:spPr>
        <p:txBody>
          <a:bodyPr>
            <a:noAutofit/>
          </a:bodyPr>
          <a:lstStyle/>
          <a:p>
            <a:pPr algn="r"/>
            <a:r>
              <a:rPr lang="zh-TW" altLang="en-US" sz="6000" dirty="0">
                <a:latin typeface="標楷體" pitchFamily="65" charset="-120"/>
                <a:ea typeface="標楷體" pitchFamily="65" charset="-120"/>
              </a:rPr>
              <a:t>磯崎社區的美麗與哀愁</a:t>
            </a:r>
            <a:r>
              <a:rPr lang="zh-TW" altLang="en-US" sz="4800" b="0" dirty="0" smtClean="0"/>
              <a:t/>
            </a:r>
            <a:br>
              <a:rPr lang="zh-TW" altLang="en-US" sz="4800" b="0" dirty="0" smtClean="0"/>
            </a:br>
            <a:r>
              <a:rPr lang="zh-TW" altLang="en-US" sz="4800" b="0" dirty="0" smtClean="0"/>
              <a:t/>
            </a:r>
            <a:br>
              <a:rPr lang="zh-TW" altLang="en-US" sz="4800" b="0" dirty="0" smtClean="0"/>
            </a:b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陳卓非 明恥國小 六年忠班 </a:t>
            </a:r>
            <a:r>
              <a:rPr lang="zh-TW" altLang="en-US" sz="4000" b="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sz="4000" b="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陳玟晴 明恥國小 六年孝班 </a:t>
            </a:r>
            <a:r>
              <a:rPr lang="zh-TW" altLang="en-US" sz="4000" b="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sz="4000" b="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楊哲安 明恥國小 五年孝班 </a:t>
            </a:r>
            <a:r>
              <a:rPr lang="zh-TW" altLang="en-US" sz="4000" b="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sz="4000" b="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方宸恩 明恥國小 五年孝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班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000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00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飛魚乾探查小隊</a:t>
            </a:r>
            <a:r>
              <a:rPr lang="zh-TW" altLang="en-US" sz="4800" b="0" dirty="0" smtClean="0"/>
              <a:t/>
            </a:r>
            <a:br>
              <a:rPr lang="zh-TW" altLang="en-US" sz="4800" b="0" dirty="0" smtClean="0"/>
            </a:br>
            <a:endParaRPr lang="zh-TW" altLang="en-US" sz="4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0034" y="1142984"/>
            <a:ext cx="8229600" cy="2071702"/>
          </a:xfrm>
        </p:spPr>
        <p:txBody>
          <a:bodyPr>
            <a:normAutofit fontScale="90000"/>
          </a:bodyPr>
          <a:lstStyle/>
          <a:p>
            <a:r>
              <a:rPr lang="zh-TW" altLang="en-US" sz="6000" dirty="0">
                <a:latin typeface="標楷體" pitchFamily="65" charset="-120"/>
                <a:ea typeface="標楷體" pitchFamily="65" charset="-120"/>
              </a:rPr>
              <a:t>四、研究方法</a:t>
            </a:r>
            <a:r>
              <a:rPr lang="en-US" altLang="zh-TW" sz="6000" dirty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6000" dirty="0">
                <a:latin typeface="標楷體" pitchFamily="65" charset="-120"/>
                <a:ea typeface="標楷體" pitchFamily="65" charset="-120"/>
              </a:rPr>
              <a:t>：資料查詢</a:t>
            </a:r>
            <a:r>
              <a:rPr lang="zh-TW" altLang="en-US" b="0" dirty="0" smtClean="0"/>
              <a:t/>
            </a:r>
            <a:br>
              <a:rPr lang="zh-TW" altLang="en-US" b="0" dirty="0" smtClean="0"/>
            </a:br>
            <a:r>
              <a:rPr lang="zh-TW" altLang="en-US" b="0" dirty="0" smtClean="0"/>
              <a:t/>
            </a:r>
            <a:br>
              <a:rPr lang="zh-TW" altLang="en-US" b="0" dirty="0" smtClean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fontAlgn="base"/>
            <a:r>
              <a:rPr lang="zh-TW" altLang="en-US" sz="3500" dirty="0">
                <a:latin typeface="標楷體" pitchFamily="65" charset="-120"/>
                <a:ea typeface="標楷體" pitchFamily="65" charset="-120"/>
              </a:rPr>
              <a:t>網路  </a:t>
            </a:r>
          </a:p>
          <a:p>
            <a:pPr lvl="1" fontAlgn="base"/>
            <a:r>
              <a:rPr lang="en-US" altLang="zh-TW" sz="3000" dirty="0">
                <a:latin typeface="標楷體" pitchFamily="65" charset="-120"/>
                <a:ea typeface="標楷體" pitchFamily="65" charset="-120"/>
              </a:rPr>
              <a:t>Google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查詢、</a:t>
            </a:r>
          </a:p>
          <a:p>
            <a:pPr lvl="1" fontAlgn="base"/>
            <a:r>
              <a:rPr lang="en-US" altLang="zh-TW" sz="3000" dirty="0" err="1">
                <a:latin typeface="標楷體" pitchFamily="65" charset="-120"/>
                <a:ea typeface="標楷體" pitchFamily="65" charset="-120"/>
              </a:rPr>
              <a:t>Facebook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蒐集彙整、</a:t>
            </a:r>
          </a:p>
          <a:p>
            <a:pPr lvl="1" fontAlgn="base"/>
            <a:r>
              <a:rPr lang="en-US" altLang="zh-TW" sz="3000" dirty="0" err="1">
                <a:latin typeface="標楷體" pitchFamily="65" charset="-120"/>
                <a:ea typeface="標楷體" pitchFamily="65" charset="-120"/>
              </a:rPr>
              <a:t>Youtube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參考、文史、觀光旅遊等影片</a:t>
            </a:r>
          </a:p>
          <a:p>
            <a:pPr fontAlgn="base"/>
            <a:r>
              <a:rPr lang="zh-TW" altLang="en-US" sz="3500" dirty="0" smtClean="0">
                <a:latin typeface="標楷體" pitchFamily="65" charset="-120"/>
                <a:ea typeface="標楷體" pitchFamily="65" charset="-120"/>
              </a:rPr>
              <a:t>書籍</a:t>
            </a:r>
            <a:r>
              <a:rPr lang="zh-TW" altLang="en-US" sz="3500" dirty="0">
                <a:latin typeface="標楷體" pitchFamily="65" charset="-120"/>
                <a:ea typeface="標楷體" pitchFamily="65" charset="-120"/>
              </a:rPr>
              <a:t> </a:t>
            </a:r>
            <a:r>
              <a:rPr lang="en-US" altLang="zh-TW" sz="3500" dirty="0">
                <a:latin typeface="標楷體" pitchFamily="65" charset="-120"/>
                <a:ea typeface="標楷體" pitchFamily="65" charset="-120"/>
              </a:rPr>
              <a:t>&lt;&lt;</a:t>
            </a:r>
            <a:r>
              <a:rPr lang="zh-TW" altLang="en-US" sz="3500" dirty="0">
                <a:latin typeface="標楷體" pitchFamily="65" charset="-120"/>
                <a:ea typeface="標楷體" pitchFamily="65" charset="-120"/>
              </a:rPr>
              <a:t>歷史花蓮</a:t>
            </a:r>
            <a:r>
              <a:rPr lang="en-US" altLang="zh-TW" sz="3500" dirty="0">
                <a:latin typeface="標楷體" pitchFamily="65" charset="-120"/>
                <a:ea typeface="標楷體" pitchFamily="65" charset="-120"/>
              </a:rPr>
              <a:t>&gt;&gt;</a:t>
            </a:r>
            <a:r>
              <a:rPr lang="zh-TW" altLang="en-US" sz="35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3500" dirty="0" smtClean="0">
                <a:latin typeface="標楷體" pitchFamily="65" charset="-120"/>
                <a:ea typeface="標楷體" pitchFamily="65" charset="-120"/>
              </a:rPr>
              <a:t>&lt;&lt;</a:t>
            </a:r>
            <a:r>
              <a:rPr lang="zh-TW" altLang="en-US" sz="3500" dirty="0">
                <a:latin typeface="標楷體" pitchFamily="65" charset="-120"/>
                <a:ea typeface="標楷體" pitchFamily="65" charset="-120"/>
              </a:rPr>
              <a:t>林田山史話</a:t>
            </a:r>
            <a:r>
              <a:rPr lang="en-US" altLang="zh-TW" sz="3500" dirty="0" smtClean="0">
                <a:latin typeface="標楷體" pitchFamily="65" charset="-120"/>
                <a:ea typeface="標楷體" pitchFamily="65" charset="-120"/>
              </a:rPr>
              <a:t>&gt;&gt;</a:t>
            </a:r>
          </a:p>
          <a:p>
            <a:pPr fontAlgn="base">
              <a:buNone/>
            </a:pPr>
            <a:r>
              <a:rPr lang="en-US" altLang="zh-TW" sz="35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500" dirty="0">
                <a:latin typeface="標楷體" pitchFamily="65" charset="-120"/>
                <a:ea typeface="標楷體" pitchFamily="65" charset="-120"/>
              </a:rPr>
              <a:t>文史研究方法</a:t>
            </a:r>
          </a:p>
          <a:p>
            <a:pPr>
              <a:buNone/>
            </a:pPr>
            <a:r>
              <a:rPr lang="zh-TW" altLang="en-US" b="0" dirty="0" smtClean="0"/>
              <a:t/>
            </a:r>
            <a:br>
              <a:rPr lang="zh-TW" altLang="en-US" b="0" dirty="0" smtClean="0"/>
            </a:br>
            <a:r>
              <a:rPr lang="zh-TW" altLang="en-US" b="0" dirty="0" smtClean="0"/>
              <a:t/>
            </a:r>
            <a:br>
              <a:rPr lang="zh-TW" altLang="en-US" b="0" dirty="0" smtClean="0"/>
            </a:br>
            <a:r>
              <a:rPr lang="zh-TW" altLang="en-US" b="0" dirty="0" smtClean="0"/>
              <a:t/>
            </a:r>
            <a:br>
              <a:rPr lang="zh-TW" altLang="en-US" b="0" dirty="0" smtClean="0"/>
            </a:br>
            <a:endParaRPr lang="zh-TW" altLang="en-US" dirty="0"/>
          </a:p>
        </p:txBody>
      </p:sp>
      <p:pic>
        <p:nvPicPr>
          <p:cNvPr id="4" name="圖片 3" descr="22788850_284450838732636_6990317235225635376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5206" y="4157689"/>
            <a:ext cx="1928794" cy="2700311"/>
          </a:xfrm>
          <a:prstGeom prst="rect">
            <a:avLst/>
          </a:prstGeom>
        </p:spPr>
      </p:pic>
      <p:pic>
        <p:nvPicPr>
          <p:cNvPr id="5" name="圖片 4" descr="22780692_284452735399113_4059913826420379100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430" y="4500570"/>
            <a:ext cx="3317864" cy="2357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86634" cy="1143000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4" name="內容版面配置區 3" descr="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571480"/>
            <a:ext cx="8046156" cy="5840435"/>
          </a:xfrm>
        </p:spPr>
      </p:pic>
      <p:sp>
        <p:nvSpPr>
          <p:cNvPr id="5" name="文字方塊 4"/>
          <p:cNvSpPr txBox="1"/>
          <p:nvPr/>
        </p:nvSpPr>
        <p:spPr>
          <a:xfrm>
            <a:off x="3929058" y="6500834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稀有的遊客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2428892"/>
          </a:xfrm>
        </p:spPr>
        <p:txBody>
          <a:bodyPr>
            <a:normAutofit/>
          </a:bodyPr>
          <a:lstStyle/>
          <a:p>
            <a:r>
              <a:rPr lang="zh-TW" altLang="en-US" sz="5400" dirty="0">
                <a:latin typeface="標楷體" pitchFamily="65" charset="-120"/>
                <a:ea typeface="標楷體" pitchFamily="65" charset="-120"/>
              </a:rPr>
              <a:t>四、研究方法</a:t>
            </a:r>
            <a:r>
              <a:rPr lang="en-US" altLang="zh-TW" sz="5400" dirty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5400" dirty="0">
                <a:latin typeface="標楷體" pitchFamily="65" charset="-120"/>
                <a:ea typeface="標楷體" pitchFamily="65" charset="-120"/>
              </a:rPr>
              <a:t>：田野調查</a:t>
            </a:r>
            <a:r>
              <a:rPr lang="zh-TW" altLang="en-US" b="0" dirty="0" smtClean="0"/>
              <a:t/>
            </a:r>
            <a:br>
              <a:rPr lang="zh-TW" altLang="en-US" b="0" dirty="0" smtClean="0"/>
            </a:br>
            <a:r>
              <a:rPr lang="zh-TW" altLang="en-US" b="0" dirty="0" smtClean="0"/>
              <a:t/>
            </a:r>
            <a:br>
              <a:rPr lang="zh-TW" altLang="en-US" b="0" dirty="0" smtClean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base"/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當地居民</a:t>
            </a:r>
            <a:r>
              <a:rPr lang="en-US" altLang="zh-TW" sz="36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組成結構、從事工作</a:t>
            </a:r>
            <a:r>
              <a:rPr lang="en-US" altLang="zh-TW" sz="3600" dirty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fontAlgn="base"/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當地組織</a:t>
            </a:r>
            <a:r>
              <a:rPr lang="en-US" altLang="zh-TW" sz="36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如教堂、磯崎社區發展協會、薩奇萊雅發展協會</a:t>
            </a:r>
            <a:r>
              <a:rPr lang="en-US" altLang="zh-TW" sz="3600" dirty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fontAlgn="base"/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當地業者</a:t>
            </a:r>
            <a:r>
              <a:rPr lang="en-US" altLang="zh-TW" sz="36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餐廳、路邊攤、雜貨店、民宿</a:t>
            </a:r>
            <a:r>
              <a:rPr lang="en-US" altLang="zh-TW" sz="3600" dirty="0">
                <a:latin typeface="標楷體" pitchFamily="65" charset="-120"/>
                <a:ea typeface="標楷體" pitchFamily="65" charset="-120"/>
              </a:rPr>
              <a:t>…)</a:t>
            </a:r>
          </a:p>
          <a:p>
            <a:pPr fontAlgn="base"/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靜浦社區發展協會參訪比較</a:t>
            </a:r>
          </a:p>
          <a:p>
            <a:r>
              <a:rPr lang="zh-TW" altLang="en-US" b="0" dirty="0" smtClean="0"/>
              <a:t/>
            </a:r>
            <a:br>
              <a:rPr lang="zh-TW" altLang="en-US" b="0" dirty="0" smtClean="0"/>
            </a:b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3" descr="18301906_1760935213922688_5791247121600484249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61521"/>
            <a:ext cx="5929322" cy="4096479"/>
          </a:xfrm>
          <a:prstGeom prst="rect">
            <a:avLst/>
          </a:prstGeom>
        </p:spPr>
      </p:pic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7" name="內容版面配置區 3" descr="23031435_252682395258746_3423183261002555839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8120" y="0"/>
            <a:ext cx="5275879" cy="37861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1785950"/>
          </a:xfrm>
        </p:spPr>
        <p:txBody>
          <a:bodyPr>
            <a:normAutofit/>
          </a:bodyPr>
          <a:lstStyle/>
          <a:p>
            <a:r>
              <a:rPr lang="zh-TW" altLang="en-US" sz="5400" dirty="0">
                <a:latin typeface="標楷體" pitchFamily="65" charset="-120"/>
                <a:ea typeface="標楷體" pitchFamily="65" charset="-120"/>
              </a:rPr>
              <a:t>四、研究方法</a:t>
            </a:r>
            <a:r>
              <a:rPr lang="en-US" altLang="zh-TW" sz="5400" dirty="0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5400" dirty="0">
                <a:latin typeface="標楷體" pitchFamily="65" charset="-120"/>
                <a:ea typeface="標楷體" pitchFamily="65" charset="-120"/>
              </a:rPr>
              <a:t>：親自體驗</a:t>
            </a:r>
            <a:r>
              <a:rPr lang="zh-TW" altLang="en-US" b="0" dirty="0" smtClean="0"/>
              <a:t/>
            </a:r>
            <a:br>
              <a:rPr lang="zh-TW" altLang="en-US" b="0" dirty="0" smtClean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浮潛體驗</a:t>
            </a:r>
          </a:p>
          <a:p>
            <a:pPr fontAlgn="base"/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撒網、射箭、捕魚法等傳統文化活動</a:t>
            </a:r>
          </a:p>
          <a:p>
            <a:pPr fontAlgn="base"/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吃飛魚、飛魚卵香腸</a:t>
            </a:r>
            <a:r>
              <a:rPr lang="en-US" altLang="zh-TW" sz="3600" dirty="0">
                <a:latin typeface="標楷體" pitchFamily="65" charset="-120"/>
                <a:ea typeface="標楷體" pitchFamily="65" charset="-120"/>
              </a:rPr>
              <a:t>…</a:t>
            </a:r>
          </a:p>
          <a:p>
            <a:pPr fontAlgn="base"/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海水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浴場</a:t>
            </a:r>
            <a:endParaRPr lang="zh-TW" altLang="en-US" sz="36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b="0" dirty="0" smtClean="0"/>
              <a:t/>
            </a:r>
            <a:br>
              <a:rPr lang="zh-TW" altLang="en-US" b="0" dirty="0" smtClean="0"/>
            </a:b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內容版面配置區 5" descr="21617551_1913791425303732_4462724337334207794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6477002" cy="3643314"/>
          </a:xfrm>
        </p:spPr>
      </p:pic>
      <p:pic>
        <p:nvPicPr>
          <p:cNvPr id="7" name="圖片 6" descr="21687747_1913791125303762_6344854865036238317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001" y="3571876"/>
            <a:ext cx="5841999" cy="32861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2143140"/>
          </a:xfrm>
        </p:spPr>
        <p:txBody>
          <a:bodyPr>
            <a:normAutofit fontScale="90000"/>
          </a:bodyPr>
          <a:lstStyle/>
          <a:p>
            <a:r>
              <a:rPr lang="zh-TW" altLang="en-US" sz="6000" dirty="0">
                <a:latin typeface="標楷體" pitchFamily="65" charset="-120"/>
                <a:ea typeface="標楷體" pitchFamily="65" charset="-120"/>
              </a:rPr>
              <a:t>四、研究方法</a:t>
            </a:r>
            <a:r>
              <a:rPr lang="en-US" altLang="zh-TW" sz="6000" dirty="0"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en-US" sz="6000" dirty="0">
                <a:latin typeface="標楷體" pitchFamily="65" charset="-120"/>
                <a:ea typeface="標楷體" pitchFamily="65" charset="-120"/>
              </a:rPr>
              <a:t>：相關訪問</a:t>
            </a:r>
            <a:r>
              <a:rPr lang="zh-TW" altLang="en-US" b="0" dirty="0" smtClean="0"/>
              <a:t/>
            </a:r>
            <a:br>
              <a:rPr lang="zh-TW" altLang="en-US" b="0" dirty="0" smtClean="0"/>
            </a:br>
            <a:r>
              <a:rPr lang="zh-TW" altLang="en-US" b="0" dirty="0" smtClean="0"/>
              <a:t/>
            </a:r>
            <a:br>
              <a:rPr lang="zh-TW" altLang="en-US" b="0" dirty="0" smtClean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花蓮縣政府原民處</a:t>
            </a:r>
          </a:p>
          <a:p>
            <a:pPr fontAlgn="base"/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某建設公司</a:t>
            </a:r>
            <a:r>
              <a:rPr lang="en-US" altLang="zh-TW" sz="40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施姓董事長</a:t>
            </a:r>
            <a:r>
              <a:rPr lang="en-US" altLang="zh-TW" sz="4000" dirty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fontAlgn="base"/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海洋生態保育協會</a:t>
            </a:r>
          </a:p>
          <a:p>
            <a:pPr fontAlgn="base"/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海洋水域活動業者</a:t>
            </a:r>
          </a:p>
          <a:p>
            <a:pPr>
              <a:buNone/>
            </a:pP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22853356_286347901876263_7896690568154007055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928670"/>
            <a:ext cx="8358246" cy="521497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1785950"/>
          </a:xfrm>
        </p:spPr>
        <p:txBody>
          <a:bodyPr>
            <a:normAutofit fontScale="90000"/>
          </a:bodyPr>
          <a:lstStyle/>
          <a:p>
            <a:r>
              <a:rPr lang="zh-TW" altLang="en-US" sz="6000" dirty="0">
                <a:latin typeface="標楷體" pitchFamily="65" charset="-120"/>
                <a:ea typeface="標楷體" pitchFamily="65" charset="-120"/>
              </a:rPr>
              <a:t>花蓮縣政府原住民事務處</a:t>
            </a:r>
            <a:r>
              <a:rPr lang="zh-TW" altLang="en-US" b="0" dirty="0" smtClean="0"/>
              <a:t/>
            </a:r>
            <a:br>
              <a:rPr lang="zh-TW" altLang="en-US" b="0" dirty="0" smtClean="0"/>
            </a:br>
            <a:r>
              <a:rPr lang="zh-TW" altLang="en-US" b="0" dirty="0" smtClean="0"/>
              <a:t/>
            </a:r>
            <a:br>
              <a:rPr lang="zh-TW" altLang="en-US" b="0" dirty="0" smtClean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fontAlgn="base"/>
            <a:r>
              <a:rPr lang="zh-TW" altLang="en-US" sz="4200" dirty="0">
                <a:latin typeface="標楷體" pitchFamily="65" charset="-120"/>
                <a:ea typeface="標楷體" pitchFamily="65" charset="-120"/>
              </a:rPr>
              <a:t>希望針對山海劇場的興建訪查社區居民的意見</a:t>
            </a:r>
          </a:p>
          <a:p>
            <a:pPr fontAlgn="base"/>
            <a:r>
              <a:rPr lang="zh-TW" altLang="en-US" sz="4200" dirty="0">
                <a:latin typeface="標楷體" pitchFamily="65" charset="-120"/>
                <a:ea typeface="標楷體" pitchFamily="65" charset="-120"/>
              </a:rPr>
              <a:t>可提供就業機會</a:t>
            </a:r>
          </a:p>
          <a:p>
            <a:pPr fontAlgn="base"/>
            <a:r>
              <a:rPr lang="zh-TW" altLang="en-US" sz="4200" dirty="0">
                <a:latin typeface="標楷體" pitchFamily="65" charset="-120"/>
                <a:ea typeface="標楷體" pitchFamily="65" charset="-120"/>
              </a:rPr>
              <a:t>增加社區文化能見度</a:t>
            </a:r>
          </a:p>
          <a:p>
            <a:pPr fontAlgn="base"/>
            <a:r>
              <a:rPr lang="zh-TW" altLang="en-US" sz="4200" b="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sz="4200" b="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4200" dirty="0">
                <a:latin typeface="標楷體" pitchFamily="65" charset="-120"/>
                <a:ea typeface="標楷體" pitchFamily="65" charset="-120"/>
              </a:rPr>
              <a:t>不過有遭到一些環保團體阻力</a:t>
            </a:r>
          </a:p>
          <a:p>
            <a:pPr fontAlgn="base"/>
            <a:r>
              <a:rPr lang="zh-TW" altLang="en-US" sz="4200" dirty="0">
                <a:latin typeface="標楷體" pitchFamily="65" charset="-120"/>
                <a:ea typeface="標楷體" pitchFamily="65" charset="-120"/>
              </a:rPr>
              <a:t>也正在與地方居民溝通</a:t>
            </a:r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  <a:p>
            <a:r>
              <a:rPr lang="zh-TW" altLang="en-US" b="0" dirty="0" smtClean="0"/>
              <a:t/>
            </a:r>
            <a:br>
              <a:rPr lang="zh-TW" altLang="en-US" b="0" dirty="0" smtClean="0"/>
            </a:b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內容版面配置區 5" descr="18157466_1751485031534373_6940557112112740316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14422"/>
            <a:ext cx="9144022" cy="51435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2910" y="571480"/>
            <a:ext cx="8229600" cy="2357454"/>
          </a:xfrm>
        </p:spPr>
        <p:txBody>
          <a:bodyPr>
            <a:normAutofit fontScale="90000"/>
          </a:bodyPr>
          <a:lstStyle/>
          <a:p>
            <a:r>
              <a:rPr lang="en-US" altLang="zh-TW" sz="60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6000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sz="60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600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6000" dirty="0" smtClean="0">
                <a:latin typeface="標楷體" pitchFamily="65" charset="-120"/>
                <a:ea typeface="標楷體" pitchFamily="65" charset="-120"/>
              </a:rPr>
              <a:t>前言</a:t>
            </a:r>
            <a:r>
              <a:rPr lang="zh-TW" altLang="en-US" sz="6000" dirty="0"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b="0" dirty="0" smtClean="0"/>
              <a:t/>
            </a:r>
            <a:br>
              <a:rPr lang="zh-TW" altLang="en-US" b="0" dirty="0" smtClean="0"/>
            </a:br>
            <a:r>
              <a:rPr lang="zh-TW" altLang="en-US" b="0" dirty="0" smtClean="0"/>
              <a:t/>
            </a:r>
            <a:br>
              <a:rPr lang="zh-TW" altLang="en-US" b="0" dirty="0" smtClean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base"/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曾經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到磯崎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海水浴場</a:t>
            </a:r>
            <a:r>
              <a:rPr lang="en-US" altLang="zh-TW" sz="3600" dirty="0">
                <a:latin typeface="標楷體" pitchFamily="65" charset="-120"/>
                <a:ea typeface="標楷體" pitchFamily="65" charset="-120"/>
              </a:rPr>
              <a:t>+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廢棄九孔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池參加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活動</a:t>
            </a:r>
          </a:p>
          <a:p>
            <a:pPr fontAlgn="base"/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路見磯崎國小的舊址，並察覺附近曾經有些類似大規模餐廳和社區建築都已廢棄。</a:t>
            </a:r>
          </a:p>
          <a:p>
            <a:pPr fontAlgn="base"/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思考能否恢復學校，恢復社區</a:t>
            </a:r>
            <a:r>
              <a:rPr lang="en-US" altLang="zh-TW" sz="3600" dirty="0">
                <a:latin typeface="標楷體" pitchFamily="65" charset="-120"/>
                <a:ea typeface="標楷體" pitchFamily="65" charset="-120"/>
              </a:rPr>
              <a:t>?</a:t>
            </a:r>
          </a:p>
          <a:p>
            <a:pPr>
              <a:buNone/>
            </a:pPr>
            <a:r>
              <a:rPr lang="zh-TW" altLang="en-US" b="0" dirty="0" smtClean="0"/>
              <a:t/>
            </a:r>
            <a:br>
              <a:rPr lang="zh-TW" altLang="en-US" b="0" dirty="0" smtClean="0"/>
            </a:br>
            <a:endParaRPr lang="zh-TW" altLang="en-US" dirty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2143140"/>
          </a:xfrm>
        </p:spPr>
        <p:txBody>
          <a:bodyPr>
            <a:normAutofit fontScale="90000"/>
          </a:bodyPr>
          <a:lstStyle/>
          <a:p>
            <a:pPr fontAlgn="base"/>
            <a:r>
              <a:rPr lang="zh-TW" altLang="en-US" sz="6000" dirty="0">
                <a:latin typeface="標楷體" pitchFamily="65" charset="-120"/>
                <a:ea typeface="標楷體" pitchFamily="65" charset="-120"/>
              </a:rPr>
              <a:t>專訪建設公司施董事長</a:t>
            </a:r>
            <a:r>
              <a:rPr lang="zh-TW" altLang="en-US" b="0" dirty="0" smtClean="0"/>
              <a:t/>
            </a:r>
            <a:br>
              <a:rPr lang="zh-TW" altLang="en-US" b="0" dirty="0" smtClean="0"/>
            </a:br>
            <a:r>
              <a:rPr lang="zh-TW" altLang="en-US" b="0" dirty="0" smtClean="0"/>
              <a:t/>
            </a:r>
            <a:br>
              <a:rPr lang="zh-TW" altLang="en-US" b="0" dirty="0" smtClean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fontAlgn="base"/>
            <a:r>
              <a:rPr lang="zh-TW" altLang="en-US" sz="3900" dirty="0">
                <a:latin typeface="標楷體" pitchFamily="65" charset="-120"/>
                <a:ea typeface="標楷體" pitchFamily="65" charset="-120"/>
              </a:rPr>
              <a:t>飯店旅宿業投資</a:t>
            </a:r>
            <a:r>
              <a:rPr lang="en-US" altLang="zh-TW" sz="3900" dirty="0">
                <a:latin typeface="標楷體" pitchFamily="65" charset="-120"/>
                <a:ea typeface="標楷體" pitchFamily="65" charset="-120"/>
              </a:rPr>
              <a:t>:</a:t>
            </a:r>
          </a:p>
          <a:p>
            <a:pPr fontAlgn="base"/>
            <a:r>
              <a:rPr lang="zh-TW" altLang="en-US" sz="3900" dirty="0">
                <a:latin typeface="標楷體" pitchFamily="65" charset="-120"/>
                <a:ea typeface="標楷體" pitchFamily="65" charset="-120"/>
              </a:rPr>
              <a:t>希望觀光客來磯崎不只是住宿，還能夠深入社區體驗</a:t>
            </a:r>
          </a:p>
          <a:p>
            <a:pPr fontAlgn="base"/>
            <a:r>
              <a:rPr lang="zh-TW" altLang="en-US" sz="3900" dirty="0">
                <a:latin typeface="標楷體" pitchFamily="65" charset="-120"/>
                <a:ea typeface="標楷體" pitchFamily="65" charset="-120"/>
              </a:rPr>
              <a:t>讓他們知道原住民部落的傳統特色</a:t>
            </a:r>
          </a:p>
          <a:p>
            <a:pPr fontAlgn="base"/>
            <a:r>
              <a:rPr lang="zh-TW" altLang="en-US" sz="3900" dirty="0">
                <a:latin typeface="標楷體" pitchFamily="65" charset="-120"/>
                <a:ea typeface="標楷體" pitchFamily="65" charset="-120"/>
              </a:rPr>
              <a:t>提供多元化的山海旅遊活動</a:t>
            </a:r>
          </a:p>
          <a:p>
            <a:pPr fontAlgn="base"/>
            <a:r>
              <a:rPr lang="zh-TW" altLang="en-US" sz="3900" dirty="0">
                <a:latin typeface="標楷體" pitchFamily="65" charset="-120"/>
                <a:ea typeface="標楷體" pitchFamily="65" charset="-120"/>
              </a:rPr>
              <a:t>看到遠景，以及他自己的一個海洋活動推展理念</a:t>
            </a:r>
            <a:br>
              <a:rPr lang="zh-TW" altLang="en-US" sz="3900" dirty="0">
                <a:latin typeface="標楷體" pitchFamily="65" charset="-120"/>
                <a:ea typeface="標楷體" pitchFamily="65" charset="-120"/>
              </a:rPr>
            </a:br>
            <a:r>
              <a:rPr lang="en-US" altLang="zh-TW" sz="39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900" dirty="0">
                <a:latin typeface="標楷體" pitchFamily="65" charset="-120"/>
                <a:ea typeface="標楷體" pitchFamily="65" charset="-120"/>
              </a:rPr>
              <a:t>他是海洋大學畢業的花蓮人</a:t>
            </a:r>
            <a:r>
              <a:rPr lang="en-US" altLang="zh-TW" sz="3900" dirty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buNone/>
            </a:pPr>
            <a:r>
              <a:rPr lang="zh-TW" altLang="en-US" b="0" dirty="0" smtClean="0"/>
              <a:t/>
            </a:r>
            <a:br>
              <a:rPr lang="zh-TW" altLang="en-US" b="0" dirty="0" smtClean="0"/>
            </a:b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flipV="1">
            <a:off x="428596" y="3571868"/>
            <a:ext cx="4786346" cy="357198"/>
          </a:xfrm>
        </p:spPr>
        <p:txBody>
          <a:bodyPr>
            <a:normAutofit fontScale="90000"/>
          </a:bodyPr>
          <a:lstStyle/>
          <a:p>
            <a:endParaRPr lang="zh-TW" altLang="en-US" dirty="0"/>
          </a:p>
        </p:txBody>
      </p:sp>
      <p:pic>
        <p:nvPicPr>
          <p:cNvPr id="6" name="內容版面配置區 5" descr="21686312_1914825895200285_460908552183030866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44021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357298"/>
            <a:ext cx="8229600" cy="1428760"/>
          </a:xfrm>
        </p:spPr>
        <p:txBody>
          <a:bodyPr>
            <a:normAutofit fontScale="90000"/>
          </a:bodyPr>
          <a:lstStyle/>
          <a:p>
            <a:r>
              <a:rPr lang="zh-TW" altLang="en-US" sz="6000" dirty="0">
                <a:latin typeface="標楷體" pitchFamily="65" charset="-120"/>
                <a:ea typeface="標楷體" pitchFamily="65" charset="-120"/>
              </a:rPr>
              <a:t>訪海洋協會與觀光休閒業者</a:t>
            </a:r>
            <a:r>
              <a:rPr lang="zh-TW" altLang="en-US" b="0" dirty="0" smtClean="0"/>
              <a:t/>
            </a:r>
            <a:br>
              <a:rPr lang="zh-TW" altLang="en-US" b="0" dirty="0" smtClean="0"/>
            </a:br>
            <a:r>
              <a:rPr lang="zh-TW" altLang="en-US" b="0" dirty="0" smtClean="0"/>
              <a:t/>
            </a:r>
            <a:br>
              <a:rPr lang="zh-TW" altLang="en-US" b="0" dirty="0" smtClean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fontAlgn="base"/>
            <a:r>
              <a:rPr lang="zh-TW" altLang="en-US" sz="3900" dirty="0">
                <a:latin typeface="標楷體" pitchFamily="65" charset="-120"/>
                <a:ea typeface="標楷體" pitchFamily="65" charset="-120"/>
              </a:rPr>
              <a:t>海洋水域活動推廣</a:t>
            </a:r>
            <a:r>
              <a:rPr lang="en-US" altLang="zh-TW" sz="3900" dirty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3900" dirty="0">
                <a:latin typeface="標楷體" pitchFamily="65" charset="-120"/>
                <a:ea typeface="標楷體" pitchFamily="65" charset="-120"/>
              </a:rPr>
              <a:t>浮潛、衝浪、帆船</a:t>
            </a:r>
            <a:r>
              <a:rPr lang="en-US" altLang="zh-TW" sz="3900" dirty="0">
                <a:latin typeface="標楷體" pitchFamily="65" charset="-120"/>
                <a:ea typeface="標楷體" pitchFamily="65" charset="-120"/>
              </a:rPr>
              <a:t>…</a:t>
            </a:r>
          </a:p>
          <a:p>
            <a:pPr fontAlgn="base"/>
            <a:r>
              <a:rPr lang="zh-TW" altLang="en-US" sz="3900" dirty="0">
                <a:latin typeface="標楷體" pitchFamily="65" charset="-120"/>
                <a:ea typeface="標楷體" pitchFamily="65" charset="-120"/>
              </a:rPr>
              <a:t>海洋生態環境教育資源</a:t>
            </a:r>
            <a:r>
              <a:rPr lang="en-US" altLang="zh-TW" sz="3900" dirty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3900" dirty="0">
                <a:latin typeface="標楷體" pitchFamily="65" charset="-120"/>
                <a:ea typeface="標楷體" pitchFamily="65" charset="-120"/>
              </a:rPr>
              <a:t>潮間帶、珊瑚礁</a:t>
            </a:r>
          </a:p>
          <a:p>
            <a:pPr fontAlgn="base"/>
            <a:r>
              <a:rPr lang="zh-TW" altLang="en-US" sz="3900" dirty="0">
                <a:latin typeface="標楷體" pitchFamily="65" charset="-120"/>
                <a:ea typeface="標楷體" pitchFamily="65" charset="-120"/>
              </a:rPr>
              <a:t>結合社區部落傳統海洋文化</a:t>
            </a:r>
          </a:p>
          <a:p>
            <a:pPr fontAlgn="base"/>
            <a:r>
              <a:rPr lang="zh-TW" altLang="en-US" sz="3900" dirty="0">
                <a:latin typeface="標楷體" pitchFamily="65" charset="-120"/>
                <a:ea typeface="標楷體" pitchFamily="65" charset="-120"/>
              </a:rPr>
              <a:t>山林特色民宿</a:t>
            </a:r>
          </a:p>
          <a:p>
            <a:pPr fontAlgn="base"/>
            <a:r>
              <a:rPr lang="zh-TW" altLang="en-US" sz="3900" dirty="0">
                <a:latin typeface="標楷體" pitchFamily="65" charset="-120"/>
                <a:ea typeface="標楷體" pitchFamily="65" charset="-120"/>
              </a:rPr>
              <a:t>體驗活動</a:t>
            </a:r>
          </a:p>
          <a:p>
            <a:pPr fontAlgn="base"/>
            <a:r>
              <a:rPr lang="zh-TW" altLang="en-US" sz="3900" dirty="0">
                <a:latin typeface="標楷體" pitchFamily="65" charset="-120"/>
                <a:ea typeface="標楷體" pitchFamily="65" charset="-120"/>
              </a:rPr>
              <a:t>小旅行</a:t>
            </a:r>
          </a:p>
          <a:p>
            <a:pPr fontAlgn="base"/>
            <a:r>
              <a:rPr lang="zh-TW" altLang="en-US" sz="3900" dirty="0">
                <a:latin typeface="標楷體" pitchFamily="65" charset="-120"/>
                <a:ea typeface="標楷體" pitchFamily="65" charset="-120"/>
              </a:rPr>
              <a:t>遊學課程</a:t>
            </a:r>
          </a:p>
          <a:p>
            <a:r>
              <a:rPr lang="zh-TW" altLang="en-US" b="0" dirty="0" smtClean="0"/>
              <a:t/>
            </a:r>
            <a:br>
              <a:rPr lang="zh-TW" altLang="en-US" b="0" dirty="0" smtClean="0"/>
            </a:br>
            <a:r>
              <a:rPr lang="zh-TW" altLang="en-US" b="0" dirty="0" smtClean="0"/>
              <a:t/>
            </a:r>
            <a:br>
              <a:rPr lang="zh-TW" altLang="en-US" b="0" dirty="0" smtClean="0"/>
            </a:b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1857388"/>
          </a:xfrm>
        </p:spPr>
        <p:txBody>
          <a:bodyPr>
            <a:normAutofit fontScale="90000"/>
          </a:bodyPr>
          <a:lstStyle/>
          <a:p>
            <a:r>
              <a:rPr lang="zh-TW" altLang="en-US" sz="6000" dirty="0">
                <a:latin typeface="標楷體" pitchFamily="65" charset="-120"/>
                <a:ea typeface="標楷體" pitchFamily="65" charset="-120"/>
              </a:rPr>
              <a:t>五、研究結果</a:t>
            </a:r>
            <a:r>
              <a:rPr lang="zh-TW" altLang="en-US" b="0" dirty="0" smtClean="0"/>
              <a:t/>
            </a:r>
            <a:br>
              <a:rPr lang="zh-TW" altLang="en-US" b="0" dirty="0" smtClean="0"/>
            </a:br>
            <a:r>
              <a:rPr lang="zh-TW" altLang="en-US" b="0" dirty="0" smtClean="0"/>
              <a:t/>
            </a:r>
            <a:br>
              <a:rPr lang="zh-TW" altLang="en-US" b="0" dirty="0" smtClean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base"/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偏僻交通不方便、生活機能差、</a:t>
            </a:r>
          </a:p>
          <a:p>
            <a:pPr fontAlgn="base"/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工作機會少、人口外移嚴重</a:t>
            </a:r>
          </a:p>
          <a:p>
            <a:pPr fontAlgn="base"/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未善用天然資源，曾經興盛的養池產業，也不知什麼原因，留下廢棄的養殖池</a:t>
            </a:r>
          </a:p>
          <a:p>
            <a:pPr fontAlgn="base"/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沒有較具特色活動的規劃</a:t>
            </a:r>
          </a:p>
          <a:p>
            <a:pPr>
              <a:buNone/>
            </a:pPr>
            <a:r>
              <a:rPr lang="zh-TW" altLang="en-US" b="0" dirty="0" smtClean="0"/>
              <a:t/>
            </a:r>
            <a:br>
              <a:rPr lang="zh-TW" altLang="en-US" b="0" dirty="0" smtClean="0"/>
            </a:b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內容版面配置區 5" descr="22886328_286347465209640_7028016673463576079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500042"/>
            <a:ext cx="7858180" cy="58936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內容版面配置區 5" descr="22853360_286346888543031_1263903361115373899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785794"/>
            <a:ext cx="7572428" cy="5032510"/>
          </a:xfrm>
        </p:spPr>
      </p:pic>
      <p:sp>
        <p:nvSpPr>
          <p:cNvPr id="4" name="文字方塊 3"/>
          <p:cNvSpPr txBox="1"/>
          <p:nvPr/>
        </p:nvSpPr>
        <p:spPr>
          <a:xfrm>
            <a:off x="2357422" y="5929330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我們是飛魚乾探查小隊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2000264"/>
          </a:xfrm>
        </p:spPr>
        <p:txBody>
          <a:bodyPr>
            <a:normAutofit fontScale="90000"/>
          </a:bodyPr>
          <a:lstStyle/>
          <a:p>
            <a:r>
              <a:rPr lang="zh-TW" altLang="en-US" sz="6000" dirty="0" smtClean="0">
                <a:latin typeface="標楷體" pitchFamily="65" charset="-120"/>
                <a:ea typeface="標楷體" pitchFamily="65" charset="-120"/>
              </a:rPr>
              <a:t>六、分析與討論</a:t>
            </a:r>
            <a:r>
              <a:rPr lang="zh-TW" altLang="en-US" b="0" dirty="0" smtClean="0"/>
              <a:t/>
            </a:r>
            <a:br>
              <a:rPr lang="zh-TW" altLang="en-US" b="0" dirty="0" smtClean="0"/>
            </a:br>
            <a:r>
              <a:rPr lang="zh-TW" altLang="en-US" b="0" dirty="0" smtClean="0"/>
              <a:t/>
            </a:r>
            <a:br>
              <a:rPr lang="zh-TW" altLang="en-US" b="0" dirty="0" smtClean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643050"/>
            <a:ext cx="9144000" cy="521495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漂亮的海岸社區，卻因為某些原因失去了某些東西非常可惜，我們在老師和教練帶領下九孔池浮潛，發現規模小卻一樣令人驚奇，或許可以發展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海洋探索遊學課程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>
              <a:buNone/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2. 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磯崎國小舊址雖然縣政府有在規畫，不過除了提供當地居民的工作機會之外，是否能保存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部落傳統特色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，甚至有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活化教育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的功能呢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?</a:t>
            </a:r>
            <a:endParaRPr lang="zh-TW" altLang="en-US" sz="2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3. 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社區營造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需要領導，政府的輔導，地方的自覺，但是很多條件都好像不容易達成。</a:t>
            </a:r>
          </a:p>
          <a:p>
            <a:pPr>
              <a:buNone/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海水浴場可能是當地的重要指標，若能好好經營，可能需要一些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提升能見度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方案， 例如類似海洋音樂祭等大型知名活動的帶動。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1428760"/>
          </a:xfrm>
        </p:spPr>
        <p:txBody>
          <a:bodyPr>
            <a:normAutofit fontScale="90000"/>
          </a:bodyPr>
          <a:lstStyle/>
          <a:p>
            <a:r>
              <a:rPr lang="zh-TW" altLang="en-US" sz="5300" dirty="0">
                <a:latin typeface="標楷體" pitchFamily="65" charset="-120"/>
                <a:ea typeface="標楷體" pitchFamily="65" charset="-120"/>
              </a:rPr>
              <a:t>分析與討論</a:t>
            </a:r>
            <a:r>
              <a:rPr lang="zh-TW" altLang="en-US" b="0" dirty="0" smtClean="0"/>
              <a:t/>
            </a:r>
            <a:br>
              <a:rPr lang="zh-TW" altLang="en-US" b="0" dirty="0" smtClean="0"/>
            </a:br>
            <a:r>
              <a:rPr lang="zh-TW" altLang="en-US" b="0" dirty="0" smtClean="0"/>
              <a:t/>
            </a:r>
            <a:br>
              <a:rPr lang="zh-TW" altLang="en-US" b="0" dirty="0" smtClean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857232"/>
            <a:ext cx="8929718" cy="4714908"/>
          </a:xfrm>
        </p:spPr>
        <p:txBody>
          <a:bodyPr>
            <a:noAutofit/>
          </a:bodyPr>
          <a:lstStyle/>
          <a:p>
            <a:pPr marL="514350" indent="-514350">
              <a:buNone/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5.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既然有建設公司願意投入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觀光旅館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，表示磯崎還是很有恢復繁景的潛力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514350" indent="-514350">
              <a:buNone/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6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我們也去拜訪了性質類似、社區營造很成功的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靜浦部落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，發現傳統文化與海洋觀光在偏鄉還是很有發展潛力的。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514350" indent="-514350">
              <a:buNone/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7.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因為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當地的居民說年輕人都跑到都市了，但現在年輕人的數量有稍稍回升，表示應該有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機會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從</a:t>
            </a:r>
            <a:r>
              <a:rPr lang="zh-TW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凝聚年輕人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的方式開始組織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514350" indent="-514350">
              <a:buNone/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8.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地方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的營造重點在觀光經濟，我們認為從投資眼光到政策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及地方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需求，重點應該在海洋與傳統觀光資源的發展。 我們認為磯崎的美不輸太魯閣，但是卻沒人利用當地的資源，是很可惜的一件事但如果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把它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原本的美呈現出來的話，我覺得很值得。</a:t>
            </a:r>
            <a:endParaRPr lang="zh-TW" altLang="en-US" sz="2800" b="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1800" b="0" dirty="0" smtClean="0"/>
              <a:t/>
            </a:r>
            <a:br>
              <a:rPr lang="zh-TW" altLang="en-US" sz="1800" b="0" dirty="0" smtClean="0"/>
            </a:br>
            <a:endParaRPr lang="zh-TW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內容版面配置區 5" descr="18193703_1751483194867890_7304010185534037218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643438" cy="3643314"/>
          </a:xfrm>
        </p:spPr>
      </p:pic>
      <p:pic>
        <p:nvPicPr>
          <p:cNvPr id="7" name="圖片 6" descr="21558835_1913791695303705_6628431973336217092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9" y="0"/>
            <a:ext cx="4500562" cy="3643314"/>
          </a:xfrm>
          <a:prstGeom prst="rect">
            <a:avLst/>
          </a:prstGeom>
        </p:spPr>
      </p:pic>
      <p:pic>
        <p:nvPicPr>
          <p:cNvPr id="8" name="圖片 7" descr="21751679_1913789928637215_6328549233499716694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643314"/>
            <a:ext cx="4635532" cy="3214686"/>
          </a:xfrm>
          <a:prstGeom prst="rect">
            <a:avLst/>
          </a:prstGeom>
        </p:spPr>
      </p:pic>
      <p:pic>
        <p:nvPicPr>
          <p:cNvPr id="9" name="內容版面配置區 3" descr="23032588_252682428592076_9064528480418299479_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3624178"/>
            <a:ext cx="4572000" cy="32338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2000264"/>
          </a:xfrm>
        </p:spPr>
        <p:txBody>
          <a:bodyPr>
            <a:noAutofit/>
          </a:bodyPr>
          <a:lstStyle/>
          <a:p>
            <a:r>
              <a:rPr lang="zh-TW" altLang="en-US" sz="5400" dirty="0">
                <a:latin typeface="標楷體" pitchFamily="65" charset="-120"/>
                <a:ea typeface="標楷體" pitchFamily="65" charset="-120"/>
              </a:rPr>
              <a:t>一、 研究目的</a:t>
            </a:r>
            <a:r>
              <a:rPr lang="zh-TW" altLang="en-US" sz="5400" b="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sz="5400" b="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4800" b="0" dirty="0" smtClean="0"/>
              <a:t/>
            </a:r>
            <a:br>
              <a:rPr lang="zh-TW" altLang="en-US" sz="4800" b="0" dirty="0" smtClean="0"/>
            </a:br>
            <a:endParaRPr lang="zh-TW" altLang="en-US" sz="4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瞭解磯崎社區的現況和歷史</a:t>
            </a:r>
          </a:p>
          <a:p>
            <a:pPr fontAlgn="base"/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探討為甚麼社區會沒落</a:t>
            </a:r>
          </a:p>
          <a:p>
            <a:pPr fontAlgn="base"/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想對社區提出一些建議</a:t>
            </a:r>
          </a:p>
          <a:p>
            <a:pPr>
              <a:buNone/>
            </a:pPr>
            <a:r>
              <a:rPr lang="zh-TW" altLang="en-US" b="0" dirty="0" smtClean="0"/>
              <a:t/>
            </a:r>
            <a:br>
              <a:rPr lang="zh-TW" altLang="en-US" b="0" dirty="0" smtClean="0"/>
            </a:br>
            <a:endParaRPr lang="zh-TW" alt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428604"/>
            <a:ext cx="8046156" cy="5840435"/>
          </a:xfrm>
        </p:spPr>
      </p:pic>
      <p:sp>
        <p:nvSpPr>
          <p:cNvPr id="5" name="文字方塊 4"/>
          <p:cNvSpPr txBox="1"/>
          <p:nvPr/>
        </p:nvSpPr>
        <p:spPr>
          <a:xfrm>
            <a:off x="3143240" y="6357958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行動雜貨店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2428892"/>
          </a:xfrm>
        </p:spPr>
        <p:txBody>
          <a:bodyPr>
            <a:noAutofit/>
          </a:bodyPr>
          <a:lstStyle/>
          <a:p>
            <a:r>
              <a:rPr lang="zh-TW" altLang="en-US" sz="5400" dirty="0">
                <a:latin typeface="標楷體" pitchFamily="65" charset="-120"/>
                <a:ea typeface="標楷體" pitchFamily="65" charset="-120"/>
              </a:rPr>
              <a:t>二、研究方向</a:t>
            </a:r>
            <a:r>
              <a:rPr lang="zh-TW" altLang="en-US" sz="5400" b="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sz="5400" b="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5400" b="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sz="5400" b="0" dirty="0" smtClean="0">
                <a:latin typeface="標楷體" pitchFamily="65" charset="-120"/>
                <a:ea typeface="標楷體" pitchFamily="65" charset="-120"/>
              </a:rPr>
            </a:br>
            <a:endParaRPr lang="zh-TW" altLang="en-US" sz="5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914400" indent="-914400" fontAlgn="base">
              <a:buFont typeface="+mj-lt"/>
              <a:buAutoNum type="arabicPeriod"/>
            </a:pPr>
            <a:r>
              <a:rPr lang="zh-TW" altLang="en-US" sz="5100" dirty="0">
                <a:latin typeface="標楷體" pitchFamily="65" charset="-120"/>
                <a:ea typeface="標楷體" pitchFamily="65" charset="-120"/>
              </a:rPr>
              <a:t>政府及社區對於 磯崎國小舊址活化的規劃和</a:t>
            </a:r>
            <a:r>
              <a:rPr lang="zh-TW" altLang="en-US" sz="5100" dirty="0" smtClean="0">
                <a:latin typeface="標楷體" pitchFamily="65" charset="-120"/>
                <a:ea typeface="標楷體" pitchFamily="65" charset="-120"/>
              </a:rPr>
              <a:t>想法</a:t>
            </a:r>
            <a:endParaRPr lang="zh-TW" altLang="en-US" sz="5100" dirty="0">
              <a:latin typeface="標楷體" pitchFamily="65" charset="-120"/>
              <a:ea typeface="標楷體" pitchFamily="65" charset="-120"/>
            </a:endParaRPr>
          </a:p>
          <a:p>
            <a:pPr marL="914400" indent="-914400" fontAlgn="base">
              <a:buFont typeface="+mj-lt"/>
              <a:buAutoNum type="arabicPeriod"/>
            </a:pPr>
            <a:r>
              <a:rPr lang="zh-TW" altLang="en-US" sz="5100" dirty="0">
                <a:latin typeface="標楷體" pitchFamily="65" charset="-120"/>
                <a:ea typeface="標楷體" pitchFamily="65" charset="-120"/>
              </a:rPr>
              <a:t>當地觀光休閒活動資源</a:t>
            </a:r>
            <a:r>
              <a:rPr lang="en-US" altLang="zh-TW" sz="5100" dirty="0">
                <a:latin typeface="標楷體" pitchFamily="65" charset="-120"/>
                <a:ea typeface="標楷體" pitchFamily="65" charset="-120"/>
              </a:rPr>
              <a:t>:</a:t>
            </a:r>
          </a:p>
          <a:p>
            <a:pPr marL="914400" indent="-914400">
              <a:buNone/>
            </a:pPr>
            <a:r>
              <a:rPr lang="en-US" altLang="zh-TW" sz="5100" dirty="0">
                <a:latin typeface="標楷體" pitchFamily="65" charset="-120"/>
                <a:ea typeface="標楷體" pitchFamily="65" charset="-120"/>
              </a:rPr>
              <a:t>    </a:t>
            </a:r>
            <a:r>
              <a:rPr lang="zh-TW" altLang="en-US" sz="5100" dirty="0" smtClean="0">
                <a:latin typeface="標楷體" pitchFamily="65" charset="-120"/>
                <a:ea typeface="標楷體" pitchFamily="65" charset="-120"/>
              </a:rPr>
              <a:t> 海水</a:t>
            </a:r>
            <a:r>
              <a:rPr lang="zh-TW" altLang="en-US" sz="5100" dirty="0">
                <a:latin typeface="標楷體" pitchFamily="65" charset="-120"/>
                <a:ea typeface="標楷體" pitchFamily="65" charset="-120"/>
              </a:rPr>
              <a:t>浴場、山林特色民宿、社區傳統藝文、廢棄九孔池浮潛生態觀察等。</a:t>
            </a:r>
            <a:endParaRPr lang="zh-TW" altLang="en-US" sz="5100" b="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3200" b="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3200" b="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sz="3200" b="0" dirty="0" smtClean="0">
                <a:latin typeface="標楷體" pitchFamily="65" charset="-120"/>
                <a:ea typeface="標楷體" pitchFamily="65" charset="-120"/>
              </a:rPr>
            </a:br>
            <a:endParaRPr lang="en-US" altLang="zh-TW" sz="4000" b="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社團</a:t>
            </a: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的 </a:t>
            </a:r>
            <a:r>
              <a:rPr lang="en-US" altLang="zh-TW" sz="4000" dirty="0" err="1">
                <a:latin typeface="標楷體" pitchFamily="65" charset="-120"/>
                <a:ea typeface="標楷體" pitchFamily="65" charset="-120"/>
              </a:rPr>
              <a:t>fb</a:t>
            </a:r>
            <a:r>
              <a:rPr lang="en-US" altLang="zh-TW" sz="40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群組 團隊討論</a:t>
            </a:r>
            <a:r>
              <a:rPr lang="en-US" altLang="zh-TW" sz="4000" u="sng" dirty="0">
                <a:latin typeface="標楷體" pitchFamily="65" charset="-120"/>
                <a:ea typeface="標楷體" pitchFamily="65" charset="-120"/>
                <a:hlinkClick r:id="rId2"/>
              </a:rPr>
              <a:t>https://www.facebook.com/groups/178731712149554</a:t>
            </a:r>
            <a:endParaRPr lang="zh-TW" altLang="en-US" sz="4000" b="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b="0" dirty="0" smtClean="0"/>
              <a:t/>
            </a:r>
            <a:br>
              <a:rPr lang="zh-TW" altLang="en-US" b="0" dirty="0" smtClean="0"/>
            </a:b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 descr="18301206_1760934767256066_8063041065269570848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306" y="2885277"/>
            <a:ext cx="5500693" cy="3972723"/>
          </a:xfrm>
          <a:prstGeom prst="rect">
            <a:avLst/>
          </a:prstGeom>
        </p:spPr>
      </p:pic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7" name="內容版面配置區 3" descr="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32"/>
            <a:ext cx="5049942" cy="3143272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1857356" y="4214818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海膽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2428892"/>
          </a:xfrm>
        </p:spPr>
        <p:txBody>
          <a:bodyPr>
            <a:normAutofit/>
          </a:bodyPr>
          <a:lstStyle/>
          <a:p>
            <a:r>
              <a:rPr lang="zh-TW" altLang="en-US" sz="5400" dirty="0">
                <a:latin typeface="標楷體" pitchFamily="65" charset="-120"/>
                <a:ea typeface="標楷體" pitchFamily="65" charset="-120"/>
              </a:rPr>
              <a:t>三、 研究設備及器材</a:t>
            </a:r>
            <a:r>
              <a:rPr lang="zh-TW" altLang="en-US" b="0" dirty="0" smtClean="0"/>
              <a:t/>
            </a:r>
            <a:br>
              <a:rPr lang="zh-TW" altLang="en-US" b="0" dirty="0" smtClean="0"/>
            </a:br>
            <a:r>
              <a:rPr lang="zh-TW" altLang="en-US" b="0" dirty="0" smtClean="0"/>
              <a:t/>
            </a:r>
            <a:br>
              <a:rPr lang="zh-TW" altLang="en-US" b="0" dirty="0" smtClean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相機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、紙筆紀錄、手機、浮潛裝備</a:t>
            </a:r>
            <a:endParaRPr lang="zh-TW" altLang="en-US" sz="3200" b="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b="0" dirty="0" smtClean="0"/>
              <a:t/>
            </a:r>
            <a:br>
              <a:rPr lang="zh-TW" altLang="en-US" b="0" dirty="0" smtClean="0"/>
            </a:b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571480"/>
            <a:ext cx="8286808" cy="584043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161</TotalTime>
  <Words>723</Words>
  <Application>Microsoft Office PowerPoint</Application>
  <PresentationFormat>如螢幕大小 (4:3)</PresentationFormat>
  <Paragraphs>92</Paragraphs>
  <Slides>27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28" baseType="lpstr">
      <vt:lpstr>流線</vt:lpstr>
      <vt:lpstr>磯崎社區的美麗與哀愁  陳卓非 明恥國小 六年忠班  陳玟晴 明恥國小 六年孝班  楊哲安 明恥國小 五年孝班  方宸恩 明恥國小 五年孝班  飛魚乾探查小隊 </vt:lpstr>
      <vt:lpstr>  前言：  </vt:lpstr>
      <vt:lpstr>投影片 3</vt:lpstr>
      <vt:lpstr>一、 研究目的  </vt:lpstr>
      <vt:lpstr>投影片 5</vt:lpstr>
      <vt:lpstr>二、研究方向  </vt:lpstr>
      <vt:lpstr>投影片 7</vt:lpstr>
      <vt:lpstr>三、 研究設備及器材  </vt:lpstr>
      <vt:lpstr>投影片 9</vt:lpstr>
      <vt:lpstr>四、研究方法1：資料查詢  </vt:lpstr>
      <vt:lpstr>投影片 11</vt:lpstr>
      <vt:lpstr>四、研究方法2：田野調查  </vt:lpstr>
      <vt:lpstr>投影片 13</vt:lpstr>
      <vt:lpstr>四、研究方法3：親自體驗 </vt:lpstr>
      <vt:lpstr>投影片 15</vt:lpstr>
      <vt:lpstr>四、研究方法4：相關訪問  </vt:lpstr>
      <vt:lpstr>投影片 17</vt:lpstr>
      <vt:lpstr>花蓮縣政府原住民事務處  </vt:lpstr>
      <vt:lpstr>投影片 19</vt:lpstr>
      <vt:lpstr>專訪建設公司施董事長  </vt:lpstr>
      <vt:lpstr>投影片 21</vt:lpstr>
      <vt:lpstr>訪海洋協會與觀光休閒業者  </vt:lpstr>
      <vt:lpstr>五、研究結果  </vt:lpstr>
      <vt:lpstr>投影片 24</vt:lpstr>
      <vt:lpstr>投影片 25</vt:lpstr>
      <vt:lpstr>六、分析與討論  </vt:lpstr>
      <vt:lpstr>分析與討論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磯崎社區的美麗與哀愁  陳卓非 明恥國小 六年忠班  陳玟晴 明恥國小 六年孝班  楊哲安 明恥國小 五年孝班  方宸恩 明恥國小 五年孝班</dc:title>
  <dc:creator>user</dc:creator>
  <cp:lastModifiedBy>user</cp:lastModifiedBy>
  <cp:revision>28</cp:revision>
  <dcterms:created xsi:type="dcterms:W3CDTF">2017-11-01T03:45:18Z</dcterms:created>
  <dcterms:modified xsi:type="dcterms:W3CDTF">2017-11-01T17:56:03Z</dcterms:modified>
</cp:coreProperties>
</file>