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6" r:id="rId10"/>
    <p:sldId id="267" r:id="rId11"/>
    <p:sldId id="268" r:id="rId12"/>
    <p:sldId id="269" r:id="rId13"/>
    <p:sldId id="270" r:id="rId14"/>
    <p:sldId id="271" r:id="rId15"/>
    <p:sldId id="283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DAF952B-F920-4C84-8E8A-2EC37C81FCA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81"/>
            <p14:sldId id="266"/>
            <p14:sldId id="267"/>
            <p14:sldId id="268"/>
            <p14:sldId id="269"/>
            <p14:sldId id="270"/>
            <p14:sldId id="271"/>
            <p14:sldId id="283"/>
            <p14:sldId id="272"/>
            <p14:sldId id="273"/>
            <p14:sldId id="284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6" autoAdjust="0"/>
  </p:normalViewPr>
  <p:slideViewPr>
    <p:cSldViewPr>
      <p:cViewPr varScale="1">
        <p:scale>
          <a:sx n="69" d="100"/>
          <a:sy n="69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84891-5D90-40D7-910B-EEE1106C181E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E4AB40E-37DE-4B1E-8870-21BE14EBD503}">
      <dgm:prSet phldrT="[文字]" phldr="1"/>
      <dgm:spPr/>
      <dgm:t>
        <a:bodyPr/>
        <a:lstStyle/>
        <a:p>
          <a:endParaRPr lang="zh-TW" alt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23E649-E85F-46F2-BA19-76D4E422DE44}" type="parTrans" cxnId="{47BC524A-6474-4408-8655-AFDA3ADE3D2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526074-298A-4721-8689-45C795470C8F}" type="sibTrans" cxnId="{47BC524A-6474-4408-8655-AFDA3ADE3D2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2ED86D-0501-451C-9669-C1AFB5D39CB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研究動機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D5A9A4-8AD4-43BF-93C5-B1F6A403417E}" type="parTrans" cxnId="{23E311A9-5C4C-420B-A633-8CEBFFAFFBB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A3BF9E-2209-4A2B-ADB3-98284131BFB1}" type="sibTrans" cxnId="{23E311A9-5C4C-420B-A633-8CEBFFAFFBB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4DD0B9-5443-4E56-AF83-5F64C444BA29}">
      <dgm:prSet phldrT="[文字]" phldr="1"/>
      <dgm:spPr/>
      <dgm:t>
        <a:bodyPr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D1E5DB-3087-4E5E-A6AC-D5B9681AF212}" type="parTrans" cxnId="{3DC62D27-729D-473D-82C6-90209653A8A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DCE9F0-7E89-412E-B346-26693740D745}" type="sibTrans" cxnId="{3DC62D27-729D-473D-82C6-90209653A8A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F9EEA6-DFB2-4F9A-BF64-FE615BE2530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研究目的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C19E4B-0CDB-4CA2-8BAC-91D239C6B86B}" type="parTrans" cxnId="{861C684E-63F1-40CD-866F-70F252E38E4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02035B-C6AE-422B-83F6-5C36F47CBBF2}" type="sibTrans" cxnId="{861C684E-63F1-40CD-866F-70F252E38E4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0CE8F2-FDC0-4F86-81F7-F1BB9EFC7ADB}">
      <dgm:prSet phldrT="[文字]" phldr="1"/>
      <dgm:spPr/>
      <dgm:t>
        <a:bodyPr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72F3FB-92B9-4553-88B1-BBDB0BC67A77}" type="parTrans" cxnId="{F428465A-000A-45AF-8142-7D616A08FE6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8E42B5-E1D4-45B6-ACB2-236690A08B12}" type="sibTrans" cxnId="{F428465A-000A-45AF-8142-7D616A08FE6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223FB2-1BF5-4FC8-81C7-46EDBB7C9CA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邊想邊用幾何軟體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GSP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與紙本計算驗證我的想法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140845-5FEA-40B0-B393-A7E92E0F7590}" type="parTrans" cxnId="{D4B965C9-4BD2-4AD9-9582-28AB60ACB4C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3E1560-D62E-4E14-AB0D-652B7BE76288}" type="sibTrans" cxnId="{D4B965C9-4BD2-4AD9-9582-28AB60ACB4C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83A3FD-C585-47AB-A5EE-238443DB128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推廣到其他角度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7CBB79-DB44-4FC3-9505-283DE1BB80F7}" type="parTrans" cxnId="{D8EC69A7-D34F-4DCA-8BD6-9D010B075DC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0D1FB2-D1E2-4CDB-8BE5-4444352933E4}" type="sibTrans" cxnId="{D8EC69A7-D34F-4DCA-8BD6-9D010B075DC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F55CD8-F07A-4ACC-9246-BF53344485D6}">
      <dgm:prSet phldrT="[文字]"/>
      <dgm:spPr/>
      <dgm:t>
        <a:bodyPr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4E6F41-9DAC-4B9A-9DAB-375167D6C572}" type="parTrans" cxnId="{B2361814-66AD-431F-BD8B-64F4B0B9F71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CC5C07-094A-4411-8A11-8A413160A019}" type="sibTrans" cxnId="{B2361814-66AD-431F-BD8B-64F4B0B9F71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4531D9-75D2-4C75-91E2-CAA75B3DC15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總結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4E52BB-1813-4FF3-A3C6-339A4BB8F30C}" type="parTrans" cxnId="{C43D9DFF-843E-4CD1-928C-1AB37B4DFA5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2A9D47-C535-435C-AB52-DA939A9E4C1A}" type="sibTrans" cxnId="{C43D9DFF-843E-4CD1-928C-1AB37B4DFA5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E10E9E-AA07-416C-84B4-17EAE31610C8}">
      <dgm:prSet phldrT="[文字]"/>
      <dgm:spPr/>
      <dgm:t>
        <a:bodyPr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34C5E9-E026-4CB5-B9CD-F09E7D04B87D}" type="parTrans" cxnId="{FB69EAFA-2DA7-409B-B132-E7CF773DF0E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089227-83F6-4535-B2F9-72E2F7FCECF5}" type="sibTrans" cxnId="{FB69EAFA-2DA7-409B-B132-E7CF773DF0E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0B894E-9B63-4D74-ADDE-DD909E9874A2}" type="pres">
      <dgm:prSet presAssocID="{C3B84891-5D90-40D7-910B-EEE1106C18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A6CAC3-D61E-46D6-AAFD-0024E63D87C7}" type="pres">
      <dgm:prSet presAssocID="{0E4AB40E-37DE-4B1E-8870-21BE14EBD503}" presName="composite" presStyleCnt="0"/>
      <dgm:spPr/>
      <dgm:t>
        <a:bodyPr/>
        <a:lstStyle/>
        <a:p>
          <a:endParaRPr lang="zh-TW" altLang="en-US"/>
        </a:p>
      </dgm:t>
    </dgm:pt>
    <dgm:pt modelId="{BF5DFF00-7315-4745-AF79-50D4B4A9DD2C}" type="pres">
      <dgm:prSet presAssocID="{0E4AB40E-37DE-4B1E-8870-21BE14EBD50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7E5D1A-5ED2-465C-B22B-0A96D5BB2FAB}" type="pres">
      <dgm:prSet presAssocID="{0E4AB40E-37DE-4B1E-8870-21BE14EBD503}" presName="descendantText" presStyleLbl="alignAcc1" presStyleIdx="0" presStyleCnt="5" custLinFactNeighborX="-4" custLinFactNeighborY="-6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07A577-2062-46F9-987E-D37F95B744D2}" type="pres">
      <dgm:prSet presAssocID="{0E526074-298A-4721-8689-45C795470C8F}" presName="sp" presStyleCnt="0"/>
      <dgm:spPr/>
      <dgm:t>
        <a:bodyPr/>
        <a:lstStyle/>
        <a:p>
          <a:endParaRPr lang="zh-TW" altLang="en-US"/>
        </a:p>
      </dgm:t>
    </dgm:pt>
    <dgm:pt modelId="{638D5E6E-DD82-42B1-89FD-C43B0753C53A}" type="pres">
      <dgm:prSet presAssocID="{2A4DD0B9-5443-4E56-AF83-5F64C444BA29}" presName="composite" presStyleCnt="0"/>
      <dgm:spPr/>
      <dgm:t>
        <a:bodyPr/>
        <a:lstStyle/>
        <a:p>
          <a:endParaRPr lang="zh-TW" altLang="en-US"/>
        </a:p>
      </dgm:t>
    </dgm:pt>
    <dgm:pt modelId="{4E0F7641-6DEE-41F2-98C4-6DA8ABD1B29A}" type="pres">
      <dgm:prSet presAssocID="{2A4DD0B9-5443-4E56-AF83-5F64C444BA2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125020-CFC8-42E1-80E0-F4864F236766}" type="pres">
      <dgm:prSet presAssocID="{2A4DD0B9-5443-4E56-AF83-5F64C444BA2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B28E4C-4320-43A9-9CF2-B35183935A00}" type="pres">
      <dgm:prSet presAssocID="{54DCE9F0-7E89-412E-B346-26693740D745}" presName="sp" presStyleCnt="0"/>
      <dgm:spPr/>
      <dgm:t>
        <a:bodyPr/>
        <a:lstStyle/>
        <a:p>
          <a:endParaRPr lang="zh-TW" altLang="en-US"/>
        </a:p>
      </dgm:t>
    </dgm:pt>
    <dgm:pt modelId="{E13BADC9-AC76-4B78-A711-B9D8D91134D9}" type="pres">
      <dgm:prSet presAssocID="{260CE8F2-FDC0-4F86-81F7-F1BB9EFC7ADB}" presName="composite" presStyleCnt="0"/>
      <dgm:spPr/>
      <dgm:t>
        <a:bodyPr/>
        <a:lstStyle/>
        <a:p>
          <a:endParaRPr lang="zh-TW" altLang="en-US"/>
        </a:p>
      </dgm:t>
    </dgm:pt>
    <dgm:pt modelId="{061712D0-9E93-4A48-B846-0B39B5AEF6CA}" type="pres">
      <dgm:prSet presAssocID="{260CE8F2-FDC0-4F86-81F7-F1BB9EFC7AD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090FBF-E587-40F4-BE62-DFEB07EE6EF1}" type="pres">
      <dgm:prSet presAssocID="{260CE8F2-FDC0-4F86-81F7-F1BB9EFC7ADB}" presName="descendantText" presStyleLbl="alignAcc1" presStyleIdx="2" presStyleCnt="5" custLinFactNeighborY="-63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7519D2-A05E-471C-B1E4-8678382CA72D}" type="pres">
      <dgm:prSet presAssocID="{CF8E42B5-E1D4-45B6-ACB2-236690A08B12}" presName="sp" presStyleCnt="0"/>
      <dgm:spPr/>
      <dgm:t>
        <a:bodyPr/>
        <a:lstStyle/>
        <a:p>
          <a:endParaRPr lang="zh-TW" altLang="en-US"/>
        </a:p>
      </dgm:t>
    </dgm:pt>
    <dgm:pt modelId="{D548C096-B7A7-4DB3-A561-CADDAC6127C5}" type="pres">
      <dgm:prSet presAssocID="{5CF55CD8-F07A-4ACC-9246-BF53344485D6}" presName="composite" presStyleCnt="0"/>
      <dgm:spPr/>
      <dgm:t>
        <a:bodyPr/>
        <a:lstStyle/>
        <a:p>
          <a:endParaRPr lang="zh-TW" altLang="en-US"/>
        </a:p>
      </dgm:t>
    </dgm:pt>
    <dgm:pt modelId="{8A9D6558-3DAB-458E-BC4C-DE8E188BB305}" type="pres">
      <dgm:prSet presAssocID="{5CF55CD8-F07A-4ACC-9246-BF53344485D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8BF668-B464-47E0-BA7E-C4EC97A47ADE}" type="pres">
      <dgm:prSet presAssocID="{5CF55CD8-F07A-4ACC-9246-BF53344485D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23D037-C27C-4089-87E7-88D6D0925EB8}" type="pres">
      <dgm:prSet presAssocID="{39CC5C07-094A-4411-8A11-8A413160A019}" presName="sp" presStyleCnt="0"/>
      <dgm:spPr/>
      <dgm:t>
        <a:bodyPr/>
        <a:lstStyle/>
        <a:p>
          <a:endParaRPr lang="zh-TW" altLang="en-US"/>
        </a:p>
      </dgm:t>
    </dgm:pt>
    <dgm:pt modelId="{404A50F4-05EF-4831-9C9A-52B4890D38A3}" type="pres">
      <dgm:prSet presAssocID="{CEE10E9E-AA07-416C-84B4-17EAE31610C8}" presName="composite" presStyleCnt="0"/>
      <dgm:spPr/>
      <dgm:t>
        <a:bodyPr/>
        <a:lstStyle/>
        <a:p>
          <a:endParaRPr lang="zh-TW" altLang="en-US"/>
        </a:p>
      </dgm:t>
    </dgm:pt>
    <dgm:pt modelId="{3719DD77-5662-47BC-B3F8-F61D8395F87D}" type="pres">
      <dgm:prSet presAssocID="{CEE10E9E-AA07-416C-84B4-17EAE31610C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E9907E-1C1D-4BBD-B9A8-DC35872B5AC6}" type="pres">
      <dgm:prSet presAssocID="{CEE10E9E-AA07-416C-84B4-17EAE31610C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B965C9-4BD2-4AD9-9582-28AB60ACB4CD}" srcId="{260CE8F2-FDC0-4F86-81F7-F1BB9EFC7ADB}" destId="{80223FB2-1BF5-4FC8-81C7-46EDBB7C9CA0}" srcOrd="0" destOrd="0" parTransId="{B6140845-5FEA-40B0-B393-A7E92E0F7590}" sibTransId="{6A3E1560-D62E-4E14-AB0D-652B7BE76288}"/>
    <dgm:cxn modelId="{3DC62D27-729D-473D-82C6-90209653A8A5}" srcId="{C3B84891-5D90-40D7-910B-EEE1106C181E}" destId="{2A4DD0B9-5443-4E56-AF83-5F64C444BA29}" srcOrd="1" destOrd="0" parTransId="{E6D1E5DB-3087-4E5E-A6AC-D5B9681AF212}" sibTransId="{54DCE9F0-7E89-412E-B346-26693740D745}"/>
    <dgm:cxn modelId="{9E843BBD-155E-4FDA-83B6-00A2D1B654BD}" type="presOf" srcId="{5CF55CD8-F07A-4ACC-9246-BF53344485D6}" destId="{8A9D6558-3DAB-458E-BC4C-DE8E188BB305}" srcOrd="0" destOrd="0" presId="urn:microsoft.com/office/officeart/2005/8/layout/chevron2"/>
    <dgm:cxn modelId="{AFE6F4BB-9803-41CC-A3C7-B7ED52248FD1}" type="presOf" srcId="{99F9EEA6-DFB2-4F9A-BF64-FE615BE2530C}" destId="{0F125020-CFC8-42E1-80E0-F4864F236766}" srcOrd="0" destOrd="0" presId="urn:microsoft.com/office/officeart/2005/8/layout/chevron2"/>
    <dgm:cxn modelId="{BC34F9FB-FC33-4C63-98EE-1B957AAF3795}" type="presOf" srcId="{260CE8F2-FDC0-4F86-81F7-F1BB9EFC7ADB}" destId="{061712D0-9E93-4A48-B846-0B39B5AEF6CA}" srcOrd="0" destOrd="0" presId="urn:microsoft.com/office/officeart/2005/8/layout/chevron2"/>
    <dgm:cxn modelId="{18F9D66A-BBEE-4F88-94CF-185A7C82EDE0}" type="presOf" srcId="{2A4DD0B9-5443-4E56-AF83-5F64C444BA29}" destId="{4E0F7641-6DEE-41F2-98C4-6DA8ABD1B29A}" srcOrd="0" destOrd="0" presId="urn:microsoft.com/office/officeart/2005/8/layout/chevron2"/>
    <dgm:cxn modelId="{3015837F-274E-4F3A-B7F7-6EF84B6E9708}" type="presOf" srcId="{0E4AB40E-37DE-4B1E-8870-21BE14EBD503}" destId="{BF5DFF00-7315-4745-AF79-50D4B4A9DD2C}" srcOrd="0" destOrd="0" presId="urn:microsoft.com/office/officeart/2005/8/layout/chevron2"/>
    <dgm:cxn modelId="{D8EC69A7-D34F-4DCA-8BD6-9D010B075DCE}" srcId="{5CF55CD8-F07A-4ACC-9246-BF53344485D6}" destId="{FB83A3FD-C585-47AB-A5EE-238443DB128E}" srcOrd="0" destOrd="0" parTransId="{A97CBB79-DB44-4FC3-9505-283DE1BB80F7}" sibTransId="{6B0D1FB2-D1E2-4CDB-8BE5-4444352933E4}"/>
    <dgm:cxn modelId="{C43D9DFF-843E-4CD1-928C-1AB37B4DFA56}" srcId="{CEE10E9E-AA07-416C-84B4-17EAE31610C8}" destId="{F34531D9-75D2-4C75-91E2-CAA75B3DC158}" srcOrd="0" destOrd="0" parTransId="{D94E52BB-1813-4FF3-A3C6-339A4BB8F30C}" sibTransId="{C82A9D47-C535-435C-AB52-DA939A9E4C1A}"/>
    <dgm:cxn modelId="{AAC37E45-0E61-477E-9B5A-9FD4B7905CDE}" type="presOf" srcId="{F34531D9-75D2-4C75-91E2-CAA75B3DC158}" destId="{39E9907E-1C1D-4BBD-B9A8-DC35872B5AC6}" srcOrd="0" destOrd="0" presId="urn:microsoft.com/office/officeart/2005/8/layout/chevron2"/>
    <dgm:cxn modelId="{B2361814-66AD-431F-BD8B-64F4B0B9F712}" srcId="{C3B84891-5D90-40D7-910B-EEE1106C181E}" destId="{5CF55CD8-F07A-4ACC-9246-BF53344485D6}" srcOrd="3" destOrd="0" parTransId="{E34E6F41-9DAC-4B9A-9DAB-375167D6C572}" sibTransId="{39CC5C07-094A-4411-8A11-8A413160A019}"/>
    <dgm:cxn modelId="{025691B4-75AE-40EB-8917-03947C63753B}" type="presOf" srcId="{C3B84891-5D90-40D7-910B-EEE1106C181E}" destId="{530B894E-9B63-4D74-ADDE-DD909E9874A2}" srcOrd="0" destOrd="0" presId="urn:microsoft.com/office/officeart/2005/8/layout/chevron2"/>
    <dgm:cxn modelId="{47BC524A-6474-4408-8655-AFDA3ADE3D23}" srcId="{C3B84891-5D90-40D7-910B-EEE1106C181E}" destId="{0E4AB40E-37DE-4B1E-8870-21BE14EBD503}" srcOrd="0" destOrd="0" parTransId="{2D23E649-E85F-46F2-BA19-76D4E422DE44}" sibTransId="{0E526074-298A-4721-8689-45C795470C8F}"/>
    <dgm:cxn modelId="{F428465A-000A-45AF-8142-7D616A08FE62}" srcId="{C3B84891-5D90-40D7-910B-EEE1106C181E}" destId="{260CE8F2-FDC0-4F86-81F7-F1BB9EFC7ADB}" srcOrd="2" destOrd="0" parTransId="{5972F3FB-92B9-4553-88B1-BBDB0BC67A77}" sibTransId="{CF8E42B5-E1D4-45B6-ACB2-236690A08B12}"/>
    <dgm:cxn modelId="{10054A72-3485-4E5F-9102-5D29839F99E1}" type="presOf" srcId="{FB83A3FD-C585-47AB-A5EE-238443DB128E}" destId="{348BF668-B464-47E0-BA7E-C4EC97A47ADE}" srcOrd="0" destOrd="0" presId="urn:microsoft.com/office/officeart/2005/8/layout/chevron2"/>
    <dgm:cxn modelId="{FB69EAFA-2DA7-409B-B132-E7CF773DF0E8}" srcId="{C3B84891-5D90-40D7-910B-EEE1106C181E}" destId="{CEE10E9E-AA07-416C-84B4-17EAE31610C8}" srcOrd="4" destOrd="0" parTransId="{F734C5E9-E026-4CB5-B9CD-F09E7D04B87D}" sibTransId="{90089227-83F6-4535-B2F9-72E2F7FCECF5}"/>
    <dgm:cxn modelId="{861C684E-63F1-40CD-866F-70F252E38E45}" srcId="{2A4DD0B9-5443-4E56-AF83-5F64C444BA29}" destId="{99F9EEA6-DFB2-4F9A-BF64-FE615BE2530C}" srcOrd="0" destOrd="0" parTransId="{30C19E4B-0CDB-4CA2-8BAC-91D239C6B86B}" sibTransId="{7202035B-C6AE-422B-83F6-5C36F47CBBF2}"/>
    <dgm:cxn modelId="{AD0F29D7-EE4E-4E3B-AAB8-B57DA094B492}" type="presOf" srcId="{CEE10E9E-AA07-416C-84B4-17EAE31610C8}" destId="{3719DD77-5662-47BC-B3F8-F61D8395F87D}" srcOrd="0" destOrd="0" presId="urn:microsoft.com/office/officeart/2005/8/layout/chevron2"/>
    <dgm:cxn modelId="{23E311A9-5C4C-420B-A633-8CEBFFAFFBB0}" srcId="{0E4AB40E-37DE-4B1E-8870-21BE14EBD503}" destId="{A72ED86D-0501-451C-9669-C1AFB5D39CB6}" srcOrd="0" destOrd="0" parTransId="{75D5A9A4-8AD4-43BF-93C5-B1F6A403417E}" sibTransId="{AEA3BF9E-2209-4A2B-ADB3-98284131BFB1}"/>
    <dgm:cxn modelId="{0C4DAACB-DB3B-4E0F-AC2F-8A136B8A5B7D}" type="presOf" srcId="{80223FB2-1BF5-4FC8-81C7-46EDBB7C9CA0}" destId="{24090FBF-E587-40F4-BE62-DFEB07EE6EF1}" srcOrd="0" destOrd="0" presId="urn:microsoft.com/office/officeart/2005/8/layout/chevron2"/>
    <dgm:cxn modelId="{91CB789A-7226-4EEA-9869-FE60FD8F569D}" type="presOf" srcId="{A72ED86D-0501-451C-9669-C1AFB5D39CB6}" destId="{767E5D1A-5ED2-465C-B22B-0A96D5BB2FAB}" srcOrd="0" destOrd="0" presId="urn:microsoft.com/office/officeart/2005/8/layout/chevron2"/>
    <dgm:cxn modelId="{5E49657E-8FE4-432B-9EA1-436B78486E60}" type="presParOf" srcId="{530B894E-9B63-4D74-ADDE-DD909E9874A2}" destId="{01A6CAC3-D61E-46D6-AAFD-0024E63D87C7}" srcOrd="0" destOrd="0" presId="urn:microsoft.com/office/officeart/2005/8/layout/chevron2"/>
    <dgm:cxn modelId="{1E850DAD-0D89-4081-99CB-94B9D795971B}" type="presParOf" srcId="{01A6CAC3-D61E-46D6-AAFD-0024E63D87C7}" destId="{BF5DFF00-7315-4745-AF79-50D4B4A9DD2C}" srcOrd="0" destOrd="0" presId="urn:microsoft.com/office/officeart/2005/8/layout/chevron2"/>
    <dgm:cxn modelId="{10C56C1B-3F36-4D18-988E-073987304057}" type="presParOf" srcId="{01A6CAC3-D61E-46D6-AAFD-0024E63D87C7}" destId="{767E5D1A-5ED2-465C-B22B-0A96D5BB2FAB}" srcOrd="1" destOrd="0" presId="urn:microsoft.com/office/officeart/2005/8/layout/chevron2"/>
    <dgm:cxn modelId="{4C0ACF1F-D9FA-49FB-A045-47DE67C4E237}" type="presParOf" srcId="{530B894E-9B63-4D74-ADDE-DD909E9874A2}" destId="{3807A577-2062-46F9-987E-D37F95B744D2}" srcOrd="1" destOrd="0" presId="urn:microsoft.com/office/officeart/2005/8/layout/chevron2"/>
    <dgm:cxn modelId="{F2265723-842E-4725-B07E-77531FFFBCC2}" type="presParOf" srcId="{530B894E-9B63-4D74-ADDE-DD909E9874A2}" destId="{638D5E6E-DD82-42B1-89FD-C43B0753C53A}" srcOrd="2" destOrd="0" presId="urn:microsoft.com/office/officeart/2005/8/layout/chevron2"/>
    <dgm:cxn modelId="{511E0D0D-3AFC-40EE-95B4-B8E0102999C0}" type="presParOf" srcId="{638D5E6E-DD82-42B1-89FD-C43B0753C53A}" destId="{4E0F7641-6DEE-41F2-98C4-6DA8ABD1B29A}" srcOrd="0" destOrd="0" presId="urn:microsoft.com/office/officeart/2005/8/layout/chevron2"/>
    <dgm:cxn modelId="{E4B25C49-D904-4841-8B51-2B988201775D}" type="presParOf" srcId="{638D5E6E-DD82-42B1-89FD-C43B0753C53A}" destId="{0F125020-CFC8-42E1-80E0-F4864F236766}" srcOrd="1" destOrd="0" presId="urn:microsoft.com/office/officeart/2005/8/layout/chevron2"/>
    <dgm:cxn modelId="{6FE0174C-8006-40F6-ADBC-983688A2DEBC}" type="presParOf" srcId="{530B894E-9B63-4D74-ADDE-DD909E9874A2}" destId="{07B28E4C-4320-43A9-9CF2-B35183935A00}" srcOrd="3" destOrd="0" presId="urn:microsoft.com/office/officeart/2005/8/layout/chevron2"/>
    <dgm:cxn modelId="{D7A1A2F2-4C9B-4FAF-8A37-25A8ABB4F43E}" type="presParOf" srcId="{530B894E-9B63-4D74-ADDE-DD909E9874A2}" destId="{E13BADC9-AC76-4B78-A711-B9D8D91134D9}" srcOrd="4" destOrd="0" presId="urn:microsoft.com/office/officeart/2005/8/layout/chevron2"/>
    <dgm:cxn modelId="{641CCD47-4800-432D-B5EB-35D52F4F84E4}" type="presParOf" srcId="{E13BADC9-AC76-4B78-A711-B9D8D91134D9}" destId="{061712D0-9E93-4A48-B846-0B39B5AEF6CA}" srcOrd="0" destOrd="0" presId="urn:microsoft.com/office/officeart/2005/8/layout/chevron2"/>
    <dgm:cxn modelId="{A850FE58-F134-4124-A904-DF0A13738CFA}" type="presParOf" srcId="{E13BADC9-AC76-4B78-A711-B9D8D91134D9}" destId="{24090FBF-E587-40F4-BE62-DFEB07EE6EF1}" srcOrd="1" destOrd="0" presId="urn:microsoft.com/office/officeart/2005/8/layout/chevron2"/>
    <dgm:cxn modelId="{A9670DF2-9FE4-4F24-ADE6-12358ED7C842}" type="presParOf" srcId="{530B894E-9B63-4D74-ADDE-DD909E9874A2}" destId="{F27519D2-A05E-471C-B1E4-8678382CA72D}" srcOrd="5" destOrd="0" presId="urn:microsoft.com/office/officeart/2005/8/layout/chevron2"/>
    <dgm:cxn modelId="{DA35D49C-3FED-4B5F-B1E9-6006E8A68195}" type="presParOf" srcId="{530B894E-9B63-4D74-ADDE-DD909E9874A2}" destId="{D548C096-B7A7-4DB3-A561-CADDAC6127C5}" srcOrd="6" destOrd="0" presId="urn:microsoft.com/office/officeart/2005/8/layout/chevron2"/>
    <dgm:cxn modelId="{06B68110-7F8B-42EC-BB9D-EFECAE086654}" type="presParOf" srcId="{D548C096-B7A7-4DB3-A561-CADDAC6127C5}" destId="{8A9D6558-3DAB-458E-BC4C-DE8E188BB305}" srcOrd="0" destOrd="0" presId="urn:microsoft.com/office/officeart/2005/8/layout/chevron2"/>
    <dgm:cxn modelId="{8D741E79-1BD6-4D48-91B7-88F4F40C0DA9}" type="presParOf" srcId="{D548C096-B7A7-4DB3-A561-CADDAC6127C5}" destId="{348BF668-B464-47E0-BA7E-C4EC97A47ADE}" srcOrd="1" destOrd="0" presId="urn:microsoft.com/office/officeart/2005/8/layout/chevron2"/>
    <dgm:cxn modelId="{13F2000A-7B00-4632-9222-04C20102658D}" type="presParOf" srcId="{530B894E-9B63-4D74-ADDE-DD909E9874A2}" destId="{0823D037-C27C-4089-87E7-88D6D0925EB8}" srcOrd="7" destOrd="0" presId="urn:microsoft.com/office/officeart/2005/8/layout/chevron2"/>
    <dgm:cxn modelId="{900B80BE-4795-468C-8AC1-95565C9CD636}" type="presParOf" srcId="{530B894E-9B63-4D74-ADDE-DD909E9874A2}" destId="{404A50F4-05EF-4831-9C9A-52B4890D38A3}" srcOrd="8" destOrd="0" presId="urn:microsoft.com/office/officeart/2005/8/layout/chevron2"/>
    <dgm:cxn modelId="{C84A2001-B5BC-4ACB-942E-DA8ABA1C4F43}" type="presParOf" srcId="{404A50F4-05EF-4831-9C9A-52B4890D38A3}" destId="{3719DD77-5662-47BC-B3F8-F61D8395F87D}" srcOrd="0" destOrd="0" presId="urn:microsoft.com/office/officeart/2005/8/layout/chevron2"/>
    <dgm:cxn modelId="{F4E1B249-2C6C-4A55-9A7A-BA5FCB4B60F5}" type="presParOf" srcId="{404A50F4-05EF-4831-9C9A-52B4890D38A3}" destId="{39E9907E-1C1D-4BBD-B9A8-DC35872B5A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A7319-4FE0-4F63-AA94-4E8A5E069BED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BFA7-0113-41BB-8499-48C8B78D59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34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各位評審老師大家好，我今天要介紹的題目是</a:t>
            </a:r>
            <a:r>
              <a:rPr lang="en-US" altLang="zh-TW" dirty="0" smtClean="0"/>
              <a:t>:</a:t>
            </a:r>
            <a:r>
              <a:rPr lang="zh-TW" altLang="en-US" sz="1200" dirty="0" smtClean="0"/>
              <a:t>三角形邊角與相似形之探究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24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以下是我的觀察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20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透過以上觀察，我猜測下列</a:t>
            </a:r>
            <a:r>
              <a:rPr lang="zh-TW" altLang="en-US" dirty="0" smtClean="0"/>
              <a:t>兩點</a:t>
            </a:r>
            <a:r>
              <a:rPr lang="zh-TW" altLang="zh-TW" dirty="0" smtClean="0"/>
              <a:t>事實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39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接下來是猜測一證明的部分，由以下證明可得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=2×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接下來是猜測一證明的部分，由以下證明可得</a:t>
                </a:r>
                <a:r>
                  <a:rPr lang="en-US" altLang="zh-TW" i="0" smtClean="0">
                    <a:latin typeface="Cambria Math" panose="02040503050406030204" pitchFamily="18" charset="0"/>
                  </a:rPr>
                  <a:t>m</a:t>
                </a:r>
                <a:r>
                  <a:rPr lang="zh-TW" altLang="zh-TW" i="0">
                    <a:latin typeface="Cambria Math" panose="02040503050406030204" pitchFamily="18" charset="0"/>
                  </a:rPr>
                  <a:t>×</a:t>
                </a:r>
                <a:r>
                  <a:rPr lang="en-US" altLang="zh-TW" i="0">
                    <a:latin typeface="Cambria Math" panose="02040503050406030204" pitchFamily="18" charset="0"/>
                  </a:rPr>
                  <a:t>n=2×𝑎</a:t>
                </a:r>
                <a:r>
                  <a:rPr lang="zh-TW" altLang="zh-TW" i="0">
                    <a:latin typeface="Cambria Math" panose="02040503050406030204" pitchFamily="18" charset="0"/>
                  </a:rPr>
                  <a:t>^</a:t>
                </a:r>
                <a:r>
                  <a:rPr lang="en-US" altLang="zh-TW" i="0">
                    <a:latin typeface="Cambria Math" panose="02040503050406030204" pitchFamily="18" charset="0"/>
                  </a:rPr>
                  <a:t>2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93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再來是猜測二的證明，由以下證明可得</a:t>
                </a:r>
                <a14:m>
                  <m:oMath xmlns:m="http://schemas.openxmlformats.org/officeDocument/2006/math">
                    <m:r>
                      <a:rPr lang="en-US" altLang="zh-TW" smtClean="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 smtClean="0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ECB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再來是猜測二的證明，</a:t>
                </a:r>
                <a:r>
                  <a:rPr lang="zh-TW" altLang="en-US" dirty="0" smtClean="0"/>
                  <a:t>由以下證明可得</a:t>
                </a:r>
                <a:r>
                  <a:rPr lang="en-US" altLang="zh-TW" i="0" smtClean="0">
                    <a:latin typeface="Cambria Math" panose="02040503050406030204" pitchFamily="18" charset="0"/>
                  </a:rPr>
                  <a:t>∆BCD∼∆ECB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834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接下來我用一個幾何軟體繪圖，來驗證我們的證明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862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接下來我用一個幾何軟體繪圖，來驗證我們的證明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323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我們前面的相似形是針對</a:t>
                </a:r>
                <a14:m>
                  <m:oMath xmlns:m="http://schemas.openxmlformats.org/officeDocument/2006/math">
                    <m:r>
                      <a:rPr lang="en-US" altLang="zh-TW" sz="1200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zh-TW" altLang="en-US" dirty="0" smtClean="0"/>
                  <a:t>角，這次要看不是</a:t>
                </a:r>
                <a14:m>
                  <m:oMath xmlns:m="http://schemas.openxmlformats.org/officeDocument/2006/math">
                    <m:r>
                      <a:rPr lang="en-US" altLang="zh-TW" sz="1200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zh-TW" altLang="en-US" dirty="0" smtClean="0"/>
                  <a:t>角的情況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我們前面</a:t>
                </a:r>
                <a:r>
                  <a:rPr lang="zh-TW" altLang="en-US" dirty="0" smtClean="0"/>
                  <a:t>的相似形</a:t>
                </a:r>
                <a:r>
                  <a:rPr lang="zh-TW" altLang="en-US" dirty="0" smtClean="0"/>
                  <a:t>是針對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45°</a:t>
                </a:r>
                <a:r>
                  <a:rPr lang="zh-TW" altLang="en-US" dirty="0" smtClean="0"/>
                  <a:t>角，這次要看不是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45°</a:t>
                </a:r>
                <a:r>
                  <a:rPr lang="zh-TW" altLang="en-US" dirty="0" smtClean="0"/>
                  <a:t>角的情況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925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以上是我的觀察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57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以上是我的觀察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1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透過以上觀察，我猜測下列</a:t>
            </a:r>
            <a:r>
              <a:rPr lang="zh-TW" altLang="en-US" dirty="0" smtClean="0"/>
              <a:t>兩點</a:t>
            </a:r>
            <a:r>
              <a:rPr lang="zh-TW" altLang="zh-TW" dirty="0" smtClean="0"/>
              <a:t>事實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96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我的研究動機是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我在暑假參加一個營隊，裡面有談到一個角度和的問題，老師那時候說讓我們先猜一下這題的答案是多少，我們猜是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zh-TW" altLang="en-US" dirty="0" smtClean="0"/>
                  <a:t>，然而，計算出來的答案也是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zh-TW" altLang="en-US" dirty="0" smtClean="0"/>
                  <a:t>，這讓我感到很好奇，於是就展開了這次的研究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我的研究動機是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我在暑假參加一個營隊，</a:t>
                </a:r>
                <a:r>
                  <a:rPr lang="zh-TW" altLang="en-US" dirty="0" smtClean="0"/>
                  <a:t>裡面有談到一個角度和的問題，老師那時候說讓我們先猜一下這題的答案是多少，我們猜是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90°</a:t>
                </a:r>
                <a:r>
                  <a:rPr lang="zh-TW" altLang="en-US" dirty="0" smtClean="0"/>
                  <a:t>，然而，計算出來的答案也是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90°</a:t>
                </a:r>
                <a:r>
                  <a:rPr lang="zh-TW" altLang="en-US" dirty="0" smtClean="0"/>
                  <a:t>，這讓我感到很好奇，於是就展開了這次的研究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860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接下來是猜測一證明的部分，由以下證明可得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接下來是猜測一證明的部分，由以下證明可得</a:t>
                </a:r>
                <a:r>
                  <a:rPr lang="en-US" altLang="zh-TW" i="0" smtClean="0">
                    <a:latin typeface="Cambria Math" panose="02040503050406030204" pitchFamily="18" charset="0"/>
                  </a:rPr>
                  <a:t>m</a:t>
                </a:r>
                <a:r>
                  <a:rPr lang="zh-TW" altLang="zh-TW" i="0">
                    <a:latin typeface="Cambria Math" panose="02040503050406030204" pitchFamily="18" charset="0"/>
                  </a:rPr>
                  <a:t>×</a:t>
                </a:r>
                <a:r>
                  <a:rPr lang="en-US" altLang="zh-TW" i="0">
                    <a:latin typeface="Cambria Math" panose="02040503050406030204" pitchFamily="18" charset="0"/>
                  </a:rPr>
                  <a:t>𝑛=1</a:t>
                </a:r>
                <a:r>
                  <a:rPr lang="zh-TW" altLang="zh-TW" i="0">
                    <a:latin typeface="Cambria Math" panose="02040503050406030204" pitchFamily="18" charset="0"/>
                  </a:rPr>
                  <a:t>∕〖</a:t>
                </a:r>
                <a:r>
                  <a:rPr lang="en-US" altLang="zh-TW" i="0">
                    <a:latin typeface="Cambria Math" panose="02040503050406030204" pitchFamily="18" charset="0"/>
                  </a:rPr>
                  <a:t>cos</a:t>
                </a:r>
                <a:r>
                  <a:rPr lang="zh-TW" altLang="zh-TW" i="0">
                    <a:latin typeface="Cambria Math" panose="02040503050406030204" pitchFamily="18" charset="0"/>
                  </a:rPr>
                  <a:t>^</a:t>
                </a:r>
                <a:r>
                  <a:rPr lang="en-US" altLang="zh-TW" i="0">
                    <a:latin typeface="Cambria Math" panose="02040503050406030204" pitchFamily="18" charset="0"/>
                  </a:rPr>
                  <a:t>2 (𝜃)</a:t>
                </a:r>
                <a:r>
                  <a:rPr lang="zh-TW" altLang="zh-TW" i="0">
                    <a:latin typeface="Cambria Math" panose="02040503050406030204" pitchFamily="18" charset="0"/>
                  </a:rPr>
                  <a:t>〗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861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再來是猜測二的證明，由以下證明可得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BEC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再來是猜測二的證明，由以下證明可得</a:t>
                </a:r>
                <a:r>
                  <a:rPr lang="en-US" altLang="zh-TW" i="0">
                    <a:latin typeface="Cambria Math" panose="02040503050406030204" pitchFamily="18" charset="0"/>
                  </a:rPr>
                  <a:t>∆BCD∼∆BEC</a:t>
                </a:r>
                <a:endParaRPr lang="en-US" altLang="zh-TW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688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接下來我用一個幾何軟體繪圖，來驗證我們的證明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166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以上幾點是我的結論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073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以上是我的引注資料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034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謝謝評審老師的指教。如果評審老師有什麼不懂的地方，可以參考紙本或是問問題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27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這個題目是在問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如果評審不清楚的話，可以參考一下紙本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這個題目是在問</a:t>
                </a:r>
                <a:r>
                  <a:rPr lang="zh-TW" altLang="en-US" i="0" smtClean="0">
                    <a:latin typeface="Cambria Math" panose="02040503050406030204" pitchFamily="18" charset="0"/>
                  </a:rPr>
                  <a:t>∠</a:t>
                </a:r>
                <a:r>
                  <a:rPr lang="en-US" altLang="zh-TW" i="0">
                    <a:latin typeface="Cambria Math" panose="02040503050406030204" pitchFamily="18" charset="0"/>
                  </a:rPr>
                  <a:t>A</a:t>
                </a:r>
                <a:r>
                  <a:rPr lang="en-US" altLang="zh-TW" i="0" smtClean="0">
                    <a:latin typeface="Cambria Math" panose="02040503050406030204" pitchFamily="18" charset="0"/>
                  </a:rPr>
                  <a:t>+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</a:t>
                </a:r>
                <a:r>
                  <a:rPr lang="en-US" altLang="zh-TW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+∠</a:t>
                </a:r>
                <a:r>
                  <a:rPr lang="en-US" altLang="zh-TW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altLang="zh-TW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如果評審不清楚的話，可以參考一下紙本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63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我的研究目的在動機裡面就已經有提到了，如果不清楚的話，可以看一下簡報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39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以下是我的研究架構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51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首先，我們用相似形來解題，由證明得到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nor/>
                      </m:rPr>
                      <a:rPr lang="en-US" altLang="zh-TW" dirty="0"/>
                      <m:t>ABD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ADC</m:t>
                    </m:r>
                  </m:oMath>
                </a14:m>
                <a:r>
                  <a:rPr lang="zh-TW" altLang="en-US" dirty="0" smtClean="0"/>
                  <a:t>，得到的答案是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首先，我們用相似形來解題，由證明得到</a:t>
                </a:r>
                <a:r>
                  <a:rPr lang="zh-TW" altLang="en-US" i="0" smtClean="0">
                    <a:latin typeface="Cambria Math" panose="02040503050406030204" pitchFamily="18" charset="0"/>
                  </a:rPr>
                  <a:t>△</a:t>
                </a:r>
                <a:r>
                  <a:rPr lang="en-US" altLang="zh-TW" i="0" dirty="0">
                    <a:latin typeface="Cambria Math" panose="02040503050406030204" pitchFamily="18" charset="0"/>
                  </a:rPr>
                  <a:t>"</a:t>
                </a:r>
                <a:r>
                  <a:rPr lang="en-US" altLang="zh-TW" i="0" dirty="0">
                    <a:latin typeface="Cambria Math" panose="02040503050406030204" pitchFamily="18" charset="0"/>
                  </a:rPr>
                  <a:t>ABD</a:t>
                </a:r>
                <a:r>
                  <a:rPr lang="en-US" altLang="zh-TW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" ~</a:t>
                </a:r>
                <a:r>
                  <a:rPr lang="zh-TW" altLang="en-US" i="0">
                    <a:latin typeface="Cambria Math" panose="02040503050406030204" pitchFamily="18" charset="0"/>
                  </a:rPr>
                  <a:t>△</a:t>
                </a:r>
                <a:r>
                  <a:rPr lang="en-US" altLang="zh-TW" i="0">
                    <a:latin typeface="Cambria Math" panose="02040503050406030204" pitchFamily="18" charset="0"/>
                  </a:rPr>
                  <a:t>ADC</a:t>
                </a:r>
                <a:r>
                  <a:rPr lang="zh-TW" altLang="en-US" dirty="0" smtClean="0"/>
                  <a:t>，得到的答案是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90°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08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再來，我們用直角三角形來解題經由上述證明得知</a:t>
                </a:r>
                <a14:m>
                  <m:oMath xmlns:m="http://schemas.openxmlformats.org/officeDocument/2006/math">
                    <m:r>
                      <a:rPr lang="en-US" altLang="zh-TW" smtClean="0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CDE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zh-TW" altLang="zh-TW" dirty="0"/>
                  <a:t>為等腰直角三角形</a:t>
                </a:r>
                <a:r>
                  <a:rPr lang="zh-TW" altLang="zh-TW" dirty="0" smtClean="0"/>
                  <a:t>，</a:t>
                </a:r>
                <a:r>
                  <a:rPr lang="zh-TW" altLang="en-US" dirty="0" smtClean="0"/>
                  <a:t>得到的答案也是</a:t>
                </a:r>
                <a14:m>
                  <m:oMath xmlns:m="http://schemas.openxmlformats.org/officeDocument/2006/math">
                    <m:r>
                      <a:rPr lang="en-US" altLang="zh-TW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再來，我們用直角三角形來解題經由上述證明得知</a:t>
                </a:r>
                <a:r>
                  <a:rPr lang="en-US" altLang="zh-TW" i="0" smtClean="0">
                    <a:latin typeface="Cambria Math" panose="02040503050406030204" pitchFamily="18" charset="0"/>
                  </a:rPr>
                  <a:t>△CDE</a:t>
                </a:r>
                <a:r>
                  <a:rPr lang="en-US" altLang="zh-TW" dirty="0"/>
                  <a:t> </a:t>
                </a:r>
                <a:r>
                  <a:rPr lang="zh-TW" altLang="zh-TW" dirty="0"/>
                  <a:t>為等腰直角三角形</a:t>
                </a:r>
                <a:r>
                  <a:rPr lang="zh-TW" altLang="zh-TW" dirty="0" smtClean="0"/>
                  <a:t>，</a:t>
                </a:r>
                <a:r>
                  <a:rPr lang="zh-TW" altLang="en-US" dirty="0" smtClean="0"/>
                  <a:t>得到的答案也是</a:t>
                </a:r>
                <a:r>
                  <a:rPr lang="en-US" altLang="zh-TW" i="0" smtClean="0">
                    <a:latin typeface="Cambria Math" panose="02040503050406030204" pitchFamily="18" charset="0"/>
                  </a:rPr>
                  <a:t>90°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最後，我們用了三角函數的</a:t>
                </a:r>
                <a:r>
                  <a:rPr lang="en-US" altLang="zh-TW" dirty="0" smtClean="0"/>
                  <a:t>sin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cos</a:t>
                </a:r>
                <a:r>
                  <a:rPr lang="zh-TW" altLang="en-US" dirty="0" smtClean="0"/>
                  <a:t>和</a:t>
                </a:r>
                <a:r>
                  <a:rPr lang="en-US" altLang="zh-TW" dirty="0" smtClean="0"/>
                  <a:t>tan</a:t>
                </a:r>
                <a:r>
                  <a:rPr lang="zh-TW" altLang="en-US" dirty="0" smtClean="0"/>
                  <a:t>來解題，最後都得到了</a:t>
                </a:r>
                <a14:m>
                  <m:oMath xmlns:m="http://schemas.openxmlformats.org/officeDocument/2006/math">
                    <m:r>
                      <a:rPr lang="zh-TW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+∠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TW" altLang="en-US" dirty="0" smtClean="0"/>
                  <a:t>的結果。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最後，我們用了三角函數的</a:t>
                </a:r>
                <a:r>
                  <a:rPr lang="en-US" altLang="zh-TW" dirty="0" smtClean="0"/>
                  <a:t>sin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cos</a:t>
                </a:r>
                <a:r>
                  <a:rPr lang="zh-TW" altLang="en-US" dirty="0" smtClean="0"/>
                  <a:t>和</a:t>
                </a:r>
                <a:r>
                  <a:rPr lang="en-US" altLang="zh-TW" dirty="0" smtClean="0"/>
                  <a:t>tan</a:t>
                </a:r>
                <a:r>
                  <a:rPr lang="zh-TW" altLang="en-US" dirty="0" smtClean="0"/>
                  <a:t>來</a:t>
                </a:r>
                <a:r>
                  <a:rPr lang="zh-TW" altLang="en-US" dirty="0" smtClean="0"/>
                  <a:t>解題，最後都得到了</a:t>
                </a:r>
                <a:r>
                  <a:rPr lang="zh-TW" altLang="zh-TW" i="0">
                    <a:latin typeface="Cambria Math" panose="02040503050406030204" pitchFamily="18" charset="0"/>
                  </a:rPr>
                  <a:t>∠</a:t>
                </a:r>
                <a:r>
                  <a:rPr lang="en-US" altLang="zh-TW" i="0">
                    <a:latin typeface="Cambria Math" panose="02040503050406030204" pitchFamily="18" charset="0"/>
                  </a:rPr>
                  <a:t>A+∠B+</a:t>
                </a:r>
                <a:r>
                  <a:rPr lang="zh-TW" altLang="zh-TW" i="0">
                    <a:latin typeface="Cambria Math" panose="02040503050406030204" pitchFamily="18" charset="0"/>
                  </a:rPr>
                  <a:t>∠</a:t>
                </a:r>
                <a:r>
                  <a:rPr lang="en-US" altLang="zh-TW" i="0">
                    <a:latin typeface="Cambria Math" panose="02040503050406030204" pitchFamily="18" charset="0"/>
                  </a:rPr>
                  <a:t>C=90°</a:t>
                </a:r>
                <a:r>
                  <a:rPr lang="zh-TW" altLang="en-US" dirty="0" smtClean="0"/>
                  <a:t>的結果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97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根據前文</a:t>
            </a:r>
            <a:r>
              <a:rPr lang="zh-TW" altLang="en-US" dirty="0" smtClean="0"/>
              <a:t>三</a:t>
            </a:r>
            <a:r>
              <a:rPr lang="zh-TW" altLang="zh-TW" dirty="0" smtClean="0"/>
              <a:t>種面向的探討，</a:t>
            </a:r>
            <a:r>
              <a:rPr lang="zh-TW" altLang="en-US" dirty="0" smtClean="0"/>
              <a:t>我們</a:t>
            </a:r>
            <a:r>
              <a:rPr lang="zh-TW" altLang="zh-TW" dirty="0" smtClean="0"/>
              <a:t>針對相似形的解題方式</a:t>
            </a:r>
            <a:r>
              <a:rPr lang="zh-TW" altLang="en-US" dirty="0" smtClean="0"/>
              <a:t>來探討</a:t>
            </a:r>
            <a:r>
              <a:rPr lang="zh-TW" altLang="en-US" sz="1200" dirty="0" smtClean="0"/>
              <a:t>這個題目裡的相似三角形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BFA7-0113-41BB-8499-48C8B78D595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8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C05E34-0E9B-4A2B-B6B8-F0B22D77B577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74597A-6B24-4C28-A2CB-C0B0912728D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8%89%E8%A7%92%E5%87%BD%E6%95%B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xxdao.com/320000/310061.s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6176" y="3043808"/>
            <a:ext cx="7851648" cy="77038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三角形邊角與相似形之探究</a:t>
            </a:r>
            <a:endParaRPr lang="zh-TW" alt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Step1:</a:t>
            </a:r>
            <a:r>
              <a:rPr lang="zh-TW" altLang="en-US" sz="4000" dirty="0" smtClean="0"/>
              <a:t>觀察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52936"/>
                <a:ext cx="8229600" cy="37444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BDF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為等腰直角三角形、令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。如果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BDF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為等腰直角三角形、令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。如果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BDF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為等腰直角三角形、令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。如果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52936"/>
                <a:ext cx="8229600" cy="3744416"/>
              </a:xfrm>
              <a:blipFill rotWithShape="0">
                <a:blip r:embed="rId3"/>
                <a:stretch>
                  <a:fillRect l="-889" t="-24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7351" r="27301" b="38893"/>
          <a:stretch/>
        </p:blipFill>
        <p:spPr bwMode="auto">
          <a:xfrm>
            <a:off x="4304938" y="904156"/>
            <a:ext cx="4381862" cy="1772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90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Step2:</a:t>
            </a:r>
            <a:r>
              <a:rPr lang="zh-TW" altLang="en-US" sz="4000" dirty="0" smtClean="0"/>
              <a:t>猜測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52936"/>
                <a:ext cx="8229600" cy="4389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透過以上觀察，我猜測下列事實</a:t>
                </a: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定任意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為等腰直角三角形、令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/>
                </a:r>
                <a:b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</a:b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如果 </a:t>
                </a:r>
                <a14:m>
                  <m:oMath xmlns:m="http://schemas.openxmlformats.org/officeDocument/2006/math">
                    <m:r>
                      <a:rPr lang="en-US" altLang="zh-TW" b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𝐁𝐂𝐃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∼∆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𝐄𝐂𝐁</m:t>
                    </m:r>
                  </m:oMath>
                </a14:m>
                <a:r>
                  <a:rPr lang="en-US" altLang="zh-TW" b="1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𝐦</m:t>
                    </m:r>
                    <m:r>
                      <a:rPr lang="zh-TW" altLang="zh-TW" b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</a:t>
                </a: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定任意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為等腰直角三角形、令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/>
                </a:r>
                <a:b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</a:b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如果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𝐦</m:t>
                    </m:r>
                    <m:r>
                      <a:rPr lang="zh-TW" altLang="zh-TW" b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 </a:t>
                </a:r>
                <a14:m>
                  <m:oMath xmlns:m="http://schemas.openxmlformats.org/officeDocument/2006/math">
                    <m:r>
                      <a:rPr lang="en-US" altLang="zh-TW" b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𝐁𝐂𝐃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∼∆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𝐄𝐂𝐁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。</a:t>
                </a:r>
                <a:endParaRPr lang="zh-TW" altLang="en-US" b="1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52936"/>
                <a:ext cx="8229600" cy="4389120"/>
              </a:xfrm>
              <a:blipFill rotWithShape="0">
                <a:blip r:embed="rId3"/>
                <a:stretch>
                  <a:fillRect l="-1333" t="-1250" r="-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7351" r="27301" b="38893"/>
          <a:stretch/>
        </p:blipFill>
        <p:spPr bwMode="auto">
          <a:xfrm>
            <a:off x="4304938" y="904156"/>
            <a:ext cx="4381862" cy="1772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56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Step3:</a:t>
            </a:r>
            <a:r>
              <a:rPr lang="zh-TW" altLang="en-US" sz="4000" dirty="0" smtClean="0"/>
              <a:t>證明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猜測一證明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:</a:t>
                </a:r>
              </a:p>
              <a:p>
                <a:pPr marL="0" indent="0">
                  <a:buNone/>
                </a:pP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ECB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則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bar>
                  </m:oMath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我們知道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所以</a:t>
                </a:r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ad>
                              <m:radPr>
                                <m:degHide m:val="on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zh-TW" altLang="zh-TW">
                                <a:latin typeface="Cambria Math" panose="02040503050406030204" pitchFamily="18" charset="0"/>
                              </a:rPr>
                              <m:t>：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𝐶𝐷</m:t>
                                </m:r>
                              </m:e>
                            </m:ba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𝐸𝐶</m:t>
                                </m:r>
                              </m:e>
                            </m:bar>
                            <m:r>
                              <a:rPr lang="zh-TW" altLang="zh-TW">
                                <a:latin typeface="Cambria Math" panose="02040503050406030204" pitchFamily="18" charset="0"/>
                              </a:rPr>
                              <m:t>：</m:t>
                            </m:r>
                            <m:rad>
                              <m:radPr>
                                <m:degHide m:val="on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/>
                        </m:mr>
                        <m:m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𝐶𝐷</m:t>
                                </m:r>
                              </m:e>
                            </m:bar>
                            <m:r>
                              <a:rPr lang="zh-TW" altLang="zh-TW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𝐸𝐶</m:t>
                                </m:r>
                              </m:e>
                            </m:ba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zh-TW" altLang="zh-TW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/>
                        </m:mr>
                        <m:m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zh-TW" altLang="zh-TW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=2×</m:t>
                            </m:r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/>
                        </m:mr>
                      </m:m>
                    </m:oMath>
                  </m:oMathPara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  <a:blipFill rotWithShape="0">
                <a:blip r:embed="rId3"/>
                <a:stretch>
                  <a:fillRect l="-1333" t="-1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7351" r="27301" b="38893"/>
          <a:stretch/>
        </p:blipFill>
        <p:spPr bwMode="auto">
          <a:xfrm>
            <a:off x="4304938" y="904156"/>
            <a:ext cx="4381862" cy="1772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19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Step3:</a:t>
            </a:r>
            <a:r>
              <a:rPr lang="zh-TW" altLang="en-US" sz="4000" dirty="0" smtClean="0"/>
              <a:t>證明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8245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猜測二證明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: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=2×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zh-TW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且因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為等腰直角三角形，所以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ba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分別對於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ECB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的邊長比如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下</a:t>
                </a:r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△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BCD</m:t>
                                  </m:r>
                                  <m:r>
                                    <a:rPr lang="zh-TW" altLang="zh-TW">
                                      <a:latin typeface="Cambria Math" panose="02040503050406030204" pitchFamily="18" charset="0"/>
                                    </a:rPr>
                                    <m:t>：</m:t>
                                  </m:r>
                                </m:e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𝐵𝐶</m:t>
                                      </m:r>
                                    </m:e>
                                  </m:bar>
                                  <m:r>
                                    <a:rPr lang="zh-TW" altLang="zh-TW">
                                      <a:latin typeface="Cambria Math" panose="02040503050406030204" pitchFamily="18" charset="0"/>
                                    </a:rPr>
                                    <m:t>：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𝐶𝐷</m:t>
                                      </m:r>
                                    </m:e>
                                  </m:bar>
                                </m:e>
                              </m:mr>
                            </m:m>
                          </m: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zh-TW" altLang="zh-TW">
                                <a:latin typeface="Cambria Math" panose="02040503050406030204" pitchFamily="18" charset="0"/>
                              </a:rPr>
                              <m:t>：</m:t>
                            </m:r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△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ECB</m:t>
                                  </m:r>
                                  <m:r>
                                    <a:rPr lang="zh-TW" altLang="zh-TW">
                                      <a:latin typeface="Cambria Math" panose="02040503050406030204" pitchFamily="18" charset="0"/>
                                    </a:rPr>
                                    <m:t>：</m:t>
                                  </m:r>
                                </m:e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𝐸𝐶</m:t>
                                      </m:r>
                                    </m:e>
                                  </m:bar>
                                  <m:r>
                                    <a:rPr lang="zh-TW" altLang="zh-TW">
                                      <a:latin typeface="Cambria Math" panose="02040503050406030204" pitchFamily="18" charset="0"/>
                                    </a:rPr>
                                    <m:t>：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</m:bar>
                                </m:e>
                              </m:mr>
                            </m:m>
                          </m: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TW" altLang="zh-TW">
                                <a:latin typeface="Cambria Math" panose="02040503050406030204" pitchFamily="18" charset="0"/>
                              </a:rPr>
                              <m:t>：</m:t>
                            </m:r>
                            <m:rad>
                              <m:radPr>
                                <m:degHide m:val="on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/>
                                      <m:e/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/>
                                      <m:e/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/>
                                      <m:e/>
                                    </m:mr>
                                  </m:m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zh-TW" altLang="zh-TW">
                                              <a:latin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TW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zh-TW" altLang="zh-TW">
                                          <a:latin typeface="Cambria Math" panose="02040503050406030204" pitchFamily="18" charset="0"/>
                                        </a:rPr>
                                        <m:t>：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zh-TW" altLang="zh-TW">
                                      <a:latin typeface="Cambria Math" panose="02040503050406030204" pitchFamily="18" charset="0"/>
                                    </a:rPr>
                                    <m:t>：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mr>
                              <m:m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𝐵𝐶</m:t>
                                      </m:r>
                                    </m:e>
                                  </m:bar>
                                  <m:r>
                                    <a:rPr lang="zh-TW" altLang="zh-TW">
                                      <a:latin typeface="Cambria Math" panose="02040503050406030204" pitchFamily="18" charset="0"/>
                                    </a:rPr>
                                    <m:t>：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𝐶𝐷</m:t>
                                      </m:r>
                                    </m:e>
                                  </m:ba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又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為共用角，故得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證</a:t>
                </a:r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>
                          <a:latin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BCD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∼∆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ECB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SAS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824536"/>
              </a:xfrm>
              <a:blipFill rotWithShape="0">
                <a:blip r:embed="rId3"/>
                <a:stretch>
                  <a:fillRect l="-1333" t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3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Step4:</a:t>
            </a:r>
            <a:r>
              <a:rPr lang="zh-TW" altLang="en-US" sz="4000" dirty="0" smtClean="0"/>
              <a:t>實做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我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用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GSP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畫了一些圖，設定</a:t>
            </a:r>
            <a:r>
              <a:rPr lang="en-US" altLang="zh-TW" dirty="0" err="1">
                <a:latin typeface="Cambria Math" panose="02040503050406030204" pitchFamily="18" charset="0"/>
                <a:ea typeface="標楷體" panose="03000509000000000000" pitchFamily="65" charset="-120"/>
              </a:rPr>
              <a:t>mn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=2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，也得到了∆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BCD∼∆BEC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方式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這兩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種情況都符合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m:l=l:n</a:t>
            </a: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Cambria Math" panose="020405030504060302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Case 1:</a:t>
            </a:r>
          </a:p>
        </p:txBody>
      </p:sp>
      <p:pic>
        <p:nvPicPr>
          <p:cNvPr id="6" name="圖片 5"/>
          <p:cNvPicPr/>
          <p:nvPr/>
        </p:nvPicPr>
        <p:blipFill rotWithShape="1">
          <a:blip r:embed="rId3"/>
          <a:srcRect l="5599" t="5778" r="2118" b="44864"/>
          <a:stretch/>
        </p:blipFill>
        <p:spPr bwMode="auto">
          <a:xfrm>
            <a:off x="1384115" y="2996952"/>
            <a:ext cx="6375769" cy="2565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0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Step4:</a:t>
            </a:r>
            <a:r>
              <a:rPr lang="zh-TW" altLang="en-US" sz="4000" dirty="0" smtClean="0"/>
              <a:t>實做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我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用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GSP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畫了一些圖，設定</a:t>
            </a:r>
            <a:r>
              <a:rPr lang="en-US" altLang="zh-TW" dirty="0" err="1">
                <a:latin typeface="Cambria Math" panose="02040503050406030204" pitchFamily="18" charset="0"/>
                <a:ea typeface="標楷體" panose="03000509000000000000" pitchFamily="65" charset="-120"/>
              </a:rPr>
              <a:t>mn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=2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，也得到了∆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BCD∼∆BEC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方式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這兩</a:t>
            </a:r>
            <a:r>
              <a:rPr lang="zh-TW" altLang="en-US" dirty="0">
                <a:latin typeface="Cambria Math" panose="02040503050406030204" pitchFamily="18" charset="0"/>
                <a:ea typeface="標楷體" panose="03000509000000000000" pitchFamily="65" charset="-120"/>
              </a:rPr>
              <a:t>種情況都符合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m:l=l:n</a:t>
            </a: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Cambria Math" panose="020405030504060302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Case 2:</a:t>
            </a:r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5960" t="6741" r="32639" b="46309"/>
          <a:stretch/>
        </p:blipFill>
        <p:spPr bwMode="auto">
          <a:xfrm>
            <a:off x="2001112" y="2924944"/>
            <a:ext cx="5141776" cy="294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51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32656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zh-TW" altLang="zh-TW" sz="4000" dirty="0"/>
                  <a:t>用相似的概念來看不是</a:t>
                </a:r>
                <a14:m>
                  <m:oMath xmlns:m="http://schemas.openxmlformats.org/officeDocument/2006/math">
                    <m:r>
                      <a:rPr lang="en-US" altLang="zh-TW" sz="400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zh-TW" altLang="zh-TW" sz="4000" dirty="0"/>
                  <a:t>時的情況</a:t>
                </a:r>
                <a:endParaRPr lang="zh-TW" altLang="en-US" sz="40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32656"/>
                <a:ext cx="8229600" cy="1143000"/>
              </a:xfrm>
              <a:blipFill rotWithShape="0">
                <a:blip r:embed="rId3"/>
                <a:stretch>
                  <a:fillRect l="-3704" b="-262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</p:spPr>
            <p:txBody>
              <a:bodyPr>
                <a:normAutofit/>
              </a:bodyPr>
              <a:lstStyle/>
              <a:p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根據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前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文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相似三角形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探討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，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針對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角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的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解題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方式，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如果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不是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zh-TW" altLang="en-US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角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相似形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真的成立的狀況下，我們將探究其邊與邊的關係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</a:t>
                </a:r>
                <a:endParaRPr lang="zh-TW" altLang="en-US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  <a:blipFill rotWithShape="0">
                <a:blip r:embed="rId4"/>
                <a:stretch>
                  <a:fillRect l="-889" r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9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Step1:</a:t>
            </a:r>
            <a:r>
              <a:rPr lang="zh-TW" altLang="en-US" sz="4000" dirty="0"/>
              <a:t>觀察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</p:spPr>
            <p:txBody>
              <a:bodyPr/>
              <a:lstStyle/>
              <a:p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，如果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</a:t>
                </a:r>
                <a:endParaRPr lang="en-US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zh-TW" altLang="zh-TW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  <a:blipFill rotWithShape="0">
                <a:blip r:embed="rId3"/>
                <a:stretch>
                  <a:fillRect l="-889" t="-1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2"/>
          <a:stretch/>
        </p:blipFill>
        <p:spPr bwMode="auto">
          <a:xfrm>
            <a:off x="1401395" y="3811737"/>
            <a:ext cx="6341209" cy="170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0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Step1:</a:t>
            </a:r>
            <a:r>
              <a:rPr lang="zh-TW" altLang="en-US" sz="4000" dirty="0"/>
              <a:t>觀察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</p:spPr>
            <p:txBody>
              <a:bodyPr/>
              <a:lstStyle/>
              <a:p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BDF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，如果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</a:t>
                </a: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zh-TW" altLang="zh-TW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  <a:blipFill rotWithShape="0">
                <a:blip r:embed="rId3"/>
                <a:stretch>
                  <a:fillRect l="-889" t="-1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9560" r="8983" b="2424"/>
          <a:stretch/>
        </p:blipFill>
        <p:spPr bwMode="auto">
          <a:xfrm>
            <a:off x="3095836" y="4176218"/>
            <a:ext cx="2952328" cy="1706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7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Step2:</a:t>
            </a:r>
            <a:r>
              <a:rPr lang="zh-TW" altLang="en-US" sz="4000" dirty="0" smtClean="0"/>
              <a:t>猜測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透過以上觀察，我猜測下列</a:t>
                </a:r>
                <a:r>
                  <a:rPr lang="zh-TW" altLang="en-US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兩點</a:t>
                </a: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事實</a:t>
                </a: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為任意角且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TW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。如果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為任意角且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。如果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那麼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BEC</m:t>
                    </m:r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  <a:blipFill rotWithShape="0">
                <a:blip r:embed="rId3"/>
                <a:stretch>
                  <a:fillRect l="-1333" t="-1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4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8000" dirty="0"/>
              <a:t>研究動機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Step3:</a:t>
            </a:r>
            <a:r>
              <a:rPr lang="zh-TW" altLang="en-US" sz="4000" dirty="0"/>
              <a:t>證明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373216"/>
              </a:xfrm>
            </p:spPr>
            <p:txBody>
              <a:bodyPr>
                <a:noAutofit/>
              </a:bodyPr>
              <a:lstStyle/>
              <a:p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猜測一證明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: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ECB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, 0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，對於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透過正弦定理可得到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(90°−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 </a:t>
                </a:r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e>
                            </m:ba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𝐶𝐷</m:t>
                                </m:r>
                              </m:e>
                            </m:ba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𝐸𝐶</m:t>
                                </m:r>
                              </m:e>
                            </m:ba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e>
                            </m:bar>
                          </m:e>
                          <m:e/>
                        </m:mr>
                      </m:m>
                    </m:oMath>
                  </m:oMathPara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𝐶𝐷</m:t>
                                </m:r>
                              </m:e>
                            </m:bar>
                            <m:r>
                              <a:rPr lang="zh-TW" altLang="zh-TW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𝐸𝐶</m:t>
                                </m:r>
                              </m:e>
                            </m:ba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e>
                            </m:bar>
                            <m:r>
                              <a:rPr lang="zh-TW" altLang="zh-TW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𝐶𝐷</m:t>
                                </m:r>
                              </m:e>
                            </m:bar>
                            <m:r>
                              <a:rPr lang="zh-TW" altLang="zh-TW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𝐸𝐶</m:t>
                                </m:r>
                              </m:e>
                            </m:ba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𝐶𝐷</m:t>
                                </m:r>
                              </m:e>
                            </m:bar>
                            <m:r>
                              <a:rPr lang="zh-TW" altLang="zh-TW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bar>
                              <m:barPr>
                                <m:pos m:val="top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𝐸𝐶</m:t>
                                </m:r>
                              </m:e>
                            </m:ba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zh-TW" altLang="zh-TW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zh-TW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1800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373216"/>
              </a:xfrm>
              <a:blipFill rotWithShape="0">
                <a:blip r:embed="rId3"/>
                <a:stretch>
                  <a:fillRect l="-1333" t="-4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4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Step3:</a:t>
            </a:r>
            <a:r>
              <a:rPr lang="zh-TW" altLang="en-US" sz="4000" dirty="0"/>
              <a:t>證明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373216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猜測二證明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: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令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 0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且因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為直角三角形，又因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bar>
                      </m:num>
                      <m:den>
                        <m:bar>
                          <m:barPr>
                            <m:pos m:val="top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bar>
                      </m:den>
                    </m:f>
                    <m:r>
                      <a:rPr lang="en-US" altLang="zh-TW">
                        <a:latin typeface="Cambria Math" panose="02040503050406030204" pitchFamily="18" charset="0"/>
                      </a:rPr>
                      <m:t>=1/</m:t>
                    </m:r>
                    <m:func>
                      <m:func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，所以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</a:rPr>
                      <m:t>=1/</m:t>
                    </m:r>
                    <m:func>
                      <m:func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分別對於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ECB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的邊長比如下</a:t>
                </a:r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:</a:t>
                </a:r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(1)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 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: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ba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1/</m:t>
                    </m:r>
                    <m:func>
                      <m:func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(2)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 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ECB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: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  <m:bar>
                      <m:barPr>
                        <m:pos m:val="to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ba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:1/</m:t>
                    </m:r>
                    <m:func>
                      <m:func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mn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cosθ</m:t>
                      </m:r>
                    </m:oMath>
                  </m:oMathPara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>
                          <a:latin typeface="Cambria Math" panose="02040503050406030204" pitchFamily="18" charset="0"/>
                        </a:rPr>
                        <m:t>=1/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BCD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∼∆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BEC</m:t>
                      </m:r>
                    </m:oMath>
                  </m:oMathPara>
                </a14:m>
                <a:endParaRPr lang="en-US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373216"/>
              </a:xfrm>
              <a:blipFill rotWithShape="0">
                <a:blip r:embed="rId3"/>
                <a:stretch>
                  <a:fillRect l="-1333" t="-4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3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Step4:</a:t>
            </a:r>
            <a:r>
              <a:rPr lang="zh-TW" altLang="en-US" sz="4000" dirty="0"/>
              <a:t>實做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</p:spPr>
            <p:txBody>
              <a:bodyPr/>
              <a:lstStyle/>
              <a:p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我用</a:t>
                </a:r>
                <a:r>
                  <a:rPr lang="en-US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GSP</a:t>
                </a:r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畫了一些圖，設計一個角度可改變的程式，設定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，最後還是有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~∆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ECB</m:t>
                    </m:r>
                  </m:oMath>
                </a14:m>
                <a:r>
                  <a:rPr lang="zh-TW" altLang="zh-TW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的結果</a:t>
                </a: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389120"/>
              </a:xfrm>
              <a:blipFill rotWithShape="0">
                <a:blip r:embed="rId3"/>
                <a:stretch>
                  <a:fillRect l="-889" t="-15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6741" r="6093" b="32825"/>
          <a:stretch/>
        </p:blipFill>
        <p:spPr bwMode="auto">
          <a:xfrm>
            <a:off x="1259632" y="2458063"/>
            <a:ext cx="6624736" cy="3415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3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4000" dirty="0"/>
              <a:t>結論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</p:spPr>
            <p:txBody>
              <a:bodyPr>
                <a:normAutofit/>
              </a:bodyPr>
              <a:lstStyle/>
              <a:p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給定任意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 sz="2800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為等腰直角三角形、令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 sz="280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=2×</m:t>
                    </m:r>
                    <m:sSup>
                      <m:sSupPr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若且為若</a:t>
                </a:r>
                <a14:m>
                  <m:oMath xmlns:m="http://schemas.openxmlformats.org/officeDocument/2006/math">
                    <m:r>
                      <a:rPr lang="en-US" altLang="zh-TW" sz="280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ECB</m:t>
                    </m:r>
                  </m:oMath>
                </a14:m>
                <a:r>
                  <a:rPr lang="zh-TW" altLang="zh-TW" sz="2800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</a:t>
                </a:r>
                <a:r>
                  <a:rPr lang="en-US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 </a:t>
                </a:r>
                <a:endParaRPr lang="zh-TW" altLang="zh-TW" sz="2800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給定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為任意角、</a:t>
                </a:r>
                <a14:m>
                  <m:oMath xmlns:m="http://schemas.openxmlformats.org/officeDocument/2006/math">
                    <m:r>
                      <a:rPr lang="en-US" altLang="zh-TW" sz="2800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為直角三角形、令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TW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altLang="zh-TW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zh-TW" altLang="zh-TW" sz="280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zh-TW" sz="28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若且為若</a:t>
                </a:r>
                <a14:m>
                  <m:oMath xmlns:m="http://schemas.openxmlformats.org/officeDocument/2006/math">
                    <m:r>
                      <a:rPr lang="en-US" altLang="zh-TW" sz="280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∼∆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BEC</m:t>
                    </m:r>
                  </m:oMath>
                </a14:m>
                <a:r>
                  <a:rPr lang="zh-TW" altLang="zh-TW" sz="2800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。</a:t>
                </a:r>
                <a:endParaRPr lang="zh-TW" altLang="zh-TW" sz="2800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  <a:blipFill rotWithShape="0">
                <a:blip r:embed="rId3"/>
                <a:stretch>
                  <a:fillRect l="-1037" t="-1276" r="-5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7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4000" dirty="0"/>
              <a:t>引注資料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zh-TW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亞瑟‧班傑明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(2017)</a:t>
            </a:r>
            <a:r>
              <a:rPr lang="zh-TW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。</a:t>
            </a:r>
            <a:r>
              <a:rPr lang="zh-TW" altLang="zh-TW" b="1" dirty="0">
                <a:latin typeface="Cambria Math" panose="02040503050406030204" pitchFamily="18" charset="0"/>
                <a:ea typeface="標楷體" panose="03000509000000000000" pitchFamily="65" charset="-120"/>
              </a:rPr>
              <a:t>數學大觀念</a:t>
            </a:r>
            <a:r>
              <a:rPr lang="zh-TW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。貓頭鷹出版</a:t>
            </a:r>
            <a:r>
              <a:rPr lang="zh-TW" altLang="zh-TW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Cambria Math" panose="02040503050406030204" pitchFamily="18" charset="0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三角函數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維基百科。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2017</a:t>
            </a:r>
            <a:r>
              <a:rPr lang="zh-TW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年取自</a:t>
            </a:r>
          </a:p>
          <a:p>
            <a:pPr marL="0" indent="0">
              <a:buNone/>
            </a:pPr>
            <a:r>
              <a:rPr lang="en-US" altLang="zh-TW" u="sng" dirty="0">
                <a:latin typeface="Cambria Math" panose="02040503050406030204" pitchFamily="18" charset="0"/>
                <a:ea typeface="標楷體" panose="03000509000000000000" pitchFamily="65" charset="-120"/>
                <a:hlinkClick r:id="rId3"/>
              </a:rPr>
              <a:t>https://zh.wikipedia.org/wiki/%E4%B8%89%E8%A7%92%E5%87%BD%E6%95%B0</a:t>
            </a:r>
            <a:endParaRPr lang="zh-TW" altLang="zh-TW" dirty="0">
              <a:latin typeface="Cambria Math" panose="02040503050406030204" pitchFamily="18" charset="0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三角函數</a:t>
            </a:r>
            <a:r>
              <a:rPr lang="zh-TW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六邊形。</a:t>
            </a:r>
            <a:r>
              <a:rPr lang="en-US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2017</a:t>
            </a:r>
            <a:r>
              <a:rPr lang="zh-TW" altLang="zh-TW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取自</a:t>
            </a:r>
            <a:r>
              <a:rPr lang="en-US" altLang="zh-TW" u="sng" dirty="0" smtClean="0">
                <a:latin typeface="Cambria Math" panose="02040503050406030204" pitchFamily="18" charset="0"/>
                <a:ea typeface="標楷體" panose="03000509000000000000" pitchFamily="65" charset="-120"/>
                <a:hlinkClick r:id="rId4"/>
              </a:rPr>
              <a:t>http</a:t>
            </a:r>
            <a:r>
              <a:rPr lang="en-US" altLang="zh-TW" u="sng" dirty="0">
                <a:latin typeface="Cambria Math" panose="02040503050406030204" pitchFamily="18" charset="0"/>
                <a:ea typeface="標楷體" panose="03000509000000000000" pitchFamily="65" charset="-120"/>
                <a:hlinkClick r:id="rId4"/>
              </a:rPr>
              <a:t>://www.xxdao.com/320000/310061.shtml</a:t>
            </a:r>
            <a:endParaRPr lang="en-US" altLang="zh-TW" dirty="0" smtClean="0">
              <a:latin typeface="Cambria Math" panose="020405030504060302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15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50096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8000" dirty="0" smtClean="0"/>
              <a:t>謝謝大家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0457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題目解釋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2452688"/>
            <a:ext cx="4810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361356" y="5021284"/>
                <a:ext cx="44212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b="1" i="0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altLang="zh-TW" sz="2600" b="1" i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TW" sz="2600" b="1" i="0">
                          <a:latin typeface="Cambria Math" panose="02040503050406030204" pitchFamily="18" charset="0"/>
                        </a:rPr>
                        <m:t>+∠</m:t>
                      </m:r>
                      <m:r>
                        <a:rPr lang="en-US" altLang="zh-TW" sz="26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r>
                        <a:rPr lang="en-US" altLang="zh-TW" sz="26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+∠</m:t>
                      </m:r>
                      <m:r>
                        <a:rPr lang="en-US" altLang="zh-TW" sz="26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en-US" altLang="zh-TW" sz="26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altLang="zh-TW" sz="2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56" y="5021284"/>
                <a:ext cx="442128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研究目的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探討這一個題目的其他解法。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探討這一題使用相似形的解法是否可以用在其他對角線上？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探討這一題使用相似形解法是否可以推廣到其他角度？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研究架構</a:t>
            </a:r>
            <a:endParaRPr lang="zh-TW" altLang="en-US" sz="40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346125"/>
              </p:ext>
            </p:extLst>
          </p:nvPr>
        </p:nvGraphicFramePr>
        <p:xfrm>
          <a:off x="457200" y="1484784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解法一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利用相似形解題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389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dirty="0" smtClean="0">
                    <a:latin typeface="Calibri" panose="020F0502020204030204" pitchFamily="34" charset="0"/>
                    <a:ea typeface="標楷體" panose="03000509000000000000" pitchFamily="65" charset="-120"/>
                  </a:rPr>
                  <a:t>由證明</a:t>
                </a:r>
                <a:r>
                  <a:rPr lang="zh-TW" altLang="en-US" dirty="0">
                    <a:latin typeface="Calibri" panose="020F0502020204030204" pitchFamily="34" charset="0"/>
                    <a:ea typeface="標楷體" panose="03000509000000000000" pitchFamily="65" charset="-120"/>
                  </a:rPr>
                  <a:t>得到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nor/>
                      </m:rPr>
                      <a:rPr lang="en-US" altLang="zh-TW" dirty="0">
                        <a:latin typeface="Calibri" panose="020F0502020204030204" pitchFamily="34" charset="0"/>
                        <a:ea typeface="標楷體" panose="03000509000000000000" pitchFamily="65" charset="-120"/>
                      </a:rPr>
                      <m:t>ABD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ADC</m:t>
                    </m:r>
                  </m:oMath>
                </a14:m>
                <a:r>
                  <a:rPr lang="zh-TW" altLang="en-US" dirty="0">
                    <a:latin typeface="Calibri" panose="020F0502020204030204" pitchFamily="34" charset="0"/>
                    <a:ea typeface="標楷體" panose="03000509000000000000" pitchFamily="65" charset="-120"/>
                  </a:rPr>
                  <a:t>，</a:t>
                </a:r>
                <a:r>
                  <a:rPr lang="zh-TW" altLang="en-US" dirty="0" smtClean="0">
                    <a:latin typeface="Calibri" panose="020F0502020204030204" pitchFamily="34" charset="0"/>
                    <a:ea typeface="標楷體" panose="03000509000000000000" pitchFamily="65" charset="-120"/>
                  </a:rPr>
                  <a:t>故</a:t>
                </a:r>
                <a:r>
                  <a:rPr lang="zh-TW" altLang="en-US" dirty="0">
                    <a:latin typeface="Calibri" panose="020F0502020204030204" pitchFamily="34" charset="0"/>
                    <a:ea typeface="標楷體" panose="03000509000000000000" pitchFamily="65" charset="-120"/>
                  </a:rPr>
                  <a:t>得</a:t>
                </a:r>
                <a:r>
                  <a:rPr lang="zh-TW" altLang="en-US" dirty="0" smtClean="0">
                    <a:latin typeface="Calibri" panose="020F0502020204030204" pitchFamily="34" charset="0"/>
                    <a:ea typeface="標楷體" panose="03000509000000000000" pitchFamily="65" charset="-120"/>
                  </a:rPr>
                  <a:t>證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+∠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endParaRPr lang="zh-TW" altLang="en-US" dirty="0">
                  <a:latin typeface="Calibri" panose="020F0502020204030204" pitchFamily="34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389120"/>
              </a:xfrm>
              <a:blipFill rotWithShape="0">
                <a:blip r:embed="rId3"/>
                <a:stretch>
                  <a:fillRect l="-1333" t="-1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3631" t="6234" b="7014"/>
          <a:stretch/>
        </p:blipFill>
        <p:spPr>
          <a:xfrm>
            <a:off x="1685132" y="2780928"/>
            <a:ext cx="5773735" cy="20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解法二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利用直角三角形解題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7525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dirty="0">
                    <a:latin typeface="Calibri" panose="020F0502020204030204" pitchFamily="34" charset="0"/>
                    <a:ea typeface="標楷體" panose="03000509000000000000" pitchFamily="65" charset="-120"/>
                  </a:rPr>
                  <a:t>由</a:t>
                </a:r>
                <a:r>
                  <a:rPr lang="zh-TW" altLang="en-US" dirty="0" smtClean="0">
                    <a:latin typeface="Calibri" panose="020F0502020204030204" pitchFamily="34" charset="0"/>
                    <a:ea typeface="標楷體" panose="03000509000000000000" pitchFamily="65" charset="-120"/>
                  </a:rPr>
                  <a:t>證明得知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CDE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ea typeface="標楷體" panose="03000509000000000000" pitchFamily="65" charset="-120"/>
                  </a:rPr>
                  <a:t> </a:t>
                </a:r>
                <a:r>
                  <a:rPr lang="zh-TW" altLang="zh-TW" dirty="0">
                    <a:latin typeface="Calibri" panose="020F0502020204030204" pitchFamily="34" charset="0"/>
                    <a:ea typeface="標楷體" panose="03000509000000000000" pitchFamily="65" charset="-120"/>
                  </a:rPr>
                  <a:t>為等腰直角三角形，又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BDF</m:t>
                    </m:r>
                    <m:acc>
                      <m:accPr>
                        <m:chr m:val="̃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CEA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ea typeface="標楷體" panose="03000509000000000000" pitchFamily="65" charset="-120"/>
                  </a:rPr>
                  <a:t> ( SSS </a:t>
                </a:r>
                <a:r>
                  <a:rPr lang="en-US" altLang="zh-TW" dirty="0" smtClean="0">
                    <a:latin typeface="Calibri" panose="020F0502020204030204" pitchFamily="34" charset="0"/>
                    <a:ea typeface="標楷體" panose="03000509000000000000" pitchFamily="65" charset="-120"/>
                  </a:rPr>
                  <a:t>)</a:t>
                </a:r>
                <a:r>
                  <a:rPr lang="zh-TW" altLang="en-US" dirty="0" smtClean="0">
                    <a:latin typeface="Calibri" panose="020F0502020204030204" pitchFamily="34" charset="0"/>
                    <a:ea typeface="標楷體" panose="03000509000000000000" pitchFamily="65" charset="-120"/>
                  </a:rPr>
                  <a:t>，</a:t>
                </a:r>
                <a:r>
                  <a:rPr lang="zh-TW" altLang="zh-TW" dirty="0" smtClean="0">
                    <a:latin typeface="Calibri" panose="020F0502020204030204" pitchFamily="34" charset="0"/>
                    <a:ea typeface="標楷體" panose="03000509000000000000" pitchFamily="65" charset="-120"/>
                  </a:rPr>
                  <a:t>故</a:t>
                </a:r>
                <a:r>
                  <a:rPr lang="zh-TW" altLang="zh-TW" dirty="0">
                    <a:latin typeface="Calibri" panose="020F0502020204030204" pitchFamily="34" charset="0"/>
                    <a:ea typeface="標楷體" panose="03000509000000000000" pitchFamily="65" charset="-120"/>
                  </a:rPr>
                  <a:t>得證 </a:t>
                </a:r>
                <a14:m>
                  <m:oMath xmlns:m="http://schemas.openxmlformats.org/officeDocument/2006/math">
                    <m:r>
                      <a:rPr lang="zh-TW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+∠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endParaRPr lang="zh-TW" altLang="zh-TW" dirty="0">
                  <a:latin typeface="Calibri" panose="020F0502020204030204" pitchFamily="34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zh-TW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752528"/>
              </a:xfrm>
              <a:blipFill rotWithShape="0">
                <a:blip r:embed="rId3"/>
                <a:stretch>
                  <a:fillRect l="-1333" t="-12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6292" t="9330" r="17624" b="9330"/>
          <a:stretch/>
        </p:blipFill>
        <p:spPr>
          <a:xfrm>
            <a:off x="2368343" y="2780928"/>
            <a:ext cx="4407314" cy="31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解法三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利用三角函數來解題</a:t>
            </a:r>
            <a:endParaRPr lang="zh-TW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7525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我們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用了三角函數的正弦函數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(sin)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、餘弦函數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(cos)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、正切函數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(tan)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來解題，最後都得到了</a:t>
                </a:r>
                <a14:m>
                  <m:oMath xmlns:m="http://schemas.openxmlformats.org/officeDocument/2006/math">
                    <m:r>
                      <a:rPr lang="zh-TW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+∠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的結果。</a:t>
                </a:r>
                <a:endParaRPr lang="en-US" altLang="zh-TW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752528"/>
              </a:xfrm>
              <a:blipFill rotWithShape="0">
                <a:blip r:embed="rId3"/>
                <a:stretch>
                  <a:fillRect l="-1333" r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5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探討這個題目裡的相似三角形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>
              <a:latin typeface="Cambria Math" panose="020405030504060302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Cambria Math" panose="020405030504060302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Cambria Math" panose="020405030504060302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根據</a:t>
            </a:r>
            <a:r>
              <a:rPr lang="zh-TW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前</a:t>
            </a:r>
            <a:r>
              <a:rPr lang="zh-TW" altLang="zh-TW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文</a:t>
            </a:r>
            <a:r>
              <a:rPr lang="zh-TW" altLang="en-US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三</a:t>
            </a:r>
            <a:r>
              <a:rPr lang="zh-TW" altLang="zh-TW" dirty="0" smtClean="0">
                <a:latin typeface="Cambria Math" panose="02040503050406030204" pitchFamily="18" charset="0"/>
                <a:ea typeface="標楷體" panose="03000509000000000000" pitchFamily="65" charset="-120"/>
              </a:rPr>
              <a:t>種</a:t>
            </a:r>
            <a:r>
              <a:rPr lang="zh-TW" altLang="zh-TW" dirty="0">
                <a:latin typeface="Cambria Math" panose="02040503050406030204" pitchFamily="18" charset="0"/>
                <a:ea typeface="標楷體" panose="03000509000000000000" pitchFamily="65" charset="-120"/>
              </a:rPr>
              <a:t>面向的探討，針對相似形的解題方式，將會得到我們都是先透過邊長比的關係再進行角度的計算，那麼如果相似形真的成立的狀況下，我們將探究其邊與邊的關係。</a:t>
            </a:r>
            <a:endParaRPr lang="zh-TW" altLang="en-US" dirty="0">
              <a:latin typeface="Cambria Math" panose="020405030504060302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7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1116</Words>
  <Application>Microsoft Office PowerPoint</Application>
  <PresentationFormat>如螢幕大小 (4:3)</PresentationFormat>
  <Paragraphs>161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微軟正黑體</vt:lpstr>
      <vt:lpstr>新細明體</vt:lpstr>
      <vt:lpstr>標楷體</vt:lpstr>
      <vt:lpstr>Calibri</vt:lpstr>
      <vt:lpstr>Cambria Math</vt:lpstr>
      <vt:lpstr>Constantia</vt:lpstr>
      <vt:lpstr>Wingdings 2</vt:lpstr>
      <vt:lpstr>流線</vt:lpstr>
      <vt:lpstr>三角形邊角與相似形之探究</vt:lpstr>
      <vt:lpstr>研究動機</vt:lpstr>
      <vt:lpstr>題目解釋</vt:lpstr>
      <vt:lpstr>研究目的</vt:lpstr>
      <vt:lpstr>研究架構</vt:lpstr>
      <vt:lpstr>解法一:利用相似形解題</vt:lpstr>
      <vt:lpstr>解法二:利用直角三角形解題</vt:lpstr>
      <vt:lpstr>解法三:利用三角函數來解題</vt:lpstr>
      <vt:lpstr>探討這個題目裡的相似三角形</vt:lpstr>
      <vt:lpstr>Step1:觀察</vt:lpstr>
      <vt:lpstr>Step2:猜測</vt:lpstr>
      <vt:lpstr>Step3:證明</vt:lpstr>
      <vt:lpstr>Step3:證明</vt:lpstr>
      <vt:lpstr>Step4:實做</vt:lpstr>
      <vt:lpstr>Step4:實做</vt:lpstr>
      <vt:lpstr>用相似的概念來看不是45°時的情況</vt:lpstr>
      <vt:lpstr>Step1:觀察</vt:lpstr>
      <vt:lpstr>Step1:觀察</vt:lpstr>
      <vt:lpstr>Step2:猜測</vt:lpstr>
      <vt:lpstr>Step3:證明</vt:lpstr>
      <vt:lpstr>Step3:證明</vt:lpstr>
      <vt:lpstr>Step4:實做</vt:lpstr>
      <vt:lpstr>結論</vt:lpstr>
      <vt:lpstr>引注資料</vt:lpstr>
      <vt:lpstr>謝謝大家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三角形邊角與相似形之探究</dc:title>
  <dc:creator>user</dc:creator>
  <cp:lastModifiedBy>ZCJH</cp:lastModifiedBy>
  <cp:revision>48</cp:revision>
  <dcterms:created xsi:type="dcterms:W3CDTF">2017-10-24T06:30:52Z</dcterms:created>
  <dcterms:modified xsi:type="dcterms:W3CDTF">2017-11-01T09:11:19Z</dcterms:modified>
</cp:coreProperties>
</file>