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2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7" r:id="rId3"/>
    <p:sldId id="259" r:id="rId4"/>
    <p:sldId id="258" r:id="rId5"/>
    <p:sldId id="331" r:id="rId6"/>
    <p:sldId id="262" r:id="rId7"/>
    <p:sldId id="260" r:id="rId8"/>
    <p:sldId id="299" r:id="rId9"/>
    <p:sldId id="301" r:id="rId10"/>
    <p:sldId id="300" r:id="rId11"/>
    <p:sldId id="332" r:id="rId12"/>
    <p:sldId id="287" r:id="rId13"/>
    <p:sldId id="288" r:id="rId14"/>
    <p:sldId id="289" r:id="rId15"/>
    <p:sldId id="333" r:id="rId16"/>
    <p:sldId id="334" r:id="rId17"/>
    <p:sldId id="290" r:id="rId18"/>
    <p:sldId id="335" r:id="rId19"/>
    <p:sldId id="261" r:id="rId20"/>
    <p:sldId id="268" r:id="rId21"/>
    <p:sldId id="269" r:id="rId22"/>
    <p:sldId id="270" r:id="rId23"/>
    <p:sldId id="263" r:id="rId24"/>
    <p:sldId id="303" r:id="rId25"/>
    <p:sldId id="304" r:id="rId26"/>
    <p:sldId id="323" r:id="rId27"/>
    <p:sldId id="336" r:id="rId28"/>
    <p:sldId id="337" r:id="rId29"/>
    <p:sldId id="338" r:id="rId30"/>
    <p:sldId id="339" r:id="rId31"/>
    <p:sldId id="340" r:id="rId32"/>
    <p:sldId id="341" r:id="rId33"/>
    <p:sldId id="342" r:id="rId34"/>
    <p:sldId id="329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207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coca\Desktop\&#23567;&#35542;&#25991;\&#21839;&#21367;&#32113;&#35336;&#22294;&#34920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coca\Desktop\&#23567;&#35542;&#25991;\&#21839;&#21367;&#32113;&#35336;&#22294;&#34920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coca\Desktop\&#23567;&#35542;&#25991;\&#21839;&#21367;&#32113;&#35336;&#22294;&#34920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coca\Desktop\&#23567;&#35542;&#25991;\&#21839;&#21367;&#32113;&#35336;&#22294;&#34920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coca\Desktop\&#23567;&#35542;&#25991;\&#21839;&#21367;&#32113;&#35336;&#22294;&#3492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4.4842558737627179E-2"/>
          <c:w val="1"/>
          <c:h val="0.935240982666752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66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zh-TW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'9'!$B$3:$L$3</c:f>
              <c:strCache>
                <c:ptCount val="11"/>
                <c:pt idx="0">
                  <c:v>導覽遊園車</c:v>
                </c:pt>
                <c:pt idx="1">
                  <c:v>自行車租借</c:v>
                </c:pt>
                <c:pt idx="2">
                  <c:v>空中纜車</c:v>
                </c:pt>
                <c:pt idx="3">
                  <c:v>原住民風味餐廳</c:v>
                </c:pt>
                <c:pt idx="4">
                  <c:v>空中玻璃橋</c:v>
                </c:pt>
                <c:pt idx="5">
                  <c:v>景觀吊橋</c:v>
                </c:pt>
                <c:pt idx="6">
                  <c:v>高空展望台</c:v>
                </c:pt>
                <c:pt idx="7">
                  <c:v>賞櫻景點</c:v>
                </c:pt>
                <c:pt idx="8">
                  <c:v>具特色的主題步道</c:v>
                </c:pt>
                <c:pt idx="9">
                  <c:v>太魯閣族文化村</c:v>
                </c:pt>
                <c:pt idx="10">
                  <c:v>其它</c:v>
                </c:pt>
              </c:strCache>
            </c:strRef>
          </c:cat>
          <c:val>
            <c:numRef>
              <c:f>'9'!$B$4:$L$4</c:f>
              <c:numCache>
                <c:formatCode>General</c:formatCode>
                <c:ptCount val="11"/>
                <c:pt idx="0">
                  <c:v>22</c:v>
                </c:pt>
                <c:pt idx="1">
                  <c:v>25</c:v>
                </c:pt>
                <c:pt idx="2">
                  <c:v>24</c:v>
                </c:pt>
                <c:pt idx="3">
                  <c:v>20</c:v>
                </c:pt>
                <c:pt idx="4">
                  <c:v>33</c:v>
                </c:pt>
                <c:pt idx="5">
                  <c:v>37</c:v>
                </c:pt>
                <c:pt idx="6">
                  <c:v>29</c:v>
                </c:pt>
                <c:pt idx="7">
                  <c:v>27</c:v>
                </c:pt>
                <c:pt idx="8">
                  <c:v>29</c:v>
                </c:pt>
                <c:pt idx="9">
                  <c:v>16</c:v>
                </c:pt>
                <c:pt idx="1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03-4E43-A292-DEAA8722B3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30471040"/>
        <c:axId val="130472576"/>
      </c:barChart>
      <c:catAx>
        <c:axId val="1304710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0472576"/>
        <c:crosses val="autoZero"/>
        <c:auto val="1"/>
        <c:lblAlgn val="ctr"/>
        <c:lblOffset val="100"/>
        <c:noMultiLvlLbl val="0"/>
      </c:catAx>
      <c:valAx>
        <c:axId val="1304725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04710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347660543590853E-2"/>
          <c:y val="7.1680362579256945E-2"/>
          <c:w val="0.99921838578177058"/>
          <c:h val="0.8913140416705550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66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zh-TW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'10'!$B$3:$I$3</c:f>
              <c:strCache>
                <c:ptCount val="8"/>
                <c:pt idx="0">
                  <c:v>攀岩</c:v>
                </c:pt>
                <c:pt idx="1">
                  <c:v>生態解說</c:v>
                </c:pt>
                <c:pt idx="2">
                  <c:v>高空彈跳</c:v>
                </c:pt>
                <c:pt idx="3">
                  <c:v>溯溪</c:v>
                </c:pt>
                <c:pt idx="4">
                  <c:v>深度旅遊導覽</c:v>
                </c:pt>
                <c:pt idx="5">
                  <c:v>健行路跑</c:v>
                </c:pt>
                <c:pt idx="6">
                  <c:v>峽谷音樂會</c:v>
                </c:pt>
                <c:pt idx="7">
                  <c:v>其它  </c:v>
                </c:pt>
              </c:strCache>
            </c:strRef>
          </c:cat>
          <c:val>
            <c:numRef>
              <c:f>'10'!$B$4:$I$4</c:f>
              <c:numCache>
                <c:formatCode>General</c:formatCode>
                <c:ptCount val="8"/>
                <c:pt idx="0">
                  <c:v>20</c:v>
                </c:pt>
                <c:pt idx="1">
                  <c:v>37</c:v>
                </c:pt>
                <c:pt idx="2">
                  <c:v>21</c:v>
                </c:pt>
                <c:pt idx="3">
                  <c:v>28</c:v>
                </c:pt>
                <c:pt idx="4">
                  <c:v>50</c:v>
                </c:pt>
                <c:pt idx="5">
                  <c:v>29</c:v>
                </c:pt>
                <c:pt idx="6">
                  <c:v>29</c:v>
                </c:pt>
                <c:pt idx="7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8E-43DB-AA94-FB8D7E9452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30518016"/>
        <c:axId val="130519808"/>
      </c:barChart>
      <c:catAx>
        <c:axId val="1305180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0519808"/>
        <c:crosses val="autoZero"/>
        <c:auto val="1"/>
        <c:lblAlgn val="ctr"/>
        <c:lblOffset val="100"/>
        <c:noMultiLvlLbl val="0"/>
      </c:catAx>
      <c:valAx>
        <c:axId val="1305198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05180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4.8053632528231346E-2"/>
          <c:w val="1"/>
          <c:h val="0.8387019609858266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66FF"/>
            </a:solidFill>
          </c:spPr>
          <c:invertIfNegative val="0"/>
          <c:dLbls>
            <c:dLbl>
              <c:idx val="0"/>
              <c:layout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600"/>
                    </a:pPr>
                    <a:r>
                      <a:rPr lang="zh-TW" altLang="en-US" sz="1600" b="1"/>
                      <a:t>是
</a:t>
                    </a:r>
                    <a:r>
                      <a:rPr lang="en-US" altLang="zh-TW" sz="1600" b="1"/>
                      <a:t>95%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9F2-4362-B606-FFE4B213FF62}"/>
                </c:ext>
              </c:extLst>
            </c:dLbl>
            <c:dLbl>
              <c:idx val="1"/>
              <c:layout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600"/>
                    </a:pPr>
                    <a:r>
                      <a:rPr lang="zh-TW" altLang="en-US" sz="1600" b="1"/>
                      <a:t>否
</a:t>
                    </a:r>
                    <a:r>
                      <a:rPr lang="en-US" altLang="zh-TW" sz="1600" b="1"/>
                      <a:t>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9F2-4362-B606-FFE4B213FF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zh-TW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'11'!$B$3:$C$3</c:f>
              <c:strCache>
                <c:ptCount val="2"/>
                <c:pt idx="0">
                  <c:v>是</c:v>
                </c:pt>
                <c:pt idx="1">
                  <c:v>否</c:v>
                </c:pt>
              </c:strCache>
            </c:strRef>
          </c:cat>
          <c:val>
            <c:numRef>
              <c:f>'11'!$B$4:$C$4</c:f>
              <c:numCache>
                <c:formatCode>General</c:formatCode>
                <c:ptCount val="2"/>
                <c:pt idx="0">
                  <c:v>97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9F2-4362-B606-FFE4B213FF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31279104"/>
        <c:axId val="131301376"/>
      </c:barChart>
      <c:catAx>
        <c:axId val="1312791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1301376"/>
        <c:crosses val="autoZero"/>
        <c:auto val="1"/>
        <c:lblAlgn val="ctr"/>
        <c:lblOffset val="100"/>
        <c:noMultiLvlLbl val="0"/>
      </c:catAx>
      <c:valAx>
        <c:axId val="1313013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12791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786588591358575E-2"/>
          <c:y val="0.12499983646984177"/>
          <c:w val="0.90462960643581292"/>
          <c:h val="0.8750001635301586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66FF"/>
            </a:solidFill>
          </c:spPr>
          <c:invertIfNegative val="0"/>
          <c:dLbls>
            <c:dLbl>
              <c:idx val="5"/>
              <c:layout>
                <c:manualLayout>
                  <c:x val="2.9878408991189632E-3"/>
                  <c:y val="1.938377475574047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134-40BE-9602-644E9955FA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zh-TW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'12'!$B$3:$H$3</c:f>
              <c:strCache>
                <c:ptCount val="7"/>
                <c:pt idx="0">
                  <c:v>運動健身</c:v>
                </c:pt>
                <c:pt idx="1">
                  <c:v>避開生活壓力，舒緩身心</c:v>
                </c:pt>
                <c:pt idx="2">
                  <c:v>欣賞自然景色</c:v>
                </c:pt>
                <c:pt idx="3">
                  <c:v>增進親友情感</c:v>
                </c:pt>
                <c:pt idx="4">
                  <c:v>體驗原住民文化</c:v>
                </c:pt>
                <c:pt idx="5">
                  <c:v>增加知識滿足好奇心</c:v>
                </c:pt>
                <c:pt idx="6">
                  <c:v>其他</c:v>
                </c:pt>
              </c:strCache>
            </c:strRef>
          </c:cat>
          <c:val>
            <c:numRef>
              <c:f>'12'!$B$4:$H$4</c:f>
              <c:numCache>
                <c:formatCode>General</c:formatCode>
                <c:ptCount val="7"/>
                <c:pt idx="0">
                  <c:v>32</c:v>
                </c:pt>
                <c:pt idx="1">
                  <c:v>60</c:v>
                </c:pt>
                <c:pt idx="2">
                  <c:v>77</c:v>
                </c:pt>
                <c:pt idx="3">
                  <c:v>22</c:v>
                </c:pt>
                <c:pt idx="4">
                  <c:v>19</c:v>
                </c:pt>
                <c:pt idx="5">
                  <c:v>13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38-4539-A580-C2E484A896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31326336"/>
        <c:axId val="131327872"/>
      </c:barChart>
      <c:catAx>
        <c:axId val="1313263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1327872"/>
        <c:crosses val="autoZero"/>
        <c:auto val="1"/>
        <c:lblAlgn val="ctr"/>
        <c:lblOffset val="100"/>
        <c:noMultiLvlLbl val="0"/>
      </c:catAx>
      <c:valAx>
        <c:axId val="1313278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13263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606804346271085E-2"/>
          <c:y val="9.2960135708227323E-2"/>
          <c:w val="0.91779818397304891"/>
          <c:h val="0.8916148276065085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66FF"/>
            </a:solidFill>
          </c:spPr>
          <c:invertIfNegative val="0"/>
          <c:dLbls>
            <c:dLbl>
              <c:idx val="7"/>
              <c:layout>
                <c:manualLayout>
                  <c:x val="-4.4444133374394578E-3"/>
                  <c:y val="-4.153666019087240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6A8-4C78-A90D-88EA553E2DBF}"/>
                </c:ext>
              </c:extLst>
            </c:dLbl>
            <c:dLbl>
              <c:idx val="11"/>
              <c:layout>
                <c:manualLayout>
                  <c:x val="1.0863995989709983E-16"/>
                  <c:y val="-3.876754951148090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6A8-4C78-A90D-88EA553E2D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zh-TW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'13'!$B$3:$M$3</c:f>
              <c:strCache>
                <c:ptCount val="12"/>
                <c:pt idx="0">
                  <c:v>停車場不足</c:v>
                </c:pt>
                <c:pt idx="1">
                  <c:v>解說導覽設施不足</c:v>
                </c:pt>
                <c:pt idx="2">
                  <c:v>旅遊資訊不足</c:v>
                </c:pt>
                <c:pt idx="3">
                  <c:v>景觀吸引力不足</c:v>
                </c:pt>
                <c:pt idx="4">
                  <c:v>休憩設施不足</c:v>
                </c:pt>
                <c:pt idx="5">
                  <c:v>安全設施不足</c:v>
                </c:pt>
                <c:pt idx="6">
                  <c:v>交通不方便</c:v>
                </c:pt>
                <c:pt idx="7">
                  <c:v>公廁數量不足</c:v>
                </c:pt>
                <c:pt idx="8">
                  <c:v>餐飲品質不足</c:v>
                </c:pt>
                <c:pt idx="9">
                  <c:v>人為景觀太多</c:v>
                </c:pt>
                <c:pt idx="10">
                  <c:v>服務人員態度不佳</c:v>
                </c:pt>
                <c:pt idx="11">
                  <c:v>其他</c:v>
                </c:pt>
              </c:strCache>
            </c:strRef>
          </c:cat>
          <c:val>
            <c:numRef>
              <c:f>'13'!$B$4:$M$4</c:f>
              <c:numCache>
                <c:formatCode>General</c:formatCode>
                <c:ptCount val="12"/>
                <c:pt idx="0">
                  <c:v>4</c:v>
                </c:pt>
                <c:pt idx="1">
                  <c:v>5</c:v>
                </c:pt>
                <c:pt idx="2">
                  <c:v>0</c:v>
                </c:pt>
                <c:pt idx="3">
                  <c:v>2</c:v>
                </c:pt>
                <c:pt idx="4">
                  <c:v>0</c:v>
                </c:pt>
                <c:pt idx="5">
                  <c:v>3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A6-42C7-8642-A74D09F256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31353216"/>
        <c:axId val="131371392"/>
      </c:barChart>
      <c:catAx>
        <c:axId val="131353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1371392"/>
        <c:crosses val="autoZero"/>
        <c:auto val="1"/>
        <c:lblAlgn val="ctr"/>
        <c:lblOffset val="100"/>
        <c:noMultiLvlLbl val="0"/>
      </c:catAx>
      <c:valAx>
        <c:axId val="1313713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13532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B547A-4B81-4313-921F-6B369B59030F}" type="datetimeFigureOut">
              <a:rPr lang="zh-TW" altLang="en-US" smtClean="0"/>
              <a:pPr/>
              <a:t>2017/11/1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4F0266-48F0-45E2-98DC-FDAE617F958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F07DEF-EFF7-465F-AD8D-9CDD48E22B9B}" type="datetimeFigureOut">
              <a:rPr lang="zh-TW" altLang="en-US" smtClean="0"/>
              <a:pPr/>
              <a:t>2017/11/1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AE7DC3-0BE7-4283-B7A0-D3B6E24FF98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4618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E7DC3-0BE7-4283-B7A0-D3B6E24FF985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4066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E7DC3-0BE7-4283-B7A0-D3B6E24FF985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9807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CAE40-CBE9-42C5-966D-3C4D05BEBFE7}" type="datetimeFigureOut">
              <a:rPr lang="zh-TW" altLang="en-US" smtClean="0"/>
              <a:pPr/>
              <a:t>2017/11/1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7AED3-4A81-4DEE-9800-7CBD376DB83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586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CAE40-CBE9-42C5-966D-3C4D05BEBFE7}" type="datetimeFigureOut">
              <a:rPr lang="zh-TW" altLang="en-US" smtClean="0"/>
              <a:pPr/>
              <a:t>2017/11/1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7AED3-4A81-4DEE-9800-7CBD376DB83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971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CAE40-CBE9-42C5-966D-3C4D05BEBFE7}" type="datetimeFigureOut">
              <a:rPr lang="zh-TW" altLang="en-US" smtClean="0"/>
              <a:pPr/>
              <a:t>2017/11/1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7AED3-4A81-4DEE-9800-7CBD376DB83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5319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CAE40-CBE9-42C5-966D-3C4D05BEBFE7}" type="datetimeFigureOut">
              <a:rPr lang="zh-TW" altLang="en-US" smtClean="0"/>
              <a:pPr/>
              <a:t>2017/11/1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7AED3-4A81-4DEE-9800-7CBD376DB83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951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CAE40-CBE9-42C5-966D-3C4D05BEBFE7}" type="datetimeFigureOut">
              <a:rPr lang="zh-TW" altLang="en-US" smtClean="0"/>
              <a:pPr/>
              <a:t>2017/11/1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7AED3-4A81-4DEE-9800-7CBD376DB83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10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CAE40-CBE9-42C5-966D-3C4D05BEBFE7}" type="datetimeFigureOut">
              <a:rPr lang="zh-TW" altLang="en-US" smtClean="0"/>
              <a:pPr/>
              <a:t>2017/11/1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7AED3-4A81-4DEE-9800-7CBD376DB83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552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CAE40-CBE9-42C5-966D-3C4D05BEBFE7}" type="datetimeFigureOut">
              <a:rPr lang="zh-TW" altLang="en-US" smtClean="0"/>
              <a:pPr/>
              <a:t>2017/11/1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7AED3-4A81-4DEE-9800-7CBD376DB83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021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CAE40-CBE9-42C5-966D-3C4D05BEBFE7}" type="datetimeFigureOut">
              <a:rPr lang="zh-TW" altLang="en-US" smtClean="0"/>
              <a:pPr/>
              <a:t>2017/11/1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7AED3-4A81-4DEE-9800-7CBD376DB83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812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CAE40-CBE9-42C5-966D-3C4D05BEBFE7}" type="datetimeFigureOut">
              <a:rPr lang="zh-TW" altLang="en-US" smtClean="0"/>
              <a:pPr/>
              <a:t>2017/11/1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7AED3-4A81-4DEE-9800-7CBD376DB83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9795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CAE40-CBE9-42C5-966D-3C4D05BEBFE7}" type="datetimeFigureOut">
              <a:rPr lang="zh-TW" altLang="en-US" smtClean="0"/>
              <a:pPr/>
              <a:t>2017/11/1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7AED3-4A81-4DEE-9800-7CBD376DB83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793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CAE40-CBE9-42C5-966D-3C4D05BEBFE7}" type="datetimeFigureOut">
              <a:rPr lang="zh-TW" altLang="en-US" smtClean="0"/>
              <a:pPr/>
              <a:t>2017/11/1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7AED3-4A81-4DEE-9800-7CBD376DB83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046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CAE40-CBE9-42C5-966D-3C4D05BEBFE7}" type="datetimeFigureOut">
              <a:rPr lang="zh-TW" altLang="en-US" smtClean="0"/>
              <a:pPr/>
              <a:t>2017/11/1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7AED3-4A81-4DEE-9800-7CBD376DB83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3879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CAE40-CBE9-42C5-966D-3C4D05BEBFE7}" type="datetimeFigureOut">
              <a:rPr lang="zh-TW" altLang="en-US" smtClean="0"/>
              <a:pPr/>
              <a:t>2017/11/1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7AED3-4A81-4DEE-9800-7CBD376DB83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278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CAE40-CBE9-42C5-966D-3C4D05BEBFE7}" type="datetimeFigureOut">
              <a:rPr lang="zh-TW" altLang="en-US" smtClean="0"/>
              <a:pPr/>
              <a:t>2017/11/1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7AED3-4A81-4DEE-9800-7CBD376DB83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858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CAE40-CBE9-42C5-966D-3C4D05BEBFE7}" type="datetimeFigureOut">
              <a:rPr lang="zh-TW" altLang="en-US" smtClean="0"/>
              <a:pPr/>
              <a:t>2017/11/1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7AED3-4A81-4DEE-9800-7CBD376DB83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030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CAE40-CBE9-42C5-966D-3C4D05BEBFE7}" type="datetimeFigureOut">
              <a:rPr lang="zh-TW" altLang="en-US" smtClean="0"/>
              <a:pPr/>
              <a:t>2017/11/1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7AED3-4A81-4DEE-9800-7CBD376DB83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786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CAE40-CBE9-42C5-966D-3C4D05BEBFE7}" type="datetimeFigureOut">
              <a:rPr lang="zh-TW" altLang="en-US" smtClean="0"/>
              <a:pPr/>
              <a:t>2017/11/1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247AED3-4A81-4DEE-9800-7CBD376DB83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18" name="Picture 2" descr="稻香校徽mark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07504" y="116632"/>
            <a:ext cx="432048" cy="24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70912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  <p:sldLayoutId id="2147483884" r:id="rId12"/>
    <p:sldLayoutId id="2147483885" r:id="rId13"/>
    <p:sldLayoutId id="2147483886" r:id="rId14"/>
    <p:sldLayoutId id="2147483887" r:id="rId15"/>
    <p:sldLayoutId id="2147483888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A0830FC6-8B4A-4B12-A42E-C6797C5610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787749"/>
            <a:ext cx="5184576" cy="344712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8136904" cy="1470025"/>
          </a:xfrm>
        </p:spPr>
        <p:txBody>
          <a:bodyPr>
            <a:noAutofit/>
          </a:bodyPr>
          <a:lstStyle/>
          <a:p>
            <a:pPr algn="ctr"/>
            <a:r>
              <a:rPr lang="zh-TW" altLang="en-US" sz="3600" b="1" dirty="0">
                <a:solidFill>
                  <a:schemeClr val="accent5">
                    <a:lumMod val="50000"/>
                  </a:schemeClr>
                </a:solidFill>
              </a:rPr>
              <a:t>樂活花蓮 印象洄瀾</a:t>
            </a:r>
            <a:r>
              <a:rPr lang="en-US" altLang="zh-TW" sz="3600" b="1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altLang="zh-TW" sz="36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zh-TW" altLang="en-US" sz="3600" b="1" dirty="0">
                <a:solidFill>
                  <a:schemeClr val="accent5">
                    <a:lumMod val="50000"/>
                  </a:schemeClr>
                </a:solidFill>
              </a:rPr>
              <a:t>太魯閣國家公園旅遊滿意度調查研究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31640" y="5445224"/>
            <a:ext cx="6400800" cy="1224136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zh-TW" altLang="en-US" sz="2400" b="1" dirty="0">
                <a:solidFill>
                  <a:srgbClr val="7030A0"/>
                </a:solidFill>
              </a:rPr>
              <a:t>稻香國小</a:t>
            </a:r>
            <a:r>
              <a:rPr lang="en-US" altLang="zh-TW" sz="2400" b="1" dirty="0">
                <a:solidFill>
                  <a:srgbClr val="7030A0"/>
                </a:solidFill>
              </a:rPr>
              <a:t>‧</a:t>
            </a:r>
            <a:r>
              <a:rPr lang="zh-TW" altLang="en-US" sz="2400" b="1" dirty="0">
                <a:solidFill>
                  <a:srgbClr val="7030A0"/>
                </a:solidFill>
              </a:rPr>
              <a:t>稻香旅遊團</a:t>
            </a:r>
          </a:p>
          <a:p>
            <a:pPr algn="l"/>
            <a:r>
              <a:rPr lang="zh-TW" altLang="en-US" sz="2400" b="1" dirty="0">
                <a:solidFill>
                  <a:srgbClr val="7030A0"/>
                </a:solidFill>
              </a:rPr>
              <a:t>吳睿恩、連識程、陳家蓁、邱靚瑜</a:t>
            </a:r>
            <a:endParaRPr lang="en-US" altLang="zh-TW" sz="2400" b="1" dirty="0">
              <a:solidFill>
                <a:srgbClr val="7030A0"/>
              </a:solidFill>
            </a:endParaRPr>
          </a:p>
          <a:p>
            <a:pPr algn="l"/>
            <a:r>
              <a:rPr lang="zh-TW" altLang="en-US" sz="2400" dirty="0">
                <a:solidFill>
                  <a:srgbClr val="7030A0"/>
                </a:solidFill>
              </a:rPr>
              <a:t>指導老師：張麟偉、黃桂蓉</a:t>
            </a:r>
          </a:p>
        </p:txBody>
      </p:sp>
      <p:sp>
        <p:nvSpPr>
          <p:cNvPr id="7" name="副標題 2">
            <a:extLst>
              <a:ext uri="{FF2B5EF4-FFF2-40B4-BE49-F238E27FC236}">
                <a16:creationId xmlns:a16="http://schemas.microsoft.com/office/drawing/2014/main" id="{564405F0-5A8A-4E01-81AA-FDC30C956CF8}"/>
              </a:ext>
            </a:extLst>
          </p:cNvPr>
          <p:cNvSpPr txBox="1">
            <a:spLocks/>
          </p:cNvSpPr>
          <p:nvPr/>
        </p:nvSpPr>
        <p:spPr>
          <a:xfrm>
            <a:off x="6372200" y="4993383"/>
            <a:ext cx="2232248" cy="24149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0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交通部觀光局</a:t>
            </a:r>
            <a:endParaRPr lang="zh-TW" altLang="en-US" sz="500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6" name="Picture 2" descr="稻香校徽mar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404664"/>
            <a:ext cx="1008112" cy="571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10976" y="620688"/>
            <a:ext cx="7058745" cy="1320800"/>
          </a:xfrm>
        </p:spPr>
        <p:txBody>
          <a:bodyPr>
            <a:normAutofit/>
          </a:bodyPr>
          <a:lstStyle/>
          <a:p>
            <a:r>
              <a:rPr lang="zh-TW" altLang="en-US" dirty="0">
                <a:solidFill>
                  <a:schemeClr val="accent2">
                    <a:lumMod val="75000"/>
                  </a:schemeClr>
                </a:solidFill>
              </a:rPr>
              <a:t>二、太魯閣國家公園旅遊相關文獻</a:t>
            </a:r>
            <a:endParaRPr lang="en-US" altLang="zh-TW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5316054"/>
              </p:ext>
            </p:extLst>
          </p:nvPr>
        </p:nvGraphicFramePr>
        <p:xfrm>
          <a:off x="323528" y="1463040"/>
          <a:ext cx="8406102" cy="542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10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10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10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10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10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010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滿意度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基本資料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來訪的目的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最不滿意的地方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solidFill>
                            <a:srgbClr val="FF0000"/>
                          </a:solidFill>
                        </a:rPr>
                        <a:t>增加的設施及活動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solidFill>
                            <a:srgbClr val="FF0000"/>
                          </a:solidFill>
                        </a:rPr>
                        <a:t>園區收費規劃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spcBef>
                          <a:spcPts val="1200"/>
                        </a:spcBef>
                        <a:buAutoNum type="arabicPeriod"/>
                      </a:pPr>
                      <a:r>
                        <a:rPr lang="zh-TW" altLang="en-US" dirty="0"/>
                        <a:t>多數研究都顯示遊客整的體滿意度非常高</a:t>
                      </a:r>
                      <a:endParaRPr lang="en-US" altLang="zh-TW" dirty="0"/>
                    </a:p>
                    <a:p>
                      <a:pPr marL="342900" indent="-342900">
                        <a:spcBef>
                          <a:spcPts val="1200"/>
                        </a:spcBef>
                        <a:buAutoNum type="arabicPeriod"/>
                      </a:pPr>
                      <a:r>
                        <a:rPr lang="zh-TW" altLang="en-US" dirty="0"/>
                        <a:t>抱持相當大的重遊興趣。</a:t>
                      </a:r>
                      <a:endParaRPr lang="en-US" altLang="zh-TW" dirty="0"/>
                    </a:p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 defTabSz="457200" rtl="0" eaLnBrk="1" latinLnBrk="0" hangingPunct="1">
                        <a:spcBef>
                          <a:spcPts val="1200"/>
                        </a:spcBef>
                        <a:buAutoNum type="arabicPeriod"/>
                      </a:pPr>
                      <a:r>
                        <a:rPr lang="zh-TW" altLang="en-US" dirty="0"/>
                        <a:t>以</a:t>
                      </a:r>
                      <a:r>
                        <a:rPr lang="en-US" altLang="zh-TW" dirty="0"/>
                        <a:t>30</a:t>
                      </a:r>
                      <a:r>
                        <a:rPr lang="zh-TW" altLang="en-US" dirty="0"/>
                        <a:t>歲到</a:t>
                      </a:r>
                      <a:r>
                        <a:rPr lang="en-US" altLang="zh-TW" dirty="0"/>
                        <a:t>50</a:t>
                      </a:r>
                      <a:r>
                        <a:rPr lang="zh-TW" altLang="en-US" dirty="0"/>
                        <a:t>歲居多</a:t>
                      </a:r>
                      <a:endParaRPr lang="en-US" altLang="zh-TW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zh-TW" alt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以大專程度以上居多</a:t>
                      </a:r>
                    </a:p>
                    <a:p>
                      <a:pPr marL="342900" indent="-342900" algn="l" defTabSz="457200" rtl="0" eaLnBrk="1" latinLnBrk="0" hangingPunct="1">
                        <a:spcBef>
                          <a:spcPts val="1200"/>
                        </a:spcBef>
                        <a:buAutoNum type="arabicPeriod"/>
                      </a:pPr>
                      <a:r>
                        <a:rPr lang="zh-TW" alt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願意受訪的女性比男性高</a:t>
                      </a:r>
                      <a:endParaRPr lang="en-US" altLang="zh-TW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 algn="l" defTabSz="457200" rtl="0" eaLnBrk="1" latinLnBrk="0" hangingPunct="1">
                        <a:spcBef>
                          <a:spcPts val="1200"/>
                        </a:spcBef>
                        <a:buAutoNum type="arabicPeriod"/>
                      </a:pPr>
                      <a:r>
                        <a:rPr lang="zh-TW" alt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北部</a:t>
                      </a:r>
                      <a:r>
                        <a:rPr lang="zh-TW" altLang="en-US" dirty="0"/>
                        <a:t>遊客居多，其次為東部</a:t>
                      </a:r>
                      <a:endParaRPr lang="en-US" altLang="zh-TW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以欣賞自然景色的比例最高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 defTabSz="457200" rtl="0" eaLnBrk="1" latinLnBrk="0" hangingPunct="1">
                        <a:spcBef>
                          <a:spcPts val="1200"/>
                        </a:spcBef>
                        <a:buAutoNum type="arabicPeriod"/>
                      </a:pPr>
                      <a:r>
                        <a:rPr lang="zh-TW" altLang="en-US" b="1" dirty="0">
                          <a:solidFill>
                            <a:srgbClr val="FF0000"/>
                          </a:solidFill>
                        </a:rPr>
                        <a:t>大多數</a:t>
                      </a:r>
                      <a:r>
                        <a:rPr lang="zh-TW" altLang="en-US" sz="18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的研究都著重於滿意景點及設施調查</a:t>
                      </a:r>
                      <a:endParaRPr lang="en-US" altLang="zh-TW" sz="1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 algn="l" defTabSz="457200" rtl="0" eaLnBrk="1" latinLnBrk="0" hangingPunct="1">
                        <a:spcBef>
                          <a:spcPts val="1200"/>
                        </a:spcBef>
                        <a:buAutoNum type="arabicPeriod"/>
                      </a:pPr>
                      <a:r>
                        <a:rPr lang="zh-TW" alt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停車位不足、解說</a:t>
                      </a:r>
                      <a:r>
                        <a:rPr lang="zh-TW" altLang="en-US" dirty="0"/>
                        <a:t>影片沒有雙語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 defTabSz="457200" rtl="0" eaLnBrk="1" latinLnBrk="0" hangingPunct="1">
                        <a:spcBef>
                          <a:spcPts val="1200"/>
                        </a:spcBef>
                        <a:buAutoNum type="arabicPeriod"/>
                      </a:pPr>
                      <a:r>
                        <a:rPr lang="zh-TW" altLang="en-US" dirty="0"/>
                        <a:t>增加山月村的</a:t>
                      </a:r>
                      <a:r>
                        <a:rPr lang="zh-TW" alt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吊橋</a:t>
                      </a:r>
                      <a:endParaRPr lang="en-US" altLang="zh-TW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 algn="l" defTabSz="457200" rtl="0" eaLnBrk="1" latinLnBrk="0" hangingPunct="1">
                        <a:spcBef>
                          <a:spcPts val="1200"/>
                        </a:spcBef>
                        <a:buAutoNum type="arabicPeriod"/>
                      </a:pPr>
                      <a:r>
                        <a:rPr lang="zh-TW" alt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設施巡迴巴士、腳踏車租借系統、車輛總量管制措施、</a:t>
                      </a:r>
                      <a:endParaRPr lang="en-US" altLang="zh-TW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 algn="l" defTabSz="457200" rtl="0" eaLnBrk="1" latinLnBrk="0" hangingPunct="1">
                        <a:spcBef>
                          <a:spcPts val="1200"/>
                        </a:spcBef>
                        <a:buAutoNum type="arabicPeriod"/>
                      </a:pPr>
                      <a:r>
                        <a:rPr lang="zh-TW" alt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深度旅遊活</a:t>
                      </a:r>
                      <a:r>
                        <a:rPr lang="zh-TW" altLang="en-US" dirty="0"/>
                        <a:t>動、開發生態步道</a:t>
                      </a:r>
                    </a:p>
                    <a:p>
                      <a:pPr marL="342900" indent="-342900">
                        <a:buAutoNum type="arabicPeriod"/>
                      </a:pPr>
                      <a:endParaRPr lang="en-US" altLang="zh-TW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民眾支持園區進行收費，以做為改善園區的經費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842721" cy="1320800"/>
          </a:xfrm>
        </p:spPr>
        <p:txBody>
          <a:bodyPr>
            <a:normAutofit/>
          </a:bodyPr>
          <a:lstStyle/>
          <a:p>
            <a:r>
              <a:rPr lang="zh-TW" altLang="en-US" dirty="0">
                <a:solidFill>
                  <a:schemeClr val="accent2">
                    <a:lumMod val="75000"/>
                  </a:schemeClr>
                </a:solidFill>
              </a:rPr>
              <a:t>三、國外國家公園相關旅遊設施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00002" y="1628800"/>
            <a:ext cx="8643998" cy="41862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sz="3200" dirty="0"/>
              <a:t>目的：</a:t>
            </a:r>
            <a:endParaRPr lang="en-US" altLang="zh-TW" sz="3200" dirty="0"/>
          </a:p>
          <a:p>
            <a:pPr>
              <a:buNone/>
            </a:pPr>
            <a:r>
              <a:rPr lang="en-US" altLang="zh-TW" sz="3200" dirty="0"/>
              <a:t> </a:t>
            </a:r>
            <a:r>
              <a:rPr lang="zh-TW" altLang="en-US" sz="3200" dirty="0"/>
              <a:t>一、瞭解其它</a:t>
            </a:r>
            <a:r>
              <a:rPr lang="zh-TW" altLang="en-US" sz="3200" dirty="0">
                <a:solidFill>
                  <a:srgbClr val="FF0000"/>
                </a:solidFill>
              </a:rPr>
              <a:t>同類型</a:t>
            </a:r>
            <a:r>
              <a:rPr lang="zh-TW" altLang="en-US" sz="3200" dirty="0"/>
              <a:t>的國家公園有哪些</a:t>
            </a:r>
            <a:endParaRPr lang="en-US" altLang="zh-TW" sz="3200" dirty="0"/>
          </a:p>
          <a:p>
            <a:pPr>
              <a:buNone/>
            </a:pPr>
            <a:r>
              <a:rPr lang="zh-TW" altLang="en-US" sz="3200" dirty="0"/>
              <a:t>        吸引人的設施或活動。</a:t>
            </a:r>
            <a:endParaRPr lang="en-US" altLang="zh-TW" sz="3200" dirty="0"/>
          </a:p>
          <a:p>
            <a:pPr>
              <a:buNone/>
            </a:pPr>
            <a:r>
              <a:rPr lang="zh-TW" altLang="en-US" sz="3200" dirty="0"/>
              <a:t> 二、瞭解園區如果增設哪些設施或是活</a:t>
            </a:r>
            <a:endParaRPr lang="en-US" altLang="zh-TW" sz="3200" dirty="0"/>
          </a:p>
          <a:p>
            <a:pPr>
              <a:buNone/>
            </a:pPr>
            <a:r>
              <a:rPr lang="zh-TW" altLang="en-US" sz="3200" dirty="0"/>
              <a:t>        動，可以</a:t>
            </a:r>
            <a:r>
              <a:rPr lang="zh-TW" altLang="en-US" sz="3200" dirty="0">
                <a:solidFill>
                  <a:srgbClr val="FF0000"/>
                </a:solidFill>
              </a:rPr>
              <a:t>提高吸引力</a:t>
            </a:r>
            <a:r>
              <a:rPr lang="zh-TW" altLang="en-US" sz="3200" dirty="0"/>
              <a:t>。</a:t>
            </a:r>
            <a:endParaRPr lang="en-US" altLang="zh-TW" sz="3200" dirty="0"/>
          </a:p>
          <a:p>
            <a:pPr>
              <a:buNone/>
            </a:pPr>
            <a:r>
              <a:rPr lang="zh-TW" altLang="en-US" sz="3200" dirty="0"/>
              <a:t>三、將研究結果</a:t>
            </a:r>
            <a:r>
              <a:rPr lang="zh-TW" altLang="en-US" sz="3200" dirty="0">
                <a:solidFill>
                  <a:srgbClr val="FF0000"/>
                </a:solidFill>
              </a:rPr>
              <a:t>提供給園區管理單位</a:t>
            </a:r>
            <a:r>
              <a:rPr lang="zh-TW" altLang="en-US" sz="3200" dirty="0"/>
              <a:t>參考。</a:t>
            </a:r>
          </a:p>
        </p:txBody>
      </p:sp>
    </p:spTree>
    <p:extLst>
      <p:ext uri="{BB962C8B-B14F-4D97-AF65-F5344CB8AC3E}">
        <p14:creationId xmlns:p14="http://schemas.microsoft.com/office/powerpoint/2010/main" val="62886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947192"/>
          </a:xfrm>
        </p:spPr>
        <p:txBody>
          <a:bodyPr>
            <a:normAutofit/>
          </a:bodyPr>
          <a:lstStyle/>
          <a:p>
            <a:r>
              <a:rPr lang="zh-TW" altLang="en-US" dirty="0">
                <a:solidFill>
                  <a:schemeClr val="accent2">
                    <a:lumMod val="75000"/>
                  </a:schemeClr>
                </a:solidFill>
              </a:rPr>
              <a:t>（一）美國大峽谷有天空步道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8" name="圖片 7" descr="天空步道.jpg">
            <a:extLst>
              <a:ext uri="{FF2B5EF4-FFF2-40B4-BE49-F238E27FC236}">
                <a16:creationId xmlns:a16="http://schemas.microsoft.com/office/drawing/2014/main" id="{3BDC8D3E-2068-45F2-91BA-2245B5F1A2B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9468" y="1477832"/>
            <a:ext cx="6928916" cy="4724261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4988FBD7-4082-4690-9561-852093C59A68}"/>
              </a:ext>
            </a:extLst>
          </p:cNvPr>
          <p:cNvSpPr txBox="1"/>
          <p:nvPr/>
        </p:nvSpPr>
        <p:spPr>
          <a:xfrm>
            <a:off x="2071670" y="6286520"/>
            <a:ext cx="528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/>
              <a:t>照片取自</a:t>
            </a:r>
            <a:r>
              <a:rPr lang="en-US" altLang="zh-TW" dirty="0" err="1"/>
              <a:t>https://www.grandcanyonwest.com/</a:t>
            </a:r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770713" cy="1320800"/>
          </a:xfrm>
        </p:spPr>
        <p:txBody>
          <a:bodyPr/>
          <a:lstStyle/>
          <a:p>
            <a:r>
              <a:rPr lang="zh-TW" altLang="en-US" dirty="0">
                <a:solidFill>
                  <a:schemeClr val="accent2">
                    <a:lumMod val="75000"/>
                  </a:schemeClr>
                </a:solidFill>
              </a:rPr>
              <a:t>（二）日本黑部大峽谷有小火車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B693CE3F-6590-428F-9276-75CD9B3A09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205EE947-212A-4A00-AD69-FD933BE3C823}"/>
              </a:ext>
            </a:extLst>
          </p:cNvPr>
          <p:cNvSpPr txBox="1"/>
          <p:nvPr/>
        </p:nvSpPr>
        <p:spPr>
          <a:xfrm>
            <a:off x="1877876" y="6286520"/>
            <a:ext cx="528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/>
              <a:t>照片取自</a:t>
            </a:r>
            <a:r>
              <a:rPr lang="en-US" altLang="zh-TW" dirty="0" err="1"/>
              <a:t>http://www.kurotetu.co.jp/tw/</a:t>
            </a:r>
            <a:endParaRPr lang="zh-TW" altLang="en-US" dirty="0"/>
          </a:p>
        </p:txBody>
      </p:sp>
      <p:pic>
        <p:nvPicPr>
          <p:cNvPr id="10" name="圖片 9" descr="黑部峽谷的小火車.jpg">
            <a:extLst>
              <a:ext uri="{FF2B5EF4-FFF2-40B4-BE49-F238E27FC236}">
                <a16:creationId xmlns:a16="http://schemas.microsoft.com/office/drawing/2014/main" id="{81D9D1F9-29FD-4141-AFDA-9FC841EB231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11502" y="1320000"/>
            <a:ext cx="6356842" cy="50099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842721" cy="875287"/>
          </a:xfrm>
        </p:spPr>
        <p:txBody>
          <a:bodyPr>
            <a:normAutofit/>
          </a:bodyPr>
          <a:lstStyle/>
          <a:p>
            <a:r>
              <a:rPr lang="zh-TW" altLang="en-US" dirty="0">
                <a:solidFill>
                  <a:schemeClr val="accent2">
                    <a:lumMod val="75000"/>
                  </a:schemeClr>
                </a:solidFill>
              </a:rPr>
              <a:t>（三）日本黑部峽谷的城堡</a:t>
            </a: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D9B99104-0DE4-42C6-B864-8CFC6C42BA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8" name="圖片 7" descr="黑部峽谷的城堡.jpg">
            <a:extLst>
              <a:ext uri="{FF2B5EF4-FFF2-40B4-BE49-F238E27FC236}">
                <a16:creationId xmlns:a16="http://schemas.microsoft.com/office/drawing/2014/main" id="{D6EE6778-1B91-4815-B575-3AE7BF35B5C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1339434"/>
            <a:ext cx="6309914" cy="5005547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A22CA77C-EA24-4AFE-82AC-FCE1CC811CB1}"/>
              </a:ext>
            </a:extLst>
          </p:cNvPr>
          <p:cNvSpPr txBox="1"/>
          <p:nvPr/>
        </p:nvSpPr>
        <p:spPr>
          <a:xfrm>
            <a:off x="2143108" y="6357958"/>
            <a:ext cx="528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/>
              <a:t>照片取自</a:t>
            </a:r>
            <a:r>
              <a:rPr lang="en-US" altLang="zh-TW" dirty="0" err="1"/>
              <a:t>http://www.kurotetu.co.jp/tw/</a:t>
            </a:r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698705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dirty="0">
                <a:solidFill>
                  <a:schemeClr val="accent2">
                    <a:lumMod val="75000"/>
                  </a:schemeClr>
                </a:solidFill>
              </a:rPr>
              <a:t>（四）日本黑部峽谷的景觀吊橋</a:t>
            </a:r>
          </a:p>
        </p:txBody>
      </p:sp>
      <p:pic>
        <p:nvPicPr>
          <p:cNvPr id="1026" name="Picture 2" descr="C:\Users\user\Downloads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1412776"/>
            <a:ext cx="5708447" cy="4847130"/>
          </a:xfrm>
          <a:prstGeom prst="rect">
            <a:avLst/>
          </a:prstGeom>
          <a:noFill/>
        </p:spPr>
      </p:pic>
      <p:sp>
        <p:nvSpPr>
          <p:cNvPr id="7" name="文字方塊 6"/>
          <p:cNvSpPr txBox="1"/>
          <p:nvPr/>
        </p:nvSpPr>
        <p:spPr>
          <a:xfrm>
            <a:off x="2143108" y="6357958"/>
            <a:ext cx="528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/>
              <a:t>照片取自</a:t>
            </a:r>
            <a:r>
              <a:rPr lang="en-US" altLang="zh-TW" dirty="0" err="1"/>
              <a:t>http://www.kurotetu.co.jp/tw/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564907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609600"/>
            <a:ext cx="7274769" cy="1320800"/>
          </a:xfrm>
        </p:spPr>
        <p:txBody>
          <a:bodyPr/>
          <a:lstStyle/>
          <a:p>
            <a:r>
              <a:rPr lang="zh-TW" altLang="en-US" dirty="0">
                <a:solidFill>
                  <a:schemeClr val="accent2">
                    <a:lumMod val="75000"/>
                  </a:schemeClr>
                </a:solidFill>
              </a:rPr>
              <a:t>（五）日本高千</a:t>
            </a:r>
            <a:r>
              <a:rPr lang="zh-TW" altLang="en-US" dirty="0" smtClean="0">
                <a:solidFill>
                  <a:schemeClr val="accent2">
                    <a:lumMod val="75000"/>
                  </a:schemeClr>
                </a:solidFill>
              </a:rPr>
              <a:t>穗峽谷的</a:t>
            </a:r>
            <a:r>
              <a:rPr lang="zh-TW" altLang="en-US" dirty="0">
                <a:solidFill>
                  <a:schemeClr val="accent2">
                    <a:lumMod val="75000"/>
                  </a:schemeClr>
                </a:solidFill>
              </a:rPr>
              <a:t>景觀拱橋</a:t>
            </a:r>
          </a:p>
        </p:txBody>
      </p:sp>
      <p:pic>
        <p:nvPicPr>
          <p:cNvPr id="6" name="圖片 5" descr="img_1337009416_2_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4546" y="1442421"/>
            <a:ext cx="4949742" cy="4968858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1071957" y="6474763"/>
            <a:ext cx="7462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照片取自</a:t>
            </a:r>
            <a:r>
              <a:rPr lang="en-US" altLang="zh-TW" dirty="0"/>
              <a:t>http://</a:t>
            </a:r>
            <a:r>
              <a:rPr lang="en-US" altLang="zh-TW" dirty="0" err="1"/>
              <a:t>takachiho-kanko.info</a:t>
            </a:r>
            <a:r>
              <a:rPr lang="en-US" altLang="zh-TW" dirty="0"/>
              <a:t>/sightseeing/</a:t>
            </a:r>
            <a:r>
              <a:rPr lang="en-US" altLang="zh-TW" dirty="0" err="1"/>
              <a:t>takachihokyou.php</a:t>
            </a:r>
            <a:r>
              <a:rPr lang="en-US" altLang="zh-TW" dirty="0"/>
              <a:t>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7903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136904" cy="875287"/>
          </a:xfrm>
        </p:spPr>
        <p:txBody>
          <a:bodyPr>
            <a:noAutofit/>
          </a:bodyPr>
          <a:lstStyle/>
          <a:p>
            <a:r>
              <a:rPr lang="zh-TW" altLang="en-US" dirty="0">
                <a:solidFill>
                  <a:schemeClr val="accent2">
                    <a:lumMod val="75000"/>
                  </a:schemeClr>
                </a:solidFill>
              </a:rPr>
              <a:t>（六）</a:t>
            </a:r>
            <a:r>
              <a:rPr lang="zh-TW" altLang="en-US" dirty="0" smtClean="0">
                <a:solidFill>
                  <a:schemeClr val="accent2">
                    <a:lumMod val="75000"/>
                  </a:schemeClr>
                </a:solidFill>
              </a:rPr>
              <a:t>日本高千穗峽谷的划船活動</a:t>
            </a:r>
            <a:endParaRPr lang="zh-TW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2" descr="C:\Users\user\Downloads\takachihokyo1.jpg">
            <a:extLst>
              <a:ext uri="{FF2B5EF4-FFF2-40B4-BE49-F238E27FC236}">
                <a16:creationId xmlns:a16="http://schemas.microsoft.com/office/drawing/2014/main" id="{6927BC27-EA1C-43BA-9581-1AAB6CEC5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571612"/>
            <a:ext cx="7715304" cy="4525963"/>
          </a:xfrm>
          <a:prstGeom prst="rect">
            <a:avLst/>
          </a:prstGeom>
          <a:noFill/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3BB632EB-0CF3-4BA6-B1B8-4C34ED53DFB5}"/>
              </a:ext>
            </a:extLst>
          </p:cNvPr>
          <p:cNvSpPr/>
          <p:nvPr/>
        </p:nvSpPr>
        <p:spPr>
          <a:xfrm>
            <a:off x="971600" y="6274378"/>
            <a:ext cx="74580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照片取自</a:t>
            </a:r>
            <a:r>
              <a:rPr lang="en-US" altLang="zh-TW" dirty="0"/>
              <a:t>http://</a:t>
            </a:r>
            <a:r>
              <a:rPr lang="en-US" altLang="zh-TW" dirty="0" err="1"/>
              <a:t>takachihokanko.info</a:t>
            </a:r>
            <a:r>
              <a:rPr lang="en-US" altLang="zh-TW" dirty="0"/>
              <a:t>/sightseeing/</a:t>
            </a:r>
            <a:r>
              <a:rPr lang="en-US" altLang="zh-TW" dirty="0" err="1"/>
              <a:t>takachihokyou.php</a:t>
            </a:r>
            <a:r>
              <a:rPr lang="en-US" altLang="zh-TW" dirty="0"/>
              <a:t> </a:t>
            </a:r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803176"/>
          </a:xfrm>
        </p:spPr>
        <p:txBody>
          <a:bodyPr/>
          <a:lstStyle/>
          <a:p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國外相關旅遊設施的發現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598" y="1772816"/>
            <a:ext cx="7490793" cy="4968552"/>
          </a:xfrm>
        </p:spPr>
        <p:txBody>
          <a:bodyPr>
            <a:noAutofit/>
          </a:bodyPr>
          <a:lstStyle/>
          <a:p>
            <a:r>
              <a:rPr lang="zh-TW" altLang="en-US" sz="3200" dirty="0"/>
              <a:t>其它同類型的國家公園</a:t>
            </a:r>
            <a:r>
              <a:rPr lang="zh-TW" altLang="en-US" sz="3200" dirty="0">
                <a:solidFill>
                  <a:srgbClr val="FF0000"/>
                </a:solidFill>
              </a:rPr>
              <a:t>也有很多人為</a:t>
            </a:r>
            <a:endParaRPr lang="en-US" altLang="zh-TW" sz="32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TW" altLang="en-US" sz="3200" dirty="0">
                <a:solidFill>
                  <a:srgbClr val="FF0000"/>
                </a:solidFill>
              </a:rPr>
              <a:t>   設施</a:t>
            </a:r>
            <a:r>
              <a:rPr lang="zh-TW" altLang="en-US" sz="3200" dirty="0"/>
              <a:t>。</a:t>
            </a:r>
            <a:endParaRPr lang="en-US" altLang="zh-TW" sz="3200" dirty="0"/>
          </a:p>
          <a:p>
            <a:r>
              <a:rPr lang="zh-TW" altLang="en-US" sz="3200" dirty="0"/>
              <a:t>相關設施大多都是以</a:t>
            </a:r>
            <a:r>
              <a:rPr lang="zh-TW" altLang="en-US" sz="3200" dirty="0">
                <a:solidFill>
                  <a:srgbClr val="FF0000"/>
                </a:solidFill>
              </a:rPr>
              <a:t>景觀欣賞</a:t>
            </a:r>
            <a:r>
              <a:rPr lang="zh-TW" altLang="en-US" sz="3200" dirty="0"/>
              <a:t>、</a:t>
            </a:r>
            <a:r>
              <a:rPr lang="zh-TW" altLang="en-US" sz="3200" dirty="0">
                <a:solidFill>
                  <a:srgbClr val="FF0000"/>
                </a:solidFill>
              </a:rPr>
              <a:t>交通</a:t>
            </a:r>
            <a:endParaRPr lang="en-US" altLang="zh-TW" sz="32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TW" altLang="en-US" sz="3200" dirty="0">
                <a:solidFill>
                  <a:srgbClr val="FF0000"/>
                </a:solidFill>
              </a:rPr>
              <a:t>   設施</a:t>
            </a:r>
            <a:r>
              <a:rPr lang="zh-TW" altLang="en-US" sz="3200" dirty="0"/>
              <a:t>、</a:t>
            </a:r>
            <a:r>
              <a:rPr lang="zh-TW" altLang="en-US" sz="3200" dirty="0">
                <a:solidFill>
                  <a:srgbClr val="FF0000"/>
                </a:solidFill>
              </a:rPr>
              <a:t>休憩飲食</a:t>
            </a:r>
            <a:r>
              <a:rPr lang="zh-TW" altLang="en-US" sz="3200" dirty="0"/>
              <a:t>為主。</a:t>
            </a:r>
            <a:endParaRPr lang="en-US" altLang="zh-TW" sz="3200" dirty="0"/>
          </a:p>
          <a:p>
            <a:r>
              <a:rPr lang="zh-TW" altLang="en-US" sz="3200" dirty="0">
                <a:solidFill>
                  <a:srgbClr val="FF0000"/>
                </a:solidFill>
              </a:rPr>
              <a:t>配合當地的自然景觀</a:t>
            </a:r>
            <a:r>
              <a:rPr lang="zh-TW" altLang="en-US" sz="3200" dirty="0"/>
              <a:t>，建立特色的活</a:t>
            </a:r>
            <a:endParaRPr lang="en-US" altLang="zh-TW" sz="3200" dirty="0"/>
          </a:p>
          <a:p>
            <a:pPr marL="0" indent="0">
              <a:buNone/>
            </a:pPr>
            <a:r>
              <a:rPr lang="zh-TW" altLang="en-US" sz="3200" dirty="0"/>
              <a:t>   動，例如划船（高千穗）、解說導覽</a:t>
            </a:r>
            <a:endParaRPr lang="en-US" altLang="zh-TW" sz="3200" dirty="0"/>
          </a:p>
          <a:p>
            <a:pPr marL="0" indent="0">
              <a:buNone/>
            </a:pPr>
            <a:r>
              <a:rPr lang="zh-TW" altLang="en-US" sz="3200" dirty="0"/>
              <a:t>   活動（黑部、美國大峽谷）、直升機</a:t>
            </a:r>
            <a:endParaRPr lang="en-US" altLang="zh-TW" sz="3200" dirty="0"/>
          </a:p>
          <a:p>
            <a:pPr marL="0" indent="0">
              <a:buNone/>
            </a:pPr>
            <a:r>
              <a:rPr lang="zh-TW" altLang="en-US" sz="3200" dirty="0"/>
              <a:t>   導覽（美國大峽谷）等。</a:t>
            </a:r>
          </a:p>
        </p:txBody>
      </p:sp>
    </p:spTree>
    <p:extLst>
      <p:ext uri="{BB962C8B-B14F-4D97-AF65-F5344CB8AC3E}">
        <p14:creationId xmlns:p14="http://schemas.microsoft.com/office/powerpoint/2010/main" val="318656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609600"/>
            <a:ext cx="7130753" cy="1320800"/>
          </a:xfrm>
        </p:spPr>
        <p:txBody>
          <a:bodyPr>
            <a:normAutofit/>
          </a:bodyPr>
          <a:lstStyle/>
          <a:p>
            <a:r>
              <a:rPr lang="zh-TW" altLang="en-US" dirty="0">
                <a:solidFill>
                  <a:schemeClr val="accent2">
                    <a:lumMod val="75000"/>
                  </a:schemeClr>
                </a:solidFill>
              </a:rPr>
              <a:t>陸、太魯閣國家公園的</a:t>
            </a:r>
            <a:r>
              <a:rPr lang="en-US" altLang="zh-TW" dirty="0" err="1">
                <a:solidFill>
                  <a:schemeClr val="accent2">
                    <a:lumMod val="75000"/>
                  </a:schemeClr>
                </a:solidFill>
              </a:rPr>
              <a:t>SWOT</a:t>
            </a:r>
            <a:r>
              <a:rPr lang="zh-TW" altLang="en-US" dirty="0">
                <a:solidFill>
                  <a:schemeClr val="accent2">
                    <a:lumMod val="75000"/>
                  </a:schemeClr>
                </a:solidFill>
              </a:rPr>
              <a:t>分析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598" y="1556792"/>
            <a:ext cx="7346778" cy="4464496"/>
          </a:xfrm>
        </p:spPr>
        <p:txBody>
          <a:bodyPr>
            <a:noAutofit/>
          </a:bodyPr>
          <a:lstStyle/>
          <a:p>
            <a:r>
              <a:rPr lang="zh-TW" altLang="en-US" sz="3200" b="1" dirty="0">
                <a:solidFill>
                  <a:srgbClr val="FF0000"/>
                </a:solidFill>
              </a:rPr>
              <a:t>優勢</a:t>
            </a:r>
            <a:r>
              <a:rPr lang="en-US" altLang="zh-TW" sz="3200" b="1" dirty="0"/>
              <a:t>Strength</a:t>
            </a:r>
          </a:p>
          <a:p>
            <a:pPr>
              <a:buNone/>
            </a:pPr>
            <a:r>
              <a:rPr lang="zh-TW" altLang="en-US" sz="3200" dirty="0"/>
              <a:t>    </a:t>
            </a:r>
            <a:r>
              <a:rPr lang="en-US" altLang="zh-TW" sz="3200" dirty="0"/>
              <a:t>1. </a:t>
            </a:r>
            <a:r>
              <a:rPr lang="zh-TW" altLang="en-US" sz="3200" dirty="0">
                <a:solidFill>
                  <a:srgbClr val="FF0000"/>
                </a:solidFill>
              </a:rPr>
              <a:t>具有世界級的峽谷景觀</a:t>
            </a:r>
          </a:p>
          <a:p>
            <a:pPr>
              <a:buNone/>
            </a:pPr>
            <a:r>
              <a:rPr lang="zh-TW" altLang="en-US" sz="3200" dirty="0"/>
              <a:t>    </a:t>
            </a:r>
            <a:r>
              <a:rPr lang="en-US" altLang="zh-TW" sz="3200" dirty="0"/>
              <a:t>2. </a:t>
            </a:r>
            <a:r>
              <a:rPr lang="zh-TW" altLang="en-US" sz="3200" dirty="0"/>
              <a:t>具有豐富的動植物生態</a:t>
            </a:r>
          </a:p>
          <a:p>
            <a:pPr>
              <a:buNone/>
            </a:pPr>
            <a:r>
              <a:rPr lang="zh-TW" altLang="en-US" sz="3200" dirty="0"/>
              <a:t>    </a:t>
            </a:r>
            <a:r>
              <a:rPr lang="en-US" altLang="zh-TW" sz="3200" dirty="0"/>
              <a:t>3. </a:t>
            </a:r>
            <a:r>
              <a:rPr lang="zh-TW" altLang="en-US" sz="3200" dirty="0"/>
              <a:t>具有獨特的太魯閣原住民族文化</a:t>
            </a:r>
          </a:p>
          <a:p>
            <a:pPr>
              <a:buNone/>
            </a:pPr>
            <a:r>
              <a:rPr lang="zh-TW" altLang="en-US" sz="3200" dirty="0"/>
              <a:t>    </a:t>
            </a:r>
            <a:r>
              <a:rPr lang="en-US" altLang="zh-TW" sz="3200" dirty="0"/>
              <a:t>4. </a:t>
            </a:r>
            <a:r>
              <a:rPr lang="zh-TW" altLang="en-US" sz="3200" dirty="0"/>
              <a:t>未過度開發保留較原始的樣貌</a:t>
            </a:r>
          </a:p>
          <a:p>
            <a:pPr>
              <a:buNone/>
            </a:pPr>
            <a:r>
              <a:rPr lang="zh-TW" altLang="en-US" sz="3200" dirty="0"/>
              <a:t>    </a:t>
            </a:r>
            <a:r>
              <a:rPr lang="en-US" altLang="zh-TW" sz="3200" dirty="0"/>
              <a:t>5. </a:t>
            </a:r>
            <a:r>
              <a:rPr lang="zh-TW" altLang="en-US" sz="3200" dirty="0"/>
              <a:t>高地落差大，具有多樣的垂直景觀</a:t>
            </a:r>
          </a:p>
          <a:p>
            <a:pPr>
              <a:buNone/>
            </a:pPr>
            <a:r>
              <a:rPr lang="zh-TW" altLang="en-US" sz="3200" dirty="0"/>
              <a:t>    </a:t>
            </a:r>
            <a:r>
              <a:rPr lang="en-US" altLang="zh-TW" sz="3200" dirty="0"/>
              <a:t>6. </a:t>
            </a:r>
            <a:r>
              <a:rPr lang="zh-TW" altLang="en-US" sz="3200" dirty="0"/>
              <a:t>空氣清新</a:t>
            </a:r>
          </a:p>
          <a:p>
            <a:pPr>
              <a:buNone/>
            </a:pPr>
            <a:endParaRPr lang="zh-TW" altLang="en-US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2">
                    <a:lumMod val="50000"/>
                  </a:schemeClr>
                </a:solidFill>
              </a:rPr>
              <a:t>壹、我們的研究動機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844824"/>
            <a:ext cx="7560840" cy="4203848"/>
          </a:xfrm>
        </p:spPr>
        <p:txBody>
          <a:bodyPr>
            <a:noAutofit/>
          </a:bodyPr>
          <a:lstStyle/>
          <a:p>
            <a:r>
              <a:rPr lang="zh-TW" altLang="en-US" sz="2800" dirty="0"/>
              <a:t>電動的公車讓我們感到非常的好奇。</a:t>
            </a:r>
            <a:endParaRPr lang="en-US" altLang="zh-TW" sz="2800" dirty="0"/>
          </a:p>
          <a:p>
            <a:pPr>
              <a:buNone/>
            </a:pPr>
            <a:r>
              <a:rPr lang="en-US" altLang="zh-TW" sz="2800" dirty="0"/>
              <a:t>      1. </a:t>
            </a:r>
            <a:r>
              <a:rPr lang="zh-TW" altLang="en-US" sz="2800" dirty="0"/>
              <a:t>為什麼搭乘的人這麼少？</a:t>
            </a:r>
            <a:endParaRPr lang="en-US" altLang="zh-TW" sz="2800" dirty="0"/>
          </a:p>
          <a:p>
            <a:pPr>
              <a:buNone/>
            </a:pPr>
            <a:r>
              <a:rPr lang="en-US" altLang="zh-TW" sz="2800" dirty="0"/>
              <a:t>      2. </a:t>
            </a:r>
            <a:r>
              <a:rPr lang="zh-TW" altLang="en-US" sz="2800" dirty="0"/>
              <a:t>是不是來花蓮旅遊的人變少了呢？</a:t>
            </a:r>
          </a:p>
          <a:p>
            <a:r>
              <a:rPr lang="zh-TW" altLang="en-US" sz="2800" dirty="0"/>
              <a:t>為了要瞭解花蓮觀光景點的旅遊</a:t>
            </a:r>
            <a:r>
              <a:rPr lang="zh-TW" altLang="en-US" sz="2800" dirty="0">
                <a:solidFill>
                  <a:srgbClr val="FF0000"/>
                </a:solidFill>
              </a:rPr>
              <a:t>狀況</a:t>
            </a:r>
            <a:r>
              <a:rPr lang="zh-TW" altLang="en-US" sz="2800" dirty="0"/>
              <a:t>，找出旅遊的</a:t>
            </a:r>
            <a:r>
              <a:rPr lang="zh-TW" altLang="en-US" sz="2800" dirty="0">
                <a:solidFill>
                  <a:srgbClr val="FF0000"/>
                </a:solidFill>
              </a:rPr>
              <a:t>問題</a:t>
            </a:r>
            <a:r>
              <a:rPr lang="zh-TW" altLang="en-US" sz="2800" dirty="0"/>
              <a:t>，並能</a:t>
            </a:r>
            <a:r>
              <a:rPr lang="zh-TW" altLang="en-US" sz="2800" dirty="0">
                <a:solidFill>
                  <a:srgbClr val="FF0000"/>
                </a:solidFill>
              </a:rPr>
              <a:t>提出對景點改善的建議</a:t>
            </a:r>
            <a:r>
              <a:rPr lang="zh-TW" altLang="en-US" sz="2800" dirty="0"/>
              <a:t>。</a:t>
            </a:r>
          </a:p>
          <a:p>
            <a:r>
              <a:rPr lang="zh-TW" altLang="en-US" sz="2800" dirty="0"/>
              <a:t>考慮時間及能力的因素，所以只挑選了花蓮最</a:t>
            </a:r>
            <a:r>
              <a:rPr lang="zh-TW" altLang="en-US" sz="2800" dirty="0">
                <a:solidFill>
                  <a:srgbClr val="FF0000"/>
                </a:solidFill>
              </a:rPr>
              <a:t>具有代表性的景點</a:t>
            </a:r>
            <a:r>
              <a:rPr lang="zh-TW" altLang="en-US" sz="2800" dirty="0"/>
              <a:t>太魯閣國家公園做為這次研究的主題。</a:t>
            </a:r>
          </a:p>
          <a:p>
            <a:endParaRPr lang="zh-TW" altLang="en-US" sz="2800" dirty="0"/>
          </a:p>
        </p:txBody>
      </p:sp>
      <p:sp>
        <p:nvSpPr>
          <p:cNvPr id="4" name="矩形 3"/>
          <p:cNvSpPr/>
          <p:nvPr/>
        </p:nvSpPr>
        <p:spPr>
          <a:xfrm>
            <a:off x="6804248" y="1844824"/>
            <a:ext cx="19797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000" dirty="0" smtClean="0">
                <a:solidFill>
                  <a:schemeClr val="bg1">
                    <a:lumMod val="50000"/>
                  </a:schemeClr>
                </a:solidFill>
              </a:rPr>
              <a:t>照片取自</a:t>
            </a:r>
            <a:r>
              <a:rPr lang="en-US" altLang="zh-TW" sz="1000" dirty="0" smtClean="0">
                <a:solidFill>
                  <a:schemeClr val="bg1">
                    <a:lumMod val="50000"/>
                  </a:schemeClr>
                </a:solidFill>
              </a:rPr>
              <a:t>http://www.peoplenews.tw/news/4690b1c6-c79a-4b2c-80a3-f057e7886480</a:t>
            </a:r>
            <a:endParaRPr lang="zh-TW" alt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圖片 5" descr="14732326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116632"/>
            <a:ext cx="2734000" cy="18208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598" y="1564451"/>
            <a:ext cx="7562801" cy="3880773"/>
          </a:xfrm>
        </p:spPr>
        <p:txBody>
          <a:bodyPr>
            <a:noAutofit/>
          </a:bodyPr>
          <a:lstStyle/>
          <a:p>
            <a:r>
              <a:rPr lang="zh-TW" altLang="en-US" sz="3200" b="1" dirty="0">
                <a:solidFill>
                  <a:srgbClr val="FF0000"/>
                </a:solidFill>
              </a:rPr>
              <a:t>劣勢</a:t>
            </a:r>
            <a:r>
              <a:rPr lang="en-US" altLang="zh-TW" sz="3200" b="1" dirty="0"/>
              <a:t>Weakness</a:t>
            </a:r>
          </a:p>
          <a:p>
            <a:pPr>
              <a:buNone/>
            </a:pPr>
            <a:r>
              <a:rPr lang="en-US" altLang="zh-TW" sz="3200" dirty="0"/>
              <a:t>    1. </a:t>
            </a:r>
            <a:r>
              <a:rPr lang="zh-TW" altLang="en-US" sz="3200" dirty="0">
                <a:solidFill>
                  <a:srgbClr val="FF0000"/>
                </a:solidFill>
              </a:rPr>
              <a:t>颱風、山崩、土石流、落石太多</a:t>
            </a:r>
          </a:p>
          <a:p>
            <a:pPr>
              <a:buNone/>
            </a:pPr>
            <a:r>
              <a:rPr lang="en-US" altLang="zh-TW" sz="3200" dirty="0"/>
              <a:t>    2. </a:t>
            </a:r>
            <a:r>
              <a:rPr lang="zh-TW" altLang="en-US" sz="3200" dirty="0"/>
              <a:t>道路崎嶇，蜿蜒狹窄且交通不便</a:t>
            </a:r>
          </a:p>
          <a:p>
            <a:pPr>
              <a:buNone/>
            </a:pPr>
            <a:r>
              <a:rPr lang="en-US" altLang="zh-TW" sz="3200" dirty="0"/>
              <a:t>    3. </a:t>
            </a:r>
            <a:r>
              <a:rPr lang="zh-TW" altLang="en-US" sz="3200" dirty="0"/>
              <a:t>遊樂設施太少</a:t>
            </a:r>
          </a:p>
          <a:p>
            <a:pPr>
              <a:buNone/>
            </a:pPr>
            <a:r>
              <a:rPr lang="en-US" altLang="zh-TW" sz="3200" dirty="0"/>
              <a:t>    4. </a:t>
            </a:r>
            <a:r>
              <a:rPr lang="zh-TW" altLang="en-US" sz="3200" dirty="0"/>
              <a:t>地方太偏遠</a:t>
            </a:r>
          </a:p>
          <a:p>
            <a:pPr>
              <a:buNone/>
            </a:pPr>
            <a:r>
              <a:rPr lang="en-US" altLang="zh-TW" sz="3200" dirty="0"/>
              <a:t>    5. </a:t>
            </a:r>
            <a:r>
              <a:rPr lang="zh-TW" altLang="en-US" sz="3200" dirty="0"/>
              <a:t>腹地狹小，難以做更多的輔助設施</a:t>
            </a: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0242A861-5FD4-4094-B0E8-82018DD1FCEB}"/>
              </a:ext>
            </a:extLst>
          </p:cNvPr>
          <p:cNvSpPr txBox="1">
            <a:spLocks/>
          </p:cNvSpPr>
          <p:nvPr/>
        </p:nvSpPr>
        <p:spPr>
          <a:xfrm>
            <a:off x="467544" y="620688"/>
            <a:ext cx="713075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dirty="0">
                <a:solidFill>
                  <a:schemeClr val="accent2">
                    <a:lumMod val="75000"/>
                  </a:schemeClr>
                </a:solidFill>
              </a:rPr>
              <a:t>陸、太魯閣國家公園的</a:t>
            </a:r>
            <a:r>
              <a:rPr lang="en-US" altLang="zh-TW" dirty="0" err="1">
                <a:solidFill>
                  <a:schemeClr val="accent2">
                    <a:lumMod val="75000"/>
                  </a:schemeClr>
                </a:solidFill>
              </a:rPr>
              <a:t>SWOT</a:t>
            </a:r>
            <a:r>
              <a:rPr lang="zh-TW" altLang="en-US" dirty="0">
                <a:solidFill>
                  <a:schemeClr val="accent2">
                    <a:lumMod val="75000"/>
                  </a:schemeClr>
                </a:solidFill>
              </a:rPr>
              <a:t>分析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6914729" cy="1320800"/>
          </a:xfrm>
        </p:spPr>
        <p:txBody>
          <a:bodyPr>
            <a:normAutofit/>
          </a:bodyPr>
          <a:lstStyle/>
          <a:p>
            <a:r>
              <a:rPr lang="zh-TW" altLang="en-US" dirty="0">
                <a:solidFill>
                  <a:schemeClr val="accent2">
                    <a:lumMod val="75000"/>
                  </a:schemeClr>
                </a:solidFill>
              </a:rPr>
              <a:t>陸、太魯閣國家公園的</a:t>
            </a:r>
            <a:r>
              <a:rPr lang="en-US" altLang="zh-TW" dirty="0" err="1">
                <a:solidFill>
                  <a:schemeClr val="accent2">
                    <a:lumMod val="75000"/>
                  </a:schemeClr>
                </a:solidFill>
              </a:rPr>
              <a:t>SWOT</a:t>
            </a:r>
            <a:r>
              <a:rPr lang="zh-TW" altLang="en-US" dirty="0">
                <a:solidFill>
                  <a:schemeClr val="accent2">
                    <a:lumMod val="75000"/>
                  </a:schemeClr>
                </a:solidFill>
              </a:rPr>
              <a:t>分析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598" y="1556792"/>
            <a:ext cx="8858946" cy="5112568"/>
          </a:xfrm>
        </p:spPr>
        <p:txBody>
          <a:bodyPr>
            <a:noAutofit/>
          </a:bodyPr>
          <a:lstStyle/>
          <a:p>
            <a:r>
              <a:rPr lang="zh-TW" altLang="en-US" sz="3200" b="1" dirty="0">
                <a:solidFill>
                  <a:srgbClr val="FF0000"/>
                </a:solidFill>
              </a:rPr>
              <a:t>威脅</a:t>
            </a:r>
            <a:r>
              <a:rPr lang="en-US" altLang="zh-TW" sz="3200" b="1" dirty="0"/>
              <a:t>Threat</a:t>
            </a:r>
          </a:p>
          <a:p>
            <a:pPr>
              <a:spcBef>
                <a:spcPts val="600"/>
              </a:spcBef>
              <a:buNone/>
            </a:pPr>
            <a:r>
              <a:rPr lang="en-US" altLang="zh-TW" sz="3200" dirty="0"/>
              <a:t>    1. </a:t>
            </a:r>
            <a:r>
              <a:rPr lang="zh-TW" altLang="en-US" sz="3200" dirty="0"/>
              <a:t>國外很多相似的觀光風景區，而且</a:t>
            </a:r>
            <a:endParaRPr lang="en-US" altLang="zh-TW" sz="3200" dirty="0"/>
          </a:p>
          <a:p>
            <a:pPr>
              <a:spcBef>
                <a:spcPts val="600"/>
              </a:spcBef>
              <a:buNone/>
            </a:pPr>
            <a:r>
              <a:rPr lang="en-US" altLang="zh-TW" sz="3200" dirty="0"/>
              <a:t>        </a:t>
            </a:r>
            <a:r>
              <a:rPr lang="zh-TW" altLang="en-US" sz="3200" dirty="0"/>
              <a:t>設備都比臺灣的更豐富多樣</a:t>
            </a:r>
          </a:p>
          <a:p>
            <a:pPr>
              <a:spcBef>
                <a:spcPts val="600"/>
              </a:spcBef>
              <a:buNone/>
            </a:pPr>
            <a:r>
              <a:rPr lang="en-US" altLang="zh-TW" sz="3200" dirty="0"/>
              <a:t>    2. </a:t>
            </a:r>
            <a:r>
              <a:rPr lang="zh-TW" altLang="en-US" sz="3200" dirty="0"/>
              <a:t>觀光客多時，易對當地的人文及環</a:t>
            </a:r>
            <a:endParaRPr lang="en-US" altLang="zh-TW" sz="3200" dirty="0"/>
          </a:p>
          <a:p>
            <a:pPr>
              <a:spcBef>
                <a:spcPts val="600"/>
              </a:spcBef>
              <a:buNone/>
            </a:pPr>
            <a:r>
              <a:rPr lang="en-US" altLang="zh-TW" sz="3200" dirty="0"/>
              <a:t>        </a:t>
            </a:r>
            <a:r>
              <a:rPr lang="zh-TW" altLang="en-US" sz="3200" dirty="0"/>
              <a:t>境加速損害</a:t>
            </a:r>
          </a:p>
          <a:p>
            <a:pPr>
              <a:spcBef>
                <a:spcPts val="600"/>
              </a:spcBef>
              <a:buNone/>
            </a:pPr>
            <a:r>
              <a:rPr lang="en-US" altLang="zh-TW" sz="3200" dirty="0"/>
              <a:t>    3. </a:t>
            </a:r>
            <a:r>
              <a:rPr lang="zh-TW" altLang="en-US" sz="3200" dirty="0">
                <a:solidFill>
                  <a:srgbClr val="FF0000"/>
                </a:solidFill>
              </a:rPr>
              <a:t>多數遊客停留時間不長，無法進行</a:t>
            </a:r>
            <a:endParaRPr lang="en-US" altLang="zh-TW" sz="3200" dirty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  <a:buNone/>
            </a:pPr>
            <a:r>
              <a:rPr lang="en-US" altLang="zh-TW" sz="3200" dirty="0">
                <a:solidFill>
                  <a:srgbClr val="FF0000"/>
                </a:solidFill>
              </a:rPr>
              <a:t>        </a:t>
            </a:r>
            <a:r>
              <a:rPr lang="zh-TW" altLang="en-US" sz="3200" dirty="0">
                <a:solidFill>
                  <a:srgbClr val="FF0000"/>
                </a:solidFill>
              </a:rPr>
              <a:t>深度旅遊及步道探索</a:t>
            </a:r>
          </a:p>
          <a:p>
            <a:pPr>
              <a:spcBef>
                <a:spcPts val="600"/>
              </a:spcBef>
              <a:buNone/>
            </a:pPr>
            <a:r>
              <a:rPr lang="en-US" altLang="zh-TW" sz="3200" dirty="0"/>
              <a:t>    4. </a:t>
            </a:r>
            <a:r>
              <a:rPr lang="zh-TW" altLang="en-US" sz="3200" dirty="0"/>
              <a:t>停車位嚴重不足，假日容易塞車</a:t>
            </a:r>
          </a:p>
          <a:p>
            <a:pPr>
              <a:spcBef>
                <a:spcPts val="600"/>
              </a:spcBef>
              <a:buNone/>
            </a:pPr>
            <a:r>
              <a:rPr lang="en-US" altLang="zh-TW" sz="3200" dirty="0"/>
              <a:t>    5. </a:t>
            </a:r>
            <a:r>
              <a:rPr lang="zh-TW" altLang="en-US" sz="3200" dirty="0"/>
              <a:t>兼具東西向聯絡道路，無法有效控管車輛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6914729" cy="1320800"/>
          </a:xfrm>
        </p:spPr>
        <p:txBody>
          <a:bodyPr>
            <a:normAutofit/>
          </a:bodyPr>
          <a:lstStyle/>
          <a:p>
            <a:r>
              <a:rPr lang="zh-TW" altLang="en-US" dirty="0">
                <a:solidFill>
                  <a:schemeClr val="accent2">
                    <a:lumMod val="75000"/>
                  </a:schemeClr>
                </a:solidFill>
              </a:rPr>
              <a:t>陸、太魯閣國家公園的</a:t>
            </a:r>
            <a:r>
              <a:rPr lang="en-US" altLang="zh-TW" dirty="0" err="1">
                <a:solidFill>
                  <a:schemeClr val="accent2">
                    <a:lumMod val="75000"/>
                  </a:schemeClr>
                </a:solidFill>
              </a:rPr>
              <a:t>SWOT</a:t>
            </a:r>
            <a:r>
              <a:rPr lang="zh-TW" altLang="en-US" dirty="0">
                <a:solidFill>
                  <a:schemeClr val="accent2">
                    <a:lumMod val="75000"/>
                  </a:schemeClr>
                </a:solidFill>
              </a:rPr>
              <a:t>分析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598" y="1556792"/>
            <a:ext cx="8498906" cy="5176917"/>
          </a:xfrm>
        </p:spPr>
        <p:txBody>
          <a:bodyPr>
            <a:noAutofit/>
          </a:bodyPr>
          <a:lstStyle/>
          <a:p>
            <a:r>
              <a:rPr lang="zh-TW" altLang="en-US" sz="3200" b="1" dirty="0">
                <a:solidFill>
                  <a:srgbClr val="FF0000"/>
                </a:solidFill>
              </a:rPr>
              <a:t>機會</a:t>
            </a:r>
            <a:r>
              <a:rPr lang="en-US" altLang="zh-TW" sz="3200" b="1" dirty="0"/>
              <a:t>Opportunity</a:t>
            </a:r>
            <a:r>
              <a:rPr lang="zh-TW" altLang="en-US" sz="3200" b="1" dirty="0"/>
              <a:t>    </a:t>
            </a:r>
            <a:endParaRPr lang="en-US" altLang="zh-TW" sz="3200" b="1" dirty="0"/>
          </a:p>
          <a:p>
            <a:pPr>
              <a:spcBef>
                <a:spcPts val="600"/>
              </a:spcBef>
              <a:buNone/>
            </a:pPr>
            <a:r>
              <a:rPr lang="en-US" altLang="zh-TW" sz="3200" dirty="0"/>
              <a:t>    1. </a:t>
            </a:r>
            <a:r>
              <a:rPr lang="zh-TW" altLang="en-US" sz="3200" dirty="0">
                <a:solidFill>
                  <a:srgbClr val="FF0000"/>
                </a:solidFill>
              </a:rPr>
              <a:t>可增加更多的旅遊設施，以豐富</a:t>
            </a:r>
            <a:endParaRPr lang="en-US" altLang="zh-TW" sz="3200" dirty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  <a:buNone/>
            </a:pPr>
            <a:r>
              <a:rPr lang="en-US" altLang="zh-TW" sz="3200" dirty="0">
                <a:solidFill>
                  <a:srgbClr val="FF0000"/>
                </a:solidFill>
              </a:rPr>
              <a:t>        </a:t>
            </a:r>
            <a:r>
              <a:rPr lang="zh-TW" altLang="en-US" sz="3200" dirty="0">
                <a:solidFill>
                  <a:srgbClr val="FF0000"/>
                </a:solidFill>
              </a:rPr>
              <a:t>遊憩內容</a:t>
            </a:r>
          </a:p>
          <a:p>
            <a:pPr>
              <a:spcBef>
                <a:spcPts val="600"/>
              </a:spcBef>
              <a:buNone/>
            </a:pPr>
            <a:r>
              <a:rPr lang="en-US" altLang="zh-TW" sz="3200" dirty="0"/>
              <a:t>    2. </a:t>
            </a:r>
            <a:r>
              <a:rPr lang="zh-TW" altLang="en-US" sz="3200" dirty="0"/>
              <a:t>可結合其他觀光景點作主題規畫</a:t>
            </a:r>
          </a:p>
          <a:p>
            <a:pPr>
              <a:spcBef>
                <a:spcPts val="600"/>
              </a:spcBef>
              <a:buNone/>
            </a:pPr>
            <a:r>
              <a:rPr lang="en-US" altLang="zh-TW" sz="3200" dirty="0"/>
              <a:t>    3. </a:t>
            </a:r>
            <a:r>
              <a:rPr lang="zh-TW" altLang="en-US" sz="3200" dirty="0"/>
              <a:t>現代人都注重休閒旅遊</a:t>
            </a:r>
          </a:p>
          <a:p>
            <a:pPr>
              <a:spcBef>
                <a:spcPts val="600"/>
              </a:spcBef>
              <a:buNone/>
            </a:pPr>
            <a:r>
              <a:rPr lang="en-US" altLang="zh-TW" sz="3200" dirty="0"/>
              <a:t>    4. </a:t>
            </a:r>
            <a:r>
              <a:rPr lang="zh-TW" altLang="en-US" sz="3200" dirty="0"/>
              <a:t>可結合各項大型的活動，推展知名度</a:t>
            </a:r>
          </a:p>
          <a:p>
            <a:pPr>
              <a:spcBef>
                <a:spcPts val="600"/>
              </a:spcBef>
              <a:buNone/>
            </a:pPr>
            <a:r>
              <a:rPr lang="en-US" altLang="zh-TW" sz="3200" dirty="0"/>
              <a:t>    5. </a:t>
            </a:r>
            <a:r>
              <a:rPr lang="zh-TW" altLang="en-US" sz="3200" dirty="0"/>
              <a:t>可開發深度旅遊導覽及主題步道</a:t>
            </a:r>
          </a:p>
          <a:p>
            <a:pPr>
              <a:spcBef>
                <a:spcPts val="600"/>
              </a:spcBef>
              <a:buNone/>
            </a:pPr>
            <a:r>
              <a:rPr lang="en-US" altLang="zh-TW" sz="3200" dirty="0"/>
              <a:t>    6. </a:t>
            </a:r>
            <a:r>
              <a:rPr lang="zh-TW" altLang="en-US" sz="3200" dirty="0"/>
              <a:t>實施收費，以做為增加園區設施、活</a:t>
            </a:r>
            <a:endParaRPr lang="en-US" altLang="zh-TW" sz="3200" dirty="0"/>
          </a:p>
          <a:p>
            <a:pPr>
              <a:spcBef>
                <a:spcPts val="600"/>
              </a:spcBef>
              <a:buNone/>
            </a:pPr>
            <a:r>
              <a:rPr lang="en-US" altLang="zh-TW" sz="3200" dirty="0"/>
              <a:t>        </a:t>
            </a:r>
            <a:r>
              <a:rPr lang="zh-TW" altLang="en-US" sz="3200" dirty="0"/>
              <a:t>動的經費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875184"/>
          </a:xfrm>
        </p:spPr>
        <p:txBody>
          <a:bodyPr>
            <a:noAutofit/>
          </a:bodyPr>
          <a:lstStyle/>
          <a:p>
            <a:r>
              <a:rPr lang="zh-TW" altLang="en-US" dirty="0">
                <a:solidFill>
                  <a:schemeClr val="accent2">
                    <a:lumMod val="75000"/>
                  </a:schemeClr>
                </a:solidFill>
              </a:rPr>
              <a:t>柒、研究結果及</a:t>
            </a:r>
            <a:r>
              <a:rPr lang="zh-TW" altLang="en-US" dirty="0" smtClean="0">
                <a:solidFill>
                  <a:schemeClr val="accent2">
                    <a:lumMod val="75000"/>
                  </a:schemeClr>
                </a:solidFill>
              </a:rPr>
              <a:t>結論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599" y="1556792"/>
            <a:ext cx="6347714" cy="388077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sz="3600" dirty="0"/>
              <a:t>一、遊客性質</a:t>
            </a:r>
            <a:endParaRPr lang="en-US" altLang="zh-TW" sz="3600" dirty="0"/>
          </a:p>
          <a:p>
            <a:pPr>
              <a:buNone/>
            </a:pPr>
            <a:r>
              <a:rPr lang="zh-TW" altLang="en-US" sz="3600" dirty="0"/>
              <a:t>二、園區景點特質分析</a:t>
            </a:r>
            <a:endParaRPr lang="en-US" altLang="zh-TW" sz="3600" dirty="0"/>
          </a:p>
          <a:p>
            <a:pPr>
              <a:buNone/>
            </a:pPr>
            <a:r>
              <a:rPr lang="zh-TW" altLang="en-US" sz="3600" dirty="0"/>
              <a:t>三、園區設施滿意度分析</a:t>
            </a:r>
            <a:endParaRPr lang="en-US" altLang="zh-TW" sz="3600" dirty="0"/>
          </a:p>
          <a:p>
            <a:pPr>
              <a:buNone/>
            </a:pPr>
            <a:r>
              <a:rPr lang="zh-TW" altLang="en-US" sz="3600" dirty="0"/>
              <a:t>四、旅遊及重遊意願分析</a:t>
            </a:r>
          </a:p>
        </p:txBody>
      </p:sp>
      <p:pic>
        <p:nvPicPr>
          <p:cNvPr id="4" name="圖片 3" descr="P_20171005_082032.jpg"/>
          <p:cNvPicPr>
            <a:picLocks noChangeAspect="1"/>
          </p:cNvPicPr>
          <p:nvPr/>
        </p:nvPicPr>
        <p:blipFill>
          <a:blip r:embed="rId2" cstate="print">
            <a:lum bright="20000" contrast="10000"/>
          </a:blip>
          <a:stretch>
            <a:fillRect/>
          </a:stretch>
        </p:blipFill>
        <p:spPr>
          <a:xfrm>
            <a:off x="5076056" y="4365104"/>
            <a:ext cx="3886953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圖片 4" descr="P_20171002_082121.jpg"/>
          <p:cNvPicPr>
            <a:picLocks noChangeAspect="1"/>
          </p:cNvPicPr>
          <p:nvPr/>
        </p:nvPicPr>
        <p:blipFill>
          <a:blip r:embed="rId3" cstate="print">
            <a:lum bright="20000"/>
          </a:blip>
          <a:stretch>
            <a:fillRect/>
          </a:stretch>
        </p:blipFill>
        <p:spPr>
          <a:xfrm>
            <a:off x="5724128" y="620688"/>
            <a:ext cx="3024336" cy="17011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圖片 5" descr="P_20171004_093000.jpg"/>
          <p:cNvPicPr>
            <a:picLocks noChangeAspect="1"/>
          </p:cNvPicPr>
          <p:nvPr/>
        </p:nvPicPr>
        <p:blipFill>
          <a:blip r:embed="rId4" cstate="print">
            <a:lum bright="20000"/>
          </a:blip>
          <a:stretch>
            <a:fillRect/>
          </a:stretch>
        </p:blipFill>
        <p:spPr>
          <a:xfrm>
            <a:off x="251520" y="4293096"/>
            <a:ext cx="4355976" cy="2450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2">
                    <a:lumMod val="75000"/>
                  </a:schemeClr>
                </a:solidFill>
              </a:rPr>
              <a:t>一、遊客性質</a:t>
            </a: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6825366"/>
              </p:ext>
            </p:extLst>
          </p:nvPr>
        </p:nvGraphicFramePr>
        <p:xfrm>
          <a:off x="395537" y="1930400"/>
          <a:ext cx="8424935" cy="3472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63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5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59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99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75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991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93163">
                <a:tc>
                  <a:txBody>
                    <a:bodyPr/>
                    <a:lstStyle/>
                    <a:p>
                      <a:endParaRPr lang="zh-TW" altLang="en-US" sz="2800" dirty="0"/>
                    </a:p>
                  </a:txBody>
                  <a:tcPr marL="70537" marR="70537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700" dirty="0"/>
                        <a:t>性別</a:t>
                      </a:r>
                    </a:p>
                  </a:txBody>
                  <a:tcPr marL="70537" marR="70537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700" dirty="0"/>
                        <a:t>年齡</a:t>
                      </a:r>
                    </a:p>
                  </a:txBody>
                  <a:tcPr marL="70537" marR="70537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700" dirty="0"/>
                        <a:t>教育程度</a:t>
                      </a:r>
                    </a:p>
                  </a:txBody>
                  <a:tcPr marL="70537" marR="70537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700" dirty="0"/>
                        <a:t>職業類別</a:t>
                      </a:r>
                    </a:p>
                  </a:txBody>
                  <a:tcPr marL="70537" marR="70537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700" dirty="0"/>
                        <a:t>居住地點</a:t>
                      </a:r>
                    </a:p>
                  </a:txBody>
                  <a:tcPr marL="70537" marR="70537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3509">
                <a:tc>
                  <a:txBody>
                    <a:bodyPr/>
                    <a:lstStyle/>
                    <a:p>
                      <a:r>
                        <a:rPr lang="zh-TW" altLang="en-US" sz="2800" dirty="0"/>
                        <a:t>最高</a:t>
                      </a:r>
                    </a:p>
                  </a:txBody>
                  <a:tcPr marL="70537" marR="705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700" dirty="0"/>
                        <a:t>女生</a:t>
                      </a:r>
                      <a:endParaRPr lang="en-US" altLang="zh-TW" sz="2700" dirty="0"/>
                    </a:p>
                    <a:p>
                      <a:pPr algn="ctr"/>
                      <a:r>
                        <a:rPr lang="zh-TW" altLang="en-US" sz="2700" dirty="0"/>
                        <a:t>（</a:t>
                      </a:r>
                      <a:r>
                        <a:rPr lang="en-US" altLang="zh-TW" sz="2700" dirty="0"/>
                        <a:t>59</a:t>
                      </a:r>
                      <a:r>
                        <a:rPr lang="zh-TW" altLang="en-US" sz="2700" dirty="0"/>
                        <a:t>％）</a:t>
                      </a:r>
                    </a:p>
                  </a:txBody>
                  <a:tcPr marL="70537" marR="705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700" dirty="0">
                          <a:solidFill>
                            <a:srgbClr val="FF0000"/>
                          </a:solidFill>
                        </a:rPr>
                        <a:t>31~40</a:t>
                      </a:r>
                      <a:r>
                        <a:rPr lang="zh-TW" altLang="en-US" sz="2700" dirty="0">
                          <a:solidFill>
                            <a:srgbClr val="FF0000"/>
                          </a:solidFill>
                        </a:rPr>
                        <a:t>歲</a:t>
                      </a:r>
                      <a:endParaRPr lang="en-US" altLang="zh-TW" sz="2700" dirty="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700" dirty="0"/>
                        <a:t>（</a:t>
                      </a:r>
                      <a:r>
                        <a:rPr lang="en-US" altLang="zh-TW" sz="2700" dirty="0"/>
                        <a:t>24</a:t>
                      </a:r>
                      <a:r>
                        <a:rPr lang="zh-TW" altLang="en-US" sz="2700" dirty="0"/>
                        <a:t>％）</a:t>
                      </a:r>
                    </a:p>
                  </a:txBody>
                  <a:tcPr marL="70537" marR="705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700" dirty="0">
                          <a:solidFill>
                            <a:srgbClr val="FF0000"/>
                          </a:solidFill>
                        </a:rPr>
                        <a:t>大專</a:t>
                      </a:r>
                      <a:r>
                        <a:rPr lang="en-US" altLang="zh-TW" sz="2700" dirty="0">
                          <a:solidFill>
                            <a:srgbClr val="FF0000"/>
                          </a:solidFill>
                        </a:rPr>
                        <a:t>/</a:t>
                      </a:r>
                      <a:r>
                        <a:rPr lang="zh-TW" altLang="en-US" sz="2700" dirty="0">
                          <a:solidFill>
                            <a:srgbClr val="FF0000"/>
                          </a:solidFill>
                        </a:rPr>
                        <a:t>大學</a:t>
                      </a:r>
                      <a:r>
                        <a:rPr lang="zh-TW" altLang="en-US" sz="2700" dirty="0"/>
                        <a:t>（</a:t>
                      </a:r>
                      <a:r>
                        <a:rPr lang="en-US" altLang="zh-TW" sz="2700" dirty="0"/>
                        <a:t>51%</a:t>
                      </a:r>
                      <a:r>
                        <a:rPr lang="zh-TW" altLang="en-US" sz="2700" dirty="0"/>
                        <a:t>）</a:t>
                      </a:r>
                    </a:p>
                  </a:txBody>
                  <a:tcPr marL="70537" marR="7053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700" dirty="0"/>
                        <a:t>公教人員（</a:t>
                      </a:r>
                      <a:r>
                        <a:rPr lang="en-US" altLang="zh-TW" sz="2700" dirty="0"/>
                        <a:t>19%</a:t>
                      </a:r>
                      <a:r>
                        <a:rPr lang="zh-TW" altLang="en-US" sz="2700" dirty="0"/>
                        <a:t>）</a:t>
                      </a:r>
                    </a:p>
                    <a:p>
                      <a:pPr algn="ctr"/>
                      <a:endParaRPr lang="zh-TW" altLang="en-US" sz="2700" dirty="0"/>
                    </a:p>
                  </a:txBody>
                  <a:tcPr marL="70537" marR="7053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700" dirty="0"/>
                        <a:t>花蓮縣市（</a:t>
                      </a:r>
                      <a:r>
                        <a:rPr lang="en-US" altLang="zh-TW" sz="2700" dirty="0"/>
                        <a:t>38%</a:t>
                      </a:r>
                      <a:r>
                        <a:rPr lang="zh-TW" altLang="en-US" sz="2700" dirty="0"/>
                        <a:t>）</a:t>
                      </a:r>
                    </a:p>
                    <a:p>
                      <a:pPr algn="ctr"/>
                      <a:endParaRPr lang="zh-TW" altLang="en-US" sz="2700" dirty="0"/>
                    </a:p>
                  </a:txBody>
                  <a:tcPr marL="70537" marR="7053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4003">
                <a:tc>
                  <a:txBody>
                    <a:bodyPr/>
                    <a:lstStyle/>
                    <a:p>
                      <a:r>
                        <a:rPr lang="zh-TW" altLang="en-US" sz="2800" dirty="0"/>
                        <a:t>最低</a:t>
                      </a:r>
                    </a:p>
                  </a:txBody>
                  <a:tcPr marL="70537" marR="7053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700" dirty="0"/>
                        <a:t>男生</a:t>
                      </a:r>
                      <a:endParaRPr lang="en-US" altLang="zh-TW" sz="270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700" dirty="0"/>
                        <a:t>（</a:t>
                      </a:r>
                      <a:r>
                        <a:rPr lang="en-US" altLang="zh-TW" sz="2700" dirty="0"/>
                        <a:t>41</a:t>
                      </a:r>
                      <a:r>
                        <a:rPr lang="zh-TW" altLang="en-US" sz="2700" dirty="0"/>
                        <a:t>％）</a:t>
                      </a:r>
                    </a:p>
                  </a:txBody>
                  <a:tcPr marL="70537" marR="705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700" dirty="0"/>
                        <a:t>16~20</a:t>
                      </a:r>
                      <a:r>
                        <a:rPr lang="zh-TW" altLang="en-US" sz="2700" dirty="0"/>
                        <a:t>歲（</a:t>
                      </a:r>
                      <a:r>
                        <a:rPr lang="en-US" altLang="zh-TW" sz="2700" dirty="0"/>
                        <a:t>3%</a:t>
                      </a:r>
                      <a:r>
                        <a:rPr lang="zh-TW" altLang="en-US" sz="2700" dirty="0"/>
                        <a:t>）</a:t>
                      </a:r>
                    </a:p>
                  </a:txBody>
                  <a:tcPr marL="70537" marR="705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700" dirty="0"/>
                        <a:t>國中 </a:t>
                      </a:r>
                      <a:r>
                        <a:rPr lang="en-US" altLang="zh-TW" sz="2700" dirty="0"/>
                        <a:t>(</a:t>
                      </a:r>
                      <a:r>
                        <a:rPr lang="zh-TW" altLang="en-US" sz="2700" dirty="0"/>
                        <a:t>及以下</a:t>
                      </a:r>
                      <a:r>
                        <a:rPr lang="en-US" altLang="zh-TW" sz="2700" dirty="0"/>
                        <a:t>) </a:t>
                      </a:r>
                      <a:r>
                        <a:rPr lang="zh-TW" altLang="en-US" sz="2700" dirty="0"/>
                        <a:t>（</a:t>
                      </a:r>
                      <a:r>
                        <a:rPr lang="en-US" altLang="zh-TW" sz="2700" dirty="0"/>
                        <a:t>7%</a:t>
                      </a:r>
                      <a:r>
                        <a:rPr lang="zh-TW" altLang="en-US" sz="2700" dirty="0"/>
                        <a:t>）</a:t>
                      </a:r>
                    </a:p>
                  </a:txBody>
                  <a:tcPr marL="70537" marR="7053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700" dirty="0"/>
                        <a:t>軍警</a:t>
                      </a:r>
                      <a:endParaRPr lang="en-US" altLang="zh-TW" sz="270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700" dirty="0"/>
                        <a:t>（</a:t>
                      </a:r>
                      <a:r>
                        <a:rPr lang="en-US" altLang="zh-TW" sz="2700" dirty="0"/>
                        <a:t>2%</a:t>
                      </a:r>
                      <a:r>
                        <a:rPr lang="zh-TW" altLang="en-US" sz="2700" dirty="0"/>
                        <a:t>）</a:t>
                      </a:r>
                    </a:p>
                    <a:p>
                      <a:pPr algn="ctr"/>
                      <a:endParaRPr lang="zh-TW" altLang="en-US" sz="2700" dirty="0"/>
                    </a:p>
                  </a:txBody>
                  <a:tcPr marL="70537" marR="705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700" dirty="0"/>
                        <a:t>外島</a:t>
                      </a:r>
                      <a:endParaRPr lang="en-US" altLang="zh-TW" sz="2700" dirty="0"/>
                    </a:p>
                    <a:p>
                      <a:pPr algn="ctr"/>
                      <a:r>
                        <a:rPr lang="zh-TW" altLang="en-US" sz="2700" dirty="0"/>
                        <a:t>（</a:t>
                      </a:r>
                      <a:r>
                        <a:rPr lang="en-US" altLang="zh-TW" sz="2700" dirty="0"/>
                        <a:t>1%</a:t>
                      </a:r>
                      <a:r>
                        <a:rPr lang="zh-TW" altLang="en-US" sz="2700" dirty="0"/>
                        <a:t>）</a:t>
                      </a:r>
                    </a:p>
                  </a:txBody>
                  <a:tcPr marL="70537" marR="7053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2">
                    <a:lumMod val="75000"/>
                  </a:schemeClr>
                </a:solidFill>
              </a:rPr>
              <a:t>二、園區景點特質分析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6547556"/>
              </p:ext>
            </p:extLst>
          </p:nvPr>
        </p:nvGraphicFramePr>
        <p:xfrm>
          <a:off x="500034" y="1357298"/>
          <a:ext cx="8115328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32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60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60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/>
                        <a:t>項目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/>
                        <a:t>比例最多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/>
                        <a:t>比例最少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400" dirty="0"/>
                        <a:t>參觀的次數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/>
                        <a:t>第一次占</a:t>
                      </a:r>
                      <a:r>
                        <a:rPr lang="en-US" altLang="zh-TW" sz="2400" dirty="0"/>
                        <a:t>51%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/>
                        <a:t>第三次占</a:t>
                      </a:r>
                      <a:r>
                        <a:rPr lang="en-US" altLang="zh-TW" sz="2400" dirty="0"/>
                        <a:t>9%</a:t>
                      </a:r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400" dirty="0"/>
                        <a:t>主要的活動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>
                          <a:solidFill>
                            <a:srgbClr val="FF0000"/>
                          </a:solidFill>
                        </a:rPr>
                        <a:t>欣賞自然美景</a:t>
                      </a:r>
                      <a:r>
                        <a:rPr lang="zh-TW" altLang="en-US" sz="2400" dirty="0"/>
                        <a:t>占</a:t>
                      </a:r>
                      <a:r>
                        <a:rPr lang="en-US" altLang="zh-TW" sz="2400" dirty="0"/>
                        <a:t>44%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/>
                        <a:t>其它占</a:t>
                      </a:r>
                      <a:r>
                        <a:rPr lang="en-US" altLang="zh-TW" sz="2400" dirty="0"/>
                        <a:t>2%</a:t>
                      </a:r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400" dirty="0"/>
                        <a:t>預計參觀的景點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/>
                        <a:t>太魯閣遊客中心占</a:t>
                      </a:r>
                      <a:r>
                        <a:rPr lang="en-US" altLang="zh-TW" sz="2400" dirty="0"/>
                        <a:t>20%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/>
                        <a:t>其它占</a:t>
                      </a:r>
                      <a:r>
                        <a:rPr lang="en-US" altLang="zh-TW" sz="2400" dirty="0"/>
                        <a:t>3%</a:t>
                      </a:r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400" dirty="0"/>
                        <a:t>感到滿意的景點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>
                          <a:solidFill>
                            <a:srgbClr val="FF0000"/>
                          </a:solidFill>
                        </a:rPr>
                        <a:t>太魯閣遊客中心</a:t>
                      </a:r>
                      <a:r>
                        <a:rPr lang="zh-TW" altLang="en-US" sz="2400" dirty="0"/>
                        <a:t>占</a:t>
                      </a:r>
                      <a:r>
                        <a:rPr lang="en-US" altLang="zh-TW" sz="2400" dirty="0"/>
                        <a:t>22%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/>
                        <a:t>天祥、綠水步道占</a:t>
                      </a:r>
                      <a:r>
                        <a:rPr lang="en-US" altLang="zh-TW" sz="2400" dirty="0"/>
                        <a:t>4%</a:t>
                      </a:r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400" dirty="0"/>
                        <a:t>最需要改進的景點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>
                          <a:solidFill>
                            <a:srgbClr val="FF0000"/>
                          </a:solidFill>
                        </a:rPr>
                        <a:t>燕子口步道</a:t>
                      </a:r>
                      <a:r>
                        <a:rPr lang="zh-TW" altLang="en-US" sz="2400" dirty="0"/>
                        <a:t>占</a:t>
                      </a:r>
                      <a:r>
                        <a:rPr lang="en-US" altLang="zh-TW" sz="2400" dirty="0"/>
                        <a:t>27%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/>
                        <a:t>太魯閣遊客中心占</a:t>
                      </a:r>
                      <a:r>
                        <a:rPr lang="en-US" altLang="zh-TW" sz="2400" dirty="0"/>
                        <a:t>1%</a:t>
                      </a:r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400" dirty="0"/>
                        <a:t>整體滿意度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/>
                        <a:t>滿意以上（</a:t>
                      </a:r>
                      <a:r>
                        <a:rPr lang="en-US" altLang="zh-TW" sz="2400" dirty="0"/>
                        <a:t>84%</a:t>
                      </a:r>
                      <a:r>
                        <a:rPr lang="zh-TW" altLang="en-US" sz="2400" dirty="0"/>
                        <a:t>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/>
                        <a:t>不滿意以下（</a:t>
                      </a:r>
                      <a:r>
                        <a:rPr lang="en-US" altLang="zh-TW" sz="2400" dirty="0"/>
                        <a:t>1%</a:t>
                      </a:r>
                      <a:r>
                        <a:rPr lang="zh-TW" altLang="en-US" sz="2400" dirty="0"/>
                        <a:t>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2">
                    <a:lumMod val="75000"/>
                  </a:schemeClr>
                </a:solidFill>
              </a:rPr>
              <a:t>三、園區設施滿意度分析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1567" y="1628800"/>
            <a:ext cx="7850833" cy="5112568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lang="zh-TW" altLang="en-US" sz="3200" dirty="0"/>
              <a:t>「</a:t>
            </a:r>
            <a:r>
              <a:rPr lang="en-US" altLang="zh-TW" sz="3200" dirty="0"/>
              <a:t>3.</a:t>
            </a:r>
            <a:r>
              <a:rPr lang="zh-TW" altLang="en-US" sz="3200" dirty="0"/>
              <a:t>公廁數量」、「</a:t>
            </a:r>
            <a:r>
              <a:rPr lang="en-US" altLang="zh-TW" sz="3200" dirty="0"/>
              <a:t>4.</a:t>
            </a:r>
            <a:r>
              <a:rPr lang="zh-TW" altLang="en-US" sz="3200" dirty="0"/>
              <a:t>公廁清潔衛生」、「</a:t>
            </a:r>
            <a:r>
              <a:rPr lang="en-US" altLang="zh-TW" sz="3200" dirty="0"/>
              <a:t>5.</a:t>
            </a:r>
            <a:r>
              <a:rPr lang="zh-TW" altLang="en-US" sz="3200" dirty="0"/>
              <a:t>停車場數量」、「</a:t>
            </a:r>
            <a:r>
              <a:rPr lang="en-US" altLang="zh-TW" sz="3200" dirty="0"/>
              <a:t>6.</a:t>
            </a:r>
            <a:r>
              <a:rPr lang="zh-TW" altLang="en-US" sz="3200" dirty="0"/>
              <a:t>餐飲多樣性」、「</a:t>
            </a:r>
            <a:r>
              <a:rPr lang="en-US" altLang="zh-TW" sz="3200" dirty="0"/>
              <a:t>7.</a:t>
            </a:r>
            <a:r>
              <a:rPr lang="zh-TW" altLang="en-US" sz="3200" dirty="0"/>
              <a:t>餐飲口味」、「</a:t>
            </a:r>
            <a:r>
              <a:rPr lang="en-US" altLang="zh-TW" sz="3200" dirty="0"/>
              <a:t>17.</a:t>
            </a:r>
            <a:r>
              <a:rPr lang="zh-TW" altLang="en-US" sz="3200" dirty="0"/>
              <a:t>安全欄護欄」、「</a:t>
            </a:r>
            <a:r>
              <a:rPr lang="en-US" altLang="zh-TW" sz="3200" dirty="0"/>
              <a:t>18.</a:t>
            </a:r>
            <a:r>
              <a:rPr lang="zh-TW" altLang="en-US" sz="3200" dirty="0"/>
              <a:t>步道鋪面、階梯」、「</a:t>
            </a:r>
            <a:r>
              <a:rPr lang="en-US" altLang="zh-TW" sz="3200" dirty="0"/>
              <a:t>19.</a:t>
            </a:r>
            <a:r>
              <a:rPr lang="zh-TW" altLang="en-US" sz="3200" dirty="0"/>
              <a:t>指示牌、照明」等八項認為需要改進的比例</a:t>
            </a:r>
            <a:r>
              <a:rPr lang="zh-TW" altLang="en-US" sz="3200" dirty="0">
                <a:solidFill>
                  <a:srgbClr val="FF0000"/>
                </a:solidFill>
              </a:rPr>
              <a:t>超過</a:t>
            </a:r>
            <a:r>
              <a:rPr lang="en-US" altLang="zh-TW" sz="3200" dirty="0">
                <a:solidFill>
                  <a:srgbClr val="FF0000"/>
                </a:solidFill>
              </a:rPr>
              <a:t>10%</a:t>
            </a:r>
          </a:p>
          <a:p>
            <a:r>
              <a:rPr lang="zh-TW" altLang="en-US" sz="3200" dirty="0">
                <a:solidFill>
                  <a:srgbClr val="FF0000"/>
                </a:solidFill>
              </a:rPr>
              <a:t>其它</a:t>
            </a:r>
            <a:r>
              <a:rPr lang="zh-TW" altLang="en-US" sz="3200" dirty="0"/>
              <a:t>都認為</a:t>
            </a:r>
            <a:r>
              <a:rPr lang="zh-TW" altLang="en-US" sz="3200" dirty="0">
                <a:solidFill>
                  <a:srgbClr val="FF0000"/>
                </a:solidFill>
              </a:rPr>
              <a:t>不需要改進</a:t>
            </a:r>
            <a:endParaRPr lang="en-US" altLang="zh-TW" sz="3200" dirty="0">
              <a:solidFill>
                <a:srgbClr val="FF0000"/>
              </a:solidFill>
            </a:endParaRPr>
          </a:p>
          <a:p>
            <a:r>
              <a:rPr lang="zh-TW" altLang="en-US" sz="3200" dirty="0"/>
              <a:t>需要改進的以</a:t>
            </a:r>
            <a:r>
              <a:rPr lang="zh-TW" altLang="en-US" sz="3200" dirty="0">
                <a:solidFill>
                  <a:srgbClr val="FF0000"/>
                </a:solidFill>
              </a:rPr>
              <a:t>停車場數量</a:t>
            </a:r>
            <a:r>
              <a:rPr lang="en-US" altLang="zh-TW" sz="3200" dirty="0">
                <a:solidFill>
                  <a:srgbClr val="FF0000"/>
                </a:solidFill>
              </a:rPr>
              <a:t>25%</a:t>
            </a:r>
            <a:r>
              <a:rPr lang="zh-TW" altLang="en-US" sz="3200" dirty="0"/>
              <a:t>最高，</a:t>
            </a:r>
            <a:r>
              <a:rPr lang="zh-TW" altLang="en-US" sz="3200" dirty="0">
                <a:solidFill>
                  <a:srgbClr val="FF0000"/>
                </a:solidFill>
              </a:rPr>
              <a:t>餐飲多樣性</a:t>
            </a:r>
            <a:r>
              <a:rPr lang="en-US" altLang="zh-TW" sz="3200" dirty="0">
                <a:solidFill>
                  <a:srgbClr val="FF0000"/>
                </a:solidFill>
              </a:rPr>
              <a:t>23%</a:t>
            </a:r>
            <a:r>
              <a:rPr lang="zh-TW" altLang="en-US" sz="3200" dirty="0"/>
              <a:t>次之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2">
                    <a:lumMod val="75000"/>
                  </a:schemeClr>
                </a:solidFill>
              </a:rPr>
              <a:t>四、旅遊及重遊意願分析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6534" y="1492443"/>
            <a:ext cx="6347714" cy="388077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TW" sz="3200" dirty="0"/>
              <a:t>1. </a:t>
            </a:r>
            <a:r>
              <a:rPr lang="zh-TW" altLang="en-US" sz="3200" dirty="0"/>
              <a:t>增加旅遊意願的設施</a:t>
            </a:r>
          </a:p>
          <a:p>
            <a:endParaRPr lang="zh-TW" altLang="en-US" sz="3200" dirty="0"/>
          </a:p>
        </p:txBody>
      </p:sp>
      <p:graphicFrame>
        <p:nvGraphicFramePr>
          <p:cNvPr id="4" name="圖表 3"/>
          <p:cNvGraphicFramePr/>
          <p:nvPr>
            <p:extLst>
              <p:ext uri="{D42A27DB-BD31-4B8C-83A1-F6EECF244321}">
                <p14:modId xmlns:p14="http://schemas.microsoft.com/office/powerpoint/2010/main" val="4159134677"/>
              </p:ext>
            </p:extLst>
          </p:nvPr>
        </p:nvGraphicFramePr>
        <p:xfrm>
          <a:off x="428596" y="2214554"/>
          <a:ext cx="8429684" cy="442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139266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2">
                    <a:lumMod val="75000"/>
                  </a:schemeClr>
                </a:solidFill>
              </a:rPr>
              <a:t>四、旅遊及重遊意願分析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599" y="1628800"/>
            <a:ext cx="6347714" cy="388077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en-US" altLang="zh-TW" sz="3200" dirty="0"/>
              <a:t>2. </a:t>
            </a:r>
            <a:r>
              <a:rPr lang="zh-TW" altLang="en-US" sz="3200" dirty="0"/>
              <a:t>增加旅遊意願的活動</a:t>
            </a:r>
          </a:p>
          <a:p>
            <a:endParaRPr lang="zh-TW" altLang="en-US" sz="3200" dirty="0"/>
          </a:p>
        </p:txBody>
      </p:sp>
      <p:graphicFrame>
        <p:nvGraphicFramePr>
          <p:cNvPr id="5" name="圖表 4"/>
          <p:cNvGraphicFramePr/>
          <p:nvPr>
            <p:extLst>
              <p:ext uri="{D42A27DB-BD31-4B8C-83A1-F6EECF244321}">
                <p14:modId xmlns:p14="http://schemas.microsoft.com/office/powerpoint/2010/main" val="719372875"/>
              </p:ext>
            </p:extLst>
          </p:nvPr>
        </p:nvGraphicFramePr>
        <p:xfrm>
          <a:off x="323528" y="2130230"/>
          <a:ext cx="8496944" cy="4543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0035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2">
                    <a:lumMod val="75000"/>
                  </a:schemeClr>
                </a:solidFill>
              </a:rPr>
              <a:t>四、旅遊及重遊意願分析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599" y="1484784"/>
            <a:ext cx="6347714" cy="388077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en-US" altLang="zh-TW" sz="3200" dirty="0"/>
              <a:t>3.  </a:t>
            </a:r>
            <a:r>
              <a:rPr lang="zh-TW" altLang="en-US" sz="3200" dirty="0"/>
              <a:t>重遊意願</a:t>
            </a:r>
          </a:p>
          <a:p>
            <a:endParaRPr lang="zh-TW" altLang="en-US" sz="3200" dirty="0"/>
          </a:p>
        </p:txBody>
      </p:sp>
      <p:graphicFrame>
        <p:nvGraphicFramePr>
          <p:cNvPr id="6" name="圖表 5"/>
          <p:cNvGraphicFramePr/>
          <p:nvPr>
            <p:extLst>
              <p:ext uri="{D42A27DB-BD31-4B8C-83A1-F6EECF244321}">
                <p14:modId xmlns:p14="http://schemas.microsoft.com/office/powerpoint/2010/main" val="393891860"/>
              </p:ext>
            </p:extLst>
          </p:nvPr>
        </p:nvGraphicFramePr>
        <p:xfrm>
          <a:off x="785786" y="2143116"/>
          <a:ext cx="7786742" cy="4514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9079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803176"/>
          </a:xfrm>
        </p:spPr>
        <p:txBody>
          <a:bodyPr/>
          <a:lstStyle/>
          <a:p>
            <a:r>
              <a:rPr lang="zh-TW" altLang="en-US" dirty="0">
                <a:solidFill>
                  <a:schemeClr val="accent2">
                    <a:lumMod val="75000"/>
                  </a:schemeClr>
                </a:solidFill>
              </a:rPr>
              <a:t>貳、我們的研究</a:t>
            </a:r>
            <a:r>
              <a:rPr lang="zh-TW" altLang="en-US" dirty="0" smtClean="0">
                <a:solidFill>
                  <a:schemeClr val="accent2">
                    <a:lumMod val="75000"/>
                  </a:schemeClr>
                </a:solidFill>
              </a:rPr>
              <a:t>目的</a:t>
            </a:r>
            <a:endParaRPr lang="zh-TW" altLang="en-US" dirty="0">
              <a:solidFill>
                <a:srgbClr val="FFC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844824"/>
            <a:ext cx="7776864" cy="419653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zh-TW" altLang="en-US" sz="3200" dirty="0"/>
              <a:t>一、瞭解園區內</a:t>
            </a:r>
            <a:r>
              <a:rPr lang="zh-TW" altLang="en-US" sz="3200" dirty="0">
                <a:solidFill>
                  <a:srgbClr val="FF0000"/>
                </a:solidFill>
              </a:rPr>
              <a:t>遊客的基本資料</a:t>
            </a:r>
          </a:p>
          <a:p>
            <a:pPr>
              <a:buNone/>
            </a:pPr>
            <a:r>
              <a:rPr lang="zh-TW" altLang="en-US" sz="3200" dirty="0"/>
              <a:t>二、瞭解園區內的</a:t>
            </a:r>
            <a:r>
              <a:rPr lang="zh-TW" altLang="en-US" sz="3200" dirty="0">
                <a:solidFill>
                  <a:srgbClr val="FF0000"/>
                </a:solidFill>
              </a:rPr>
              <a:t>遊客來旅遊的原因</a:t>
            </a:r>
          </a:p>
          <a:p>
            <a:pPr>
              <a:buNone/>
            </a:pPr>
            <a:r>
              <a:rPr lang="zh-TW" altLang="en-US" sz="3200" dirty="0"/>
              <a:t>三、瞭解園區內景點及設施的</a:t>
            </a:r>
            <a:r>
              <a:rPr lang="zh-TW" altLang="en-US" sz="3200" dirty="0">
                <a:solidFill>
                  <a:srgbClr val="FF0000"/>
                </a:solidFill>
              </a:rPr>
              <a:t>滿意度</a:t>
            </a:r>
          </a:p>
          <a:p>
            <a:pPr>
              <a:buNone/>
            </a:pPr>
            <a:r>
              <a:rPr lang="zh-TW" altLang="en-US" sz="3200" dirty="0"/>
              <a:t>四、瞭解能</a:t>
            </a:r>
            <a:r>
              <a:rPr lang="zh-TW" altLang="en-US" sz="3200" dirty="0">
                <a:solidFill>
                  <a:srgbClr val="FF0000"/>
                </a:solidFill>
              </a:rPr>
              <a:t>增進</a:t>
            </a:r>
            <a:r>
              <a:rPr lang="zh-TW" altLang="en-US" sz="3200" dirty="0"/>
              <a:t>園區</a:t>
            </a:r>
            <a:r>
              <a:rPr lang="zh-TW" altLang="en-US" sz="3200" dirty="0">
                <a:solidFill>
                  <a:srgbClr val="FF0000"/>
                </a:solidFill>
              </a:rPr>
              <a:t>吸引力</a:t>
            </a:r>
            <a:r>
              <a:rPr lang="zh-TW" altLang="en-US" sz="3200" dirty="0"/>
              <a:t>的設施及活動</a:t>
            </a:r>
          </a:p>
          <a:p>
            <a:pPr>
              <a:buNone/>
            </a:pPr>
            <a:r>
              <a:rPr lang="zh-TW" altLang="en-US" sz="3200" dirty="0"/>
              <a:t>五、瞭解遊客</a:t>
            </a:r>
            <a:r>
              <a:rPr lang="zh-TW" altLang="en-US" sz="3200" dirty="0">
                <a:solidFill>
                  <a:srgbClr val="FF0000"/>
                </a:solidFill>
              </a:rPr>
              <a:t>重遊的意願</a:t>
            </a:r>
            <a:r>
              <a:rPr lang="zh-TW" altLang="en-US" sz="3200" dirty="0"/>
              <a:t>及影響的原因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2">
                    <a:lumMod val="75000"/>
                  </a:schemeClr>
                </a:solidFill>
              </a:rPr>
              <a:t>四、旅遊及重遊意願分析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599" y="1628800"/>
            <a:ext cx="6347714" cy="388077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en-US" altLang="zh-TW" sz="3200" dirty="0"/>
              <a:t>4.  </a:t>
            </a:r>
            <a:r>
              <a:rPr lang="zh-TW" altLang="en-US" sz="3200" dirty="0"/>
              <a:t>願意重遊的原因</a:t>
            </a:r>
          </a:p>
          <a:p>
            <a:endParaRPr lang="zh-TW" altLang="en-US" sz="3200" dirty="0"/>
          </a:p>
        </p:txBody>
      </p:sp>
      <p:graphicFrame>
        <p:nvGraphicFramePr>
          <p:cNvPr id="5" name="圖表 4"/>
          <p:cNvGraphicFramePr/>
          <p:nvPr>
            <p:extLst>
              <p:ext uri="{D42A27DB-BD31-4B8C-83A1-F6EECF244321}">
                <p14:modId xmlns:p14="http://schemas.microsoft.com/office/powerpoint/2010/main" val="773842580"/>
              </p:ext>
            </p:extLst>
          </p:nvPr>
        </p:nvGraphicFramePr>
        <p:xfrm>
          <a:off x="323528" y="2271690"/>
          <a:ext cx="8501122" cy="4586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8213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2">
                    <a:lumMod val="75000"/>
                  </a:schemeClr>
                </a:solidFill>
              </a:rPr>
              <a:t>四、旅遊及重遊意願分析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78876" y="1484784"/>
            <a:ext cx="6347714" cy="388077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en-US" altLang="zh-TW" sz="3200" dirty="0"/>
              <a:t>5.  </a:t>
            </a:r>
            <a:r>
              <a:rPr lang="zh-TW" altLang="en-US" sz="3200" dirty="0"/>
              <a:t>不願意重遊的原因</a:t>
            </a:r>
          </a:p>
          <a:p>
            <a:endParaRPr lang="zh-TW" altLang="en-US" sz="3200" dirty="0"/>
          </a:p>
        </p:txBody>
      </p:sp>
      <p:graphicFrame>
        <p:nvGraphicFramePr>
          <p:cNvPr id="6" name="圖表 5"/>
          <p:cNvGraphicFramePr/>
          <p:nvPr>
            <p:extLst>
              <p:ext uri="{D42A27DB-BD31-4B8C-83A1-F6EECF244321}">
                <p14:modId xmlns:p14="http://schemas.microsoft.com/office/powerpoint/2010/main" val="2668352183"/>
              </p:ext>
            </p:extLst>
          </p:nvPr>
        </p:nvGraphicFramePr>
        <p:xfrm>
          <a:off x="214282" y="2271690"/>
          <a:ext cx="8572560" cy="4586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1764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>
                <a:solidFill>
                  <a:schemeClr val="accent2">
                    <a:lumMod val="75000"/>
                  </a:schemeClr>
                </a:solidFill>
              </a:rPr>
              <a:t>我們的發現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930400"/>
            <a:ext cx="7920880" cy="4306912"/>
          </a:xfrm>
        </p:spPr>
        <p:txBody>
          <a:bodyPr>
            <a:noAutofit/>
          </a:bodyPr>
          <a:lstStyle/>
          <a:p>
            <a:r>
              <a:rPr lang="zh-TW" altLang="en-US" sz="3200" dirty="0" smtClean="0"/>
              <a:t>遊客對</a:t>
            </a:r>
            <a:r>
              <a:rPr lang="zh-TW" altLang="en-US" sz="3200" dirty="0"/>
              <a:t>園區景點的</a:t>
            </a:r>
            <a:r>
              <a:rPr lang="zh-TW" altLang="en-US" sz="3200" dirty="0">
                <a:solidFill>
                  <a:srgbClr val="FF0000"/>
                </a:solidFill>
              </a:rPr>
              <a:t>設施普遍</a:t>
            </a:r>
            <a:r>
              <a:rPr lang="zh-TW" altLang="en-US" sz="3200" dirty="0"/>
              <a:t>都感到</a:t>
            </a:r>
            <a:r>
              <a:rPr lang="zh-TW" altLang="en-US" sz="3200" dirty="0" smtClean="0">
                <a:solidFill>
                  <a:srgbClr val="FF0000"/>
                </a:solidFill>
              </a:rPr>
              <a:t>滿意</a:t>
            </a:r>
            <a:r>
              <a:rPr lang="zh-TW" altLang="en-US" sz="3200" dirty="0" smtClean="0">
                <a:solidFill>
                  <a:schemeClr val="tx1"/>
                </a:solidFill>
              </a:rPr>
              <a:t>。</a:t>
            </a:r>
            <a:endParaRPr lang="en-US" altLang="zh-TW" sz="3200" dirty="0">
              <a:solidFill>
                <a:schemeClr val="tx1"/>
              </a:solidFill>
            </a:endParaRPr>
          </a:p>
          <a:p>
            <a:r>
              <a:rPr lang="zh-TW" altLang="en-US" sz="3200" dirty="0" smtClean="0">
                <a:solidFill>
                  <a:srgbClr val="FF0000"/>
                </a:solidFill>
              </a:rPr>
              <a:t>遊客中心</a:t>
            </a:r>
            <a:r>
              <a:rPr lang="zh-TW" altLang="en-US" sz="3200" dirty="0" smtClean="0"/>
              <a:t>是遊客最</a:t>
            </a:r>
            <a:r>
              <a:rPr lang="zh-TW" altLang="en-US" sz="3200" dirty="0"/>
              <a:t>感興趣及</a:t>
            </a:r>
            <a:r>
              <a:rPr lang="zh-TW" altLang="en-US" sz="3200" dirty="0">
                <a:solidFill>
                  <a:srgbClr val="FF0000"/>
                </a:solidFill>
              </a:rPr>
              <a:t>最滿意的景</a:t>
            </a:r>
            <a:r>
              <a:rPr lang="zh-TW" altLang="en-US" sz="3200" dirty="0" smtClean="0">
                <a:solidFill>
                  <a:srgbClr val="FF0000"/>
                </a:solidFill>
              </a:rPr>
              <a:t>點，</a:t>
            </a:r>
            <a:r>
              <a:rPr lang="zh-TW" altLang="en-US" sz="3200" dirty="0" smtClean="0"/>
              <a:t>而不是自然景觀。</a:t>
            </a:r>
            <a:endParaRPr lang="en-US" altLang="zh-TW" sz="3200" dirty="0">
              <a:solidFill>
                <a:srgbClr val="FF0000"/>
              </a:solidFill>
            </a:endParaRPr>
          </a:p>
          <a:p>
            <a:r>
              <a:rPr lang="zh-TW" altLang="en-US" sz="3200" dirty="0" smtClean="0"/>
              <a:t>遊客在</a:t>
            </a:r>
            <a:r>
              <a:rPr lang="zh-TW" altLang="en-US" sz="3200" dirty="0"/>
              <a:t>滿意度、</a:t>
            </a:r>
            <a:r>
              <a:rPr lang="zh-TW" altLang="en-US" sz="3200" dirty="0">
                <a:solidFill>
                  <a:srgbClr val="FF0000"/>
                </a:solidFill>
              </a:rPr>
              <a:t>重遊意願</a:t>
            </a:r>
            <a:r>
              <a:rPr lang="zh-TW" altLang="en-US" sz="3200" dirty="0"/>
              <a:t>的結果與大部分的研究</a:t>
            </a:r>
            <a:r>
              <a:rPr lang="zh-TW" altLang="en-US" sz="3200" dirty="0" smtClean="0">
                <a:solidFill>
                  <a:srgbClr val="FF0000"/>
                </a:solidFill>
              </a:rPr>
              <a:t>一致</a:t>
            </a:r>
            <a:r>
              <a:rPr lang="zh-TW" altLang="en-US" sz="3200" dirty="0" smtClean="0">
                <a:solidFill>
                  <a:schemeClr val="tx1"/>
                </a:solidFill>
              </a:rPr>
              <a:t>。</a:t>
            </a:r>
            <a:endParaRPr lang="en-US" altLang="zh-TW" sz="3200" dirty="0">
              <a:solidFill>
                <a:schemeClr val="tx1"/>
              </a:solidFill>
            </a:endParaRPr>
          </a:p>
          <a:p>
            <a:r>
              <a:rPr lang="zh-TW" altLang="en-US" sz="3200" dirty="0" smtClean="0"/>
              <a:t>遊客期望增加旅遊</a:t>
            </a:r>
            <a:r>
              <a:rPr lang="zh-TW" altLang="en-US" sz="3200" dirty="0"/>
              <a:t>意願的</a:t>
            </a:r>
            <a:r>
              <a:rPr lang="zh-TW" altLang="en-US" sz="3200" dirty="0" smtClean="0"/>
              <a:t>設施、活動</a:t>
            </a:r>
            <a:r>
              <a:rPr lang="zh-TW" altLang="en-US" sz="3200" dirty="0"/>
              <a:t>都和國外</a:t>
            </a:r>
            <a:r>
              <a:rPr lang="zh-TW" altLang="en-US" sz="3200" dirty="0">
                <a:solidFill>
                  <a:srgbClr val="FF0000"/>
                </a:solidFill>
              </a:rPr>
              <a:t>類似景</a:t>
            </a:r>
            <a:r>
              <a:rPr lang="zh-TW" altLang="en-US" sz="3200" dirty="0" smtClean="0">
                <a:solidFill>
                  <a:srgbClr val="FF0000"/>
                </a:solidFill>
              </a:rPr>
              <a:t>點的設施一致</a:t>
            </a:r>
            <a:r>
              <a:rPr lang="zh-TW" altLang="en-US" sz="3200" dirty="0" smtClean="0">
                <a:solidFill>
                  <a:schemeClr val="tx1"/>
                </a:solidFill>
              </a:rPr>
              <a:t>。</a:t>
            </a:r>
            <a:endParaRPr lang="en-US" altLang="zh-TW" sz="3200" dirty="0">
              <a:solidFill>
                <a:srgbClr val="FF0000"/>
              </a:solidFill>
            </a:endParaRPr>
          </a:p>
          <a:p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26266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>
                <a:solidFill>
                  <a:schemeClr val="accent2">
                    <a:lumMod val="75000"/>
                  </a:schemeClr>
                </a:solidFill>
              </a:rPr>
              <a:t>捌、研究建議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529408"/>
            <a:ext cx="7922841" cy="499593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buNone/>
            </a:pPr>
            <a:r>
              <a:rPr lang="zh-TW" altLang="en-US" sz="3200" dirty="0" smtClean="0"/>
              <a:t>一、增加調查的</a:t>
            </a:r>
            <a:r>
              <a:rPr lang="zh-TW" altLang="en-US" sz="3200" dirty="0" smtClean="0">
                <a:solidFill>
                  <a:srgbClr val="FF0000"/>
                </a:solidFill>
              </a:rPr>
              <a:t>範圍、時間</a:t>
            </a:r>
            <a:r>
              <a:rPr lang="zh-TW" altLang="en-US" sz="3200" dirty="0" smtClean="0"/>
              <a:t>與</a:t>
            </a:r>
            <a:r>
              <a:rPr lang="zh-TW" altLang="en-US" sz="3200" dirty="0" smtClean="0">
                <a:solidFill>
                  <a:srgbClr val="FF0000"/>
                </a:solidFill>
              </a:rPr>
              <a:t>次數</a:t>
            </a:r>
            <a:r>
              <a:rPr lang="zh-TW" altLang="en-US" sz="3200" dirty="0" smtClean="0"/>
              <a:t>，以</a:t>
            </a:r>
            <a:endParaRPr lang="en-US" altLang="zh-TW" sz="3200" dirty="0" smtClean="0"/>
          </a:p>
          <a:p>
            <a:pPr>
              <a:spcBef>
                <a:spcPts val="600"/>
              </a:spcBef>
              <a:buNone/>
            </a:pPr>
            <a:r>
              <a:rPr lang="zh-TW" altLang="en-US" sz="3200" dirty="0" smtClean="0"/>
              <a:t>       蒐集到更完整、更有代表性的資料。</a:t>
            </a:r>
            <a:endParaRPr lang="en-US" altLang="zh-TW" sz="3200" dirty="0" smtClean="0"/>
          </a:p>
          <a:p>
            <a:pPr>
              <a:spcBef>
                <a:spcPts val="600"/>
              </a:spcBef>
              <a:buNone/>
            </a:pPr>
            <a:r>
              <a:rPr lang="zh-TW" altLang="en-US" sz="3200" dirty="0" smtClean="0"/>
              <a:t>二、利用</a:t>
            </a:r>
            <a:r>
              <a:rPr lang="zh-TW" altLang="en-US" sz="3200" dirty="0" smtClean="0">
                <a:solidFill>
                  <a:srgbClr val="FF0000"/>
                </a:solidFill>
              </a:rPr>
              <a:t>網路調查</a:t>
            </a:r>
            <a:r>
              <a:rPr lang="zh-TW" altLang="en-US" sz="3200" dirty="0" smtClean="0"/>
              <a:t>的方式，蒐集沒有來過，</a:t>
            </a:r>
            <a:endParaRPr lang="en-US" altLang="zh-TW" sz="3200" dirty="0" smtClean="0"/>
          </a:p>
          <a:p>
            <a:pPr>
              <a:spcBef>
                <a:spcPts val="600"/>
              </a:spcBef>
              <a:buNone/>
            </a:pPr>
            <a:r>
              <a:rPr lang="zh-TW" altLang="en-US" sz="3200" dirty="0" smtClean="0"/>
              <a:t>       或是不想再重遊的遊客意見。</a:t>
            </a:r>
            <a:endParaRPr lang="en-US" altLang="zh-TW" sz="3200" dirty="0" smtClean="0"/>
          </a:p>
          <a:p>
            <a:pPr>
              <a:spcBef>
                <a:spcPts val="600"/>
              </a:spcBef>
              <a:buNone/>
            </a:pPr>
            <a:r>
              <a:rPr lang="zh-TW" altLang="en-US" sz="3200" dirty="0" smtClean="0"/>
              <a:t>三、</a:t>
            </a:r>
            <a:r>
              <a:rPr lang="zh-TW" altLang="en-US" sz="3200" dirty="0" smtClean="0">
                <a:solidFill>
                  <a:srgbClr val="FF0000"/>
                </a:solidFill>
              </a:rPr>
              <a:t>問卷</a:t>
            </a:r>
            <a:r>
              <a:rPr lang="zh-TW" altLang="en-US" sz="3200" dirty="0" smtClean="0"/>
              <a:t>也設計簡體中文、日語及英語</a:t>
            </a:r>
            <a:r>
              <a:rPr lang="zh-TW" altLang="en-US" sz="3200" dirty="0" smtClean="0">
                <a:solidFill>
                  <a:srgbClr val="FF0000"/>
                </a:solidFill>
              </a:rPr>
              <a:t>版</a:t>
            </a:r>
            <a:endParaRPr lang="en-US" altLang="zh-TW" sz="3200" dirty="0" smtClean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  <a:buNone/>
            </a:pPr>
            <a:r>
              <a:rPr lang="zh-TW" altLang="en-US" sz="3200" dirty="0" smtClean="0">
                <a:solidFill>
                  <a:srgbClr val="FF0000"/>
                </a:solidFill>
              </a:rPr>
              <a:t>       本</a:t>
            </a:r>
            <a:r>
              <a:rPr lang="zh-TW" altLang="en-US" sz="3200" dirty="0" smtClean="0"/>
              <a:t>。</a:t>
            </a:r>
            <a:endParaRPr lang="en-US" altLang="zh-TW" sz="3200" dirty="0" smtClean="0"/>
          </a:p>
          <a:p>
            <a:pPr>
              <a:spcBef>
                <a:spcPts val="600"/>
              </a:spcBef>
              <a:buNone/>
            </a:pPr>
            <a:r>
              <a:rPr lang="zh-TW" altLang="en-US" sz="3200" dirty="0" smtClean="0"/>
              <a:t>四、除了滿意度調查之外，也應關注</a:t>
            </a:r>
            <a:r>
              <a:rPr lang="zh-TW" altLang="en-US" sz="3200" dirty="0" smtClean="0">
                <a:solidFill>
                  <a:srgbClr val="FF0000"/>
                </a:solidFill>
              </a:rPr>
              <a:t>入園</a:t>
            </a:r>
            <a:endParaRPr lang="en-US" altLang="zh-TW" sz="3200" dirty="0" smtClean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  <a:buNone/>
            </a:pPr>
            <a:r>
              <a:rPr lang="zh-TW" altLang="en-US" sz="3200" dirty="0" smtClean="0">
                <a:solidFill>
                  <a:srgbClr val="FF0000"/>
                </a:solidFill>
              </a:rPr>
              <a:t>       人數</a:t>
            </a:r>
            <a:r>
              <a:rPr lang="zh-TW" altLang="en-US" sz="3200" dirty="0" smtClean="0"/>
              <a:t>增減的變化，才能更深入掌握園</a:t>
            </a:r>
            <a:endParaRPr lang="en-US" altLang="zh-TW" sz="3200" dirty="0" smtClean="0"/>
          </a:p>
          <a:p>
            <a:pPr>
              <a:spcBef>
                <a:spcPts val="600"/>
              </a:spcBef>
              <a:buNone/>
            </a:pPr>
            <a:r>
              <a:rPr lang="zh-TW" altLang="en-US" sz="3200" dirty="0" smtClean="0"/>
              <a:t>       區的旅遊狀況。</a:t>
            </a:r>
            <a:endParaRPr lang="en-US" altLang="zh-TW" sz="3200" dirty="0" smtClean="0"/>
          </a:p>
          <a:p>
            <a:pPr>
              <a:buNone/>
            </a:pP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05628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68AB896-17C6-4455-9200-CDD39549E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476672"/>
            <a:ext cx="7130753" cy="1955304"/>
          </a:xfrm>
        </p:spPr>
        <p:txBody>
          <a:bodyPr>
            <a:normAutofit/>
          </a:bodyPr>
          <a:lstStyle/>
          <a:p>
            <a:r>
              <a:rPr lang="zh-TW" altLang="en-US" sz="5400" b="1" dirty="0">
                <a:solidFill>
                  <a:schemeClr val="accent2">
                    <a:lumMod val="75000"/>
                  </a:schemeClr>
                </a:solidFill>
              </a:rPr>
              <a:t>謝謝</a:t>
            </a:r>
            <a:r>
              <a:rPr lang="zh-TW" altLang="en-US" sz="5400" b="1" dirty="0" smtClean="0">
                <a:solidFill>
                  <a:schemeClr val="accent2">
                    <a:lumMod val="75000"/>
                  </a:schemeClr>
                </a:solidFill>
              </a:rPr>
              <a:t>聆聽  敬請</a:t>
            </a:r>
            <a:r>
              <a:rPr lang="zh-TW" altLang="en-US" sz="5400" b="1" dirty="0">
                <a:solidFill>
                  <a:schemeClr val="accent2">
                    <a:lumMod val="75000"/>
                  </a:schemeClr>
                </a:solidFill>
              </a:rPr>
              <a:t>指教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39086EC-93B7-4637-89D3-908B3F79324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7" t="6250" b="3125"/>
          <a:stretch/>
        </p:blipFill>
        <p:spPr>
          <a:xfrm>
            <a:off x="179512" y="4365104"/>
            <a:ext cx="2664296" cy="1899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內容版面配置區 6" descr="P_20171005_08223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r="19000"/>
          <a:stretch>
            <a:fillRect/>
          </a:stretch>
        </p:blipFill>
        <p:spPr>
          <a:xfrm>
            <a:off x="3059832" y="4365104"/>
            <a:ext cx="2592288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圖片 5" descr="20171001_IMG_649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6322" y="1788594"/>
            <a:ext cx="2592288" cy="19442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圖片 8" descr="P_20170923_101748.jpg"/>
          <p:cNvPicPr>
            <a:picLocks noChangeAspect="1"/>
          </p:cNvPicPr>
          <p:nvPr/>
        </p:nvPicPr>
        <p:blipFill>
          <a:blip r:embed="rId5" cstate="print"/>
          <a:srcRect r="16957"/>
          <a:stretch>
            <a:fillRect/>
          </a:stretch>
        </p:blipFill>
        <p:spPr>
          <a:xfrm>
            <a:off x="5868144" y="4365104"/>
            <a:ext cx="2664296" cy="18767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圖片 10" descr="20170927_IMG_6446.JPG"/>
          <p:cNvPicPr>
            <a:picLocks noChangeAspect="1"/>
          </p:cNvPicPr>
          <p:nvPr/>
        </p:nvPicPr>
        <p:blipFill>
          <a:blip r:embed="rId6" cstate="print">
            <a:lum bright="10000" contrast="10000"/>
          </a:blip>
          <a:srcRect l="17325" t="12600" r="3926" b="5501"/>
          <a:stretch>
            <a:fillRect/>
          </a:stretch>
        </p:blipFill>
        <p:spPr>
          <a:xfrm>
            <a:off x="3131840" y="1772816"/>
            <a:ext cx="2520280" cy="19442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圖片 12" descr="20170927_IMG_6438.JPG"/>
          <p:cNvPicPr>
            <a:picLocks noChangeAspect="1"/>
          </p:cNvPicPr>
          <p:nvPr/>
        </p:nvPicPr>
        <p:blipFill>
          <a:blip r:embed="rId7" cstate="print">
            <a:lum bright="30000" contrast="20000"/>
          </a:blip>
          <a:stretch>
            <a:fillRect/>
          </a:stretch>
        </p:blipFill>
        <p:spPr>
          <a:xfrm>
            <a:off x="5940152" y="1772816"/>
            <a:ext cx="2592288" cy="19442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952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solidFill>
                  <a:schemeClr val="accent2">
                    <a:lumMod val="75000"/>
                  </a:schemeClr>
                </a:solidFill>
              </a:rPr>
              <a:t>參、我們的研究</a:t>
            </a:r>
            <a:r>
              <a:rPr lang="zh-TW" altLang="en-US" dirty="0" smtClean="0">
                <a:solidFill>
                  <a:schemeClr val="accent2">
                    <a:lumMod val="75000"/>
                  </a:schemeClr>
                </a:solidFill>
              </a:rPr>
              <a:t>方法</a:t>
            </a:r>
            <a:endParaRPr lang="zh-TW" altLang="en-US" dirty="0">
              <a:solidFill>
                <a:srgbClr val="FFC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556792"/>
            <a:ext cx="7992888" cy="518457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zh-TW" altLang="en-US" sz="3000" dirty="0"/>
              <a:t>一、資料蒐集法：</a:t>
            </a:r>
          </a:p>
          <a:p>
            <a:pPr>
              <a:buNone/>
            </a:pPr>
            <a:r>
              <a:rPr lang="zh-TW" altLang="en-US" sz="3000" dirty="0"/>
              <a:t>       </a:t>
            </a:r>
            <a:r>
              <a:rPr lang="en-US" altLang="zh-TW" sz="3000" dirty="0"/>
              <a:t>1. </a:t>
            </a:r>
            <a:r>
              <a:rPr lang="zh-TW" altLang="en-US" sz="3000" dirty="0"/>
              <a:t>蒐集相關研究，並分類整理。</a:t>
            </a:r>
          </a:p>
          <a:p>
            <a:pPr>
              <a:buNone/>
            </a:pPr>
            <a:r>
              <a:rPr lang="zh-TW" altLang="en-US" sz="3000" dirty="0"/>
              <a:t>       </a:t>
            </a:r>
            <a:r>
              <a:rPr lang="en-US" altLang="zh-TW" sz="3000" dirty="0"/>
              <a:t>2. </a:t>
            </a:r>
            <a:r>
              <a:rPr lang="zh-TW" altLang="en-US" sz="3000" dirty="0"/>
              <a:t>蒐集其它類似景點的旅遊設施。</a:t>
            </a:r>
          </a:p>
          <a:p>
            <a:pPr>
              <a:buNone/>
            </a:pPr>
            <a:r>
              <a:rPr lang="zh-TW" altLang="en-US" sz="3000" dirty="0"/>
              <a:t>二、問卷調查法：</a:t>
            </a:r>
          </a:p>
          <a:p>
            <a:pPr>
              <a:buNone/>
            </a:pPr>
            <a:r>
              <a:rPr lang="zh-TW" altLang="en-US" sz="3000" dirty="0"/>
              <a:t>       </a:t>
            </a:r>
            <a:r>
              <a:rPr lang="en-US" altLang="zh-TW" sz="3000" dirty="0"/>
              <a:t>1.</a:t>
            </a:r>
            <a:r>
              <a:rPr lang="zh-TW" altLang="en-US" sz="3000" dirty="0"/>
              <a:t>先製作</a:t>
            </a:r>
            <a:r>
              <a:rPr lang="zh-TW" altLang="en-US" sz="3000" dirty="0">
                <a:solidFill>
                  <a:srgbClr val="FF0000"/>
                </a:solidFill>
              </a:rPr>
              <a:t>心智圖</a:t>
            </a:r>
            <a:r>
              <a:rPr lang="zh-TW" altLang="en-US" sz="3000" dirty="0"/>
              <a:t>，再依研究目的修改</a:t>
            </a:r>
            <a:endParaRPr lang="en-US" altLang="zh-TW" sz="3000" dirty="0"/>
          </a:p>
          <a:p>
            <a:pPr>
              <a:buNone/>
            </a:pPr>
            <a:r>
              <a:rPr lang="zh-TW" altLang="en-US" sz="3000" dirty="0"/>
              <a:t>          相關研究的</a:t>
            </a:r>
            <a:r>
              <a:rPr lang="zh-TW" altLang="en-US" sz="3000" dirty="0">
                <a:solidFill>
                  <a:srgbClr val="FF0000"/>
                </a:solidFill>
              </a:rPr>
              <a:t>問卷</a:t>
            </a:r>
            <a:r>
              <a:rPr lang="zh-TW" altLang="en-US" sz="3000" dirty="0"/>
              <a:t>後，編寫出旅遊滿</a:t>
            </a:r>
            <a:endParaRPr lang="en-US" altLang="zh-TW" sz="3000" dirty="0"/>
          </a:p>
          <a:p>
            <a:pPr>
              <a:buNone/>
            </a:pPr>
            <a:r>
              <a:rPr lang="zh-TW" altLang="en-US" sz="3000" dirty="0"/>
              <a:t>          意度問卷。</a:t>
            </a:r>
          </a:p>
          <a:p>
            <a:pPr>
              <a:buNone/>
            </a:pPr>
            <a:r>
              <a:rPr lang="zh-TW" altLang="en-US" sz="3000" dirty="0"/>
              <a:t>       </a:t>
            </a:r>
            <a:r>
              <a:rPr lang="en-US" altLang="zh-TW" sz="3000" dirty="0"/>
              <a:t>2.</a:t>
            </a:r>
            <a:r>
              <a:rPr lang="zh-TW" altLang="en-US" sz="3000" dirty="0"/>
              <a:t>利用</a:t>
            </a:r>
            <a:r>
              <a:rPr lang="zh-TW" altLang="en-US" sz="3000" dirty="0">
                <a:solidFill>
                  <a:srgbClr val="FF0000"/>
                </a:solidFill>
              </a:rPr>
              <a:t>平日</a:t>
            </a:r>
            <a:r>
              <a:rPr lang="zh-TW" altLang="en-US" sz="3000" dirty="0"/>
              <a:t>（星期三下午）及</a:t>
            </a:r>
            <a:r>
              <a:rPr lang="zh-TW" altLang="en-US" sz="3000" dirty="0">
                <a:solidFill>
                  <a:srgbClr val="FF0000"/>
                </a:solidFill>
              </a:rPr>
              <a:t>假日</a:t>
            </a:r>
            <a:r>
              <a:rPr lang="zh-TW" altLang="en-US" sz="3000" dirty="0"/>
              <a:t>（</a:t>
            </a:r>
            <a:endParaRPr lang="en-US" altLang="zh-TW" sz="3000" dirty="0"/>
          </a:p>
          <a:p>
            <a:pPr>
              <a:buNone/>
            </a:pPr>
            <a:r>
              <a:rPr lang="en-US" altLang="zh-TW" sz="3000" dirty="0"/>
              <a:t>          </a:t>
            </a:r>
            <a:r>
              <a:rPr lang="zh-TW" altLang="en-US" sz="3000" dirty="0"/>
              <a:t>星期日整天）各一次</a:t>
            </a:r>
            <a:r>
              <a:rPr lang="zh-TW" altLang="en-US" sz="3000" dirty="0">
                <a:solidFill>
                  <a:srgbClr val="FF0000"/>
                </a:solidFill>
              </a:rPr>
              <a:t>施測</a:t>
            </a:r>
            <a:r>
              <a:rPr lang="zh-TW" altLang="en-US" sz="3000" dirty="0"/>
              <a:t>，共計兩次。</a:t>
            </a:r>
          </a:p>
          <a:p>
            <a:endParaRPr lang="en-US" altLang="zh-TW" sz="3000" dirty="0"/>
          </a:p>
          <a:p>
            <a:endParaRPr lang="en-US" altLang="zh-TW" sz="3000" dirty="0"/>
          </a:p>
          <a:p>
            <a:endParaRPr lang="zh-TW" altLang="en-US" sz="3000" dirty="0"/>
          </a:p>
        </p:txBody>
      </p:sp>
      <p:pic>
        <p:nvPicPr>
          <p:cNvPr id="4" name="圖片 3" descr="P_20170916_151916.jpg"/>
          <p:cNvPicPr>
            <a:picLocks noChangeAspect="1"/>
          </p:cNvPicPr>
          <p:nvPr/>
        </p:nvPicPr>
        <p:blipFill>
          <a:blip r:embed="rId2" cstate="print">
            <a:lum bright="20000" contrast="10000"/>
          </a:blip>
          <a:stretch>
            <a:fillRect/>
          </a:stretch>
        </p:blipFill>
        <p:spPr>
          <a:xfrm>
            <a:off x="5292080" y="162018"/>
            <a:ext cx="3515883" cy="1977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2">
                    <a:lumMod val="75000"/>
                  </a:schemeClr>
                </a:solidFill>
              </a:rPr>
              <a:t>旅遊滿意度問卷設計心智圖</a:t>
            </a:r>
          </a:p>
        </p:txBody>
      </p:sp>
      <p:pic>
        <p:nvPicPr>
          <p:cNvPr id="7" name="內容版面配置區 6" descr="太魯閣問卷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1285860"/>
            <a:ext cx="7858180" cy="5519804"/>
          </a:xfrm>
        </p:spPr>
      </p:pic>
    </p:spTree>
    <p:extLst>
      <p:ext uri="{BB962C8B-B14F-4D97-AF65-F5344CB8AC3E}">
        <p14:creationId xmlns:p14="http://schemas.microsoft.com/office/powerpoint/2010/main" val="262643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599" y="404664"/>
            <a:ext cx="6347713" cy="1320800"/>
          </a:xfrm>
        </p:spPr>
        <p:txBody>
          <a:bodyPr/>
          <a:lstStyle/>
          <a:p>
            <a:r>
              <a:rPr lang="zh-TW" altLang="en-US" dirty="0">
                <a:solidFill>
                  <a:schemeClr val="accent2">
                    <a:lumMod val="75000"/>
                  </a:schemeClr>
                </a:solidFill>
              </a:rPr>
              <a:t>肆、我們的研究流程</a:t>
            </a:r>
          </a:p>
        </p:txBody>
      </p:sp>
      <p:pic>
        <p:nvPicPr>
          <p:cNvPr id="4" name="內容版面配置區 3" descr="研究緣起與目的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196752"/>
            <a:ext cx="4896544" cy="55172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87036A15-6C68-43C5-8194-7626D2D55E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725144"/>
            <a:ext cx="2712301" cy="1908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圖片 5" descr="P_20170926_131413.jpg"/>
          <p:cNvPicPr>
            <a:picLocks noChangeAspect="1"/>
          </p:cNvPicPr>
          <p:nvPr/>
        </p:nvPicPr>
        <p:blipFill>
          <a:blip r:embed="rId4" cstate="print">
            <a:lum bright="10000"/>
          </a:blip>
          <a:stretch>
            <a:fillRect/>
          </a:stretch>
        </p:blipFill>
        <p:spPr>
          <a:xfrm>
            <a:off x="5508104" y="2852936"/>
            <a:ext cx="2699792" cy="1518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圖片 8" descr="P_20170917_09152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56651" y="692696"/>
            <a:ext cx="2819805" cy="1586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solidFill>
                  <a:schemeClr val="accent2">
                    <a:lumMod val="75000"/>
                  </a:schemeClr>
                </a:solidFill>
              </a:rPr>
              <a:t>伍、相關文獻及網路資料分析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1412776"/>
            <a:ext cx="7346778" cy="388077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sz="3200" dirty="0"/>
              <a:t>一、國家公園的意義及功能探討</a:t>
            </a:r>
            <a:endParaRPr lang="en-US" altLang="zh-TW" sz="3200" dirty="0"/>
          </a:p>
          <a:p>
            <a:pPr>
              <a:buNone/>
            </a:pPr>
            <a:r>
              <a:rPr lang="zh-TW" altLang="en-US" sz="3200" dirty="0"/>
              <a:t>二、太魯閣國家公園旅遊相關文獻</a:t>
            </a:r>
            <a:endParaRPr lang="en-US" altLang="zh-TW" sz="3200" dirty="0"/>
          </a:p>
          <a:p>
            <a:pPr>
              <a:buNone/>
            </a:pPr>
            <a:r>
              <a:rPr lang="zh-TW" altLang="en-US" sz="3200" dirty="0"/>
              <a:t>三、國外峽谷型國家公園相關旅遊設施</a:t>
            </a:r>
          </a:p>
        </p:txBody>
      </p:sp>
      <p:pic>
        <p:nvPicPr>
          <p:cNvPr id="4" name="圖片 3" descr="P_20170903_111043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251520" y="3356992"/>
            <a:ext cx="2816313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圖片 4" descr="P_20170924_154013.jpg"/>
          <p:cNvPicPr>
            <a:picLocks noChangeAspect="1"/>
          </p:cNvPicPr>
          <p:nvPr/>
        </p:nvPicPr>
        <p:blipFill>
          <a:blip r:embed="rId3" cstate="print">
            <a:lum bright="20000"/>
          </a:blip>
          <a:stretch>
            <a:fillRect/>
          </a:stretch>
        </p:blipFill>
        <p:spPr>
          <a:xfrm>
            <a:off x="3491880" y="3501008"/>
            <a:ext cx="5504612" cy="30963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圖片 5" descr="P_20170903_115227.jpg"/>
          <p:cNvPicPr>
            <a:picLocks noChangeAspect="1"/>
          </p:cNvPicPr>
          <p:nvPr/>
        </p:nvPicPr>
        <p:blipFill>
          <a:blip r:embed="rId4" cstate="print">
            <a:lum bright="10000"/>
          </a:blip>
          <a:stretch>
            <a:fillRect/>
          </a:stretch>
        </p:blipFill>
        <p:spPr>
          <a:xfrm>
            <a:off x="251520" y="5145655"/>
            <a:ext cx="2808312" cy="1579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770713" cy="947192"/>
          </a:xfrm>
        </p:spPr>
        <p:txBody>
          <a:bodyPr>
            <a:normAutofit/>
          </a:bodyPr>
          <a:lstStyle/>
          <a:p>
            <a:r>
              <a:rPr lang="zh-TW" altLang="en-US" dirty="0">
                <a:solidFill>
                  <a:schemeClr val="accent2">
                    <a:lumMod val="75000"/>
                  </a:schemeClr>
                </a:solidFill>
              </a:rPr>
              <a:t>一、國家公園的意義及功能探討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599" y="1700808"/>
            <a:ext cx="7418785" cy="3880773"/>
          </a:xfrm>
        </p:spPr>
        <p:txBody>
          <a:bodyPr>
            <a:noAutofit/>
          </a:bodyPr>
          <a:lstStyle/>
          <a:p>
            <a:r>
              <a:rPr lang="en-US" altLang="zh-TW" sz="3200" dirty="0"/>
              <a:t>《</a:t>
            </a:r>
            <a:r>
              <a:rPr lang="zh-TW" altLang="en-US" sz="3200" dirty="0"/>
              <a:t>國家公園法</a:t>
            </a:r>
            <a:r>
              <a:rPr lang="en-US" altLang="zh-TW" sz="3200" dirty="0"/>
              <a:t>》</a:t>
            </a:r>
            <a:r>
              <a:rPr lang="zh-TW" altLang="en-US" sz="3200" dirty="0"/>
              <a:t>第</a:t>
            </a:r>
            <a:r>
              <a:rPr lang="en-US" altLang="zh-TW" sz="3200" dirty="0"/>
              <a:t>1</a:t>
            </a:r>
            <a:r>
              <a:rPr lang="zh-TW" altLang="en-US" sz="3200" dirty="0"/>
              <a:t>條中明定：國家公園的</a:t>
            </a:r>
            <a:r>
              <a:rPr lang="en-US" altLang="zh-TW" sz="3200" dirty="0"/>
              <a:t>3</a:t>
            </a:r>
            <a:r>
              <a:rPr lang="zh-TW" altLang="en-US" sz="3200" dirty="0"/>
              <a:t>大主要目標</a:t>
            </a:r>
            <a:r>
              <a:rPr lang="en-US" altLang="zh-TW" sz="3200" dirty="0"/>
              <a:t>—</a:t>
            </a:r>
            <a:r>
              <a:rPr lang="zh-TW" altLang="en-US" sz="3200" dirty="0">
                <a:solidFill>
                  <a:srgbClr val="FF0000"/>
                </a:solidFill>
              </a:rPr>
              <a:t>保育、育樂、研究</a:t>
            </a:r>
          </a:p>
          <a:p>
            <a:r>
              <a:rPr lang="zh-TW" altLang="en-US" sz="3200" dirty="0"/>
              <a:t> 因此，國家公園則是具備</a:t>
            </a:r>
            <a:r>
              <a:rPr lang="en-US" altLang="zh-TW" sz="3200" dirty="0"/>
              <a:t>4</a:t>
            </a:r>
            <a:r>
              <a:rPr lang="zh-TW" altLang="en-US" sz="3200" dirty="0"/>
              <a:t>項功能：</a:t>
            </a:r>
          </a:p>
          <a:p>
            <a:pPr>
              <a:buNone/>
            </a:pPr>
            <a:r>
              <a:rPr lang="zh-TW" altLang="en-US" sz="3200" dirty="0"/>
              <a:t>     一、提供保護性的自然環境。</a:t>
            </a:r>
          </a:p>
          <a:p>
            <a:pPr>
              <a:buNone/>
            </a:pPr>
            <a:r>
              <a:rPr lang="zh-TW" altLang="en-US" sz="3200" dirty="0"/>
              <a:t>     二、保存物種及遺傳基因。</a:t>
            </a:r>
            <a:endParaRPr lang="en-US" altLang="zh-TW" sz="3200" dirty="0"/>
          </a:p>
          <a:p>
            <a:pPr>
              <a:buNone/>
            </a:pPr>
            <a:r>
              <a:rPr lang="zh-TW" altLang="en-US" sz="3200" dirty="0"/>
              <a:t>     </a:t>
            </a:r>
            <a:r>
              <a:rPr lang="zh-TW" altLang="en-US" sz="3200" dirty="0">
                <a:solidFill>
                  <a:srgbClr val="FF0000"/>
                </a:solidFill>
              </a:rPr>
              <a:t>三、提供國民遊憩及繁榮地方經濟。</a:t>
            </a:r>
          </a:p>
          <a:p>
            <a:pPr>
              <a:buNone/>
            </a:pPr>
            <a:r>
              <a:rPr lang="zh-TW" altLang="en-US" sz="3200" dirty="0"/>
              <a:t>     四、促進學術研究及環境教育。</a:t>
            </a:r>
          </a:p>
          <a:p>
            <a:endParaRPr lang="zh-TW" altLang="en-US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842721" cy="1320800"/>
          </a:xfrm>
        </p:spPr>
        <p:txBody>
          <a:bodyPr>
            <a:normAutofit/>
          </a:bodyPr>
          <a:lstStyle/>
          <a:p>
            <a:r>
              <a:rPr lang="zh-TW" altLang="en-US" dirty="0">
                <a:solidFill>
                  <a:schemeClr val="accent2">
                    <a:lumMod val="75000"/>
                  </a:schemeClr>
                </a:solidFill>
              </a:rPr>
              <a:t>一、國家公園的意義及功能探討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599" y="1628800"/>
            <a:ext cx="6842721" cy="3880773"/>
          </a:xfrm>
        </p:spPr>
        <p:txBody>
          <a:bodyPr>
            <a:normAutofit/>
          </a:bodyPr>
          <a:lstStyle/>
          <a:p>
            <a:r>
              <a:rPr lang="zh-TW" altLang="en-US" sz="3200" dirty="0"/>
              <a:t>國家公園是臺灣</a:t>
            </a:r>
            <a:r>
              <a:rPr lang="zh-TW" altLang="en-US" sz="3200" dirty="0">
                <a:solidFill>
                  <a:srgbClr val="FF0000"/>
                </a:solidFill>
              </a:rPr>
              <a:t>最具代表性</a:t>
            </a:r>
            <a:r>
              <a:rPr lang="zh-TW" altLang="en-US" sz="3200" dirty="0"/>
              <a:t>的觀光地區。</a:t>
            </a:r>
            <a:endParaRPr lang="en-US" altLang="zh-TW" sz="3200" dirty="0"/>
          </a:p>
          <a:p>
            <a:r>
              <a:rPr lang="zh-TW" altLang="en-US" sz="3200" dirty="0"/>
              <a:t>國家公園必須</a:t>
            </a:r>
            <a:r>
              <a:rPr lang="zh-TW" altLang="en-US" sz="3200" dirty="0">
                <a:solidFill>
                  <a:srgbClr val="FF0000"/>
                </a:solidFill>
              </a:rPr>
              <a:t>配合觀光發展</a:t>
            </a:r>
            <a:r>
              <a:rPr lang="zh-TW" altLang="en-US" sz="3200" dirty="0"/>
              <a:t>而著重於育樂目標的達成。</a:t>
            </a:r>
            <a:endParaRPr lang="en-US" altLang="zh-TW" sz="3200" dirty="0"/>
          </a:p>
          <a:p>
            <a:r>
              <a:rPr lang="zh-TW" altLang="en-US" sz="3200" dirty="0"/>
              <a:t>國家公園</a:t>
            </a:r>
            <a:r>
              <a:rPr lang="zh-TW" altLang="en-US" sz="3200" dirty="0">
                <a:solidFill>
                  <a:srgbClr val="FF0000"/>
                </a:solidFill>
              </a:rPr>
              <a:t>應當具備一定的吸引力</a:t>
            </a:r>
            <a:r>
              <a:rPr lang="zh-TW" altLang="en-US" sz="3200" dirty="0"/>
              <a:t>，讓民眾前往，這樣才能有</a:t>
            </a:r>
            <a:r>
              <a:rPr lang="zh-TW" altLang="en-US" sz="3200" dirty="0">
                <a:solidFill>
                  <a:srgbClr val="FF0000"/>
                </a:solidFill>
              </a:rPr>
              <a:t>寓教於樂的效果</a:t>
            </a:r>
            <a:r>
              <a:rPr lang="zh-TW" altLang="en-US" sz="3200" dirty="0"/>
              <a:t>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多面向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多面向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90C226"/>
    </a:accent1>
    <a:accent2>
      <a:srgbClr val="54A021"/>
    </a:accent2>
    <a:accent3>
      <a:srgbClr val="E6B91E"/>
    </a:accent3>
    <a:accent4>
      <a:srgbClr val="E76618"/>
    </a:accent4>
    <a:accent5>
      <a:srgbClr val="C42F1A"/>
    </a:accent5>
    <a:accent6>
      <a:srgbClr val="918655"/>
    </a:accent6>
    <a:hlink>
      <a:srgbClr val="99CA3C"/>
    </a:hlink>
    <a:folHlink>
      <a:srgbClr val="B9D181"/>
    </a:folHlink>
  </a:clrScheme>
</a:themeOverride>
</file>

<file path=ppt/theme/themeOverride2.xml><?xml version="1.0" encoding="utf-8"?>
<a:themeOverride xmlns:a="http://schemas.openxmlformats.org/drawingml/2006/main">
  <a:clrScheme name="多面向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90C226"/>
    </a:accent1>
    <a:accent2>
      <a:srgbClr val="54A021"/>
    </a:accent2>
    <a:accent3>
      <a:srgbClr val="E6B91E"/>
    </a:accent3>
    <a:accent4>
      <a:srgbClr val="E76618"/>
    </a:accent4>
    <a:accent5>
      <a:srgbClr val="C42F1A"/>
    </a:accent5>
    <a:accent6>
      <a:srgbClr val="918655"/>
    </a:accent6>
    <a:hlink>
      <a:srgbClr val="99CA3C"/>
    </a:hlink>
    <a:folHlink>
      <a:srgbClr val="B9D18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3587</TotalTime>
  <Words>1701</Words>
  <Application>Microsoft Office PowerPoint</Application>
  <PresentationFormat>如螢幕大小 (4:3)</PresentationFormat>
  <Paragraphs>216</Paragraphs>
  <Slides>34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34</vt:i4>
      </vt:variant>
    </vt:vector>
  </HeadingPairs>
  <TitlesOfParts>
    <vt:vector size="41" baseType="lpstr">
      <vt:lpstr>微軟正黑體</vt:lpstr>
      <vt:lpstr>新細明體</vt:lpstr>
      <vt:lpstr>Arial</vt:lpstr>
      <vt:lpstr>Calibri</vt:lpstr>
      <vt:lpstr>Trebuchet MS</vt:lpstr>
      <vt:lpstr>Wingdings 3</vt:lpstr>
      <vt:lpstr>多面向</vt:lpstr>
      <vt:lpstr>樂活花蓮 印象洄瀾 太魯閣國家公園旅遊滿意度調查研究</vt:lpstr>
      <vt:lpstr>壹、我們的研究動機</vt:lpstr>
      <vt:lpstr>貳、我們的研究目的</vt:lpstr>
      <vt:lpstr>參、我們的研究方法</vt:lpstr>
      <vt:lpstr>旅遊滿意度問卷設計心智圖</vt:lpstr>
      <vt:lpstr>肆、我們的研究流程</vt:lpstr>
      <vt:lpstr>伍、相關文獻及網路資料分析</vt:lpstr>
      <vt:lpstr>一、國家公園的意義及功能探討</vt:lpstr>
      <vt:lpstr>一、國家公園的意義及功能探討</vt:lpstr>
      <vt:lpstr>二、太魯閣國家公園旅遊相關文獻</vt:lpstr>
      <vt:lpstr>三、國外國家公園相關旅遊設施</vt:lpstr>
      <vt:lpstr>（一）美國大峽谷有天空步道</vt:lpstr>
      <vt:lpstr>（二）日本黑部大峽谷有小火車</vt:lpstr>
      <vt:lpstr>（三）日本黑部峽谷的城堡</vt:lpstr>
      <vt:lpstr>（四）日本黑部峽谷的景觀吊橋</vt:lpstr>
      <vt:lpstr>（五）日本高千穗峽谷的景觀拱橋</vt:lpstr>
      <vt:lpstr>（六）日本高千穗峽谷的划船活動</vt:lpstr>
      <vt:lpstr>國外相關旅遊設施的發現</vt:lpstr>
      <vt:lpstr>陸、太魯閣國家公園的SWOT分析</vt:lpstr>
      <vt:lpstr>PowerPoint 簡報</vt:lpstr>
      <vt:lpstr>陸、太魯閣國家公園的SWOT分析</vt:lpstr>
      <vt:lpstr>陸、太魯閣國家公園的SWOT分析</vt:lpstr>
      <vt:lpstr>柒、研究結果及結論</vt:lpstr>
      <vt:lpstr>一、遊客性質</vt:lpstr>
      <vt:lpstr>二、園區景點特質分析</vt:lpstr>
      <vt:lpstr>三、園區設施滿意度分析</vt:lpstr>
      <vt:lpstr>四、旅遊及重遊意願分析</vt:lpstr>
      <vt:lpstr>四、旅遊及重遊意願分析</vt:lpstr>
      <vt:lpstr>四、旅遊及重遊意願分析</vt:lpstr>
      <vt:lpstr>四、旅遊及重遊意願分析</vt:lpstr>
      <vt:lpstr>四、旅遊及重遊意願分析</vt:lpstr>
      <vt:lpstr>我們的發現</vt:lpstr>
      <vt:lpstr>捌、研究建議</vt:lpstr>
      <vt:lpstr>謝謝聆聽  敬請指教</vt:lpstr>
    </vt:vector>
  </TitlesOfParts>
  <Company>C.M.T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樂活花蓮 印象洄瀾－太魯閣國家公園旅遊滿意度調查研究</dc:title>
  <dc:creator>cacoca</dc:creator>
  <cp:lastModifiedBy>Windows 使用者</cp:lastModifiedBy>
  <cp:revision>228</cp:revision>
  <dcterms:created xsi:type="dcterms:W3CDTF">2017-10-13T12:30:49Z</dcterms:created>
  <dcterms:modified xsi:type="dcterms:W3CDTF">2017-11-01T12:55:01Z</dcterms:modified>
</cp:coreProperties>
</file>