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6" r:id="rId2"/>
    <p:sldId id="269" r:id="rId3"/>
    <p:sldId id="268" r:id="rId4"/>
    <p:sldId id="274" r:id="rId5"/>
    <p:sldId id="257" r:id="rId6"/>
    <p:sldId id="258" r:id="rId7"/>
    <p:sldId id="259" r:id="rId8"/>
    <p:sldId id="260" r:id="rId9"/>
    <p:sldId id="261" r:id="rId10"/>
    <p:sldId id="270" r:id="rId11"/>
    <p:sldId id="271" r:id="rId12"/>
    <p:sldId id="272" r:id="rId13"/>
    <p:sldId id="273" r:id="rId14"/>
    <p:sldId id="275" r:id="rId15"/>
    <p:sldId id="276" r:id="rId16"/>
    <p:sldId id="266" r:id="rId17"/>
    <p:sldId id="277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13E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539" autoAdjust="0"/>
  </p:normalViewPr>
  <p:slideViewPr>
    <p:cSldViewPr>
      <p:cViewPr>
        <p:scale>
          <a:sx n="60" d="100"/>
          <a:sy n="60" d="100"/>
        </p:scale>
        <p:origin x="-1404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ackup\Downloads\106.10.3&#22291;&#39173;&#22294;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106.10.5&#19979;&#2132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ackup\Downloads\106.10.5&#19979;&#2132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106.10.5&#19979;&#2132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ackup\Downloads\106.10.5&#19979;&#2132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ackup\Downloads\106.10.5&#19979;&#2132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zh-TW"/>
              <a:t>家庭的影響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1214998352863664"/>
          <c:y val="9.9968513853904192E-2"/>
          <c:w val="0.85796625723563469"/>
          <c:h val="0.45712030040115675"/>
        </c:manualLayout>
      </c:layout>
      <c:barChart>
        <c:barDir val="col"/>
        <c:grouping val="clustered"/>
        <c:ser>
          <c:idx val="0"/>
          <c:order val="0"/>
          <c:tx>
            <c:strRef>
              <c:f>'[106.10.3圓餅圖 (2).xlsx]2+3+4'!$B$1</c:f>
              <c:strCache>
                <c:ptCount val="1"/>
                <c:pt idx="0">
                  <c:v>非常不同意</c:v>
                </c:pt>
              </c:strCache>
            </c:strRef>
          </c:tx>
          <c:cat>
            <c:strRef>
              <c:f>'[106.10.3圓餅圖 (2).xlsx]2+3+4'!$A$2:$A$4</c:f>
              <c:strCache>
                <c:ptCount val="3"/>
                <c:pt idx="0">
                  <c:v>家中長輩把我和兄弟姊妹或其他親戚的小孩比較使我感到壓力
</c:v>
                </c:pt>
                <c:pt idx="1">
                  <c:v>家中長輩期望我感到壓力</c:v>
                </c:pt>
                <c:pt idx="2">
                  <c:v>家中經濟是我的壓力來源</c:v>
                </c:pt>
              </c:strCache>
            </c:strRef>
          </c:cat>
          <c:val>
            <c:numRef>
              <c:f>'[106.10.3圓餅圖 (2).xlsx]2+3+4'!$B$2:$B$4</c:f>
              <c:numCache>
                <c:formatCode>0.00%</c:formatCode>
                <c:ptCount val="3"/>
                <c:pt idx="0">
                  <c:v>0.10991957104557649</c:v>
                </c:pt>
                <c:pt idx="1">
                  <c:v>8.5790884718498744E-2</c:v>
                </c:pt>
                <c:pt idx="2">
                  <c:v>0.26809651474530827</c:v>
                </c:pt>
              </c:numCache>
            </c:numRef>
          </c:val>
        </c:ser>
        <c:ser>
          <c:idx val="1"/>
          <c:order val="1"/>
          <c:tx>
            <c:strRef>
              <c:f>'[106.10.3圓餅圖 (2).xlsx]2+3+4'!$C$1</c:f>
              <c:strCache>
                <c:ptCount val="1"/>
                <c:pt idx="0">
                  <c:v>不同意</c:v>
                </c:pt>
              </c:strCache>
            </c:strRef>
          </c:tx>
          <c:cat>
            <c:strRef>
              <c:f>'[106.10.3圓餅圖 (2).xlsx]2+3+4'!$A$2:$A$4</c:f>
              <c:strCache>
                <c:ptCount val="3"/>
                <c:pt idx="0">
                  <c:v>家中長輩把我和兄弟姊妹或其他親戚的小孩比較使我感到壓力
</c:v>
                </c:pt>
                <c:pt idx="1">
                  <c:v>家中長輩期望我感到壓力</c:v>
                </c:pt>
                <c:pt idx="2">
                  <c:v>家中經濟是我的壓力來源</c:v>
                </c:pt>
              </c:strCache>
            </c:strRef>
          </c:cat>
          <c:val>
            <c:numRef>
              <c:f>'[106.10.3圓餅圖 (2).xlsx]2+3+4'!$C$2:$C$4</c:f>
              <c:numCache>
                <c:formatCode>0.00%</c:formatCode>
                <c:ptCount val="3"/>
                <c:pt idx="0">
                  <c:v>0.22788203753351208</c:v>
                </c:pt>
                <c:pt idx="1">
                  <c:v>0.13404825737265424</c:v>
                </c:pt>
                <c:pt idx="2">
                  <c:v>0.29758713136729342</c:v>
                </c:pt>
              </c:numCache>
            </c:numRef>
          </c:val>
        </c:ser>
        <c:ser>
          <c:idx val="2"/>
          <c:order val="2"/>
          <c:tx>
            <c:strRef>
              <c:f>'[106.10.3圓餅圖 (2).xlsx]2+3+4'!$D$1</c:f>
              <c:strCache>
                <c:ptCount val="1"/>
                <c:pt idx="0">
                  <c:v>沒意見</c:v>
                </c:pt>
              </c:strCache>
            </c:strRef>
          </c:tx>
          <c:cat>
            <c:strRef>
              <c:f>'[106.10.3圓餅圖 (2).xlsx]2+3+4'!$A$2:$A$4</c:f>
              <c:strCache>
                <c:ptCount val="3"/>
                <c:pt idx="0">
                  <c:v>家中長輩把我和兄弟姊妹或其他親戚的小孩比較使我感到壓力
</c:v>
                </c:pt>
                <c:pt idx="1">
                  <c:v>家中長輩期望我感到壓力</c:v>
                </c:pt>
                <c:pt idx="2">
                  <c:v>家中經濟是我的壓力來源</c:v>
                </c:pt>
              </c:strCache>
            </c:strRef>
          </c:cat>
          <c:val>
            <c:numRef>
              <c:f>'[106.10.3圓餅圖 (2).xlsx]2+3+4'!$D$2:$D$4</c:f>
              <c:numCache>
                <c:formatCode>0.00%</c:formatCode>
                <c:ptCount val="3"/>
                <c:pt idx="0">
                  <c:v>0.26541554959785635</c:v>
                </c:pt>
                <c:pt idx="1">
                  <c:v>0.28954423592493383</c:v>
                </c:pt>
                <c:pt idx="2">
                  <c:v>0.21983914209115349</c:v>
                </c:pt>
              </c:numCache>
            </c:numRef>
          </c:val>
        </c:ser>
        <c:ser>
          <c:idx val="3"/>
          <c:order val="3"/>
          <c:tx>
            <c:strRef>
              <c:f>'[106.10.3圓餅圖 (2).xlsx]2+3+4'!$E$1</c:f>
              <c:strCache>
                <c:ptCount val="1"/>
                <c:pt idx="0">
                  <c:v>同意</c:v>
                </c:pt>
              </c:strCache>
            </c:strRef>
          </c:tx>
          <c:cat>
            <c:strRef>
              <c:f>'[106.10.3圓餅圖 (2).xlsx]2+3+4'!$A$2:$A$4</c:f>
              <c:strCache>
                <c:ptCount val="3"/>
                <c:pt idx="0">
                  <c:v>家中長輩把我和兄弟姊妹或其他親戚的小孩比較使我感到壓力
</c:v>
                </c:pt>
                <c:pt idx="1">
                  <c:v>家中長輩期望我感到壓力</c:v>
                </c:pt>
                <c:pt idx="2">
                  <c:v>家中經濟是我的壓力來源</c:v>
                </c:pt>
              </c:strCache>
            </c:strRef>
          </c:cat>
          <c:val>
            <c:numRef>
              <c:f>'[106.10.3圓餅圖 (2).xlsx]2+3+4'!$E$2:$E$4</c:f>
              <c:numCache>
                <c:formatCode>0.00%</c:formatCode>
                <c:ptCount val="3"/>
                <c:pt idx="0">
                  <c:v>0.28954423592493383</c:v>
                </c:pt>
                <c:pt idx="1">
                  <c:v>0.36997319034852588</c:v>
                </c:pt>
                <c:pt idx="2">
                  <c:v>0.12868632707774788</c:v>
                </c:pt>
              </c:numCache>
            </c:numRef>
          </c:val>
        </c:ser>
        <c:ser>
          <c:idx val="4"/>
          <c:order val="4"/>
          <c:tx>
            <c:strRef>
              <c:f>'[106.10.3圓餅圖 (2).xlsx]2+3+4'!$F$1</c:f>
              <c:strCache>
                <c:ptCount val="1"/>
                <c:pt idx="0">
                  <c:v>非常同意</c:v>
                </c:pt>
              </c:strCache>
            </c:strRef>
          </c:tx>
          <c:cat>
            <c:strRef>
              <c:f>'[106.10.3圓餅圖 (2).xlsx]2+3+4'!$A$2:$A$4</c:f>
              <c:strCache>
                <c:ptCount val="3"/>
                <c:pt idx="0">
                  <c:v>家中長輩把我和兄弟姊妹或其他親戚的小孩比較使我感到壓力
</c:v>
                </c:pt>
                <c:pt idx="1">
                  <c:v>家中長輩期望我感到壓力</c:v>
                </c:pt>
                <c:pt idx="2">
                  <c:v>家中經濟是我的壓力來源</c:v>
                </c:pt>
              </c:strCache>
            </c:strRef>
          </c:cat>
          <c:val>
            <c:numRef>
              <c:f>'[106.10.3圓餅圖 (2).xlsx]2+3+4'!$F$2:$F$4</c:f>
              <c:numCache>
                <c:formatCode>0.00%</c:formatCode>
                <c:ptCount val="3"/>
                <c:pt idx="0">
                  <c:v>0.1360544217687075</c:v>
                </c:pt>
                <c:pt idx="1">
                  <c:v>0.10544217687074832</c:v>
                </c:pt>
                <c:pt idx="2">
                  <c:v>3.7414965986394683E-2</c:v>
                </c:pt>
              </c:numCache>
            </c:numRef>
          </c:val>
        </c:ser>
        <c:axId val="69171456"/>
        <c:axId val="71704960"/>
      </c:barChart>
      <c:catAx>
        <c:axId val="69171456"/>
        <c:scaling>
          <c:orientation val="minMax"/>
        </c:scaling>
        <c:axPos val="b"/>
        <c:majorTickMark val="none"/>
        <c:tickLblPos val="nextTo"/>
        <c:crossAx val="71704960"/>
        <c:crosses val="autoZero"/>
        <c:auto val="1"/>
        <c:lblAlgn val="ctr"/>
        <c:lblOffset val="100"/>
      </c:catAx>
      <c:valAx>
        <c:axId val="71704960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691714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solidFill>
      <a:schemeClr val="lt1"/>
    </a:solidFill>
    <a:ln w="15875" cap="flat" cmpd="sng" algn="ctr">
      <a:solidFill>
        <a:schemeClr val="accent6">
          <a:shade val="75000"/>
          <a:satMod val="125000"/>
          <a:lumMod val="75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zh-TW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zh-TW"/>
              <a:t>人際的影響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'統整 (2)'!$B$1</c:f>
              <c:strCache>
                <c:ptCount val="1"/>
                <c:pt idx="0">
                  <c:v>非常不同意</c:v>
                </c:pt>
              </c:strCache>
            </c:strRef>
          </c:tx>
          <c:cat>
            <c:strRef>
              <c:f>'統整 (2)'!$A$2:$A$5</c:f>
              <c:strCache>
                <c:ptCount val="4"/>
                <c:pt idx="0">
                  <c:v>被霸凌(言語、網路霸凌)使我感到壓力</c:v>
                </c:pt>
                <c:pt idx="1">
                  <c:v>人際關係是我的壓力來源</c:v>
                </c:pt>
                <c:pt idx="2">
                  <c:v>在學校同儕競爭是我的壓力來源</c:v>
                </c:pt>
                <c:pt idx="3">
                  <c:v>愛情是我的壓力來源</c:v>
                </c:pt>
              </c:strCache>
            </c:strRef>
          </c:cat>
          <c:val>
            <c:numRef>
              <c:f>'統整 (2)'!$B$2:$B$5</c:f>
              <c:numCache>
                <c:formatCode>0.00%</c:formatCode>
                <c:ptCount val="4"/>
                <c:pt idx="0">
                  <c:v>0.36997319034852588</c:v>
                </c:pt>
                <c:pt idx="1">
                  <c:v>0.23860589812332444</c:v>
                </c:pt>
                <c:pt idx="2">
                  <c:v>0.15013404825737303</c:v>
                </c:pt>
                <c:pt idx="3">
                  <c:v>0.32707774798927763</c:v>
                </c:pt>
              </c:numCache>
            </c:numRef>
          </c:val>
        </c:ser>
        <c:ser>
          <c:idx val="1"/>
          <c:order val="1"/>
          <c:tx>
            <c:strRef>
              <c:f>'統整 (2)'!$C$1</c:f>
              <c:strCache>
                <c:ptCount val="1"/>
                <c:pt idx="0">
                  <c:v>不同意</c:v>
                </c:pt>
              </c:strCache>
            </c:strRef>
          </c:tx>
          <c:cat>
            <c:strRef>
              <c:f>'統整 (2)'!$A$2:$A$5</c:f>
              <c:strCache>
                <c:ptCount val="4"/>
                <c:pt idx="0">
                  <c:v>被霸凌(言語、網路霸凌)使我感到壓力</c:v>
                </c:pt>
                <c:pt idx="1">
                  <c:v>人際關係是我的壓力來源</c:v>
                </c:pt>
                <c:pt idx="2">
                  <c:v>在學校同儕競爭是我的壓力來源</c:v>
                </c:pt>
                <c:pt idx="3">
                  <c:v>愛情是我的壓力來源</c:v>
                </c:pt>
              </c:strCache>
            </c:strRef>
          </c:cat>
          <c:val>
            <c:numRef>
              <c:f>'統整 (2)'!$C$2:$C$5</c:f>
              <c:numCache>
                <c:formatCode>0.00%</c:formatCode>
                <c:ptCount val="4"/>
                <c:pt idx="0">
                  <c:v>0.21179624664879404</c:v>
                </c:pt>
                <c:pt idx="1">
                  <c:v>0.23056300268096541</c:v>
                </c:pt>
                <c:pt idx="2">
                  <c:v>0.16621983914209196</c:v>
                </c:pt>
                <c:pt idx="3">
                  <c:v>0.23324396782841841</c:v>
                </c:pt>
              </c:numCache>
            </c:numRef>
          </c:val>
        </c:ser>
        <c:ser>
          <c:idx val="2"/>
          <c:order val="2"/>
          <c:tx>
            <c:strRef>
              <c:f>'統整 (2)'!$D$1</c:f>
              <c:strCache>
                <c:ptCount val="1"/>
                <c:pt idx="0">
                  <c:v>沒意見</c:v>
                </c:pt>
              </c:strCache>
            </c:strRef>
          </c:tx>
          <c:cat>
            <c:strRef>
              <c:f>'統整 (2)'!$A$2:$A$5</c:f>
              <c:strCache>
                <c:ptCount val="4"/>
                <c:pt idx="0">
                  <c:v>被霸凌(言語、網路霸凌)使我感到壓力</c:v>
                </c:pt>
                <c:pt idx="1">
                  <c:v>人際關係是我的壓力來源</c:v>
                </c:pt>
                <c:pt idx="2">
                  <c:v>在學校同儕競爭是我的壓力來源</c:v>
                </c:pt>
                <c:pt idx="3">
                  <c:v>愛情是我的壓力來源</c:v>
                </c:pt>
              </c:strCache>
            </c:strRef>
          </c:cat>
          <c:val>
            <c:numRef>
              <c:f>'統整 (2)'!$D$2:$D$5</c:f>
              <c:numCache>
                <c:formatCode>0.00%</c:formatCode>
                <c:ptCount val="4"/>
                <c:pt idx="0">
                  <c:v>0.26809651474530827</c:v>
                </c:pt>
                <c:pt idx="1">
                  <c:v>0.24932975871313673</c:v>
                </c:pt>
                <c:pt idx="2">
                  <c:v>0.29758713136729315</c:v>
                </c:pt>
                <c:pt idx="3">
                  <c:v>0.30294906166219837</c:v>
                </c:pt>
              </c:numCache>
            </c:numRef>
          </c:val>
        </c:ser>
        <c:ser>
          <c:idx val="3"/>
          <c:order val="3"/>
          <c:tx>
            <c:strRef>
              <c:f>'統整 (2)'!$E$1</c:f>
              <c:strCache>
                <c:ptCount val="1"/>
                <c:pt idx="0">
                  <c:v>同意</c:v>
                </c:pt>
              </c:strCache>
            </c:strRef>
          </c:tx>
          <c:cat>
            <c:strRef>
              <c:f>'統整 (2)'!$A$2:$A$5</c:f>
              <c:strCache>
                <c:ptCount val="4"/>
                <c:pt idx="0">
                  <c:v>被霸凌(言語、網路霸凌)使我感到壓力</c:v>
                </c:pt>
                <c:pt idx="1">
                  <c:v>人際關係是我的壓力來源</c:v>
                </c:pt>
                <c:pt idx="2">
                  <c:v>在學校同儕競爭是我的壓力來源</c:v>
                </c:pt>
                <c:pt idx="3">
                  <c:v>愛情是我的壓力來源</c:v>
                </c:pt>
              </c:strCache>
            </c:strRef>
          </c:cat>
          <c:val>
            <c:numRef>
              <c:f>'統整 (2)'!$E$2:$E$5</c:f>
              <c:numCache>
                <c:formatCode>0.00%</c:formatCode>
                <c:ptCount val="4"/>
                <c:pt idx="0">
                  <c:v>0.12600536193029491</c:v>
                </c:pt>
                <c:pt idx="1">
                  <c:v>0.22788203753351208</c:v>
                </c:pt>
                <c:pt idx="2">
                  <c:v>0.29758713136729315</c:v>
                </c:pt>
                <c:pt idx="3">
                  <c:v>0.10187667560321734</c:v>
                </c:pt>
              </c:numCache>
            </c:numRef>
          </c:val>
        </c:ser>
        <c:ser>
          <c:idx val="4"/>
          <c:order val="4"/>
          <c:tx>
            <c:strRef>
              <c:f>'統整 (2)'!$F$1</c:f>
              <c:strCache>
                <c:ptCount val="1"/>
                <c:pt idx="0">
                  <c:v>非常同意</c:v>
                </c:pt>
              </c:strCache>
            </c:strRef>
          </c:tx>
          <c:cat>
            <c:strRef>
              <c:f>'統整 (2)'!$A$2:$A$5</c:f>
              <c:strCache>
                <c:ptCount val="4"/>
                <c:pt idx="0">
                  <c:v>被霸凌(言語、網路霸凌)使我感到壓力</c:v>
                </c:pt>
                <c:pt idx="1">
                  <c:v>人際關係是我的壓力來源</c:v>
                </c:pt>
                <c:pt idx="2">
                  <c:v>在學校同儕競爭是我的壓力來源</c:v>
                </c:pt>
                <c:pt idx="3">
                  <c:v>愛情是我的壓力來源</c:v>
                </c:pt>
              </c:strCache>
            </c:strRef>
          </c:cat>
          <c:val>
            <c:numRef>
              <c:f>'統整 (2)'!$F$2:$F$5</c:f>
              <c:numCache>
                <c:formatCode>0.00%</c:formatCode>
                <c:ptCount val="4"/>
                <c:pt idx="0">
                  <c:v>3.0612244897959211E-2</c:v>
                </c:pt>
                <c:pt idx="1">
                  <c:v>6.8027210884353803E-2</c:v>
                </c:pt>
                <c:pt idx="2">
                  <c:v>0.11224489795918367</c:v>
                </c:pt>
                <c:pt idx="3">
                  <c:v>4.4217687074830106E-2</c:v>
                </c:pt>
              </c:numCache>
            </c:numRef>
          </c:val>
        </c:ser>
        <c:axId val="163426304"/>
        <c:axId val="163481472"/>
      </c:barChart>
      <c:catAx>
        <c:axId val="163426304"/>
        <c:scaling>
          <c:orientation val="minMax"/>
        </c:scaling>
        <c:axPos val="b"/>
        <c:majorTickMark val="none"/>
        <c:tickLblPos val="nextTo"/>
        <c:crossAx val="163481472"/>
        <c:crosses val="autoZero"/>
        <c:auto val="1"/>
        <c:lblAlgn val="ctr"/>
        <c:lblOffset val="100"/>
      </c:catAx>
      <c:valAx>
        <c:axId val="163481472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1634263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solidFill>
      <a:schemeClr val="lt1"/>
    </a:solidFill>
    <a:ln w="15875" cap="flat" cmpd="sng" algn="ctr">
      <a:solidFill>
        <a:schemeClr val="accent6">
          <a:shade val="75000"/>
          <a:satMod val="125000"/>
          <a:lumMod val="75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zh-TW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title>
      <c:tx>
        <c:rich>
          <a:bodyPr/>
          <a:lstStyle/>
          <a:p>
            <a:pPr>
              <a:defRPr/>
            </a:pPr>
            <a:r>
              <a:rPr lang="zh-TW"/>
              <a:t>自我認知的影響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1812673537578253"/>
          <c:y val="0.13375781322884583"/>
          <c:w val="0.86394300908278088"/>
          <c:h val="0.44196216997854326"/>
        </c:manualLayout>
      </c:layout>
      <c:barChart>
        <c:barDir val="col"/>
        <c:grouping val="clustered"/>
        <c:ser>
          <c:idx val="0"/>
          <c:order val="0"/>
          <c:tx>
            <c:strRef>
              <c:f>'[106.10.5下午.xlsx]統整 (3)'!$B$1</c:f>
              <c:strCache>
                <c:ptCount val="1"/>
                <c:pt idx="0">
                  <c:v>非常不同意</c:v>
                </c:pt>
              </c:strCache>
            </c:strRef>
          </c:tx>
          <c:cat>
            <c:strRef>
              <c:f>'[106.10.5下午.xlsx]統整 (3)'!$A$2:$A$4</c:f>
              <c:strCache>
                <c:ptCount val="3"/>
                <c:pt idx="0">
                  <c:v>性別歧視使我感到壓力</c:v>
                </c:pt>
                <c:pt idx="1">
                  <c:v>種族歧視使我感到壓力</c:v>
                </c:pt>
                <c:pt idx="2">
                  <c:v>課業是我的壓力來源</c:v>
                </c:pt>
              </c:strCache>
            </c:strRef>
          </c:cat>
          <c:val>
            <c:numRef>
              <c:f>'[106.10.5下午.xlsx]統整 (3)'!$B$2:$B$4</c:f>
              <c:numCache>
                <c:formatCode>0.00%</c:formatCode>
                <c:ptCount val="3"/>
                <c:pt idx="0">
                  <c:v>0.36729222520107241</c:v>
                </c:pt>
                <c:pt idx="1">
                  <c:v>0.41554959785522788</c:v>
                </c:pt>
                <c:pt idx="2">
                  <c:v>6.4343163538873996E-2</c:v>
                </c:pt>
              </c:numCache>
            </c:numRef>
          </c:val>
        </c:ser>
        <c:ser>
          <c:idx val="1"/>
          <c:order val="1"/>
          <c:tx>
            <c:strRef>
              <c:f>'[106.10.5下午.xlsx]統整 (3)'!$C$1</c:f>
              <c:strCache>
                <c:ptCount val="1"/>
                <c:pt idx="0">
                  <c:v>不同意</c:v>
                </c:pt>
              </c:strCache>
            </c:strRef>
          </c:tx>
          <c:cat>
            <c:strRef>
              <c:f>'[106.10.5下午.xlsx]統整 (3)'!$A$2:$A$4</c:f>
              <c:strCache>
                <c:ptCount val="3"/>
                <c:pt idx="0">
                  <c:v>性別歧視使我感到壓力</c:v>
                </c:pt>
                <c:pt idx="1">
                  <c:v>種族歧視使我感到壓力</c:v>
                </c:pt>
                <c:pt idx="2">
                  <c:v>課業是我的壓力來源</c:v>
                </c:pt>
              </c:strCache>
            </c:strRef>
          </c:cat>
          <c:val>
            <c:numRef>
              <c:f>'[106.10.5下午.xlsx]統整 (3)'!$C$2:$C$4</c:f>
              <c:numCache>
                <c:formatCode>0.00%</c:formatCode>
                <c:ptCount val="3"/>
                <c:pt idx="0">
                  <c:v>0.27613941018766758</c:v>
                </c:pt>
                <c:pt idx="1">
                  <c:v>0.27077747989276213</c:v>
                </c:pt>
                <c:pt idx="2">
                  <c:v>9.9195710455764072E-2</c:v>
                </c:pt>
              </c:numCache>
            </c:numRef>
          </c:val>
        </c:ser>
        <c:ser>
          <c:idx val="2"/>
          <c:order val="2"/>
          <c:tx>
            <c:strRef>
              <c:f>'[106.10.5下午.xlsx]統整 (3)'!$D$1</c:f>
              <c:strCache>
                <c:ptCount val="1"/>
                <c:pt idx="0">
                  <c:v>沒意見</c:v>
                </c:pt>
              </c:strCache>
            </c:strRef>
          </c:tx>
          <c:cat>
            <c:strRef>
              <c:f>'[106.10.5下午.xlsx]統整 (3)'!$A$2:$A$4</c:f>
              <c:strCache>
                <c:ptCount val="3"/>
                <c:pt idx="0">
                  <c:v>性別歧視使我感到壓力</c:v>
                </c:pt>
                <c:pt idx="1">
                  <c:v>種族歧視使我感到壓力</c:v>
                </c:pt>
                <c:pt idx="2">
                  <c:v>課業是我的壓力來源</c:v>
                </c:pt>
              </c:strCache>
            </c:strRef>
          </c:cat>
          <c:val>
            <c:numRef>
              <c:f>'[106.10.5下午.xlsx]統整 (3)'!$D$2:$D$4</c:f>
              <c:numCache>
                <c:formatCode>0.00%</c:formatCode>
                <c:ptCount val="3"/>
                <c:pt idx="0">
                  <c:v>0.27345844504021488</c:v>
                </c:pt>
                <c:pt idx="1">
                  <c:v>0.246648793565684</c:v>
                </c:pt>
                <c:pt idx="2">
                  <c:v>0.14477211796246683</c:v>
                </c:pt>
              </c:numCache>
            </c:numRef>
          </c:val>
        </c:ser>
        <c:ser>
          <c:idx val="3"/>
          <c:order val="3"/>
          <c:tx>
            <c:strRef>
              <c:f>'[106.10.5下午.xlsx]統整 (3)'!$E$1</c:f>
              <c:strCache>
                <c:ptCount val="1"/>
                <c:pt idx="0">
                  <c:v>同意</c:v>
                </c:pt>
              </c:strCache>
            </c:strRef>
          </c:tx>
          <c:cat>
            <c:strRef>
              <c:f>'[106.10.5下午.xlsx]統整 (3)'!$A$2:$A$4</c:f>
              <c:strCache>
                <c:ptCount val="3"/>
                <c:pt idx="0">
                  <c:v>性別歧視使我感到壓力</c:v>
                </c:pt>
                <c:pt idx="1">
                  <c:v>種族歧視使我感到壓力</c:v>
                </c:pt>
                <c:pt idx="2">
                  <c:v>課業是我的壓力來源</c:v>
                </c:pt>
              </c:strCache>
            </c:strRef>
          </c:cat>
          <c:val>
            <c:numRef>
              <c:f>'[106.10.5下午.xlsx]統整 (3)'!$E$2:$E$4</c:f>
              <c:numCache>
                <c:formatCode>0.00%</c:formatCode>
                <c:ptCount val="3"/>
                <c:pt idx="0">
                  <c:v>6.7024128686327081E-2</c:v>
                </c:pt>
                <c:pt idx="1">
                  <c:v>5.0938337801608745E-2</c:v>
                </c:pt>
                <c:pt idx="2">
                  <c:v>0.50402144772117963</c:v>
                </c:pt>
              </c:numCache>
            </c:numRef>
          </c:val>
        </c:ser>
        <c:ser>
          <c:idx val="4"/>
          <c:order val="4"/>
          <c:tx>
            <c:strRef>
              <c:f>'[106.10.5下午.xlsx]統整 (3)'!$F$1</c:f>
              <c:strCache>
                <c:ptCount val="1"/>
                <c:pt idx="0">
                  <c:v>非常同意</c:v>
                </c:pt>
              </c:strCache>
            </c:strRef>
          </c:tx>
          <c:cat>
            <c:strRef>
              <c:f>'[106.10.5下午.xlsx]統整 (3)'!$A$2:$A$4</c:f>
              <c:strCache>
                <c:ptCount val="3"/>
                <c:pt idx="0">
                  <c:v>性別歧視使我感到壓力</c:v>
                </c:pt>
                <c:pt idx="1">
                  <c:v>種族歧視使我感到壓力</c:v>
                </c:pt>
                <c:pt idx="2">
                  <c:v>課業是我的壓力來源</c:v>
                </c:pt>
              </c:strCache>
            </c:strRef>
          </c:cat>
          <c:val>
            <c:numRef>
              <c:f>'[106.10.5下午.xlsx]統整 (3)'!$F$2:$F$4</c:f>
              <c:numCache>
                <c:formatCode>0.00%</c:formatCode>
                <c:ptCount val="3"/>
                <c:pt idx="0">
                  <c:v>2.0408163265306142E-2</c:v>
                </c:pt>
                <c:pt idx="1">
                  <c:v>2.0408163265306142E-2</c:v>
                </c:pt>
                <c:pt idx="2">
                  <c:v>0.23809523809523869</c:v>
                </c:pt>
              </c:numCache>
            </c:numRef>
          </c:val>
        </c:ser>
        <c:axId val="168651392"/>
        <c:axId val="50348416"/>
      </c:barChart>
      <c:catAx>
        <c:axId val="168651392"/>
        <c:scaling>
          <c:orientation val="minMax"/>
        </c:scaling>
        <c:axPos val="b"/>
        <c:numFmt formatCode="General" sourceLinked="1"/>
        <c:majorTickMark val="none"/>
        <c:tickLblPos val="nextTo"/>
        <c:crossAx val="50348416"/>
        <c:crosses val="autoZero"/>
        <c:auto val="1"/>
        <c:lblAlgn val="ctr"/>
        <c:lblOffset val="100"/>
      </c:catAx>
      <c:valAx>
        <c:axId val="50348416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1686513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solidFill>
      <a:schemeClr val="lt1"/>
    </a:solidFill>
    <a:ln w="15875" cap="flat" cmpd="sng" algn="ctr">
      <a:solidFill>
        <a:schemeClr val="accent6">
          <a:shade val="75000"/>
          <a:satMod val="125000"/>
          <a:lumMod val="75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zh-TW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zh-TW"/>
              <a:t>舒壓 ── 傾訴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統整.舒壓!$B$1</c:f>
              <c:strCache>
                <c:ptCount val="1"/>
                <c:pt idx="0">
                  <c:v>非常不同意</c:v>
                </c:pt>
              </c:strCache>
            </c:strRef>
          </c:tx>
          <c:cat>
            <c:strRef>
              <c:f>統整.舒壓!$A$2:$A$5</c:f>
              <c:strCache>
                <c:ptCount val="4"/>
                <c:pt idx="0">
                  <c:v>壓力大時，我會和朋友傾訴</c:v>
                </c:pt>
                <c:pt idx="1">
                  <c:v>壓力大時，我會和家人傾訴</c:v>
                </c:pt>
                <c:pt idx="2">
                  <c:v>壓力大時，我選擇不告訴任何人</c:v>
                </c:pt>
                <c:pt idx="3">
                  <c:v>壓力大時，我會在網路上貼文、爬文紓壓</c:v>
                </c:pt>
              </c:strCache>
            </c:strRef>
          </c:cat>
          <c:val>
            <c:numRef>
              <c:f>統整.舒壓!$B$2:$B$5</c:f>
              <c:numCache>
                <c:formatCode>0.00%</c:formatCode>
                <c:ptCount val="4"/>
                <c:pt idx="0">
                  <c:v>6.7024128686327081E-2</c:v>
                </c:pt>
                <c:pt idx="1">
                  <c:v>0.14477211796246689</c:v>
                </c:pt>
                <c:pt idx="2">
                  <c:v>0.10187667560321736</c:v>
                </c:pt>
                <c:pt idx="3">
                  <c:v>0.20911528150134129</c:v>
                </c:pt>
              </c:numCache>
            </c:numRef>
          </c:val>
        </c:ser>
        <c:ser>
          <c:idx val="1"/>
          <c:order val="1"/>
          <c:tx>
            <c:strRef>
              <c:f>統整.舒壓!$C$1</c:f>
              <c:strCache>
                <c:ptCount val="1"/>
                <c:pt idx="0">
                  <c:v>不同意</c:v>
                </c:pt>
              </c:strCache>
            </c:strRef>
          </c:tx>
          <c:cat>
            <c:strRef>
              <c:f>統整.舒壓!$A$2:$A$5</c:f>
              <c:strCache>
                <c:ptCount val="4"/>
                <c:pt idx="0">
                  <c:v>壓力大時，我會和朋友傾訴</c:v>
                </c:pt>
                <c:pt idx="1">
                  <c:v>壓力大時，我會和家人傾訴</c:v>
                </c:pt>
                <c:pt idx="2">
                  <c:v>壓力大時，我選擇不告訴任何人</c:v>
                </c:pt>
                <c:pt idx="3">
                  <c:v>壓力大時，我會在網路上貼文、爬文紓壓</c:v>
                </c:pt>
              </c:strCache>
            </c:strRef>
          </c:cat>
          <c:val>
            <c:numRef>
              <c:f>統整.舒壓!$C$2:$C$5</c:f>
              <c:numCache>
                <c:formatCode>0.00%</c:formatCode>
                <c:ptCount val="4"/>
                <c:pt idx="0">
                  <c:v>8.0428954423592505E-2</c:v>
                </c:pt>
                <c:pt idx="1">
                  <c:v>0.22520107238605888</c:v>
                </c:pt>
                <c:pt idx="2">
                  <c:v>0.23056300268096541</c:v>
                </c:pt>
                <c:pt idx="3">
                  <c:v>0.20911528150134129</c:v>
                </c:pt>
              </c:numCache>
            </c:numRef>
          </c:val>
        </c:ser>
        <c:ser>
          <c:idx val="2"/>
          <c:order val="2"/>
          <c:tx>
            <c:strRef>
              <c:f>統整.舒壓!$D$1</c:f>
              <c:strCache>
                <c:ptCount val="1"/>
                <c:pt idx="0">
                  <c:v>沒意見</c:v>
                </c:pt>
              </c:strCache>
            </c:strRef>
          </c:tx>
          <c:cat>
            <c:strRef>
              <c:f>統整.舒壓!$A$2:$A$5</c:f>
              <c:strCache>
                <c:ptCount val="4"/>
                <c:pt idx="0">
                  <c:v>壓力大時，我會和朋友傾訴</c:v>
                </c:pt>
                <c:pt idx="1">
                  <c:v>壓力大時，我會和家人傾訴</c:v>
                </c:pt>
                <c:pt idx="2">
                  <c:v>壓力大時，我選擇不告訴任何人</c:v>
                </c:pt>
                <c:pt idx="3">
                  <c:v>壓力大時，我會在網路上貼文、爬文紓壓</c:v>
                </c:pt>
              </c:strCache>
            </c:strRef>
          </c:cat>
          <c:val>
            <c:numRef>
              <c:f>統整.舒壓!$D$2:$D$5</c:f>
              <c:numCache>
                <c:formatCode>0.00%</c:formatCode>
                <c:ptCount val="4"/>
                <c:pt idx="0">
                  <c:v>0.15281501340482612</c:v>
                </c:pt>
                <c:pt idx="1">
                  <c:v>0.22252010723860549</c:v>
                </c:pt>
                <c:pt idx="2">
                  <c:v>0.24932975871313673</c:v>
                </c:pt>
                <c:pt idx="3">
                  <c:v>0.24664879356568406</c:v>
                </c:pt>
              </c:numCache>
            </c:numRef>
          </c:val>
        </c:ser>
        <c:ser>
          <c:idx val="3"/>
          <c:order val="3"/>
          <c:tx>
            <c:strRef>
              <c:f>統整.舒壓!$E$1</c:f>
              <c:strCache>
                <c:ptCount val="1"/>
                <c:pt idx="0">
                  <c:v>同意</c:v>
                </c:pt>
              </c:strCache>
            </c:strRef>
          </c:tx>
          <c:cat>
            <c:strRef>
              <c:f>統整.舒壓!$A$2:$A$5</c:f>
              <c:strCache>
                <c:ptCount val="4"/>
                <c:pt idx="0">
                  <c:v>壓力大時，我會和朋友傾訴</c:v>
                </c:pt>
                <c:pt idx="1">
                  <c:v>壓力大時，我會和家人傾訴</c:v>
                </c:pt>
                <c:pt idx="2">
                  <c:v>壓力大時，我選擇不告訴任何人</c:v>
                </c:pt>
                <c:pt idx="3">
                  <c:v>壓力大時，我會在網路上貼文、爬文紓壓</c:v>
                </c:pt>
              </c:strCache>
            </c:strRef>
          </c:cat>
          <c:val>
            <c:numRef>
              <c:f>統整.舒壓!$E$2:$E$5</c:f>
              <c:numCache>
                <c:formatCode>0.00%</c:formatCode>
                <c:ptCount val="4"/>
                <c:pt idx="0">
                  <c:v>0.46380697050938424</c:v>
                </c:pt>
                <c:pt idx="1">
                  <c:v>0.30831099195710659</c:v>
                </c:pt>
                <c:pt idx="2">
                  <c:v>0.294906166219841</c:v>
                </c:pt>
                <c:pt idx="3">
                  <c:v>0.25737265415549598</c:v>
                </c:pt>
              </c:numCache>
            </c:numRef>
          </c:val>
        </c:ser>
        <c:ser>
          <c:idx val="4"/>
          <c:order val="4"/>
          <c:tx>
            <c:strRef>
              <c:f>統整.舒壓!$F$1</c:f>
              <c:strCache>
                <c:ptCount val="1"/>
                <c:pt idx="0">
                  <c:v>非常同意</c:v>
                </c:pt>
              </c:strCache>
            </c:strRef>
          </c:tx>
          <c:cat>
            <c:strRef>
              <c:f>統整.舒壓!$A$2:$A$5</c:f>
              <c:strCache>
                <c:ptCount val="4"/>
                <c:pt idx="0">
                  <c:v>壓力大時，我會和朋友傾訴</c:v>
                </c:pt>
                <c:pt idx="1">
                  <c:v>壓力大時，我會和家人傾訴</c:v>
                </c:pt>
                <c:pt idx="2">
                  <c:v>壓力大時，我選擇不告訴任何人</c:v>
                </c:pt>
                <c:pt idx="3">
                  <c:v>壓力大時，我會在網路上貼文、爬文紓壓</c:v>
                </c:pt>
              </c:strCache>
            </c:strRef>
          </c:cat>
          <c:val>
            <c:numRef>
              <c:f>統整.舒壓!$F$2:$F$5</c:f>
              <c:numCache>
                <c:formatCode>0.00%</c:formatCode>
                <c:ptCount val="4"/>
                <c:pt idx="0">
                  <c:v>0.29931972789115741</c:v>
                </c:pt>
                <c:pt idx="1">
                  <c:v>0.12585034013605442</c:v>
                </c:pt>
                <c:pt idx="2">
                  <c:v>0.156462585034014</c:v>
                </c:pt>
                <c:pt idx="3">
                  <c:v>9.8639455782313354E-2</c:v>
                </c:pt>
              </c:numCache>
            </c:numRef>
          </c:val>
        </c:ser>
        <c:axId val="50422528"/>
        <c:axId val="50424064"/>
      </c:barChart>
      <c:catAx>
        <c:axId val="50422528"/>
        <c:scaling>
          <c:orientation val="minMax"/>
        </c:scaling>
        <c:axPos val="b"/>
        <c:majorTickMark val="none"/>
        <c:tickLblPos val="nextTo"/>
        <c:crossAx val="50424064"/>
        <c:crosses val="autoZero"/>
        <c:auto val="1"/>
        <c:lblAlgn val="ctr"/>
        <c:lblOffset val="100"/>
      </c:catAx>
      <c:valAx>
        <c:axId val="50424064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504225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solidFill>
      <a:schemeClr val="lt1"/>
    </a:solidFill>
    <a:ln w="15875" cap="flat" cmpd="sng" algn="ctr">
      <a:solidFill>
        <a:schemeClr val="accent6">
          <a:shade val="75000"/>
          <a:satMod val="125000"/>
          <a:lumMod val="75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zh-TW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zh-TW"/>
              <a:t>舒壓 ── 靜態 </a:t>
            </a:r>
            <a:endParaRPr lang="en-US"/>
          </a:p>
        </c:rich>
      </c:tx>
      <c:layout>
        <c:manualLayout>
          <c:xMode val="edge"/>
          <c:yMode val="edge"/>
          <c:x val="0.38722305017386982"/>
          <c:y val="3.0701754385964949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'[106.10.5下午.xlsx]統整.舒壓 (2)'!$B$1</c:f>
              <c:strCache>
                <c:ptCount val="1"/>
                <c:pt idx="0">
                  <c:v>非常不同意</c:v>
                </c:pt>
              </c:strCache>
            </c:strRef>
          </c:tx>
          <c:cat>
            <c:strRef>
              <c:f>'[106.10.5下午.xlsx]統整.舒壓 (2)'!$A$2:$A$10</c:f>
              <c:strCache>
                <c:ptCount val="9"/>
                <c:pt idx="0">
                  <c:v>我會閱讀舒壓</c:v>
                </c:pt>
                <c:pt idx="1">
                  <c:v>我會看電視、電影舒壓</c:v>
                </c:pt>
                <c:pt idx="2">
                  <c:v>我會做SPA、泡溫泉或按摩等舒壓</c:v>
                </c:pt>
                <c:pt idx="3">
                  <c:v>我會洗澡、泡澡紓壓</c:v>
                </c:pt>
                <c:pt idx="4">
                  <c:v>我會塗鴉、繪畫舒壓</c:v>
                </c:pt>
                <c:pt idx="5">
                  <c:v>我會寫 / 創作(日記、小說等)舒壓</c:v>
                </c:pt>
                <c:pt idx="6">
                  <c:v>我會藉睡眠舒壓</c:v>
                </c:pt>
                <c:pt idx="7">
                  <c:v>我會吃美食舒壓</c:v>
                </c:pt>
                <c:pt idx="8">
                  <c:v>我會聽音樂舒壓</c:v>
                </c:pt>
              </c:strCache>
            </c:strRef>
          </c:cat>
          <c:val>
            <c:numRef>
              <c:f>'[106.10.5下午.xlsx]統整.舒壓 (2)'!$B$2:$B$10</c:f>
              <c:numCache>
                <c:formatCode>0.00%</c:formatCode>
                <c:ptCount val="9"/>
                <c:pt idx="0">
                  <c:v>0.10723860589812342</c:v>
                </c:pt>
                <c:pt idx="1">
                  <c:v>4.021447721179644E-2</c:v>
                </c:pt>
                <c:pt idx="2">
                  <c:v>0.19839142091152814</c:v>
                </c:pt>
                <c:pt idx="3">
                  <c:v>0.10455764075067051</c:v>
                </c:pt>
                <c:pt idx="4">
                  <c:v>0.20107238605898123</c:v>
                </c:pt>
                <c:pt idx="5">
                  <c:v>0.16085790884718498</c:v>
                </c:pt>
                <c:pt idx="6">
                  <c:v>3.4852546916890083E-2</c:v>
                </c:pt>
                <c:pt idx="7">
                  <c:v>3.4852546916890083E-2</c:v>
                </c:pt>
                <c:pt idx="8">
                  <c:v>1.6085790884718523E-2</c:v>
                </c:pt>
              </c:numCache>
            </c:numRef>
          </c:val>
        </c:ser>
        <c:ser>
          <c:idx val="1"/>
          <c:order val="1"/>
          <c:tx>
            <c:strRef>
              <c:f>'[106.10.5下午.xlsx]統整.舒壓 (2)'!$C$1</c:f>
              <c:strCache>
                <c:ptCount val="1"/>
                <c:pt idx="0">
                  <c:v>不同意</c:v>
                </c:pt>
              </c:strCache>
            </c:strRef>
          </c:tx>
          <c:cat>
            <c:strRef>
              <c:f>'[106.10.5下午.xlsx]統整.舒壓 (2)'!$A$2:$A$10</c:f>
              <c:strCache>
                <c:ptCount val="9"/>
                <c:pt idx="0">
                  <c:v>我會閱讀舒壓</c:v>
                </c:pt>
                <c:pt idx="1">
                  <c:v>我會看電視、電影舒壓</c:v>
                </c:pt>
                <c:pt idx="2">
                  <c:v>我會做SPA、泡溫泉或按摩等舒壓</c:v>
                </c:pt>
                <c:pt idx="3">
                  <c:v>我會洗澡、泡澡紓壓</c:v>
                </c:pt>
                <c:pt idx="4">
                  <c:v>我會塗鴉、繪畫舒壓</c:v>
                </c:pt>
                <c:pt idx="5">
                  <c:v>我會寫 / 創作(日記、小說等)舒壓</c:v>
                </c:pt>
                <c:pt idx="6">
                  <c:v>我會藉睡眠舒壓</c:v>
                </c:pt>
                <c:pt idx="7">
                  <c:v>我會吃美食舒壓</c:v>
                </c:pt>
                <c:pt idx="8">
                  <c:v>我會聽音樂舒壓</c:v>
                </c:pt>
              </c:strCache>
            </c:strRef>
          </c:cat>
          <c:val>
            <c:numRef>
              <c:f>'[106.10.5下午.xlsx]統整.舒壓 (2)'!$C$2:$C$10</c:f>
              <c:numCache>
                <c:formatCode>0.00%</c:formatCode>
                <c:ptCount val="9"/>
                <c:pt idx="0">
                  <c:v>0.21179624664879407</c:v>
                </c:pt>
                <c:pt idx="1">
                  <c:v>6.1662198391420897E-2</c:v>
                </c:pt>
                <c:pt idx="2">
                  <c:v>0.27613941018766758</c:v>
                </c:pt>
                <c:pt idx="3">
                  <c:v>0.19839142091152814</c:v>
                </c:pt>
                <c:pt idx="4">
                  <c:v>0.28418230563002755</c:v>
                </c:pt>
                <c:pt idx="5">
                  <c:v>0.29758713136729326</c:v>
                </c:pt>
                <c:pt idx="6">
                  <c:v>7.5067024128686585E-2</c:v>
                </c:pt>
                <c:pt idx="7">
                  <c:v>7.5067024128686585E-2</c:v>
                </c:pt>
                <c:pt idx="8">
                  <c:v>3.4852546916890083E-2</c:v>
                </c:pt>
              </c:numCache>
            </c:numRef>
          </c:val>
        </c:ser>
        <c:ser>
          <c:idx val="2"/>
          <c:order val="2"/>
          <c:tx>
            <c:strRef>
              <c:f>'[106.10.5下午.xlsx]統整.舒壓 (2)'!$D$1</c:f>
              <c:strCache>
                <c:ptCount val="1"/>
                <c:pt idx="0">
                  <c:v>沒意見</c:v>
                </c:pt>
              </c:strCache>
            </c:strRef>
          </c:tx>
          <c:cat>
            <c:strRef>
              <c:f>'[106.10.5下午.xlsx]統整.舒壓 (2)'!$A$2:$A$10</c:f>
              <c:strCache>
                <c:ptCount val="9"/>
                <c:pt idx="0">
                  <c:v>我會閱讀舒壓</c:v>
                </c:pt>
                <c:pt idx="1">
                  <c:v>我會看電視、電影舒壓</c:v>
                </c:pt>
                <c:pt idx="2">
                  <c:v>我會做SPA、泡溫泉或按摩等舒壓</c:v>
                </c:pt>
                <c:pt idx="3">
                  <c:v>我會洗澡、泡澡紓壓</c:v>
                </c:pt>
                <c:pt idx="4">
                  <c:v>我會塗鴉、繪畫舒壓</c:v>
                </c:pt>
                <c:pt idx="5">
                  <c:v>我會寫 / 創作(日記、小說等)舒壓</c:v>
                </c:pt>
                <c:pt idx="6">
                  <c:v>我會藉睡眠舒壓</c:v>
                </c:pt>
                <c:pt idx="7">
                  <c:v>我會吃美食舒壓</c:v>
                </c:pt>
                <c:pt idx="8">
                  <c:v>我會聽音樂舒壓</c:v>
                </c:pt>
              </c:strCache>
            </c:strRef>
          </c:cat>
          <c:val>
            <c:numRef>
              <c:f>'[106.10.5下午.xlsx]統整.舒壓 (2)'!$D$2:$D$10</c:f>
              <c:numCache>
                <c:formatCode>0.00%</c:formatCode>
                <c:ptCount val="9"/>
                <c:pt idx="0">
                  <c:v>0.26809651474530827</c:v>
                </c:pt>
                <c:pt idx="1">
                  <c:v>0.13404825737265424</c:v>
                </c:pt>
                <c:pt idx="2">
                  <c:v>0.33243967828418336</c:v>
                </c:pt>
                <c:pt idx="3">
                  <c:v>0.29758713136729326</c:v>
                </c:pt>
                <c:pt idx="4">
                  <c:v>0.29222520107238631</c:v>
                </c:pt>
                <c:pt idx="5">
                  <c:v>0.28954423592493372</c:v>
                </c:pt>
                <c:pt idx="6">
                  <c:v>0.19302949061662236</c:v>
                </c:pt>
                <c:pt idx="7">
                  <c:v>0.19302949061662236</c:v>
                </c:pt>
                <c:pt idx="8">
                  <c:v>9.3833780160858027E-2</c:v>
                </c:pt>
              </c:numCache>
            </c:numRef>
          </c:val>
        </c:ser>
        <c:ser>
          <c:idx val="3"/>
          <c:order val="3"/>
          <c:tx>
            <c:strRef>
              <c:f>'[106.10.5下午.xlsx]統整.舒壓 (2)'!$E$1</c:f>
              <c:strCache>
                <c:ptCount val="1"/>
                <c:pt idx="0">
                  <c:v>同意</c:v>
                </c:pt>
              </c:strCache>
            </c:strRef>
          </c:tx>
          <c:dPt>
            <c:idx val="1"/>
            <c:spPr>
              <a:ln w="28575">
                <a:solidFill>
                  <a:schemeClr val="tx1"/>
                </a:solidFill>
              </a:ln>
            </c:spPr>
          </c:dPt>
          <c:dPt>
            <c:idx val="6"/>
            <c:spPr>
              <a:ln w="28575">
                <a:solidFill>
                  <a:schemeClr val="tx1"/>
                </a:solidFill>
              </a:ln>
            </c:spPr>
          </c:dPt>
          <c:dPt>
            <c:idx val="7"/>
            <c:spPr>
              <a:ln w="28575">
                <a:solidFill>
                  <a:schemeClr val="tx1"/>
                </a:solidFill>
              </a:ln>
            </c:spPr>
          </c:dPt>
          <c:dPt>
            <c:idx val="8"/>
            <c:spPr>
              <a:ln w="28575">
                <a:solidFill>
                  <a:schemeClr val="tx1"/>
                </a:solidFill>
              </a:ln>
            </c:spPr>
          </c:dPt>
          <c:cat>
            <c:strRef>
              <c:f>'[106.10.5下午.xlsx]統整.舒壓 (2)'!$A$2:$A$10</c:f>
              <c:strCache>
                <c:ptCount val="9"/>
                <c:pt idx="0">
                  <c:v>我會閱讀舒壓</c:v>
                </c:pt>
                <c:pt idx="1">
                  <c:v>我會看電視、電影舒壓</c:v>
                </c:pt>
                <c:pt idx="2">
                  <c:v>我會做SPA、泡溫泉或按摩等舒壓</c:v>
                </c:pt>
                <c:pt idx="3">
                  <c:v>我會洗澡、泡澡紓壓</c:v>
                </c:pt>
                <c:pt idx="4">
                  <c:v>我會塗鴉、繪畫舒壓</c:v>
                </c:pt>
                <c:pt idx="5">
                  <c:v>我會寫 / 創作(日記、小說等)舒壓</c:v>
                </c:pt>
                <c:pt idx="6">
                  <c:v>我會藉睡眠舒壓</c:v>
                </c:pt>
                <c:pt idx="7">
                  <c:v>我會吃美食舒壓</c:v>
                </c:pt>
                <c:pt idx="8">
                  <c:v>我會聽音樂舒壓</c:v>
                </c:pt>
              </c:strCache>
            </c:strRef>
          </c:cat>
          <c:val>
            <c:numRef>
              <c:f>'[106.10.5下午.xlsx]統整.舒壓 (2)'!$E$2:$E$10</c:f>
              <c:numCache>
                <c:formatCode>0.00%</c:formatCode>
                <c:ptCount val="9"/>
                <c:pt idx="0">
                  <c:v>0.30294906166219837</c:v>
                </c:pt>
                <c:pt idx="1">
                  <c:v>0.52010723860590002</c:v>
                </c:pt>
                <c:pt idx="2">
                  <c:v>0.13672922252010741</c:v>
                </c:pt>
                <c:pt idx="3">
                  <c:v>0.30563002680965223</c:v>
                </c:pt>
                <c:pt idx="4">
                  <c:v>0.11796246648793569</c:v>
                </c:pt>
                <c:pt idx="5">
                  <c:v>0.1876675603217158</c:v>
                </c:pt>
                <c:pt idx="6">
                  <c:v>0.42627345844504022</c:v>
                </c:pt>
                <c:pt idx="7">
                  <c:v>0.42627345844504022</c:v>
                </c:pt>
                <c:pt idx="8">
                  <c:v>0.38069705093833706</c:v>
                </c:pt>
              </c:numCache>
            </c:numRef>
          </c:val>
        </c:ser>
        <c:ser>
          <c:idx val="4"/>
          <c:order val="4"/>
          <c:tx>
            <c:strRef>
              <c:f>'[106.10.5下午.xlsx]統整.舒壓 (2)'!$F$1</c:f>
              <c:strCache>
                <c:ptCount val="1"/>
                <c:pt idx="0">
                  <c:v>非常同意</c:v>
                </c:pt>
              </c:strCache>
            </c:strRef>
          </c:tx>
          <c:dPt>
            <c:idx val="1"/>
            <c:spPr>
              <a:ln w="28575">
                <a:solidFill>
                  <a:schemeClr val="tx1"/>
                </a:solidFill>
              </a:ln>
            </c:spPr>
          </c:dPt>
          <c:dPt>
            <c:idx val="6"/>
            <c:spPr>
              <a:ln w="28575">
                <a:solidFill>
                  <a:schemeClr val="tx1"/>
                </a:solidFill>
              </a:ln>
            </c:spPr>
          </c:dPt>
          <c:dPt>
            <c:idx val="7"/>
            <c:spPr>
              <a:ln w="28575">
                <a:solidFill>
                  <a:schemeClr val="tx1"/>
                </a:solidFill>
              </a:ln>
            </c:spPr>
          </c:dPt>
          <c:dPt>
            <c:idx val="8"/>
            <c:spPr>
              <a:ln w="28575">
                <a:solidFill>
                  <a:schemeClr val="tx1"/>
                </a:solidFill>
              </a:ln>
            </c:spPr>
          </c:dPt>
          <c:cat>
            <c:strRef>
              <c:f>'[106.10.5下午.xlsx]統整.舒壓 (2)'!$A$2:$A$10</c:f>
              <c:strCache>
                <c:ptCount val="9"/>
                <c:pt idx="0">
                  <c:v>我會閱讀舒壓</c:v>
                </c:pt>
                <c:pt idx="1">
                  <c:v>我會看電視、電影舒壓</c:v>
                </c:pt>
                <c:pt idx="2">
                  <c:v>我會做SPA、泡溫泉或按摩等舒壓</c:v>
                </c:pt>
                <c:pt idx="3">
                  <c:v>我會洗澡、泡澡紓壓</c:v>
                </c:pt>
                <c:pt idx="4">
                  <c:v>我會塗鴉、繪畫舒壓</c:v>
                </c:pt>
                <c:pt idx="5">
                  <c:v>我會寫 / 創作(日記、小說等)舒壓</c:v>
                </c:pt>
                <c:pt idx="6">
                  <c:v>我會藉睡眠舒壓</c:v>
                </c:pt>
                <c:pt idx="7">
                  <c:v>我會吃美食舒壓</c:v>
                </c:pt>
                <c:pt idx="8">
                  <c:v>我會聽音樂舒壓</c:v>
                </c:pt>
              </c:strCache>
            </c:strRef>
          </c:cat>
          <c:val>
            <c:numRef>
              <c:f>'[106.10.5下午.xlsx]統整.舒壓 (2)'!$F$2:$F$10</c:f>
              <c:numCache>
                <c:formatCode>0.00%</c:formatCode>
                <c:ptCount val="9"/>
                <c:pt idx="0">
                  <c:v>0.13945578231292574</c:v>
                </c:pt>
                <c:pt idx="1">
                  <c:v>0.30952380952381064</c:v>
                </c:pt>
                <c:pt idx="2">
                  <c:v>7.1428571428571425E-2</c:v>
                </c:pt>
                <c:pt idx="3">
                  <c:v>0.11904761904761912</c:v>
                </c:pt>
                <c:pt idx="4">
                  <c:v>0.10460000000000012</c:v>
                </c:pt>
                <c:pt idx="5">
                  <c:v>8.1632653061224497E-2</c:v>
                </c:pt>
                <c:pt idx="6">
                  <c:v>0.34353741496598639</c:v>
                </c:pt>
                <c:pt idx="7">
                  <c:v>0.34353741496598639</c:v>
                </c:pt>
                <c:pt idx="8">
                  <c:v>0.60204081632653417</c:v>
                </c:pt>
              </c:numCache>
            </c:numRef>
          </c:val>
        </c:ser>
        <c:axId val="50550656"/>
        <c:axId val="50552192"/>
      </c:barChart>
      <c:catAx>
        <c:axId val="50550656"/>
        <c:scaling>
          <c:orientation val="minMax"/>
        </c:scaling>
        <c:axPos val="b"/>
        <c:numFmt formatCode="General" sourceLinked="1"/>
        <c:majorTickMark val="none"/>
        <c:tickLblPos val="nextTo"/>
        <c:crossAx val="50552192"/>
        <c:crosses val="autoZero"/>
        <c:auto val="1"/>
        <c:lblAlgn val="ctr"/>
        <c:lblOffset val="100"/>
      </c:catAx>
      <c:valAx>
        <c:axId val="50552192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505506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solidFill>
      <a:schemeClr val="lt1"/>
    </a:solidFill>
    <a:ln w="15875" cap="flat" cmpd="sng" algn="ctr">
      <a:solidFill>
        <a:schemeClr val="accent6">
          <a:shade val="75000"/>
          <a:satMod val="125000"/>
          <a:lumMod val="75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zh-TW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zh-TW"/>
              <a:t>舒壓 ── 動態 </a:t>
            </a:r>
            <a:endParaRPr lang="en-US"/>
          </a:p>
        </c:rich>
      </c:tx>
      <c:layout>
        <c:manualLayout>
          <c:xMode val="edge"/>
          <c:yMode val="edge"/>
          <c:x val="0.41994564450091765"/>
          <c:y val="4.806884970612936E-4"/>
        </c:manualLayout>
      </c:layout>
    </c:title>
    <c:plotArea>
      <c:layout>
        <c:manualLayout>
          <c:layoutTarget val="inner"/>
          <c:xMode val="edge"/>
          <c:yMode val="edge"/>
          <c:x val="0.14263024142312591"/>
          <c:y val="8.4242933109431831E-2"/>
          <c:w val="0.83636429949644686"/>
          <c:h val="0.45803573094505085"/>
        </c:manualLayout>
      </c:layout>
      <c:barChart>
        <c:barDir val="col"/>
        <c:grouping val="clustered"/>
        <c:ser>
          <c:idx val="0"/>
          <c:order val="0"/>
          <c:tx>
            <c:strRef>
              <c:f>'[106.10.5下午.xlsx]統整.舒壓 (3)'!$B$1</c:f>
              <c:strCache>
                <c:ptCount val="1"/>
                <c:pt idx="0">
                  <c:v>非常不同意</c:v>
                </c:pt>
              </c:strCache>
            </c:strRef>
          </c:tx>
          <c:cat>
            <c:strRef>
              <c:f>'[106.10.5下午.xlsx]統整.舒壓 (3)'!$A$2:$A$8</c:f>
              <c:strCache>
                <c:ptCount val="7"/>
                <c:pt idx="0">
                  <c:v>我會玩手機 / 電腦舒壓</c:v>
                </c:pt>
                <c:pt idx="1">
                  <c:v>我會唱歌紓壓</c:v>
                </c:pt>
                <c:pt idx="2">
                  <c:v>我會旅遊舒壓</c:v>
                </c:pt>
                <c:pt idx="3">
                  <c:v>我會逛街或購物舒壓</c:v>
                </c:pt>
                <c:pt idx="4">
                  <c:v>我會和動物相處舒壓</c:v>
                </c:pt>
                <c:pt idx="5">
                  <c:v>我會接觸大自然舒壓</c:v>
                </c:pt>
                <c:pt idx="6">
                  <c:v>我會運動紓壓</c:v>
                </c:pt>
              </c:strCache>
            </c:strRef>
          </c:cat>
          <c:val>
            <c:numRef>
              <c:f>'[106.10.5下午.xlsx]統整.舒壓 (3)'!$B$2:$B$8</c:f>
              <c:numCache>
                <c:formatCode>0.00%</c:formatCode>
                <c:ptCount val="7"/>
                <c:pt idx="0">
                  <c:v>2.4128686327077733E-2</c:v>
                </c:pt>
                <c:pt idx="1">
                  <c:v>7.23860589812335E-2</c:v>
                </c:pt>
                <c:pt idx="2">
                  <c:v>0.23860589812332444</c:v>
                </c:pt>
                <c:pt idx="3">
                  <c:v>0.12064343163538874</c:v>
                </c:pt>
                <c:pt idx="4">
                  <c:v>0.10455764075067051</c:v>
                </c:pt>
                <c:pt idx="5">
                  <c:v>8.5790884718498744E-2</c:v>
                </c:pt>
                <c:pt idx="6">
                  <c:v>6.1662198391420897E-2</c:v>
                </c:pt>
              </c:numCache>
            </c:numRef>
          </c:val>
        </c:ser>
        <c:ser>
          <c:idx val="1"/>
          <c:order val="1"/>
          <c:tx>
            <c:strRef>
              <c:f>'[106.10.5下午.xlsx]統整.舒壓 (3)'!$C$1</c:f>
              <c:strCache>
                <c:ptCount val="1"/>
                <c:pt idx="0">
                  <c:v>不同意</c:v>
                </c:pt>
              </c:strCache>
            </c:strRef>
          </c:tx>
          <c:cat>
            <c:strRef>
              <c:f>'[106.10.5下午.xlsx]統整.舒壓 (3)'!$A$2:$A$8</c:f>
              <c:strCache>
                <c:ptCount val="7"/>
                <c:pt idx="0">
                  <c:v>我會玩手機 / 電腦舒壓</c:v>
                </c:pt>
                <c:pt idx="1">
                  <c:v>我會唱歌紓壓</c:v>
                </c:pt>
                <c:pt idx="2">
                  <c:v>我會旅遊舒壓</c:v>
                </c:pt>
                <c:pt idx="3">
                  <c:v>我會逛街或購物舒壓</c:v>
                </c:pt>
                <c:pt idx="4">
                  <c:v>我會和動物相處舒壓</c:v>
                </c:pt>
                <c:pt idx="5">
                  <c:v>我會接觸大自然舒壓</c:v>
                </c:pt>
                <c:pt idx="6">
                  <c:v>我會運動紓壓</c:v>
                </c:pt>
              </c:strCache>
            </c:strRef>
          </c:cat>
          <c:val>
            <c:numRef>
              <c:f>'[106.10.5下午.xlsx]統整.舒壓 (3)'!$C$2:$C$8</c:f>
              <c:numCache>
                <c:formatCode>0.00%</c:formatCode>
                <c:ptCount val="7"/>
                <c:pt idx="0">
                  <c:v>6.4343163538873996E-2</c:v>
                </c:pt>
                <c:pt idx="1">
                  <c:v>0.17158176943699741</c:v>
                </c:pt>
                <c:pt idx="2">
                  <c:v>0.11528150134048262</c:v>
                </c:pt>
                <c:pt idx="3">
                  <c:v>0.20107238605898123</c:v>
                </c:pt>
                <c:pt idx="4">
                  <c:v>0.18230563002680991</c:v>
                </c:pt>
                <c:pt idx="5">
                  <c:v>0.17426273458445096</c:v>
                </c:pt>
                <c:pt idx="6">
                  <c:v>9.9195710455764072E-2</c:v>
                </c:pt>
              </c:numCache>
            </c:numRef>
          </c:val>
        </c:ser>
        <c:ser>
          <c:idx val="2"/>
          <c:order val="2"/>
          <c:tx>
            <c:strRef>
              <c:f>'[106.10.5下午.xlsx]統整.舒壓 (3)'!$D$1</c:f>
              <c:strCache>
                <c:ptCount val="1"/>
                <c:pt idx="0">
                  <c:v>沒意見</c:v>
                </c:pt>
              </c:strCache>
            </c:strRef>
          </c:tx>
          <c:cat>
            <c:strRef>
              <c:f>'[106.10.5下午.xlsx]統整.舒壓 (3)'!$A$2:$A$8</c:f>
              <c:strCache>
                <c:ptCount val="7"/>
                <c:pt idx="0">
                  <c:v>我會玩手機 / 電腦舒壓</c:v>
                </c:pt>
                <c:pt idx="1">
                  <c:v>我會唱歌紓壓</c:v>
                </c:pt>
                <c:pt idx="2">
                  <c:v>我會旅遊舒壓</c:v>
                </c:pt>
                <c:pt idx="3">
                  <c:v>我會逛街或購物舒壓</c:v>
                </c:pt>
                <c:pt idx="4">
                  <c:v>我會和動物相處舒壓</c:v>
                </c:pt>
                <c:pt idx="5">
                  <c:v>我會接觸大自然舒壓</c:v>
                </c:pt>
                <c:pt idx="6">
                  <c:v>我會運動紓壓</c:v>
                </c:pt>
              </c:strCache>
            </c:strRef>
          </c:cat>
          <c:val>
            <c:numRef>
              <c:f>'[106.10.5下午.xlsx]統整.舒壓 (3)'!$D$2:$D$8</c:f>
              <c:numCache>
                <c:formatCode>0.00%</c:formatCode>
                <c:ptCount val="7"/>
                <c:pt idx="0">
                  <c:v>0.10187667560321736</c:v>
                </c:pt>
                <c:pt idx="1">
                  <c:v>0.38069705093833706</c:v>
                </c:pt>
                <c:pt idx="2">
                  <c:v>0.32975871313672994</c:v>
                </c:pt>
                <c:pt idx="3">
                  <c:v>0.2600536193029499</c:v>
                </c:pt>
                <c:pt idx="4">
                  <c:v>0.26541554959785613</c:v>
                </c:pt>
                <c:pt idx="5">
                  <c:v>0.30563002680965223</c:v>
                </c:pt>
                <c:pt idx="6">
                  <c:v>0.22252010723860549</c:v>
                </c:pt>
              </c:numCache>
            </c:numRef>
          </c:val>
        </c:ser>
        <c:ser>
          <c:idx val="3"/>
          <c:order val="3"/>
          <c:tx>
            <c:strRef>
              <c:f>'[106.10.5下午.xlsx]統整.舒壓 (3)'!$E$1</c:f>
              <c:strCache>
                <c:ptCount val="1"/>
                <c:pt idx="0">
                  <c:v>同意</c:v>
                </c:pt>
              </c:strCache>
            </c:strRef>
          </c:tx>
          <c:cat>
            <c:strRef>
              <c:f>'[106.10.5下午.xlsx]統整.舒壓 (3)'!$A$2:$A$8</c:f>
              <c:strCache>
                <c:ptCount val="7"/>
                <c:pt idx="0">
                  <c:v>我會玩手機 / 電腦舒壓</c:v>
                </c:pt>
                <c:pt idx="1">
                  <c:v>我會唱歌紓壓</c:v>
                </c:pt>
                <c:pt idx="2">
                  <c:v>我會旅遊舒壓</c:v>
                </c:pt>
                <c:pt idx="3">
                  <c:v>我會逛街或購物舒壓</c:v>
                </c:pt>
                <c:pt idx="4">
                  <c:v>我會和動物相處舒壓</c:v>
                </c:pt>
                <c:pt idx="5">
                  <c:v>我會接觸大自然舒壓</c:v>
                </c:pt>
                <c:pt idx="6">
                  <c:v>我會運動紓壓</c:v>
                </c:pt>
              </c:strCache>
            </c:strRef>
          </c:cat>
          <c:val>
            <c:numRef>
              <c:f>'[106.10.5下午.xlsx]統整.舒壓 (3)'!$E$2:$E$8</c:f>
              <c:numCache>
                <c:formatCode>0.00%</c:formatCode>
                <c:ptCount val="7"/>
                <c:pt idx="0">
                  <c:v>0.50402144772117963</c:v>
                </c:pt>
                <c:pt idx="1">
                  <c:v>0.16085790884718498</c:v>
                </c:pt>
                <c:pt idx="2">
                  <c:v>0.14745308310991995</c:v>
                </c:pt>
                <c:pt idx="3">
                  <c:v>0.28150134048257375</c:v>
                </c:pt>
                <c:pt idx="4">
                  <c:v>0.29222520107238631</c:v>
                </c:pt>
                <c:pt idx="5">
                  <c:v>0.31099195710455857</c:v>
                </c:pt>
                <c:pt idx="6">
                  <c:v>0.34048257372654311</c:v>
                </c:pt>
              </c:numCache>
            </c:numRef>
          </c:val>
        </c:ser>
        <c:ser>
          <c:idx val="4"/>
          <c:order val="4"/>
          <c:tx>
            <c:strRef>
              <c:f>'[106.10.5下午.xlsx]統整.舒壓 (3)'!$F$1</c:f>
              <c:strCache>
                <c:ptCount val="1"/>
                <c:pt idx="0">
                  <c:v>非常同意</c:v>
                </c:pt>
              </c:strCache>
            </c:strRef>
          </c:tx>
          <c:cat>
            <c:strRef>
              <c:f>'[106.10.5下午.xlsx]統整.舒壓 (3)'!$A$2:$A$8</c:f>
              <c:strCache>
                <c:ptCount val="7"/>
                <c:pt idx="0">
                  <c:v>我會玩手機 / 電腦舒壓</c:v>
                </c:pt>
                <c:pt idx="1">
                  <c:v>我會唱歌紓壓</c:v>
                </c:pt>
                <c:pt idx="2">
                  <c:v>我會旅遊舒壓</c:v>
                </c:pt>
                <c:pt idx="3">
                  <c:v>我會逛街或購物舒壓</c:v>
                </c:pt>
                <c:pt idx="4">
                  <c:v>我會和動物相處舒壓</c:v>
                </c:pt>
                <c:pt idx="5">
                  <c:v>我會接觸大自然舒壓</c:v>
                </c:pt>
                <c:pt idx="6">
                  <c:v>我會運動紓壓</c:v>
                </c:pt>
              </c:strCache>
            </c:strRef>
          </c:cat>
          <c:val>
            <c:numRef>
              <c:f>'[106.10.5下午.xlsx]統整.舒壓 (3)'!$F$2:$F$8</c:f>
              <c:numCache>
                <c:formatCode>0.00%</c:formatCode>
                <c:ptCount val="7"/>
                <c:pt idx="0">
                  <c:v>0.38775510204081631</c:v>
                </c:pt>
                <c:pt idx="1">
                  <c:v>0.27210884353741532</c:v>
                </c:pt>
                <c:pt idx="2">
                  <c:v>0.21428571428571427</c:v>
                </c:pt>
                <c:pt idx="3">
                  <c:v>0.17346938775510284</c:v>
                </c:pt>
                <c:pt idx="4">
                  <c:v>0.1972789115646259</c:v>
                </c:pt>
                <c:pt idx="5">
                  <c:v>0.156462585034014</c:v>
                </c:pt>
                <c:pt idx="6">
                  <c:v>0.35034013605442182</c:v>
                </c:pt>
              </c:numCache>
            </c:numRef>
          </c:val>
        </c:ser>
        <c:axId val="51263360"/>
        <c:axId val="51264896"/>
      </c:barChart>
      <c:catAx>
        <c:axId val="51263360"/>
        <c:scaling>
          <c:orientation val="minMax"/>
        </c:scaling>
        <c:axPos val="b"/>
        <c:numFmt formatCode="General" sourceLinked="1"/>
        <c:majorTickMark val="none"/>
        <c:tickLblPos val="nextTo"/>
        <c:crossAx val="51264896"/>
        <c:crosses val="autoZero"/>
        <c:auto val="1"/>
        <c:lblAlgn val="ctr"/>
        <c:lblOffset val="100"/>
      </c:catAx>
      <c:valAx>
        <c:axId val="51264896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512633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solidFill>
      <a:schemeClr val="lt1"/>
    </a:solidFill>
    <a:ln w="15875" cap="flat" cmpd="sng" algn="ctr">
      <a:solidFill>
        <a:schemeClr val="accent6">
          <a:shade val="75000"/>
          <a:satMod val="125000"/>
          <a:lumMod val="75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zh-TW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D8ED5-B88A-4581-87DE-9CF50E06E874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F6281-CD8F-46CB-B0CD-D6537ED1D3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63745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 smtClean="0"/>
              <a:t> 找出國中生最大的壓力來源以及他們偏好的紓壓方法，在分析問卷後，希望可以提供建議給對此議題有興趣的家長或學生們</a:t>
            </a:r>
            <a:endParaRPr lang="en-US" altLang="zh-TW" sz="12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F6281-CD8F-46CB-B0CD-D6537ED1D34D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1200" dirty="0" smtClean="0"/>
              <a:t>國中生們和他人分享心事的意願不大，</a:t>
            </a:r>
            <a:endParaRPr lang="en-US" altLang="zh-TW" sz="1200" dirty="0" smtClean="0"/>
          </a:p>
          <a:p>
            <a:pPr marL="45720" indent="0">
              <a:buNone/>
            </a:pPr>
            <a:r>
              <a:rPr lang="zh-TW" altLang="en-US" sz="1200" dirty="0" smtClean="0"/>
              <a:t>      如果必須選擇他人傾訴，</a:t>
            </a:r>
            <a:endParaRPr lang="en-US" altLang="zh-TW" sz="1200" dirty="0" smtClean="0"/>
          </a:p>
          <a:p>
            <a:pPr marL="45720" indent="0">
              <a:buNone/>
            </a:pPr>
            <a:r>
              <a:rPr lang="zh-TW" altLang="en-US" sz="1200" dirty="0" smtClean="0">
                <a:latin typeface="+mn-ea"/>
              </a:rPr>
              <a:t>是國中生</a:t>
            </a:r>
            <a:endParaRPr lang="en-US" altLang="zh-TW" sz="1200" dirty="0" smtClean="0">
              <a:latin typeface="+mn-ea"/>
            </a:endParaRPr>
          </a:p>
          <a:p>
            <a:pPr marL="45720" indent="0">
              <a:buNone/>
            </a:pPr>
            <a:r>
              <a:rPr lang="zh-TW" altLang="en-US" sz="1200" dirty="0" smtClean="0">
                <a:latin typeface="+mn-ea"/>
              </a:rPr>
              <a:t>      喜愛的靜態紓壓方法，其中又以看電影和聽</a:t>
            </a:r>
            <a:endParaRPr lang="en-US" altLang="zh-TW" sz="1200" dirty="0" smtClean="0">
              <a:latin typeface="+mn-ea"/>
            </a:endParaRPr>
          </a:p>
          <a:p>
            <a:pPr marL="45720" indent="0">
              <a:buNone/>
            </a:pPr>
            <a:r>
              <a:rPr lang="zh-TW" altLang="en-US" sz="1200" dirty="0" smtClean="0">
                <a:latin typeface="+mn-ea"/>
              </a:rPr>
              <a:t>      音樂最受歡迎</a:t>
            </a:r>
            <a:endParaRPr lang="en-US" altLang="zh-TW" sz="1200" dirty="0" smtClean="0">
              <a:latin typeface="+mn-ea"/>
            </a:endParaRPr>
          </a:p>
          <a:p>
            <a:pPr marL="45720" indent="0">
              <a:buNone/>
            </a:pPr>
            <a:r>
              <a:rPr lang="zh-TW" altLang="en-US" sz="1200" dirty="0" smtClean="0"/>
              <a:t>反應最熱烈的是，而像和動物及大自然相處、運動等較</a:t>
            </a:r>
            <a:endParaRPr lang="en-US" altLang="zh-TW" sz="1200" dirty="0" smtClean="0"/>
          </a:p>
          <a:p>
            <a:pPr marL="45720" indent="0">
              <a:buNone/>
            </a:pPr>
            <a:r>
              <a:rPr lang="zh-TW" altLang="en-US" sz="1200" dirty="0" smtClean="0"/>
              <a:t>      有益身心的活動也仍然受到歡迎</a:t>
            </a:r>
          </a:p>
          <a:p>
            <a:pPr marL="4572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F6281-CD8F-46CB-B0CD-D6537ED1D34D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F655F9-A533-4233-9090-1C818397B69C}" type="datetimeFigureOut">
              <a:rPr lang="zh-TW" altLang="en-US" smtClean="0"/>
              <a:pPr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52BA00-B6C0-4A0B-807C-9CBF98A23B8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ead01.com/zhtw/mNM8NE.html" TargetMode="External"/><Relationship Id="rId2" Type="http://schemas.openxmlformats.org/officeDocument/2006/relationships/hyperlink" Target="https://www.managertoday.com.tw/books/view/5211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8813" y="836712"/>
            <a:ext cx="8714936" cy="2301240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zh-TW" altLang="en-US" dirty="0">
                <a:latin typeface="+mj-ea"/>
              </a:rPr>
              <a:t>國中生壓力來源及紓壓</a:t>
            </a:r>
            <a:r>
              <a:rPr lang="zh-TW" altLang="en-US" dirty="0" smtClean="0">
                <a:latin typeface="+mj-ea"/>
              </a:rPr>
              <a:t>方法之</a:t>
            </a:r>
            <a:r>
              <a:rPr lang="en-US" altLang="zh-TW" dirty="0" smtClean="0">
                <a:latin typeface="+mj-ea"/>
              </a:rPr>
              <a:t/>
            </a:r>
            <a:br>
              <a:rPr lang="en-US" altLang="zh-TW" dirty="0" smtClean="0">
                <a:latin typeface="+mj-ea"/>
              </a:rPr>
            </a:br>
            <a:r>
              <a:rPr lang="zh-TW" altLang="en-US" dirty="0" smtClean="0">
                <a:latin typeface="+mj-ea"/>
              </a:rPr>
              <a:t>探討</a:t>
            </a:r>
            <a:r>
              <a:rPr lang="en-US" altLang="zh-TW" dirty="0">
                <a:latin typeface="+mj-ea"/>
              </a:rPr>
              <a:t>—</a:t>
            </a:r>
            <a:br>
              <a:rPr lang="en-US" altLang="zh-TW" dirty="0">
                <a:latin typeface="+mj-ea"/>
              </a:rPr>
            </a:br>
            <a:r>
              <a:rPr lang="zh-TW" altLang="en-US" dirty="0">
                <a:latin typeface="+mj-ea"/>
              </a:rPr>
              <a:t>以花蓮國中生為例</a:t>
            </a:r>
            <a:br>
              <a:rPr lang="zh-TW" altLang="en-US" dirty="0">
                <a:latin typeface="+mj-ea"/>
              </a:rPr>
            </a:br>
            <a:endParaRPr lang="zh-TW" altLang="en-US" dirty="0">
              <a:latin typeface="+mj-ea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00034" y="4714884"/>
            <a:ext cx="80724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500" dirty="0" smtClean="0"/>
              <a:t>國風國中</a:t>
            </a:r>
            <a:r>
              <a:rPr lang="en-US" altLang="zh-TW" sz="2500" dirty="0" smtClean="0"/>
              <a:t>905</a:t>
            </a:r>
            <a:r>
              <a:rPr lang="zh-TW" altLang="en-US" sz="2500" dirty="0" smtClean="0"/>
              <a:t>班</a:t>
            </a:r>
            <a:r>
              <a:rPr lang="en-US" altLang="zh-TW" sz="2500" dirty="0" smtClean="0"/>
              <a:t>:</a:t>
            </a:r>
            <a:r>
              <a:rPr lang="zh-TW" altLang="en-US" sz="2500" dirty="0"/>
              <a:t>林祖</a:t>
            </a:r>
            <a:r>
              <a:rPr lang="zh-TW" altLang="en-US" sz="2500" dirty="0" smtClean="0"/>
              <a:t>葳、陳</a:t>
            </a:r>
            <a:r>
              <a:rPr lang="zh-TW" altLang="en-US" sz="2500" dirty="0"/>
              <a:t>秦</a:t>
            </a:r>
            <a:r>
              <a:rPr lang="zh-TW" altLang="en-US" sz="2500" dirty="0" smtClean="0"/>
              <a:t>恩、黃湘婷</a:t>
            </a:r>
            <a:endParaRPr lang="zh-TW" altLang="en-US" sz="25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00034" y="5643578"/>
            <a:ext cx="585791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500" dirty="0" smtClean="0"/>
              <a:t>指導老師</a:t>
            </a:r>
            <a:r>
              <a:rPr lang="en-US" altLang="zh-TW" sz="2500" dirty="0" smtClean="0"/>
              <a:t>:</a:t>
            </a:r>
            <a:r>
              <a:rPr lang="zh-TW" altLang="en-US" sz="2500" dirty="0"/>
              <a:t>施宜廷</a:t>
            </a:r>
            <a:r>
              <a:rPr lang="zh-TW" altLang="en-US" sz="2500" dirty="0" smtClean="0"/>
              <a:t>老師、趙</a:t>
            </a:r>
            <a:r>
              <a:rPr lang="zh-TW" altLang="en-US" sz="2500" dirty="0"/>
              <a:t>毓圻老師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214554"/>
            <a:ext cx="9144000" cy="642942"/>
          </a:xfrm>
        </p:spPr>
        <p:txBody>
          <a:bodyPr anchor="ctr">
            <a:noAutofit/>
          </a:bodyPr>
          <a:lstStyle/>
          <a:p>
            <a:pPr algn="l"/>
            <a:r>
              <a:rPr lang="en-US" altLang="zh-TW" sz="3200" dirty="0" smtClean="0">
                <a:solidFill>
                  <a:schemeClr val="tx1"/>
                </a:solidFill>
              </a:rPr>
              <a:t>‧</a:t>
            </a:r>
            <a:r>
              <a:rPr lang="zh-TW" altLang="en-US" sz="3200" dirty="0" smtClean="0">
                <a:solidFill>
                  <a:schemeClr val="tx1"/>
                </a:solidFill>
              </a:rPr>
              <a:t>動態為</a:t>
            </a:r>
            <a:r>
              <a:rPr lang="zh-TW" altLang="en-US" sz="3200" dirty="0">
                <a:solidFill>
                  <a:schemeClr val="tx1"/>
                </a:solidFill>
              </a:rPr>
              <a:t>「從事此活動時，位置會移動、身體</a:t>
            </a:r>
            <a:r>
              <a:rPr lang="zh-TW" altLang="en-US" sz="3200" dirty="0" smtClean="0">
                <a:solidFill>
                  <a:schemeClr val="tx1"/>
                </a:solidFill>
              </a:rPr>
              <a:t>大幅  伸展</a:t>
            </a:r>
            <a:r>
              <a:rPr lang="zh-TW" altLang="en-US" sz="3200" dirty="0">
                <a:solidFill>
                  <a:schemeClr val="tx1"/>
                </a:solidFill>
              </a:rPr>
              <a:t>或會</a:t>
            </a:r>
            <a:r>
              <a:rPr lang="zh-TW" altLang="en-US" sz="3200" dirty="0" smtClean="0">
                <a:solidFill>
                  <a:schemeClr val="tx1"/>
                </a:solidFill>
              </a:rPr>
              <a:t>發出聲音」</a:t>
            </a:r>
            <a:endParaRPr lang="en-US" altLang="zh-TW" sz="32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285784" y="428604"/>
            <a:ext cx="4886332" cy="571504"/>
          </a:xfrm>
        </p:spPr>
        <p:txBody>
          <a:bodyPr>
            <a:normAutofit fontScale="90000"/>
          </a:bodyPr>
          <a:lstStyle/>
          <a:p>
            <a:pPr algn="ctr">
              <a:buNone/>
            </a:pPr>
            <a:r>
              <a:rPr lang="en-US" altLang="zh-TW" dirty="0" smtClean="0">
                <a:latin typeface="Comic Sans MS" pitchFamily="66" charset="0"/>
              </a:rPr>
              <a:t>(</a:t>
            </a:r>
            <a:r>
              <a:rPr lang="zh-TW" altLang="en-US" dirty="0" smtClean="0">
                <a:latin typeface="Comic Sans MS" pitchFamily="66" charset="0"/>
              </a:rPr>
              <a:t>二</a:t>
            </a:r>
            <a:r>
              <a:rPr lang="en-US" altLang="zh-TW" dirty="0" smtClean="0">
                <a:latin typeface="Comic Sans MS" pitchFamily="66" charset="0"/>
              </a:rPr>
              <a:t>)</a:t>
            </a:r>
            <a:r>
              <a:rPr lang="zh-TW" altLang="en-US" dirty="0" smtClean="0">
                <a:latin typeface="Comic Sans MS" pitchFamily="66" charset="0"/>
              </a:rPr>
              <a:t>舒</a:t>
            </a:r>
            <a:r>
              <a:rPr lang="zh-TW" altLang="en-US" dirty="0">
                <a:latin typeface="Comic Sans MS" pitchFamily="66" charset="0"/>
              </a:rPr>
              <a:t>壓方式</a:t>
            </a:r>
          </a:p>
        </p:txBody>
      </p:sp>
      <p:sp>
        <p:nvSpPr>
          <p:cNvPr id="5" name="矩形 4"/>
          <p:cNvSpPr/>
          <p:nvPr/>
        </p:nvSpPr>
        <p:spPr>
          <a:xfrm>
            <a:off x="142844" y="2428868"/>
            <a:ext cx="12858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zh-TW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0" y="3500438"/>
            <a:ext cx="87868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</a:rPr>
              <a:t>‧</a:t>
            </a:r>
            <a:r>
              <a:rPr lang="zh-TW" altLang="en-US" sz="3200" dirty="0" smtClean="0">
                <a:solidFill>
                  <a:schemeClr val="tx1"/>
                </a:solidFill>
              </a:rPr>
              <a:t>靜態為「身體較不會有大幅度運動，更多</a:t>
            </a:r>
            <a:r>
              <a:rPr lang="zh-TW" altLang="en-US" sz="3200" dirty="0" smtClean="0">
                <a:solidFill>
                  <a:schemeClr val="tx1"/>
                </a:solidFill>
              </a:rPr>
              <a:t>部分                                      著重</a:t>
            </a:r>
            <a:r>
              <a:rPr lang="zh-TW" altLang="en-US" sz="3200" dirty="0" smtClean="0">
                <a:solidFill>
                  <a:schemeClr val="tx1"/>
                </a:solidFill>
              </a:rPr>
              <a:t>在思考或單獨創作」</a:t>
            </a:r>
            <a:endParaRPr lang="en-US" altLang="zh-TW" sz="3200" dirty="0" smtClean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5143512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 smtClean="0">
                <a:solidFill>
                  <a:schemeClr val="tx1"/>
                </a:solidFill>
              </a:rPr>
              <a:t>‧</a:t>
            </a:r>
            <a:r>
              <a:rPr lang="zh-TW" altLang="en-US" sz="3200" dirty="0" smtClean="0">
                <a:solidFill>
                  <a:schemeClr val="tx1"/>
                </a:solidFill>
              </a:rPr>
              <a:t>傾訴為「人與人之間彼此的交流與連結」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/>
          <p:cNvGraphicFramePr/>
          <p:nvPr>
            <p:extLst>
              <p:ext uri="{D42A27DB-BD31-4B8C-83A1-F6EECF244321}">
                <p14:modId xmlns:p14="http://schemas.microsoft.com/office/powerpoint/2010/main" xmlns="" val="4229267080"/>
              </p:ext>
            </p:extLst>
          </p:nvPr>
        </p:nvGraphicFramePr>
        <p:xfrm>
          <a:off x="285720" y="357166"/>
          <a:ext cx="8501122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矩形 4"/>
          <p:cNvSpPr/>
          <p:nvPr/>
        </p:nvSpPr>
        <p:spPr>
          <a:xfrm>
            <a:off x="214282" y="5214950"/>
            <a:ext cx="8715404" cy="1015663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US" altLang="zh-TW" sz="3000" dirty="0" smtClean="0"/>
              <a:t>‧</a:t>
            </a:r>
            <a:r>
              <a:rPr lang="zh-TW" altLang="en-US" sz="3000" dirty="0" smtClean="0"/>
              <a:t>國中生們不太願意和他人分享心事</a:t>
            </a:r>
            <a:endParaRPr lang="en-US" altLang="zh-TW" sz="3000" dirty="0" smtClean="0"/>
          </a:p>
          <a:p>
            <a:endParaRPr lang="zh-TW" altLang="en-US" sz="3000" dirty="0"/>
          </a:p>
        </p:txBody>
      </p:sp>
      <p:sp>
        <p:nvSpPr>
          <p:cNvPr id="7" name="矩形 6"/>
          <p:cNvSpPr/>
          <p:nvPr/>
        </p:nvSpPr>
        <p:spPr>
          <a:xfrm>
            <a:off x="428596" y="4786322"/>
            <a:ext cx="7143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 </a:t>
            </a:r>
            <a:r>
              <a:rPr lang="zh-TW" altLang="en-US" sz="3000" dirty="0" smtClean="0"/>
              <a:t>從圖中我們發現</a:t>
            </a:r>
            <a:r>
              <a:rPr lang="en-US" altLang="zh-TW" sz="3000" dirty="0" smtClean="0"/>
              <a:t>:</a:t>
            </a:r>
            <a:endParaRPr lang="zh-TW" altLang="en-US" sz="3000" dirty="0"/>
          </a:p>
        </p:txBody>
      </p:sp>
      <p:sp>
        <p:nvSpPr>
          <p:cNvPr id="8" name="矩形 7"/>
          <p:cNvSpPr/>
          <p:nvPr/>
        </p:nvSpPr>
        <p:spPr>
          <a:xfrm>
            <a:off x="214282" y="5643578"/>
            <a:ext cx="441659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000" dirty="0" smtClean="0"/>
              <a:t>‧</a:t>
            </a:r>
            <a:r>
              <a:rPr lang="zh-TW" altLang="en-US" sz="3000" dirty="0" smtClean="0"/>
              <a:t>傾訴對象大部分為朋友</a:t>
            </a:r>
          </a:p>
        </p:txBody>
      </p:sp>
      <p:sp>
        <p:nvSpPr>
          <p:cNvPr id="10" name="雲朵形圖說文字 9"/>
          <p:cNvSpPr/>
          <p:nvPr/>
        </p:nvSpPr>
        <p:spPr>
          <a:xfrm rot="624995">
            <a:off x="5358340" y="201817"/>
            <a:ext cx="2363821" cy="1441189"/>
          </a:xfrm>
          <a:prstGeom prst="cloudCallout">
            <a:avLst/>
          </a:prstGeom>
          <a:pattFill prst="pct5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同意約佔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</a:rPr>
              <a:t>45.32 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％</a:t>
            </a:r>
            <a:endParaRPr lang="en-US" altLang="zh-TW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不同意約佔</a:t>
            </a: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</a:rPr>
              <a:t>33.3 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％</a:t>
            </a:r>
            <a:endParaRPr lang="en-US" altLang="zh-TW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雲朵形圖說文字 10"/>
          <p:cNvSpPr/>
          <p:nvPr/>
        </p:nvSpPr>
        <p:spPr>
          <a:xfrm>
            <a:off x="2643174" y="214290"/>
            <a:ext cx="2500330" cy="1500198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願意與朋友傾訴約佔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</a:rPr>
              <a:t>76.3 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％</a:t>
            </a:r>
            <a:endParaRPr lang="en-US" altLang="zh-TW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願意與家人傾訴約佔</a:t>
            </a: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</a:rPr>
              <a:t>43.4 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％</a:t>
            </a:r>
            <a:endParaRPr lang="zh-TW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 animBg="1"/>
      <p:bldP spid="10" grpId="1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xmlns="" val="4195504563"/>
              </p:ext>
            </p:extLst>
          </p:nvPr>
        </p:nvGraphicFramePr>
        <p:xfrm>
          <a:off x="285720" y="357166"/>
          <a:ext cx="8499600" cy="428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0034" y="4786322"/>
            <a:ext cx="296587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新細明體" pitchFamily="18" charset="-120"/>
              </a:rPr>
              <a:t>從圖中我們發現</a:t>
            </a:r>
            <a:r>
              <a:rPr kumimoji="1" lang="en-US" altLang="zh-TW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新細明體" pitchFamily="18" charset="-120"/>
              </a:rPr>
              <a:t>:</a:t>
            </a:r>
          </a:p>
        </p:txBody>
      </p:sp>
      <p:sp>
        <p:nvSpPr>
          <p:cNvPr id="11" name="矩形 10"/>
          <p:cNvSpPr/>
          <p:nvPr/>
        </p:nvSpPr>
        <p:spPr>
          <a:xfrm>
            <a:off x="214282" y="5214950"/>
            <a:ext cx="93583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Arial Unicode MS" pitchFamily="34" charset="-120"/>
                <a:cs typeface="Aharoni" pitchFamily="2" charset="-79"/>
              </a:rPr>
              <a:t>‧</a:t>
            </a:r>
            <a:r>
              <a:rPr kumimoji="1" lang="zh-TW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看電影、睡覺、吃美食和聽音樂較受國中生歡迎</a:t>
            </a:r>
            <a:endParaRPr kumimoji="1" lang="zh-TW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圖表 3"/>
          <p:cNvGraphicFramePr/>
          <p:nvPr>
            <p:extLst>
              <p:ext uri="{D42A27DB-BD31-4B8C-83A1-F6EECF244321}">
                <p14:modId xmlns:p14="http://schemas.microsoft.com/office/powerpoint/2010/main" xmlns="" val="1159585843"/>
              </p:ext>
            </p:extLst>
          </p:nvPr>
        </p:nvGraphicFramePr>
        <p:xfrm>
          <a:off x="285720" y="357166"/>
          <a:ext cx="8499600" cy="428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矩形 5"/>
          <p:cNvSpPr/>
          <p:nvPr/>
        </p:nvSpPr>
        <p:spPr>
          <a:xfrm>
            <a:off x="214282" y="5286388"/>
            <a:ext cx="892971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000" dirty="0" smtClean="0">
                <a:latin typeface="Aharoni" pitchFamily="2" charset="-79"/>
                <a:cs typeface="Aharoni" pitchFamily="2" charset="-79"/>
              </a:rPr>
              <a:t>‧</a:t>
            </a:r>
            <a:r>
              <a:rPr lang="zh-TW" altLang="en-US" sz="3000" dirty="0" smtClean="0">
                <a:latin typeface="+mn-ea"/>
              </a:rPr>
              <a:t>「我會玩手機</a:t>
            </a:r>
            <a:r>
              <a:rPr lang="en-US" sz="3000" dirty="0" smtClean="0">
                <a:latin typeface="+mn-ea"/>
              </a:rPr>
              <a:t>/</a:t>
            </a:r>
            <a:r>
              <a:rPr lang="zh-TW" altLang="en-US" sz="3000" dirty="0" smtClean="0">
                <a:latin typeface="+mn-ea"/>
              </a:rPr>
              <a:t>電腦紓壓」支持率極高</a:t>
            </a:r>
            <a:endParaRPr lang="en-US" altLang="zh-TW" sz="3000" dirty="0" smtClean="0">
              <a:latin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4282" y="5842337"/>
            <a:ext cx="89297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000" dirty="0" smtClean="0"/>
              <a:t>‧</a:t>
            </a:r>
            <a:r>
              <a:rPr lang="zh-TW" altLang="en-US" sz="3000" dirty="0" smtClean="0"/>
              <a:t>和動物及大自然相處、運動</a:t>
            </a:r>
            <a:r>
              <a:rPr lang="zh-TW" altLang="en-US" sz="3000" dirty="0" smtClean="0"/>
              <a:t>等有益</a:t>
            </a:r>
            <a:r>
              <a:rPr lang="zh-TW" altLang="en-US" sz="3000" dirty="0" smtClean="0"/>
              <a:t>身心的活動 </a:t>
            </a:r>
            <a:endParaRPr lang="en-US" altLang="zh-TW" sz="3000" dirty="0" smtClean="0"/>
          </a:p>
          <a:p>
            <a:r>
              <a:rPr lang="zh-TW" altLang="en-US" sz="3000" dirty="0"/>
              <a:t> </a:t>
            </a:r>
            <a:r>
              <a:rPr lang="zh-TW" altLang="en-US" sz="3000" dirty="0" smtClean="0"/>
              <a:t>  正方的意見多於反方</a:t>
            </a:r>
            <a:endParaRPr lang="zh-TW" altLang="en-US" sz="3000" dirty="0"/>
          </a:p>
        </p:txBody>
      </p:sp>
      <p:sp>
        <p:nvSpPr>
          <p:cNvPr id="8" name="矩形 7"/>
          <p:cNvSpPr/>
          <p:nvPr/>
        </p:nvSpPr>
        <p:spPr>
          <a:xfrm>
            <a:off x="500034" y="4786322"/>
            <a:ext cx="296587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新細明體" pitchFamily="18" charset="-120"/>
              </a:rPr>
              <a:t>從圖中我們發現</a:t>
            </a:r>
            <a:r>
              <a:rPr kumimoji="1" lang="en-US" altLang="zh-TW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新細明體" pitchFamily="18" charset="-120"/>
              </a:rPr>
              <a:t>:</a:t>
            </a:r>
          </a:p>
        </p:txBody>
      </p:sp>
      <p:sp>
        <p:nvSpPr>
          <p:cNvPr id="10" name="雲朵形圖說文字 9"/>
          <p:cNvSpPr/>
          <p:nvPr/>
        </p:nvSpPr>
        <p:spPr>
          <a:xfrm rot="20318098" flipH="1">
            <a:off x="4234974" y="881561"/>
            <a:ext cx="1623955" cy="829015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同意約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</a:rPr>
              <a:t>49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雲朵形圖說文字 10"/>
          <p:cNvSpPr/>
          <p:nvPr/>
        </p:nvSpPr>
        <p:spPr>
          <a:xfrm rot="20318098" flipH="1">
            <a:off x="5450377" y="672243"/>
            <a:ext cx="1625262" cy="828503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</a:rPr>
              <a:t>同意約</a:t>
            </a:r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</a:rPr>
              <a:t>46.8</a:t>
            </a:r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雲朵形圖說文字 11"/>
          <p:cNvSpPr/>
          <p:nvPr/>
        </p:nvSpPr>
        <p:spPr>
          <a:xfrm rot="20318098" flipH="1">
            <a:off x="6683294" y="504488"/>
            <a:ext cx="1625262" cy="828503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C000"/>
                </a:solidFill>
              </a:rPr>
              <a:t>同意約</a:t>
            </a:r>
            <a:r>
              <a:rPr lang="en-US" altLang="zh-TW" dirty="0" smtClean="0">
                <a:solidFill>
                  <a:srgbClr val="FFC000"/>
                </a:solidFill>
              </a:rPr>
              <a:t>69.1</a:t>
            </a:r>
            <a:r>
              <a:rPr lang="zh-TW" altLang="en-US" dirty="0" smtClean="0">
                <a:solidFill>
                  <a:srgbClr val="FFC000"/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rgbClr val="FFC000"/>
              </a:solidFill>
            </a:endParaRPr>
          </a:p>
        </p:txBody>
      </p:sp>
      <p:sp>
        <p:nvSpPr>
          <p:cNvPr id="13" name="雲朵形圖說文字 12"/>
          <p:cNvSpPr/>
          <p:nvPr/>
        </p:nvSpPr>
        <p:spPr>
          <a:xfrm rot="316328">
            <a:off x="1830416" y="-22077"/>
            <a:ext cx="3103093" cy="1289545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同意約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</a:rPr>
              <a:t>50.4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新細明體"/>
                <a:ea typeface="新細明體"/>
              </a:rPr>
              <a:t>％</a:t>
            </a:r>
            <a:endParaRPr lang="en-US" altLang="zh-TW" dirty="0" smtClean="0">
              <a:solidFill>
                <a:schemeClr val="accent6">
                  <a:lumMod val="50000"/>
                </a:schemeClr>
              </a:solidFill>
              <a:latin typeface="新細明體"/>
              <a:ea typeface="新細明體"/>
            </a:endParaRPr>
          </a:p>
          <a:p>
            <a:pPr algn="ctr"/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非常同意約</a:t>
            </a:r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38.8</a:t>
            </a:r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 animBg="1"/>
      <p:bldP spid="11" grpId="0" animBg="1"/>
      <p:bldP spid="12" grpId="0" animBg="1"/>
      <p:bldP spid="13" grpId="0" animBg="1"/>
      <p:bldP spid="1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6296487" cy="1143000"/>
          </a:xfrm>
        </p:spPr>
        <p:txBody>
          <a:bodyPr/>
          <a:lstStyle/>
          <a:p>
            <a:pPr marL="0" indent="0" algn="l">
              <a:buNone/>
            </a:pPr>
            <a:r>
              <a:rPr lang="zh-TW" altLang="en-US" dirty="0"/>
              <a:t>參、結論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251520" y="1340768"/>
            <a:ext cx="8892480" cy="50405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zh-TW" altLang="en-US" sz="4000" b="1" dirty="0"/>
              <a:t>一、壓力來源</a:t>
            </a:r>
          </a:p>
          <a:p>
            <a:pPr marL="45720" indent="0">
              <a:buNone/>
            </a:pPr>
            <a:endParaRPr lang="zh-TW" altLang="en-US" dirty="0"/>
          </a:p>
          <a:p>
            <a:pPr marL="45720" indent="0">
              <a:buNone/>
            </a:pPr>
            <a:r>
              <a:rPr lang="en-US" altLang="zh-TW" sz="3200" dirty="0"/>
              <a:t>(</a:t>
            </a:r>
            <a:r>
              <a:rPr lang="zh-TW" altLang="en-US" sz="3200" dirty="0"/>
              <a:t>一</a:t>
            </a:r>
            <a:r>
              <a:rPr lang="en-US" altLang="zh-TW" sz="3200" dirty="0"/>
              <a:t>)</a:t>
            </a:r>
            <a:r>
              <a:rPr lang="zh-TW" altLang="en-US" sz="3200" dirty="0" smtClean="0"/>
              <a:t>家庭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「</a:t>
            </a:r>
            <a:r>
              <a:rPr lang="zh-TW" altLang="en-US" sz="3200" dirty="0"/>
              <a:t>因家中長輩的期望感到壓力</a:t>
            </a:r>
            <a:r>
              <a:rPr lang="zh-TW" altLang="en-US" sz="3200" dirty="0" smtClean="0"/>
              <a:t>」</a:t>
            </a:r>
            <a:endParaRPr lang="en-US" altLang="zh-TW" sz="3200" dirty="0" smtClean="0"/>
          </a:p>
          <a:p>
            <a:pPr marL="45720" indent="0">
              <a:buNone/>
            </a:pPr>
            <a:endParaRPr lang="zh-TW" altLang="en-US" sz="3200" dirty="0"/>
          </a:p>
          <a:p>
            <a:pPr marL="45720" indent="0">
              <a:buNone/>
            </a:pPr>
            <a:r>
              <a:rPr lang="en-US" altLang="zh-TW" sz="3200" dirty="0" smtClean="0"/>
              <a:t>(</a:t>
            </a:r>
            <a:r>
              <a:rPr lang="zh-TW" altLang="en-US" sz="3200" dirty="0"/>
              <a:t>二</a:t>
            </a:r>
            <a:r>
              <a:rPr lang="en-US" altLang="zh-TW" sz="3200" dirty="0"/>
              <a:t>)</a:t>
            </a:r>
            <a:r>
              <a:rPr lang="zh-TW" altLang="en-US" sz="3200" dirty="0"/>
              <a:t>人際</a:t>
            </a:r>
            <a:r>
              <a:rPr lang="en-US" altLang="zh-TW" sz="3200" dirty="0"/>
              <a:t>: </a:t>
            </a:r>
            <a:r>
              <a:rPr lang="zh-TW" altLang="en-US" sz="3200" dirty="0"/>
              <a:t>「在學校同儕競爭是我的壓力來源</a:t>
            </a:r>
            <a:r>
              <a:rPr lang="zh-TW" altLang="en-US" sz="3200" dirty="0" smtClean="0"/>
              <a:t>」</a:t>
            </a:r>
            <a:endParaRPr lang="en-US" altLang="zh-TW" sz="3200" dirty="0" smtClean="0"/>
          </a:p>
          <a:p>
            <a:pPr marL="45720" indent="0">
              <a:buNone/>
            </a:pPr>
            <a:endParaRPr lang="zh-TW" altLang="en-US" sz="3200" dirty="0"/>
          </a:p>
          <a:p>
            <a:pPr marL="45720" indent="0">
              <a:buNone/>
            </a:pPr>
            <a:r>
              <a:rPr lang="en-US" altLang="zh-TW" sz="3200" dirty="0" smtClean="0"/>
              <a:t>(</a:t>
            </a:r>
            <a:r>
              <a:rPr lang="zh-TW" altLang="en-US" sz="3200" dirty="0"/>
              <a:t>三</a:t>
            </a:r>
            <a:r>
              <a:rPr lang="en-US" altLang="zh-TW" sz="3200" dirty="0"/>
              <a:t>)</a:t>
            </a:r>
            <a:r>
              <a:rPr lang="zh-TW" altLang="en-US" sz="3200" dirty="0"/>
              <a:t>自我認知</a:t>
            </a:r>
            <a:r>
              <a:rPr lang="en-US" altLang="zh-TW" sz="3200" dirty="0"/>
              <a:t>:</a:t>
            </a:r>
            <a:r>
              <a:rPr lang="zh-TW" altLang="en-US" sz="3200" dirty="0"/>
              <a:t>「課業是我的壓力來源」</a:t>
            </a:r>
          </a:p>
          <a:p>
            <a:pPr marL="4572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2455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sz="quarter" idx="13"/>
          </p:nvPr>
        </p:nvSpPr>
        <p:spPr>
          <a:xfrm>
            <a:off x="251520" y="500042"/>
            <a:ext cx="8892480" cy="65527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altLang="zh-TW" sz="4000" dirty="0" smtClean="0"/>
          </a:p>
          <a:p>
            <a:pPr marL="45720" indent="0">
              <a:buNone/>
            </a:pPr>
            <a:r>
              <a:rPr lang="zh-TW" altLang="en-US" sz="4000" b="1" dirty="0" smtClean="0"/>
              <a:t>二、紓壓方法</a:t>
            </a:r>
            <a:endParaRPr lang="en-US" altLang="zh-TW" sz="4000" b="1" dirty="0"/>
          </a:p>
          <a:p>
            <a:pPr marL="45720" indent="0">
              <a:buNone/>
            </a:pPr>
            <a:endParaRPr lang="en-US" altLang="zh-TW" sz="3200" dirty="0" smtClean="0"/>
          </a:p>
          <a:p>
            <a:pPr marL="45720" indent="0">
              <a:buNone/>
            </a:pPr>
            <a:r>
              <a:rPr lang="en-US" altLang="zh-TW" sz="3200" dirty="0" smtClean="0"/>
              <a:t>(</a:t>
            </a:r>
            <a:r>
              <a:rPr lang="zh-TW" altLang="en-US" sz="3200" dirty="0" smtClean="0"/>
              <a:t>一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傾訴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朋友</a:t>
            </a:r>
            <a:r>
              <a:rPr lang="zh-TW" altLang="en-US" sz="3200" dirty="0"/>
              <a:t>在第一</a:t>
            </a:r>
            <a:r>
              <a:rPr lang="zh-TW" altLang="en-US" sz="3200" dirty="0" smtClean="0"/>
              <a:t>位</a:t>
            </a:r>
            <a:endParaRPr lang="en-US" altLang="zh-TW" sz="3200" dirty="0" smtClean="0"/>
          </a:p>
          <a:p>
            <a:pPr marL="45720" indent="0">
              <a:buNone/>
            </a:pPr>
            <a:endParaRPr lang="en-US" altLang="zh-TW" sz="3200" dirty="0" smtClean="0"/>
          </a:p>
          <a:p>
            <a:pPr marL="45720" indent="0">
              <a:buNone/>
            </a:pPr>
            <a:r>
              <a:rPr lang="en-US" altLang="zh-TW" sz="3200" dirty="0" smtClean="0"/>
              <a:t>(</a:t>
            </a:r>
            <a:r>
              <a:rPr lang="zh-TW" altLang="en-US" sz="3200" dirty="0" smtClean="0"/>
              <a:t>二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靜態</a:t>
            </a:r>
            <a:r>
              <a:rPr lang="en-US" altLang="zh-TW" sz="3200" dirty="0" smtClean="0"/>
              <a:t>:</a:t>
            </a:r>
            <a:r>
              <a:rPr lang="zh-TW" altLang="en-US" sz="3200" dirty="0" smtClean="0">
                <a:latin typeface="+mn-ea"/>
              </a:rPr>
              <a:t>聽音樂、電影、吃美食和睡覺</a:t>
            </a:r>
            <a:endParaRPr lang="en-US" altLang="zh-TW" sz="3200" dirty="0" smtClean="0">
              <a:latin typeface="+mn-ea"/>
            </a:endParaRPr>
          </a:p>
          <a:p>
            <a:pPr marL="45720" indent="0">
              <a:buNone/>
            </a:pPr>
            <a:endParaRPr lang="en-US" altLang="zh-TW" sz="3200" dirty="0" smtClean="0">
              <a:latin typeface="+mn-ea"/>
            </a:endParaRPr>
          </a:p>
          <a:p>
            <a:pPr marL="45720" indent="0">
              <a:buNone/>
            </a:pPr>
            <a:r>
              <a:rPr lang="en-US" altLang="zh-TW" sz="3200" dirty="0" smtClean="0"/>
              <a:t>(</a:t>
            </a:r>
            <a:r>
              <a:rPr lang="zh-TW" altLang="en-US" sz="3200" dirty="0" smtClean="0"/>
              <a:t>三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動態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玩</a:t>
            </a:r>
            <a:r>
              <a:rPr lang="zh-TW" altLang="en-US" sz="3200" dirty="0" smtClean="0"/>
              <a:t>手機</a:t>
            </a:r>
            <a:r>
              <a:rPr lang="en-US" altLang="zh-TW" sz="3200" dirty="0" smtClean="0"/>
              <a:t>/</a:t>
            </a:r>
            <a:r>
              <a:rPr lang="zh-TW" altLang="en-US" sz="3200" dirty="0" smtClean="0"/>
              <a:t>電腦</a:t>
            </a:r>
            <a:endParaRPr lang="en-US" altLang="zh-TW" sz="3200" dirty="0" smtClean="0"/>
          </a:p>
          <a:p>
            <a:pPr marL="45720" indent="0">
              <a:buNone/>
            </a:pPr>
            <a:endParaRPr lang="en-US" altLang="zh-TW" sz="3200" dirty="0" smtClean="0"/>
          </a:p>
          <a:p>
            <a:pPr marL="4572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21098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2052736" y="11663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800" dirty="0" smtClean="0"/>
              <a:t>肆●</a:t>
            </a:r>
            <a:r>
              <a:rPr lang="zh-TW" altLang="en-US" sz="4800" dirty="0" smtClean="0">
                <a:latin typeface="微軟正黑體" pitchFamily="34" charset="-120"/>
                <a:ea typeface="微軟正黑體" pitchFamily="34" charset="-120"/>
              </a:rPr>
              <a:t>引註資料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3"/>
          </p:nvPr>
        </p:nvSpPr>
        <p:spPr>
          <a:xfrm>
            <a:off x="142844" y="1268760"/>
            <a:ext cx="8533612" cy="5328592"/>
          </a:xfrm>
        </p:spPr>
        <p:txBody>
          <a:bodyPr>
            <a:normAutofit/>
          </a:bodyPr>
          <a:lstStyle/>
          <a:p>
            <a:pPr lvl="0">
              <a:buClr>
                <a:schemeClr val="bg2">
                  <a:lumMod val="50000"/>
                </a:schemeClr>
              </a:buClr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毛菁華、吳怡萱、周富美、柯賢城、黃世雄、楊荊生、楊濰萍、陳昭婧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(2011.9.01)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。 人際關係與溝通。新北市，華立圖書。 </a:t>
            </a:r>
            <a:endParaRPr lang="en-US" altLang="zh-TW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黃以謙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(2003)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。泰然駕馭都巿壓力。香港，明窗出版社</a:t>
            </a:r>
            <a:endParaRPr lang="en-US" altLang="zh-TW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藍采風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(2003)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。全方位壓力管理。台北市，幼獅文化。 </a:t>
            </a:r>
            <a:endParaRPr lang="en-US" altLang="zh-TW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黃德祥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(2000)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。青少年發展與輔導 。台北市，五南圖書</a:t>
            </a:r>
            <a:r>
              <a:rPr lang="zh-TW" alt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。</a:t>
            </a:r>
            <a:endParaRPr lang="en-US" altLang="zh-TW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Kelly </a:t>
            </a:r>
            <a:r>
              <a:rPr lang="en-US" altLang="zh-TW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McGonigal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 (2013)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。駕馭壓力，成為交際好手。</a:t>
            </a:r>
            <a:endParaRPr lang="en-US" altLang="zh-TW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None/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取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自</a:t>
            </a:r>
            <a:r>
              <a:rPr lang="en-US" altLang="zh-TW" sz="1700" dirty="0">
                <a:solidFill>
                  <a:prstClr val="black">
                    <a:lumMod val="75000"/>
                    <a:lumOff val="25000"/>
                  </a:prstClr>
                </a:solidFill>
                <a:hlinkClick r:id="rId2"/>
              </a:rPr>
              <a:t>https://www.managertoday.com.tw/books/view/52112</a:t>
            </a:r>
            <a:endParaRPr lang="en-US" altLang="zh-TW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教育規劃師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(2017 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 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1 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月 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17 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日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自我調節和人格完善的重要前提就是自我認識。</a:t>
            </a:r>
            <a:endParaRPr lang="en-US" altLang="zh-TW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None/>
            </a:pPr>
            <a:r>
              <a:rPr lang="zh-TW" alt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取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自「壹讀」</a:t>
            </a:r>
            <a:r>
              <a:rPr lang="en-US" altLang="zh-TW" sz="1600" dirty="0">
                <a:solidFill>
                  <a:prstClr val="black">
                    <a:lumMod val="75000"/>
                    <a:lumOff val="25000"/>
                  </a:prstClr>
                </a:solidFill>
                <a:hlinkClick r:id="rId3"/>
              </a:rPr>
              <a:t>https://read01.com/zhtw/mNM8NE.html#.We_S6I9L_ct</a:t>
            </a:r>
            <a:endParaRPr lang="en-US" altLang="zh-TW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</a:pP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4348" y="3286124"/>
            <a:ext cx="8207999" cy="2500330"/>
          </a:xfrm>
        </p:spPr>
        <p:txBody>
          <a:bodyPr/>
          <a:lstStyle/>
          <a:p>
            <a:pPr>
              <a:buNone/>
            </a:pPr>
            <a:r>
              <a:rPr lang="zh-TW" altLang="en-US" sz="7200" dirty="0" smtClean="0"/>
              <a:t>報告完畢</a:t>
            </a:r>
            <a:r>
              <a:rPr lang="en-US" altLang="zh-TW" sz="7200" dirty="0" smtClean="0"/>
              <a:t/>
            </a:r>
            <a:br>
              <a:rPr lang="en-US" altLang="zh-TW" sz="7200" dirty="0" smtClean="0"/>
            </a:br>
            <a:r>
              <a:rPr lang="zh-TW" altLang="en-US" sz="7200" dirty="0" smtClean="0"/>
              <a:t>感謝各位的聆聽</a:t>
            </a:r>
            <a:endParaRPr lang="zh-TW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1428736"/>
            <a:ext cx="8115328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500" dirty="0" smtClean="0"/>
              <a:t>一、研究動機與目的</a:t>
            </a:r>
            <a:r>
              <a:rPr lang="en-US" altLang="zh-TW" sz="4500" dirty="0" smtClean="0"/>
              <a:t>—</a:t>
            </a:r>
            <a:r>
              <a:rPr lang="zh-TW" altLang="en-US" sz="4500" dirty="0" smtClean="0">
                <a:solidFill>
                  <a:schemeClr val="bg2">
                    <a:lumMod val="50000"/>
                  </a:schemeClr>
                </a:solidFill>
              </a:rPr>
              <a:t>研究動機</a:t>
            </a:r>
            <a:endParaRPr lang="zh-TW" altLang="en-US" sz="4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28596" y="3143248"/>
            <a:ext cx="9286876" cy="215397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zh-TW" sz="4000" dirty="0" smtClean="0"/>
              <a:t>(</a:t>
            </a:r>
            <a:r>
              <a:rPr lang="zh-TW" altLang="en-US" sz="4000" dirty="0" smtClean="0"/>
              <a:t>一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與生活連結</a:t>
            </a:r>
            <a:endParaRPr lang="en-US" altLang="zh-TW" sz="4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TW" sz="4000" dirty="0" smtClean="0"/>
              <a:t>(</a:t>
            </a:r>
            <a:r>
              <a:rPr lang="zh-TW" altLang="en-US" sz="4000" dirty="0" smtClean="0"/>
              <a:t>二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常遇到的問題</a:t>
            </a:r>
            <a:endParaRPr lang="en-US" altLang="zh-TW" sz="4000" dirty="0" smtClean="0"/>
          </a:p>
        </p:txBody>
      </p:sp>
      <p:sp>
        <p:nvSpPr>
          <p:cNvPr id="4" name="矩形 3"/>
          <p:cNvSpPr/>
          <p:nvPr/>
        </p:nvSpPr>
        <p:spPr>
          <a:xfrm>
            <a:off x="500034" y="214290"/>
            <a:ext cx="3340080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9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壹●前言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282" y="1428736"/>
            <a:ext cx="8258204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500" dirty="0" smtClean="0"/>
              <a:t>二、研究動機與目的</a:t>
            </a:r>
            <a:r>
              <a:rPr lang="en-US" altLang="zh-TW" sz="4500" dirty="0" smtClean="0"/>
              <a:t>—</a:t>
            </a:r>
            <a:r>
              <a:rPr lang="zh-TW" altLang="en-US" sz="4500" dirty="0" smtClean="0">
                <a:solidFill>
                  <a:schemeClr val="bg2">
                    <a:lumMod val="50000"/>
                  </a:schemeClr>
                </a:solidFill>
              </a:rPr>
              <a:t>研究目的</a:t>
            </a:r>
            <a:endParaRPr lang="zh-TW" altLang="en-US" sz="4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28596" y="3143248"/>
            <a:ext cx="8401080" cy="28575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zh-TW" sz="4000" dirty="0" smtClean="0"/>
              <a:t>(</a:t>
            </a:r>
            <a:r>
              <a:rPr lang="zh-TW" altLang="en-US" sz="4000" dirty="0" smtClean="0"/>
              <a:t>一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國中生最大的壓力來源</a:t>
            </a:r>
            <a:endParaRPr lang="en-US" altLang="zh-TW" sz="40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TW" sz="4000" dirty="0" smtClean="0"/>
              <a:t>(</a:t>
            </a:r>
            <a:r>
              <a:rPr lang="zh-TW" altLang="en-US" sz="4000" dirty="0" smtClean="0"/>
              <a:t>二</a:t>
            </a:r>
            <a:r>
              <a:rPr lang="en-US" altLang="zh-TW" sz="4000" dirty="0" smtClean="0"/>
              <a:t>)</a:t>
            </a:r>
            <a:r>
              <a:rPr lang="zh-TW" altLang="en-US" sz="4000" dirty="0" smtClean="0"/>
              <a:t>國中生偏好的紓壓方法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764704" y="188640"/>
            <a:ext cx="8472518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4900" dirty="0" smtClean="0"/>
              <a:t>三、</a:t>
            </a:r>
            <a:r>
              <a:rPr lang="zh-TW" altLang="en-US" sz="4900" dirty="0" smtClean="0"/>
              <a:t>研究流程</a:t>
            </a:r>
            <a:endParaRPr lang="zh-TW" altLang="en-US" sz="4900" dirty="0">
              <a:solidFill>
                <a:srgbClr val="FFFF00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604" y="1214422"/>
            <a:ext cx="6048672" cy="525658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25211" y="495259"/>
            <a:ext cx="2698175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9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貳</a:t>
            </a:r>
            <a:r>
              <a:rPr lang="zh-TW" altLang="en-US" sz="49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●</a:t>
            </a:r>
            <a:r>
              <a:rPr lang="zh-TW" altLang="en-US" sz="49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正文</a:t>
            </a:r>
            <a:endParaRPr lang="zh-TW" altLang="en-US" sz="49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00034" y="1785926"/>
            <a:ext cx="71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/>
              <a:t>一、壓力是甚麼</a:t>
            </a:r>
          </a:p>
          <a:p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428596" y="2857496"/>
            <a:ext cx="80010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‧</a:t>
            </a:r>
            <a:r>
              <a:rPr lang="zh-TW" altLang="en-US" sz="3200" dirty="0" smtClean="0"/>
              <a:t>壓力可以定義為對「</a:t>
            </a:r>
            <a:r>
              <a:rPr lang="zh-TW" altLang="en-US" sz="3200" dirty="0"/>
              <a:t>困難與挑戰」所</a:t>
            </a:r>
            <a:r>
              <a:rPr lang="zh-TW" altLang="en-US" sz="3200" dirty="0" smtClean="0"/>
              <a:t>產生「生理」及「心理」的</a:t>
            </a:r>
            <a:r>
              <a:rPr lang="zh-TW" altLang="en-US" sz="3200" dirty="0" smtClean="0"/>
              <a:t>反應</a:t>
            </a:r>
            <a:endParaRPr lang="en-US" altLang="zh-TW" sz="3200" dirty="0" smtClean="0"/>
          </a:p>
          <a:p>
            <a:endParaRPr lang="en-US" altLang="zh-TW" sz="3200" dirty="0"/>
          </a:p>
          <a:p>
            <a:r>
              <a:rPr lang="en-US" altLang="zh-TW" sz="3200" dirty="0" smtClean="0"/>
              <a:t>‧</a:t>
            </a:r>
            <a:r>
              <a:rPr lang="zh-TW" altLang="en-US" sz="3200" dirty="0"/>
              <a:t>適當的壓力能夠激發潛能，幫助我們在緊急的時刻度過難關、提升工作效率。相反的，過多的壓力可能會</a:t>
            </a:r>
            <a:r>
              <a:rPr lang="zh-TW" altLang="en-US" sz="3200" dirty="0" smtClean="0"/>
              <a:t>導致生理上的不適</a:t>
            </a:r>
            <a:endParaRPr lang="en-US" altLang="zh-TW" sz="3200" dirty="0" smtClean="0"/>
          </a:p>
          <a:p>
            <a:endParaRPr lang="en-US" altLang="zh-TW" sz="3200" dirty="0"/>
          </a:p>
          <a:p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85720" y="428604"/>
            <a:ext cx="8143932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900" b="1" dirty="0"/>
              <a:t>二、問卷結果</a:t>
            </a:r>
            <a:r>
              <a:rPr lang="zh-TW" altLang="en-US" sz="4900" b="1" dirty="0" smtClean="0"/>
              <a:t>分析</a:t>
            </a:r>
            <a:endParaRPr lang="zh-TW" altLang="en-US" sz="4900" b="1" dirty="0"/>
          </a:p>
        </p:txBody>
      </p:sp>
      <p:sp>
        <p:nvSpPr>
          <p:cNvPr id="3" name="文字方塊 2"/>
          <p:cNvSpPr txBox="1"/>
          <p:nvPr/>
        </p:nvSpPr>
        <p:spPr>
          <a:xfrm>
            <a:off x="0" y="2928934"/>
            <a:ext cx="9501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‧</a:t>
            </a:r>
            <a:r>
              <a:rPr lang="zh-TW" altLang="en-US" sz="3200" dirty="0" smtClean="0"/>
              <a:t>「家庭」是</a:t>
            </a:r>
            <a:r>
              <a:rPr lang="zh-TW" altLang="en-US" sz="3200" dirty="0"/>
              <a:t>和家中長輩互動的情形以及經濟狀況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0" y="414338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‧</a:t>
            </a:r>
            <a:r>
              <a:rPr lang="zh-TW" altLang="en-US" sz="3200" dirty="0" smtClean="0"/>
              <a:t>「</a:t>
            </a:r>
            <a:r>
              <a:rPr lang="zh-TW" altLang="en-US" sz="3200" dirty="0"/>
              <a:t>人際</a:t>
            </a:r>
            <a:r>
              <a:rPr lang="zh-TW" altLang="en-US" sz="3200" dirty="0" smtClean="0"/>
              <a:t>」為人</a:t>
            </a:r>
            <a:r>
              <a:rPr lang="zh-TW" altLang="en-US" sz="3200" dirty="0"/>
              <a:t>與人之間任何型態</a:t>
            </a:r>
            <a:r>
              <a:rPr lang="zh-TW" altLang="en-US" sz="3200" dirty="0" smtClean="0"/>
              <a:t>的互動</a:t>
            </a:r>
            <a:r>
              <a:rPr lang="zh-TW" altLang="en-US" sz="3200" dirty="0"/>
              <a:t>關係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0" y="5715016"/>
            <a:ext cx="8358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‧</a:t>
            </a:r>
            <a:r>
              <a:rPr lang="zh-TW" altLang="en-US" sz="3200" dirty="0" smtClean="0"/>
              <a:t>「</a:t>
            </a:r>
            <a:r>
              <a:rPr lang="zh-TW" altLang="en-US" sz="3200" dirty="0"/>
              <a:t>自我認知</a:t>
            </a:r>
            <a:r>
              <a:rPr lang="zh-TW" altLang="en-US" sz="3200" dirty="0" smtClean="0"/>
              <a:t>」定義為對</a:t>
            </a:r>
            <a:r>
              <a:rPr lang="zh-TW" altLang="en-US" sz="3200" dirty="0"/>
              <a:t>自己</a:t>
            </a:r>
            <a:r>
              <a:rPr lang="zh-TW" altLang="en-US" sz="3200" dirty="0" smtClean="0"/>
              <a:t>的認識和</a:t>
            </a:r>
            <a:r>
              <a:rPr lang="zh-TW" altLang="en-US" sz="3200" dirty="0"/>
              <a:t>理解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214282" y="1643050"/>
            <a:ext cx="8643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457200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</a:pPr>
            <a:r>
              <a:rPr lang="en-US" altLang="zh-TW" sz="4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zh-TW" altLang="en-US" sz="4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Comic Sans MS" pitchFamily="66" charset="0"/>
                <a:ea typeface="+mj-ea"/>
                <a:cs typeface="+mj-cs"/>
              </a:rPr>
              <a:t>一</a:t>
            </a:r>
            <a:r>
              <a:rPr lang="en-US" altLang="zh-TW" sz="4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Comic Sans MS" pitchFamily="66" charset="0"/>
                <a:ea typeface="+mj-ea"/>
                <a:cs typeface="+mj-cs"/>
              </a:rPr>
              <a:t>)</a:t>
            </a:r>
            <a:r>
              <a:rPr lang="zh-TW" altLang="en-US" sz="4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Comic Sans MS" pitchFamily="66" charset="0"/>
                <a:ea typeface="+mj-ea"/>
                <a:cs typeface="+mj-cs"/>
              </a:rPr>
              <a:t>壓力來源</a:t>
            </a:r>
            <a:endParaRPr lang="zh-TW" altLang="en-US" sz="4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/>
          <p:cNvGraphicFramePr/>
          <p:nvPr>
            <p:extLst>
              <p:ext uri="{D42A27DB-BD31-4B8C-83A1-F6EECF244321}">
                <p14:modId xmlns:p14="http://schemas.microsoft.com/office/powerpoint/2010/main" xmlns="" val="2980032309"/>
              </p:ext>
            </p:extLst>
          </p:nvPr>
        </p:nvGraphicFramePr>
        <p:xfrm>
          <a:off x="357158" y="428604"/>
          <a:ext cx="8499600" cy="428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285720" y="5143512"/>
            <a:ext cx="86439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 smtClean="0"/>
              <a:t>   </a:t>
            </a:r>
            <a:r>
              <a:rPr lang="zh-TW" altLang="en-US" sz="3000" dirty="0" smtClean="0"/>
              <a:t>從圖中我們發現</a:t>
            </a:r>
            <a:r>
              <a:rPr lang="en-US" altLang="zh-TW" sz="3000" dirty="0" smtClean="0"/>
              <a:t>:</a:t>
            </a:r>
          </a:p>
          <a:p>
            <a:r>
              <a:rPr lang="en-US" altLang="zh-TW" sz="3000" dirty="0" smtClean="0"/>
              <a:t>‧</a:t>
            </a:r>
            <a:r>
              <a:rPr lang="zh-TW" altLang="en-US" sz="3000" dirty="0" smtClean="0"/>
              <a:t>家中長輩的期望是最令國中生感到壓力大的原因</a:t>
            </a:r>
            <a:endParaRPr lang="en-US" altLang="zh-TW" sz="3000" dirty="0" smtClean="0"/>
          </a:p>
          <a:p>
            <a:endParaRPr lang="zh-TW" altLang="en-US" sz="3000" dirty="0"/>
          </a:p>
        </p:txBody>
      </p:sp>
      <p:sp>
        <p:nvSpPr>
          <p:cNvPr id="5" name="雲朵形圖說文字 4"/>
          <p:cNvSpPr/>
          <p:nvPr/>
        </p:nvSpPr>
        <p:spPr>
          <a:xfrm rot="20318098" flipH="1">
            <a:off x="721538" y="600236"/>
            <a:ext cx="1625262" cy="828503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同意約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</a:rPr>
              <a:t>42.6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雲朵形圖說文字 6"/>
          <p:cNvSpPr/>
          <p:nvPr/>
        </p:nvSpPr>
        <p:spPr>
          <a:xfrm rot="20318098" flipH="1">
            <a:off x="3228448" y="467335"/>
            <a:ext cx="1625262" cy="828503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</a:rPr>
              <a:t>同意約</a:t>
            </a:r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</a:rPr>
              <a:t>47.5</a:t>
            </a:r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雲朵形圖說文字 7"/>
          <p:cNvSpPr/>
          <p:nvPr/>
        </p:nvSpPr>
        <p:spPr>
          <a:xfrm rot="20318098" flipH="1">
            <a:off x="5603175" y="456220"/>
            <a:ext cx="1625262" cy="828503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C000"/>
                </a:solidFill>
              </a:rPr>
              <a:t>同意約</a:t>
            </a:r>
            <a:r>
              <a:rPr lang="en-US" altLang="zh-TW" dirty="0" smtClean="0">
                <a:solidFill>
                  <a:srgbClr val="FFC000"/>
                </a:solidFill>
              </a:rPr>
              <a:t>16.6</a:t>
            </a:r>
            <a:r>
              <a:rPr lang="zh-TW" altLang="en-US" dirty="0" smtClean="0">
                <a:solidFill>
                  <a:srgbClr val="FFC000"/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/>
          <p:cNvGraphicFramePr/>
          <p:nvPr>
            <p:extLst>
              <p:ext uri="{D42A27DB-BD31-4B8C-83A1-F6EECF244321}">
                <p14:modId xmlns:p14="http://schemas.microsoft.com/office/powerpoint/2010/main" xmlns="" val="2736288334"/>
              </p:ext>
            </p:extLst>
          </p:nvPr>
        </p:nvGraphicFramePr>
        <p:xfrm>
          <a:off x="357158" y="428604"/>
          <a:ext cx="8499600" cy="428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214282" y="5143512"/>
            <a:ext cx="7358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 smtClean="0"/>
              <a:t>    </a:t>
            </a:r>
            <a:r>
              <a:rPr lang="zh-TW" altLang="en-US" sz="3000" dirty="0" smtClean="0"/>
              <a:t>從圖中我們發現</a:t>
            </a:r>
            <a:r>
              <a:rPr lang="en-US" altLang="zh-TW" sz="3000" dirty="0" smtClean="0"/>
              <a:t>:</a:t>
            </a:r>
          </a:p>
          <a:p>
            <a:r>
              <a:rPr lang="en-US" altLang="zh-TW" sz="3000" dirty="0" smtClean="0"/>
              <a:t> ‧</a:t>
            </a:r>
            <a:r>
              <a:rPr lang="zh-TW" altLang="en-US" sz="3000" dirty="0" smtClean="0"/>
              <a:t>在學校同儕間的競爭是最大的壓力來源</a:t>
            </a:r>
            <a:endParaRPr lang="zh-TW" altLang="en-US" sz="3000" dirty="0"/>
          </a:p>
        </p:txBody>
      </p:sp>
      <p:sp>
        <p:nvSpPr>
          <p:cNvPr id="6" name="雲朵形圖說文字 5"/>
          <p:cNvSpPr/>
          <p:nvPr/>
        </p:nvSpPr>
        <p:spPr>
          <a:xfrm rot="20318098" flipH="1">
            <a:off x="2506830" y="744253"/>
            <a:ext cx="1625262" cy="828503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</a:rPr>
              <a:t>同意約</a:t>
            </a:r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</a:rPr>
              <a:t>29.6</a:t>
            </a:r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雲朵形圖說文字 6"/>
          <p:cNvSpPr/>
          <p:nvPr/>
        </p:nvSpPr>
        <p:spPr>
          <a:xfrm rot="20318098" flipH="1">
            <a:off x="309351" y="267580"/>
            <a:ext cx="1625262" cy="828503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同意約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</a:rPr>
              <a:t>15.7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雲朵形圖說文字 7"/>
          <p:cNvSpPr/>
          <p:nvPr/>
        </p:nvSpPr>
        <p:spPr>
          <a:xfrm rot="20318098" flipH="1">
            <a:off x="4363837" y="600236"/>
            <a:ext cx="1625262" cy="828503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C000"/>
                </a:solidFill>
              </a:rPr>
              <a:t>同意約</a:t>
            </a:r>
            <a:r>
              <a:rPr lang="en-US" altLang="zh-TW" dirty="0" smtClean="0">
                <a:solidFill>
                  <a:srgbClr val="FFC000"/>
                </a:solidFill>
              </a:rPr>
              <a:t>41</a:t>
            </a:r>
            <a:r>
              <a:rPr lang="zh-TW" altLang="en-US" dirty="0" smtClean="0">
                <a:solidFill>
                  <a:srgbClr val="FFC000"/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rgbClr val="FFC000"/>
              </a:solidFill>
            </a:endParaRPr>
          </a:p>
        </p:txBody>
      </p:sp>
      <p:sp>
        <p:nvSpPr>
          <p:cNvPr id="9" name="雲朵形圖說文字 8"/>
          <p:cNvSpPr/>
          <p:nvPr/>
        </p:nvSpPr>
        <p:spPr>
          <a:xfrm rot="20318098" flipH="1">
            <a:off x="6179238" y="456219"/>
            <a:ext cx="1625262" cy="828503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713E8E"/>
                </a:solidFill>
              </a:rPr>
              <a:t>同意約</a:t>
            </a:r>
            <a:r>
              <a:rPr lang="en-US" altLang="zh-TW" dirty="0" smtClean="0">
                <a:solidFill>
                  <a:srgbClr val="713E8E"/>
                </a:solidFill>
              </a:rPr>
              <a:t>14.6</a:t>
            </a:r>
            <a:r>
              <a:rPr lang="zh-TW" altLang="en-US" dirty="0" smtClean="0">
                <a:solidFill>
                  <a:srgbClr val="713E8E"/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rgbClr val="713E8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圖表 1"/>
          <p:cNvGraphicFramePr/>
          <p:nvPr>
            <p:extLst>
              <p:ext uri="{D42A27DB-BD31-4B8C-83A1-F6EECF244321}">
                <p14:modId xmlns:p14="http://schemas.microsoft.com/office/powerpoint/2010/main" xmlns="" val="778194869"/>
              </p:ext>
            </p:extLst>
          </p:nvPr>
        </p:nvGraphicFramePr>
        <p:xfrm>
          <a:off x="357158" y="428604"/>
          <a:ext cx="8499600" cy="428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214282" y="5143512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 smtClean="0"/>
              <a:t>    </a:t>
            </a:r>
            <a:r>
              <a:rPr lang="zh-TW" altLang="en-US" sz="3000" dirty="0" smtClean="0"/>
              <a:t>從圖中我們發現</a:t>
            </a:r>
            <a:r>
              <a:rPr lang="en-US" altLang="zh-TW" sz="3000" dirty="0" smtClean="0"/>
              <a:t>:</a:t>
            </a:r>
          </a:p>
          <a:p>
            <a:r>
              <a:rPr lang="en-US" altLang="zh-TW" sz="3000" dirty="0" smtClean="0"/>
              <a:t> ‧</a:t>
            </a:r>
            <a:r>
              <a:rPr lang="zh-TW" altLang="en-US" sz="3000" dirty="0" smtClean="0"/>
              <a:t>綜合前幾張圖，課業是國中生最大的壓力來源</a:t>
            </a:r>
            <a:endParaRPr lang="zh-TW" altLang="en-US" sz="3000" dirty="0"/>
          </a:p>
        </p:txBody>
      </p:sp>
      <p:sp>
        <p:nvSpPr>
          <p:cNvPr id="4" name="雲朵形圖說文字 3"/>
          <p:cNvSpPr/>
          <p:nvPr/>
        </p:nvSpPr>
        <p:spPr>
          <a:xfrm rot="20329853" flipH="1">
            <a:off x="5741957" y="633848"/>
            <a:ext cx="1618154" cy="860096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solidFill>
                  <a:srgbClr val="FFC000"/>
                </a:solidFill>
              </a:rPr>
              <a:t>同意約</a:t>
            </a:r>
            <a:r>
              <a:rPr lang="en-US" altLang="zh-TW" dirty="0" smtClean="0">
                <a:solidFill>
                  <a:srgbClr val="FFC000"/>
                </a:solidFill>
              </a:rPr>
              <a:t>74.2 </a:t>
            </a:r>
            <a:r>
              <a:rPr lang="zh-TW" altLang="en-US" dirty="0" smtClean="0">
                <a:solidFill>
                  <a:srgbClr val="FFC000"/>
                </a:solidFill>
              </a:rPr>
              <a:t>％</a:t>
            </a:r>
            <a:endParaRPr lang="en-US" altLang="zh-TW" dirty="0" smtClean="0">
              <a:solidFill>
                <a:srgbClr val="FFC00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 rot="20754109">
            <a:off x="6151578" y="1100869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雲朵形圖說文字 5"/>
          <p:cNvSpPr/>
          <p:nvPr/>
        </p:nvSpPr>
        <p:spPr>
          <a:xfrm rot="20318098" flipH="1">
            <a:off x="3226910" y="649644"/>
            <a:ext cx="1625262" cy="828503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</a:rPr>
              <a:t>同意約</a:t>
            </a:r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</a:rPr>
              <a:t>7.1</a:t>
            </a:r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雲朵形圖說文字 6"/>
          <p:cNvSpPr/>
          <p:nvPr/>
        </p:nvSpPr>
        <p:spPr>
          <a:xfrm rot="20318098" flipH="1">
            <a:off x="721538" y="871284"/>
            <a:ext cx="1625262" cy="828503"/>
          </a:xfrm>
          <a:prstGeom prst="cloudCallout">
            <a:avLst/>
          </a:prstGeom>
          <a:pattFill prst="pct10">
            <a:fgClr>
              <a:schemeClr val="accent4">
                <a:lumMod val="60000"/>
                <a:lumOff val="40000"/>
              </a:schemeClr>
            </a:fgClr>
            <a:bgClr>
              <a:schemeClr val="bg2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同意約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</a:rPr>
              <a:t>8.7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新細明體"/>
                <a:ea typeface="新細明體"/>
              </a:rPr>
              <a:t>％</a:t>
            </a:r>
            <a:endParaRPr lang="zh-TW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1962</TotalTime>
  <Words>869</Words>
  <Application>Microsoft Office PowerPoint</Application>
  <PresentationFormat>如螢幕大小 (4:3)</PresentationFormat>
  <Paragraphs>101</Paragraphs>
  <Slides>17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氣流</vt:lpstr>
      <vt:lpstr>國中生壓力來源及紓壓方法之 探討— 以花蓮國中生為例 </vt:lpstr>
      <vt:lpstr>一、研究動機與目的—研究動機</vt:lpstr>
      <vt:lpstr>二、研究動機與目的—研究目的</vt:lpstr>
      <vt:lpstr>三、研究流程</vt:lpstr>
      <vt:lpstr>投影片 5</vt:lpstr>
      <vt:lpstr>投影片 6</vt:lpstr>
      <vt:lpstr>投影片 7</vt:lpstr>
      <vt:lpstr>投影片 8</vt:lpstr>
      <vt:lpstr>投影片 9</vt:lpstr>
      <vt:lpstr>(二)舒壓方式</vt:lpstr>
      <vt:lpstr>投影片 11</vt:lpstr>
      <vt:lpstr>投影片 12</vt:lpstr>
      <vt:lpstr>投影片 13</vt:lpstr>
      <vt:lpstr>參、結論 </vt:lpstr>
      <vt:lpstr>投影片 15</vt:lpstr>
      <vt:lpstr>肆●引註資料</vt:lpstr>
      <vt:lpstr>報告完畢 感謝各位的聆聽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國中生壓力來源及紓壓方法之探討— 以花蓮國中生為例</dc:title>
  <dc:creator>user</dc:creator>
  <cp:lastModifiedBy>施宜廷</cp:lastModifiedBy>
  <cp:revision>61</cp:revision>
  <dcterms:created xsi:type="dcterms:W3CDTF">2017-10-10T23:34:13Z</dcterms:created>
  <dcterms:modified xsi:type="dcterms:W3CDTF">2017-11-01T08:53:42Z</dcterms:modified>
</cp:coreProperties>
</file>