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3" r:id="rId13"/>
    <p:sldId id="274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1839;&#21367;&#32113;&#35336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21839;&#21367;&#32113;&#35336;\Book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3567;&#35542;&#25991;\Book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3567;&#35542;&#25991;\Book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3567;&#35542;&#25991;\Book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 b="0"/>
            </a:pPr>
            <a:r>
              <a:rPr lang="zh-TW" altLang="en-US" sz="16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購買產品時，即使價格比較貴，我總是會挑選具有環保認證的產品。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1.購買產品時，即使價格比較貴，我總是會挑選具有環保認證的產品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總是</c:v>
                </c:pt>
                <c:pt idx="1">
                  <c:v>經常</c:v>
                </c:pt>
                <c:pt idx="2">
                  <c:v>偶爾</c:v>
                </c:pt>
                <c:pt idx="3">
                  <c:v>很少</c:v>
                </c:pt>
                <c:pt idx="4">
                  <c:v>從不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18</c:v>
                </c:pt>
                <c:pt idx="2">
                  <c:v>12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057344"/>
        <c:axId val="246409088"/>
      </c:barChart>
      <c:catAx>
        <c:axId val="15405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246409088"/>
        <c:crosses val="autoZero"/>
        <c:auto val="1"/>
        <c:lblAlgn val="ctr"/>
        <c:lblOffset val="100"/>
        <c:noMultiLvlLbl val="0"/>
      </c:catAx>
      <c:valAx>
        <c:axId val="24640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057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600" b="0">
              <a:latin typeface="標楷體" panose="03000509000000000000" pitchFamily="65" charset="-120"/>
              <a:ea typeface="標楷體" panose="03000509000000000000" pitchFamily="65" charset="-120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我有塑膠袋回收再利用的習慣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總是</c:v>
                </c:pt>
                <c:pt idx="1">
                  <c:v>經常</c:v>
                </c:pt>
                <c:pt idx="2">
                  <c:v>偶爾</c:v>
                </c:pt>
                <c:pt idx="3">
                  <c:v>很少</c:v>
                </c:pt>
                <c:pt idx="4">
                  <c:v>從不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</c:v>
                </c:pt>
                <c:pt idx="1">
                  <c:v>10</c:v>
                </c:pt>
                <c:pt idx="2">
                  <c:v>9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473536"/>
        <c:axId val="193499904"/>
      </c:barChart>
      <c:catAx>
        <c:axId val="19347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99904"/>
        <c:crosses val="autoZero"/>
        <c:auto val="1"/>
        <c:lblAlgn val="ctr"/>
        <c:lblOffset val="100"/>
        <c:noMultiLvlLbl val="0"/>
      </c:catAx>
      <c:valAx>
        <c:axId val="193499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7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 b="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r>
              <a:rPr lang="zh-TW" altLang="en-US" sz="1600" b="0">
                <a:latin typeface="標楷體" panose="03000509000000000000" pitchFamily="65" charset="-120"/>
                <a:ea typeface="標楷體" panose="03000509000000000000" pitchFamily="65" charset="-120"/>
              </a:rPr>
              <a:t>如果有一天，店家突然不提供塑膠袋給我。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如果有一天，店家突然不提供塑膠袋給我。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總是</c:v>
                </c:pt>
                <c:pt idx="1">
                  <c:v>經常</c:v>
                </c:pt>
                <c:pt idx="2">
                  <c:v>偶爾</c:v>
                </c:pt>
                <c:pt idx="3">
                  <c:v>很少</c:v>
                </c:pt>
                <c:pt idx="4">
                  <c:v>從不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4</c:v>
                </c:pt>
                <c:pt idx="3">
                  <c:v>12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439616"/>
        <c:axId val="193441152"/>
      </c:barChart>
      <c:catAx>
        <c:axId val="193439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41152"/>
        <c:crosses val="autoZero"/>
        <c:auto val="1"/>
        <c:lblAlgn val="ctr"/>
        <c:lblOffset val="100"/>
        <c:noMultiLvlLbl val="0"/>
      </c:catAx>
      <c:valAx>
        <c:axId val="193441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39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 b="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r>
              <a:rPr lang="zh-TW" altLang="en-US" sz="1600" b="0">
                <a:latin typeface="標楷體" panose="03000509000000000000" pitchFamily="65" charset="-120"/>
                <a:ea typeface="標楷體" panose="03000509000000000000" pitchFamily="65" charset="-120"/>
              </a:rPr>
              <a:t>我曾經在購物或用餐時，提醒家人，減少或不使用塑膠製品。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我曾經在購物或用餐時，提醒家人，減少或不使用塑膠製品。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總是</c:v>
                </c:pt>
                <c:pt idx="1">
                  <c:v>經常</c:v>
                </c:pt>
                <c:pt idx="2">
                  <c:v>偶爾</c:v>
                </c:pt>
                <c:pt idx="3">
                  <c:v>很少</c:v>
                </c:pt>
                <c:pt idx="4">
                  <c:v>從不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16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454848"/>
        <c:axId val="193456384"/>
      </c:barChart>
      <c:catAx>
        <c:axId val="19345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56384"/>
        <c:crosses val="autoZero"/>
        <c:auto val="1"/>
        <c:lblAlgn val="ctr"/>
        <c:lblOffset val="100"/>
        <c:noMultiLvlLbl val="0"/>
      </c:catAx>
      <c:valAx>
        <c:axId val="193456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454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r>
              <a:rPr lang="zh-TW" altLang="en-US" sz="1600" b="0">
                <a:latin typeface="標楷體" panose="03000509000000000000" pitchFamily="65" charset="-120"/>
                <a:ea typeface="標楷體" panose="03000509000000000000" pitchFamily="65" charset="-120"/>
              </a:rPr>
              <a:t>我了解塑膠對環境的傷害，因此我會在生活中減少使用塑膠製品。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我了解塑膠對環境的傷害，因此我會在生活中減少使用塑膠製品。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總是</c:v>
                </c:pt>
                <c:pt idx="1">
                  <c:v>經常</c:v>
                </c:pt>
                <c:pt idx="2">
                  <c:v>偶爾</c:v>
                </c:pt>
                <c:pt idx="3">
                  <c:v>很少</c:v>
                </c:pt>
                <c:pt idx="4">
                  <c:v>從不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7</c:v>
                </c:pt>
                <c:pt idx="2">
                  <c:v>16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346944"/>
        <c:axId val="193373312"/>
      </c:barChart>
      <c:catAx>
        <c:axId val="193346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373312"/>
        <c:crosses val="autoZero"/>
        <c:auto val="1"/>
        <c:lblAlgn val="ctr"/>
        <c:lblOffset val="100"/>
        <c:noMultiLvlLbl val="0"/>
      </c:catAx>
      <c:valAx>
        <c:axId val="193373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標楷體" panose="03000509000000000000" pitchFamily="65" charset="-120"/>
                <a:ea typeface="標楷體" panose="03000509000000000000" pitchFamily="65" charset="-120"/>
              </a:defRPr>
            </a:pPr>
            <a:endParaRPr lang="zh-TW"/>
          </a:p>
        </c:txPr>
        <c:crossAx val="193346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80E6EF-60BC-4FEC-9C15-C49DB66AC562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7D0013-062F-4E9D-81D8-20130D260B3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63688" y="4797152"/>
            <a:ext cx="5760640" cy="1224136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劉存祐、黃俞仁、朱昱昇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、王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則竣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謝蕓璟老師</a:t>
            </a:r>
            <a:r>
              <a:rPr lang="zh-TW" altLang="en-US" sz="2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朱亭伊老師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560840" cy="165618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志學國小高年級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環保減塑之探討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610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1" y="332656"/>
            <a:ext cx="5976664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75656" y="1916832"/>
            <a:ext cx="6400800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問卷結果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選擇經常的有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人，選擇偶爾的有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人，選擇很少的有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人。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半數以上的人是在購買產品時，即使價格較貴，還是會挑選購買具有環保認證的商品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val="1344331134"/>
              </p:ext>
            </p:extLst>
          </p:nvPr>
        </p:nvGraphicFramePr>
        <p:xfrm>
          <a:off x="2195736" y="3140968"/>
          <a:ext cx="504056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619672" y="119675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問題一</a:t>
            </a: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購買產品時，即使價格比較貴，我總是會挑選具有環保認證的產品。</a:t>
            </a:r>
            <a:endParaRPr lang="en-US" altLang="zh-TW" sz="2000" b="1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9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9" y="332656"/>
            <a:ext cx="5544616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547664" y="1709519"/>
            <a:ext cx="6400800" cy="1152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總是的人有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人，選擇偶爾的人有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人，選擇很少的人有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人。半數以上的人平時都有塑膠袋回收再利用的習慣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547664" y="1124744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問題五</a:t>
            </a: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2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有塑膠袋回收再利用的習慣</a:t>
            </a:r>
            <a:r>
              <a:rPr lang="zh-TW" altLang="zh-TW" sz="32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2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997767754"/>
              </p:ext>
            </p:extLst>
          </p:nvPr>
        </p:nvGraphicFramePr>
        <p:xfrm>
          <a:off x="2325089" y="2924944"/>
          <a:ext cx="470984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0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03648" y="1916832"/>
            <a:ext cx="6400800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經常的有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人，選擇偶爾的有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人，選擇很少的有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人。如果有一天，店家突然不提供塑膠袋有近半數的人不會覺得不方便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75656" y="1124744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問題八</a:t>
            </a: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2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有一天，店家突然不提供塑膠袋給我，我會覺得不方便。</a:t>
            </a:r>
            <a:endParaRPr lang="zh-TW" altLang="en-US" sz="20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3743388542"/>
              </p:ext>
            </p:extLst>
          </p:nvPr>
        </p:nvGraphicFramePr>
        <p:xfrm>
          <a:off x="2411760" y="3068960"/>
          <a:ext cx="410445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5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9" y="260648"/>
            <a:ext cx="5976664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331640" y="1916832"/>
            <a:ext cx="6400800" cy="14401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經常的人有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人，選擇偶爾的有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人，選擇很少的有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人。有近半數的人會在購物或用餐時提醒家人減少或不使用塑膠製品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331640" y="111255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問題九</a:t>
            </a: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2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曾經在購物或用餐時，提醒家人，減少或不使用塑膠製品。</a:t>
            </a:r>
            <a:endParaRPr lang="zh-TW" altLang="en-US" sz="20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1752812392"/>
              </p:ext>
            </p:extLst>
          </p:nvPr>
        </p:nvGraphicFramePr>
        <p:xfrm>
          <a:off x="2411760" y="3140968"/>
          <a:ext cx="4140312" cy="313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7" y="260648"/>
            <a:ext cx="5832648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555576" y="1832630"/>
            <a:ext cx="6400800" cy="1152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經常的人有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人，選擇偶爾的人有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人，選擇很少的人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人。大部分的人了解塑膠對環境的傷害，因此會在生活中減少使用塑膠製品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91680" y="1147519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問題十一</a:t>
            </a:r>
            <a:r>
              <a:rPr lang="en-US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2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了解塑膠對環境的傷害，因此我會在生活中減少使用塑膠製品。</a:t>
            </a:r>
            <a:endParaRPr lang="zh-TW" altLang="en-US" sz="20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909721489"/>
              </p:ext>
            </p:extLst>
          </p:nvPr>
        </p:nvGraphicFramePr>
        <p:xfrm>
          <a:off x="2555776" y="3140968"/>
          <a:ext cx="410445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63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331640" y="1052736"/>
            <a:ext cx="6768752" cy="53285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從先前的探討與問卷分析的結果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，加上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實際觀察的行動，我們能夠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得出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初步具有環保減塑的觀念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若店家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提供塑膠袋，或是塑膠袋需要收費，並不會覺得不方便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未提醒周遭好友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購買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手搖杯飲料的同時，並沒有提醒自己或身邊周遭的朋友要減少或是不要使用塑膠製品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未來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之改善：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隨時提醒周遭朋友減少使用塑膠產品、隨身攜帶環保餐具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、多參加有關環保的活動。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51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564904"/>
            <a:ext cx="6512511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  謝  大  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84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研究動機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7704856" cy="44644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曾經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看過令人難過的影片：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海龜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鼻子中有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異物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採證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發現此異物是一根棕色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塑膠吸管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25143"/>
            <a:ext cx="3000375" cy="20097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68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192688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27584" y="1484784"/>
            <a:ext cx="7704856" cy="4536504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為地球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盡一份心力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，以志學國小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高年級為研究對象：</a:t>
            </a: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檢視：志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學國小高年級對於環保減塑的現況。</a:t>
            </a: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探討：透過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問卷分析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實際觀察，了解高年級環保減塑需要改善的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地方</a:t>
            </a: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96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259632" y="1916832"/>
            <a:ext cx="6400800" cy="347472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查閱相關書籍、期刊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製作問卷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實際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踏查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1405" y1="33173" x2="31405" y2="33173"/>
                        <a14:foregroundMark x1="20248" y1="26923" x2="20248" y2="26923"/>
                        <a14:foregroundMark x1="14463" y1="26442" x2="14463" y2="26442"/>
                        <a14:foregroundMark x1="10744" y1="22596" x2="10744" y2="22596"/>
                        <a14:foregroundMark x1="12397" y1="21154" x2="12397" y2="21154"/>
                        <a14:foregroundMark x1="35537" y1="39904" x2="35537" y2="39904"/>
                        <a14:foregroundMark x1="28512" y1="34615" x2="28512" y2="34615"/>
                        <a14:foregroundMark x1="17355" y1="72596" x2="17355" y2="72596"/>
                        <a14:foregroundMark x1="9091" y1="61058" x2="9091" y2="61058"/>
                        <a14:foregroundMark x1="6198" y1="58173" x2="6198" y2="58173"/>
                        <a14:foregroundMark x1="12810" y1="62981" x2="12810" y2="62981"/>
                        <a14:foregroundMark x1="17355" y1="81731" x2="17355" y2="81731"/>
                        <a14:foregroundMark x1="20248" y1="78846" x2="20248" y2="78846"/>
                        <a14:foregroundMark x1="15702" y1="67788" x2="15702" y2="67788"/>
                        <a14:foregroundMark x1="12397" y1="58173" x2="12397" y2="58173"/>
                        <a14:foregroundMark x1="23554" y1="84615" x2="23554" y2="84615"/>
                        <a14:foregroundMark x1="23967" y1="28846" x2="23967" y2="28846"/>
                        <a14:foregroundMark x1="35537" y1="34135" x2="35537" y2="341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094783"/>
            <a:ext cx="2448272" cy="270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0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216367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研究架構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/>
          </p:cNvPicPr>
          <p:nvPr>
            <p:ph sz="quarter" idx="13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09" b="89680" l="5297" r="961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14" r="3685"/>
          <a:stretch/>
        </p:blipFill>
        <p:spPr bwMode="auto">
          <a:xfrm>
            <a:off x="1259632" y="1196752"/>
            <a:ext cx="6840760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341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512511" cy="11430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為何我們主張環保減塑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43608" y="1484784"/>
            <a:ext cx="7488832" cy="489654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目前人類多以燒毀的方式處理塑膠垃圾，但事實上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在自然界非常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難分解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塑膠對生物的危害：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海龜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的鼻子插著塑膠吸管。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60463" indent="-1116013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珊瑚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無法分辨塑膠碎片並不能食用。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58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7" y="332656"/>
            <a:ext cx="6120679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環保減塑的優點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475656" y="1412776"/>
            <a:ext cx="6624736" cy="439248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減輕負責垃圾的人不少負擔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保衛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人類身體健康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友善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6" b="98771" l="0" r="98551">
                        <a14:foregroundMark x1="22464" y1="13514" x2="22464" y2="13514"/>
                        <a14:foregroundMark x1="51812" y1="14251" x2="51812" y2="14251"/>
                        <a14:foregroundMark x1="73551" y1="24079" x2="73551" y2="24079"/>
                        <a14:foregroundMark x1="63406" y1="22604" x2="63406" y2="22604"/>
                        <a14:foregroundMark x1="59420" y1="36855" x2="59420" y2="36855"/>
                        <a14:foregroundMark x1="84058" y1="45455" x2="84058" y2="45455"/>
                        <a14:foregroundMark x1="23913" y1="38821" x2="23913" y2="38821"/>
                        <a14:foregroundMark x1="23913" y1="43735" x2="23913" y2="43735"/>
                        <a14:foregroundMark x1="12319" y1="48649" x2="12319" y2="48649"/>
                        <a14:foregroundMark x1="68841" y1="40049" x2="68841" y2="40049"/>
                        <a14:foregroundMark x1="66304" y1="34644" x2="66304" y2="34644"/>
                        <a14:foregroundMark x1="76449" y1="34398" x2="76449" y2="34398"/>
                        <a14:foregroundMark x1="90942" y1="50369" x2="90942" y2="503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740406"/>
            <a:ext cx="26289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5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如何實施環保減塑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43608" y="1484784"/>
            <a:ext cx="7416824" cy="489654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積極合作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：像是塑膠廠商與漁人合作，將回收漁網加工變成衣服。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政策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：限制使用塑膠類的產品、制定獎勵措施等。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努力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：隨身攜帶環保餐具、盡量不使用塑膠產品、參加淨灘活動、擔任環保志工等。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229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480719" cy="18002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志學國小目前對於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環保減塑的狀況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87624" y="1844824"/>
            <a:ext cx="6984776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整體狀況還不錯，但仍有需要改善的地方：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杯中飲料未喝完便丟進回收桶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少數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塑膠杯未做分類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塑膠袋隨處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亂丟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★我們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選擇五題當作參考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193</TotalTime>
  <Words>872</Words>
  <Application>Microsoft Office PowerPoint</Application>
  <PresentationFormat>如螢幕大小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氣流</vt:lpstr>
      <vt:lpstr>志學國小高年級        環保減塑之探討</vt:lpstr>
      <vt:lpstr>研究動機</vt:lpstr>
      <vt:lpstr>研究目的</vt:lpstr>
      <vt:lpstr>研究方法</vt:lpstr>
      <vt:lpstr>研究架構</vt:lpstr>
      <vt:lpstr>為何我們主張環保減塑</vt:lpstr>
      <vt:lpstr>環保減塑的優點</vt:lpstr>
      <vt:lpstr>如何實施環保減塑</vt:lpstr>
      <vt:lpstr>志學國小目前對於 環保減塑的狀況</vt:lpstr>
      <vt:lpstr>問卷結果</vt:lpstr>
      <vt:lpstr>問卷結果</vt:lpstr>
      <vt:lpstr>問卷結果</vt:lpstr>
      <vt:lpstr>問卷結果</vt:lpstr>
      <vt:lpstr>問卷結果</vt:lpstr>
      <vt:lpstr>結論</vt:lpstr>
      <vt:lpstr>謝  謝  大  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志學國小高年級        環保減塑之探討</dc:title>
  <dc:creator>teacher</dc:creator>
  <cp:lastModifiedBy>teacher</cp:lastModifiedBy>
  <cp:revision>38</cp:revision>
  <dcterms:created xsi:type="dcterms:W3CDTF">2017-10-19T01:54:11Z</dcterms:created>
  <dcterms:modified xsi:type="dcterms:W3CDTF">2017-10-24T05:16:06Z</dcterms:modified>
</cp:coreProperties>
</file>