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9" r:id="rId3"/>
    <p:sldId id="290" r:id="rId4"/>
    <p:sldId id="306" r:id="rId5"/>
    <p:sldId id="259" r:id="rId6"/>
    <p:sldId id="288" r:id="rId7"/>
    <p:sldId id="287" r:id="rId8"/>
    <p:sldId id="291" r:id="rId9"/>
    <p:sldId id="292" r:id="rId10"/>
    <p:sldId id="293" r:id="rId11"/>
    <p:sldId id="266" r:id="rId12"/>
    <p:sldId id="296" r:id="rId13"/>
    <p:sldId id="297" r:id="rId14"/>
    <p:sldId id="298" r:id="rId15"/>
    <p:sldId id="267" r:id="rId16"/>
    <p:sldId id="295" r:id="rId17"/>
    <p:sldId id="300" r:id="rId18"/>
    <p:sldId id="299" r:id="rId19"/>
    <p:sldId id="304" r:id="rId20"/>
    <p:sldId id="307" r:id="rId21"/>
    <p:sldId id="303" r:id="rId22"/>
    <p:sldId id="282" r:id="rId23"/>
    <p:sldId id="305" r:id="rId24"/>
    <p:sldId id="283" r:id="rId25"/>
    <p:sldId id="264" r:id="rId26"/>
  </p:sldIdLst>
  <p:sldSz cx="9144000" cy="6858000" type="screen4x3"/>
  <p:notesSz cx="6888163" cy="10020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8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zh-TW" altLang="en-US" sz="3600" dirty="0"/>
              <a:t>低年級</a:t>
            </a:r>
          </a:p>
        </c:rich>
      </c:tx>
      <c:layout>
        <c:manualLayout>
          <c:xMode val="edge"/>
          <c:yMode val="edge"/>
          <c:x val="0.42739773985686175"/>
          <c:y val="1.3454060659926674E-2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912791741088599E-2"/>
          <c:y val="0.28397758436197146"/>
          <c:w val="0.85960487004811525"/>
          <c:h val="0.7160225878719092"/>
        </c:manualLayout>
      </c:layout>
      <c:pie3DChart>
        <c:varyColors val="1"/>
        <c:ser>
          <c:idx val="0"/>
          <c:order val="0"/>
          <c:tx>
            <c:strRef>
              <c:f>工作表1!$A$1</c:f>
              <c:strCache>
                <c:ptCount val="1"/>
                <c:pt idx="0">
                  <c:v>低年級</c:v>
                </c:pt>
              </c:strCache>
            </c:strRef>
          </c:tx>
          <c:dPt>
            <c:idx val="0"/>
            <c:bubble3D val="0"/>
            <c:explosion val="2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FA8-4D1D-AB02-970CCC56A744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FA8-4D1D-AB02-970CCC56A744}"/>
              </c:ext>
            </c:extLst>
          </c:dPt>
          <c:dPt>
            <c:idx val="2"/>
            <c:bubble3D val="0"/>
            <c:explosion val="11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A8-4D1D-AB02-970CCC56A744}"/>
              </c:ext>
            </c:extLst>
          </c:dPt>
          <c:dPt>
            <c:idx val="3"/>
            <c:bubble3D val="0"/>
            <c:explosion val="11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A8-4D1D-AB02-970CCC56A744}"/>
              </c:ext>
            </c:extLst>
          </c:dPt>
          <c:dPt>
            <c:idx val="4"/>
            <c:bubble3D val="0"/>
            <c:explosion val="1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A8-4D1D-AB02-970CCC56A744}"/>
              </c:ext>
            </c:extLst>
          </c:dPt>
          <c:dLbls>
            <c:dLbl>
              <c:idx val="0"/>
              <c:layout>
                <c:manualLayout>
                  <c:x val="-0.1359096870592533"/>
                  <c:y val="-0.25045726626580789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3000" b="1" i="0" u="none" strike="noStrike" kern="1200" baseline="0" dirty="0">
                        <a:solidFill>
                          <a:srgbClr val="FF0000"/>
                        </a:solidFill>
                      </a:rPr>
                      <a:t>台灣</a:t>
                    </a:r>
                    <a:r>
                      <a:rPr lang="en-US" altLang="zh-TW" sz="3000" b="1" i="0" u="none" strike="noStrike" kern="1200" baseline="0" dirty="0">
                        <a:solidFill>
                          <a:srgbClr val="FF0000"/>
                        </a:solidFill>
                      </a:rPr>
                      <a:t>91%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924998917257777"/>
                      <c:h val="0.100672418511764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A8-4D1D-AB02-970CCC56A744}"/>
                </c:ext>
              </c:extLst>
            </c:dLbl>
            <c:dLbl>
              <c:idx val="1"/>
              <c:layout>
                <c:manualLayout>
                  <c:x val="-7.5543272969670019E-2"/>
                  <c:y val="5.7372869063931166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000" b="1" dirty="0"/>
                      <a:t>原住民</a:t>
                    </a:r>
                    <a:r>
                      <a:rPr lang="en-US" altLang="zh-TW" sz="2000" b="1" dirty="0"/>
                      <a:t>4%</a:t>
                    </a:r>
                    <a:endParaRPr lang="en-US" altLang="zh-TW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A8-4D1D-AB02-970CCC56A744}"/>
                </c:ext>
              </c:extLst>
            </c:dLbl>
            <c:dLbl>
              <c:idx val="2"/>
              <c:layout>
                <c:manualLayout>
                  <c:x val="-9.1111404288412398E-2"/>
                  <c:y val="-3.9634119600746115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000" b="1" dirty="0"/>
                      <a:t>東南亞</a:t>
                    </a:r>
                    <a:r>
                      <a:rPr lang="en-US" altLang="zh-TW" sz="2000" b="1" dirty="0"/>
                      <a:t>4%</a:t>
                    </a:r>
                    <a:endParaRPr lang="en-US" altLang="zh-TW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A8-4D1D-AB02-970CCC56A744}"/>
                </c:ext>
              </c:extLst>
            </c:dLbl>
            <c:dLbl>
              <c:idx val="3"/>
              <c:layout>
                <c:manualLayout>
                  <c:x val="1.6134959363489527E-2"/>
                  <c:y val="-7.6992176307895607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000" b="1" dirty="0"/>
                      <a:t>中國大陸</a:t>
                    </a:r>
                    <a:r>
                      <a:rPr lang="en-US" altLang="zh-TW" sz="2000" b="1" dirty="0"/>
                      <a:t>1%</a:t>
                    </a:r>
                    <a:endParaRPr lang="en-US" altLang="zh-TW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A8-4D1D-AB02-970CCC56A744}"/>
                </c:ext>
              </c:extLst>
            </c:dLbl>
            <c:dLbl>
              <c:idx val="4"/>
              <c:layout>
                <c:manualLayout>
                  <c:x val="0.11587338963787688"/>
                  <c:y val="-3.7970162638859217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000" b="1" dirty="0"/>
                      <a:t>歐美</a:t>
                    </a:r>
                    <a:r>
                      <a:rPr lang="en-US" altLang="zh-TW" sz="2000" b="1" dirty="0"/>
                      <a:t>...... 2%</a:t>
                    </a:r>
                    <a:endParaRPr lang="en-US" altLang="zh-TW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A8-4D1D-AB02-970CCC56A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工作表1!$B$1:$F$1</c:f>
              <c:numCache>
                <c:formatCode>General</c:formatCode>
                <c:ptCount val="5"/>
                <c:pt idx="0">
                  <c:v>124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A8-4D1D-AB02-970CCC56A7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zh-TW" altLang="en-US" sz="3600" dirty="0">
                <a:solidFill>
                  <a:schemeClr val="tx1"/>
                </a:solidFill>
              </a:rPr>
              <a:t>中年級</a:t>
            </a:r>
          </a:p>
        </c:rich>
      </c:tx>
      <c:layout>
        <c:manualLayout>
          <c:xMode val="edge"/>
          <c:yMode val="edge"/>
          <c:x val="0.44638965835641736"/>
          <c:y val="2.0618556701030927E-2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64839117332556"/>
          <c:y val="0.35640401194911414"/>
          <c:w val="0.74960914260717415"/>
          <c:h val="0.64179717118693491"/>
        </c:manualLayout>
      </c:layout>
      <c:pie3DChart>
        <c:varyColors val="1"/>
        <c:ser>
          <c:idx val="0"/>
          <c:order val="0"/>
          <c:tx>
            <c:strRef>
              <c:f>工作表1!$A$2</c:f>
              <c:strCache>
                <c:ptCount val="1"/>
                <c:pt idx="0">
                  <c:v>中年級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7A-4F10-8E95-8DCD9FBDB8A4}"/>
              </c:ext>
            </c:extLst>
          </c:dPt>
          <c:dPt>
            <c:idx val="1"/>
            <c:bubble3D val="0"/>
            <c:explosion val="14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DD-4C01-9726-1CF124993EC9}"/>
              </c:ext>
            </c:extLst>
          </c:dPt>
          <c:dPt>
            <c:idx val="2"/>
            <c:bubble3D val="0"/>
            <c:explosion val="17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DD-4C01-9726-1CF124993EC9}"/>
              </c:ext>
            </c:extLst>
          </c:dPt>
          <c:dPt>
            <c:idx val="3"/>
            <c:bubble3D val="0"/>
            <c:explosion val="17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87A-4F10-8E95-8DCD9FBDB8A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DD-4C01-9726-1CF124993EC9}"/>
              </c:ext>
            </c:extLst>
          </c:dPt>
          <c:dLbls>
            <c:dLbl>
              <c:idx val="0"/>
              <c:layout>
                <c:manualLayout>
                  <c:x val="-0.13636192568159791"/>
                  <c:y val="-0.2121098411085711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zh-TW" altLang="en-US" sz="3000" b="1" dirty="0">
                        <a:solidFill>
                          <a:srgbClr val="FF0000"/>
                        </a:solidFill>
                      </a:rPr>
                      <a:t>台灣</a:t>
                    </a:r>
                    <a:r>
                      <a:rPr lang="en-US" altLang="zh-TW" sz="3000" b="1" dirty="0">
                        <a:solidFill>
                          <a:srgbClr val="FF0000"/>
                        </a:solidFill>
                      </a:rPr>
                      <a:t>86%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583825533848251"/>
                      <c:h val="5.0609318996415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7A-4F10-8E95-8DCD9FBDB8A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zh-TW" altLang="en-US" sz="2000" b="1" dirty="0"/>
                      <a:t>原住民</a:t>
                    </a:r>
                    <a:r>
                      <a:rPr lang="en-US" altLang="zh-TW" sz="2000" b="1" dirty="0"/>
                      <a:t>9%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D-4C01-9726-1CF124993EC9}"/>
                </c:ext>
              </c:extLst>
            </c:dLbl>
            <c:dLbl>
              <c:idx val="2"/>
              <c:layout>
                <c:manualLayout>
                  <c:x val="-6.5405431863495303E-2"/>
                  <c:y val="-9.5317314118023064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zh-TW" altLang="en-US" sz="2000" b="1" dirty="0"/>
                      <a:t>東南亞</a:t>
                    </a:r>
                    <a:r>
                      <a:rPr lang="en-US" altLang="zh-TW" sz="2000" b="1" dirty="0"/>
                      <a:t>5%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D-4C01-9726-1CF124993EC9}"/>
                </c:ext>
              </c:extLst>
            </c:dLbl>
            <c:dLbl>
              <c:idx val="3"/>
              <c:layout>
                <c:manualLayout>
                  <c:x val="5.2445023199905488E-2"/>
                  <c:y val="-0.1143801540936415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zh-TW" altLang="en-US" sz="2000" b="1" dirty="0"/>
                      <a:t>中國大陸</a:t>
                    </a:r>
                    <a:r>
                      <a:rPr lang="en-US" altLang="zh-TW" sz="2000" b="1" dirty="0"/>
                      <a:t>7%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26500461680517"/>
                      <c:h val="7.27835051546391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87A-4F10-8E95-8DCD9FBDB8A4}"/>
                </c:ext>
              </c:extLst>
            </c:dLbl>
            <c:dLbl>
              <c:idx val="4"/>
              <c:layout>
                <c:manualLayout>
                  <c:x val="0.11650395131776173"/>
                  <c:y val="-9.710089464623374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zh-TW" altLang="en-US" sz="2000" b="1" dirty="0">
                        <a:solidFill>
                          <a:srgbClr val="FF0000"/>
                        </a:solidFill>
                      </a:rPr>
                      <a:t>歐美</a:t>
                    </a:r>
                    <a:r>
                      <a:rPr lang="en-US" altLang="zh-TW" sz="2000" b="1" dirty="0">
                        <a:solidFill>
                          <a:srgbClr val="FF0000"/>
                        </a:solidFill>
                      </a:rPr>
                      <a:t>......  0%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573672908111364"/>
                      <c:h val="5.72590072582371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5DD-4C01-9726-1CF124993E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工作表1!$B$2:$F$2</c:f>
              <c:numCache>
                <c:formatCode>General</c:formatCode>
                <c:ptCount val="5"/>
                <c:pt idx="0">
                  <c:v>129</c:v>
                </c:pt>
                <c:pt idx="1">
                  <c:v>9</c:v>
                </c:pt>
                <c:pt idx="2">
                  <c:v>5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7A-4F10-8E95-8DCD9FBDB8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2236753059076154"/>
          <c:y val="1.19813579489557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64707574348673E-2"/>
          <c:y val="0.28214835539815303"/>
          <c:w val="0.86975125088215932"/>
          <c:h val="0.69101212891866781"/>
        </c:manualLayout>
      </c:layout>
      <c:pie3DChart>
        <c:varyColors val="1"/>
        <c:ser>
          <c:idx val="0"/>
          <c:order val="0"/>
          <c:tx>
            <c:strRef>
              <c:f>工作表1!$A$3</c:f>
              <c:strCache>
                <c:ptCount val="1"/>
                <c:pt idx="0">
                  <c:v>高年級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chemeClr val="accent1"/>
              </a:solidFill>
              <a:ln w="25400">
                <a:solidFill>
                  <a:srgbClr val="0070C0"/>
                </a:solidFill>
              </a:ln>
              <a:effectLst/>
              <a:sp3d contourW="25400">
                <a:contourClr>
                  <a:srgbClr val="0070C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95-444F-B946-2B61F91C2375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95-444F-B946-2B61F91C2375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</a:ln>
              <a:effectLst/>
              <a:sp3d contourW="25400">
                <a:contourClr>
                  <a:schemeClr val="accent3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395-444F-B946-2B61F91C2375}"/>
              </c:ext>
            </c:extLst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 w="25400">
                <a:solidFill>
                  <a:srgbClr val="00B050"/>
                </a:solidFill>
              </a:ln>
              <a:effectLst/>
              <a:sp3d contourW="25400">
                <a:contourClr>
                  <a:srgbClr val="00B05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95-444F-B946-2B61F91C2375}"/>
              </c:ext>
            </c:extLst>
          </c:dPt>
          <c:dPt>
            <c:idx val="4"/>
            <c:bubble3D val="0"/>
            <c:explosion val="14"/>
            <c:spPr>
              <a:solidFill>
                <a:schemeClr val="accent5"/>
              </a:solidFill>
              <a:ln w="25400">
                <a:solidFill>
                  <a:srgbClr val="7030A0"/>
                </a:solidFill>
              </a:ln>
              <a:effectLst/>
              <a:sp3d contourW="25400">
                <a:contourClr>
                  <a:srgbClr val="7030A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395-444F-B946-2B61F91C2375}"/>
              </c:ext>
            </c:extLst>
          </c:dPt>
          <c:dLbls>
            <c:dLbl>
              <c:idx val="0"/>
              <c:layout>
                <c:manualLayout>
                  <c:x val="-0.13017262570275401"/>
                  <c:y val="-0.288061329290360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2000" b="1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zh-TW" altLang="en-US" sz="3000" b="1" i="0" u="none" strike="noStrike" kern="1200" baseline="0" dirty="0">
                        <a:solidFill>
                          <a:srgbClr val="FF0000"/>
                        </a:solidFill>
                      </a:rPr>
                      <a:t>台灣</a:t>
                    </a:r>
                    <a:r>
                      <a:rPr lang="en-US" altLang="zh-TW" sz="3000" b="1" i="0" u="none" strike="noStrike" kern="1200" baseline="0" dirty="0">
                        <a:solidFill>
                          <a:srgbClr val="FF0000"/>
                        </a:solidFill>
                      </a:rPr>
                      <a:t>88%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800612159129657"/>
                      <c:h val="0.114813664596273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95-444F-B946-2B61F91C2375}"/>
                </c:ext>
              </c:extLst>
            </c:dLbl>
            <c:dLbl>
              <c:idx val="1"/>
              <c:layout>
                <c:manualLayout>
                  <c:x val="-5.6527375862286726E-2"/>
                  <c:y val="3.020551904138443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000" b="1" baseline="0" dirty="0">
                        <a:solidFill>
                          <a:schemeClr val="tx1"/>
                        </a:solidFill>
                      </a:rPr>
                      <a:t>原住民</a:t>
                    </a:r>
                    <a:r>
                      <a:rPr lang="en-US" altLang="zh-TW" sz="2000" b="1" baseline="0" dirty="0">
                        <a:solidFill>
                          <a:schemeClr val="tx1"/>
                        </a:solidFill>
                      </a:rPr>
                      <a:t>4%</a:t>
                    </a:r>
                    <a:endParaRPr lang="en-US" altLang="zh-TW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95-444F-B946-2B61F91C2375}"/>
                </c:ext>
              </c:extLst>
            </c:dLbl>
            <c:dLbl>
              <c:idx val="2"/>
              <c:layout>
                <c:manualLayout>
                  <c:x val="-7.6012204784263765E-2"/>
                  <c:y val="-5.52481130214557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000" b="1" baseline="0" dirty="0">
                        <a:solidFill>
                          <a:schemeClr val="tx1"/>
                        </a:solidFill>
                      </a:rPr>
                      <a:t>東南亞</a:t>
                    </a:r>
                    <a:r>
                      <a:rPr lang="en-US" altLang="zh-TW" sz="2000" b="1" baseline="0" dirty="0">
                        <a:solidFill>
                          <a:schemeClr val="tx1"/>
                        </a:solidFill>
                      </a:rPr>
                      <a:t>3%</a:t>
                    </a:r>
                    <a:endParaRPr lang="en-US" altLang="zh-TW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95-444F-B946-2B61F91C2375}"/>
                </c:ext>
              </c:extLst>
            </c:dLbl>
            <c:dLbl>
              <c:idx val="3"/>
              <c:layout>
                <c:manualLayout>
                  <c:x val="4.1113013889456422E-2"/>
                  <c:y val="-9.28615413303481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2000" b="1" baseline="0" dirty="0">
                        <a:solidFill>
                          <a:schemeClr val="tx1"/>
                        </a:solidFill>
                      </a:rPr>
                      <a:t>中國大陸</a:t>
                    </a:r>
                    <a:r>
                      <a:rPr lang="en-US" altLang="zh-TW" sz="2000" b="1" baseline="0" dirty="0">
                        <a:solidFill>
                          <a:schemeClr val="tx1"/>
                        </a:solidFill>
                      </a:rPr>
                      <a:t>3%</a:t>
                    </a:r>
                    <a:endParaRPr lang="en-US" altLang="zh-TW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869075655573263"/>
                      <c:h val="9.8260869565217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395-444F-B946-2B61F91C2375}"/>
                </c:ext>
              </c:extLst>
            </c:dLbl>
            <c:dLbl>
              <c:idx val="4"/>
              <c:layout>
                <c:manualLayout>
                  <c:x val="0.12728441246176314"/>
                  <c:y val="-2.58917035533869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2000" b="1" baseline="0" dirty="0">
                        <a:solidFill>
                          <a:schemeClr val="tx1"/>
                        </a:solidFill>
                      </a:rPr>
                      <a:t>歐美</a:t>
                    </a:r>
                    <a:r>
                      <a:rPr lang="en-US" altLang="zh-TW" sz="2000" b="1" baseline="0" dirty="0">
                        <a:solidFill>
                          <a:schemeClr val="tx1"/>
                        </a:solidFill>
                      </a:rPr>
                      <a:t>......2%</a:t>
                    </a:r>
                    <a:endParaRPr lang="en-US" altLang="zh-TW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64486109730498"/>
                      <c:h val="9.23780577668240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395-444F-B946-2B61F91C2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工作表1!$B$3:$F$3</c:f>
              <c:numCache>
                <c:formatCode>General</c:formatCode>
                <c:ptCount val="5"/>
                <c:pt idx="0">
                  <c:v>145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95-444F-B946-2B61F91C237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>
          <a:glow rad="63500">
            <a:schemeClr val="accent1">
              <a:satMod val="175000"/>
              <a:alpha val="40000"/>
            </a:schemeClr>
          </a:glow>
          <a:softEdge rad="12700"/>
        </a:effectLst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zh-TW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8302A-CACA-4ECD-9D95-3495F7E74C9F}" type="doc">
      <dgm:prSet loTypeId="urn:microsoft.com/office/officeart/2005/8/layout/cycle8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BC1FBA16-71D8-4896-B514-90C3E6BF64EC}">
      <dgm:prSet phldrT="[文字]" custT="1"/>
      <dgm:spPr/>
      <dgm:t>
        <a:bodyPr/>
        <a:lstStyle/>
        <a:p>
          <a:r>
            <a:rPr lang="zh-TW" altLang="en-US" sz="2200" b="1" dirty="0" smtClean="0"/>
            <a:t>分布</a:t>
          </a:r>
          <a:endParaRPr lang="zh-TW" altLang="en-US" sz="2200" b="1" dirty="0"/>
        </a:p>
      </dgm:t>
    </dgm:pt>
    <dgm:pt modelId="{57F6C707-B442-4EE0-95E4-4F0AF234B8BE}" type="parTrans" cxnId="{12CC0C1C-A658-48DB-A3E7-9F43E8160B26}">
      <dgm:prSet/>
      <dgm:spPr/>
      <dgm:t>
        <a:bodyPr/>
        <a:lstStyle/>
        <a:p>
          <a:endParaRPr lang="zh-TW" altLang="en-US" sz="2200" b="1"/>
        </a:p>
      </dgm:t>
    </dgm:pt>
    <dgm:pt modelId="{4BADB9D5-5F0A-4B6D-A03D-120E3AC2FB3A}" type="sibTrans" cxnId="{12CC0C1C-A658-48DB-A3E7-9F43E8160B26}">
      <dgm:prSet/>
      <dgm:spPr/>
      <dgm:t>
        <a:bodyPr/>
        <a:lstStyle/>
        <a:p>
          <a:endParaRPr lang="zh-TW" altLang="en-US" sz="2200" b="1"/>
        </a:p>
      </dgm:t>
    </dgm:pt>
    <dgm:pt modelId="{F3F30B38-606C-42C9-8AE7-3AB0E30C374F}">
      <dgm:prSet phldrT="[文字]" custT="1"/>
      <dgm:spPr/>
      <dgm:t>
        <a:bodyPr/>
        <a:lstStyle/>
        <a:p>
          <a:r>
            <a:rPr lang="zh-TW" altLang="en-US" sz="2200" b="1" dirty="0" smtClean="0"/>
            <a:t>建築</a:t>
          </a:r>
          <a:endParaRPr lang="zh-TW" altLang="en-US" sz="2200" b="1" dirty="0"/>
        </a:p>
      </dgm:t>
    </dgm:pt>
    <dgm:pt modelId="{92581453-8156-419A-8E7A-BFC272E90F86}" type="parTrans" cxnId="{2DAE9E39-AB35-4949-86BB-F78D58D42544}">
      <dgm:prSet/>
      <dgm:spPr/>
      <dgm:t>
        <a:bodyPr/>
        <a:lstStyle/>
        <a:p>
          <a:endParaRPr lang="zh-TW" altLang="en-US" sz="2200" b="1"/>
        </a:p>
      </dgm:t>
    </dgm:pt>
    <dgm:pt modelId="{CA84565C-AACC-4B33-A783-8BC877DF7F0B}" type="sibTrans" cxnId="{2DAE9E39-AB35-4949-86BB-F78D58D42544}">
      <dgm:prSet/>
      <dgm:spPr/>
      <dgm:t>
        <a:bodyPr/>
        <a:lstStyle/>
        <a:p>
          <a:endParaRPr lang="zh-TW" altLang="en-US" sz="2200" b="1"/>
        </a:p>
      </dgm:t>
    </dgm:pt>
    <dgm:pt modelId="{31011541-7C60-46D7-8694-F4808DF662A4}">
      <dgm:prSet phldrT="[文字]" custT="1"/>
      <dgm:spPr/>
      <dgm:t>
        <a:bodyPr/>
        <a:lstStyle/>
        <a:p>
          <a:r>
            <a:rPr lang="zh-TW" altLang="en-US" sz="2200" b="1" dirty="0" smtClean="0"/>
            <a:t>禮俗</a:t>
          </a:r>
          <a:endParaRPr lang="zh-TW" altLang="en-US" sz="2200" b="1" dirty="0"/>
        </a:p>
      </dgm:t>
    </dgm:pt>
    <dgm:pt modelId="{173AC80F-117C-403C-8F1C-7F780B52E2D1}" type="parTrans" cxnId="{3F48B532-0B6F-48E5-B450-75073EC1A1DA}">
      <dgm:prSet/>
      <dgm:spPr/>
      <dgm:t>
        <a:bodyPr/>
        <a:lstStyle/>
        <a:p>
          <a:endParaRPr lang="zh-TW" altLang="en-US" sz="2200" b="1"/>
        </a:p>
      </dgm:t>
    </dgm:pt>
    <dgm:pt modelId="{455FE168-62B8-43CE-A498-1DCE18EA4C4C}" type="sibTrans" cxnId="{3F48B532-0B6F-48E5-B450-75073EC1A1DA}">
      <dgm:prSet/>
      <dgm:spPr/>
      <dgm:t>
        <a:bodyPr/>
        <a:lstStyle/>
        <a:p>
          <a:endParaRPr lang="zh-TW" altLang="en-US" sz="2200" b="1"/>
        </a:p>
      </dgm:t>
    </dgm:pt>
    <dgm:pt modelId="{18C7898D-0B5B-45DC-A071-7EBE388A9C5F}">
      <dgm:prSet phldrT="[文字]" custT="1"/>
      <dgm:spPr/>
      <dgm:t>
        <a:bodyPr/>
        <a:lstStyle/>
        <a:p>
          <a:r>
            <a:rPr lang="zh-TW" altLang="en-US" sz="2200" b="1" dirty="0" smtClean="0"/>
            <a:t>歷史</a:t>
          </a:r>
          <a:endParaRPr lang="zh-TW" altLang="en-US" sz="2200" b="1" dirty="0"/>
        </a:p>
      </dgm:t>
    </dgm:pt>
    <dgm:pt modelId="{F26101CA-A03C-420D-A3EB-F669910AA2DD}" type="parTrans" cxnId="{58614838-7386-4DA2-9BDB-1D85BE4BC2F9}">
      <dgm:prSet/>
      <dgm:spPr/>
      <dgm:t>
        <a:bodyPr/>
        <a:lstStyle/>
        <a:p>
          <a:endParaRPr lang="zh-TW" altLang="en-US" sz="2200" b="1"/>
        </a:p>
      </dgm:t>
    </dgm:pt>
    <dgm:pt modelId="{93181996-BEC5-48B6-BFDC-41507E60AF12}" type="sibTrans" cxnId="{58614838-7386-4DA2-9BDB-1D85BE4BC2F9}">
      <dgm:prSet/>
      <dgm:spPr/>
      <dgm:t>
        <a:bodyPr/>
        <a:lstStyle/>
        <a:p>
          <a:endParaRPr lang="zh-TW" altLang="en-US" sz="2200" b="1"/>
        </a:p>
      </dgm:t>
    </dgm:pt>
    <dgm:pt modelId="{7DEC869D-A20C-4173-8E5A-200D83FC46C9}">
      <dgm:prSet phldrT="[文字]" custT="1"/>
      <dgm:spPr/>
      <dgm:t>
        <a:bodyPr/>
        <a:lstStyle/>
        <a:p>
          <a:r>
            <a:rPr lang="zh-TW" altLang="en-US" sz="2200" b="1" dirty="0" smtClean="0"/>
            <a:t>社會</a:t>
          </a:r>
          <a:endParaRPr lang="en-US" altLang="zh-TW" sz="2200" b="1" dirty="0" smtClean="0"/>
        </a:p>
        <a:p>
          <a:r>
            <a:rPr lang="zh-TW" altLang="en-US" sz="2200" b="1" dirty="0" smtClean="0"/>
            <a:t>組織</a:t>
          </a:r>
          <a:endParaRPr lang="zh-TW" altLang="en-US" sz="2200" b="1" dirty="0"/>
        </a:p>
      </dgm:t>
    </dgm:pt>
    <dgm:pt modelId="{0511746F-1332-46B2-AF80-9783ADD9E8B9}" type="parTrans" cxnId="{F28CCD34-73C7-4FC4-9886-098604CF7EA8}">
      <dgm:prSet/>
      <dgm:spPr/>
      <dgm:t>
        <a:bodyPr/>
        <a:lstStyle/>
        <a:p>
          <a:endParaRPr lang="zh-TW" altLang="en-US" sz="2200" b="1"/>
        </a:p>
      </dgm:t>
    </dgm:pt>
    <dgm:pt modelId="{8EEB4325-6529-4A46-AED8-2E12DFF24A22}" type="sibTrans" cxnId="{F28CCD34-73C7-4FC4-9886-098604CF7EA8}">
      <dgm:prSet/>
      <dgm:spPr/>
      <dgm:t>
        <a:bodyPr/>
        <a:lstStyle/>
        <a:p>
          <a:endParaRPr lang="zh-TW" altLang="en-US" sz="2200" b="1"/>
        </a:p>
      </dgm:t>
    </dgm:pt>
    <dgm:pt modelId="{4F57558D-3034-4279-876B-0C73D99F3A2E}">
      <dgm:prSet phldrT="[文字]" custT="1"/>
      <dgm:spPr/>
      <dgm:t>
        <a:bodyPr/>
        <a:lstStyle/>
        <a:p>
          <a:r>
            <a:rPr lang="zh-TW" altLang="en-US" sz="2200" b="1" dirty="0" smtClean="0"/>
            <a:t>舞蹈</a:t>
          </a:r>
          <a:endParaRPr lang="zh-TW" altLang="en-US" sz="2200" b="1" dirty="0"/>
        </a:p>
      </dgm:t>
    </dgm:pt>
    <dgm:pt modelId="{C613FB7D-A243-4487-A190-CE6CD6670004}" type="parTrans" cxnId="{1DE9885C-9954-40D9-873F-1CAA944264D7}">
      <dgm:prSet/>
      <dgm:spPr/>
      <dgm:t>
        <a:bodyPr/>
        <a:lstStyle/>
        <a:p>
          <a:endParaRPr lang="zh-TW" altLang="en-US" sz="2200" b="1"/>
        </a:p>
      </dgm:t>
    </dgm:pt>
    <dgm:pt modelId="{DB2CFA3E-2BC5-47DF-B8A1-308136CC8C0E}" type="sibTrans" cxnId="{1DE9885C-9954-40D9-873F-1CAA944264D7}">
      <dgm:prSet/>
      <dgm:spPr/>
      <dgm:t>
        <a:bodyPr/>
        <a:lstStyle/>
        <a:p>
          <a:endParaRPr lang="zh-TW" altLang="en-US" sz="2200" b="1"/>
        </a:p>
      </dgm:t>
    </dgm:pt>
    <dgm:pt modelId="{4AC2238F-19B7-4DD3-8B42-13E59B3188EC}">
      <dgm:prSet phldrT="[文字]" custT="1"/>
      <dgm:spPr/>
      <dgm:t>
        <a:bodyPr/>
        <a:lstStyle/>
        <a:p>
          <a:r>
            <a:rPr lang="zh-TW" altLang="en-US" sz="2200" b="1" dirty="0" smtClean="0"/>
            <a:t>服飾</a:t>
          </a:r>
          <a:endParaRPr lang="zh-TW" altLang="en-US" sz="2200" b="1" dirty="0"/>
        </a:p>
      </dgm:t>
    </dgm:pt>
    <dgm:pt modelId="{9D262328-EB57-4236-9473-D540750BF4C7}" type="parTrans" cxnId="{ADE37BC9-62D9-44D8-9BA4-81A0B1EF377A}">
      <dgm:prSet/>
      <dgm:spPr/>
      <dgm:t>
        <a:bodyPr/>
        <a:lstStyle/>
        <a:p>
          <a:endParaRPr lang="zh-TW" altLang="en-US" sz="2200" b="1"/>
        </a:p>
      </dgm:t>
    </dgm:pt>
    <dgm:pt modelId="{6756A25A-E045-4C03-9629-0F1B2FB5028E}" type="sibTrans" cxnId="{ADE37BC9-62D9-44D8-9BA4-81A0B1EF377A}">
      <dgm:prSet/>
      <dgm:spPr/>
      <dgm:t>
        <a:bodyPr/>
        <a:lstStyle/>
        <a:p>
          <a:endParaRPr lang="zh-TW" altLang="en-US" sz="2200" b="1"/>
        </a:p>
      </dgm:t>
    </dgm:pt>
    <dgm:pt modelId="{D6218086-59EA-42F6-8380-B57581E68AA2}" type="pres">
      <dgm:prSet presAssocID="{F868302A-CACA-4ECD-9D95-3495F7E74C9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DF761A-CA8F-46BF-943F-9307FCF9985C}" type="pres">
      <dgm:prSet presAssocID="{F868302A-CACA-4ECD-9D95-3495F7E74C9F}" presName="wedge1" presStyleLbl="node1" presStyleIdx="0" presStyleCnt="7"/>
      <dgm:spPr/>
      <dgm:t>
        <a:bodyPr/>
        <a:lstStyle/>
        <a:p>
          <a:endParaRPr lang="zh-TW" altLang="en-US"/>
        </a:p>
      </dgm:t>
    </dgm:pt>
    <dgm:pt modelId="{FF984360-E896-419C-939D-E48177AFD93F}" type="pres">
      <dgm:prSet presAssocID="{F868302A-CACA-4ECD-9D95-3495F7E74C9F}" presName="dummy1a" presStyleCnt="0"/>
      <dgm:spPr/>
    </dgm:pt>
    <dgm:pt modelId="{A198D652-498D-4D4C-89FE-4A505254F3A3}" type="pres">
      <dgm:prSet presAssocID="{F868302A-CACA-4ECD-9D95-3495F7E74C9F}" presName="dummy1b" presStyleCnt="0"/>
      <dgm:spPr/>
    </dgm:pt>
    <dgm:pt modelId="{D691E53F-B6F4-470B-ADA3-1C77E76EFD01}" type="pres">
      <dgm:prSet presAssocID="{F868302A-CACA-4ECD-9D95-3495F7E74C9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9F7D1A-E6BC-4CF8-B025-4F9B81554AFE}" type="pres">
      <dgm:prSet presAssocID="{F868302A-CACA-4ECD-9D95-3495F7E74C9F}" presName="wedge2" presStyleLbl="node1" presStyleIdx="1" presStyleCnt="7"/>
      <dgm:spPr/>
      <dgm:t>
        <a:bodyPr/>
        <a:lstStyle/>
        <a:p>
          <a:endParaRPr lang="zh-TW" altLang="en-US"/>
        </a:p>
      </dgm:t>
    </dgm:pt>
    <dgm:pt modelId="{02A1234E-C0FB-4342-9BDE-0D1D0D1BCC17}" type="pres">
      <dgm:prSet presAssocID="{F868302A-CACA-4ECD-9D95-3495F7E74C9F}" presName="dummy2a" presStyleCnt="0"/>
      <dgm:spPr/>
    </dgm:pt>
    <dgm:pt modelId="{AFF11AE7-DB66-4922-AECF-E87050D97BEF}" type="pres">
      <dgm:prSet presAssocID="{F868302A-CACA-4ECD-9D95-3495F7E74C9F}" presName="dummy2b" presStyleCnt="0"/>
      <dgm:spPr/>
    </dgm:pt>
    <dgm:pt modelId="{0F4D5320-01D9-4AB3-819D-8508C617BF6F}" type="pres">
      <dgm:prSet presAssocID="{F868302A-CACA-4ECD-9D95-3495F7E74C9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89A9E0-0015-4758-A4D6-3ABA409D0018}" type="pres">
      <dgm:prSet presAssocID="{F868302A-CACA-4ECD-9D95-3495F7E74C9F}" presName="wedge3" presStyleLbl="node1" presStyleIdx="2" presStyleCnt="7"/>
      <dgm:spPr/>
      <dgm:t>
        <a:bodyPr/>
        <a:lstStyle/>
        <a:p>
          <a:endParaRPr lang="zh-TW" altLang="en-US"/>
        </a:p>
      </dgm:t>
    </dgm:pt>
    <dgm:pt modelId="{A4B2B09B-880A-4F04-877D-1CBC4D3E32DD}" type="pres">
      <dgm:prSet presAssocID="{F868302A-CACA-4ECD-9D95-3495F7E74C9F}" presName="dummy3a" presStyleCnt="0"/>
      <dgm:spPr/>
    </dgm:pt>
    <dgm:pt modelId="{E2001E93-27A5-435A-BBCC-C2BED6743AC3}" type="pres">
      <dgm:prSet presAssocID="{F868302A-CACA-4ECD-9D95-3495F7E74C9F}" presName="dummy3b" presStyleCnt="0"/>
      <dgm:spPr/>
    </dgm:pt>
    <dgm:pt modelId="{6C40AE66-9AA0-4F28-9785-B730C0FAA7C5}" type="pres">
      <dgm:prSet presAssocID="{F868302A-CACA-4ECD-9D95-3495F7E74C9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1FA727-EF71-473E-9864-5CEFD4B0086B}" type="pres">
      <dgm:prSet presAssocID="{F868302A-CACA-4ECD-9D95-3495F7E74C9F}" presName="wedge4" presStyleLbl="node1" presStyleIdx="3" presStyleCnt="7"/>
      <dgm:spPr/>
      <dgm:t>
        <a:bodyPr/>
        <a:lstStyle/>
        <a:p>
          <a:endParaRPr lang="zh-TW" altLang="en-US"/>
        </a:p>
      </dgm:t>
    </dgm:pt>
    <dgm:pt modelId="{30F9C671-B6F2-4567-8DA3-E7A03AE93740}" type="pres">
      <dgm:prSet presAssocID="{F868302A-CACA-4ECD-9D95-3495F7E74C9F}" presName="dummy4a" presStyleCnt="0"/>
      <dgm:spPr/>
    </dgm:pt>
    <dgm:pt modelId="{B29B8DB6-89EC-4376-9FB0-8C1A16F6326D}" type="pres">
      <dgm:prSet presAssocID="{F868302A-CACA-4ECD-9D95-3495F7E74C9F}" presName="dummy4b" presStyleCnt="0"/>
      <dgm:spPr/>
    </dgm:pt>
    <dgm:pt modelId="{CF29F552-9EB3-4E99-8463-85E7E40FD9DB}" type="pres">
      <dgm:prSet presAssocID="{F868302A-CACA-4ECD-9D95-3495F7E74C9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97BE58-9564-4841-AD89-744C52DB3BC1}" type="pres">
      <dgm:prSet presAssocID="{F868302A-CACA-4ECD-9D95-3495F7E74C9F}" presName="wedge5" presStyleLbl="node1" presStyleIdx="4" presStyleCnt="7"/>
      <dgm:spPr/>
      <dgm:t>
        <a:bodyPr/>
        <a:lstStyle/>
        <a:p>
          <a:endParaRPr lang="zh-TW" altLang="en-US"/>
        </a:p>
      </dgm:t>
    </dgm:pt>
    <dgm:pt modelId="{41BD6734-40E9-4D38-8633-AA3C92CAF168}" type="pres">
      <dgm:prSet presAssocID="{F868302A-CACA-4ECD-9D95-3495F7E74C9F}" presName="dummy5a" presStyleCnt="0"/>
      <dgm:spPr/>
    </dgm:pt>
    <dgm:pt modelId="{A39B08C4-402B-4BE7-B294-630A60EAF9C9}" type="pres">
      <dgm:prSet presAssocID="{F868302A-CACA-4ECD-9D95-3495F7E74C9F}" presName="dummy5b" presStyleCnt="0"/>
      <dgm:spPr/>
    </dgm:pt>
    <dgm:pt modelId="{7419DA57-B0AB-40BF-A13A-2A54ADA6B10F}" type="pres">
      <dgm:prSet presAssocID="{F868302A-CACA-4ECD-9D95-3495F7E74C9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95048-299D-44A7-A48C-B1317AA3BD67}" type="pres">
      <dgm:prSet presAssocID="{F868302A-CACA-4ECD-9D95-3495F7E74C9F}" presName="wedge6" presStyleLbl="node1" presStyleIdx="5" presStyleCnt="7"/>
      <dgm:spPr/>
      <dgm:t>
        <a:bodyPr/>
        <a:lstStyle/>
        <a:p>
          <a:endParaRPr lang="zh-TW" altLang="en-US"/>
        </a:p>
      </dgm:t>
    </dgm:pt>
    <dgm:pt modelId="{FD14EE56-F74C-4AF2-A940-EBC9513BA58F}" type="pres">
      <dgm:prSet presAssocID="{F868302A-CACA-4ECD-9D95-3495F7E74C9F}" presName="dummy6a" presStyleCnt="0"/>
      <dgm:spPr/>
    </dgm:pt>
    <dgm:pt modelId="{9DD6200C-6904-4FB9-A6B7-14FEA8EE88B4}" type="pres">
      <dgm:prSet presAssocID="{F868302A-CACA-4ECD-9D95-3495F7E74C9F}" presName="dummy6b" presStyleCnt="0"/>
      <dgm:spPr/>
    </dgm:pt>
    <dgm:pt modelId="{5C7325C3-A464-4063-80B2-73C91E1D8FC3}" type="pres">
      <dgm:prSet presAssocID="{F868302A-CACA-4ECD-9D95-3495F7E74C9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91B50A-1856-4793-9CB5-C1B45B6A6353}" type="pres">
      <dgm:prSet presAssocID="{F868302A-CACA-4ECD-9D95-3495F7E74C9F}" presName="wedge7" presStyleLbl="node1" presStyleIdx="6" presStyleCnt="7"/>
      <dgm:spPr/>
      <dgm:t>
        <a:bodyPr/>
        <a:lstStyle/>
        <a:p>
          <a:endParaRPr lang="zh-TW" altLang="en-US"/>
        </a:p>
      </dgm:t>
    </dgm:pt>
    <dgm:pt modelId="{A5B7C886-48AC-462A-ADC0-95761EF0C89C}" type="pres">
      <dgm:prSet presAssocID="{F868302A-CACA-4ECD-9D95-3495F7E74C9F}" presName="dummy7a" presStyleCnt="0"/>
      <dgm:spPr/>
    </dgm:pt>
    <dgm:pt modelId="{8C07497E-48DA-4BD7-920B-D777437529B4}" type="pres">
      <dgm:prSet presAssocID="{F868302A-CACA-4ECD-9D95-3495F7E74C9F}" presName="dummy7b" presStyleCnt="0"/>
      <dgm:spPr/>
    </dgm:pt>
    <dgm:pt modelId="{EF5B8B3E-56B7-498C-9D21-9D371B1CE6D6}" type="pres">
      <dgm:prSet presAssocID="{F868302A-CACA-4ECD-9D95-3495F7E74C9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2D61A3-44AE-464B-9DB1-C79DF93DB142}" type="pres">
      <dgm:prSet presAssocID="{4BADB9D5-5F0A-4B6D-A03D-120E3AC2FB3A}" presName="arrowWedge1" presStyleLbl="fgSibTrans2D1" presStyleIdx="0" presStyleCnt="7"/>
      <dgm:spPr/>
    </dgm:pt>
    <dgm:pt modelId="{2599D688-B57F-4D05-9DAD-C4165D0956E7}" type="pres">
      <dgm:prSet presAssocID="{CA84565C-AACC-4B33-A783-8BC877DF7F0B}" presName="arrowWedge2" presStyleLbl="fgSibTrans2D1" presStyleIdx="1" presStyleCnt="7"/>
      <dgm:spPr/>
    </dgm:pt>
    <dgm:pt modelId="{975AC2DC-F898-4345-AB25-B72B80AE3EBA}" type="pres">
      <dgm:prSet presAssocID="{455FE168-62B8-43CE-A498-1DCE18EA4C4C}" presName="arrowWedge3" presStyleLbl="fgSibTrans2D1" presStyleIdx="2" presStyleCnt="7"/>
      <dgm:spPr/>
    </dgm:pt>
    <dgm:pt modelId="{4D8C03DF-44A2-48BD-BE32-D4BFFE7237ED}" type="pres">
      <dgm:prSet presAssocID="{93181996-BEC5-48B6-BFDC-41507E60AF12}" presName="arrowWedge4" presStyleLbl="fgSibTrans2D1" presStyleIdx="3" presStyleCnt="7"/>
      <dgm:spPr/>
    </dgm:pt>
    <dgm:pt modelId="{CF15F3D5-3E17-48C7-A998-ADF34F430589}" type="pres">
      <dgm:prSet presAssocID="{8EEB4325-6529-4A46-AED8-2E12DFF24A22}" presName="arrowWedge5" presStyleLbl="fgSibTrans2D1" presStyleIdx="4" presStyleCnt="7"/>
      <dgm:spPr/>
    </dgm:pt>
    <dgm:pt modelId="{A8487C0E-9F4D-49AD-A269-508F217F7738}" type="pres">
      <dgm:prSet presAssocID="{DB2CFA3E-2BC5-47DF-B8A1-308136CC8C0E}" presName="arrowWedge6" presStyleLbl="fgSibTrans2D1" presStyleIdx="5" presStyleCnt="7"/>
      <dgm:spPr/>
    </dgm:pt>
    <dgm:pt modelId="{AD26B416-E88F-422A-9303-EA838B70730A}" type="pres">
      <dgm:prSet presAssocID="{6756A25A-E045-4C03-9629-0F1B2FB5028E}" presName="arrowWedge7" presStyleLbl="fgSibTrans2D1" presStyleIdx="6" presStyleCnt="7"/>
      <dgm:spPr/>
    </dgm:pt>
  </dgm:ptLst>
  <dgm:cxnLst>
    <dgm:cxn modelId="{81D9E4B1-7FE5-4D50-A3D0-D3F56C052291}" type="presOf" srcId="{4AC2238F-19B7-4DD3-8B42-13E59B3188EC}" destId="{EF5B8B3E-56B7-498C-9D21-9D371B1CE6D6}" srcOrd="1" destOrd="0" presId="urn:microsoft.com/office/officeart/2005/8/layout/cycle8"/>
    <dgm:cxn modelId="{279C18E1-C7F4-4009-87AF-DB5DA2F46766}" type="presOf" srcId="{18C7898D-0B5B-45DC-A071-7EBE388A9C5F}" destId="{EF1FA727-EF71-473E-9864-5CEFD4B0086B}" srcOrd="0" destOrd="0" presId="urn:microsoft.com/office/officeart/2005/8/layout/cycle8"/>
    <dgm:cxn modelId="{887F5558-B8C6-4F29-A867-EB9CCFAF6F03}" type="presOf" srcId="{4F57558D-3034-4279-876B-0C73D99F3A2E}" destId="{5C7325C3-A464-4063-80B2-73C91E1D8FC3}" srcOrd="1" destOrd="0" presId="urn:microsoft.com/office/officeart/2005/8/layout/cycle8"/>
    <dgm:cxn modelId="{1DE9885C-9954-40D9-873F-1CAA944264D7}" srcId="{F868302A-CACA-4ECD-9D95-3495F7E74C9F}" destId="{4F57558D-3034-4279-876B-0C73D99F3A2E}" srcOrd="5" destOrd="0" parTransId="{C613FB7D-A243-4487-A190-CE6CD6670004}" sibTransId="{DB2CFA3E-2BC5-47DF-B8A1-308136CC8C0E}"/>
    <dgm:cxn modelId="{8130B3AC-BDFD-420B-9696-30773833AFE2}" type="presOf" srcId="{BC1FBA16-71D8-4896-B514-90C3E6BF64EC}" destId="{D691E53F-B6F4-470B-ADA3-1C77E76EFD01}" srcOrd="1" destOrd="0" presId="urn:microsoft.com/office/officeart/2005/8/layout/cycle8"/>
    <dgm:cxn modelId="{ADE37BC9-62D9-44D8-9BA4-81A0B1EF377A}" srcId="{F868302A-CACA-4ECD-9D95-3495F7E74C9F}" destId="{4AC2238F-19B7-4DD3-8B42-13E59B3188EC}" srcOrd="6" destOrd="0" parTransId="{9D262328-EB57-4236-9473-D540750BF4C7}" sibTransId="{6756A25A-E045-4C03-9629-0F1B2FB5028E}"/>
    <dgm:cxn modelId="{58614838-7386-4DA2-9BDB-1D85BE4BC2F9}" srcId="{F868302A-CACA-4ECD-9D95-3495F7E74C9F}" destId="{18C7898D-0B5B-45DC-A071-7EBE388A9C5F}" srcOrd="3" destOrd="0" parTransId="{F26101CA-A03C-420D-A3EB-F669910AA2DD}" sibTransId="{93181996-BEC5-48B6-BFDC-41507E60AF12}"/>
    <dgm:cxn modelId="{E1F6401E-3507-499F-97ED-DA611FB45B7F}" type="presOf" srcId="{31011541-7C60-46D7-8694-F4808DF662A4}" destId="{5289A9E0-0015-4758-A4D6-3ABA409D0018}" srcOrd="0" destOrd="0" presId="urn:microsoft.com/office/officeart/2005/8/layout/cycle8"/>
    <dgm:cxn modelId="{F28CCD34-73C7-4FC4-9886-098604CF7EA8}" srcId="{F868302A-CACA-4ECD-9D95-3495F7E74C9F}" destId="{7DEC869D-A20C-4173-8E5A-200D83FC46C9}" srcOrd="4" destOrd="0" parTransId="{0511746F-1332-46B2-AF80-9783ADD9E8B9}" sibTransId="{8EEB4325-6529-4A46-AED8-2E12DFF24A22}"/>
    <dgm:cxn modelId="{294DCDFF-573C-422A-AE31-D5057B63AC77}" type="presOf" srcId="{4F57558D-3034-4279-876B-0C73D99F3A2E}" destId="{D5E95048-299D-44A7-A48C-B1317AA3BD67}" srcOrd="0" destOrd="0" presId="urn:microsoft.com/office/officeart/2005/8/layout/cycle8"/>
    <dgm:cxn modelId="{E67999CA-245F-427C-A53F-9DF431A44CCC}" type="presOf" srcId="{7DEC869D-A20C-4173-8E5A-200D83FC46C9}" destId="{7419DA57-B0AB-40BF-A13A-2A54ADA6B10F}" srcOrd="1" destOrd="0" presId="urn:microsoft.com/office/officeart/2005/8/layout/cycle8"/>
    <dgm:cxn modelId="{2D76855B-342E-4280-AF2A-D4208577179D}" type="presOf" srcId="{4AC2238F-19B7-4DD3-8B42-13E59B3188EC}" destId="{5091B50A-1856-4793-9CB5-C1B45B6A6353}" srcOrd="0" destOrd="0" presId="urn:microsoft.com/office/officeart/2005/8/layout/cycle8"/>
    <dgm:cxn modelId="{5DE809F0-CFBE-4A81-AEE6-2648CA0F58AC}" type="presOf" srcId="{18C7898D-0B5B-45DC-A071-7EBE388A9C5F}" destId="{CF29F552-9EB3-4E99-8463-85E7E40FD9DB}" srcOrd="1" destOrd="0" presId="urn:microsoft.com/office/officeart/2005/8/layout/cycle8"/>
    <dgm:cxn modelId="{2DAE9E39-AB35-4949-86BB-F78D58D42544}" srcId="{F868302A-CACA-4ECD-9D95-3495F7E74C9F}" destId="{F3F30B38-606C-42C9-8AE7-3AB0E30C374F}" srcOrd="1" destOrd="0" parTransId="{92581453-8156-419A-8E7A-BFC272E90F86}" sibTransId="{CA84565C-AACC-4B33-A783-8BC877DF7F0B}"/>
    <dgm:cxn modelId="{78155CD4-BDF8-4CBE-A471-6CFAEEEEE82F}" type="presOf" srcId="{F3F30B38-606C-42C9-8AE7-3AB0E30C374F}" destId="{0F4D5320-01D9-4AB3-819D-8508C617BF6F}" srcOrd="1" destOrd="0" presId="urn:microsoft.com/office/officeart/2005/8/layout/cycle8"/>
    <dgm:cxn modelId="{5CC950B6-C83B-49AB-B6A0-FC200324C9FE}" type="presOf" srcId="{BC1FBA16-71D8-4896-B514-90C3E6BF64EC}" destId="{DEDF761A-CA8F-46BF-943F-9307FCF9985C}" srcOrd="0" destOrd="0" presId="urn:microsoft.com/office/officeart/2005/8/layout/cycle8"/>
    <dgm:cxn modelId="{E7769275-32C5-4DB2-A10A-1A789DA3C432}" type="presOf" srcId="{F868302A-CACA-4ECD-9D95-3495F7E74C9F}" destId="{D6218086-59EA-42F6-8380-B57581E68AA2}" srcOrd="0" destOrd="0" presId="urn:microsoft.com/office/officeart/2005/8/layout/cycle8"/>
    <dgm:cxn modelId="{DAC1C9C8-FC15-4D38-9651-74BE08595961}" type="presOf" srcId="{F3F30B38-606C-42C9-8AE7-3AB0E30C374F}" destId="{039F7D1A-E6BC-4CF8-B025-4F9B81554AFE}" srcOrd="0" destOrd="0" presId="urn:microsoft.com/office/officeart/2005/8/layout/cycle8"/>
    <dgm:cxn modelId="{3F48B532-0B6F-48E5-B450-75073EC1A1DA}" srcId="{F868302A-CACA-4ECD-9D95-3495F7E74C9F}" destId="{31011541-7C60-46D7-8694-F4808DF662A4}" srcOrd="2" destOrd="0" parTransId="{173AC80F-117C-403C-8F1C-7F780B52E2D1}" sibTransId="{455FE168-62B8-43CE-A498-1DCE18EA4C4C}"/>
    <dgm:cxn modelId="{6BEF99C0-2CFC-4B52-AF65-8FACC196F71A}" type="presOf" srcId="{7DEC869D-A20C-4173-8E5A-200D83FC46C9}" destId="{EF97BE58-9564-4841-AD89-744C52DB3BC1}" srcOrd="0" destOrd="0" presId="urn:microsoft.com/office/officeart/2005/8/layout/cycle8"/>
    <dgm:cxn modelId="{A43A0375-BB13-4D0F-9B66-2E3A63700DCE}" type="presOf" srcId="{31011541-7C60-46D7-8694-F4808DF662A4}" destId="{6C40AE66-9AA0-4F28-9785-B730C0FAA7C5}" srcOrd="1" destOrd="0" presId="urn:microsoft.com/office/officeart/2005/8/layout/cycle8"/>
    <dgm:cxn modelId="{12CC0C1C-A658-48DB-A3E7-9F43E8160B26}" srcId="{F868302A-CACA-4ECD-9D95-3495F7E74C9F}" destId="{BC1FBA16-71D8-4896-B514-90C3E6BF64EC}" srcOrd="0" destOrd="0" parTransId="{57F6C707-B442-4EE0-95E4-4F0AF234B8BE}" sibTransId="{4BADB9D5-5F0A-4B6D-A03D-120E3AC2FB3A}"/>
    <dgm:cxn modelId="{ADE99F7A-52B4-4364-AC2E-0F59AA8E0499}" type="presParOf" srcId="{D6218086-59EA-42F6-8380-B57581E68AA2}" destId="{DEDF761A-CA8F-46BF-943F-9307FCF9985C}" srcOrd="0" destOrd="0" presId="urn:microsoft.com/office/officeart/2005/8/layout/cycle8"/>
    <dgm:cxn modelId="{BCE91200-1F51-42DF-9D7D-B7A391D35A11}" type="presParOf" srcId="{D6218086-59EA-42F6-8380-B57581E68AA2}" destId="{FF984360-E896-419C-939D-E48177AFD93F}" srcOrd="1" destOrd="0" presId="urn:microsoft.com/office/officeart/2005/8/layout/cycle8"/>
    <dgm:cxn modelId="{81FCA991-335E-4500-B372-4E022980EEBF}" type="presParOf" srcId="{D6218086-59EA-42F6-8380-B57581E68AA2}" destId="{A198D652-498D-4D4C-89FE-4A505254F3A3}" srcOrd="2" destOrd="0" presId="urn:microsoft.com/office/officeart/2005/8/layout/cycle8"/>
    <dgm:cxn modelId="{FDC56869-8073-4AEE-8816-850F40C26E7E}" type="presParOf" srcId="{D6218086-59EA-42F6-8380-B57581E68AA2}" destId="{D691E53F-B6F4-470B-ADA3-1C77E76EFD01}" srcOrd="3" destOrd="0" presId="urn:microsoft.com/office/officeart/2005/8/layout/cycle8"/>
    <dgm:cxn modelId="{3C1B1095-8557-4ABF-8F60-9852F5FD1CE3}" type="presParOf" srcId="{D6218086-59EA-42F6-8380-B57581E68AA2}" destId="{039F7D1A-E6BC-4CF8-B025-4F9B81554AFE}" srcOrd="4" destOrd="0" presId="urn:microsoft.com/office/officeart/2005/8/layout/cycle8"/>
    <dgm:cxn modelId="{FCD3264B-83AF-4AB0-9BF3-68FDD611A66A}" type="presParOf" srcId="{D6218086-59EA-42F6-8380-B57581E68AA2}" destId="{02A1234E-C0FB-4342-9BDE-0D1D0D1BCC17}" srcOrd="5" destOrd="0" presId="urn:microsoft.com/office/officeart/2005/8/layout/cycle8"/>
    <dgm:cxn modelId="{0B78571D-C842-4B65-AD73-1D185D3A0D8B}" type="presParOf" srcId="{D6218086-59EA-42F6-8380-B57581E68AA2}" destId="{AFF11AE7-DB66-4922-AECF-E87050D97BEF}" srcOrd="6" destOrd="0" presId="urn:microsoft.com/office/officeart/2005/8/layout/cycle8"/>
    <dgm:cxn modelId="{492734B4-7E0D-4611-A326-583D093B800B}" type="presParOf" srcId="{D6218086-59EA-42F6-8380-B57581E68AA2}" destId="{0F4D5320-01D9-4AB3-819D-8508C617BF6F}" srcOrd="7" destOrd="0" presId="urn:microsoft.com/office/officeart/2005/8/layout/cycle8"/>
    <dgm:cxn modelId="{31BE1C51-A8B2-4F81-9800-CD728D212B96}" type="presParOf" srcId="{D6218086-59EA-42F6-8380-B57581E68AA2}" destId="{5289A9E0-0015-4758-A4D6-3ABA409D0018}" srcOrd="8" destOrd="0" presId="urn:microsoft.com/office/officeart/2005/8/layout/cycle8"/>
    <dgm:cxn modelId="{2A65C354-7C82-4BF1-860D-B89DF11E4C06}" type="presParOf" srcId="{D6218086-59EA-42F6-8380-B57581E68AA2}" destId="{A4B2B09B-880A-4F04-877D-1CBC4D3E32DD}" srcOrd="9" destOrd="0" presId="urn:microsoft.com/office/officeart/2005/8/layout/cycle8"/>
    <dgm:cxn modelId="{ECBCE76F-E1EB-4DEE-94BA-7DD586389F8E}" type="presParOf" srcId="{D6218086-59EA-42F6-8380-B57581E68AA2}" destId="{E2001E93-27A5-435A-BBCC-C2BED6743AC3}" srcOrd="10" destOrd="0" presId="urn:microsoft.com/office/officeart/2005/8/layout/cycle8"/>
    <dgm:cxn modelId="{2D727B48-5D72-42FB-B9FC-4422ACDAEDA6}" type="presParOf" srcId="{D6218086-59EA-42F6-8380-B57581E68AA2}" destId="{6C40AE66-9AA0-4F28-9785-B730C0FAA7C5}" srcOrd="11" destOrd="0" presId="urn:microsoft.com/office/officeart/2005/8/layout/cycle8"/>
    <dgm:cxn modelId="{B1D52FD5-080E-47A0-8ADE-57EB33F79516}" type="presParOf" srcId="{D6218086-59EA-42F6-8380-B57581E68AA2}" destId="{EF1FA727-EF71-473E-9864-5CEFD4B0086B}" srcOrd="12" destOrd="0" presId="urn:microsoft.com/office/officeart/2005/8/layout/cycle8"/>
    <dgm:cxn modelId="{DE8455F5-FACF-4724-97CE-74C864447E56}" type="presParOf" srcId="{D6218086-59EA-42F6-8380-B57581E68AA2}" destId="{30F9C671-B6F2-4567-8DA3-E7A03AE93740}" srcOrd="13" destOrd="0" presId="urn:microsoft.com/office/officeart/2005/8/layout/cycle8"/>
    <dgm:cxn modelId="{A71D1EB8-13E4-4C6C-AFDC-CECE09352056}" type="presParOf" srcId="{D6218086-59EA-42F6-8380-B57581E68AA2}" destId="{B29B8DB6-89EC-4376-9FB0-8C1A16F6326D}" srcOrd="14" destOrd="0" presId="urn:microsoft.com/office/officeart/2005/8/layout/cycle8"/>
    <dgm:cxn modelId="{4685739F-9078-4A2E-8401-D28F3164399C}" type="presParOf" srcId="{D6218086-59EA-42F6-8380-B57581E68AA2}" destId="{CF29F552-9EB3-4E99-8463-85E7E40FD9DB}" srcOrd="15" destOrd="0" presId="urn:microsoft.com/office/officeart/2005/8/layout/cycle8"/>
    <dgm:cxn modelId="{7F1AA816-CCEC-499D-89F7-64AE130EF0A8}" type="presParOf" srcId="{D6218086-59EA-42F6-8380-B57581E68AA2}" destId="{EF97BE58-9564-4841-AD89-744C52DB3BC1}" srcOrd="16" destOrd="0" presId="urn:microsoft.com/office/officeart/2005/8/layout/cycle8"/>
    <dgm:cxn modelId="{11D341A4-0C9D-4400-A775-C4C385533608}" type="presParOf" srcId="{D6218086-59EA-42F6-8380-B57581E68AA2}" destId="{41BD6734-40E9-4D38-8633-AA3C92CAF168}" srcOrd="17" destOrd="0" presId="urn:microsoft.com/office/officeart/2005/8/layout/cycle8"/>
    <dgm:cxn modelId="{61345317-6660-4DAC-85E4-7088C1B74851}" type="presParOf" srcId="{D6218086-59EA-42F6-8380-B57581E68AA2}" destId="{A39B08C4-402B-4BE7-B294-630A60EAF9C9}" srcOrd="18" destOrd="0" presId="urn:microsoft.com/office/officeart/2005/8/layout/cycle8"/>
    <dgm:cxn modelId="{2F514640-03C0-4A62-ADFF-9C23002EE8C8}" type="presParOf" srcId="{D6218086-59EA-42F6-8380-B57581E68AA2}" destId="{7419DA57-B0AB-40BF-A13A-2A54ADA6B10F}" srcOrd="19" destOrd="0" presId="urn:microsoft.com/office/officeart/2005/8/layout/cycle8"/>
    <dgm:cxn modelId="{5C46BA47-C9BD-47CD-B417-FA29767B1D49}" type="presParOf" srcId="{D6218086-59EA-42F6-8380-B57581E68AA2}" destId="{D5E95048-299D-44A7-A48C-B1317AA3BD67}" srcOrd="20" destOrd="0" presId="urn:microsoft.com/office/officeart/2005/8/layout/cycle8"/>
    <dgm:cxn modelId="{F012CC51-8C3B-4B13-85BE-38E0298F6B20}" type="presParOf" srcId="{D6218086-59EA-42F6-8380-B57581E68AA2}" destId="{FD14EE56-F74C-4AF2-A940-EBC9513BA58F}" srcOrd="21" destOrd="0" presId="urn:microsoft.com/office/officeart/2005/8/layout/cycle8"/>
    <dgm:cxn modelId="{EDF4FACE-1E08-4621-8B6C-E1F29AC67C0F}" type="presParOf" srcId="{D6218086-59EA-42F6-8380-B57581E68AA2}" destId="{9DD6200C-6904-4FB9-A6B7-14FEA8EE88B4}" srcOrd="22" destOrd="0" presId="urn:microsoft.com/office/officeart/2005/8/layout/cycle8"/>
    <dgm:cxn modelId="{D88CAC4D-4D2E-44D8-8F67-472EA5C05981}" type="presParOf" srcId="{D6218086-59EA-42F6-8380-B57581E68AA2}" destId="{5C7325C3-A464-4063-80B2-73C91E1D8FC3}" srcOrd="23" destOrd="0" presId="urn:microsoft.com/office/officeart/2005/8/layout/cycle8"/>
    <dgm:cxn modelId="{40636A5C-0889-4990-A6DB-F81105D0EE88}" type="presParOf" srcId="{D6218086-59EA-42F6-8380-B57581E68AA2}" destId="{5091B50A-1856-4793-9CB5-C1B45B6A6353}" srcOrd="24" destOrd="0" presId="urn:microsoft.com/office/officeart/2005/8/layout/cycle8"/>
    <dgm:cxn modelId="{AE1C9620-2382-4551-BD84-0969C9CBF89B}" type="presParOf" srcId="{D6218086-59EA-42F6-8380-B57581E68AA2}" destId="{A5B7C886-48AC-462A-ADC0-95761EF0C89C}" srcOrd="25" destOrd="0" presId="urn:microsoft.com/office/officeart/2005/8/layout/cycle8"/>
    <dgm:cxn modelId="{2B477FEF-3AC3-4001-BF77-214DDA83269C}" type="presParOf" srcId="{D6218086-59EA-42F6-8380-B57581E68AA2}" destId="{8C07497E-48DA-4BD7-920B-D777437529B4}" srcOrd="26" destOrd="0" presId="urn:microsoft.com/office/officeart/2005/8/layout/cycle8"/>
    <dgm:cxn modelId="{528FA9C9-D141-4F86-ACC5-97AFF04CC277}" type="presParOf" srcId="{D6218086-59EA-42F6-8380-B57581E68AA2}" destId="{EF5B8B3E-56B7-498C-9D21-9D371B1CE6D6}" srcOrd="27" destOrd="0" presId="urn:microsoft.com/office/officeart/2005/8/layout/cycle8"/>
    <dgm:cxn modelId="{3D29FB9C-EBB8-4E1E-AB52-66CE282DBEA0}" type="presParOf" srcId="{D6218086-59EA-42F6-8380-B57581E68AA2}" destId="{5C2D61A3-44AE-464B-9DB1-C79DF93DB142}" srcOrd="28" destOrd="0" presId="urn:microsoft.com/office/officeart/2005/8/layout/cycle8"/>
    <dgm:cxn modelId="{304B75F2-A278-4031-97E7-37EBA5B3D606}" type="presParOf" srcId="{D6218086-59EA-42F6-8380-B57581E68AA2}" destId="{2599D688-B57F-4D05-9DAD-C4165D0956E7}" srcOrd="29" destOrd="0" presId="urn:microsoft.com/office/officeart/2005/8/layout/cycle8"/>
    <dgm:cxn modelId="{F85F1D94-2D9D-4ECF-9EEF-51343B95C7D1}" type="presParOf" srcId="{D6218086-59EA-42F6-8380-B57581E68AA2}" destId="{975AC2DC-F898-4345-AB25-B72B80AE3EBA}" srcOrd="30" destOrd="0" presId="urn:microsoft.com/office/officeart/2005/8/layout/cycle8"/>
    <dgm:cxn modelId="{01DD49E2-CFBE-4290-9B7B-2FFFF753B40E}" type="presParOf" srcId="{D6218086-59EA-42F6-8380-B57581E68AA2}" destId="{4D8C03DF-44A2-48BD-BE32-D4BFFE7237ED}" srcOrd="31" destOrd="0" presId="urn:microsoft.com/office/officeart/2005/8/layout/cycle8"/>
    <dgm:cxn modelId="{E4655B1C-F95A-47C6-A053-A8EAC126D6E2}" type="presParOf" srcId="{D6218086-59EA-42F6-8380-B57581E68AA2}" destId="{CF15F3D5-3E17-48C7-A998-ADF34F430589}" srcOrd="32" destOrd="0" presId="urn:microsoft.com/office/officeart/2005/8/layout/cycle8"/>
    <dgm:cxn modelId="{CFB49BF3-96E2-4D8A-BABF-FED15B2E9A7F}" type="presParOf" srcId="{D6218086-59EA-42F6-8380-B57581E68AA2}" destId="{A8487C0E-9F4D-49AD-A269-508F217F7738}" srcOrd="33" destOrd="0" presId="urn:microsoft.com/office/officeart/2005/8/layout/cycle8"/>
    <dgm:cxn modelId="{DDFC5578-FD08-494B-90EC-22B16761939C}" type="presParOf" srcId="{D6218086-59EA-42F6-8380-B57581E68AA2}" destId="{AD26B416-E88F-422A-9303-EA838B70730A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F761A-CA8F-46BF-943F-9307FCF9985C}">
      <dsp:nvSpPr>
        <dsp:cNvPr id="0" name=""/>
        <dsp:cNvSpPr/>
      </dsp:nvSpPr>
      <dsp:spPr>
        <a:xfrm>
          <a:off x="2058743" y="319419"/>
          <a:ext cx="4398561" cy="4398561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分布</a:t>
          </a:r>
          <a:endParaRPr lang="zh-TW" altLang="en-US" sz="2200" b="1" kern="1200" dirty="0"/>
        </a:p>
      </dsp:txBody>
      <dsp:txXfrm>
        <a:off x="4369559" y="727857"/>
        <a:ext cx="1047276" cy="837821"/>
      </dsp:txXfrm>
    </dsp:sp>
    <dsp:sp modelId="{039F7D1A-E6BC-4CF8-B025-4F9B81554AFE}">
      <dsp:nvSpPr>
        <dsp:cNvPr id="0" name=""/>
        <dsp:cNvSpPr/>
      </dsp:nvSpPr>
      <dsp:spPr>
        <a:xfrm>
          <a:off x="2115296" y="390110"/>
          <a:ext cx="4398561" cy="4398561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建築</a:t>
          </a:r>
          <a:endParaRPr lang="zh-TW" altLang="en-US" sz="2200" b="1" kern="1200" dirty="0"/>
        </a:p>
      </dsp:txBody>
      <dsp:txXfrm>
        <a:off x="5102653" y="1984589"/>
        <a:ext cx="1204368" cy="733093"/>
      </dsp:txXfrm>
    </dsp:sp>
    <dsp:sp modelId="{5289A9E0-0015-4758-A4D6-3ABA409D0018}">
      <dsp:nvSpPr>
        <dsp:cNvPr id="0" name=""/>
        <dsp:cNvSpPr/>
      </dsp:nvSpPr>
      <dsp:spPr>
        <a:xfrm>
          <a:off x="2094874" y="479129"/>
          <a:ext cx="4398561" cy="4398561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禮俗</a:t>
          </a:r>
          <a:endParaRPr lang="zh-TW" altLang="en-US" sz="2200" b="1" kern="1200" dirty="0"/>
        </a:p>
      </dsp:txBody>
      <dsp:txXfrm>
        <a:off x="4919379" y="3084229"/>
        <a:ext cx="1047276" cy="811639"/>
      </dsp:txXfrm>
    </dsp:sp>
    <dsp:sp modelId="{EF1FA727-EF71-473E-9864-5CEFD4B0086B}">
      <dsp:nvSpPr>
        <dsp:cNvPr id="0" name=""/>
        <dsp:cNvSpPr/>
      </dsp:nvSpPr>
      <dsp:spPr>
        <a:xfrm>
          <a:off x="2013187" y="518401"/>
          <a:ext cx="4398561" cy="4398561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歷史</a:t>
          </a:r>
          <a:endParaRPr lang="zh-TW" altLang="en-US" sz="2200" b="1" kern="1200" dirty="0"/>
        </a:p>
      </dsp:txBody>
      <dsp:txXfrm>
        <a:off x="3701920" y="3974414"/>
        <a:ext cx="1021094" cy="733093"/>
      </dsp:txXfrm>
    </dsp:sp>
    <dsp:sp modelId="{EF97BE58-9564-4841-AD89-744C52DB3BC1}">
      <dsp:nvSpPr>
        <dsp:cNvPr id="0" name=""/>
        <dsp:cNvSpPr/>
      </dsp:nvSpPr>
      <dsp:spPr>
        <a:xfrm>
          <a:off x="1931499" y="479129"/>
          <a:ext cx="4398561" cy="4398561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社會</a:t>
          </a:r>
          <a:endParaRPr lang="en-US" altLang="zh-TW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組織</a:t>
          </a:r>
          <a:endParaRPr lang="zh-TW" altLang="en-US" sz="2200" b="1" kern="1200" dirty="0"/>
        </a:p>
      </dsp:txBody>
      <dsp:txXfrm>
        <a:off x="2458279" y="3084229"/>
        <a:ext cx="1047276" cy="811639"/>
      </dsp:txXfrm>
    </dsp:sp>
    <dsp:sp modelId="{D5E95048-299D-44A7-A48C-B1317AA3BD67}">
      <dsp:nvSpPr>
        <dsp:cNvPr id="0" name=""/>
        <dsp:cNvSpPr/>
      </dsp:nvSpPr>
      <dsp:spPr>
        <a:xfrm>
          <a:off x="1911077" y="390110"/>
          <a:ext cx="4398561" cy="4398561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舞蹈</a:t>
          </a:r>
          <a:endParaRPr lang="zh-TW" altLang="en-US" sz="2200" b="1" kern="1200" dirty="0"/>
        </a:p>
      </dsp:txBody>
      <dsp:txXfrm>
        <a:off x="2117914" y="1984589"/>
        <a:ext cx="1204368" cy="733093"/>
      </dsp:txXfrm>
    </dsp:sp>
    <dsp:sp modelId="{5091B50A-1856-4793-9CB5-C1B45B6A6353}">
      <dsp:nvSpPr>
        <dsp:cNvPr id="0" name=""/>
        <dsp:cNvSpPr/>
      </dsp:nvSpPr>
      <dsp:spPr>
        <a:xfrm>
          <a:off x="1967630" y="319419"/>
          <a:ext cx="4398561" cy="4398561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服飾</a:t>
          </a:r>
          <a:endParaRPr lang="zh-TW" altLang="en-US" sz="2200" b="1" kern="1200" dirty="0"/>
        </a:p>
      </dsp:txBody>
      <dsp:txXfrm>
        <a:off x="3008099" y="727857"/>
        <a:ext cx="1047276" cy="837821"/>
      </dsp:txXfrm>
    </dsp:sp>
    <dsp:sp modelId="{5C2D61A3-44AE-464B-9DB1-C79DF93DB142}">
      <dsp:nvSpPr>
        <dsp:cNvPr id="0" name=""/>
        <dsp:cNvSpPr/>
      </dsp:nvSpPr>
      <dsp:spPr>
        <a:xfrm>
          <a:off x="1786232" y="47127"/>
          <a:ext cx="4943145" cy="4943145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9D688-B57F-4D05-9DAD-C4165D0956E7}">
      <dsp:nvSpPr>
        <dsp:cNvPr id="0" name=""/>
        <dsp:cNvSpPr/>
      </dsp:nvSpPr>
      <dsp:spPr>
        <a:xfrm>
          <a:off x="1843141" y="118131"/>
          <a:ext cx="4943145" cy="4943145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AC2DC-F898-4345-AB25-B72B80AE3EBA}">
      <dsp:nvSpPr>
        <dsp:cNvPr id="0" name=""/>
        <dsp:cNvSpPr/>
      </dsp:nvSpPr>
      <dsp:spPr>
        <a:xfrm>
          <a:off x="1822646" y="206943"/>
          <a:ext cx="4943145" cy="4943145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8C03DF-44A2-48BD-BE32-D4BFFE7237ED}">
      <dsp:nvSpPr>
        <dsp:cNvPr id="0" name=""/>
        <dsp:cNvSpPr/>
      </dsp:nvSpPr>
      <dsp:spPr>
        <a:xfrm>
          <a:off x="1740895" y="245995"/>
          <a:ext cx="4943145" cy="4943145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15F3D5-3E17-48C7-A998-ADF34F430589}">
      <dsp:nvSpPr>
        <dsp:cNvPr id="0" name=""/>
        <dsp:cNvSpPr/>
      </dsp:nvSpPr>
      <dsp:spPr>
        <a:xfrm>
          <a:off x="1659143" y="206943"/>
          <a:ext cx="4943145" cy="4943145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487C0E-9F4D-49AD-A269-508F217F7738}">
      <dsp:nvSpPr>
        <dsp:cNvPr id="0" name=""/>
        <dsp:cNvSpPr/>
      </dsp:nvSpPr>
      <dsp:spPr>
        <a:xfrm>
          <a:off x="1638649" y="118131"/>
          <a:ext cx="4943145" cy="4943145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26B416-E88F-422A-9303-EA838B70730A}">
      <dsp:nvSpPr>
        <dsp:cNvPr id="0" name=""/>
        <dsp:cNvSpPr/>
      </dsp:nvSpPr>
      <dsp:spPr>
        <a:xfrm>
          <a:off x="1695557" y="47127"/>
          <a:ext cx="4943145" cy="4943145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0.45385</cdr:x>
      <cdr:y>0.65484</cdr:y>
    </cdr:from>
    <cdr:to>
      <cdr:x>0.61824</cdr:x>
      <cdr:y>0.75688</cdr:y>
    </cdr:to>
    <cdr:sp macro="" textlink="">
      <cdr:nvSpPr>
        <cdr:cNvPr id="2" name="文字方塊 1">
          <a:extLst xmlns:a="http://schemas.openxmlformats.org/drawingml/2006/main">
            <a:ext uri="{FF2B5EF4-FFF2-40B4-BE49-F238E27FC236}">
              <a16:creationId xmlns="" xmlns:a16="http://schemas.microsoft.com/office/drawing/2014/main" id="{111186F4-0C22-4412-A245-563D730842F7}"/>
            </a:ext>
          </a:extLst>
        </cdr:cNvPr>
        <cdr:cNvSpPr txBox="1"/>
      </cdr:nvSpPr>
      <cdr:spPr>
        <a:xfrm xmlns:a="http://schemas.openxmlformats.org/drawingml/2006/main">
          <a:off x="2483768" y="2310545"/>
          <a:ext cx="899642" cy="360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400" dirty="0"/>
        </a:p>
      </cdr:txBody>
    </cdr:sp>
  </cdr:relSizeAnchor>
  <cdr:relSizeAnchor xmlns:cdr="http://schemas.openxmlformats.org/drawingml/2006/chartDrawing">
    <cdr:from>
      <cdr:x>0.04067</cdr:x>
      <cdr:y>0.57971</cdr:y>
    </cdr:from>
    <cdr:to>
      <cdr:x>0.40346</cdr:x>
      <cdr:y>0.89855</cdr:y>
    </cdr:to>
    <cdr:sp macro="" textlink="">
      <cdr:nvSpPr>
        <cdr:cNvPr id="4" name="語音泡泡: 圓角矩形 3">
          <a:extLst xmlns:a="http://schemas.openxmlformats.org/drawingml/2006/main">
            <a:ext uri="{FF2B5EF4-FFF2-40B4-BE49-F238E27FC236}">
              <a16:creationId xmlns="" xmlns:a16="http://schemas.microsoft.com/office/drawing/2014/main" id="{60F01149-8B98-40A5-9ECC-ADCC29C2EA27}"/>
            </a:ext>
          </a:extLst>
        </cdr:cNvPr>
        <cdr:cNvSpPr/>
      </cdr:nvSpPr>
      <cdr:spPr>
        <a:xfrm xmlns:a="http://schemas.openxmlformats.org/drawingml/2006/main">
          <a:off x="360040" y="2880320"/>
          <a:ext cx="3211590" cy="1584176"/>
        </a:xfrm>
        <a:prstGeom xmlns:a="http://schemas.openxmlformats.org/drawingml/2006/main" prst="wedgeRoundRectCallout">
          <a:avLst>
            <a:gd name="adj1" fmla="val 6832"/>
            <a:gd name="adj2" fmla="val -151619"/>
            <a:gd name="adj3" fmla="val 16667"/>
          </a:avLst>
        </a:prstGeom>
        <a:solidFill xmlns:a="http://schemas.openxmlformats.org/drawingml/2006/main">
          <a:srgbClr val="CCFF99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TW" altLang="en-US" sz="2600" b="1" dirty="0">
              <a:solidFill>
                <a:schemeClr val="tx1"/>
              </a:solidFill>
            </a:rPr>
            <a:t>新住民</a:t>
          </a:r>
          <a:r>
            <a:rPr lang="zh-TW" altLang="en-US" sz="2600" b="1" dirty="0" smtClean="0">
              <a:solidFill>
                <a:schemeClr val="tx1"/>
              </a:solidFill>
            </a:rPr>
            <a:t>族群中</a:t>
          </a:r>
          <a:r>
            <a:rPr lang="zh-TW" altLang="en-US" sz="2600" b="1" dirty="0">
              <a:solidFill>
                <a:schemeClr val="tx1"/>
              </a:solidFill>
            </a:rPr>
            <a:t>來自</a:t>
          </a:r>
          <a:r>
            <a:rPr lang="zh-TW" altLang="en-US" sz="2600" b="1" u="sng" dirty="0">
              <a:solidFill>
                <a:schemeClr val="tx1"/>
              </a:solidFill>
            </a:rPr>
            <a:t>東南亞</a:t>
          </a:r>
          <a:r>
            <a:rPr lang="zh-TW" altLang="en-US" sz="2600" b="1" dirty="0">
              <a:solidFill>
                <a:schemeClr val="tx1"/>
              </a:solidFill>
            </a:rPr>
            <a:t>的人數比例高年級有小幅增加</a:t>
          </a:r>
          <a:r>
            <a:rPr lang="zh-TW" altLang="en-US" sz="2600" b="1" dirty="0">
              <a:effectLst/>
            </a:rPr>
            <a:t/>
          </a:r>
          <a:br>
            <a:rPr lang="zh-TW" altLang="en-US" sz="2600" b="1" dirty="0">
              <a:effectLst/>
            </a:rPr>
          </a:br>
          <a:endParaRPr lang="zh-TW" sz="2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5E4E020-FBA5-4E2A-AB71-8D2C5603070F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D1BB0A5-B6A7-4D8C-BA54-E70288DE0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22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2AF3311-7DA2-4C2D-8ED2-F2BDA1E4A073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AA5229A-C059-4222-8B98-9F3CD8A6A0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93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B7C5F6B-5521-44C8-8462-8B4CDF1A5084}" type="datetimeFigureOut">
              <a:rPr lang="zh-TW" altLang="en-US" smtClean="0">
                <a:solidFill>
                  <a:srgbClr val="073E87"/>
                </a:solidFill>
              </a:rPr>
              <a:pPr/>
              <a:t>2017/11/2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12CEEFF-5AAD-4CF1-8602-6254D016FF16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4141961"/>
            <a:ext cx="4896544" cy="14732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</a:rPr>
              <a:t>博學多元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隊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zh-TW" altLang="en-US" sz="3600" b="1" dirty="0" smtClean="0">
                <a:solidFill>
                  <a:srgbClr val="FFFF00"/>
                </a:solidFill>
              </a:rPr>
              <a:t>      符方瑾    林依玄</a:t>
            </a:r>
            <a:endParaRPr lang="en-US" altLang="zh-TW" sz="3600" b="1" dirty="0" smtClean="0">
              <a:solidFill>
                <a:srgbClr val="FFFF00"/>
              </a:solidFill>
            </a:endParaRPr>
          </a:p>
          <a:p>
            <a:r>
              <a:rPr lang="zh-TW" altLang="en-US" sz="3600" b="1" dirty="0">
                <a:solidFill>
                  <a:srgbClr val="FFFF00"/>
                </a:solidFill>
              </a:rPr>
              <a:t> 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     楊禮安    王亮為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6264696" cy="1368152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花蓮縣多元族群探討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世界和平圖片 的圖片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653136"/>
            <a:ext cx="21717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539552" y="332656"/>
            <a:ext cx="5976664" cy="147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「緣」來</a:t>
            </a:r>
            <a:r>
              <a:rPr lang="zh-TW" altLang="en-US" sz="6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一家人</a:t>
            </a:r>
            <a:endParaRPr lang="zh-TW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大家填問卷</a:t>
            </a:r>
            <a:endParaRPr lang="zh-TW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33468"/>
              </p:ext>
            </p:extLst>
          </p:nvPr>
        </p:nvGraphicFramePr>
        <p:xfrm>
          <a:off x="251520" y="1772816"/>
          <a:ext cx="8407401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2267"/>
                <a:gridCol w="2802267"/>
                <a:gridCol w="2802867"/>
              </a:tblGrid>
              <a:tr h="62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/>
                        </a:rPr>
                        <a:t>陸配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792" marR="647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/>
                        </a:rPr>
                        <a:t>巴基斯坦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792" marR="647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 smtClean="0">
                          <a:effectLst/>
                        </a:rPr>
                        <a:t>印尼</a:t>
                      </a:r>
                      <a:r>
                        <a:rPr lang="zh-TW" altLang="en-US" sz="3600" kern="100" dirty="0" smtClean="0">
                          <a:effectLst/>
                        </a:rPr>
                        <a:t>外配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792" marR="64792" marT="0" marB="0" anchor="ctr"/>
                </a:tc>
              </a:tr>
              <a:tr h="4269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792" marR="6479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792" marR="6479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792" marR="64792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7" name="圖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736000" cy="30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圖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>
            <a:fillRect/>
          </a:stretch>
        </p:blipFill>
        <p:spPr bwMode="auto">
          <a:xfrm>
            <a:off x="3203843" y="2631372"/>
            <a:ext cx="2642507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內容版面配置區 5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69" y="2656118"/>
            <a:ext cx="27491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347258"/>
              </p:ext>
            </p:extLst>
          </p:nvPr>
        </p:nvGraphicFramePr>
        <p:xfrm>
          <a:off x="179512" y="1700810"/>
          <a:ext cx="8784976" cy="4824535"/>
        </p:xfrm>
        <a:graphic>
          <a:graphicData uri="http://schemas.openxmlformats.org/drawingml/2006/table">
            <a:tbl>
              <a:tblPr/>
              <a:tblGrid>
                <a:gridCol w="1430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1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7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1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7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7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6827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      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台灣</a:t>
                      </a:r>
                      <a:endParaRPr lang="en-US" altLang="zh-TW" sz="2000" b="1" i="0" u="none" strike="noStrike" dirty="0" smtClean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       vs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      印尼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項目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總數量</a:t>
                      </a: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73025" marR="73025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細明體"/>
                        </a:rPr>
                        <a:t>王同學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細明體"/>
                        </a:rPr>
                        <a:t>相同次數</a:t>
                      </a: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細明體"/>
                        </a:rPr>
                        <a:t>(%)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楊同學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細明體"/>
                        </a:rPr>
                        <a:t>相同次數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細明體"/>
                        </a:rPr>
                        <a:t>(%)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林同學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細明體"/>
                        </a:rPr>
                        <a:t>相同次數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細明體"/>
                        </a:rPr>
                        <a:t>(%)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符同學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細明體"/>
                        </a:rPr>
                        <a:t>相同次數</a:t>
                      </a:r>
                      <a:endParaRPr lang="zh-TW" altLang="en-US" sz="20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細明體"/>
                        </a:rPr>
                        <a:t>(%)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866">
                <a:tc rowSpan="7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細明體"/>
                        </a:rPr>
                        <a:t>印</a:t>
                      </a:r>
                      <a:endParaRPr lang="zh-TW" altLang="en-US" sz="2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細明體"/>
                        </a:rPr>
                        <a:t>尼</a:t>
                      </a:r>
                      <a:endParaRPr lang="zh-TW" altLang="en-US" sz="2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dirty="0">
                          <a:solidFill>
                            <a:schemeClr val="tx1"/>
                          </a:solidFill>
                          <a:effectLst/>
                          <a:latin typeface="細明體"/>
                        </a:rPr>
                        <a:t>金</a:t>
                      </a:r>
                      <a:endParaRPr lang="zh-TW" altLang="en-US" sz="2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細明體"/>
                        </a:rPr>
                        <a:t>同</a:t>
                      </a:r>
                      <a:endParaRPr lang="zh-TW" altLang="en-US" sz="2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細明體"/>
                        </a:rPr>
                        <a:t>學</a:t>
                      </a:r>
                      <a:endParaRPr lang="zh-TW" altLang="en-US" sz="2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zh-TW" altLang="en-US" sz="2200" dirty="0">
                          <a:solidFill>
                            <a:srgbClr val="FF0000"/>
                          </a:solidFill>
                          <a:effectLst/>
                        </a:rPr>
                      </a:br>
                      <a:endParaRPr lang="zh-TW" altLang="en-US" sz="2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3025" marR="73025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/>
                        </a:rPr>
                        <a:t>學習科目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(11)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1(9%)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1(9%)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1(9%)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1(9%)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92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/>
                        </a:rPr>
                        <a:t>運動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(21)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2(9.5%)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2(9.5%)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FF00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FF00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2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/>
                        </a:rPr>
                        <a:t>食物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(32)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5(15.6%)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8(25%)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16(50%)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3(9.4%)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92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/>
                        </a:rPr>
                        <a:t>休閒活動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(18)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4(22.2%)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6(33.3%)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7(38.9)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5(27.8%)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92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/>
                        </a:rPr>
                        <a:t>服飾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(13)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3(23.0%)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2(15.4%)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2(15.4%)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1(7.7%)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92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/>
                        </a:rPr>
                        <a:t>喜歡的事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(11)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2(18.2%)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6(54.5%)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4(36.4%)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5(45.5%)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92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/>
                        </a:rPr>
                        <a:t>生氣的事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1(16.7%)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FF00FF"/>
                          </a:solidFill>
                          <a:effectLst/>
                          <a:latin typeface="Arial"/>
                        </a:rPr>
                        <a:t>5(83.3%)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3(50.0%)</a:t>
                      </a:r>
                      <a:endParaRPr lang="zh-TW" altLang="en-US" sz="160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2(33.3%)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73025" marR="73025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81188" y="2358936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>
                <a:solidFill>
                  <a:prstClr val="black"/>
                </a:solidFill>
                <a:latin typeface="標楷體"/>
                <a:cs typeface="新細明體" pitchFamily="18" charset="-120"/>
              </a:rPr>
              <a:t/>
            </a:r>
            <a:br>
              <a:rPr kumimoji="1" lang="zh-TW" altLang="zh-TW">
                <a:solidFill>
                  <a:prstClr val="black"/>
                </a:solidFill>
                <a:latin typeface="標楷體"/>
                <a:cs typeface="新細明體" pitchFamily="18" charset="-120"/>
              </a:rPr>
            </a:br>
            <a:endParaRPr kumimoji="1" lang="zh-TW" altLang="zh-TW">
              <a:solidFill>
                <a:prstClr val="black"/>
              </a:solidFill>
              <a:latin typeface="標楷體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zh-TW">
                <a:solidFill>
                  <a:prstClr val="black"/>
                </a:solidFill>
                <a:latin typeface="標楷體"/>
                <a:cs typeface="新細明體" pitchFamily="18" charset="-120"/>
              </a:rPr>
              <a:t/>
            </a:r>
            <a:br>
              <a:rPr kumimoji="1" lang="zh-TW" altLang="zh-TW">
                <a:solidFill>
                  <a:prstClr val="black"/>
                </a:solidFill>
                <a:latin typeface="標楷體"/>
                <a:cs typeface="新細明體" pitchFamily="18" charset="-120"/>
              </a:rPr>
            </a:br>
            <a:endParaRPr kumimoji="1" lang="zh-TW" altLang="zh-TW">
              <a:solidFill>
                <a:prstClr val="black"/>
              </a:solidFill>
              <a:latin typeface="標楷體"/>
              <a:cs typeface="新細明體" pitchFamily="18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069363" y="4113076"/>
            <a:ext cx="2952328" cy="1080120"/>
          </a:xfrm>
          <a:prstGeom prst="wedgeRectCallout">
            <a:avLst>
              <a:gd name="adj1" fmla="val 34554"/>
              <a:gd name="adj2" fmla="val -88359"/>
            </a:avLst>
          </a:prstGeom>
          <a:solidFill>
            <a:srgbClr val="FFCCFF"/>
          </a:solidFill>
          <a:ln w="55000" cap="flat" cmpd="thickThin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zh-TW" altLang="en-US" sz="2000" b="1" kern="0" dirty="0">
                <a:solidFill>
                  <a:prstClr val="black"/>
                </a:solidFill>
                <a:latin typeface="Lucida Sans Unicode"/>
                <a:ea typeface="微軟正黑體"/>
              </a:rPr>
              <a:t>台灣的</a:t>
            </a:r>
            <a:r>
              <a:rPr lang="zh-TW" altLang="en-US" sz="2000" b="1" u="sng" kern="0" dirty="0">
                <a:solidFill>
                  <a:prstClr val="black"/>
                </a:solidFill>
                <a:latin typeface="Lucida Sans Unicode"/>
                <a:ea typeface="微軟正黑體"/>
              </a:rPr>
              <a:t>林</a:t>
            </a:r>
            <a:r>
              <a:rPr lang="zh-TW" altLang="en-US" sz="2000" b="1" kern="0" dirty="0">
                <a:solidFill>
                  <a:prstClr val="black"/>
                </a:solidFill>
                <a:latin typeface="Lucida Sans Unicode"/>
                <a:ea typeface="微軟正黑體"/>
              </a:rPr>
              <a:t>同學、</a:t>
            </a:r>
            <a:r>
              <a:rPr lang="zh-TW" altLang="en-US" sz="2000" b="1" u="sng" kern="0" dirty="0">
                <a:solidFill>
                  <a:prstClr val="black"/>
                </a:solidFill>
                <a:latin typeface="Lucida Sans Unicode"/>
                <a:ea typeface="微軟正黑體"/>
              </a:rPr>
              <a:t>符</a:t>
            </a:r>
            <a:r>
              <a:rPr lang="zh-TW" altLang="en-US" sz="2000" b="1" kern="0" dirty="0">
                <a:solidFill>
                  <a:prstClr val="black"/>
                </a:solidFill>
                <a:latin typeface="Lucida Sans Unicode"/>
                <a:ea typeface="微軟正黑體"/>
              </a:rPr>
              <a:t>同學和印尼同學在運動方面喜好的相似度最低</a:t>
            </a:r>
            <a:r>
              <a:rPr lang="en-US" altLang="zh-TW" sz="2000" b="1" kern="0" dirty="0">
                <a:solidFill>
                  <a:prstClr val="black"/>
                </a:solidFill>
                <a:latin typeface="Lucida Sans Unicode"/>
                <a:ea typeface="微軟正黑體"/>
              </a:rPr>
              <a:t>(0%)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1763688" y="4437112"/>
            <a:ext cx="2880320" cy="1080120"/>
          </a:xfrm>
          <a:prstGeom prst="wedgeRectCallout">
            <a:avLst>
              <a:gd name="adj1" fmla="val 55284"/>
              <a:gd name="adj2" fmla="val 109693"/>
            </a:avLst>
          </a:prstGeom>
          <a:solidFill>
            <a:srgbClr val="CCFFFF"/>
          </a:solidFill>
          <a:ln w="55000" cap="flat" cmpd="thickThin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zh-TW" altLang="en-US" sz="2000" b="1" kern="0" dirty="0">
                <a:solidFill>
                  <a:prstClr val="black"/>
                </a:solidFill>
                <a:latin typeface="Lucida Sans Unicode"/>
                <a:ea typeface="微軟正黑體"/>
              </a:rPr>
              <a:t>台灣的</a:t>
            </a:r>
            <a:r>
              <a:rPr lang="zh-TW" altLang="en-US" sz="2000" b="1" u="sng" kern="0" dirty="0">
                <a:solidFill>
                  <a:prstClr val="black"/>
                </a:solidFill>
                <a:latin typeface="Lucida Sans Unicode"/>
                <a:ea typeface="微軟正黑體"/>
              </a:rPr>
              <a:t>楊</a:t>
            </a:r>
            <a:r>
              <a:rPr lang="zh-TW" altLang="en-US" sz="2000" b="1" kern="0" dirty="0">
                <a:solidFill>
                  <a:prstClr val="black"/>
                </a:solidFill>
                <a:latin typeface="Lucida Sans Unicode"/>
                <a:ea typeface="微軟正黑體"/>
              </a:rPr>
              <a:t>同學和印尼同學在會生氣的</a:t>
            </a:r>
            <a:r>
              <a:rPr lang="zh-TW" altLang="en-US" sz="2000" b="1" kern="0" dirty="0" smtClean="0">
                <a:solidFill>
                  <a:prstClr val="black"/>
                </a:solidFill>
                <a:latin typeface="Lucida Sans Unicode"/>
                <a:ea typeface="微軟正黑體"/>
              </a:rPr>
              <a:t>事，相似</a:t>
            </a:r>
            <a:r>
              <a:rPr lang="zh-TW" altLang="en-US" sz="2000" b="1" kern="0" dirty="0">
                <a:solidFill>
                  <a:prstClr val="black"/>
                </a:solidFill>
                <a:latin typeface="Lucida Sans Unicode"/>
                <a:ea typeface="微軟正黑體"/>
              </a:rPr>
              <a:t>度最高</a:t>
            </a:r>
            <a:r>
              <a:rPr lang="en-US" altLang="zh-TW" sz="2000" b="1" kern="0" dirty="0">
                <a:solidFill>
                  <a:prstClr val="black"/>
                </a:solidFill>
                <a:latin typeface="Lucida Sans Unicode"/>
                <a:ea typeface="微軟正黑體"/>
              </a:rPr>
              <a:t>(83.3%)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79172" y="286374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FFC000"/>
                </a:solidFill>
                <a:latin typeface="+mn-ea"/>
              </a:rPr>
              <a:t>台灣與印尼籍同學</a:t>
            </a:r>
            <a:r>
              <a:rPr lang="en-US" altLang="zh-TW" b="1" dirty="0" smtClean="0">
                <a:solidFill>
                  <a:srgbClr val="FFC000"/>
                </a:solidFill>
                <a:latin typeface="+mn-ea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+mn-ea"/>
              </a:rPr>
            </a:br>
            <a:r>
              <a:rPr lang="zh-TW" altLang="en-US" b="1" dirty="0" smtClean="0">
                <a:solidFill>
                  <a:srgbClr val="FFC000"/>
                </a:solidFill>
                <a:latin typeface="+mn-ea"/>
              </a:rPr>
              <a:t> 喜好</a:t>
            </a:r>
            <a:r>
              <a:rPr lang="en-US" altLang="zh-TW" b="1" dirty="0" smtClean="0">
                <a:solidFill>
                  <a:srgbClr val="FFC000"/>
                </a:solidFill>
                <a:latin typeface="+mn-ea"/>
              </a:rPr>
              <a:t>.</a:t>
            </a:r>
            <a:r>
              <a:rPr lang="zh-TW" altLang="en-US" b="1" dirty="0" smtClean="0">
                <a:solidFill>
                  <a:srgbClr val="FFC000"/>
                </a:solidFill>
                <a:latin typeface="+mn-ea"/>
              </a:rPr>
              <a:t>感覺 相似度百分比統計</a:t>
            </a:r>
            <a:endParaRPr lang="zh-TW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BA754FD-09BE-4433-A73F-21D7CAC9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884" y="332656"/>
            <a:ext cx="8381260" cy="1054394"/>
          </a:xfrm>
        </p:spPr>
        <p:txBody>
          <a:bodyPr/>
          <a:lstStyle/>
          <a:p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研究結果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一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)</a:t>
            </a:r>
            <a:br>
              <a:rPr lang="en-US" altLang="zh-TW" sz="3800" b="1" dirty="0" smtClean="0">
                <a:solidFill>
                  <a:srgbClr val="FF0000"/>
                </a:solidFill>
                <a:latin typeface="+mj-ea"/>
              </a:rPr>
            </a:b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慈濟小學</a:t>
            </a:r>
            <a:r>
              <a:rPr lang="zh-TW" altLang="zh-TW" sz="3800" b="1" dirty="0" smtClean="0">
                <a:solidFill>
                  <a:srgbClr val="FF0000"/>
                </a:solidFill>
                <a:latin typeface="+mj-ea"/>
              </a:rPr>
              <a:t>各</a:t>
            </a: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年段多元族群分析</a:t>
            </a:r>
            <a:endParaRPr lang="zh-TW" altLang="en-US" sz="38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內容版面配置區 7">
            <a:extLst>
              <a:ext uri="{FF2B5EF4-FFF2-40B4-BE49-F238E27FC236}">
                <a16:creationId xmlns="" xmlns:a16="http://schemas.microsoft.com/office/drawing/2014/main" id="{A05C2E13-B94A-4194-AF23-9C359485E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092887"/>
              </p:ext>
            </p:extLst>
          </p:nvPr>
        </p:nvGraphicFramePr>
        <p:xfrm>
          <a:off x="107504" y="1628800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圓角矩形圖說文字 11"/>
          <p:cNvSpPr/>
          <p:nvPr/>
        </p:nvSpPr>
        <p:spPr>
          <a:xfrm>
            <a:off x="6012160" y="1988840"/>
            <a:ext cx="2947935" cy="1595550"/>
          </a:xfrm>
          <a:prstGeom prst="wedgeRoundRectCallout">
            <a:avLst>
              <a:gd name="adj1" fmla="val -54400"/>
              <a:gd name="adj2" fmla="val 12824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tx1"/>
                </a:solidFill>
              </a:rPr>
              <a:t>低年級</a:t>
            </a:r>
            <a:r>
              <a:rPr lang="zh-TW" altLang="en-US" sz="2800" b="1" dirty="0">
                <a:solidFill>
                  <a:schemeClr val="tx1"/>
                </a:solidFill>
              </a:rPr>
              <a:t>的台灣人比例比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中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JhengHei"/>
                <a:ea typeface="Microsoft JhengHei"/>
              </a:rPr>
              <a:t>、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高年級</a:t>
            </a:r>
            <a:r>
              <a:rPr lang="zh-TW" altLang="en-US" sz="2800" b="1" dirty="0">
                <a:solidFill>
                  <a:schemeClr val="tx1"/>
                </a:solidFill>
              </a:rPr>
              <a:t>多</a:t>
            </a:r>
            <a:endParaRPr lang="zh-TW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8">
            <a:extLst>
              <a:ext uri="{FF2B5EF4-FFF2-40B4-BE49-F238E27FC236}">
                <a16:creationId xmlns="" xmlns:a16="http://schemas.microsoft.com/office/drawing/2014/main" id="{93ADFD51-66A1-43A3-9008-8E1EB5F5F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177945"/>
              </p:ext>
            </p:extLst>
          </p:nvPr>
        </p:nvGraphicFramePr>
        <p:xfrm>
          <a:off x="107504" y="1504984"/>
          <a:ext cx="8928992" cy="523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橢圓形圖說文字 5"/>
          <p:cNvSpPr/>
          <p:nvPr/>
        </p:nvSpPr>
        <p:spPr>
          <a:xfrm>
            <a:off x="0" y="3270177"/>
            <a:ext cx="2376264" cy="2448272"/>
          </a:xfrm>
          <a:prstGeom prst="wedgeEllipseCallout">
            <a:avLst>
              <a:gd name="adj1" fmla="val 6056"/>
              <a:gd name="adj2" fmla="val -4463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200" b="1" dirty="0" smtClean="0">
                <a:solidFill>
                  <a:schemeClr val="tx1"/>
                </a:solidFill>
              </a:rPr>
              <a:t>原住民以及</a:t>
            </a:r>
            <a:r>
              <a:rPr lang="zh-TW" altLang="en-US" sz="2200" b="1" dirty="0">
                <a:solidFill>
                  <a:schemeClr val="tx1"/>
                </a:solidFill>
              </a:rPr>
              <a:t>中國大陸的比例以中年段最高</a:t>
            </a:r>
            <a:endParaRPr lang="zh-TW" sz="2200" b="1" dirty="0">
              <a:solidFill>
                <a:schemeClr val="tx1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444209" y="1537020"/>
            <a:ext cx="2515886" cy="1243908"/>
          </a:xfrm>
          <a:prstGeom prst="wedgeRectCallout">
            <a:avLst>
              <a:gd name="adj1" fmla="val -73727"/>
              <a:gd name="adj2" fmla="val 47120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solidFill>
                  <a:schemeClr val="tx1"/>
                </a:solidFill>
              </a:rPr>
              <a:t>其它國籍</a:t>
            </a:r>
            <a:r>
              <a:rPr lang="en-US" altLang="zh-TW" sz="2000" b="1" dirty="0">
                <a:solidFill>
                  <a:schemeClr val="tx1"/>
                </a:solidFill>
              </a:rPr>
              <a:t>(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歐美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……)</a:t>
            </a:r>
            <a:r>
              <a:rPr lang="zh-TW" altLang="en-US" sz="2000" b="1" dirty="0">
                <a:solidFill>
                  <a:schemeClr val="tx1"/>
                </a:solidFill>
              </a:rPr>
              <a:t>的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人數在</a:t>
            </a:r>
            <a:r>
              <a:rPr lang="zh-TW" altLang="en-US" sz="2000" b="1" dirty="0">
                <a:solidFill>
                  <a:schemeClr val="tx1"/>
                </a:solidFill>
              </a:rPr>
              <a:t>中年級出現斷層現象。</a:t>
            </a:r>
            <a:endParaRPr lang="zh-TW" sz="2000" b="1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="" xmlns:a16="http://schemas.microsoft.com/office/drawing/2014/main" id="{8BA754FD-09BE-4433-A73F-21D7CAC96F4D}"/>
              </a:ext>
            </a:extLst>
          </p:cNvPr>
          <p:cNvSpPr txBox="1">
            <a:spLocks/>
          </p:cNvSpPr>
          <p:nvPr/>
        </p:nvSpPr>
        <p:spPr>
          <a:xfrm>
            <a:off x="-424884" y="332656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研究結果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一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)</a:t>
            </a:r>
            <a:br>
              <a:rPr lang="en-US" altLang="zh-TW" sz="3800" b="1" dirty="0" smtClean="0">
                <a:solidFill>
                  <a:srgbClr val="FF0000"/>
                </a:solidFill>
                <a:latin typeface="+mj-ea"/>
              </a:rPr>
            </a:b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慈濟小學</a:t>
            </a:r>
            <a:r>
              <a:rPr lang="zh-TW" altLang="zh-TW" sz="3800" b="1" dirty="0" smtClean="0">
                <a:solidFill>
                  <a:srgbClr val="FF0000"/>
                </a:solidFill>
                <a:latin typeface="+mj-ea"/>
              </a:rPr>
              <a:t>各</a:t>
            </a: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年段多元族群分析</a:t>
            </a:r>
            <a:endParaRPr lang="zh-TW" altLang="en-US" sz="3800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971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圖表 5">
            <a:extLst>
              <a:ext uri="{FF2B5EF4-FFF2-40B4-BE49-F238E27FC236}">
                <a16:creationId xmlns="" xmlns:a16="http://schemas.microsoft.com/office/drawing/2014/main" id="{576D0480-D8BC-4F78-BADC-0E17F1C88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00474"/>
              </p:ext>
            </p:extLst>
          </p:nvPr>
        </p:nvGraphicFramePr>
        <p:xfrm>
          <a:off x="107504" y="1700808"/>
          <a:ext cx="885259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標題 1">
            <a:extLst>
              <a:ext uri="{FF2B5EF4-FFF2-40B4-BE49-F238E27FC236}">
                <a16:creationId xmlns="" xmlns:a16="http://schemas.microsoft.com/office/drawing/2014/main" id="{8BA754FD-09BE-4433-A73F-21D7CAC96F4D}"/>
              </a:ext>
            </a:extLst>
          </p:cNvPr>
          <p:cNvSpPr txBox="1">
            <a:spLocks/>
          </p:cNvSpPr>
          <p:nvPr/>
        </p:nvSpPr>
        <p:spPr>
          <a:xfrm>
            <a:off x="-424884" y="332656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研究結果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一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)</a:t>
            </a:r>
            <a:br>
              <a:rPr lang="en-US" altLang="zh-TW" sz="3800" b="1" dirty="0" smtClean="0">
                <a:solidFill>
                  <a:srgbClr val="FF0000"/>
                </a:solidFill>
                <a:latin typeface="+mj-ea"/>
              </a:rPr>
            </a:b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慈濟小學</a:t>
            </a:r>
            <a:r>
              <a:rPr lang="zh-TW" altLang="zh-TW" sz="3800" b="1" dirty="0" smtClean="0">
                <a:solidFill>
                  <a:srgbClr val="FF0000"/>
                </a:solidFill>
                <a:latin typeface="+mj-ea"/>
              </a:rPr>
              <a:t>各</a:t>
            </a: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年段多元族群分析</a:t>
            </a:r>
            <a:endParaRPr lang="zh-TW" altLang="en-US" sz="3800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08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="" xmlns:a16="http://schemas.microsoft.com/office/drawing/2014/main" id="{C08DC5B5-D420-440A-8A24-78EC9B45C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546557"/>
              </p:ext>
            </p:extLst>
          </p:nvPr>
        </p:nvGraphicFramePr>
        <p:xfrm>
          <a:off x="251518" y="1700807"/>
          <a:ext cx="8640961" cy="4824538"/>
        </p:xfrm>
        <a:graphic>
          <a:graphicData uri="http://schemas.openxmlformats.org/drawingml/2006/table">
            <a:tbl>
              <a:tblPr firstRow="1" firstCol="1" bandRow="1"/>
              <a:tblGrid>
                <a:gridCol w="845537">
                  <a:extLst>
                    <a:ext uri="{9D8B030D-6E8A-4147-A177-3AD203B41FA5}">
                      <a16:colId xmlns="" xmlns:a16="http://schemas.microsoft.com/office/drawing/2014/main" val="2149949567"/>
                    </a:ext>
                  </a:extLst>
                </a:gridCol>
                <a:gridCol w="696267">
                  <a:extLst>
                    <a:ext uri="{9D8B030D-6E8A-4147-A177-3AD203B41FA5}">
                      <a16:colId xmlns="" xmlns:a16="http://schemas.microsoft.com/office/drawing/2014/main" val="3628903849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1870015068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1732266935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1174028815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2189619057"/>
                    </a:ext>
                  </a:extLst>
                </a:gridCol>
                <a:gridCol w="789559">
                  <a:extLst>
                    <a:ext uri="{9D8B030D-6E8A-4147-A177-3AD203B41FA5}">
                      <a16:colId xmlns="" xmlns:a16="http://schemas.microsoft.com/office/drawing/2014/main" val="2053841978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38565024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3579175172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4213016732"/>
                    </a:ext>
                  </a:extLst>
                </a:gridCol>
                <a:gridCol w="789559">
                  <a:extLst>
                    <a:ext uri="{9D8B030D-6E8A-4147-A177-3AD203B41FA5}">
                      <a16:colId xmlns="" xmlns:a16="http://schemas.microsoft.com/office/drawing/2014/main" val="277132330"/>
                    </a:ext>
                  </a:extLst>
                </a:gridCol>
              </a:tblGrid>
              <a:tr h="99764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年度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97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98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99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100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101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102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103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104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105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106</a:t>
                      </a:r>
                      <a:r>
                        <a:rPr lang="zh-TW" sz="1600" b="1" kern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8</a:t>
                      </a:r>
                      <a:r>
                        <a:rPr lang="zh-TW" sz="1600" b="1" kern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月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6028088"/>
                  </a:ext>
                </a:extLst>
              </a:tr>
              <a:tr h="637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原住民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89,812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90,604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90,929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90,920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90,976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91,122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91,675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91,999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92,479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92,550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655980"/>
                  </a:ext>
                </a:extLst>
              </a:tr>
              <a:tr h="637816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成長率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0.88%</a:t>
                      </a:r>
                      <a:endParaRPr lang="zh-TW" sz="1600" kern="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0.36%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-0.01%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0.06%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0.16%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0.61%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0.35%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0.52%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0.08%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5320401"/>
                  </a:ext>
                </a:extLst>
              </a:tr>
              <a:tr h="637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外籍配偶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1780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1804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1842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1852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1891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1924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1958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2003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2054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2083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454209"/>
                  </a:ext>
                </a:extLst>
              </a:tr>
              <a:tr h="637816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成長率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1.33%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2.06%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0.54%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2.06%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1.72%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1.74%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2.25%</a:t>
                      </a:r>
                      <a:endParaRPr lang="zh-TW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2.48%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1.39%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9231983"/>
                  </a:ext>
                </a:extLst>
              </a:tr>
              <a:tr h="637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大陸港澳配偶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5578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5648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5742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5805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5873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5922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5988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6002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6059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5594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309798"/>
                  </a:ext>
                </a:extLst>
              </a:tr>
              <a:tr h="6378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成長率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1.24%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1.64%</a:t>
                      </a:r>
                      <a:endParaRPr lang="zh-TW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1.09%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1.16%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0.83%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1.10%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0.23%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0.94%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-8.31%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1872270"/>
                  </a:ext>
                </a:extLst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BA754FD-09BE-4433-A73F-21D7CAC9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8381260" cy="1054394"/>
          </a:xfrm>
        </p:spPr>
        <p:txBody>
          <a:bodyPr/>
          <a:lstStyle/>
          <a:p>
            <a:r>
              <a:rPr lang="zh-TW" altLang="en-US" sz="3800" b="1" dirty="0" smtClean="0">
                <a:solidFill>
                  <a:srgbClr val="FFC000"/>
                </a:solidFill>
                <a:latin typeface="+mj-ea"/>
              </a:rPr>
              <a:t>研究結果</a:t>
            </a:r>
            <a:r>
              <a:rPr lang="en-US" altLang="zh-TW" sz="3800" b="1" dirty="0" smtClean="0">
                <a:solidFill>
                  <a:srgbClr val="FFC000"/>
                </a:solidFill>
                <a:latin typeface="+mj-ea"/>
              </a:rPr>
              <a:t>(</a:t>
            </a:r>
            <a:r>
              <a:rPr lang="zh-TW" altLang="en-US" sz="3800" b="1" dirty="0" smtClean="0">
                <a:solidFill>
                  <a:srgbClr val="FFC000"/>
                </a:solidFill>
                <a:latin typeface="+mj-ea"/>
              </a:rPr>
              <a:t>二</a:t>
            </a:r>
            <a:r>
              <a:rPr lang="en-US" altLang="zh-TW" sz="3800" b="1" dirty="0" smtClean="0">
                <a:solidFill>
                  <a:srgbClr val="FFC000"/>
                </a:solidFill>
                <a:latin typeface="+mj-ea"/>
              </a:rPr>
              <a:t>)</a:t>
            </a:r>
            <a:br>
              <a:rPr lang="en-US" altLang="zh-TW" sz="3800" b="1" dirty="0" smtClean="0">
                <a:solidFill>
                  <a:srgbClr val="FFC000"/>
                </a:solidFill>
                <a:latin typeface="+mj-ea"/>
              </a:rPr>
            </a:br>
            <a:r>
              <a:rPr lang="zh-TW" altLang="zh-TW" sz="3800" b="1" dirty="0" smtClean="0">
                <a:solidFill>
                  <a:srgbClr val="FFC000"/>
                </a:solidFill>
                <a:latin typeface="+mj-ea"/>
              </a:rPr>
              <a:t>花蓮縣</a:t>
            </a:r>
            <a:r>
              <a:rPr lang="zh-TW" altLang="zh-TW" sz="3800" b="1" dirty="0">
                <a:solidFill>
                  <a:srgbClr val="FFC000"/>
                </a:solidFill>
                <a:latin typeface="+mj-ea"/>
              </a:rPr>
              <a:t>各族群人口成長率</a:t>
            </a:r>
            <a:endParaRPr lang="zh-TW" altLang="en-US" sz="3800" dirty="0">
              <a:solidFill>
                <a:srgbClr val="FFC000"/>
              </a:solidFill>
              <a:latin typeface="+mj-ea"/>
            </a:endParaRP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xmlns="" id="{52EAF1EE-5F7B-42AE-905A-9E0C20F48367}"/>
              </a:ext>
            </a:extLst>
          </p:cNvPr>
          <p:cNvSpPr/>
          <p:nvPr/>
        </p:nvSpPr>
        <p:spPr>
          <a:xfrm>
            <a:off x="3923928" y="2530827"/>
            <a:ext cx="2304256" cy="796290"/>
          </a:xfrm>
          <a:prstGeom prst="wedgeRoundRectCallout">
            <a:avLst>
              <a:gd name="adj1" fmla="val -48393"/>
              <a:gd name="adj2" fmla="val 71237"/>
              <a:gd name="adj3" fmla="val 16667"/>
            </a:avLst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TW" altLang="en-US" b="1" kern="100" dirty="0">
                <a:solidFill>
                  <a:srgbClr val="FF0000"/>
                </a:solidFill>
                <a:latin typeface="標楷體"/>
                <a:cs typeface="Times New Roman" panose="02020603050405020304" pitchFamily="18" charset="0"/>
              </a:rPr>
              <a:t>原住民</a:t>
            </a:r>
            <a:r>
              <a:rPr lang="zh-TW" altLang="en-US" b="1" kern="100" dirty="0" smtClean="0">
                <a:solidFill>
                  <a:srgbClr val="FF0000"/>
                </a:solidFill>
                <a:latin typeface="標楷體"/>
                <a:cs typeface="Times New Roman" panose="02020603050405020304" pitchFamily="18" charset="0"/>
              </a:rPr>
              <a:t>人口</a:t>
            </a:r>
            <a:endParaRPr lang="en-US" altLang="zh-TW" b="1" kern="100" dirty="0" smtClean="0">
              <a:solidFill>
                <a:srgbClr val="FF0000"/>
              </a:solidFill>
              <a:latin typeface="標楷體"/>
              <a:cs typeface="Times New Roman" panose="02020603050405020304" pitchFamily="18" charset="0"/>
            </a:endParaRPr>
          </a:p>
          <a:p>
            <a:pPr algn="ctr"/>
            <a:r>
              <a:rPr lang="zh-TW" altLang="en-US" b="1" kern="100" dirty="0" smtClean="0">
                <a:solidFill>
                  <a:srgbClr val="FF0000"/>
                </a:solidFill>
                <a:latin typeface="標楷體"/>
                <a:cs typeface="Times New Roman" panose="02020603050405020304" pitchFamily="18" charset="0"/>
              </a:rPr>
              <a:t>在</a:t>
            </a:r>
            <a:r>
              <a:rPr lang="en-US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100</a:t>
            </a:r>
            <a:r>
              <a:rPr lang="zh-TW" altLang="en-US" b="1" kern="100" dirty="0">
                <a:solidFill>
                  <a:srgbClr val="FF0000"/>
                </a:solidFill>
                <a:latin typeface="標楷體"/>
                <a:cs typeface="Times New Roman" panose="02020603050405020304" pitchFamily="18" charset="0"/>
              </a:rPr>
              <a:t>年有</a:t>
            </a:r>
            <a:r>
              <a:rPr lang="zh-TW" altLang="en-US" b="1" kern="100" dirty="0" smtClean="0">
                <a:solidFill>
                  <a:srgbClr val="FF0000"/>
                </a:solidFill>
                <a:latin typeface="標楷體"/>
                <a:cs typeface="Times New Roman" panose="02020603050405020304" pitchFamily="18" charset="0"/>
              </a:rPr>
              <a:t>減少</a:t>
            </a:r>
            <a:endParaRPr lang="zh-TW" altLang="en-US" b="1" kern="100" dirty="0">
              <a:solidFill>
                <a:srgbClr val="FF0000"/>
              </a:solidFill>
              <a:latin typeface="標楷體"/>
              <a:cs typeface="Times New Roman" panose="02020603050405020304" pitchFamily="18" charset="0"/>
            </a:endParaRPr>
          </a:p>
        </p:txBody>
      </p:sp>
      <p:sp>
        <p:nvSpPr>
          <p:cNvPr id="8" name="箭號: 五邊形 5">
            <a:extLst>
              <a:ext uri="{FF2B5EF4-FFF2-40B4-BE49-F238E27FC236}">
                <a16:creationId xmlns:a16="http://schemas.microsoft.com/office/drawing/2014/main" xmlns="" id="{A1207816-31C1-470D-8DCF-ED9DCE1E3687}"/>
              </a:ext>
            </a:extLst>
          </p:cNvPr>
          <p:cNvSpPr/>
          <p:nvPr/>
        </p:nvSpPr>
        <p:spPr>
          <a:xfrm>
            <a:off x="4324846" y="4365104"/>
            <a:ext cx="2335386" cy="1065778"/>
          </a:xfrm>
          <a:prstGeom prst="homePlat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b="1" kern="100" dirty="0">
                <a:solidFill>
                  <a:schemeClr val="bg1"/>
                </a:solidFill>
                <a:effectLst>
                  <a:glow rad="63500">
                    <a:srgbClr val="5BD078">
                      <a:satMod val="175000"/>
                      <a:alpha val="40000"/>
                    </a:srgbClr>
                  </a:glow>
                </a:effectLst>
                <a:latin typeface="標楷體"/>
                <a:cs typeface="Times New Roman" panose="02020603050405020304" pitchFamily="18" charset="0"/>
              </a:rPr>
              <a:t>外籍配偶的人口</a:t>
            </a:r>
            <a:r>
              <a:rPr lang="zh-TW" altLang="en-US" b="1" kern="100" dirty="0" smtClean="0">
                <a:solidFill>
                  <a:schemeClr val="bg1"/>
                </a:solidFill>
                <a:effectLst>
                  <a:glow rad="63500">
                    <a:srgbClr val="5BD078">
                      <a:satMod val="175000"/>
                      <a:alpha val="40000"/>
                    </a:srgbClr>
                  </a:glow>
                </a:effectLst>
                <a:latin typeface="標楷體"/>
                <a:cs typeface="Times New Roman" panose="02020603050405020304" pitchFamily="18" charset="0"/>
              </a:rPr>
              <a:t>數</a:t>
            </a:r>
            <a:endParaRPr lang="en-US" altLang="zh-TW" b="1" kern="100" dirty="0" smtClean="0">
              <a:solidFill>
                <a:schemeClr val="bg1"/>
              </a:solidFill>
              <a:effectLst>
                <a:glow rad="63500">
                  <a:srgbClr val="5BD078">
                    <a:satMod val="175000"/>
                    <a:alpha val="40000"/>
                  </a:srgbClr>
                </a:glow>
              </a:effectLst>
              <a:latin typeface="標楷體"/>
              <a:cs typeface="Times New Roman" panose="02020603050405020304" pitchFamily="18" charset="0"/>
            </a:endParaRPr>
          </a:p>
          <a:p>
            <a:pPr algn="ctr"/>
            <a:r>
              <a:rPr lang="zh-TW" altLang="en-US" b="1" kern="100" dirty="0" smtClean="0">
                <a:solidFill>
                  <a:schemeClr val="bg1"/>
                </a:solidFill>
                <a:effectLst>
                  <a:glow rad="63500">
                    <a:srgbClr val="5BD078">
                      <a:satMod val="175000"/>
                      <a:alpha val="40000"/>
                    </a:srgbClr>
                  </a:glow>
                </a:effectLst>
                <a:latin typeface="標楷體"/>
                <a:cs typeface="Times New Roman" panose="02020603050405020304" pitchFamily="18" charset="0"/>
              </a:rPr>
              <a:t>在</a:t>
            </a:r>
            <a:r>
              <a:rPr lang="en-US" b="1" kern="100" dirty="0">
                <a:solidFill>
                  <a:schemeClr val="bg1"/>
                </a:solidFill>
                <a:effectLst>
                  <a:glow rad="63500">
                    <a:srgbClr val="5BD078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104</a:t>
            </a:r>
            <a:r>
              <a:rPr lang="zh-TW" altLang="en-US" b="1" kern="100" dirty="0">
                <a:solidFill>
                  <a:schemeClr val="bg1"/>
                </a:solidFill>
                <a:effectLst>
                  <a:glow rad="63500">
                    <a:srgbClr val="5BD078">
                      <a:satMod val="175000"/>
                      <a:alpha val="40000"/>
                    </a:srgbClr>
                  </a:glow>
                </a:effectLst>
                <a:latin typeface="標楷體"/>
                <a:cs typeface="Times New Roman" panose="02020603050405020304" pitchFamily="18" charset="0"/>
              </a:rPr>
              <a:t>年成長</a:t>
            </a:r>
            <a:r>
              <a:rPr lang="zh-TW" altLang="en-US" b="1" kern="100" dirty="0" smtClean="0">
                <a:solidFill>
                  <a:schemeClr val="bg1"/>
                </a:solidFill>
                <a:effectLst>
                  <a:glow rad="63500">
                    <a:srgbClr val="5BD078">
                      <a:satMod val="175000"/>
                      <a:alpha val="40000"/>
                    </a:srgbClr>
                  </a:glow>
                </a:effectLst>
                <a:latin typeface="標楷體"/>
                <a:cs typeface="Times New Roman" panose="02020603050405020304" pitchFamily="18" charset="0"/>
              </a:rPr>
              <a:t>最多</a:t>
            </a:r>
            <a:r>
              <a:rPr lang="en-US" sz="1200" kern="100" dirty="0">
                <a:solidFill>
                  <a:schemeClr val="bg1"/>
                </a:solidFill>
                <a:effectLst>
                  <a:glow rad="63500">
                    <a:srgbClr val="5BD078">
                      <a:satMod val="175000"/>
                      <a:alpha val="40000"/>
                    </a:srgbClr>
                  </a:glo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en-US" sz="1200" kern="100" dirty="0">
              <a:solidFill>
                <a:schemeClr val="bg1"/>
              </a:solidFill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語音泡泡: 圓角矩形 4">
            <a:extLst>
              <a:ext uri="{FF2B5EF4-FFF2-40B4-BE49-F238E27FC236}">
                <a16:creationId xmlns:a16="http://schemas.microsoft.com/office/drawing/2014/main" xmlns="" id="{52EAF1EE-5F7B-42AE-905A-9E0C20F48367}"/>
              </a:ext>
            </a:extLst>
          </p:cNvPr>
          <p:cNvSpPr/>
          <p:nvPr/>
        </p:nvSpPr>
        <p:spPr>
          <a:xfrm>
            <a:off x="179512" y="2564904"/>
            <a:ext cx="2144511" cy="796290"/>
          </a:xfrm>
          <a:prstGeom prst="wedgeRoundRectCallout">
            <a:avLst>
              <a:gd name="adj1" fmla="val 41153"/>
              <a:gd name="adj2" fmla="val 68741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TW" altLang="en-US" b="1" kern="100" dirty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原住民</a:t>
            </a:r>
            <a:r>
              <a:rPr lang="zh-TW" altLang="en-US" b="1" kern="100" dirty="0" smtClean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人口</a:t>
            </a:r>
            <a:endParaRPr lang="en-US" altLang="zh-TW" b="1" kern="100" dirty="0" smtClean="0">
              <a:solidFill>
                <a:schemeClr val="bg1"/>
              </a:solidFill>
              <a:latin typeface="標楷體"/>
              <a:cs typeface="Times New Roman" panose="02020603050405020304" pitchFamily="18" charset="0"/>
            </a:endParaRPr>
          </a:p>
          <a:p>
            <a:pPr algn="ctr"/>
            <a:r>
              <a:rPr lang="zh-TW" altLang="en-US" b="1" kern="100" dirty="0" smtClean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在</a:t>
            </a:r>
            <a:r>
              <a:rPr lang="en-US" altLang="zh-TW" b="1" kern="100" dirty="0" smtClean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98</a:t>
            </a:r>
            <a:r>
              <a:rPr lang="zh-TW" altLang="en-US" b="1" kern="100" dirty="0" smtClean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年成長最多</a:t>
            </a:r>
            <a:endParaRPr lang="zh-TW" altLang="en-US" b="1" kern="100" dirty="0">
              <a:solidFill>
                <a:schemeClr val="bg1"/>
              </a:solidFill>
              <a:latin typeface="標楷體"/>
              <a:cs typeface="Times New Roman" panose="02020603050405020304" pitchFamily="18" charset="0"/>
            </a:endParaRPr>
          </a:p>
        </p:txBody>
      </p:sp>
      <p:sp>
        <p:nvSpPr>
          <p:cNvPr id="3" name="橢圓形圖說文字 2"/>
          <p:cNvSpPr/>
          <p:nvPr/>
        </p:nvSpPr>
        <p:spPr>
          <a:xfrm>
            <a:off x="56075" y="5705872"/>
            <a:ext cx="2592288" cy="1152128"/>
          </a:xfrm>
          <a:prstGeom prst="wedgeEllipseCallout">
            <a:avLst>
              <a:gd name="adj1" fmla="val 55315"/>
              <a:gd name="adj2" fmla="val -226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kern="100" dirty="0" smtClean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大陸港澳配偶</a:t>
            </a:r>
            <a:endParaRPr lang="en-US" altLang="zh-TW" b="1" kern="100" dirty="0" smtClean="0">
              <a:solidFill>
                <a:schemeClr val="bg1"/>
              </a:solidFill>
              <a:latin typeface="標楷體"/>
              <a:cs typeface="Times New Roman" panose="02020603050405020304" pitchFamily="18" charset="0"/>
            </a:endParaRPr>
          </a:p>
          <a:p>
            <a:pPr algn="ctr"/>
            <a:r>
              <a:rPr lang="zh-TW" altLang="en-US" b="1" kern="100" dirty="0" smtClean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的人口數</a:t>
            </a:r>
            <a:endParaRPr lang="en-US" altLang="zh-TW" b="1" kern="100" dirty="0" smtClean="0">
              <a:solidFill>
                <a:schemeClr val="bg1"/>
              </a:solidFill>
              <a:latin typeface="標楷體"/>
              <a:cs typeface="Times New Roman" panose="02020603050405020304" pitchFamily="18" charset="0"/>
            </a:endParaRPr>
          </a:p>
          <a:p>
            <a:pPr algn="ctr"/>
            <a:r>
              <a:rPr lang="zh-TW" altLang="en-US" b="1" kern="100" dirty="0" smtClean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在</a:t>
            </a:r>
            <a:r>
              <a:rPr lang="en-US" altLang="zh-TW" b="1" kern="100" dirty="0" smtClean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99</a:t>
            </a:r>
            <a:r>
              <a:rPr lang="zh-TW" altLang="en-US" b="1" kern="100" dirty="0" smtClean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年</a:t>
            </a:r>
            <a:r>
              <a:rPr lang="zh-TW" altLang="en-US" b="1" kern="100" dirty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成長</a:t>
            </a:r>
            <a:r>
              <a:rPr lang="zh-TW" altLang="en-US" b="1" kern="100" dirty="0" smtClean="0">
                <a:solidFill>
                  <a:schemeClr val="bg1"/>
                </a:solidFill>
                <a:latin typeface="標楷體"/>
                <a:cs typeface="Times New Roman" panose="02020603050405020304" pitchFamily="18" charset="0"/>
              </a:rPr>
              <a:t>最多</a:t>
            </a:r>
            <a:endParaRPr lang="zh-TW" altLang="en-US" b="1" kern="100" dirty="0">
              <a:solidFill>
                <a:schemeClr val="bg1"/>
              </a:solidFill>
              <a:latin typeface="標楷體"/>
              <a:cs typeface="Times New Roman" panose="02020603050405020304" pitchFamily="18" charset="0"/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5076056" y="5675243"/>
            <a:ext cx="2592288" cy="1008112"/>
          </a:xfrm>
          <a:prstGeom prst="wedgeEllipseCallout">
            <a:avLst>
              <a:gd name="adj1" fmla="val 70652"/>
              <a:gd name="adj2" fmla="val -1573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kern="100" dirty="0" smtClean="0">
                <a:solidFill>
                  <a:srgbClr val="FF0000"/>
                </a:solidFill>
                <a:latin typeface="標楷體"/>
                <a:cs typeface="Times New Roman" panose="02020603050405020304" pitchFamily="18" charset="0"/>
              </a:rPr>
              <a:t>大陸港澳配偶</a:t>
            </a:r>
            <a:endParaRPr lang="en-US" altLang="zh-TW" b="1" kern="100" dirty="0" smtClean="0">
              <a:solidFill>
                <a:srgbClr val="FF0000"/>
              </a:solidFill>
              <a:latin typeface="標楷體"/>
              <a:cs typeface="Times New Roman" panose="02020603050405020304" pitchFamily="18" charset="0"/>
            </a:endParaRPr>
          </a:p>
          <a:p>
            <a:pPr algn="ctr"/>
            <a:r>
              <a:rPr lang="zh-TW" altLang="en-US" b="1" kern="100" dirty="0" smtClean="0">
                <a:solidFill>
                  <a:srgbClr val="FF0000"/>
                </a:solidFill>
                <a:latin typeface="標楷體"/>
                <a:cs typeface="Times New Roman" panose="02020603050405020304" pitchFamily="18" charset="0"/>
              </a:rPr>
              <a:t>的人口數</a:t>
            </a:r>
            <a:endParaRPr lang="en-US" altLang="zh-TW" b="1" kern="100" dirty="0" smtClean="0">
              <a:solidFill>
                <a:srgbClr val="FF0000"/>
              </a:solidFill>
              <a:latin typeface="標楷體"/>
              <a:cs typeface="Times New Roman" panose="02020603050405020304" pitchFamily="18" charset="0"/>
            </a:endParaRPr>
          </a:p>
          <a:p>
            <a:pPr algn="ctr"/>
            <a:r>
              <a:rPr lang="zh-TW" altLang="en-US" b="1" kern="100" dirty="0" smtClean="0">
                <a:solidFill>
                  <a:srgbClr val="FF0000"/>
                </a:solidFill>
                <a:latin typeface="標楷體"/>
                <a:cs typeface="Times New Roman" panose="02020603050405020304" pitchFamily="18" charset="0"/>
              </a:rPr>
              <a:t>在</a:t>
            </a:r>
            <a:r>
              <a:rPr lang="en-US" altLang="zh-TW" b="1" kern="100" dirty="0" smtClean="0">
                <a:solidFill>
                  <a:srgbClr val="FF0000"/>
                </a:solidFill>
                <a:latin typeface="標楷體"/>
                <a:cs typeface="Times New Roman" panose="02020603050405020304" pitchFamily="18" charset="0"/>
              </a:rPr>
              <a:t>106</a:t>
            </a:r>
            <a:r>
              <a:rPr lang="zh-TW" altLang="en-US" b="1" kern="100" dirty="0" smtClean="0">
                <a:solidFill>
                  <a:srgbClr val="FF0000"/>
                </a:solidFill>
                <a:latin typeface="標楷體"/>
                <a:cs typeface="Times New Roman" panose="02020603050405020304" pitchFamily="18" charset="0"/>
              </a:rPr>
              <a:t>年有減少</a:t>
            </a:r>
            <a:endParaRPr lang="zh-TW" altLang="en-US" b="1" kern="100" dirty="0">
              <a:solidFill>
                <a:srgbClr val="FF0000"/>
              </a:solidFill>
              <a:latin typeface="標楷體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="" xmlns:a16="http://schemas.microsoft.com/office/drawing/2014/main" id="{C08DC5B5-D420-440A-8A24-78EC9B45C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601326"/>
              </p:ext>
            </p:extLst>
          </p:nvPr>
        </p:nvGraphicFramePr>
        <p:xfrm>
          <a:off x="251518" y="1700807"/>
          <a:ext cx="8640961" cy="4824538"/>
        </p:xfrm>
        <a:graphic>
          <a:graphicData uri="http://schemas.openxmlformats.org/drawingml/2006/table">
            <a:tbl>
              <a:tblPr firstRow="1" firstCol="1" bandRow="1"/>
              <a:tblGrid>
                <a:gridCol w="845537">
                  <a:extLst>
                    <a:ext uri="{9D8B030D-6E8A-4147-A177-3AD203B41FA5}">
                      <a16:colId xmlns="" xmlns:a16="http://schemas.microsoft.com/office/drawing/2014/main" val="2149949567"/>
                    </a:ext>
                  </a:extLst>
                </a:gridCol>
                <a:gridCol w="696267">
                  <a:extLst>
                    <a:ext uri="{9D8B030D-6E8A-4147-A177-3AD203B41FA5}">
                      <a16:colId xmlns="" xmlns:a16="http://schemas.microsoft.com/office/drawing/2014/main" val="3628903849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1870015068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1732266935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1174028815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2189619057"/>
                    </a:ext>
                  </a:extLst>
                </a:gridCol>
                <a:gridCol w="789559">
                  <a:extLst>
                    <a:ext uri="{9D8B030D-6E8A-4147-A177-3AD203B41FA5}">
                      <a16:colId xmlns="" xmlns:a16="http://schemas.microsoft.com/office/drawing/2014/main" val="2053841978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38565024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3579175172"/>
                    </a:ext>
                  </a:extLst>
                </a:gridCol>
                <a:gridCol w="788577">
                  <a:extLst>
                    <a:ext uri="{9D8B030D-6E8A-4147-A177-3AD203B41FA5}">
                      <a16:colId xmlns="" xmlns:a16="http://schemas.microsoft.com/office/drawing/2014/main" val="4213016732"/>
                    </a:ext>
                  </a:extLst>
                </a:gridCol>
                <a:gridCol w="789559">
                  <a:extLst>
                    <a:ext uri="{9D8B030D-6E8A-4147-A177-3AD203B41FA5}">
                      <a16:colId xmlns="" xmlns:a16="http://schemas.microsoft.com/office/drawing/2014/main" val="277132330"/>
                    </a:ext>
                  </a:extLst>
                </a:gridCol>
              </a:tblGrid>
              <a:tr h="99764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 smtClean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97</a:t>
                      </a:r>
                      <a:r>
                        <a:rPr lang="zh-TW" sz="1600" b="1" kern="0" dirty="0" smtClean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98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99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100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101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102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103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104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105</a:t>
                      </a: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106</a:t>
                      </a:r>
                      <a:r>
                        <a:rPr lang="zh-TW" sz="1600" b="1" kern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年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8</a:t>
                      </a:r>
                      <a:r>
                        <a:rPr lang="zh-TW" sz="1600" b="1" kern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月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6028088"/>
                  </a:ext>
                </a:extLst>
              </a:tr>
              <a:tr h="637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原住民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89,812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90,604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90,929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90,920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90,976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91,122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91,675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91,999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92,479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92,550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655980"/>
                  </a:ext>
                </a:extLst>
              </a:tr>
              <a:tr h="637816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成長率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0.88%</a:t>
                      </a:r>
                      <a:endParaRPr lang="zh-TW" sz="1600" kern="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0.36%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-0.01%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0.06%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0.16%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0.61%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0.35%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0.52%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0.08%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5320401"/>
                  </a:ext>
                </a:extLst>
              </a:tr>
              <a:tr h="637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外籍配偶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1780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1804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1842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1852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1891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1924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1958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2003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2054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2083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454209"/>
                  </a:ext>
                </a:extLst>
              </a:tr>
              <a:tr h="637816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成長率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1.33%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2.06%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0.54%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2.06%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1.72%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1.74%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2.25%</a:t>
                      </a:r>
                      <a:endParaRPr lang="zh-TW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2.48%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1.39%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9231983"/>
                  </a:ext>
                </a:extLst>
              </a:tr>
              <a:tr h="637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大陸港澳配偶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5578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5648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5742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5805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5873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5922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5988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6002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6059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5594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309798"/>
                  </a:ext>
                </a:extLst>
              </a:tr>
              <a:tr h="6378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成長率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1.24%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1.64%</a:t>
                      </a:r>
                      <a:endParaRPr lang="zh-TW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1.09%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1.16%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0.83%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1.10%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0.23%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0.94%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新細明體" panose="02020500000000000000" pitchFamily="18" charset="-120"/>
                        </a:rPr>
                        <a:t>-8.31%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1872270"/>
                  </a:ext>
                </a:extLst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BA754FD-09BE-4433-A73F-21D7CAC9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8381260" cy="1054394"/>
          </a:xfrm>
        </p:spPr>
        <p:txBody>
          <a:bodyPr/>
          <a:lstStyle/>
          <a:p>
            <a:r>
              <a:rPr lang="zh-TW" altLang="en-US" sz="3800" b="1" dirty="0" smtClean="0">
                <a:solidFill>
                  <a:srgbClr val="FFC000"/>
                </a:solidFill>
                <a:latin typeface="+mj-ea"/>
              </a:rPr>
              <a:t>研究結果</a:t>
            </a:r>
            <a:r>
              <a:rPr lang="en-US" altLang="zh-TW" sz="3800" b="1" dirty="0" smtClean="0">
                <a:solidFill>
                  <a:srgbClr val="FFC000"/>
                </a:solidFill>
                <a:latin typeface="+mj-ea"/>
              </a:rPr>
              <a:t>(</a:t>
            </a:r>
            <a:r>
              <a:rPr lang="zh-TW" altLang="en-US" sz="3800" b="1" dirty="0">
                <a:solidFill>
                  <a:srgbClr val="FFC000"/>
                </a:solidFill>
                <a:latin typeface="+mj-ea"/>
              </a:rPr>
              <a:t>二</a:t>
            </a:r>
            <a:r>
              <a:rPr lang="en-US" altLang="zh-TW" sz="3800" b="1" dirty="0">
                <a:solidFill>
                  <a:srgbClr val="FFC000"/>
                </a:solidFill>
                <a:latin typeface="+mj-ea"/>
              </a:rPr>
              <a:t>)</a:t>
            </a:r>
            <a:br>
              <a:rPr lang="en-US" altLang="zh-TW" sz="3800" b="1" dirty="0">
                <a:solidFill>
                  <a:srgbClr val="FFC000"/>
                </a:solidFill>
                <a:latin typeface="+mj-ea"/>
              </a:rPr>
            </a:br>
            <a:r>
              <a:rPr lang="zh-TW" altLang="zh-TW" sz="3800" b="1" dirty="0" smtClean="0">
                <a:solidFill>
                  <a:srgbClr val="FFC000"/>
                </a:solidFill>
                <a:latin typeface="+mj-ea"/>
              </a:rPr>
              <a:t>花蓮縣</a:t>
            </a:r>
            <a:r>
              <a:rPr lang="zh-TW" altLang="zh-TW" sz="3800" b="1" dirty="0">
                <a:solidFill>
                  <a:srgbClr val="FFC000"/>
                </a:solidFill>
                <a:latin typeface="+mj-ea"/>
              </a:rPr>
              <a:t>各族群人口成長率</a:t>
            </a:r>
            <a:endParaRPr lang="zh-TW" altLang="en-US" sz="3800" dirty="0">
              <a:solidFill>
                <a:srgbClr val="FFC000"/>
              </a:solidFill>
              <a:latin typeface="+mj-ea"/>
            </a:endParaRPr>
          </a:p>
        </p:txBody>
      </p:sp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115616" y="1700808"/>
            <a:ext cx="720080" cy="4176464"/>
          </a:xfrm>
          <a:prstGeom prst="rect">
            <a:avLst/>
          </a:prstGeom>
          <a:noFill/>
          <a:ln w="57150" cap="flat" cmpd="thickThin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微軟正黑體"/>
              <a:cs typeface="+mn-cs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3995936" y="1628800"/>
            <a:ext cx="3744416" cy="1080120"/>
          </a:xfrm>
          <a:prstGeom prst="wedgeRectCallout">
            <a:avLst>
              <a:gd name="adj1" fmla="val 60063"/>
              <a:gd name="adj2" fmla="val 38731"/>
            </a:avLst>
          </a:prstGeom>
          <a:solidFill>
            <a:srgbClr val="FFCCFF"/>
          </a:solidFill>
          <a:ln w="55000" cap="flat" cmpd="thickThin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rPr>
              <a:t>從</a:t>
            </a: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rPr>
              <a:t>97</a:t>
            </a: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rPr>
              <a:t>年到</a:t>
            </a: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rPr>
              <a:t>106</a:t>
            </a: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/>
                <a:cs typeface="+mn-cs"/>
              </a:rPr>
              <a:t>年，各族群的人數都有增加。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微軟正黑體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18073" y="1700808"/>
            <a:ext cx="842021" cy="4176464"/>
          </a:xfrm>
          <a:prstGeom prst="rect">
            <a:avLst/>
          </a:prstGeom>
          <a:noFill/>
          <a:ln w="57150" cap="flat" cmpd="thickThin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BA754FD-09BE-4433-A73F-21D7CAC9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8381260" cy="1054394"/>
          </a:xfrm>
        </p:spPr>
        <p:txBody>
          <a:bodyPr/>
          <a:lstStyle/>
          <a:p>
            <a:r>
              <a:rPr lang="zh-TW" altLang="en-US" sz="3800" b="1" dirty="0" smtClean="0">
                <a:latin typeface="+mj-ea"/>
              </a:rPr>
              <a:t>研究結果</a:t>
            </a:r>
            <a:r>
              <a:rPr lang="en-US" altLang="zh-TW" sz="3800" b="1" dirty="0" smtClean="0">
                <a:latin typeface="+mj-ea"/>
              </a:rPr>
              <a:t>(</a:t>
            </a:r>
            <a:r>
              <a:rPr lang="zh-TW" altLang="en-US" sz="3800" b="1" dirty="0" smtClean="0">
                <a:latin typeface="+mj-ea"/>
              </a:rPr>
              <a:t>三</a:t>
            </a:r>
            <a:r>
              <a:rPr lang="en-US" altLang="zh-TW" sz="3800" b="1" dirty="0" smtClean="0">
                <a:latin typeface="+mj-ea"/>
              </a:rPr>
              <a:t>)</a:t>
            </a:r>
            <a:r>
              <a:rPr lang="en-US" altLang="zh-TW" sz="3800" b="1" dirty="0">
                <a:latin typeface="+mj-ea"/>
              </a:rPr>
              <a:t/>
            </a:r>
            <a:br>
              <a:rPr lang="en-US" altLang="zh-TW" sz="3800" b="1" dirty="0">
                <a:latin typeface="+mj-ea"/>
              </a:rPr>
            </a:br>
            <a:r>
              <a:rPr lang="zh-TW" altLang="zh-TW" sz="3800" b="1" dirty="0" smtClean="0">
                <a:latin typeface="+mj-ea"/>
              </a:rPr>
              <a:t>花蓮縣</a:t>
            </a:r>
            <a:r>
              <a:rPr lang="zh-TW" altLang="en-US" sz="3800" b="1" dirty="0" smtClean="0">
                <a:latin typeface="+mj-ea"/>
              </a:rPr>
              <a:t>多元</a:t>
            </a:r>
            <a:r>
              <a:rPr lang="zh-TW" altLang="zh-TW" sz="3800" b="1" dirty="0" smtClean="0">
                <a:latin typeface="+mj-ea"/>
              </a:rPr>
              <a:t>族群</a:t>
            </a:r>
            <a:r>
              <a:rPr lang="zh-TW" altLang="en-US" sz="3800" b="1" dirty="0" smtClean="0">
                <a:latin typeface="+mj-ea"/>
              </a:rPr>
              <a:t>特色比較</a:t>
            </a:r>
            <a:endParaRPr lang="zh-TW" altLang="en-US" sz="3800" dirty="0">
              <a:latin typeface="+mj-ea"/>
            </a:endParaRPr>
          </a:p>
        </p:txBody>
      </p:sp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710738197"/>
              </p:ext>
            </p:extLst>
          </p:nvPr>
        </p:nvGraphicFramePr>
        <p:xfrm>
          <a:off x="251520" y="1504985"/>
          <a:ext cx="8424936" cy="523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7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BA754FD-09BE-4433-A73F-21D7CAC9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8381260" cy="1054394"/>
          </a:xfrm>
        </p:spPr>
        <p:txBody>
          <a:bodyPr/>
          <a:lstStyle/>
          <a:p>
            <a:r>
              <a:rPr lang="zh-TW" altLang="en-US" sz="3800" b="1" dirty="0" smtClean="0">
                <a:latin typeface="+mj-ea"/>
              </a:rPr>
              <a:t>研究結果</a:t>
            </a:r>
            <a:r>
              <a:rPr lang="en-US" altLang="zh-TW" sz="3800" b="1" dirty="0" smtClean="0">
                <a:latin typeface="+mj-ea"/>
              </a:rPr>
              <a:t>(</a:t>
            </a:r>
            <a:r>
              <a:rPr lang="zh-TW" altLang="en-US" sz="3800" b="1" dirty="0" smtClean="0">
                <a:latin typeface="+mj-ea"/>
              </a:rPr>
              <a:t>三</a:t>
            </a:r>
            <a:r>
              <a:rPr lang="en-US" altLang="zh-TW" sz="3800" b="1" dirty="0" smtClean="0">
                <a:latin typeface="+mj-ea"/>
              </a:rPr>
              <a:t>)</a:t>
            </a:r>
            <a:r>
              <a:rPr lang="en-US" altLang="zh-TW" sz="3800" b="1" dirty="0">
                <a:latin typeface="+mj-ea"/>
              </a:rPr>
              <a:t/>
            </a:r>
            <a:br>
              <a:rPr lang="en-US" altLang="zh-TW" sz="3800" b="1" dirty="0">
                <a:latin typeface="+mj-ea"/>
              </a:rPr>
            </a:br>
            <a:r>
              <a:rPr lang="zh-TW" altLang="zh-TW" b="1" dirty="0" smtClean="0">
                <a:latin typeface="+mj-ea"/>
              </a:rPr>
              <a:t>花蓮縣</a:t>
            </a:r>
            <a:r>
              <a:rPr lang="zh-TW" altLang="en-US" b="1" dirty="0" smtClean="0">
                <a:latin typeface="+mj-ea"/>
              </a:rPr>
              <a:t>多元</a:t>
            </a:r>
            <a:r>
              <a:rPr lang="zh-TW" altLang="zh-TW" b="1" dirty="0" smtClean="0">
                <a:latin typeface="+mj-ea"/>
              </a:rPr>
              <a:t>族群</a:t>
            </a:r>
            <a:r>
              <a:rPr lang="zh-TW" altLang="en-US" b="1" dirty="0" smtClean="0">
                <a:latin typeface="+mj-ea"/>
              </a:rPr>
              <a:t>特色</a:t>
            </a:r>
            <a:r>
              <a:rPr lang="en-US" altLang="zh-TW" b="1" dirty="0" smtClean="0">
                <a:latin typeface="+mj-ea"/>
              </a:rPr>
              <a:t>-</a:t>
            </a:r>
            <a:r>
              <a:rPr lang="zh-TW" altLang="en-US" b="1" dirty="0" smtClean="0">
                <a:latin typeface="+mj-ea"/>
              </a:rPr>
              <a:t>社會組織</a:t>
            </a:r>
            <a:endParaRPr lang="zh-TW" altLang="en-US" dirty="0">
              <a:latin typeface="+mj-ea"/>
            </a:endParaRPr>
          </a:p>
        </p:txBody>
      </p:sp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289911"/>
              </p:ext>
            </p:extLst>
          </p:nvPr>
        </p:nvGraphicFramePr>
        <p:xfrm>
          <a:off x="179513" y="1700808"/>
          <a:ext cx="8780582" cy="479269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620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9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rtl="0"/>
                      <a:r>
                        <a:rPr lang="zh-TW" altLang="en-US" sz="2000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台灣本省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rtl="0"/>
                      <a:r>
                        <a:rPr lang="zh-TW" altLang="en-US" sz="2000" u="none" strike="noStrike" kern="1200" dirty="0">
                          <a:effectLst/>
                        </a:rPr>
                        <a:t>台灣的漢人社會是父系社會</a:t>
                      </a:r>
                      <a:r>
                        <a:rPr lang="zh-TW" altLang="en-US" sz="2000" u="none" strike="noStrike" kern="1200" dirty="0" smtClean="0">
                          <a:effectLst/>
                        </a:rPr>
                        <a:t>，但目前的法律已經修過了，所以沒有那麼絕對。 </a:t>
                      </a:r>
                      <a:endParaRPr lang="zh-TW" altLang="en-US" sz="2000" dirty="0" smtClean="0">
                        <a:effectLst/>
                      </a:endParaRPr>
                    </a:p>
                    <a:p>
                      <a:pPr rtl="0"/>
                      <a:r>
                        <a:rPr lang="zh-TW" altLang="en-US" sz="2000" u="none" strike="noStrike" kern="1200" dirty="0" smtClean="0">
                          <a:effectLst/>
                        </a:rPr>
                        <a:t>而且</a:t>
                      </a:r>
                      <a:r>
                        <a:rPr lang="zh-TW" altLang="en-US" sz="2000" u="none" strike="noStrike" kern="1200" dirty="0">
                          <a:effectLst/>
                        </a:rPr>
                        <a:t>只要父母雙方同意， </a:t>
                      </a:r>
                      <a:r>
                        <a:rPr lang="zh-TW" altLang="en-US" sz="2000" u="none" strike="noStrike" kern="1200" dirty="0" smtClean="0">
                          <a:effectLst/>
                        </a:rPr>
                        <a:t>小孩可以</a:t>
                      </a:r>
                      <a:r>
                        <a:rPr lang="zh-TW" altLang="en-US" sz="2000" u="none" strike="noStrike" kern="1200" dirty="0">
                          <a:effectLst/>
                        </a:rPr>
                        <a:t>從母姓</a:t>
                      </a:r>
                      <a:r>
                        <a:rPr lang="zh-TW" altLang="en-US" sz="2000" u="none" strike="noStrike" kern="1200" dirty="0" smtClean="0">
                          <a:effectLst/>
                        </a:rPr>
                        <a:t>。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-TW" altLang="en-US" sz="20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歐美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zh-TW" altLang="en-US" sz="2000" u="none" strike="noStrike" kern="1200" dirty="0">
                          <a:effectLst/>
                        </a:rPr>
                        <a:t>歐美國家在中古時期也是父權社會</a:t>
                      </a:r>
                      <a:r>
                        <a:rPr lang="zh-TW" altLang="en-US" sz="2000" u="none" strike="noStrike" kern="1200" dirty="0" smtClean="0">
                          <a:effectLst/>
                        </a:rPr>
                        <a:t>，</a:t>
                      </a:r>
                      <a:endParaRPr lang="en-US" altLang="zh-TW" sz="2000" u="none" strike="noStrike" kern="1200" dirty="0" smtClean="0">
                        <a:effectLst/>
                      </a:endParaRPr>
                    </a:p>
                    <a:p>
                      <a:r>
                        <a:rPr lang="zh-TW" altLang="en-US" sz="2000" u="none" strike="noStrike" kern="1200" dirty="0" smtClean="0">
                          <a:effectLst/>
                        </a:rPr>
                        <a:t>但</a:t>
                      </a:r>
                      <a:r>
                        <a:rPr lang="zh-TW" altLang="en-US" sz="2000" u="none" strike="noStrike" kern="1200" dirty="0">
                          <a:effectLst/>
                        </a:rPr>
                        <a:t>現代社會強調兩性平等。</a:t>
                      </a:r>
                      <a:endParaRPr lang="zh-TW" altLang="en-US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0491">
                <a:tc>
                  <a:txBody>
                    <a:bodyPr/>
                    <a:lstStyle/>
                    <a:p>
                      <a:r>
                        <a:rPr lang="zh-TW" altLang="en-US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原住民</a:t>
                      </a:r>
                      <a:endParaRPr lang="en-US" altLang="zh-TW" sz="2000" b="1" u="none" strike="noStrike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  <a:r>
                        <a:rPr lang="zh-TW" altLang="en-US" sz="18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記憶貴族社會：魯凱族、排灣族。</a:t>
                      </a:r>
                      <a:endParaRPr lang="en-US" altLang="zh-TW" sz="1800" b="1" i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只有貴族才吃得起 </a:t>
                      </a:r>
                      <a:r>
                        <a:rPr lang="zh-TW" altLang="en-US" sz="18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滷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蛋、</a:t>
                      </a:r>
                      <a:r>
                        <a:rPr lang="zh-TW" altLang="en-US" sz="18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排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骨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◎</a:t>
                      </a:r>
                      <a:r>
                        <a:rPr lang="zh-TW" altLang="en-US" sz="18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記憶母系社會：阿美族、卑南族。</a:t>
                      </a:r>
                      <a:endParaRPr lang="en-US" altLang="zh-TW" sz="1800" b="1" i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18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阿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薩姆奶茶、阿</a:t>
                      </a:r>
                      <a:r>
                        <a:rPr lang="zh-TW" altLang="en-US" sz="18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伯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（台語：阿卑）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◎</a:t>
                      </a:r>
                      <a:r>
                        <a:rPr lang="zh-TW" altLang="en-US" sz="18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記憶父系社會：賽夏族、布農族、鄒族。</a:t>
                      </a:r>
                      <a:endParaRPr lang="en-US" altLang="zh-TW" sz="1800" b="1" i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18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賽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龍舟，龍舟是</a:t>
                      </a:r>
                      <a:r>
                        <a:rPr lang="zh-TW" altLang="en-US" sz="18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布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做的叫賽布</a:t>
                      </a:r>
                      <a:r>
                        <a:rPr lang="zh-TW" altLang="en-US" sz="18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舟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，布做的龍舟下水必沉所以是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『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赴死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』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（父系）；</a:t>
                      </a:r>
                      <a:endParaRPr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剩下的「邵族、泰雅族、太魯閣族、達悟族」就可輕易歸納為「父系」。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印尼</a:t>
                      </a:r>
                      <a:endParaRPr lang="en-US" altLang="zh-TW" sz="2000" b="1" u="none" strike="noStrike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zh-TW" altLang="en-US" sz="2000" u="none" strike="noStrike" kern="1200" baseline="0" dirty="0">
                          <a:solidFill>
                            <a:schemeClr val="bg1"/>
                          </a:solidFill>
                        </a:rPr>
                        <a:t>印尼的社會階段結構，主要可分為三個</a:t>
                      </a:r>
                      <a:r>
                        <a:rPr lang="zh-TW" altLang="en-US" sz="2000" u="none" strike="noStrike" kern="1200" baseline="0" dirty="0" smtClean="0">
                          <a:solidFill>
                            <a:schemeClr val="bg1"/>
                          </a:solidFill>
                        </a:rPr>
                        <a:t>層級</a:t>
                      </a:r>
                      <a:endParaRPr lang="en-US" altLang="zh-TW" sz="2000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sz="2000" u="none" strike="noStrike" kern="1200" baseline="0" dirty="0" smtClean="0">
                          <a:solidFill>
                            <a:schemeClr val="bg1"/>
                          </a:solidFill>
                        </a:rPr>
                        <a:t>第一 貴族</a:t>
                      </a:r>
                      <a:endParaRPr lang="en-US" altLang="zh-TW" sz="2000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sz="2000" u="none" strike="noStrike" kern="1200" baseline="0" dirty="0" smtClean="0">
                          <a:solidFill>
                            <a:schemeClr val="bg1"/>
                          </a:solidFill>
                        </a:rPr>
                        <a:t>第二 行</a:t>
                      </a:r>
                      <a:r>
                        <a:rPr lang="zh-TW" altLang="en-US" sz="2000" u="none" strike="noStrike" kern="1200" baseline="0" dirty="0">
                          <a:solidFill>
                            <a:schemeClr val="bg1"/>
                          </a:solidFill>
                        </a:rPr>
                        <a:t>政官員和知識份</a:t>
                      </a:r>
                      <a:r>
                        <a:rPr lang="zh-TW" altLang="en-US" sz="2000" u="none" strike="noStrike" kern="1200" baseline="0" dirty="0" smtClean="0">
                          <a:solidFill>
                            <a:schemeClr val="bg1"/>
                          </a:solidFill>
                        </a:rPr>
                        <a:t>子</a:t>
                      </a:r>
                      <a:endParaRPr lang="en-US" altLang="zh-TW" sz="2000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sz="2000" u="none" strike="noStrike" kern="1200" baseline="0" dirty="0" smtClean="0">
                          <a:solidFill>
                            <a:schemeClr val="bg1"/>
                          </a:solidFill>
                        </a:rPr>
                        <a:t>第三 平民</a:t>
                      </a:r>
                      <a:endParaRPr lang="en-US" altLang="zh-TW" sz="2000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sz="2000" u="none" strike="noStrike" kern="1200" baseline="0" dirty="0" smtClean="0">
                          <a:solidFill>
                            <a:schemeClr val="bg1"/>
                          </a:solidFill>
                        </a:rPr>
                        <a:t>社會</a:t>
                      </a:r>
                      <a:r>
                        <a:rPr lang="zh-TW" altLang="en-US" sz="2000" u="none" strike="noStrike" kern="1200" baseline="0" dirty="0">
                          <a:solidFill>
                            <a:schemeClr val="bg1"/>
                          </a:solidFill>
                        </a:rPr>
                        <a:t>階級的分際</a:t>
                      </a:r>
                      <a:r>
                        <a:rPr lang="zh-TW" altLang="en-US" sz="2000" u="none" strike="noStrike" kern="1200" baseline="0" dirty="0" smtClean="0">
                          <a:solidFill>
                            <a:schemeClr val="bg1"/>
                          </a:solidFill>
                        </a:rPr>
                        <a:t>明顯</a:t>
                      </a:r>
                      <a:endParaRPr lang="en-US" altLang="zh-TW" sz="2000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4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BA754FD-09BE-4433-A73F-21D7CAC9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8381260" cy="1054394"/>
          </a:xfrm>
        </p:spPr>
        <p:txBody>
          <a:bodyPr/>
          <a:lstStyle/>
          <a:p>
            <a:r>
              <a:rPr lang="zh-TW" altLang="en-US" sz="3800" b="1" dirty="0" smtClean="0">
                <a:latin typeface="+mj-ea"/>
              </a:rPr>
              <a:t>研究結果</a:t>
            </a:r>
            <a:r>
              <a:rPr lang="en-US" altLang="zh-TW" sz="3800" b="1" dirty="0" smtClean="0">
                <a:latin typeface="+mj-ea"/>
              </a:rPr>
              <a:t>(</a:t>
            </a:r>
            <a:r>
              <a:rPr lang="zh-TW" altLang="en-US" sz="3800" b="1" dirty="0" smtClean="0">
                <a:latin typeface="+mj-ea"/>
              </a:rPr>
              <a:t>三</a:t>
            </a:r>
            <a:r>
              <a:rPr lang="en-US" altLang="zh-TW" sz="3800" b="1" dirty="0" smtClean="0">
                <a:latin typeface="+mj-ea"/>
              </a:rPr>
              <a:t>)</a:t>
            </a:r>
            <a:r>
              <a:rPr lang="en-US" altLang="zh-TW" sz="3800" b="1" dirty="0">
                <a:latin typeface="+mj-ea"/>
              </a:rPr>
              <a:t/>
            </a:r>
            <a:br>
              <a:rPr lang="en-US" altLang="zh-TW" sz="3800" b="1" dirty="0">
                <a:latin typeface="+mj-ea"/>
              </a:rPr>
            </a:br>
            <a:r>
              <a:rPr lang="zh-TW" altLang="zh-TW" b="1" dirty="0" smtClean="0">
                <a:latin typeface="+mj-ea"/>
              </a:rPr>
              <a:t>花蓮縣</a:t>
            </a:r>
            <a:r>
              <a:rPr lang="zh-TW" altLang="en-US" b="1" dirty="0" smtClean="0">
                <a:latin typeface="+mj-ea"/>
              </a:rPr>
              <a:t>多元</a:t>
            </a:r>
            <a:r>
              <a:rPr lang="zh-TW" altLang="zh-TW" b="1" dirty="0" smtClean="0">
                <a:latin typeface="+mj-ea"/>
              </a:rPr>
              <a:t>族群</a:t>
            </a:r>
            <a:r>
              <a:rPr lang="zh-TW" altLang="en-US" b="1" dirty="0" smtClean="0">
                <a:latin typeface="+mj-ea"/>
              </a:rPr>
              <a:t>特色</a:t>
            </a:r>
            <a:r>
              <a:rPr lang="en-US" altLang="zh-TW" b="1" dirty="0" smtClean="0">
                <a:latin typeface="+mj-ea"/>
              </a:rPr>
              <a:t>-</a:t>
            </a:r>
            <a:r>
              <a:rPr lang="zh-TW" altLang="en-US" b="1" dirty="0" smtClean="0">
                <a:latin typeface="+mj-ea"/>
              </a:rPr>
              <a:t>婚姻禮俗</a:t>
            </a:r>
            <a:endParaRPr lang="zh-TW" altLang="en-US" dirty="0">
              <a:latin typeface="+mj-ea"/>
            </a:endParaRPr>
          </a:p>
        </p:txBody>
      </p:sp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510540"/>
              </p:ext>
            </p:extLst>
          </p:nvPr>
        </p:nvGraphicFramePr>
        <p:xfrm>
          <a:off x="179513" y="1700808"/>
          <a:ext cx="8780582" cy="5116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620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9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0"/>
                      <a:r>
                        <a:rPr lang="zh-TW" altLang="en-US" sz="20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本省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婚前禮，即</a:t>
                      </a:r>
                      <a:r>
                        <a:rPr lang="zh-TW" altLang="en-US" sz="20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訂婚</a:t>
                      </a:r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正婚禮，即</a:t>
                      </a:r>
                      <a:r>
                        <a:rPr lang="zh-TW" altLang="en-US" sz="2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結婚</a:t>
                      </a:r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或成婚的禮儀，就是夫妻結合的意思。</a:t>
                      </a:r>
                    </a:p>
                    <a:p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婚後禮，是成妻、成婦或成婿之禮，這表示了男女結婚後的扮演的角色。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-TW" altLang="en-US" sz="20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歐美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altLang="zh-TW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面紗    </a:t>
                      </a:r>
                      <a:r>
                        <a:rPr lang="en-US" altLang="zh-TW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鑽戒   </a:t>
                      </a:r>
                      <a:r>
                        <a:rPr lang="en-US" altLang="zh-TW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新娘禮服的顏色</a:t>
                      </a:r>
                      <a:r>
                        <a:rPr lang="zh-TW" altLang="en-US" sz="2000" dirty="0" smtClean="0"/>
                        <a:t/>
                      </a:r>
                      <a:br>
                        <a:rPr lang="zh-TW" altLang="en-US" sz="2000" dirty="0" smtClean="0"/>
                      </a:br>
                      <a:r>
                        <a:rPr lang="en-US" altLang="zh-TW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捧花    </a:t>
                      </a:r>
                      <a:r>
                        <a:rPr lang="en-US" altLang="zh-TW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新娘站在新郎的左邊</a:t>
                      </a:r>
                      <a:r>
                        <a:rPr lang="zh-TW" altLang="en-US" sz="2000" dirty="0" smtClean="0"/>
                        <a:t/>
                      </a:r>
                      <a:br>
                        <a:rPr lang="zh-TW" altLang="en-US" sz="2000" dirty="0" smtClean="0"/>
                      </a:br>
                      <a:r>
                        <a:rPr lang="en-US" altLang="zh-TW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zh-TW" altLang="en-US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互吻</a:t>
                      </a:r>
                      <a:endParaRPr lang="zh-TW" altLang="en-US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0491">
                <a:tc>
                  <a:txBody>
                    <a:bodyPr/>
                    <a:lstStyle/>
                    <a:p>
                      <a:r>
                        <a:rPr lang="zh-TW" altLang="en-US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原住民</a:t>
                      </a:r>
                      <a:endParaRPr lang="en-US" altLang="zh-TW" sz="2000" b="1" u="none" strike="noStrike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zh-TW" alt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婚前戀愛關係求婚：男女若彼此喜歡，會互贈信物，即為定情。</a:t>
                      </a:r>
                      <a:br>
                        <a:rPr lang="zh-TW" alt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求婚：男子隨女回家，向家長求婚。</a:t>
                      </a:r>
                    </a:p>
                    <a:p>
                      <a:pPr fontAlgn="base"/>
                      <a:r>
                        <a:rPr lang="zh-TW" alt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結婚：女方家託媒人到男方家商定婚期後，兩家各自準備結婚</a:t>
                      </a:r>
                    </a:p>
                    <a:p>
                      <a:pPr fontAlgn="base"/>
                      <a:r>
                        <a:rPr lang="zh-TW" alt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成婚之日</a:t>
                      </a:r>
                      <a:r>
                        <a:rPr lang="en-US" altLang="zh-TW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TW" alt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新郎由友人協助在黎明時將衣物行李送到女家。</a:t>
                      </a:r>
                      <a:endParaRPr lang="en-US" altLang="zh-TW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印尼</a:t>
                      </a:r>
                      <a:endParaRPr lang="en-US" altLang="zh-TW" sz="2000" b="1" u="none" strike="noStrike" kern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印尼婚禮習俗大都要經過求婚、訂婚和結婚三個階段。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印尼</a:t>
                      </a:r>
                      <a:r>
                        <a:rPr lang="zh-TW" altLang="en-US" sz="1800" u="sng" dirty="0" smtClean="0">
                          <a:solidFill>
                            <a:schemeClr val="bg1"/>
                          </a:solidFill>
                        </a:rPr>
                        <a:t>爪哇</a:t>
                      </a: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島上流行著一種有趣的婚俗。當新郎到新娘家迎親時，新娘的家人會在他面前擺一隻銀盤，盤中放一個生雞蛋，新郎要當眾赤腳踩破它。</a:t>
                      </a:r>
                      <a:endParaRPr lang="en-US" altLang="zh-TW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這表示新郎將永遠愛新娘，哪怕粉身碎骨也不變心。</a:t>
                      </a:r>
                      <a:endParaRPr lang="en-US" altLang="zh-TW" sz="1800" b="1" u="none" strike="noStrike" kern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31" y="1504985"/>
            <a:ext cx="2289001" cy="23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r="16861"/>
          <a:stretch/>
        </p:blipFill>
        <p:spPr bwMode="auto">
          <a:xfrm>
            <a:off x="4788024" y="1504985"/>
            <a:ext cx="2232249" cy="23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7"/>
          <a:stretch/>
        </p:blipFill>
        <p:spPr bwMode="auto">
          <a:xfrm>
            <a:off x="2643039" y="3861049"/>
            <a:ext cx="221699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50"/>
            <a:ext cx="2232249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4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國際教育文化週</a:t>
            </a:r>
            <a:endParaRPr lang="zh-TW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圖像裡可能有一或多人、樹和戶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b="16415"/>
          <a:stretch/>
        </p:blipFill>
        <p:spPr bwMode="auto">
          <a:xfrm>
            <a:off x="107504" y="1628800"/>
            <a:ext cx="8856984" cy="50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TCUSER\AppData\Local\Microsoft\Windows\INetCache\IE\HXKUSFTR\鬼-cursive-orde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25" y="4581128"/>
            <a:ext cx="1721095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BA754FD-09BE-4433-A73F-21D7CAC9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8381260" cy="1054394"/>
          </a:xfrm>
        </p:spPr>
        <p:txBody>
          <a:bodyPr/>
          <a:lstStyle/>
          <a:p>
            <a:r>
              <a:rPr lang="zh-TW" altLang="en-US" sz="3800" b="1" dirty="0" smtClean="0">
                <a:latin typeface="+mj-ea"/>
              </a:rPr>
              <a:t>研究結果</a:t>
            </a:r>
            <a:r>
              <a:rPr lang="en-US" altLang="zh-TW" sz="3800" b="1" dirty="0" smtClean="0">
                <a:latin typeface="+mj-ea"/>
              </a:rPr>
              <a:t>(</a:t>
            </a:r>
            <a:r>
              <a:rPr lang="zh-TW" altLang="en-US" sz="3800" b="1" dirty="0" smtClean="0">
                <a:latin typeface="+mj-ea"/>
              </a:rPr>
              <a:t>三</a:t>
            </a:r>
            <a:r>
              <a:rPr lang="en-US" altLang="zh-TW" sz="3800" b="1" dirty="0" smtClean="0">
                <a:latin typeface="+mj-ea"/>
              </a:rPr>
              <a:t>)</a:t>
            </a:r>
            <a:r>
              <a:rPr lang="en-US" altLang="zh-TW" sz="3800" b="1" dirty="0">
                <a:latin typeface="+mj-ea"/>
              </a:rPr>
              <a:t/>
            </a:r>
            <a:br>
              <a:rPr lang="en-US" altLang="zh-TW" sz="3800" b="1" dirty="0">
                <a:latin typeface="+mj-ea"/>
              </a:rPr>
            </a:br>
            <a:r>
              <a:rPr lang="zh-TW" altLang="zh-TW" b="1" dirty="0" smtClean="0">
                <a:latin typeface="+mj-ea"/>
              </a:rPr>
              <a:t>花蓮縣</a:t>
            </a:r>
            <a:r>
              <a:rPr lang="zh-TW" altLang="en-US" b="1" dirty="0" smtClean="0">
                <a:latin typeface="+mj-ea"/>
              </a:rPr>
              <a:t>多元</a:t>
            </a:r>
            <a:r>
              <a:rPr lang="zh-TW" altLang="zh-TW" b="1" dirty="0" smtClean="0">
                <a:latin typeface="+mj-ea"/>
              </a:rPr>
              <a:t>族群</a:t>
            </a:r>
            <a:r>
              <a:rPr lang="zh-TW" altLang="en-US" b="1" dirty="0" smtClean="0">
                <a:latin typeface="+mj-ea"/>
              </a:rPr>
              <a:t>特色</a:t>
            </a:r>
            <a:r>
              <a:rPr lang="en-US" altLang="zh-TW" b="1" dirty="0" smtClean="0">
                <a:latin typeface="+mj-ea"/>
              </a:rPr>
              <a:t>-</a:t>
            </a:r>
            <a:r>
              <a:rPr lang="zh-TW" altLang="en-US" b="1" dirty="0" smtClean="0">
                <a:latin typeface="+mj-ea"/>
              </a:rPr>
              <a:t>喪葬禮俗</a:t>
            </a:r>
            <a:endParaRPr lang="zh-TW" altLang="en-US" dirty="0">
              <a:latin typeface="+mj-ea"/>
            </a:endParaRPr>
          </a:p>
        </p:txBody>
      </p:sp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墳墓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629003"/>
            <a:ext cx="3397559" cy="25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葬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07" y="4177173"/>
            <a:ext cx="3626202" cy="24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「中國墓碑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3024336" cy="265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泰雅族房屋 的圖片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4" y="4177172"/>
            <a:ext cx="3757863" cy="24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CUSER\AppData\Local\Microsoft\Windows\INetCache\IE\92NYSID3\Jack-Skellington[1].pn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45" y="1513906"/>
            <a:ext cx="2176843" cy="21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3" y="5799607"/>
            <a:ext cx="3798168" cy="923330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早期泰雅族人是將死者埋在室內寢室中死者生前睡的床底下，而埋葬時還必須先把寢室拆掉</a:t>
            </a:r>
          </a:p>
        </p:txBody>
      </p:sp>
      <p:sp>
        <p:nvSpPr>
          <p:cNvPr id="11" name="矩形 10"/>
          <p:cNvSpPr/>
          <p:nvPr/>
        </p:nvSpPr>
        <p:spPr>
          <a:xfrm>
            <a:off x="4103681" y="3543179"/>
            <a:ext cx="3466708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拖拉雅族人過世的時候，他們不會把遺體埋到地底下，而是先舉行很多天的蘭布梭羅 </a:t>
            </a:r>
            <a:r>
              <a:rPr lang="en-US" altLang="zh-TW" dirty="0"/>
              <a:t>(</a:t>
            </a:r>
            <a:r>
              <a:rPr lang="en-US" altLang="zh-TW" dirty="0" err="1"/>
              <a:t>Rambu</a:t>
            </a:r>
            <a:r>
              <a:rPr lang="en-US" altLang="zh-TW" dirty="0"/>
              <a:t> Solo) </a:t>
            </a:r>
            <a:r>
              <a:rPr lang="zh-TW" altLang="en-US" dirty="0"/>
              <a:t>傳統喪葬祭拜儀式，再把大體裝進精緻的墳墓鑲進山裡。</a:t>
            </a:r>
          </a:p>
        </p:txBody>
      </p:sp>
    </p:spTree>
    <p:extLst>
      <p:ext uri="{BB962C8B-B14F-4D97-AF65-F5344CB8AC3E}">
        <p14:creationId xmlns:p14="http://schemas.microsoft.com/office/powerpoint/2010/main" val="16259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BA754FD-09BE-4433-A73F-21D7CAC9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8381260" cy="1054394"/>
          </a:xfrm>
        </p:spPr>
        <p:txBody>
          <a:bodyPr/>
          <a:lstStyle/>
          <a:p>
            <a:r>
              <a:rPr lang="zh-TW" altLang="en-US" sz="3800" b="1" dirty="0" smtClean="0">
                <a:latin typeface="+mj-ea"/>
              </a:rPr>
              <a:t>研究結果</a:t>
            </a:r>
            <a:r>
              <a:rPr lang="en-US" altLang="zh-TW" sz="3800" b="1" dirty="0" smtClean="0">
                <a:latin typeface="+mj-ea"/>
              </a:rPr>
              <a:t>(</a:t>
            </a:r>
            <a:r>
              <a:rPr lang="zh-TW" altLang="en-US" sz="3800" b="1" dirty="0" smtClean="0">
                <a:latin typeface="+mj-ea"/>
              </a:rPr>
              <a:t>三</a:t>
            </a:r>
            <a:r>
              <a:rPr lang="en-US" altLang="zh-TW" sz="3800" b="1" dirty="0" smtClean="0">
                <a:latin typeface="+mj-ea"/>
              </a:rPr>
              <a:t>)</a:t>
            </a:r>
            <a:r>
              <a:rPr lang="en-US" altLang="zh-TW" sz="3800" b="1" dirty="0">
                <a:latin typeface="+mj-ea"/>
              </a:rPr>
              <a:t/>
            </a:r>
            <a:br>
              <a:rPr lang="en-US" altLang="zh-TW" sz="3800" b="1" dirty="0">
                <a:latin typeface="+mj-ea"/>
              </a:rPr>
            </a:br>
            <a:r>
              <a:rPr lang="zh-TW" altLang="zh-TW" b="1" dirty="0" smtClean="0">
                <a:latin typeface="+mj-ea"/>
              </a:rPr>
              <a:t>花蓮縣</a:t>
            </a:r>
            <a:r>
              <a:rPr lang="zh-TW" altLang="en-US" b="1" dirty="0" smtClean="0">
                <a:latin typeface="+mj-ea"/>
              </a:rPr>
              <a:t>多元</a:t>
            </a:r>
            <a:r>
              <a:rPr lang="zh-TW" altLang="zh-TW" b="1" dirty="0" smtClean="0">
                <a:latin typeface="+mj-ea"/>
              </a:rPr>
              <a:t>族群</a:t>
            </a:r>
            <a:r>
              <a:rPr lang="zh-TW" altLang="en-US" b="1" dirty="0" smtClean="0">
                <a:latin typeface="+mj-ea"/>
              </a:rPr>
              <a:t>特色</a:t>
            </a:r>
            <a:r>
              <a:rPr lang="en-US" altLang="zh-TW" b="1" dirty="0" smtClean="0">
                <a:latin typeface="+mj-ea"/>
              </a:rPr>
              <a:t>-</a:t>
            </a:r>
            <a:r>
              <a:rPr lang="zh-TW" altLang="en-US" b="1" dirty="0" smtClean="0">
                <a:latin typeface="+mj-ea"/>
              </a:rPr>
              <a:t>服飾</a:t>
            </a:r>
            <a:endParaRPr lang="zh-TW" altLang="en-US" dirty="0">
              <a:latin typeface="+mj-ea"/>
            </a:endParaRPr>
          </a:p>
        </p:txBody>
      </p:sp>
      <p:pic>
        <p:nvPicPr>
          <p:cNvPr id="9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96997"/>
              </p:ext>
            </p:extLst>
          </p:nvPr>
        </p:nvGraphicFramePr>
        <p:xfrm>
          <a:off x="179512" y="1534802"/>
          <a:ext cx="8780583" cy="502775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350739"/>
                <a:gridCol w="4429844"/>
              </a:tblGrid>
              <a:tr h="2229848">
                <a:tc>
                  <a:txBody>
                    <a:bodyPr/>
                    <a:lstStyle/>
                    <a:p>
                      <a:r>
                        <a:rPr lang="zh-TW" altLang="en-US" sz="2000" u="none" kern="1200" dirty="0" smtClean="0">
                          <a:effectLst/>
                        </a:rPr>
                        <a:t>客家</a:t>
                      </a:r>
                      <a:endParaRPr lang="en-US" altLang="zh-TW" sz="2000" u="none" kern="1200" dirty="0" smtClean="0">
                        <a:effectLst/>
                      </a:endParaRPr>
                    </a:p>
                    <a:p>
                      <a:endParaRPr lang="en-US" altLang="zh-TW" sz="2000" u="sng" kern="1200" dirty="0" smtClean="0"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歐美</a:t>
                      </a:r>
                    </a:p>
                    <a:p>
                      <a:r>
                        <a:rPr lang="zh-TW" altLang="en-US" sz="2000" dirty="0" smtClean="0"/>
                        <a:t/>
                      </a:r>
                      <a:br>
                        <a:rPr lang="zh-TW" altLang="en-US" sz="2000" dirty="0" smtClean="0"/>
                      </a:br>
                      <a:endParaRPr lang="zh-TW" altLang="en-US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97907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</a:rPr>
                        <a:t>原住民</a:t>
                      </a:r>
                      <a:endParaRPr lang="en-US" altLang="zh-TW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印尼</a:t>
                      </a:r>
                      <a:endParaRPr lang="zh-TW" altLang="zh-TW" sz="2000" b="1" kern="1200" dirty="0" smtClean="0">
                        <a:effectLst/>
                      </a:endParaRP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4338" name="Picture 2" descr="印尼服飾 的圖片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81" y="4145652"/>
            <a:ext cx="3474067" cy="23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客家服飾 的圖片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39"/>
            <a:ext cx="1983566" cy="16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客家服飾 的圖片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2097420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歐美流行穿搭 的圖片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664296" cy="178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原住民服飾 的圖片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5" y="4160689"/>
            <a:ext cx="4100557" cy="23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580988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</a:rPr>
              <a:t>我們整理各族群的資料，分析如下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: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   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r>
              <a:rPr lang="zh-TW" altLang="en-US" sz="2400" dirty="0" smtClean="0"/>
              <a:t>           </a:t>
            </a:r>
            <a:endParaRPr lang="en-US" altLang="zh-TW" sz="24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95292"/>
              </p:ext>
            </p:extLst>
          </p:nvPr>
        </p:nvGraphicFramePr>
        <p:xfrm>
          <a:off x="157674" y="2157834"/>
          <a:ext cx="8568952" cy="4583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0483"/>
                <a:gridCol w="6038469"/>
              </a:tblGrid>
              <a:tr h="6232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</a:rPr>
                        <a:t>項  目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</a:rPr>
                        <a:t>內    容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201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建築部分</a:t>
                      </a:r>
                      <a:endParaRPr lang="zh-TW" altLang="en-US" sz="2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u="sng" dirty="0" smtClean="0"/>
                        <a:t>印尼</a:t>
                      </a:r>
                      <a:r>
                        <a:rPr lang="zh-TW" altLang="en-US" sz="2400" dirty="0" smtClean="0"/>
                        <a:t>與</a:t>
                      </a:r>
                      <a:r>
                        <a:rPr lang="zh-TW" altLang="en-US" sz="2400" u="sng" dirty="0" smtClean="0"/>
                        <a:t>台灣</a:t>
                      </a:r>
                      <a:r>
                        <a:rPr lang="zh-TW" altLang="en-US" sz="2400" dirty="0" smtClean="0"/>
                        <a:t>同樣深受</a:t>
                      </a:r>
                      <a:r>
                        <a:rPr lang="zh-TW" altLang="en-US" sz="2400" u="sng" dirty="0" smtClean="0"/>
                        <a:t>中國</a:t>
                      </a:r>
                      <a:r>
                        <a:rPr lang="zh-TW" altLang="en-US" sz="2400" dirty="0" smtClean="0"/>
                        <a:t>建築的影響，</a:t>
                      </a:r>
                      <a:endParaRPr lang="en-US" altLang="zh-TW" sz="2400" dirty="0" smtClean="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dirty="0" smtClean="0"/>
                        <a:t>因此有部分雷同之處。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3201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舞蹈部分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dirty="0" smtClean="0"/>
                        <a:t>各族群皆保留傳統舞蹈；</a:t>
                      </a:r>
                      <a:endParaRPr lang="en-US" altLang="zh-TW" sz="2400" dirty="0" smtClean="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u="sng" dirty="0" smtClean="0"/>
                        <a:t>印尼</a:t>
                      </a:r>
                      <a:r>
                        <a:rPr lang="zh-TW" altLang="en-US" sz="2400" dirty="0" smtClean="0"/>
                        <a:t>與原住民則都為赤腳跳舞。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13201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社會組織</a:t>
                      </a:r>
                      <a:endParaRPr lang="zh-TW" altLang="en-US" sz="2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u="sng" dirty="0" smtClean="0"/>
                        <a:t>印尼</a:t>
                      </a:r>
                      <a:r>
                        <a:rPr lang="zh-TW" altLang="en-US" sz="2400" dirty="0" smtClean="0"/>
                        <a:t>與原住民部分族群是屬於母系社會；</a:t>
                      </a:r>
                      <a:endParaRPr lang="en-US" altLang="zh-TW" sz="2400" u="sng" dirty="0" smtClean="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u="sng" dirty="0" smtClean="0"/>
                        <a:t>台灣</a:t>
                      </a:r>
                      <a:r>
                        <a:rPr lang="zh-TW" altLang="en-US" sz="2400" dirty="0" smtClean="0"/>
                        <a:t>與</a:t>
                      </a:r>
                      <a:r>
                        <a:rPr lang="zh-TW" altLang="en-US" sz="2400" u="sng" dirty="0" smtClean="0"/>
                        <a:t>歐美</a:t>
                      </a:r>
                      <a:r>
                        <a:rPr lang="zh-TW" altLang="en-US" sz="2400" dirty="0" smtClean="0"/>
                        <a:t>  則漸漸重視兩性平權。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251520" y="26064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6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研究結論</a:t>
            </a:r>
            <a:endParaRPr lang="zh-TW" altLang="en-US" sz="6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8192" y="1700808"/>
            <a:ext cx="8664288" cy="489345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ts val="42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zh-TW" sz="2800" kern="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我們</a:t>
            </a:r>
            <a:r>
              <a:rPr lang="zh-TW" altLang="en-US" sz="2800" kern="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學校</a:t>
            </a:r>
            <a:r>
              <a:rPr lang="zh-TW" altLang="zh-TW" sz="2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原住民語</a:t>
            </a:r>
            <a:r>
              <a:rPr lang="zh-TW" altLang="zh-TW" sz="2800" kern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課程，因為經費不</a:t>
            </a:r>
            <a:r>
              <a:rPr lang="zh-TW" altLang="en-US" sz="2800" kern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足</a:t>
            </a:r>
            <a:r>
              <a:rPr lang="zh-TW" altLang="zh-TW" sz="2800" kern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而停</a:t>
            </a:r>
            <a:r>
              <a:rPr lang="zh-TW" altLang="en-US" sz="2800" kern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課</a:t>
            </a:r>
            <a:endParaRPr lang="en-US" altLang="zh-TW" sz="2800" kern="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>
              <a:lnSpc>
                <a:spcPts val="4200"/>
              </a:lnSpc>
              <a:spcAft>
                <a:spcPts val="0"/>
              </a:spcAft>
            </a:pPr>
            <a:r>
              <a:rPr lang="zh-TW" altLang="en-US" sz="28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lang="zh-TW" altLang="en-US" sz="2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lang="zh-TW" altLang="zh-TW" sz="2800" kern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，我們</a:t>
            </a:r>
            <a:r>
              <a:rPr lang="zh-TW" altLang="zh-TW" sz="2800" kern="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希望能</a:t>
            </a:r>
            <a:r>
              <a:rPr lang="zh-TW" altLang="en-US" sz="2800" kern="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繼續開課</a:t>
            </a:r>
            <a:r>
              <a:rPr lang="zh-TW" altLang="zh-TW" sz="2800" kern="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，藉此</a:t>
            </a:r>
            <a:r>
              <a:rPr lang="zh-TW" altLang="zh-TW" sz="2800" b="1" kern="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保留各族群的文化</a:t>
            </a:r>
            <a:r>
              <a:rPr lang="zh-TW" altLang="zh-TW" sz="2800" kern="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。</a:t>
            </a:r>
            <a:endParaRPr lang="en-US" altLang="zh-TW" sz="2800" kern="0" dirty="0" smtClean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457200" indent="-457200">
              <a:lnSpc>
                <a:spcPts val="42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我們希望能在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</a:t>
            </a:r>
            <a:r>
              <a:rPr lang="zh-TW" altLang="en-US" sz="28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設置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「多元族群文化館」</a:t>
            </a:r>
            <a:r>
              <a:rPr lang="zh-TW" altLang="en-US" sz="28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，讓不同族群都能受到認同。</a:t>
            </a:r>
            <a:endParaRPr lang="en-US" altLang="zh-TW" sz="2800" kern="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457200" indent="-457200">
              <a:lnSpc>
                <a:spcPts val="42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kern="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由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喜好與興趣問卷</a:t>
            </a:r>
            <a:r>
              <a:rPr lang="zh-TW" altLang="en-US" sz="2800" kern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中</a:t>
            </a:r>
            <a:r>
              <a:rPr lang="zh-TW" altLang="en-US" sz="2800" kern="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發現，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不同族群</a:t>
            </a:r>
            <a:r>
              <a:rPr lang="zh-TW" altLang="en-US" sz="2800" b="1" kern="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在飲食、運動等項目會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有相似處</a:t>
            </a:r>
            <a:r>
              <a:rPr lang="zh-TW" altLang="en-US" sz="2800" kern="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。</a:t>
            </a:r>
            <a:endParaRPr lang="en-US" altLang="zh-TW" sz="2800" kern="0" dirty="0" smtClean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457200" indent="-457200">
              <a:lnSpc>
                <a:spcPts val="42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由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DNA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地圖」</a:t>
            </a:r>
            <a:r>
              <a:rPr lang="zh-TW" altLang="en-US" sz="28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的影片中</a:t>
            </a:r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發現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「你與他人的共同之處，比你以為得更多。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2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「緣」來一家人，我們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應平等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對待每一個族群。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51520" y="26064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6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研究結論</a:t>
            </a:r>
            <a:endParaRPr lang="zh-TW" altLang="en-US" sz="6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3536" y="1700808"/>
            <a:ext cx="8752960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200"/>
              </a:lnSpc>
              <a:buFont typeface="Wingdings" panose="05000000000000000000" pitchFamily="2" charset="2"/>
              <a:buChar char="l"/>
            </a:pP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做</a:t>
            </a:r>
            <a:r>
              <a:rPr lang="zh-TW" altLang="zh-TW" sz="2800" b="1" dirty="0">
                <a:solidFill>
                  <a:srgbClr val="7030A0"/>
                </a:solidFill>
                <a:latin typeface="Lucida Sans Unicode"/>
                <a:ea typeface="微軟正黑體"/>
              </a:rPr>
              <a:t>族群統計</a:t>
            </a:r>
            <a:r>
              <a:rPr lang="zh-TW" altLang="zh-TW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時，要將</a:t>
            </a:r>
            <a:r>
              <a:rPr lang="zh-TW" altLang="zh-TW" sz="2800" b="1" dirty="0">
                <a:solidFill>
                  <a:srgbClr val="7030A0"/>
                </a:solidFill>
                <a:latin typeface="Lucida Sans Unicode"/>
                <a:ea typeface="微軟正黑體"/>
              </a:rPr>
              <a:t>父母分開</a:t>
            </a:r>
            <a:r>
              <a:rPr lang="zh-TW" altLang="zh-TW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計算，要不然會無法</a:t>
            </a: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分類</a:t>
            </a:r>
            <a:r>
              <a:rPr lang="zh-TW" altLang="en-US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。</a:t>
            </a:r>
            <a:endParaRPr lang="en-US" altLang="zh-TW" sz="2800" kern="0" dirty="0" smtClean="0">
              <a:solidFill>
                <a:srgbClr val="000000"/>
              </a:solidFill>
              <a:latin typeface="Arial"/>
              <a:ea typeface="新細明體"/>
              <a:cs typeface="Arial"/>
            </a:endParaRPr>
          </a:p>
          <a:p>
            <a:pPr marL="457200" indent="-457200">
              <a:lnSpc>
                <a:spcPts val="5200"/>
              </a:lnSpc>
              <a:buFont typeface="Wingdings" panose="05000000000000000000" pitchFamily="2" charset="2"/>
              <a:buChar char="l"/>
            </a:pP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製作</a:t>
            </a:r>
            <a:r>
              <a:rPr lang="zh-TW" altLang="zh-TW" sz="2800" b="1" dirty="0">
                <a:solidFill>
                  <a:srgbClr val="7030A0"/>
                </a:solidFill>
                <a:latin typeface="Lucida Sans Unicode"/>
                <a:ea typeface="微軟正黑體"/>
              </a:rPr>
              <a:t>調查表</a:t>
            </a:r>
            <a:r>
              <a:rPr lang="zh-TW" altLang="zh-TW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時</a:t>
            </a: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，</a:t>
            </a:r>
            <a:r>
              <a:rPr lang="zh-TW" altLang="zh-TW" sz="2800" b="1" dirty="0">
                <a:solidFill>
                  <a:srgbClr val="7030A0"/>
                </a:solidFill>
                <a:latin typeface="Lucida Sans Unicode"/>
                <a:ea typeface="微軟正黑體"/>
              </a:rPr>
              <a:t>不同項目</a:t>
            </a: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之間</a:t>
            </a:r>
            <a:r>
              <a:rPr lang="zh-TW" altLang="zh-TW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的</a:t>
            </a:r>
            <a:r>
              <a:rPr lang="zh-TW" altLang="zh-TW" sz="2800" b="1" dirty="0">
                <a:solidFill>
                  <a:srgbClr val="7030A0"/>
                </a:solidFill>
                <a:latin typeface="Lucida Sans Unicode"/>
                <a:ea typeface="微軟正黑體"/>
              </a:rPr>
              <a:t>選項數量</a:t>
            </a:r>
            <a:r>
              <a:rPr lang="zh-TW" altLang="zh-TW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最好</a:t>
            </a:r>
            <a:r>
              <a:rPr lang="zh-TW" altLang="zh-TW" sz="2800" b="1" dirty="0">
                <a:solidFill>
                  <a:srgbClr val="7030A0"/>
                </a:solidFill>
                <a:latin typeface="Lucida Sans Unicode"/>
                <a:ea typeface="微軟正黑體"/>
              </a:rPr>
              <a:t>一樣 </a:t>
            </a:r>
            <a:endParaRPr lang="en-US" altLang="zh-TW" sz="2800" b="1" dirty="0" smtClean="0">
              <a:solidFill>
                <a:srgbClr val="7030A0"/>
              </a:solidFill>
              <a:latin typeface="Lucida Sans Unicode"/>
              <a:ea typeface="微軟正黑體"/>
            </a:endParaRPr>
          </a:p>
          <a:p>
            <a:pPr>
              <a:lnSpc>
                <a:spcPts val="5200"/>
              </a:lnSpc>
            </a:pPr>
            <a:r>
              <a:rPr lang="zh-TW" altLang="en-US" sz="2800" b="1" kern="0" dirty="0">
                <a:solidFill>
                  <a:srgbClr val="7030A0"/>
                </a:solidFill>
                <a:latin typeface="Lucida Sans Unicode"/>
                <a:ea typeface="微軟正黑體"/>
                <a:cs typeface="Arial"/>
              </a:rPr>
              <a:t> </a:t>
            </a:r>
            <a:r>
              <a:rPr lang="zh-TW" altLang="en-US" sz="2800" b="1" kern="0" dirty="0" smtClean="0">
                <a:solidFill>
                  <a:srgbClr val="7030A0"/>
                </a:solidFill>
                <a:latin typeface="Lucida Sans Unicode"/>
                <a:ea typeface="微軟正黑體"/>
                <a:cs typeface="Arial"/>
              </a:rPr>
              <a:t>   </a:t>
            </a: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，</a:t>
            </a:r>
            <a:r>
              <a:rPr lang="zh-TW" altLang="zh-TW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統計分析時較易判別</a:t>
            </a: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。</a:t>
            </a:r>
            <a:endParaRPr lang="en-US" altLang="zh-TW" sz="2800" kern="0" dirty="0" smtClean="0">
              <a:solidFill>
                <a:srgbClr val="000000"/>
              </a:solidFill>
              <a:latin typeface="Arial"/>
              <a:ea typeface="新細明體"/>
              <a:cs typeface="Arial"/>
            </a:endParaRPr>
          </a:p>
          <a:p>
            <a:pPr marL="457200" indent="-457200">
              <a:lnSpc>
                <a:spcPts val="5200"/>
              </a:lnSpc>
              <a:buFont typeface="Wingdings" panose="05000000000000000000" pitchFamily="2" charset="2"/>
              <a:buChar char="l"/>
            </a:pP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製作</a:t>
            </a:r>
            <a:r>
              <a:rPr lang="zh-TW" altLang="zh-TW" sz="2800" b="1" dirty="0">
                <a:solidFill>
                  <a:srgbClr val="7030A0"/>
                </a:solidFill>
                <a:latin typeface="Lucida Sans Unicode"/>
                <a:ea typeface="微軟正黑體"/>
              </a:rPr>
              <a:t>問卷</a:t>
            </a:r>
            <a:r>
              <a:rPr lang="zh-TW" altLang="zh-TW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時，可</a:t>
            </a:r>
            <a:r>
              <a:rPr lang="zh-TW" altLang="zh-TW" sz="2800" b="1" dirty="0">
                <a:solidFill>
                  <a:srgbClr val="7030A0"/>
                </a:solidFill>
                <a:latin typeface="Lucida Sans Unicode"/>
                <a:ea typeface="微軟正黑體"/>
              </a:rPr>
              <a:t>增加</a:t>
            </a:r>
            <a:r>
              <a:rPr lang="zh-TW" altLang="en-US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訪</a:t>
            </a: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問</a:t>
            </a:r>
            <a:r>
              <a:rPr lang="zh-TW" altLang="zh-TW" sz="2800" b="1" dirty="0">
                <a:solidFill>
                  <a:srgbClr val="7030A0"/>
                </a:solidFill>
                <a:latin typeface="Lucida Sans Unicode"/>
                <a:ea typeface="微軟正黑體"/>
              </a:rPr>
              <a:t>人數</a:t>
            </a:r>
            <a:r>
              <a:rPr lang="zh-TW" altLang="en-US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。</a:t>
            </a:r>
            <a:endParaRPr lang="en-US" altLang="zh-TW" sz="2800" kern="0" dirty="0" smtClean="0">
              <a:solidFill>
                <a:srgbClr val="000000"/>
              </a:solidFill>
              <a:latin typeface="Arial"/>
              <a:ea typeface="新細明體"/>
              <a:cs typeface="Arial"/>
            </a:endParaRPr>
          </a:p>
          <a:p>
            <a:pPr marL="457200" indent="-457200">
              <a:lnSpc>
                <a:spcPts val="5200"/>
              </a:lnSpc>
              <a:buFont typeface="Wingdings" panose="05000000000000000000" pitchFamily="2" charset="2"/>
              <a:buChar char="l"/>
            </a:pP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以後</a:t>
            </a:r>
            <a:r>
              <a:rPr lang="zh-TW" altLang="zh-TW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可再針對</a:t>
            </a:r>
            <a:r>
              <a:rPr lang="zh-TW" altLang="zh-TW" sz="2800" b="1" dirty="0" smtClean="0">
                <a:solidFill>
                  <a:srgbClr val="7030A0"/>
                </a:solidFill>
                <a:latin typeface="Lucida Sans Unicode"/>
                <a:ea typeface="微軟正黑體"/>
              </a:rPr>
              <a:t>國旗</a:t>
            </a:r>
            <a:r>
              <a:rPr lang="zh-TW" altLang="en-US" sz="2800" b="1" dirty="0" smtClean="0">
                <a:solidFill>
                  <a:srgbClr val="7030A0"/>
                </a:solidFill>
                <a:latin typeface="Lucida Sans Unicode"/>
                <a:ea typeface="微軟正黑體"/>
              </a:rPr>
              <a:t>、建築、信仰</a:t>
            </a:r>
            <a:r>
              <a:rPr lang="en-US" altLang="zh-TW" sz="2800" b="1" dirty="0" smtClean="0">
                <a:solidFill>
                  <a:srgbClr val="7030A0"/>
                </a:solidFill>
                <a:latin typeface="Lucida Sans Unicode"/>
                <a:ea typeface="微軟正黑體"/>
              </a:rPr>
              <a:t>……</a:t>
            </a: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等</a:t>
            </a:r>
            <a:r>
              <a:rPr lang="zh-TW" altLang="zh-TW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進行更</a:t>
            </a: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深入</a:t>
            </a:r>
            <a:endParaRPr lang="en-US" altLang="zh-TW" sz="2800" kern="0" dirty="0" smtClean="0">
              <a:solidFill>
                <a:srgbClr val="000000"/>
              </a:solidFill>
              <a:latin typeface="Arial"/>
              <a:ea typeface="新細明體"/>
              <a:cs typeface="Arial"/>
            </a:endParaRPr>
          </a:p>
          <a:p>
            <a:pPr>
              <a:lnSpc>
                <a:spcPts val="5200"/>
              </a:lnSpc>
            </a:pPr>
            <a:r>
              <a:rPr lang="zh-TW" altLang="en-US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 </a:t>
            </a:r>
            <a:r>
              <a:rPr lang="zh-TW" altLang="en-US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    </a:t>
            </a:r>
            <a:r>
              <a:rPr lang="zh-TW" altLang="zh-TW" sz="2800" kern="0" dirty="0" smtClean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的</a:t>
            </a:r>
            <a:r>
              <a:rPr lang="zh-TW" altLang="zh-TW" sz="2800" kern="0" dirty="0">
                <a:solidFill>
                  <a:srgbClr val="000000"/>
                </a:solidFill>
                <a:latin typeface="Arial"/>
                <a:ea typeface="新細明體"/>
                <a:cs typeface="Arial"/>
              </a:rPr>
              <a:t>研究。</a:t>
            </a:r>
            <a:endParaRPr lang="zh-TW" altLang="en-US" sz="2800" kern="0" dirty="0">
              <a:solidFill>
                <a:srgbClr val="000000"/>
              </a:solidFill>
              <a:latin typeface="Arial"/>
              <a:ea typeface="新細明體"/>
              <a:cs typeface="Arial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11" y="318289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對以後研究者的建議</a:t>
            </a:r>
            <a:endParaRPr lang="zh-TW" altLang="en-US" sz="4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世界和平圖片 的圖片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47664" y="5301208"/>
            <a:ext cx="10081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7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圖像裡可能有6 個人、微笑的人、大家坐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" y="116632"/>
            <a:ext cx="4416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圖像裡可能有一或多人、大家坐著、帽子和戶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88" y="3429000"/>
            <a:ext cx="4416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圖像裡可能有4 個人、大家站著和室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" y="3429368"/>
            <a:ext cx="4416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圖像裡可能有1 人、微笑中、站立和室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88" y="108889"/>
            <a:ext cx="4416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減號 5"/>
          <p:cNvSpPr/>
          <p:nvPr/>
        </p:nvSpPr>
        <p:spPr>
          <a:xfrm>
            <a:off x="-612576" y="2313244"/>
            <a:ext cx="5976664" cy="22322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減號 11"/>
          <p:cNvSpPr/>
          <p:nvPr/>
        </p:nvSpPr>
        <p:spPr>
          <a:xfrm>
            <a:off x="3779912" y="2313244"/>
            <a:ext cx="5976664" cy="2232248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減號 12"/>
          <p:cNvSpPr/>
          <p:nvPr/>
        </p:nvSpPr>
        <p:spPr>
          <a:xfrm rot="16200000">
            <a:off x="2159917" y="3897236"/>
            <a:ext cx="5040192" cy="2232248"/>
          </a:xfrm>
          <a:prstGeom prst="mathMin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減號 10"/>
          <p:cNvSpPr/>
          <p:nvPr/>
        </p:nvSpPr>
        <p:spPr>
          <a:xfrm rot="16200000">
            <a:off x="2159916" y="728884"/>
            <a:ext cx="5040192" cy="2232248"/>
          </a:xfrm>
          <a:prstGeom prst="mathMin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856984" cy="5040560"/>
          </a:xfrm>
          <a:prstGeom prst="rect">
            <a:avLst/>
          </a:prstGeom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95536" y="332656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國際交流</a:t>
            </a:r>
            <a:r>
              <a:rPr lang="en-US" altLang="zh-TW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中韓互訪</a:t>
            </a:r>
            <a:endParaRPr lang="zh-TW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1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1700808"/>
            <a:ext cx="8557257" cy="4104456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今年暑假</a:t>
            </a:r>
            <a:r>
              <a:rPr lang="en-US" altLang="zh-TW" sz="3200" dirty="0" smtClean="0">
                <a:solidFill>
                  <a:schemeClr val="tx2">
                    <a:lumMod val="75000"/>
                  </a:schemeClr>
                </a:solidFill>
              </a:rPr>
              <a:t>~~</a:t>
            </a:r>
          </a:p>
          <a:p>
            <a:pPr marL="45720" indent="0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 班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上來了一位轉學生，他的媽媽是</a:t>
            </a:r>
            <a:r>
              <a:rPr lang="zh-TW" altLang="en-US" sz="3200" u="sng" dirty="0">
                <a:solidFill>
                  <a:srgbClr val="FF0000"/>
                </a:solidFill>
              </a:rPr>
              <a:t>印尼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人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新細明體"/>
                <a:ea typeface="新細明體"/>
              </a:rPr>
              <a:t>；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 發現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隔壁班也有一位轉學生，她的爸爸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是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美國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人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，這才驚覺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到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Microsoft JhengHei"/>
                <a:ea typeface="Microsoft JhengHei"/>
              </a:rPr>
              <a:t>，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原來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我們身邊就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有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 這麼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多不同國籍的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同學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Roboto"/>
              </a:rPr>
              <a:t>。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  仔細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一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看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Microsoft JhengHei"/>
                <a:ea typeface="Microsoft JhengHei"/>
              </a:rPr>
              <a:t>，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她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的膚色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……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都跟我們不一樣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7035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6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研究動機</a:t>
            </a:r>
          </a:p>
        </p:txBody>
      </p:sp>
      <p:pic>
        <p:nvPicPr>
          <p:cNvPr id="4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7035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6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研究目的</a:t>
            </a:r>
            <a:endParaRPr lang="zh-TW" altLang="en-US" sz="6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22" y="5105349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179512" y="1700808"/>
            <a:ext cx="8568952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800" b="1" dirty="0" smtClean="0">
                <a:solidFill>
                  <a:srgbClr val="FF0000"/>
                </a:solidFill>
              </a:rPr>
              <a:t>調查</a:t>
            </a:r>
            <a:r>
              <a:rPr lang="zh-TW" altLang="en-US" sz="3800" b="1" u="sng" dirty="0" smtClean="0">
                <a:solidFill>
                  <a:srgbClr val="FF0000"/>
                </a:solidFill>
              </a:rPr>
              <a:t>花蓮縣慈濟小學</a:t>
            </a:r>
            <a:r>
              <a:rPr lang="zh-TW" altLang="en-US" sz="3800" b="1" dirty="0" smtClean="0">
                <a:solidFill>
                  <a:srgbClr val="FF0000"/>
                </a:solidFill>
              </a:rPr>
              <a:t>多元族群的人數</a:t>
            </a:r>
            <a:endParaRPr lang="en-US" altLang="zh-TW" sz="38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zh-TW" altLang="en-US" sz="3800" b="1" dirty="0">
                <a:solidFill>
                  <a:srgbClr val="FF0000"/>
                </a:solidFill>
              </a:rPr>
              <a:t> </a:t>
            </a:r>
            <a:r>
              <a:rPr lang="zh-TW" altLang="en-US" sz="3800" b="1" dirty="0" smtClean="0">
                <a:solidFill>
                  <a:srgbClr val="FF0000"/>
                </a:solidFill>
              </a:rPr>
              <a:t> 比例。</a:t>
            </a:r>
          </a:p>
          <a:p>
            <a:r>
              <a:rPr lang="zh-TW" altLang="en-US" sz="3800" b="1" dirty="0" smtClean="0">
                <a:solidFill>
                  <a:srgbClr val="FF0000"/>
                </a:solidFill>
              </a:rPr>
              <a:t>分析與比較</a:t>
            </a:r>
            <a:r>
              <a:rPr lang="zh-TW" altLang="en-US" sz="3800" b="1" u="sng" dirty="0" smtClean="0">
                <a:solidFill>
                  <a:srgbClr val="FF0000"/>
                </a:solidFill>
              </a:rPr>
              <a:t>慈</a:t>
            </a:r>
            <a:r>
              <a:rPr lang="zh-TW" altLang="en-US" sz="3800" b="1" u="sng" dirty="0">
                <a:solidFill>
                  <a:srgbClr val="FF0000"/>
                </a:solidFill>
              </a:rPr>
              <a:t>濟</a:t>
            </a:r>
            <a:r>
              <a:rPr lang="zh-TW" altLang="en-US" sz="3800" b="1" u="sng" dirty="0" smtClean="0">
                <a:solidFill>
                  <a:srgbClr val="FF0000"/>
                </a:solidFill>
              </a:rPr>
              <a:t>小學</a:t>
            </a:r>
            <a:r>
              <a:rPr lang="zh-TW" altLang="en-US" sz="3800" b="1" dirty="0" smtClean="0">
                <a:solidFill>
                  <a:srgbClr val="FF0000"/>
                </a:solidFill>
              </a:rPr>
              <a:t>低、中、高各年</a:t>
            </a:r>
            <a:endParaRPr lang="en-US" altLang="zh-TW" sz="38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zh-TW" altLang="en-US" sz="3800" b="1" dirty="0" smtClean="0">
                <a:solidFill>
                  <a:srgbClr val="FF0000"/>
                </a:solidFill>
              </a:rPr>
              <a:t>  段多元族群的變化。</a:t>
            </a:r>
          </a:p>
          <a:p>
            <a:r>
              <a:rPr lang="zh-TW" altLang="en-US" sz="3800" b="1" dirty="0" smtClean="0">
                <a:solidFill>
                  <a:srgbClr val="FF0000"/>
                </a:solidFill>
              </a:rPr>
              <a:t> </a:t>
            </a:r>
            <a:r>
              <a:rPr lang="zh-TW" altLang="en-US" sz="3800" b="1" u="sng" dirty="0" smtClean="0">
                <a:solidFill>
                  <a:srgbClr val="FF0000"/>
                </a:solidFill>
              </a:rPr>
              <a:t>花蓮縣</a:t>
            </a:r>
            <a:r>
              <a:rPr lang="zh-TW" altLang="en-US" sz="3800" b="1" dirty="0" smtClean="0">
                <a:solidFill>
                  <a:srgbClr val="FF0000"/>
                </a:solidFill>
              </a:rPr>
              <a:t>多元族群的比較與分析。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2333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7035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6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研究架構</a:t>
            </a:r>
            <a:endParaRPr lang="zh-TW" altLang="en-US" sz="6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/>
          <a:stretch/>
        </p:blipFill>
        <p:spPr bwMode="auto">
          <a:xfrm>
            <a:off x="611560" y="1988840"/>
            <a:ext cx="7771788" cy="34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世界和平圖片 的圖片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22" y="5105349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訪問同學</a:t>
            </a:r>
            <a:endParaRPr lang="zh-TW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542044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世界和平圖片 的圖片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2" y="3518588"/>
            <a:ext cx="5472608" cy="3303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問卷整理</a:t>
            </a:r>
            <a:endParaRPr lang="zh-TW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世界和平圖片 的圖片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3" y="12982"/>
            <a:ext cx="168404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319580"/>
              </p:ext>
            </p:extLst>
          </p:nvPr>
        </p:nvGraphicFramePr>
        <p:xfrm>
          <a:off x="251520" y="1700807"/>
          <a:ext cx="8352927" cy="5041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761"/>
                <a:gridCol w="2992661"/>
                <a:gridCol w="2993505"/>
              </a:tblGrid>
              <a:tr h="681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問卷項目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chemeClr val="bg1"/>
                          </a:solidFill>
                          <a:effectLst/>
                        </a:rPr>
                        <a:t>五年一班轉學生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~~</a:t>
                      </a:r>
                      <a:r>
                        <a:rPr lang="zh-TW" sz="1600" kern="1200" dirty="0">
                          <a:solidFill>
                            <a:schemeClr val="bg1"/>
                          </a:solidFill>
                          <a:effectLst/>
                        </a:rPr>
                        <a:t>史同學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zh-TW" sz="1600" kern="1200" dirty="0">
                          <a:solidFill>
                            <a:schemeClr val="bg1"/>
                          </a:solidFill>
                          <a:effectLst/>
                        </a:rPr>
                        <a:t>美國籍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chemeClr val="bg1"/>
                          </a:solidFill>
                          <a:effectLst/>
                        </a:rPr>
                        <a:t>五年四班轉學生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~~</a:t>
                      </a:r>
                      <a:r>
                        <a:rPr lang="zh-TW" sz="1600" kern="1200" dirty="0">
                          <a:solidFill>
                            <a:schemeClr val="bg1"/>
                          </a:solidFill>
                          <a:effectLst/>
                        </a:rPr>
                        <a:t>金同學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zh-TW" sz="1600" kern="1200" dirty="0">
                          <a:solidFill>
                            <a:schemeClr val="bg1"/>
                          </a:solidFill>
                          <a:effectLst/>
                        </a:rPr>
                        <a:t>印尼外配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建築特色</a:t>
                      </a:r>
                      <a:r>
                        <a:rPr lang="en-US" sz="1600" kern="1200">
                          <a:effectLst/>
                        </a:rPr>
                        <a:t>:</a:t>
                      </a:r>
                      <a:r>
                        <a:rPr lang="en-US" sz="1600" kern="0">
                          <a:effectLst/>
                        </a:rPr>
                        <a:t>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200" dirty="0" smtClean="0">
                          <a:solidFill>
                            <a:srgbClr val="FFFF00"/>
                          </a:solidFill>
                          <a:effectLst/>
                        </a:rPr>
                        <a:t>三角形屋頂</a:t>
                      </a:r>
                      <a:endParaRPr lang="zh-TW" sz="1600" kern="100" dirty="0">
                        <a:solidFill>
                          <a:srgbClr val="FFFF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200" dirty="0" smtClean="0">
                          <a:effectLst/>
                        </a:rPr>
                        <a:t>木屋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宗教信仰</a:t>
                      </a:r>
                      <a:r>
                        <a:rPr lang="en-US" sz="1600" kern="1200">
                          <a:effectLst/>
                        </a:rPr>
                        <a:t>: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200" dirty="0" smtClean="0">
                          <a:solidFill>
                            <a:srgbClr val="FFFF00"/>
                          </a:solidFill>
                          <a:effectLst/>
                        </a:rPr>
                        <a:t>多元</a:t>
                      </a:r>
                      <a:endParaRPr lang="zh-TW" sz="1600" kern="100" dirty="0">
                        <a:solidFill>
                          <a:srgbClr val="FFFF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200" dirty="0" smtClean="0">
                          <a:effectLst/>
                        </a:rPr>
                        <a:t>回教</a:t>
                      </a:r>
                      <a:endParaRPr lang="zh-TW" altLang="zh-TW" sz="16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還有哪些種族</a:t>
                      </a:r>
                      <a:r>
                        <a:rPr lang="en-US" sz="1600" kern="1200">
                          <a:effectLst/>
                        </a:rPr>
                        <a:t>:</a:t>
                      </a:r>
                      <a:r>
                        <a:rPr lang="en-US" sz="1600" kern="0">
                          <a:effectLst/>
                        </a:rPr>
                        <a:t>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FFFF00"/>
                          </a:solidFill>
                          <a:effectLst/>
                        </a:rPr>
                        <a:t>無分別</a:t>
                      </a:r>
                      <a:endParaRPr lang="zh-TW" sz="1600" kern="100" dirty="0">
                        <a:solidFill>
                          <a:srgbClr val="FFFF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/>
                        </a:rPr>
                        <a:t>住在山裡的人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首都</a:t>
                      </a:r>
                      <a:r>
                        <a:rPr lang="en-US" sz="1600" kern="1200">
                          <a:effectLst/>
                        </a:rPr>
                        <a:t>:</a:t>
                      </a:r>
                      <a:r>
                        <a:rPr lang="en-US" sz="1600" kern="100">
                          <a:effectLst/>
                        </a:rPr>
                        <a:t>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FFFF00"/>
                          </a:solidFill>
                          <a:effectLst/>
                        </a:rPr>
                        <a:t>華盛頓</a:t>
                      </a:r>
                      <a:endParaRPr lang="zh-TW" sz="1600" kern="100" dirty="0">
                        <a:solidFill>
                          <a:srgbClr val="FFFF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幣值</a:t>
                      </a:r>
                      <a:r>
                        <a:rPr lang="en-US" sz="1600" kern="1200">
                          <a:effectLst/>
                        </a:rPr>
                        <a:t>:</a:t>
                      </a:r>
                      <a:r>
                        <a:rPr lang="en-US" sz="1600" kern="100">
                          <a:effectLst/>
                        </a:rPr>
                        <a:t>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FFFF00"/>
                          </a:solidFill>
                          <a:effectLst/>
                        </a:rPr>
                        <a:t>台灣的</a:t>
                      </a:r>
                      <a:r>
                        <a:rPr lang="en-US" sz="1600" kern="1200" dirty="0">
                          <a:solidFill>
                            <a:srgbClr val="FFFF00"/>
                          </a:solidFill>
                          <a:effectLst/>
                        </a:rPr>
                        <a:t>100</a:t>
                      </a:r>
                      <a:r>
                        <a:rPr lang="zh-TW" sz="1600" kern="1200" dirty="0">
                          <a:solidFill>
                            <a:srgbClr val="FFFF00"/>
                          </a:solidFill>
                          <a:effectLst/>
                        </a:rPr>
                        <a:t>元等於美國的</a:t>
                      </a:r>
                      <a:r>
                        <a:rPr lang="en-US" sz="1600" kern="120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zh-TW" sz="1600" kern="1200" dirty="0">
                          <a:solidFill>
                            <a:srgbClr val="FFFF00"/>
                          </a:solidFill>
                          <a:effectLst/>
                        </a:rPr>
                        <a:t>元</a:t>
                      </a:r>
                      <a:endParaRPr lang="zh-TW" sz="1600" kern="100" dirty="0">
                        <a:solidFill>
                          <a:srgbClr val="FFFF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國家歷史</a:t>
                      </a:r>
                      <a:r>
                        <a:rPr lang="en-US" sz="1600" kern="1200">
                          <a:effectLst/>
                        </a:rPr>
                        <a:t>:</a:t>
                      </a:r>
                      <a:r>
                        <a:rPr lang="en-US" sz="1600" kern="100">
                          <a:effectLst/>
                        </a:rPr>
                        <a:t>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社會制度</a:t>
                      </a:r>
                      <a:r>
                        <a:rPr lang="en-US" sz="1600" kern="1200">
                          <a:effectLst/>
                        </a:rPr>
                        <a:t>:</a:t>
                      </a:r>
                      <a:r>
                        <a:rPr lang="en-US" sz="1600" kern="100">
                          <a:effectLst/>
                        </a:rPr>
                        <a:t>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傳統舞蹈</a:t>
                      </a:r>
                      <a:r>
                        <a:rPr lang="en-US" sz="1600" kern="1200">
                          <a:effectLst/>
                        </a:rPr>
                        <a:t>:</a:t>
                      </a:r>
                      <a:r>
                        <a:rPr lang="en-US" sz="1600" kern="100">
                          <a:effectLst/>
                        </a:rPr>
                        <a:t>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「你好嗎」怎麼寫</a:t>
                      </a:r>
                      <a:r>
                        <a:rPr lang="en-US" sz="1600" kern="1200">
                          <a:effectLst/>
                        </a:rPr>
                        <a:t>?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00"/>
                          </a:solidFill>
                          <a:effectLst/>
                        </a:rPr>
                        <a:t>Hello</a:t>
                      </a:r>
                      <a:endParaRPr lang="zh-TW" sz="1600" kern="100" dirty="0">
                        <a:solidFill>
                          <a:srgbClr val="FFFF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/>
                        </a:rPr>
                        <a:t>會說不會寫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89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國旗的圖案是什麼？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傳統節慶有哪些？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200" dirty="0" smtClean="0">
                          <a:effectLst/>
                        </a:rPr>
                        <a:t>母親節、沒有父親節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國家的總統是誰？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國家的國鳥、國花？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200">
                          <a:effectLst/>
                        </a:rPr>
                        <a:t>國家有哪些特色小吃？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</a:rPr>
                        <a:t>不清楚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/>
                        </a:rPr>
                        <a:t>印尼炊飯、咖哩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1" name="圖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1295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格線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1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0070C0"/>
    </a:accent1>
    <a:accent2>
      <a:srgbClr val="FF0000"/>
    </a:accent2>
    <a:accent3>
      <a:srgbClr val="E88651"/>
    </a:accent3>
    <a:accent4>
      <a:srgbClr val="00B050"/>
    </a:accent4>
    <a:accent5>
      <a:srgbClr val="7030A0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光暈邊緣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訂 1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0070C0"/>
    </a:accent1>
    <a:accent2>
      <a:srgbClr val="FF0000"/>
    </a:accent2>
    <a:accent3>
      <a:srgbClr val="E88651"/>
    </a:accent3>
    <a:accent4>
      <a:srgbClr val="00B050"/>
    </a:accent4>
    <a:accent5>
      <a:srgbClr val="7030A0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光暈邊緣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自訂 1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0070C0"/>
    </a:accent1>
    <a:accent2>
      <a:srgbClr val="FF0000"/>
    </a:accent2>
    <a:accent3>
      <a:srgbClr val="E88651"/>
    </a:accent3>
    <a:accent4>
      <a:srgbClr val="00B050"/>
    </a:accent4>
    <a:accent5>
      <a:srgbClr val="7030A0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光暈邊緣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537</TotalTime>
  <Words>1612</Words>
  <Application>Microsoft Office PowerPoint</Application>
  <PresentationFormat>如螢幕大小 (4:3)</PresentationFormat>
  <Paragraphs>407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格線</vt:lpstr>
      <vt:lpstr>花蓮縣多元族群探討</vt:lpstr>
      <vt:lpstr>國際教育文化週</vt:lpstr>
      <vt:lpstr>PowerPoint 簡報</vt:lpstr>
      <vt:lpstr>PowerPoint 簡報</vt:lpstr>
      <vt:lpstr> 研究動機</vt:lpstr>
      <vt:lpstr> 研究目的</vt:lpstr>
      <vt:lpstr> 研究架構</vt:lpstr>
      <vt:lpstr>訪問同學</vt:lpstr>
      <vt:lpstr>問卷整理</vt:lpstr>
      <vt:lpstr>大家填問卷</vt:lpstr>
      <vt:lpstr>PowerPoint 簡報</vt:lpstr>
      <vt:lpstr>研究結果(一) 慈濟小學各年段多元族群分析</vt:lpstr>
      <vt:lpstr>PowerPoint 簡報</vt:lpstr>
      <vt:lpstr>PowerPoint 簡報</vt:lpstr>
      <vt:lpstr>研究結果(二) 花蓮縣各族群人口成長率</vt:lpstr>
      <vt:lpstr>研究結果(二) 花蓮縣各族群人口成長率</vt:lpstr>
      <vt:lpstr>研究結果(三) 花蓮縣多元族群特色比較</vt:lpstr>
      <vt:lpstr>研究結果(三) 花蓮縣多元族群特色-社會組織</vt:lpstr>
      <vt:lpstr>研究結果(三) 花蓮縣多元族群特色-婚姻禮俗</vt:lpstr>
      <vt:lpstr>研究結果(三) 花蓮縣多元族群特色-喪葬禮俗</vt:lpstr>
      <vt:lpstr>研究結果(三) 花蓮縣多元族群特色-服飾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user-1</dc:creator>
  <cp:lastModifiedBy>Windows 使用者</cp:lastModifiedBy>
  <cp:revision>181</cp:revision>
  <cp:lastPrinted>2017-11-01T08:48:40Z</cp:lastPrinted>
  <dcterms:created xsi:type="dcterms:W3CDTF">2017-11-01T08:07:44Z</dcterms:created>
  <dcterms:modified xsi:type="dcterms:W3CDTF">2017-11-02T02:59:41Z</dcterms:modified>
</cp:coreProperties>
</file>