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AA8F-CB26-4765-91E6-36BC340A2C4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C8CB7-F92F-4A98-8E5F-D0628B5C71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68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461E-7289-46EA-8A2D-B971A508C7DD}" type="slidenum">
              <a:rPr lang="zh-TW" alt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zh-TW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141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89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55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180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212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57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730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98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28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320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3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461E-7289-46EA-8A2D-B971A508C7D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77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430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787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054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694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749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761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229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348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461E-7289-46EA-8A2D-B971A508C7DD}" type="slidenum">
              <a:rPr lang="zh-TW" alt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zh-TW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38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67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67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11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50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34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57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93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8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7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5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5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43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957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8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7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32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49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5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78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897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92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69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4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50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7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17702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1166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4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2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097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586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43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564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bg>
      <p:bgPr>
        <a:blipFill rotWithShape="1"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17315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8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87717" y="2643182"/>
            <a:ext cx="6670366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2937536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accent3"/>
              </a:buClr>
              <a:buSzPct val="59999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71450" algn="l" rtl="0">
              <a:spcBef>
                <a:spcPts val="40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37867066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區段標題">
    <p:bg>
      <p:bgPr>
        <a:blipFill rotWithShape="1"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1428751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33902445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54000" algn="l" rtl="0">
              <a:spcBef>
                <a:spcPts val="56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209550" algn="l" rtl="0">
              <a:spcBef>
                <a:spcPts val="48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accent3"/>
              </a:buClr>
              <a:buSzPct val="600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77164" algn="l" rtl="0">
              <a:spcBef>
                <a:spcPts val="36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54000" algn="l" rtl="0">
              <a:spcBef>
                <a:spcPts val="56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209550" algn="l" rtl="0">
              <a:spcBef>
                <a:spcPts val="48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accent3"/>
              </a:buClr>
              <a:buSzPct val="600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77164" algn="l" rtl="0">
              <a:spcBef>
                <a:spcPts val="36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00955492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222250" algn="l" rtl="0">
              <a:spcBef>
                <a:spcPts val="40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60019" algn="l" rtl="0">
              <a:spcBef>
                <a:spcPts val="360"/>
              </a:spcBef>
              <a:buClr>
                <a:schemeClr val="accent3"/>
              </a:buClr>
              <a:buSzPct val="60000"/>
              <a:buFont typeface="Noto Sans Symbols"/>
              <a:buChar char="◆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82880" algn="l" rtl="0">
              <a:spcBef>
                <a:spcPts val="32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222250" algn="l" rtl="0">
              <a:spcBef>
                <a:spcPts val="40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60019" algn="l" rtl="0">
              <a:spcBef>
                <a:spcPts val="360"/>
              </a:spcBef>
              <a:buClr>
                <a:schemeClr val="accent3"/>
              </a:buClr>
              <a:buSzPct val="60000"/>
              <a:buFont typeface="Noto Sans Symbols"/>
              <a:buChar char="◆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82880" algn="l" rtl="0">
              <a:spcBef>
                <a:spcPts val="32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95212661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9990784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9467488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5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0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60384" y="1071546"/>
            <a:ext cx="5111750" cy="504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accent3"/>
              </a:buClr>
              <a:buSzPct val="59999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71450" algn="l" rtl="0">
              <a:spcBef>
                <a:spcPts val="40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679083" y="1071550"/>
            <a:ext cx="3008313" cy="3429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7" y="285728"/>
            <a:ext cx="8230993" cy="6966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6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97470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5400000">
            <a:off x="6107917" y="2536027"/>
            <a:ext cx="4572032" cy="7858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2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442924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rgbClr val="E8ECF2"/>
          </a:solidFill>
          <a:ln w="38100" cap="flat" cmpd="sng">
            <a:solidFill>
              <a:schemeClr val="accent1">
                <a:alpha val="49803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5400000" sx="100500" sy="100500" algn="tl" rotWithShape="0">
              <a:srgbClr val="000000">
                <a:alpha val="49803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5422093" y="2650347"/>
            <a:ext cx="4214842" cy="9143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10242412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accent3"/>
              </a:buClr>
              <a:buSzPct val="59999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71450" algn="l" rtl="0">
              <a:spcBef>
                <a:spcPts val="40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19468681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989524" y="2428886"/>
            <a:ext cx="5851525" cy="1543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39004" y="-107163"/>
            <a:ext cx="5851525" cy="6615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accent3"/>
              </a:buClr>
              <a:buSzPct val="59999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71450" algn="l" rtl="0">
              <a:spcBef>
                <a:spcPts val="40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6421496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402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2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072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520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4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50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7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15848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4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2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559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11" y="4915147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black"/>
              </a:solidFill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black"/>
              </a:solidFill>
              <a:sym typeface="Arial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9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72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11" y="4915147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black"/>
              </a:solidFill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black"/>
              </a:solidFill>
              <a:sym typeface="Arial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9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2017/11/1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39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5000">
              <a:srgbClr val="F3F3F3"/>
            </a:gs>
            <a:gs pos="100000">
              <a:srgbClr val="D0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6667811" y="4915143"/>
            <a:ext cx="2474643" cy="19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>
            <a:gsLst>
              <a:gs pos="0">
                <a:srgbClr val="0058BC">
                  <a:alpha val="0"/>
                </a:srgbClr>
              </a:gs>
              <a:gs pos="75000">
                <a:srgbClr val="3492FF">
                  <a:alpha val="20000"/>
                </a:srgbClr>
              </a:gs>
              <a:gs pos="100000">
                <a:srgbClr val="82BEFF"/>
              </a:gs>
            </a:gsLst>
            <a:lin ang="189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>
            <a:gsLst>
              <a:gs pos="0">
                <a:srgbClr val="0058BC">
                  <a:alpha val="0"/>
                </a:srgbClr>
              </a:gs>
              <a:gs pos="75000">
                <a:srgbClr val="3492FF">
                  <a:alpha val="4705"/>
                </a:srgbClr>
              </a:gs>
              <a:gs pos="100000">
                <a:srgbClr val="82BEFF">
                  <a:alpha val="60000"/>
                </a:srgbClr>
              </a:gs>
            </a:gsLst>
            <a:lin ang="81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4" cstate="print">
            <a:alphaModFix/>
          </a:blip>
          <a:srcRect/>
          <a:stretch/>
        </p:blipFill>
        <p:spPr>
          <a:xfrm>
            <a:off x="0" y="6420445"/>
            <a:ext cx="9129370" cy="4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4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accent1"/>
              </a:buClr>
              <a:buSzPct val="50000"/>
              <a:buFont typeface="Noto Sans Symbols"/>
              <a:buChar char="◈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accent2"/>
              </a:buClr>
              <a:buSzPct val="50000"/>
              <a:buFont typeface="Noto Sans Symbols"/>
              <a:buChar char="◈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accent3"/>
              </a:buClr>
              <a:buSzPct val="59999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71450" algn="l" rtl="0">
              <a:spcBef>
                <a:spcPts val="400"/>
              </a:spcBef>
              <a:buClr>
                <a:schemeClr val="accent5"/>
              </a:buClr>
              <a:buSzPct val="45000"/>
              <a:buFont typeface="Noto Sans Symbols"/>
              <a:buChar char="◇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⬥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kern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kern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TW" sz="1200" kern="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>
                <a:buSzPct val="25000"/>
              </a:pPr>
              <a:t>‹#›</a:t>
            </a:fld>
            <a:endParaRPr lang="zh-TW" altLang="en-US" sz="1200" kern="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182005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../media/media1.mp4"/><Relationship Id="rId7" Type="http://schemas.openxmlformats.org/officeDocument/2006/relationships/image" Target="../media/image13.e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video" Target="../media/media1.mp4"/><Relationship Id="rId7" Type="http://schemas.openxmlformats.org/officeDocument/2006/relationships/oleObject" Target="../embeddings/oleObject2.bin"/><Relationship Id="rId2" Type="http://schemas.microsoft.com/office/2007/relationships/media" Target="../media/media1.mp4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44" y="376539"/>
            <a:ext cx="3176291" cy="62550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155" y="3729629"/>
            <a:ext cx="1072989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1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78414" y="1672540"/>
            <a:ext cx="8342100" cy="4240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85800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先將句</a:t>
            </a:r>
            <a:r>
              <a:rPr lang="zh-TW" altLang="en-US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子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斷成詞，再用表格整理</a:t>
            </a:r>
            <a:r>
              <a:rPr lang="zh-TW" altLang="en-US" dirty="0" smtClean="0">
                <a:latin typeface="Arial"/>
                <a:ea typeface="標楷體" panose="03000509000000000000" pitchFamily="65" charset="-120"/>
                <a:cs typeface="Arial"/>
                <a:sym typeface="Arial"/>
              </a:rPr>
              <a:t>，原詞後是字義解釋─從字面上將其翻成白話文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，</a:t>
            </a:r>
            <a:endParaRPr lang="en-US" altLang="zh-TW" dirty="0" smtClean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marL="685800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心境解釋</a:t>
            </a:r>
            <a:r>
              <a:rPr lang="zh-TW" altLang="en-US" dirty="0" smtClean="0">
                <a:latin typeface="Arial"/>
                <a:ea typeface="標楷體" panose="03000509000000000000" pitchFamily="65" charset="-120"/>
                <a:cs typeface="Arial"/>
                <a:sym typeface="Arial"/>
              </a:rPr>
              <a:t>─以創作背景作為參考，推論出該詞的涵義。</a:t>
            </a:r>
            <a:endParaRPr lang="en-US" altLang="zh-TW" dirty="0" smtClean="0">
              <a:latin typeface="Arial"/>
              <a:ea typeface="標楷體" panose="03000509000000000000" pitchFamily="65" charset="-120"/>
              <a:cs typeface="Arial"/>
              <a:sym typeface="Arial"/>
            </a:endParaRPr>
          </a:p>
          <a:p>
            <a:pPr marL="685800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Arial"/>
                <a:ea typeface="標楷體" panose="03000509000000000000" pitchFamily="65" charset="-120"/>
                <a:cs typeface="Arial"/>
                <a:sym typeface="Arial"/>
              </a:rPr>
              <a:t>作品分析後，將心境解釋統整，對作品的心境進行討論。</a:t>
            </a:r>
            <a:endParaRPr lang="en-US" altLang="zh-TW" dirty="0" smtClean="0">
              <a:latin typeface="Arial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448798" y="274638"/>
            <a:ext cx="281840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方法</a:t>
            </a:r>
            <a:r>
              <a:rPr lang="zh-TW" altLang="en-US" sz="4400" kern="0" dirty="0">
                <a:solidFill>
                  <a:srgbClr val="000000"/>
                </a:solidFill>
                <a:ea typeface="標楷體" panose="03000509000000000000" pitchFamily="65" charset="-120"/>
                <a:cs typeface="Arial"/>
                <a:sym typeface="Arial"/>
              </a:rPr>
              <a:t>─</a:t>
            </a: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</a:t>
            </a:r>
          </a:p>
        </p:txBody>
      </p:sp>
      <p:grpSp>
        <p:nvGrpSpPr>
          <p:cNvPr id="182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183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462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Shape 191"/>
          <p:cNvGraphicFramePr/>
          <p:nvPr>
            <p:extLst/>
          </p:nvPr>
        </p:nvGraphicFramePr>
        <p:xfrm>
          <a:off x="457200" y="1699250"/>
          <a:ext cx="8229600" cy="449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7100"/>
                <a:gridCol w="2785200"/>
                <a:gridCol w="3467300"/>
              </a:tblGrid>
              <a:tr h="5804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原句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字意解釋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心境解釋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莫聽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不要聽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對外在環境的不在乎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穿林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穿過樹林的雨點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朝廷發生的事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200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打葉聲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雨滴打到葉子發出的聲音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事件中對自己的波及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何妨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激問，怎不？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 心靈上的追求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吟嘯且徐行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高聲歌唱並散步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超脫世俗的約束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竹杖、芒鞋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手杖、草鞋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清貧的生活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分析─定風波</a:t>
            </a:r>
          </a:p>
        </p:txBody>
      </p:sp>
      <p:grpSp>
        <p:nvGrpSpPr>
          <p:cNvPr id="8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9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捌</a:t>
              </a:r>
            </a:p>
          </p:txBody>
        </p:sp>
      </p:grpSp>
      <p:sp>
        <p:nvSpPr>
          <p:cNvPr id="7" name="甜甜圈 6"/>
          <p:cNvSpPr/>
          <p:nvPr/>
        </p:nvSpPr>
        <p:spPr>
          <a:xfrm>
            <a:off x="405355" y="2017339"/>
            <a:ext cx="8361575" cy="1036948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74281" y="3261677"/>
            <a:ext cx="576920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Arial"/>
              </a:rPr>
              <a:t>開頭即點出放下執著的心念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82" y="133940"/>
            <a:ext cx="1748300" cy="17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5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Shape 198"/>
          <p:cNvGraphicFramePr/>
          <p:nvPr>
            <p:extLst>
              <p:ext uri="{D42A27DB-BD31-4B8C-83A1-F6EECF244321}">
                <p14:modId xmlns:p14="http://schemas.microsoft.com/office/powerpoint/2010/main" val="2121796994"/>
              </p:ext>
            </p:extLst>
          </p:nvPr>
        </p:nvGraphicFramePr>
        <p:xfrm>
          <a:off x="457200" y="1697429"/>
          <a:ext cx="8229600" cy="42089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3647"/>
                <a:gridCol w="3155577"/>
                <a:gridCol w="3460376"/>
              </a:tblGrid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輕勝馬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勝過於騎馬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勝過於名利及錢財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1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誰怕？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激問語氣，表示不怕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有什麼好憂心的？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一簑煙雨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一生都下著雨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歸隱生活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任平生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過一生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一生也能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過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得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閒適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安樂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料峭春風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寒冷的春風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官場的不順遂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吹酒醒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被風吹醒酒意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對國家的抱負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微冷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感到寒冷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心寒、失意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分析─定風波</a:t>
            </a:r>
          </a:p>
        </p:txBody>
      </p:sp>
      <p:grpSp>
        <p:nvGrpSpPr>
          <p:cNvPr id="5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捌</a:t>
              </a:r>
            </a:p>
          </p:txBody>
        </p:sp>
      </p:grpSp>
      <p:sp>
        <p:nvSpPr>
          <p:cNvPr id="9" name="甜甜圈 8"/>
          <p:cNvSpPr/>
          <p:nvPr/>
        </p:nvSpPr>
        <p:spPr>
          <a:xfrm>
            <a:off x="325323" y="4965154"/>
            <a:ext cx="8361575" cy="1074655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94885" y="3746811"/>
            <a:ext cx="5222450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放下對國家的抱負與理想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82" y="133940"/>
            <a:ext cx="1748300" cy="17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4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Shape 205"/>
          <p:cNvGraphicFramePr/>
          <p:nvPr>
            <p:extLst>
              <p:ext uri="{D42A27DB-BD31-4B8C-83A1-F6EECF244321}">
                <p14:modId xmlns:p14="http://schemas.microsoft.com/office/powerpoint/2010/main" val="3272288543"/>
              </p:ext>
            </p:extLst>
          </p:nvPr>
        </p:nvGraphicFramePr>
        <p:xfrm>
          <a:off x="457200" y="1697429"/>
          <a:ext cx="8229600" cy="46746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6650"/>
                <a:gridCol w="2703985"/>
                <a:gridCol w="3818965"/>
              </a:tblGrid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山頭斜照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山頭落日的餘暉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心靈的其他慰藉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卻相迎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卻來迎接我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心境的轉換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回首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回頭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回想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向來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來時的路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以前所經歷的事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蕭瑟處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寂靜冷清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被冷落、不被重用時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1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歸去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回去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以退為進，達到心靈的自我實現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1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也無風雨也無晴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沒有好天氣，也沒有壞天氣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心境上再也沒有好壞之分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分析─定風波</a:t>
            </a:r>
          </a:p>
        </p:txBody>
      </p:sp>
      <p:grpSp>
        <p:nvGrpSpPr>
          <p:cNvPr id="5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捌</a:t>
              </a:r>
            </a:p>
          </p:txBody>
        </p:sp>
      </p:grpSp>
      <p:sp>
        <p:nvSpPr>
          <p:cNvPr id="10" name="甜甜圈 9"/>
          <p:cNvSpPr/>
          <p:nvPr/>
        </p:nvSpPr>
        <p:spPr>
          <a:xfrm>
            <a:off x="196530" y="4859304"/>
            <a:ext cx="8748073" cy="1989997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46471" y="3753631"/>
            <a:ext cx="576920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超脫事物之外才能達到自在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82" y="133940"/>
            <a:ext cx="1748300" cy="17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78414" y="1553537"/>
            <a:ext cx="8208484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8163" indent="-269875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這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首詞從字面上來看是一首雨天散步的文章，但從他的創作背景來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看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，確是抒</a:t>
            </a:r>
            <a:r>
              <a:rPr lang="zh-TW" altLang="en-US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發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不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被朝廷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重用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的苦悶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。</a:t>
            </a:r>
            <a:endParaRPr lang="en-US" altLang="zh-TW" dirty="0" smtClean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Gungsuh"/>
              <a:sym typeface="Gungsuh"/>
            </a:endParaRPr>
          </a:p>
          <a:p>
            <a:pPr marL="538163" indent="-269875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altLang="en-US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經過牢獄的拷問後，流放到偏遠的地方，</a:t>
            </a:r>
          </a:p>
          <a:p>
            <a:pPr marL="538163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altLang="en-US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從忍受時勢到放下執著，經過分析後一目瞭然。</a:t>
            </a:r>
          </a:p>
          <a:p>
            <a:pPr marL="538163" indent="-269875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altLang="zh-TW" dirty="0" smtClean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Gungsuh"/>
              <a:sym typeface="Gungsuh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討論─定風波</a:t>
            </a:r>
          </a:p>
        </p:txBody>
      </p:sp>
      <p:grpSp>
        <p:nvGrpSpPr>
          <p:cNvPr id="7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8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玖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82" y="133940"/>
            <a:ext cx="1748300" cy="17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90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102" y="60960"/>
            <a:ext cx="3447898" cy="391971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221" name="Shape 221"/>
          <p:cNvGraphicFramePr/>
          <p:nvPr>
            <p:extLst>
              <p:ext uri="{D42A27DB-BD31-4B8C-83A1-F6EECF244321}">
                <p14:modId xmlns:p14="http://schemas.microsoft.com/office/powerpoint/2010/main" val="3283767492"/>
              </p:ext>
            </p:extLst>
          </p:nvPr>
        </p:nvGraphicFramePr>
        <p:xfrm>
          <a:off x="457200" y="1600100"/>
          <a:ext cx="8229600" cy="45476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0447"/>
                <a:gridCol w="2617694"/>
                <a:gridCol w="2931459"/>
              </a:tblGrid>
              <a:tr h="31272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原句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字意解釋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心境解釋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十年生死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十年的生離死別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生死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之間距離遙遠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兩茫茫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人鬼殊途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充滿未知與不確定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不思量、自難忘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不去想、也很難忘卻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訴說思念之情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千里孤墳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與亡妻的墳塚相隔千里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生死之間相距很遠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無處話淒涼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沒有地方可以訴說孤單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亡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妻在世時陪伴上的重要性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分析─江城子</a:t>
            </a:r>
          </a:p>
        </p:txBody>
      </p:sp>
      <p:grpSp>
        <p:nvGrpSpPr>
          <p:cNvPr id="5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</a:t>
              </a:r>
            </a:p>
          </p:txBody>
        </p:sp>
      </p:grpSp>
      <p:sp>
        <p:nvSpPr>
          <p:cNvPr id="9" name="甜甜圈 8"/>
          <p:cNvSpPr/>
          <p:nvPr/>
        </p:nvSpPr>
        <p:spPr>
          <a:xfrm>
            <a:off x="320514" y="2743234"/>
            <a:ext cx="8823486" cy="1735475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13359" y="4743169"/>
            <a:ext cx="476996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婉轉表達出深刻的思念</a:t>
            </a:r>
          </a:p>
        </p:txBody>
      </p:sp>
    </p:spTree>
    <p:extLst>
      <p:ext uri="{BB962C8B-B14F-4D97-AF65-F5344CB8AC3E}">
        <p14:creationId xmlns:p14="http://schemas.microsoft.com/office/powerpoint/2010/main" val="1009829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102" y="60960"/>
            <a:ext cx="3447898" cy="391971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228" name="Shape 228"/>
          <p:cNvGraphicFramePr/>
          <p:nvPr>
            <p:extLst>
              <p:ext uri="{D42A27DB-BD31-4B8C-83A1-F6EECF244321}">
                <p14:modId xmlns:p14="http://schemas.microsoft.com/office/powerpoint/2010/main" val="1510108022"/>
              </p:ext>
            </p:extLst>
          </p:nvPr>
        </p:nvGraphicFramePr>
        <p:xfrm>
          <a:off x="457200" y="1600100"/>
          <a:ext cx="8229600" cy="3872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0125"/>
                <a:gridCol w="3895875"/>
                <a:gridCol w="2133600"/>
              </a:tblGrid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縱使相逢應不識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即使相遇也認不出我來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時間的漫長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塵滿面、鬢如霜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滿臉風塵，頭髮花白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蘇軾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的衰老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夜來幽夢忽還鄉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晚上又夢見回到家鄉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回憶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的表現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小軒窗、正梳妝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坐在窗邊，化妝打扮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強烈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的想念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分析─江城子</a:t>
            </a:r>
          </a:p>
        </p:txBody>
      </p:sp>
      <p:grpSp>
        <p:nvGrpSpPr>
          <p:cNvPr id="5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</a:t>
              </a:r>
            </a:p>
          </p:txBody>
        </p:sp>
      </p:grpSp>
      <p:sp>
        <p:nvSpPr>
          <p:cNvPr id="9" name="甜甜圈 8"/>
          <p:cNvSpPr/>
          <p:nvPr/>
        </p:nvSpPr>
        <p:spPr>
          <a:xfrm>
            <a:off x="0" y="2130234"/>
            <a:ext cx="8983743" cy="1825127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25379" y="4344791"/>
            <a:ext cx="4675695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時間雖久， 思念依舊</a:t>
            </a:r>
          </a:p>
        </p:txBody>
      </p:sp>
    </p:spTree>
    <p:extLst>
      <p:ext uri="{BB962C8B-B14F-4D97-AF65-F5344CB8AC3E}">
        <p14:creationId xmlns:p14="http://schemas.microsoft.com/office/powerpoint/2010/main" val="2257245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102" y="60960"/>
            <a:ext cx="3447898" cy="391971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235" name="Shape 235"/>
          <p:cNvGraphicFramePr/>
          <p:nvPr>
            <p:extLst>
              <p:ext uri="{D42A27DB-BD31-4B8C-83A1-F6EECF244321}">
                <p14:modId xmlns:p14="http://schemas.microsoft.com/office/powerpoint/2010/main" val="3099175730"/>
              </p:ext>
            </p:extLst>
          </p:nvPr>
        </p:nvGraphicFramePr>
        <p:xfrm>
          <a:off x="457200" y="1600100"/>
          <a:ext cx="8229600" cy="34523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0125"/>
                <a:gridCol w="3447640"/>
                <a:gridCol w="2581835"/>
              </a:tblGrid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相顧無言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面對面卻沒有說話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Calibri"/>
                        </a:rPr>
                        <a:t>離愁</a:t>
                      </a: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Calibri"/>
                        </a:rPr>
                        <a:t>是無法用言語表達的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惟有淚千行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只是淚流滿面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Calibri"/>
                        </a:rPr>
                        <a:t>藉</a:t>
                      </a: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Calibri"/>
                        </a:rPr>
                        <a:t>淚水表達情緒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料得年年斷腸處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想的到每年的傷心處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Calibri"/>
                        </a:rPr>
                        <a:t>掛念</a:t>
                      </a: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Calibri"/>
                        </a:rPr>
                        <a:t>很深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明月夜、短松岡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只有明月和矮松的山頂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Calibri"/>
                        </a:rPr>
                        <a:t>物是人非</a:t>
                      </a:r>
                      <a:endParaRPr lang="zh-TW" sz="2400" b="0" i="0" u="none" strike="noStrike" cap="none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Gungsuh"/>
                        <a:sym typeface="Calibri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分析─江城子</a:t>
            </a:r>
          </a:p>
        </p:txBody>
      </p:sp>
      <p:grpSp>
        <p:nvGrpSpPr>
          <p:cNvPr id="5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</a:t>
              </a:r>
            </a:p>
          </p:txBody>
        </p:sp>
      </p:grpSp>
      <p:sp>
        <p:nvSpPr>
          <p:cNvPr id="9" name="甜甜圈 8"/>
          <p:cNvSpPr/>
          <p:nvPr/>
        </p:nvSpPr>
        <p:spPr>
          <a:xfrm>
            <a:off x="207394" y="3620610"/>
            <a:ext cx="8616097" cy="1894788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92753" y="2762756"/>
            <a:ext cx="4845377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表現出歲月流逝的淒涼</a:t>
            </a:r>
          </a:p>
        </p:txBody>
      </p:sp>
    </p:spTree>
    <p:extLst>
      <p:ext uri="{BB962C8B-B14F-4D97-AF65-F5344CB8AC3E}">
        <p14:creationId xmlns:p14="http://schemas.microsoft.com/office/powerpoint/2010/main" val="1240294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78387"/>
              </p:ext>
            </p:extLst>
          </p:nvPr>
        </p:nvGraphicFramePr>
        <p:xfrm>
          <a:off x="-32584" y="4885637"/>
          <a:ext cx="2002920" cy="197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6" imgW="2289051" imgH="2254041" progId="CorelDRAW.Graphic.12">
                  <p:embed/>
                </p:oleObj>
              </mc:Choice>
              <mc:Fallback>
                <p:oleObj name="CorelDRAW" r:id="rId6" imgW="2289051" imgH="2254041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2584" y="4885637"/>
                        <a:ext cx="2002920" cy="197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1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6102" y="60960"/>
            <a:ext cx="3447898" cy="3919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050761" y="1425251"/>
            <a:ext cx="6972652" cy="4592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sz="280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這是一首悼亡的詞，蘇軾想念</a:t>
            </a:r>
            <a:r>
              <a:rPr lang="zh-TW" sz="2800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去</a:t>
            </a:r>
            <a:r>
              <a:rPr lang="zh-TW" altLang="en-US" sz="280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世</a:t>
            </a:r>
            <a:r>
              <a:rPr lang="zh-TW" sz="2800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十年</a:t>
            </a:r>
            <a:r>
              <a:rPr lang="zh-TW" sz="280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的妻子王弗，有感而發所做，從一開始的「不思量，自難忘」到後來的，「相顧無言，惟有淚千行」，思念一樣深刻，只是情感從含蓄變成直接，最後又回到現實，想起亡妻的墳</a:t>
            </a:r>
            <a:r>
              <a:rPr lang="zh-TW" sz="2800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塚</a:t>
            </a:r>
            <a:r>
              <a:rPr lang="zh-TW" altLang="en-US" sz="2800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ungsuh"/>
                <a:sym typeface="Gungsuh"/>
              </a:rPr>
              <a:t>，感嘆物是人非。</a:t>
            </a:r>
            <a:endParaRPr lang="zh-TW" sz="2800" dirty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Gungsuh"/>
              <a:sym typeface="Gungsuh"/>
            </a:endParaRPr>
          </a:p>
        </p:txBody>
      </p:sp>
      <p:sp>
        <p:nvSpPr>
          <p:cNvPr id="11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討論─江城子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13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4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581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21491"/>
          <a:stretch/>
        </p:blipFill>
        <p:spPr>
          <a:xfrm>
            <a:off x="7171765" y="-127686"/>
            <a:ext cx="2098765" cy="2377881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51" name="Shape 251"/>
          <p:cNvGraphicFramePr/>
          <p:nvPr>
            <p:extLst>
              <p:ext uri="{D42A27DB-BD31-4B8C-83A1-F6EECF244321}">
                <p14:modId xmlns:p14="http://schemas.microsoft.com/office/powerpoint/2010/main" val="3602982560"/>
              </p:ext>
            </p:extLst>
          </p:nvPr>
        </p:nvGraphicFramePr>
        <p:xfrm>
          <a:off x="457200" y="1600075"/>
          <a:ext cx="8297375" cy="40946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5375"/>
                <a:gridCol w="2977590"/>
                <a:gridCol w="2954410"/>
              </a:tblGrid>
              <a:tr h="279100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原句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字意解釋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Gungsuh"/>
                          <a:sym typeface="Gungsuh"/>
                        </a:rPr>
                        <a:t>心境解釋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75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明月幾時有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天上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的明月是從甚麼時候開始有的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呢</a:t>
                      </a:r>
                      <a:endParaRPr 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思考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萬物的生滅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把酒問青天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端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起酒杯向天問到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藉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問天引出主題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不知天上宮闕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不知道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天上的宮殿神闕裡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官場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的遙遠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今夕是何年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現在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是哪一年了？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與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世俗遠離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我欲乘風歸去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我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想乘著風飛上去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對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超脫世俗的渴望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分析─水調歌頭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拾貳</a:t>
              </a:r>
            </a:p>
          </p:txBody>
        </p:sp>
      </p:grpSp>
      <p:sp>
        <p:nvSpPr>
          <p:cNvPr id="9" name="甜甜圈 8"/>
          <p:cNvSpPr/>
          <p:nvPr/>
        </p:nvSpPr>
        <p:spPr>
          <a:xfrm>
            <a:off x="556519" y="4726970"/>
            <a:ext cx="8361575" cy="1436914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74171" y="3427903"/>
            <a:ext cx="3864989" cy="66589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對超脫世俗的渴望</a:t>
            </a:r>
          </a:p>
        </p:txBody>
      </p:sp>
    </p:spTree>
    <p:extLst>
      <p:ext uri="{BB962C8B-B14F-4D97-AF65-F5344CB8AC3E}">
        <p14:creationId xmlns:p14="http://schemas.microsoft.com/office/powerpoint/2010/main" val="4127016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4786" y="1133457"/>
            <a:ext cx="66868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字義、心境解釋對中國古文的分析效果</a:t>
            </a:r>
            <a:endParaRPr lang="en-US" altLang="zh-TW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>
              <a:lnSpc>
                <a:spcPct val="115000"/>
              </a:lnSpc>
            </a:pPr>
            <a:r>
              <a:rPr lang="zh-TW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－以蘇軾部分作品為例</a:t>
            </a:r>
          </a:p>
        </p:txBody>
      </p:sp>
      <p:sp>
        <p:nvSpPr>
          <p:cNvPr id="3" name="矩形 2"/>
          <p:cNvSpPr/>
          <p:nvPr/>
        </p:nvSpPr>
        <p:spPr>
          <a:xfrm>
            <a:off x="3378929" y="4764009"/>
            <a:ext cx="531222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研究人：黃鈺婷  王思元</a:t>
            </a:r>
            <a:endParaRPr lang="zh-TW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500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Shape 258"/>
          <p:cNvGraphicFramePr/>
          <p:nvPr>
            <p:extLst>
              <p:ext uri="{D42A27DB-BD31-4B8C-83A1-F6EECF244321}">
                <p14:modId xmlns:p14="http://schemas.microsoft.com/office/powerpoint/2010/main" val="3344032577"/>
              </p:ext>
            </p:extLst>
          </p:nvPr>
        </p:nvGraphicFramePr>
        <p:xfrm>
          <a:off x="457200" y="1600079"/>
          <a:ext cx="8229600" cy="43236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7600"/>
                <a:gridCol w="3156350"/>
                <a:gridCol w="2775650"/>
              </a:tblGrid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又恐瓊樓玉宇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又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擔心在那月宮上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想到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官場的險惡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高處不勝寒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站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在高處會經不起風寒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越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有能力越孤單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起舞弄清影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與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影子翩翩起舞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雖然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孤單，卻也有自己的境界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何似在人間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怎麼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比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得上在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人間呢？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崇尚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超然物外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7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轉朱閣，低綺戶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月光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轉過朱紅色的閣樓，低掛在雕花的窗上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天上人間的連結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hape 211"/>
          <p:cNvSpPr txBox="1"/>
          <p:nvPr/>
        </p:nvSpPr>
        <p:spPr>
          <a:xfrm>
            <a:off x="1459338" y="274692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分析─水調歌頭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10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拾貳</a:t>
              </a:r>
            </a:p>
          </p:txBody>
        </p:sp>
      </p:grpSp>
      <p:sp>
        <p:nvSpPr>
          <p:cNvPr id="12" name="甜甜圈 11"/>
          <p:cNvSpPr/>
          <p:nvPr/>
        </p:nvSpPr>
        <p:spPr>
          <a:xfrm>
            <a:off x="247970" y="3693698"/>
            <a:ext cx="8625524" cy="1583696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45073" y="2875303"/>
            <a:ext cx="3916445" cy="646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對理想世界的崇尚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21491"/>
          <a:stretch/>
        </p:blipFill>
        <p:spPr>
          <a:xfrm>
            <a:off x="7171765" y="-127686"/>
            <a:ext cx="2098765" cy="237788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0937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21491"/>
          <a:stretch/>
        </p:blipFill>
        <p:spPr>
          <a:xfrm>
            <a:off x="7171765" y="-127686"/>
            <a:ext cx="2098765" cy="2377881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65" name="Shape 265"/>
          <p:cNvGraphicFramePr/>
          <p:nvPr>
            <p:extLst>
              <p:ext uri="{D42A27DB-BD31-4B8C-83A1-F6EECF244321}">
                <p14:modId xmlns:p14="http://schemas.microsoft.com/office/powerpoint/2010/main" val="399664047"/>
              </p:ext>
            </p:extLst>
          </p:nvPr>
        </p:nvGraphicFramePr>
        <p:xfrm>
          <a:off x="457200" y="1600075"/>
          <a:ext cx="8229600" cy="34200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7600"/>
                <a:gridCol w="3188800"/>
                <a:gridCol w="2743200"/>
              </a:tblGrid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照無眠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照著沒有睡意的自己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身在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人間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      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心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在天上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不應有恨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月亮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不該對人們有甚麼怨恨吧！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既然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月亮圓滿，恨從何來？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何事長向別時圓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為何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偏偏在人別離的時候月圓呢？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mo"/>
                        </a:rPr>
                        <a:t>月亮圓滿，自己卻殘破不堪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人有悲歡離合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人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有悲歡離合的變遷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b="0" i="0" u="none" strike="noStrike" cap="none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人生</a:t>
                      </a: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多變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分析─水調歌頭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拾貳</a:t>
              </a:r>
            </a:p>
          </p:txBody>
        </p:sp>
      </p:grpSp>
      <p:sp>
        <p:nvSpPr>
          <p:cNvPr id="15" name="甜甜圈 14"/>
          <p:cNvSpPr/>
          <p:nvPr/>
        </p:nvSpPr>
        <p:spPr>
          <a:xfrm>
            <a:off x="367183" y="1329017"/>
            <a:ext cx="8625524" cy="1340968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35814" y="3392208"/>
            <a:ext cx="4835951" cy="646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藉月光抒發自己的哀愁</a:t>
            </a:r>
          </a:p>
        </p:txBody>
      </p:sp>
    </p:spTree>
    <p:extLst>
      <p:ext uri="{BB962C8B-B14F-4D97-AF65-F5344CB8AC3E}">
        <p14:creationId xmlns:p14="http://schemas.microsoft.com/office/powerpoint/2010/main" val="3938839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21491"/>
          <a:stretch/>
        </p:blipFill>
        <p:spPr>
          <a:xfrm>
            <a:off x="7171765" y="-127686"/>
            <a:ext cx="2098765" cy="2377881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72" name="Shape 272"/>
          <p:cNvGraphicFramePr/>
          <p:nvPr>
            <p:extLst>
              <p:ext uri="{D42A27DB-BD31-4B8C-83A1-F6EECF244321}">
                <p14:modId xmlns:p14="http://schemas.microsoft.com/office/powerpoint/2010/main" val="915444181"/>
              </p:ext>
            </p:extLst>
          </p:nvPr>
        </p:nvGraphicFramePr>
        <p:xfrm>
          <a:off x="457200" y="1600075"/>
          <a:ext cx="8229600" cy="3808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7600"/>
                <a:gridCol w="3188800"/>
                <a:gridCol w="2743200"/>
              </a:tblGrid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月有陰晴圓缺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月亮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有陰晴圓缺的轉換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-168275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 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襯托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人間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雖多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Calibri"/>
                      </a:endParaRPr>
                    </a:p>
                    <a:p>
                      <a:pPr marL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 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變</a:t>
                      </a: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，天上也相同</a:t>
                      </a:r>
                      <a:endParaRPr 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此事古難全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這種事自古以來難成全 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對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人間不完美的感嘆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0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但願人長久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只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希望親人可以平安健康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期望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可以與弟弟團聚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75">
                <a:tc>
                  <a:txBody>
                    <a:bodyPr/>
                    <a:lstStyle/>
                    <a:p>
                      <a:pPr marL="2571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0" i="0" u="none" strike="noStrike" cap="none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Gungsuh"/>
                        </a:rPr>
                        <a:t>千里共嬋娟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雖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相距千里，依然能共賞明月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將</a:t>
                      </a:r>
                      <a:r>
                        <a:rPr 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Calibri"/>
                        </a:rPr>
                        <a:t>想念寄託於一起欣賞的月亮上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211"/>
          <p:cNvSpPr txBox="1"/>
          <p:nvPr/>
        </p:nvSpPr>
        <p:spPr>
          <a:xfrm>
            <a:off x="1459338" y="274692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分析─水調歌頭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6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拾貳</a:t>
              </a:r>
            </a:p>
          </p:txBody>
        </p:sp>
      </p:grpSp>
      <p:sp>
        <p:nvSpPr>
          <p:cNvPr id="9" name="甜甜圈 8"/>
          <p:cNvSpPr/>
          <p:nvPr/>
        </p:nvSpPr>
        <p:spPr>
          <a:xfrm>
            <a:off x="258218" y="3967447"/>
            <a:ext cx="8761570" cy="1992429"/>
          </a:xfrm>
          <a:prstGeom prst="donut">
            <a:avLst>
              <a:gd name="adj" fmla="val 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17948" y="3053742"/>
            <a:ext cx="5697561" cy="6463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將想念與理想寄託於明月上</a:t>
            </a:r>
          </a:p>
        </p:txBody>
      </p:sp>
    </p:spTree>
    <p:extLst>
      <p:ext uri="{BB962C8B-B14F-4D97-AF65-F5344CB8AC3E}">
        <p14:creationId xmlns:p14="http://schemas.microsoft.com/office/powerpoint/2010/main" val="2048818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21491"/>
          <a:stretch/>
        </p:blipFill>
        <p:spPr>
          <a:xfrm flipH="1">
            <a:off x="-205413" y="4860463"/>
            <a:ext cx="1792166" cy="20305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1"/>
          <a:stretch/>
        </p:blipFill>
        <p:spPr>
          <a:xfrm flipH="1">
            <a:off x="4911635" y="11643"/>
            <a:ext cx="4232365" cy="8068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1078932" y="1575574"/>
            <a:ext cx="7977832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62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中秋佳節，蘇軾想念起遠方的弟弟，與官場的不順，甚至希望乘風歸去，去到他夢想的世界，「轉朱閣，低綺戶，照無眠」思緒回到人間，蘇軾卻已把思念的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寄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託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之上。</a:t>
            </a:r>
          </a:p>
        </p:txBody>
      </p:sp>
      <p:sp>
        <p:nvSpPr>
          <p:cNvPr id="7" name="Shape 211"/>
          <p:cNvSpPr txBox="1"/>
          <p:nvPr/>
        </p:nvSpPr>
        <p:spPr>
          <a:xfrm>
            <a:off x="1448798" y="274638"/>
            <a:ext cx="7238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討論─水調歌頭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9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555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相關圖片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" y="3589597"/>
            <a:ext cx="6629639" cy="276234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78414" y="2046049"/>
            <a:ext cx="7812332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077913" indent="-758825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一、透過「字義解釋」和「心境解釋」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可以看出作品的大方向與心境。</a:t>
            </a:r>
            <a:endParaRPr lang="zh-TW" dirty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10" name="Shape 211"/>
          <p:cNvSpPr txBox="1"/>
          <p:nvPr/>
        </p:nvSpPr>
        <p:spPr>
          <a:xfrm>
            <a:off x="1448798" y="274638"/>
            <a:ext cx="186107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結論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12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3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82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570389" y="1817691"/>
            <a:ext cx="7918468" cy="3477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87425" indent="-758825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二、經過「字義解釋」和「心境解釋」兩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種分析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，可看出《定風波》看似寫景，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實則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在描繪自己的心境。</a:t>
            </a:r>
          </a:p>
        </p:txBody>
      </p:sp>
      <p:sp>
        <p:nvSpPr>
          <p:cNvPr id="7" name="Shape 211"/>
          <p:cNvSpPr txBox="1"/>
          <p:nvPr/>
        </p:nvSpPr>
        <p:spPr>
          <a:xfrm>
            <a:off x="1448798" y="274638"/>
            <a:ext cx="186107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結論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9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拾肆</a:t>
              </a: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9" y="4124511"/>
            <a:ext cx="2375318" cy="23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3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6102" y="60960"/>
            <a:ext cx="3447898" cy="3919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78414" y="1809285"/>
            <a:ext cx="8342100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87425" indent="-758825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三、經「字義解釋」和「心境解釋」兩種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   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分析，可看出寫《江城子》時蘇軾對亡妻的情感不減，只是態度從委婉變成直接。</a:t>
            </a:r>
            <a:endParaRPr lang="zh-TW" dirty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7" name="Shape 211"/>
          <p:cNvSpPr txBox="1"/>
          <p:nvPr/>
        </p:nvSpPr>
        <p:spPr>
          <a:xfrm>
            <a:off x="1448798" y="274638"/>
            <a:ext cx="186107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結論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9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拾肆</a:t>
              </a:r>
            </a:p>
          </p:txBody>
        </p:sp>
      </p:grp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577425"/>
              </p:ext>
            </p:extLst>
          </p:nvPr>
        </p:nvGraphicFramePr>
        <p:xfrm>
          <a:off x="-32584" y="4885637"/>
          <a:ext cx="2002920" cy="197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7" imgW="2289051" imgH="2254041" progId="CorelDRAW.Graphic.12">
                  <p:embed/>
                </p:oleObj>
              </mc:Choice>
              <mc:Fallback>
                <p:oleObj name="CorelDRAW" r:id="rId7" imgW="2289051" imgH="2254041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2584" y="4885637"/>
                        <a:ext cx="2002920" cy="197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339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17267" y="1776628"/>
            <a:ext cx="8342100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87425" indent="-758825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四、經過「字義解釋」和「心境解釋」兩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種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   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分析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，可看出《水調歌頭》蘇軾對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官場的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不滿與對弟弟的想念，都成了月亮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的陰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晴圓缺和與思念的人一同賞月。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dirty="0">
              <a:solidFill>
                <a:srgbClr val="001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11"/>
          <p:cNvSpPr txBox="1"/>
          <p:nvPr/>
        </p:nvSpPr>
        <p:spPr>
          <a:xfrm>
            <a:off x="1448798" y="274638"/>
            <a:ext cx="186107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結論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9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拾肆</a:t>
              </a: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21491"/>
          <a:stretch/>
        </p:blipFill>
        <p:spPr>
          <a:xfrm flipH="1">
            <a:off x="-205413" y="4860463"/>
            <a:ext cx="1792166" cy="20305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1"/>
          <a:stretch/>
        </p:blipFill>
        <p:spPr>
          <a:xfrm flipH="1">
            <a:off x="4911635" y="11643"/>
            <a:ext cx="4232365" cy="80682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53116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61976" y="2054214"/>
            <a:ext cx="7714582" cy="2917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87425" indent="-758825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一、建議未來的研究者在分析時能對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同一主題、同一作者的詩詞進行分析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，得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到更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為具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體</a:t>
            </a:r>
            <a:r>
              <a:rPr lang="zh-TW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的結論。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dirty="0">
              <a:solidFill>
                <a:srgbClr val="001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11"/>
          <p:cNvSpPr txBox="1"/>
          <p:nvPr/>
        </p:nvSpPr>
        <p:spPr>
          <a:xfrm>
            <a:off x="1448798" y="274638"/>
            <a:ext cx="186107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9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拾伍</a:t>
              </a:r>
            </a:p>
          </p:txBody>
        </p:sp>
      </p:grpSp>
      <p:pic>
        <p:nvPicPr>
          <p:cNvPr id="11" name="Picture 4" descr="相關圖片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1" y="3975079"/>
            <a:ext cx="6629639" cy="276234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0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61976" y="1948316"/>
            <a:ext cx="7567624" cy="2876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87425" indent="-758825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zh-TW" altLang="en-US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二</a:t>
            </a:r>
            <a:r>
              <a:rPr lang="zh-TW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、建議</a:t>
            </a:r>
            <a:r>
              <a:rPr lang="zh-TW" altLang="en-US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可將分析方法用於古文的教學上，引導學生思考字義解釋、心境解釋分析出的內容。</a:t>
            </a:r>
            <a:endParaRPr lang="en-US" altLang="zh-TW" dirty="0" smtClean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Bookman Old Style"/>
              <a:sym typeface="Bookman Old Style"/>
            </a:endParaRPr>
          </a:p>
        </p:txBody>
      </p:sp>
      <p:sp>
        <p:nvSpPr>
          <p:cNvPr id="7" name="Shape 211"/>
          <p:cNvSpPr txBox="1"/>
          <p:nvPr/>
        </p:nvSpPr>
        <p:spPr>
          <a:xfrm>
            <a:off x="1448798" y="274638"/>
            <a:ext cx="186107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sp>
          <p:nvSpPr>
            <p:cNvPr id="9" name="Shape 183"/>
            <p:cNvSpPr/>
            <p:nvPr/>
          </p:nvSpPr>
          <p:spPr>
            <a:xfrm>
              <a:off x="478414" y="407442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184"/>
            <p:cNvSpPr txBox="1"/>
            <p:nvPr/>
          </p:nvSpPr>
          <p:spPr>
            <a:xfrm>
              <a:off x="661976" y="415055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4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拾伍</a:t>
              </a:r>
            </a:p>
          </p:txBody>
        </p:sp>
      </p:grpSp>
      <p:pic>
        <p:nvPicPr>
          <p:cNvPr id="11" name="Picture 4" descr="相關圖片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6" y="3974595"/>
            <a:ext cx="6629639" cy="276234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10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414" y="2769884"/>
            <a:ext cx="4525634" cy="2171284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+mj-ea"/>
                <a:ea typeface="+mj-ea"/>
              </a:rPr>
              <a:t>對國文的興趣與一本蘇東坡傳記，小論文也從此展開。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48802" y="274638"/>
            <a:ext cx="1494699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001B36"/>
                </a:solidFill>
                <a:sym typeface="Arial"/>
              </a:rPr>
              <a:t>緣起</a:t>
            </a:r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00" y="480941"/>
            <a:ext cx="2969759" cy="5399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  <a:reflection blurRad="6350" stA="50000" endA="300" endPos="90000" dir="5400000" sy="-100000" algn="bl" rotWithShape="0"/>
          </a:effectLst>
        </p:spPr>
      </p:pic>
      <p:grpSp>
        <p:nvGrpSpPr>
          <p:cNvPr id="6" name="群組 5"/>
          <p:cNvGrpSpPr/>
          <p:nvPr/>
        </p:nvGrpSpPr>
        <p:grpSpPr>
          <a:xfrm>
            <a:off x="478414" y="407442"/>
            <a:ext cx="864096" cy="877392"/>
            <a:chOff x="4499992" y="4869160"/>
            <a:chExt cx="864096" cy="877392"/>
          </a:xfrm>
        </p:grpSpPr>
        <p:sp>
          <p:nvSpPr>
            <p:cNvPr id="7" name="甜甜圈 6"/>
            <p:cNvSpPr/>
            <p:nvPr/>
          </p:nvSpPr>
          <p:spPr>
            <a:xfrm>
              <a:off x="4499992" y="4869160"/>
              <a:ext cx="864096" cy="877392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06280" y="4941168"/>
              <a:ext cx="613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787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78414" y="1417638"/>
            <a:ext cx="8342100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016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文學是抽象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。同一首作品在不同人眼中有著不同的理解。或許到了最後真相與否已經不再是重點，可貴在於每個人閱讀後心中的解釋、靈感。作品透過「字義解釋」、「心境解釋」後的答案或許不正確，但是經過分歧才有個體的特別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Bookman Old Style"/>
              <a:sym typeface="Bookman Old Style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1448802" y="274638"/>
            <a:ext cx="152953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 smtClean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終</a:t>
            </a:r>
            <a:endParaRPr lang="zh-TW" altLang="en-US" sz="4400" kern="0" dirty="0">
              <a:solidFill>
                <a:srgbClr val="001B36"/>
              </a:solidFill>
              <a:latin typeface="標楷體" panose="03000509000000000000" pitchFamily="65" charset="-120"/>
              <a:ea typeface="標楷體" panose="03000509000000000000" pitchFamily="65" charset="-120"/>
              <a:cs typeface="Bookman Old Style"/>
              <a:sym typeface="Bookman Old Style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78414" y="407442"/>
            <a:ext cx="864000" cy="877500"/>
            <a:chOff x="478414" y="407442"/>
            <a:chExt cx="864000" cy="877500"/>
          </a:xfrm>
        </p:grpSpPr>
        <p:grpSp>
          <p:nvGrpSpPr>
            <p:cNvPr id="333" name="Shape 333"/>
            <p:cNvGrpSpPr/>
            <p:nvPr/>
          </p:nvGrpSpPr>
          <p:grpSpPr>
            <a:xfrm>
              <a:off x="478414" y="407442"/>
              <a:ext cx="864000" cy="877500"/>
              <a:chOff x="4499992" y="4869160"/>
              <a:chExt cx="864000" cy="877500"/>
            </a:xfrm>
          </p:grpSpPr>
          <p:sp>
            <p:nvSpPr>
              <p:cNvPr id="334" name="Shape 334"/>
              <p:cNvSpPr/>
              <p:nvPr/>
            </p:nvSpPr>
            <p:spPr>
              <a:xfrm>
                <a:off x="4499992" y="4869160"/>
                <a:ext cx="864000" cy="877500"/>
              </a:xfrm>
              <a:prstGeom prst="donut">
                <a:avLst>
                  <a:gd name="adj" fmla="val 13445"/>
                </a:avLst>
              </a:prstGeom>
              <a:solidFill>
                <a:srgbClr val="C00000"/>
              </a:solidFill>
              <a:ln w="2540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335" name="Shape 335"/>
              <p:cNvSpPr txBox="1"/>
              <p:nvPr/>
            </p:nvSpPr>
            <p:spPr>
              <a:xfrm>
                <a:off x="4606280" y="4941168"/>
                <a:ext cx="6138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" name="Shape 333"/>
            <p:cNvGrpSpPr/>
            <p:nvPr/>
          </p:nvGrpSpPr>
          <p:grpSpPr>
            <a:xfrm>
              <a:off x="581774" y="544243"/>
              <a:ext cx="483952" cy="477476"/>
              <a:chOff x="4499992" y="4869160"/>
              <a:chExt cx="864000" cy="877500"/>
            </a:xfrm>
          </p:grpSpPr>
          <p:sp>
            <p:nvSpPr>
              <p:cNvPr id="8" name="Shape 334"/>
              <p:cNvSpPr/>
              <p:nvPr/>
            </p:nvSpPr>
            <p:spPr>
              <a:xfrm>
                <a:off x="4499992" y="4869160"/>
                <a:ext cx="864000" cy="877500"/>
              </a:xfrm>
              <a:prstGeom prst="donut">
                <a:avLst>
                  <a:gd name="adj" fmla="val 13445"/>
                </a:avLst>
              </a:prstGeom>
              <a:solidFill>
                <a:srgbClr val="C00000"/>
              </a:solidFill>
              <a:ln w="2540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9" name="Shape 335"/>
              <p:cNvSpPr txBox="1"/>
              <p:nvPr/>
            </p:nvSpPr>
            <p:spPr>
              <a:xfrm>
                <a:off x="4606280" y="4941168"/>
                <a:ext cx="6138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3208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9" y="597166"/>
            <a:ext cx="5651482" cy="56636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70" y="3663391"/>
            <a:ext cx="1072989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06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414" y="1489646"/>
            <a:ext cx="8342058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zh-TW" dirty="0">
                <a:latin typeface="+mj-ea"/>
                <a:ea typeface="+mj-ea"/>
              </a:rPr>
              <a:t>一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zh-TW" dirty="0">
                <a:latin typeface="+mj-ea"/>
                <a:ea typeface="+mj-ea"/>
              </a:rPr>
              <a:t>了解蘇軾名著，並探討其中的</a:t>
            </a:r>
            <a:r>
              <a:rPr lang="zh-TW" altLang="zh-TW" dirty="0" smtClean="0">
                <a:latin typeface="+mj-ea"/>
                <a:ea typeface="+mj-ea"/>
              </a:rPr>
              <a:t>涵義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zh-TW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zh-TW" dirty="0">
                <a:latin typeface="+mj-ea"/>
                <a:ea typeface="+mj-ea"/>
              </a:rPr>
              <a:t>二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zh-TW" dirty="0">
                <a:latin typeface="+mj-ea"/>
                <a:ea typeface="+mj-ea"/>
              </a:rPr>
              <a:t>藉由分析字義解釋與心境解釋，反推</a:t>
            </a:r>
            <a:r>
              <a:rPr lang="zh-TW" altLang="zh-TW" dirty="0" smtClean="0">
                <a:latin typeface="+mj-ea"/>
                <a:ea typeface="+mj-ea"/>
              </a:rPr>
              <a:t>當</a:t>
            </a:r>
            <a:endParaRPr lang="en-US" altLang="zh-TW" dirty="0" smtClean="0">
              <a:latin typeface="+mj-ea"/>
              <a:ea typeface="+mj-ea"/>
            </a:endParaRPr>
          </a:p>
          <a:p>
            <a:pPr marL="806450" indent="15875">
              <a:buNone/>
            </a:pPr>
            <a:r>
              <a:rPr lang="zh-TW" altLang="zh-TW" dirty="0" smtClean="0">
                <a:latin typeface="+mj-ea"/>
                <a:ea typeface="+mj-ea"/>
              </a:rPr>
              <a:t>時</a:t>
            </a:r>
            <a:r>
              <a:rPr lang="zh-TW" altLang="zh-TW" dirty="0">
                <a:latin typeface="+mj-ea"/>
                <a:ea typeface="+mj-ea"/>
              </a:rPr>
              <a:t>心境。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zh-TW" dirty="0">
                <a:latin typeface="+mj-ea"/>
                <a:ea typeface="+mj-ea"/>
              </a:rPr>
              <a:t>三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從</a:t>
            </a:r>
            <a:r>
              <a:rPr lang="zh-TW" altLang="en-US" dirty="0" smtClean="0">
                <a:latin typeface="+mj-ea"/>
                <a:ea typeface="+mj-ea"/>
              </a:rPr>
              <a:t>字</a:t>
            </a:r>
            <a:r>
              <a:rPr lang="zh-TW" altLang="zh-TW" dirty="0" smtClean="0">
                <a:latin typeface="+mj-ea"/>
                <a:ea typeface="+mj-ea"/>
              </a:rPr>
              <a:t>義</a:t>
            </a:r>
            <a:r>
              <a:rPr lang="zh-TW" altLang="zh-TW" dirty="0">
                <a:latin typeface="+mj-ea"/>
                <a:ea typeface="+mj-ea"/>
              </a:rPr>
              <a:t>解釋與心境解釋上看整篇文章</a:t>
            </a:r>
            <a:r>
              <a:rPr lang="zh-TW" altLang="zh-TW" dirty="0" smtClean="0">
                <a:latin typeface="+mj-ea"/>
                <a:ea typeface="+mj-ea"/>
              </a:rPr>
              <a:t>的</a:t>
            </a:r>
            <a:endParaRPr lang="en-US" altLang="zh-TW" dirty="0" smtClean="0">
              <a:latin typeface="+mj-ea"/>
              <a:ea typeface="+mj-ea"/>
            </a:endParaRPr>
          </a:p>
          <a:p>
            <a:pPr marL="806450" indent="15875">
              <a:buNone/>
            </a:pPr>
            <a:r>
              <a:rPr lang="zh-TW" altLang="zh-TW" dirty="0" smtClean="0">
                <a:latin typeface="+mj-ea"/>
                <a:ea typeface="+mj-ea"/>
              </a:rPr>
              <a:t>主旨</a:t>
            </a:r>
            <a:r>
              <a:rPr lang="zh-TW" altLang="zh-TW" dirty="0">
                <a:latin typeface="+mj-ea"/>
                <a:ea typeface="+mj-ea"/>
              </a:rPr>
              <a:t>。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zh-TW" dirty="0">
                <a:latin typeface="+mj-ea"/>
                <a:ea typeface="+mj-ea"/>
              </a:rPr>
              <a:t>四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zh-TW" dirty="0">
                <a:latin typeface="+mj-ea"/>
                <a:ea typeface="+mj-ea"/>
              </a:rPr>
              <a:t>測試「字義解釋」、「心境解釋」</a:t>
            </a:r>
            <a:r>
              <a:rPr lang="zh-TW" altLang="zh-TW" dirty="0" smtClean="0">
                <a:latin typeface="+mj-ea"/>
                <a:ea typeface="+mj-ea"/>
              </a:rPr>
              <a:t>是否</a:t>
            </a:r>
            <a:endParaRPr lang="en-US" altLang="zh-TW" dirty="0" smtClean="0">
              <a:latin typeface="+mj-ea"/>
              <a:ea typeface="+mj-ea"/>
            </a:endParaRPr>
          </a:p>
          <a:p>
            <a:pPr marL="806450" indent="0">
              <a:buNone/>
              <a:tabLst>
                <a:tab pos="806450" algn="l"/>
              </a:tabLst>
            </a:pPr>
            <a:r>
              <a:rPr lang="zh-TW" altLang="zh-TW" dirty="0" smtClean="0">
                <a:latin typeface="+mj-ea"/>
                <a:ea typeface="+mj-ea"/>
              </a:rPr>
              <a:t>能</a:t>
            </a:r>
            <a:r>
              <a:rPr lang="zh-TW" altLang="zh-TW" dirty="0">
                <a:latin typeface="+mj-ea"/>
                <a:ea typeface="+mj-ea"/>
              </a:rPr>
              <a:t>做到</a:t>
            </a:r>
            <a:r>
              <a:rPr lang="zh-TW" altLang="zh-TW" dirty="0" smtClean="0">
                <a:latin typeface="+mj-ea"/>
                <a:ea typeface="+mj-ea"/>
              </a:rPr>
              <a:t>解釋</a:t>
            </a:r>
            <a:r>
              <a:rPr lang="zh-TW" altLang="en-US" dirty="0">
                <a:latin typeface="+mj-ea"/>
                <a:ea typeface="+mj-ea"/>
              </a:rPr>
              <a:t>古</a:t>
            </a:r>
            <a:r>
              <a:rPr lang="zh-TW" altLang="zh-TW" dirty="0" smtClean="0">
                <a:latin typeface="+mj-ea"/>
                <a:ea typeface="+mj-ea"/>
              </a:rPr>
              <a:t>文</a:t>
            </a:r>
            <a:r>
              <a:rPr lang="zh-TW" altLang="zh-TW" dirty="0">
                <a:latin typeface="+mj-ea"/>
                <a:ea typeface="+mj-ea"/>
              </a:rPr>
              <a:t>的效果</a:t>
            </a:r>
            <a:r>
              <a:rPr lang="zh-TW" altLang="zh-TW" dirty="0" smtClean="0">
                <a:latin typeface="+mj-ea"/>
                <a:ea typeface="+mj-ea"/>
              </a:rPr>
              <a:t>。</a:t>
            </a:r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48802" y="274638"/>
            <a:ext cx="1642745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001B36"/>
                </a:solidFill>
                <a:sym typeface="Arial"/>
              </a:rPr>
              <a:t>目的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78414" y="407442"/>
            <a:ext cx="864096" cy="877392"/>
            <a:chOff x="4499992" y="4869160"/>
            <a:chExt cx="864096" cy="877392"/>
          </a:xfrm>
        </p:grpSpPr>
        <p:sp>
          <p:nvSpPr>
            <p:cNvPr id="7" name="甜甜圈 6"/>
            <p:cNvSpPr/>
            <p:nvPr/>
          </p:nvSpPr>
          <p:spPr>
            <a:xfrm>
              <a:off x="4499992" y="4869160"/>
              <a:ext cx="864096" cy="877392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06280" y="4941168"/>
              <a:ext cx="613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830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48802" y="274638"/>
            <a:ext cx="1398905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001B36"/>
                </a:solidFill>
                <a:sym typeface="Arial"/>
              </a:rPr>
              <a:t>流程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78414" y="407442"/>
            <a:ext cx="864096" cy="877392"/>
            <a:chOff x="4499992" y="4869160"/>
            <a:chExt cx="864096" cy="877392"/>
          </a:xfrm>
        </p:grpSpPr>
        <p:sp>
          <p:nvSpPr>
            <p:cNvPr id="7" name="甜甜圈 6"/>
            <p:cNvSpPr/>
            <p:nvPr/>
          </p:nvSpPr>
          <p:spPr>
            <a:xfrm>
              <a:off x="4499992" y="4869160"/>
              <a:ext cx="864096" cy="877392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06280" y="4941168"/>
              <a:ext cx="613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參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251520" y="2132856"/>
            <a:ext cx="1255252" cy="2880320"/>
            <a:chOff x="796468" y="2420888"/>
            <a:chExt cx="1255252" cy="2880320"/>
          </a:xfrm>
        </p:grpSpPr>
        <p:sp>
          <p:nvSpPr>
            <p:cNvPr id="11" name="文字方塊 10"/>
            <p:cNvSpPr txBox="1"/>
            <p:nvPr/>
          </p:nvSpPr>
          <p:spPr>
            <a:xfrm>
              <a:off x="796468" y="2420888"/>
              <a:ext cx="800219" cy="2880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擬定主題</a:t>
              </a:r>
            </a:p>
          </p:txBody>
        </p:sp>
        <p:sp>
          <p:nvSpPr>
            <p:cNvPr id="40" name="＞形箭號 39"/>
            <p:cNvSpPr/>
            <p:nvPr/>
          </p:nvSpPr>
          <p:spPr>
            <a:xfrm>
              <a:off x="1596687" y="3096222"/>
              <a:ext cx="455033" cy="792088"/>
            </a:xfrm>
            <a:prstGeom prst="chevr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506772" y="2132856"/>
            <a:ext cx="1255252" cy="2880320"/>
            <a:chOff x="796468" y="2420888"/>
            <a:chExt cx="1255252" cy="2880320"/>
          </a:xfrm>
        </p:grpSpPr>
        <p:sp>
          <p:nvSpPr>
            <p:cNvPr id="44" name="文字方塊 43"/>
            <p:cNvSpPr txBox="1"/>
            <p:nvPr/>
          </p:nvSpPr>
          <p:spPr>
            <a:xfrm>
              <a:off x="796468" y="2420888"/>
              <a:ext cx="800219" cy="2880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zh-TW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文獻探討</a:t>
              </a:r>
              <a:endParaRPr lang="zh-TW" altLang="en-US" sz="40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45" name="＞形箭號 44"/>
            <p:cNvSpPr/>
            <p:nvPr/>
          </p:nvSpPr>
          <p:spPr>
            <a:xfrm>
              <a:off x="1596687" y="3096222"/>
              <a:ext cx="455033" cy="792088"/>
            </a:xfrm>
            <a:prstGeom prst="chevr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2771800" y="2132856"/>
            <a:ext cx="1255252" cy="3312368"/>
            <a:chOff x="796468" y="2420888"/>
            <a:chExt cx="1255252" cy="3312368"/>
          </a:xfrm>
        </p:grpSpPr>
        <p:sp>
          <p:nvSpPr>
            <p:cNvPr id="47" name="文字方塊 46"/>
            <p:cNvSpPr txBox="1"/>
            <p:nvPr/>
          </p:nvSpPr>
          <p:spPr>
            <a:xfrm>
              <a:off x="796468" y="2420888"/>
              <a:ext cx="800219" cy="33123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zh-TW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尋找研究資料</a:t>
              </a:r>
              <a:endParaRPr lang="zh-TW" altLang="en-US" sz="40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48" name="＞形箭號 47"/>
            <p:cNvSpPr/>
            <p:nvPr/>
          </p:nvSpPr>
          <p:spPr>
            <a:xfrm>
              <a:off x="1596687" y="3096222"/>
              <a:ext cx="455033" cy="792088"/>
            </a:xfrm>
            <a:prstGeom prst="chevr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4067944" y="2132856"/>
            <a:ext cx="1255252" cy="3312368"/>
            <a:chOff x="796468" y="2420888"/>
            <a:chExt cx="1255252" cy="3312368"/>
          </a:xfrm>
        </p:grpSpPr>
        <p:sp>
          <p:nvSpPr>
            <p:cNvPr id="50" name="文字方塊 49"/>
            <p:cNvSpPr txBox="1"/>
            <p:nvPr/>
          </p:nvSpPr>
          <p:spPr>
            <a:xfrm>
              <a:off x="796468" y="2420888"/>
              <a:ext cx="800219" cy="33123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zh-TW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分析字義解釋</a:t>
              </a:r>
              <a:endParaRPr lang="zh-TW" altLang="en-US" sz="40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51" name="＞形箭號 50"/>
            <p:cNvSpPr/>
            <p:nvPr/>
          </p:nvSpPr>
          <p:spPr>
            <a:xfrm>
              <a:off x="1596687" y="3096222"/>
              <a:ext cx="455033" cy="792088"/>
            </a:xfrm>
            <a:prstGeom prst="chevr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332972" y="2160118"/>
            <a:ext cx="1255252" cy="3141090"/>
            <a:chOff x="796468" y="2420888"/>
            <a:chExt cx="1255252" cy="3141090"/>
          </a:xfrm>
        </p:grpSpPr>
        <p:sp>
          <p:nvSpPr>
            <p:cNvPr id="53" name="文字方塊 52"/>
            <p:cNvSpPr txBox="1"/>
            <p:nvPr/>
          </p:nvSpPr>
          <p:spPr>
            <a:xfrm>
              <a:off x="796468" y="2420888"/>
              <a:ext cx="800219" cy="31410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zh-TW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推測心境解釋</a:t>
              </a:r>
              <a:endParaRPr lang="zh-TW" altLang="en-US" sz="40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54" name="＞形箭號 53"/>
            <p:cNvSpPr/>
            <p:nvPr/>
          </p:nvSpPr>
          <p:spPr>
            <a:xfrm>
              <a:off x="1596687" y="3096222"/>
              <a:ext cx="455033" cy="792088"/>
            </a:xfrm>
            <a:prstGeom prst="chevr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6588224" y="2160118"/>
            <a:ext cx="1255252" cy="3697774"/>
            <a:chOff x="796468" y="2420888"/>
            <a:chExt cx="1255252" cy="3697774"/>
          </a:xfrm>
        </p:grpSpPr>
        <p:sp>
          <p:nvSpPr>
            <p:cNvPr id="56" name="文字方塊 55"/>
            <p:cNvSpPr txBox="1"/>
            <p:nvPr/>
          </p:nvSpPr>
          <p:spPr>
            <a:xfrm>
              <a:off x="796468" y="2420888"/>
              <a:ext cx="800219" cy="36977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zh-TW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討論</a:t>
              </a:r>
              <a:r>
                <a:rPr lang="zh-TW" altLang="en-US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整理</a:t>
              </a:r>
              <a:r>
                <a:rPr lang="zh-TW" altLang="zh-TW" sz="40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成結論</a:t>
              </a:r>
              <a:endParaRPr lang="zh-TW" altLang="en-US" sz="40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57" name="＞形箭號 56"/>
            <p:cNvSpPr/>
            <p:nvPr/>
          </p:nvSpPr>
          <p:spPr>
            <a:xfrm>
              <a:off x="1596687" y="3096222"/>
              <a:ext cx="455033" cy="792088"/>
            </a:xfrm>
            <a:prstGeom prst="chevr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sp>
        <p:nvSpPr>
          <p:cNvPr id="59" name="文字方塊 58"/>
          <p:cNvSpPr txBox="1"/>
          <p:nvPr/>
        </p:nvSpPr>
        <p:spPr>
          <a:xfrm>
            <a:off x="7740356" y="2132856"/>
            <a:ext cx="800219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40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研究建議</a:t>
            </a:r>
            <a:endParaRPr lang="zh-TW" altLang="en-US" sz="40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116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84289" y="1499746"/>
            <a:ext cx="8342100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林增文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(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2015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概念譬喻理論在詞作上的運用：以蘇軾和柳永為例」論文中提到：</a:t>
            </a:r>
          </a:p>
          <a:p>
            <a:pPr marL="457200" indent="-457200">
              <a:lnSpc>
                <a:spcPct val="115000"/>
              </a:lnSpc>
              <a:spcBef>
                <a:spcPts val="48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從文學創作可以分析出當下的心境、對事物的看法如蘇軾的定風波：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448798" y="274638"/>
            <a:ext cx="141632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文獻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478414" y="407442"/>
            <a:ext cx="864096" cy="877392"/>
            <a:chOff x="4499992" y="4869160"/>
            <a:chExt cx="864096" cy="877392"/>
          </a:xfrm>
        </p:grpSpPr>
        <p:sp>
          <p:nvSpPr>
            <p:cNvPr id="155" name="Shape 155"/>
            <p:cNvSpPr/>
            <p:nvPr/>
          </p:nvSpPr>
          <p:spPr>
            <a:xfrm>
              <a:off x="4499992" y="4869160"/>
              <a:ext cx="864096" cy="877392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4606280" y="4941168"/>
              <a:ext cx="6137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肆</a:t>
              </a:r>
            </a:p>
          </p:txBody>
        </p:sp>
      </p:grpSp>
      <p:graphicFrame>
        <p:nvGraphicFramePr>
          <p:cNvPr id="157" name="Shape 157"/>
          <p:cNvGraphicFramePr/>
          <p:nvPr>
            <p:extLst>
              <p:ext uri="{D42A27DB-BD31-4B8C-83A1-F6EECF244321}">
                <p14:modId xmlns:p14="http://schemas.microsoft.com/office/powerpoint/2010/main" val="837685384"/>
              </p:ext>
            </p:extLst>
          </p:nvPr>
        </p:nvGraphicFramePr>
        <p:xfrm>
          <a:off x="1053737" y="3805238"/>
          <a:ext cx="7256813" cy="2495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01588"/>
                <a:gridCol w="3655225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200" b="1" u="none" strike="noStrike" cap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原句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解釋</a:t>
                      </a:r>
                    </a:p>
                  </a:txBody>
                  <a:tcPr marL="91450" marR="91450" marT="45725" marB="45725"/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莫</a:t>
                      </a:r>
                      <a:r>
                        <a:rPr lang="zh-TW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zh-TW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ookman Old Style"/>
                          <a:sym typeface="Bookman Old Style"/>
                        </a:rPr>
                        <a:t>無視外在環境影響的心態</a:t>
                      </a:r>
                    </a:p>
                  </a:txBody>
                  <a:tcPr marL="91450" marR="91450" marT="45725" marB="45725"/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何妨、誰怕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zh-TW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ookman Old Style"/>
                          <a:sym typeface="Bookman Old Style"/>
                        </a:rPr>
                        <a:t>知足、勵前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40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36600" y="1894196"/>
            <a:ext cx="7924898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95300" indent="-495300">
              <a:lnSpc>
                <a:spcPct val="150000"/>
              </a:lnSpc>
              <a:spcBef>
                <a:spcPts val="480"/>
              </a:spcBef>
              <a:buSzPct val="100000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論文作者將其一生作品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分析後可看出蘇軾有佛家的超脫出世、道家的順其自然、陶潛的躬耕自適，因此縱然仕途不順，依舊自在。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448802" y="274638"/>
            <a:ext cx="152953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文獻</a:t>
            </a:r>
          </a:p>
        </p:txBody>
      </p:sp>
      <p:grpSp>
        <p:nvGrpSpPr>
          <p:cNvPr id="164" name="Shape 164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165" name="Shape 165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677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84702" y="1489646"/>
            <a:ext cx="8342100" cy="4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143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我們</a:t>
            </a: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的研究對象為蘇軾的幾首詞─</a:t>
            </a:r>
          </a:p>
          <a:p>
            <a:pPr indent="-1143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《定風波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(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莫</a:t>
            </a: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聽穿林打葉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)</a:t>
            </a:r>
            <a:endParaRPr lang="zh-TW" dirty="0"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indent="-1143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《江城子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(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十年</a:t>
            </a: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生死兩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茫茫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indent="-1143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《</a:t>
            </a: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水調歌頭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(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明月</a:t>
            </a: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幾時</a:t>
            </a: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)</a:t>
            </a:r>
          </a:p>
          <a:p>
            <a:pPr indent="-114300">
              <a:lnSpc>
                <a:spcPct val="150000"/>
              </a:lnSpc>
              <a:spcBef>
                <a:spcPts val="0"/>
              </a:spcBef>
              <a:buSzPct val="100000"/>
            </a:pPr>
            <a:endParaRPr lang="zh-TW" dirty="0"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448802" y="274638"/>
            <a:ext cx="1425031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  <a:buFont typeface="Bookman Old Style"/>
              <a:buNone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對象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174" name="Shape 174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6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78414" y="2521325"/>
            <a:ext cx="8342100" cy="27590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8163" indent="-342900">
              <a:lnSpc>
                <a:spcPct val="150000"/>
              </a:lnSpc>
              <a:spcBef>
                <a:spcPts val="0"/>
              </a:spcBef>
              <a:buSzPct val="100000"/>
              <a:tabLst>
                <a:tab pos="717550" algn="l"/>
              </a:tabLst>
            </a:pPr>
            <a:r>
              <a:rPr lang="zh-TW" altLang="en-US" sz="360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主要以研究資料為主軸，分析文意，最後進行統整。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448798" y="274638"/>
            <a:ext cx="379376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rgbClr val="001B36"/>
              </a:buClr>
              <a:buSzPct val="25000"/>
            </a:pP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方法</a:t>
            </a:r>
            <a:r>
              <a:rPr lang="zh-TW" altLang="en-US" sz="4400" kern="0" dirty="0">
                <a:solidFill>
                  <a:srgbClr val="000000"/>
                </a:solidFill>
                <a:ea typeface="標楷體" panose="03000509000000000000" pitchFamily="65" charset="-120"/>
                <a:cs typeface="Arial"/>
                <a:sym typeface="Arial"/>
              </a:rPr>
              <a:t>─</a:t>
            </a:r>
            <a:r>
              <a:rPr lang="zh-TW" altLang="en-US" sz="4400" kern="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ookman Old Style"/>
                <a:sym typeface="Bookman Old Style"/>
              </a:rPr>
              <a:t>架構</a:t>
            </a:r>
          </a:p>
        </p:txBody>
      </p:sp>
      <p:grpSp>
        <p:nvGrpSpPr>
          <p:cNvPr id="182" name="Shape 182"/>
          <p:cNvGrpSpPr/>
          <p:nvPr/>
        </p:nvGrpSpPr>
        <p:grpSpPr>
          <a:xfrm>
            <a:off x="478414" y="407442"/>
            <a:ext cx="864000" cy="877500"/>
            <a:chOff x="4499992" y="4869160"/>
            <a:chExt cx="864000" cy="877500"/>
          </a:xfrm>
        </p:grpSpPr>
        <p:sp>
          <p:nvSpPr>
            <p:cNvPr id="183" name="Shape 183"/>
            <p:cNvSpPr/>
            <p:nvPr/>
          </p:nvSpPr>
          <p:spPr>
            <a:xfrm>
              <a:off x="4499992" y="4869160"/>
              <a:ext cx="864000" cy="877500"/>
            </a:xfrm>
            <a:prstGeom prst="donut">
              <a:avLst>
                <a:gd name="adj" fmla="val 13445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4606280" y="4941168"/>
              <a:ext cx="613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600" kern="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ookman Old Style"/>
                  <a:sym typeface="Bookman Old Style"/>
                </a:rPr>
                <a:t>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00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龍騰四海">
  <a:themeElements>
    <a:clrScheme name="龍騰四海">
      <a:dk1>
        <a:srgbClr val="000000"/>
      </a:dk1>
      <a:lt1>
        <a:srgbClr val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1721</Words>
  <Application>Microsoft Office PowerPoint</Application>
  <PresentationFormat>如螢幕大小 (4:3)</PresentationFormat>
  <Paragraphs>288</Paragraphs>
  <Slides>31</Slides>
  <Notes>28</Notes>
  <HiddenSlides>0</HiddenSlides>
  <MMClips>5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8" baseType="lpstr">
      <vt:lpstr>Arimo</vt:lpstr>
      <vt:lpstr>Cabin</vt:lpstr>
      <vt:lpstr>Gungsuh</vt:lpstr>
      <vt:lpstr>Noto Sans Symbols</vt:lpstr>
      <vt:lpstr>华文新魏</vt:lpstr>
      <vt:lpstr>新細明體</vt:lpstr>
      <vt:lpstr>標楷體</vt:lpstr>
      <vt:lpstr>Arial</vt:lpstr>
      <vt:lpstr>Bookman Old Style</vt:lpstr>
      <vt:lpstr>Calibri</vt:lpstr>
      <vt:lpstr>Gill Sans MT</vt:lpstr>
      <vt:lpstr>Wingdings</vt:lpstr>
      <vt:lpstr>Wingdings 2</vt:lpstr>
      <vt:lpstr>1_龍騰四海</vt:lpstr>
      <vt:lpstr>2_龍騰四海</vt:lpstr>
      <vt:lpstr>龍騰四海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created xsi:type="dcterms:W3CDTF">2017-10-30T04:48:27Z</dcterms:created>
  <dcterms:modified xsi:type="dcterms:W3CDTF">2017-11-01T09:03:27Z</dcterms:modified>
</cp:coreProperties>
</file>