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2" r:id="rId9"/>
    <p:sldId id="263" r:id="rId10"/>
    <p:sldId id="264" r:id="rId11"/>
    <p:sldId id="279" r:id="rId12"/>
    <p:sldId id="265" r:id="rId13"/>
    <p:sldId id="266" r:id="rId14"/>
    <p:sldId id="280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5143500" type="screen16x9"/>
  <p:notesSz cx="6858000" cy="9144000"/>
  <p:embeddedFontLst>
    <p:embeddedFont>
      <p:font typeface="Old Standard TT" charset="0"/>
      <p:regular r:id="rId26"/>
      <p:bold r:id="rId27"/>
      <p:italic r:id="rId28"/>
    </p:embeddedFont>
    <p:embeddedFont>
      <p:font typeface="PMingLiu" charset="-12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64" y="-6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3997297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zh-TW" altLang="en-US" sz="1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由平均數字和百分比例</a:t>
            </a:r>
            <a:r>
              <a:rPr lang="en-US" altLang="zh-TW" sz="1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zh-TW" altLang="en-US" sz="1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選普通的不計入</a:t>
            </a:r>
            <a:r>
              <a:rPr lang="en-US" altLang="zh-TW" sz="1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zh-TW" altLang="en-US" sz="1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來看</a:t>
            </a:r>
            <a:endParaRPr lang="en-US" altLang="zh-TW" sz="11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zh-TW" altLang="en-US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學生上網時數一周大約介於</a:t>
            </a:r>
            <a:r>
              <a:rPr lang="en-US" altLang="zh-TW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1-14</a:t>
            </a:r>
            <a:r>
              <a:rPr lang="zh-TW" altLang="en-US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小時</a:t>
            </a:r>
            <a:endParaRPr lang="en-US" altLang="zh-TW" sz="11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zh-TW" altLang="en-US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我們預期較常上網的同學，可能有網路成癮的現象與問題，在第</a:t>
            </a:r>
            <a:r>
              <a:rPr lang="en-US" altLang="zh-TW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altLang="en-US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題到第</a:t>
            </a:r>
            <a:r>
              <a:rPr lang="en-US" altLang="zh-TW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r>
            <a:r>
              <a:rPr lang="zh-TW" altLang="en-US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題會選擇前兩個選項</a:t>
            </a:r>
            <a:r>
              <a:rPr lang="en-US" altLang="zh-TW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zh-TW" altLang="en-US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同意與非常同意、希望待在網路世界、生活幸福感較低</a:t>
            </a:r>
            <a:r>
              <a:rPr lang="en-US" altLang="zh-TW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zh-TW" altLang="en-US" sz="1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lang="en-US" altLang="zh-TW" sz="11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lnSpc>
                <a:spcPct val="115000"/>
              </a:lnSpc>
              <a:spcBef>
                <a:spcPts val="60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zh-TW" altLang="en-US" sz="11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由百分比例來看，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zh-TW" altLang="en-US" sz="11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由百分比例來看，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endParaRPr sz="1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根據先前的統計，我們可以知道網路成癮往往伴隨著人際關係的問題。因此由此出發，是解決網路沉迷的方法之一。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另外，家庭更是擁有著協助此問題最優良的環境，卻也常常是造成癮的一大主因。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company，陪伴孩子成長並一同探索網路世界的奧妙與美好，在這過程中與孩子一起找出問題並解決，讓親子關係透過陪伴上網更加深厚。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plenty，培養孩子多元的興趣，課餘活動不再只是侷限於滑手機和看電腦，就算沒有網路，生活依然很充實。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rule，共同訂下上網規則，並共同遵守。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第一步:成癮者自己必須有”病識感”—自我認知。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第二步，找到潛在的其他問題。網路沉迷通常是因為在現實生活中得不到歸屬感，轉而在虛擬世界裡找尋自我價值。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第三步:處理潛在問題，在知道了為何會有網路成癮後，應該立即行動，處理問題，意即斬草除根。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第四步:由規劃時間加以執行，須當事人配合，有其他人的支持與鼓勵，對改善成癮有很大的幫助。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第五步:自我監控能力，自制力是需要一步步慢慢培養起來的，卻是不可或缺的治療要素。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第六步:後續觀察與追蹤。網路成癮就像是其他物質成癮，就算當下戒掉，以後仍可能再犯。這是必要的，是治療的最後一步，也是最重要的一步。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前面提到了很多如何避免網際網路成癮的方法與後續的治療方式，不過，什麼才是正確的上網呢?我們整理出幾點: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(一)訂定上網時間:在使用前，先與孩子討論，訂出上網時間並共同遵守。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(二)將電腦放在公開的地方:讓家中的每個成員彼此互相監督，一旦發現有過度上網的現象時馬上提醒。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(三)規劃戶外活動:增加家庭成員間互動，規定活動期間不能使用網路，不但增進彼此情誼，也能夠從網路世界中抽離。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(四)培養孩子休閒嗜好:與孩子共同討論、選擇課外的休閒活動或才藝學習，一但有了興趣便會減少網路成癮的程度及機會。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有了規劃與共同遵守，使用網際網路也可以很輕鬆、愉快。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現今網路成癮的問題已成為了全世界都在關注的議題之一。我們認為，是否能在現實生活中感受到成就感，成了網路成癮的主因。由於沒能在真實世界得到一定的情感支持，容易導致這些人產生想要逃避的心態，而最容易的解決方法便是沉溺於虛擬的網路世界，因為能在其中得到比現實世界中更大的安慰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此外，青少年的自我控管上網時間的能力，相較於大人來說，應該是不太足夠的，因此，藉由身旁的人的陪伴與支持，並給予他們鼓勵，能帶給網路成癮者治療路程中最大的安慰。從成癮者的角度出發，一步步的和他們從網路成癮的沼澤中走出。配合專業輔導人員協助以及心理治療，再加上親朋好友的開導。畢竟，和成癮者相處最多的仍然是最親密的家人和朋友。有了這些人的一齊幫忙，才能使網路成癮的治療效益增加到最大。</a:t>
            </a:r>
          </a:p>
          <a:p>
            <a:r>
              <a:rPr lang="zh-TW" altLang="en-US" sz="1200" dirty="0" smtClean="0"/>
              <a:t>我們調查前預期會有很多學生長時間使用網路，但從問卷的調查結果可以看出一週使用網路超過</a:t>
            </a:r>
            <a:r>
              <a:rPr lang="en-US" sz="1200" dirty="0" smtClean="0"/>
              <a:t>28</a:t>
            </a:r>
            <a:r>
              <a:rPr lang="zh-TW" altLang="en-US" sz="1200" dirty="0" smtClean="0"/>
              <a:t>小時的學生並不多，大多數同學一週使用的時間</a:t>
            </a:r>
            <a:r>
              <a:rPr lang="en-US" sz="1200" dirty="0" smtClean="0"/>
              <a:t>1-14</a:t>
            </a:r>
            <a:r>
              <a:rPr lang="zh-TW" altLang="en-US" sz="1200" dirty="0" smtClean="0"/>
              <a:t>小時是適當的時數。然而，選擇</a:t>
            </a:r>
            <a:r>
              <a:rPr lang="en-US" sz="1200" dirty="0" smtClean="0"/>
              <a:t>28</a:t>
            </a:r>
            <a:r>
              <a:rPr lang="zh-TW" altLang="en-US" sz="1200" dirty="0" smtClean="0"/>
              <a:t>小時以上的同學，確實顯示出有網路成癮症狀。</a:t>
            </a:r>
          </a:p>
          <a:p>
            <a:r>
              <a:rPr lang="zh-TW" altLang="en-US" sz="1200" dirty="0" smtClean="0"/>
              <a:t>一開始預期幸福感是網路成癮最大的影響因素，從相關係數來看，問卷中選擇幸福感較低的學生，的確較容易沉迷網路，甚至取代其他所有事物。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這個世代的人們深陷網路魅力的人多的不在話下。然而，不當的使用網路卻會使人們的身體及心理上都受到極大的損傷，如果不稍加注意即有可能造成得不償失的後果。因此，如何及早預防網路成癮及治療，是我們研究此題目的重點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青少年是容易沉迷的年紀，對於新奇有趣的事物往往都會過多的關注或者追求。上網會帶給我們一時的快樂，網路上的資訊和遊戲常帶給我們不一樣的感官刺激，所以常一不小心就忘了時間或是因為網上的事情易怒喜和易怒。 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zh-TW" sz="10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一旦發現有以上類似狀況，就有可能是網路成癮者，如果想要有更準確的判斷，可依照網路成癮量表進行自我檢測。我們參考了美國匹茲堡大學心理學者Kimberly Young教授研究網路成癮所設計的檢測問卷以及陳淑惠量表，製作了一份問卷，並發放給國風國中的七、八、九年級學生進行調查。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endParaRPr sz="1800" dirty="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endParaRPr dirty="0">
              <a:solidFill>
                <a:schemeClr val="dk1"/>
              </a:solidFill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endParaRPr dirty="0">
              <a:solidFill>
                <a:schemeClr val="dk1"/>
              </a:solidFill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針對缺乏自尊，可以提供的協助是找出缺乏自尊的原因並加以輔導改善。缺乏社會支持與情感寄託的人，通常是在同儕中較為疏離的人，在網路虛擬世界中比在現實生活中交朋友來得更容易，才造成沉迷其中的狀況。因此創造機會與教導其社交技巧，將是一大幫助。健全的家庭關係對孩子來說是很重要的，能夠與家中成員有著美好的情感聯繫、溝通，對於網路成癮的程度有一定的影響，所以我們應提倡多陪伴孩子，而不是讓手機、平板成為孩子的保姆。覺得生活無聊的青少年，可分為外在無聊感及內在無聊感兩種，前者須吸引其注意力，後者則需要透過心理諮商的治療改善。青少年的孩子在碰到學業及課業上的挫折時，往往因為缺乏成就感而將注意力轉移到較能發揮自我、得到滿足的網路上。這時候可以將學習壓力減低、並提供補救教學以及學習技巧來加以協助。除此之外，神經質、憂鬱及焦慮，都可以算在情緒問題裡面，因此在現實生活中提供一定的接納度與支持的愉悅氣氛，將是解決以上問題的好辦法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(1)生活時間運用:近年來，隨著3C產品的操作便利，使得青少年的行動上網比率大增。手機等攜帶式的3C裝置讓使用者能不受地點的限制隨時隨地上網，沉迷其中的人將所有時間花在上面，導致沒有剩餘時間做真正的工作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(2)人際關係:為了擁有較多上網時間，常會犧牲和家人及朋友的相處時間，也失去經營人際關係的機會。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(3)財務:玩網路遊戲時，常會遇到需要付費的關卡、道具、角色和技能，也因為虛榮心，為了滿足物質慾望，這些新產品的支出對財務的負擔很大。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(4)課業或工作成就:如果無時無刻拿著手機滑呀滑，就沒有時間執行要完成的課業及工作。而在工作遇到挫折或困境時，上網又成了抒壓的管道。但事實上，放下該做的事，選擇上網拖延，無疑只是雪上加霜，讓負擔更重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(5)生理:低頭滑手機時間過長或姿勢不正確，長期下來會傷頸椎、傷腰椎、加速老化。長時間緊盯螢幕也會眼球疲勞，造成近視。而過多的無用訊息湧至大腦，會削減大腦對有用訊息的處理能力，最終導致記憶力下降，造成"數位癡呆症"及"閱讀淺碟化"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上網失控的青少年，罹患憂鬱症的機率是正常上網的人的2.5倍。憂鬱症是過度使用網路的一大負作用，有些人可能原本沒有心理健康上的問題，但因為失控上網而產生了心理疾病。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(1)生活時間運用:近年來，隨著3C產品的操作便利，使得青少年的行動上網比率大增。手機等攜帶式的3C裝置讓使用者能不受地點的限制隨時隨地上網，沉迷其中的人將所有時間花在上面，導致沒有剩餘時間做真正的工作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(2)人際關係:為了擁有較多上網時間，常會犧牲和家人及朋友的相處時間，也失去經營人際關係的機會。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(3)財務:玩網路遊戲時，常會遇到需要付費的關卡、道具、角色和技能，也因為虛榮心，為了滿足物質慾望，這些新產品的支出對財務的負擔很大。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(4)課業或工作成就:如果無時無刻拿著手機滑呀滑，就沒有時間執行要完成的課業及工作。而在工作遇到挫折或困境時，上網又成了抒壓的管道。但事實上，放下該做的事，選擇上網拖延，無疑只是雪上加霜，讓負擔更重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(5)生理:低頭滑手機時間過長或姿勢不正確，長期下來會傷頸椎、傷腰椎、加速老化。長時間緊盯螢幕也會眼球疲勞，造成近視。而過多的無用訊息湧至大腦，會削減大腦對有用訊息的處理能力，最終導致記憶力下降，造成"數位癡呆症"及"閱讀淺碟化"。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zh-TW" sz="12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上網失控的青少年，罹患憂鬱症的機率是正常上網的人的2.5倍。憂鬱症是過度使用網路的一大負作用，有些人可能原本沒有心理健康上的問題，但因為失控上網而產生了心理疾病。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zh-TW"/>
              <a:t>左邊的圖為問卷調查結果百分比項目圖。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/>
              <a:t>這是學生填寫問卷每題的平均數表格。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accen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zh-TW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4000" b="1"/>
            </a:lvl1pPr>
            <a:lvl2pPr lvl="1" algn="ctr">
              <a:spcBef>
                <a:spcPts val="0"/>
              </a:spcBef>
              <a:buSzPct val="100000"/>
              <a:defRPr sz="14000" b="1"/>
            </a:lvl2pPr>
            <a:lvl3pPr lvl="2" algn="ctr">
              <a:spcBef>
                <a:spcPts val="0"/>
              </a:spcBef>
              <a:buSzPct val="100000"/>
              <a:defRPr sz="14000" b="1"/>
            </a:lvl3pPr>
            <a:lvl4pPr lvl="3" algn="ctr">
              <a:spcBef>
                <a:spcPts val="0"/>
              </a:spcBef>
              <a:buSzPct val="100000"/>
              <a:defRPr sz="14000" b="1"/>
            </a:lvl4pPr>
            <a:lvl5pPr lvl="4" algn="ctr">
              <a:spcBef>
                <a:spcPts val="0"/>
              </a:spcBef>
              <a:buSzPct val="100000"/>
              <a:defRPr sz="14000" b="1"/>
            </a:lvl5pPr>
            <a:lvl6pPr lvl="5" algn="ctr">
              <a:spcBef>
                <a:spcPts val="0"/>
              </a:spcBef>
              <a:buSzPct val="100000"/>
              <a:defRPr sz="14000" b="1"/>
            </a:lvl6pPr>
            <a:lvl7pPr lvl="6" algn="ctr">
              <a:spcBef>
                <a:spcPts val="0"/>
              </a:spcBef>
              <a:buSzPct val="100000"/>
              <a:defRPr sz="14000" b="1"/>
            </a:lvl7pPr>
            <a:lvl8pPr lvl="7" algn="ctr">
              <a:spcBef>
                <a:spcPts val="0"/>
              </a:spcBef>
              <a:buSzPct val="100000"/>
              <a:defRPr sz="14000" b="1"/>
            </a:lvl8pPr>
            <a:lvl9pPr lvl="8" algn="ctr">
              <a:spcBef>
                <a:spcPts val="0"/>
              </a:spcBef>
              <a:buSzPct val="100000"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pPr lvl="0">
                <a:spcBef>
                  <a:spcPts val="0"/>
                </a:spcBef>
                <a:buNone/>
              </a:pPr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pPr lvl="0">
                <a:spcBef>
                  <a:spcPts val="0"/>
                </a:spcBef>
                <a:buNone/>
              </a:pPr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訂版面配置 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Shape 5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" y="-3"/>
            <a:ext cx="914400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868225" y="406900"/>
            <a:ext cx="4482600" cy="1537200"/>
          </a:xfrm>
          <a:prstGeom prst="rect">
            <a:avLst/>
          </a:prstGeom>
          <a:noFill/>
        </p:spPr>
        <p:txBody>
          <a:bodyPr wrap="square" lIns="91425" tIns="91425" rIns="91425" bIns="9142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6923"/>
              <a:buNone/>
              <a:defRPr sz="3900" b="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5714"/>
              <a:buNone/>
              <a:defRPr sz="3500" b="1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5714"/>
              <a:buNone/>
              <a:defRPr sz="3500" b="1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5714"/>
              <a:buNone/>
              <a:defRPr sz="3500" b="1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5714"/>
              <a:buNone/>
              <a:defRPr sz="3500" b="1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5714"/>
              <a:buNone/>
              <a:defRPr sz="3500" b="1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5714"/>
              <a:buNone/>
              <a:defRPr sz="3500" b="1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5714"/>
              <a:buNone/>
              <a:defRPr sz="3500" b="1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5714"/>
              <a:buNone/>
              <a:defRPr sz="35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868318" y="2053723"/>
            <a:ext cx="4482600" cy="2378100"/>
          </a:xfrm>
          <a:prstGeom prst="rect">
            <a:avLst/>
          </a:prstGeom>
          <a:noFill/>
        </p:spPr>
        <p:txBody>
          <a:bodyPr wrap="square" lIns="91425" tIns="91425" rIns="91425" bIns="91425" anchor="t" anchorCtr="0"/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buSzPct val="66666"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defRPr sz="2000">
                <a:solidFill>
                  <a:srgbClr val="FFFFFF"/>
                </a:solidFill>
              </a:defRPr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defRPr sz="2000">
                <a:solidFill>
                  <a:srgbClr val="FFFFFF"/>
                </a:solidFill>
              </a:defRPr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defRPr sz="2000">
                <a:solidFill>
                  <a:srgbClr val="FFFFFF"/>
                </a:solidFill>
              </a:defRPr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defRPr sz="2000">
                <a:solidFill>
                  <a:srgbClr val="FFFFFF"/>
                </a:solidFill>
              </a:defRPr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defRPr sz="2000">
                <a:solidFill>
                  <a:srgbClr val="FFFFFF"/>
                </a:solidFill>
              </a:defRPr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defRPr sz="2000">
                <a:solidFill>
                  <a:srgbClr val="FFFFFF"/>
                </a:solidFill>
              </a:defRPr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defRPr sz="2000">
                <a:solidFill>
                  <a:srgbClr val="FFFFFF"/>
                </a:solidFill>
              </a:defRPr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FFFFFF"/>
              </a:buClr>
              <a:defRPr sz="2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 sz="1000">
                <a:solidFill>
                  <a:srgbClr val="FFFFFF"/>
                </a:solidFill>
              </a:rPr>
              <a:pPr lv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zh-TW"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hape 16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accen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zh-TW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pPr lvl="0">
                <a:spcBef>
                  <a:spcPts val="0"/>
                </a:spcBef>
                <a:buNone/>
              </a:pPr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pPr lvl="0">
                <a:spcBef>
                  <a:spcPts val="0"/>
                </a:spcBef>
                <a:buNone/>
              </a:pPr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pPr lvl="0">
                <a:spcBef>
                  <a:spcPts val="0"/>
                </a:spcBef>
                <a:buNone/>
              </a:pPr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pPr lvl="0">
                <a:spcBef>
                  <a:spcPts val="0"/>
                </a:spcBef>
                <a:buNone/>
              </a:pPr>
              <a:t>‹#›</a:t>
            </a:fld>
            <a:endParaRPr 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accen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zh-TW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>
                <a:solidFill>
                  <a:schemeClr val="accen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zh-TW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zh-TW"/>
              <a:pPr lvl="0">
                <a:spcBef>
                  <a:spcPts val="0"/>
                </a:spcBef>
                <a:buNone/>
              </a:pPr>
              <a:t>‹#›</a:t>
            </a:fld>
            <a:endParaRPr 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zh-TW"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zh-TW" sz="100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oun.nctu.edu.tw/network/sub02.php?page=6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iad.heart.net.tw/Q&amp;A-06.html" TargetMode="External"/><Relationship Id="rId5" Type="http://schemas.openxmlformats.org/officeDocument/2006/relationships/hyperlink" Target="http://www.edu.tw/News_Content.aspx?n=0217161130F0B192&amp;s=F1AA06D56E8D6B20" TargetMode="External"/><Relationship Id="rId4" Type="http://schemas.openxmlformats.org/officeDocument/2006/relationships/hyperlink" Target="http://www.epochtimes.com/b5/13/5/18/n3873974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ad.heart.net.tw/Q&amp;A-09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news.pts.org.tw/article/157476?NEENO=157476" TargetMode="External"/><Relationship Id="rId5" Type="http://schemas.openxmlformats.org/officeDocument/2006/relationships/hyperlink" Target="https://info.babyhome.com.tw/article/3937" TargetMode="External"/><Relationship Id="rId4" Type="http://schemas.openxmlformats.org/officeDocument/2006/relationships/hyperlink" Target="http://iad.heart.net.tw/Q&amp;A-08.html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2987824" y="483518"/>
            <a:ext cx="5023800" cy="1537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3600" dirty="0"/>
              <a:t>青少年網路成癮之研究 -以國風國中為例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203848" y="2139702"/>
            <a:ext cx="5279100" cy="2378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r>
              <a:rPr lang="zh-TW" dirty="0"/>
              <a:t>國風國中</a:t>
            </a:r>
          </a:p>
          <a:p>
            <a:pPr lvl="0" rtl="0">
              <a:spcBef>
                <a:spcPts val="0"/>
              </a:spcBef>
              <a:buNone/>
            </a:pPr>
            <a:r>
              <a:rPr lang="zh-TW" dirty="0"/>
              <a:t>吳宜蓮、張念真、周康寧、劉定梧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57158" y="214296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800" b="1" dirty="0"/>
              <a:t>四、問卷統計與分析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11700" y="873150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r>
              <a:rPr lang="zh-TW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zh-TW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國風國中學生網路使用現象與時間評估</a:t>
            </a:r>
            <a:r>
              <a:rPr lang="zh-TW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：</a:t>
            </a:r>
            <a:endParaRPr lang="zh-TW" sz="24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zh-TW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57</a:t>
            </a:r>
            <a:r>
              <a:rPr lang="zh-TW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%同學上網1-14小時</a:t>
            </a:r>
            <a:r>
              <a:rPr lang="zh-TW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endParaRPr lang="en-US" altLang="zh-TW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zh-TW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zh-TW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%的同學上網時數是14-28小時</a:t>
            </a:r>
            <a:r>
              <a:rPr lang="zh-TW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，</a:t>
            </a:r>
            <a:endParaRPr lang="en-US" altLang="zh-TW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zh-TW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5%</a:t>
            </a:r>
            <a:r>
              <a:rPr lang="zh-TW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的同學上網時數超過28</a:t>
            </a:r>
            <a:r>
              <a:rPr lang="zh-TW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小時（7年級1位，8年級4位）（第1 題）。</a:t>
            </a:r>
            <a:endParaRPr lang="en-US" altLang="zh-TW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八</a:t>
            </a:r>
            <a:r>
              <a:rPr lang="zh-TW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年級學生使用網路時數最多，九年級則最少(推測原因為需要認真準備會考)。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6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600" dirty="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-6985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10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800" b="1" dirty="0"/>
              <a:t>四、問卷統計與分析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11700" y="873150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6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由平均數來看，上網超過28小時的5位同學在各題的平均數也的確較全體同學為低，不少題目的平均數有明顯差異。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endParaRPr sz="16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sz="1600" dirty="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-6985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11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800" b="1" dirty="0"/>
              <a:t>四、問卷統計與分析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1071552"/>
            <a:ext cx="8686800" cy="3430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2400" b="1" dirty="0">
                <a:latin typeface="Times New Roman"/>
                <a:ea typeface="Times New Roman"/>
                <a:cs typeface="Times New Roman"/>
                <a:sym typeface="Times New Roman"/>
              </a:rPr>
              <a:t> 2.</a:t>
            </a: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zh-TW" sz="2400" b="1" dirty="0">
                <a:latin typeface="Times New Roman"/>
                <a:ea typeface="Times New Roman"/>
                <a:cs typeface="Times New Roman"/>
                <a:sym typeface="Times New Roman"/>
              </a:rPr>
              <a:t>國風國中學生網路成癮原因：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Wingdings" pitchFamily="2" charset="2"/>
              <a:buChar char="Ø"/>
            </a:pPr>
            <a:r>
              <a:rPr lang="zh-TW" sz="24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69</a:t>
            </a:r>
            <a:r>
              <a:rPr lang="zh-TW" sz="2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%學生對生活感到幸福(4-5分)</a:t>
            </a: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，26%選中間值(3分)，5%生活幸福感較低(1-2分)（第17題）。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Wingdings" pitchFamily="2" charset="2"/>
              <a:buChar char="Ø"/>
            </a:pP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22%學生認為在網路上可獲得成就感，30%學生不同意（第 7題）。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5%認為能在網路上獲得安全感，51%不同意（第8題）</a:t>
            </a:r>
            <a:r>
              <a:rPr lang="zh-TW" sz="2000" dirty="0"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12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 sz="2800" b="1" dirty="0"/>
              <a:t>四、問卷統計與分析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357158" y="1142990"/>
            <a:ext cx="8686800" cy="3430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400" b="1" dirty="0"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zh-TW" sz="2400" b="1" dirty="0">
                <a:latin typeface="Times New Roman"/>
                <a:ea typeface="Times New Roman"/>
                <a:cs typeface="Times New Roman"/>
                <a:sym typeface="Times New Roman"/>
              </a:rPr>
              <a:t>國風國中學生網路成癮影響：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zh-TW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51</a:t>
            </a: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%學生身旁有阻止他們上網的人，17%學生則無（第9題）。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9%學生因為不能上網而感到緊張、憤怒或有壓力，57%學生不會（第6題）。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14%學生表示即使知道上網已造成生理或心理問題仍持續上網，56%學生不同意（第14題）。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13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 sz="2800" b="1" dirty="0"/>
              <a:t>四、問卷統計與分析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57158" y="1071552"/>
            <a:ext cx="8786842" cy="3430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indent="-22860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4.</a:t>
            </a:r>
            <a:r>
              <a:rPr lang="zh-TW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網路</a:t>
            </a:r>
            <a:r>
              <a:rPr lang="zh-TW" sz="2400" b="1" dirty="0">
                <a:latin typeface="Times New Roman"/>
                <a:ea typeface="Times New Roman"/>
                <a:cs typeface="Times New Roman"/>
                <a:sym typeface="Times New Roman"/>
              </a:rPr>
              <a:t>成癮原因與上網現象的相關性</a:t>
            </a:r>
          </a:p>
          <a:p>
            <a:pPr lvl="0" indent="-228600" rtl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zh-TW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生活</a:t>
            </a: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幸福感越低的學生認為自己可使用網路的時間比較不足（第17題與第12 題相關係數0.</a:t>
            </a:r>
            <a:r>
              <a:rPr lang="zh-TW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30） ，也</a:t>
            </a: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較無法控制上網時間（第17題與第11 題相關係數0.31），也為了使用網路而犧牲與家人</a:t>
            </a:r>
            <a:r>
              <a:rPr lang="zh-TW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朋友</a:t>
            </a:r>
            <a:r>
              <a:rPr lang="zh-TW" sz="2400" dirty="0">
                <a:latin typeface="Times New Roman"/>
                <a:ea typeface="Times New Roman"/>
                <a:cs typeface="Times New Roman"/>
                <a:sym typeface="Times New Roman"/>
              </a:rPr>
              <a:t>相處的時間（第17題與第5 題相關係數0.31）。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14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311700" y="415000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zh-TW" sz="1800" b="1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五、如何預防與治療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網路CPR: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COMPANY（陪伴）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PLENTY（多樣性）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RULE（規則）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15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57158" y="428610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None/>
            </a:pPr>
            <a:r>
              <a:rPr lang="zh-TW" sz="2400" dirty="0">
                <a:latin typeface="PMingLiu"/>
                <a:ea typeface="PMingLiu"/>
                <a:cs typeface="PMingLiu"/>
                <a:sym typeface="PMingLiu"/>
              </a:rPr>
              <a:t>六階段處理模式: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(1)   第一步—覺            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(2)   第二步—知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(3)   第三步—處           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(4)   第四步—行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(5)   第五步—控           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latin typeface="PMingLiu"/>
                <a:ea typeface="PMingLiu"/>
                <a:cs typeface="PMingLiu"/>
                <a:sym typeface="PMingLiu"/>
              </a:rPr>
              <a:t>(6)   第六步—追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79" name="Shape 17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16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zh-TW" sz="1800" b="1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六、如何正確上網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(一)訂定上網時間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(二)將電腦放在公開的地方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(三)規劃戶外活動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(四)培養孩子休閒嗜好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17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400" b="1" dirty="0"/>
              <a:t>七、結論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179512" y="843558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(一)是否能在現實生活中感受到成就感，成了網路成癮的主</a:t>
            </a:r>
            <a:r>
              <a:rPr 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因。</a:t>
            </a:r>
            <a:endParaRPr lang="en-US" altLang="zh-TW" sz="2400" dirty="0" smtClean="0"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alt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</a:t>
            </a:r>
            <a:r>
              <a:rPr lang="zh-TW" altLang="en-US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二</a:t>
            </a:r>
            <a:r>
              <a:rPr lang="en-US" alt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)</a:t>
            </a:r>
            <a:r>
              <a:rPr lang="zh-TW" altLang="en-US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由問卷統計看出</a:t>
            </a:r>
            <a:r>
              <a:rPr lang="en-US" alt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: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altLang="en-US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</a:t>
            </a:r>
            <a:r>
              <a:rPr lang="en-US" alt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(1)</a:t>
            </a:r>
            <a:r>
              <a:rPr lang="zh-TW" altLang="en-US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學生使用網路的時間比預期的少，使用時間較多的學生確          實有較多網路成癮的症狀。  </a:t>
            </a:r>
            <a:endParaRPr lang="en-US" altLang="zh-TW" sz="2400" dirty="0" smtClean="0"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altLang="en-US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</a:t>
            </a:r>
            <a:r>
              <a:rPr lang="en-US" alt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(2)</a:t>
            </a:r>
            <a:r>
              <a:rPr lang="zh-TW" altLang="en-US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與一開始預期的相同，幸福感是影響網路成癮的重要因素。</a:t>
            </a:r>
            <a:endParaRPr lang="zh-TW" sz="2400" dirty="0" smtClean="0"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</a:t>
            </a:r>
            <a:r>
              <a:rPr lang="zh-TW" altLang="en-US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三</a:t>
            </a:r>
            <a:r>
              <a:rPr 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)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網路成癮不可怕，用對方法就能杜絕。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</a:t>
            </a:r>
            <a:r>
              <a:rPr lang="zh-TW" altLang="en-US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四</a:t>
            </a:r>
            <a:r>
              <a:rPr 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)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親友的陪伴與支持，是網路成癮者最大的鼓勵。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</a:t>
            </a:r>
            <a:r>
              <a:rPr lang="zh-TW" altLang="en-US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五</a:t>
            </a:r>
            <a:r>
              <a:rPr 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)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適當上網，網路將成為21世紀對人類最具幫助的發明</a:t>
            </a:r>
            <a:r>
              <a:rPr lang="zh-TW" sz="2400" dirty="0" smtClean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。</a:t>
            </a:r>
            <a:endParaRPr lang="en-US" altLang="zh-TW" sz="2400" dirty="0" smtClean="0"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 lang="zh-TW" dirty="0"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18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400" b="1"/>
              <a:t>八、引註資料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法新社華盛頓，2010，兒童與青少年醫藥檔案（Archives of Pediatric and Adolescent Medicine）期刊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u="sng">
                <a:solidFill>
                  <a:srgbClr val="1155CC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  <a:hlinkClick r:id="rId3"/>
              </a:rPr>
              <a:t>http://coun.nctu.edu.tw/network/sub02.php?page=6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大紀元，2013，沉迷網路遊戲 危及健康 衍生社會問題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u="sng">
                <a:solidFill>
                  <a:srgbClr val="1155CC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  <a:hlinkClick r:id="rId4"/>
              </a:rPr>
              <a:t>http://www.epochtimes.com/b5/13/5/18/n3873974.htm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國立政治大學，2015，商學院民意與市場調查研究中心</a:t>
            </a:r>
            <a:r>
              <a:rPr lang="zh-TW" u="sng">
                <a:solidFill>
                  <a:srgbClr val="1155CC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  <a:hlinkClick r:id="rId5"/>
              </a:rPr>
              <a:t>http://www.edu.tw/News_Content.aspx?n=0217161130F0B192&amp;s=F1AA06D56E8D6B20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王智弘，2009，網路諮商、網路成癮 與網路心理健康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u="sng">
                <a:solidFill>
                  <a:srgbClr val="1155CC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  <a:hlinkClick r:id="rId6"/>
              </a:rPr>
              <a:t>http://iad.heart.net.tw/Q&amp;A-06.html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Shape 20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19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400" b="1" dirty="0"/>
              <a:t>一、研究動機與目的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191975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(1)網路帶給人們便利的生活，但是它真的有利無弊嗎?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(2)常常會看到有人過度使用網路而造成對身心靈的傷害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。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(3)人與人的距離漸漸因為網路而疏離。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(4)網路造成許多人閉門不出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，</a:t>
            </a: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"宅"在家裡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。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綜合以上原因，我們想找出對網路成癮最有效的解決方案。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2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 b="1"/>
              <a:t>八、引註資料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王智弘，2009，網路諮商、網路成癮 與網路心理健康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u="sng">
                <a:solidFill>
                  <a:srgbClr val="1155CC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  <a:hlinkClick r:id="rId3"/>
              </a:rPr>
              <a:t>http://iad.heart.net.tw/Q&amp;A-09.html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王智弘，2011，網路諮商、網路成癮 與網路心理健康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u="sng">
                <a:solidFill>
                  <a:srgbClr val="1155CC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  <a:hlinkClick r:id="rId4"/>
              </a:rPr>
              <a:t>http://iad.heart.net.tw/Q&amp;A-08.html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黃國洋，2010，食尚小玩家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u="sng">
                <a:solidFill>
                  <a:srgbClr val="1155CC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  <a:hlinkClick r:id="rId5"/>
              </a:rPr>
              <a:t>https://info.babyhome.com.tw/article/3937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公共電視台，2010，新聞網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u="sng">
                <a:solidFill>
                  <a:srgbClr val="1155CC"/>
                </a:solidFill>
                <a:highlight>
                  <a:srgbClr val="FFFFFF"/>
                </a:highlight>
                <a:hlinkClick r:id="rId6"/>
              </a:rPr>
              <a:t>https://news.pts.org.tw/article/157476?NEENO=157476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20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400" b="1" dirty="0"/>
              <a:t>附件一:問卷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1.您一周花多少時間上網?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1.〇1小時以下2.〇1-14小時3.〇14-28小時4.〇28小時以上5.〇36小時以上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2.當有人阻止您上網時，您會感到煩躁不安，而想盡辦法上網嗎?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3.您上網的時間經常超出您預期的時間嗎?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4.您跟家人朋友相處時間總是少於上網時間?               	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5.您會為了上網，而犧牲與家人朋友相處的時間?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6.當想要上網卻又不能上網的時候，您常常感到緊張、憤怒或受壓。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/>
              <a:t>1.〇非常同意2.〇同意3.〇普通4.〇不同意5.〇非常不同意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21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 b="1"/>
              <a:t>附件一:問卷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5511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7.您在網路世界中得到更多的成就感。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8.您在網路世界中得到更多的安全感。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9.您的身旁有會阻止你上網的人嗎?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10.您在下線後依然想著網路上的事?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11.您曾經想過控制上網時間，但並沒有成功。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12.您覺得現在使用網路的時間還是太少。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22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 b="1"/>
              <a:t>附件一:問卷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13.您曾經向身邊的人隱瞞上網時間。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14.即使知道上網已對您造成生理或心理問題，您仍持續上網。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15.您竭盡所能來獲得上網的機會。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1.〇非常同意2.〇同意3.〇普通4.〇不同意5.〇非常不同意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16.如果可以選擇，您會希望可以待在…         	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1.〇網路世界2.〇真實世界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17.您對生活的幸福感低到高(1-5)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/>
              <a:t>1.〇1 2.〇2 3.〇3 4.〇4 5.〇5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23</a:t>
            </a:fld>
            <a:endParaRPr lang="zh-TW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 b="1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二、研究流程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28125" y="1153400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0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將題目擬定後，我們便開始了一步一腳印的研究，我們的研究流程如下: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endParaRPr lang="en-US" altLang="zh-TW" sz="2800" dirty="0" smtClean="0">
              <a:solidFill>
                <a:schemeClr val="dk1"/>
              </a:solidFill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8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文獻</a:t>
            </a:r>
            <a:r>
              <a:rPr lang="zh-TW" sz="28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探討          製作問卷          發放問卷        收回問卷     </a:t>
            </a:r>
          </a:p>
          <a:p>
            <a:pPr lvl="0">
              <a:spcBef>
                <a:spcPts val="0"/>
              </a:spcBef>
              <a:buNone/>
            </a:pPr>
            <a:endParaRPr sz="2800" dirty="0"/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8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        分析討論       </a:t>
            </a:r>
            <a:r>
              <a:rPr lang="zh-TW" altLang="en-US" sz="28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</a:t>
            </a:r>
            <a:r>
              <a:rPr lang="zh-TW" sz="28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製作</a:t>
            </a:r>
            <a:r>
              <a:rPr lang="zh-TW" sz="28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書面報告</a:t>
            </a:r>
          </a:p>
        </p:txBody>
      </p:sp>
      <p:sp>
        <p:nvSpPr>
          <p:cNvPr id="79" name="Shape 79"/>
          <p:cNvSpPr/>
          <p:nvPr/>
        </p:nvSpPr>
        <p:spPr>
          <a:xfrm>
            <a:off x="2051720" y="2427734"/>
            <a:ext cx="593400" cy="370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4393384" y="2435658"/>
            <a:ext cx="593400" cy="370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6660232" y="2427734"/>
            <a:ext cx="518100" cy="370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618483" y="3723878"/>
            <a:ext cx="593400" cy="370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2842295" y="3723878"/>
            <a:ext cx="554100" cy="370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3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09175" y="25005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 b="1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一、如何判斷網路成癮症狀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916350"/>
            <a:ext cx="8520600" cy="3652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網路成癮的定義是過度上網，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其</a:t>
            </a: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造成現實生活中的影響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主要</a:t>
            </a: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可分為四大面向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: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(1)無法克制想上網的衝動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。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(2)不能上網時身體、心理不適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。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(3)上網的慾望越來越不能滿足，所需上網時間越來越長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。</a:t>
            </a: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(4)人際層面及健康層面出現狀況</a:t>
            </a: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。</a:t>
            </a: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              </a:t>
            </a:r>
            <a:r>
              <a:rPr lang="zh-TW" sz="2400" b="1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                        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4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4254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</a:t>
            </a:r>
            <a:r>
              <a:rPr lang="zh-TW" sz="2400" b="1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二、易成為網路成癮者的八大條件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211459" y="914102"/>
            <a:ext cx="8520600" cy="4177928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sz="24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易沉迷網路</a:t>
            </a: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的</a:t>
            </a:r>
            <a:r>
              <a:rPr lang="zh-TW" sz="24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人</a:t>
            </a:r>
            <a:r>
              <a:rPr lang="zh-TW" altLang="en-US" sz="24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們</a:t>
            </a:r>
            <a:r>
              <a:rPr lang="zh-TW" sz="24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常</a:t>
            </a: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有一些</a:t>
            </a:r>
            <a:r>
              <a:rPr lang="zh-TW" sz="24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共同特徵</a:t>
            </a:r>
            <a:r>
              <a:rPr lang="zh-TW" altLang="en-US" sz="24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，可</a:t>
            </a:r>
            <a:r>
              <a:rPr lang="zh-TW" sz="24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分為</a:t>
            </a: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八大成癮條件: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         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zh-TW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    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        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               </a:t>
            </a:r>
          </a:p>
        </p:txBody>
      </p:sp>
      <p:sp>
        <p:nvSpPr>
          <p:cNvPr id="98" name="Shape 98"/>
          <p:cNvSpPr/>
          <p:nvPr/>
        </p:nvSpPr>
        <p:spPr>
          <a:xfrm>
            <a:off x="278119" y="1565830"/>
            <a:ext cx="2771800" cy="9127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400" dirty="0"/>
              <a:t>(1)缺乏自尊</a:t>
            </a:r>
          </a:p>
        </p:txBody>
      </p:sp>
      <p:sp>
        <p:nvSpPr>
          <p:cNvPr id="99" name="Shape 99"/>
          <p:cNvSpPr/>
          <p:nvPr/>
        </p:nvSpPr>
        <p:spPr>
          <a:xfrm>
            <a:off x="3080751" y="1565830"/>
            <a:ext cx="5667713" cy="8830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400" dirty="0"/>
              <a:t>(2)缺乏社會支持與情感寄託</a:t>
            </a:r>
          </a:p>
        </p:txBody>
      </p:sp>
      <p:sp>
        <p:nvSpPr>
          <p:cNvPr id="100" name="Shape 100"/>
          <p:cNvSpPr/>
          <p:nvPr/>
        </p:nvSpPr>
        <p:spPr>
          <a:xfrm>
            <a:off x="107504" y="2758240"/>
            <a:ext cx="3384376" cy="7303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TW" sz="2400" dirty="0"/>
              <a:t>(3)家庭功能不佳</a:t>
            </a:r>
          </a:p>
        </p:txBody>
      </p:sp>
      <p:sp>
        <p:nvSpPr>
          <p:cNvPr id="101" name="Shape 101"/>
          <p:cNvSpPr/>
          <p:nvPr/>
        </p:nvSpPr>
        <p:spPr>
          <a:xfrm>
            <a:off x="3578724" y="2758240"/>
            <a:ext cx="2577452" cy="7295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 sz="2400" dirty="0"/>
              <a:t>(4)生活無聊</a:t>
            </a:r>
          </a:p>
        </p:txBody>
      </p:sp>
      <p:sp>
        <p:nvSpPr>
          <p:cNvPr id="102" name="Shape 102"/>
          <p:cNvSpPr/>
          <p:nvPr/>
        </p:nvSpPr>
        <p:spPr>
          <a:xfrm>
            <a:off x="3635896" y="3827343"/>
            <a:ext cx="2016224" cy="6504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 sz="2400" dirty="0"/>
              <a:t>(7)  憂鬱</a:t>
            </a:r>
          </a:p>
        </p:txBody>
      </p:sp>
      <p:sp>
        <p:nvSpPr>
          <p:cNvPr id="103" name="Shape 103"/>
          <p:cNvSpPr/>
          <p:nvPr/>
        </p:nvSpPr>
        <p:spPr>
          <a:xfrm>
            <a:off x="6321112" y="2758240"/>
            <a:ext cx="2715384" cy="64459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 sz="2400" dirty="0"/>
              <a:t>(5) 課業挫折</a:t>
            </a:r>
          </a:p>
        </p:txBody>
      </p:sp>
      <p:sp>
        <p:nvSpPr>
          <p:cNvPr id="104" name="Shape 104"/>
          <p:cNvSpPr/>
          <p:nvPr/>
        </p:nvSpPr>
        <p:spPr>
          <a:xfrm>
            <a:off x="6804248" y="3827343"/>
            <a:ext cx="1944216" cy="5727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 sz="2400" dirty="0"/>
              <a:t>(8) 焦慮</a:t>
            </a:r>
          </a:p>
        </p:txBody>
      </p:sp>
      <p:sp>
        <p:nvSpPr>
          <p:cNvPr id="105" name="Shape 105"/>
          <p:cNvSpPr/>
          <p:nvPr/>
        </p:nvSpPr>
        <p:spPr>
          <a:xfrm>
            <a:off x="395536" y="3788491"/>
            <a:ext cx="2232247" cy="76725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 sz="2400" dirty="0"/>
              <a:t>(6) 神經質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5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95536" y="285734"/>
            <a:ext cx="5650682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 b="1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三、網路成癮的影響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539552" y="1000114"/>
            <a:ext cx="7032844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b="1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(一)現實層面</a:t>
            </a:r>
          </a:p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(1)生活時間運用</a:t>
            </a:r>
          </a:p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(2)人際關係</a:t>
            </a:r>
          </a:p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(3)財務</a:t>
            </a:r>
          </a:p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(4)課業或工作成就</a:t>
            </a:r>
          </a:p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(5)</a:t>
            </a:r>
            <a:r>
              <a:rPr lang="zh-TW" sz="2400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生理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b="1" dirty="0">
              <a:solidFill>
                <a:schemeClr val="dk1"/>
              </a:solidFill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6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95536" y="285734"/>
            <a:ext cx="5507806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zh-TW" sz="2400" b="1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三、網路成癮的影響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95536" y="1000114"/>
            <a:ext cx="717686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b="1" dirty="0" smtClean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</a:t>
            </a:r>
            <a:r>
              <a:rPr lang="zh-TW" sz="2400" b="1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二)心理層面</a:t>
            </a:r>
          </a:p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(1)憂鬱症</a:t>
            </a:r>
          </a:p>
          <a:p>
            <a:pPr lvl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dk1"/>
                </a:solidFill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(2)情緒障礙</a:t>
            </a:r>
          </a:p>
          <a:p>
            <a:pPr lvl="0" rtl="0">
              <a:spcBef>
                <a:spcPts val="100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b="1" dirty="0">
              <a:solidFill>
                <a:schemeClr val="dk1"/>
              </a:solidFill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7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zh-TW" sz="1800" b="1" dirty="0">
                <a:highlight>
                  <a:srgbClr val="FFFFFF"/>
                </a:highlight>
                <a:latin typeface="PMingLiu"/>
                <a:ea typeface="PMingLiu"/>
                <a:cs typeface="PMingLiu"/>
                <a:sym typeface="PMingLiu"/>
              </a:rPr>
              <a:t>四、問卷統計與分析</a:t>
            </a:r>
          </a:p>
          <a:p>
            <a:pPr lvl="0" rtl="0">
              <a:lnSpc>
                <a:spcPct val="115000"/>
              </a:lnSpc>
              <a:spcBef>
                <a:spcPts val="1000"/>
              </a:spcBef>
              <a:buClr>
                <a:schemeClr val="dk1"/>
              </a:buClr>
              <a:buSzPct val="61111"/>
              <a:buFont typeface="Arial"/>
              <a:buNone/>
            </a:pPr>
            <a:endParaRPr sz="1800" b="1" dirty="0">
              <a:highlight>
                <a:srgbClr val="FFFFFF"/>
              </a:highlight>
              <a:latin typeface="PMingLiu"/>
              <a:ea typeface="PMingLiu"/>
              <a:cs typeface="PMingLiu"/>
              <a:sym typeface="PMingLiu"/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601650" y="1221550"/>
            <a:ext cx="2287200" cy="3397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1600">
                <a:latin typeface="Times New Roman"/>
                <a:ea typeface="Times New Roman"/>
                <a:cs typeface="Times New Roman"/>
                <a:sym typeface="Times New Roman"/>
              </a:rPr>
              <a:t>樣本</a:t>
            </a:r>
            <a:r>
              <a:rPr lang="zh-TW" sz="1600" b="1">
                <a:latin typeface="Times New Roman"/>
                <a:ea typeface="Times New Roman"/>
                <a:cs typeface="Times New Roman"/>
                <a:sym typeface="Times New Roman"/>
              </a:rPr>
              <a:t>：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>
                <a:latin typeface="Times New Roman"/>
                <a:ea typeface="Times New Roman"/>
                <a:cs typeface="Times New Roman"/>
                <a:sym typeface="Times New Roman"/>
              </a:rPr>
              <a:t>國風國中七八九年級學生，共96份。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1600">
                <a:latin typeface="Times New Roman"/>
                <a:ea typeface="Times New Roman"/>
                <a:cs typeface="Times New Roman"/>
                <a:sym typeface="Times New Roman"/>
              </a:rPr>
              <a:t>七年級共37份，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1600">
                <a:latin typeface="Times New Roman"/>
                <a:ea typeface="Times New Roman"/>
                <a:cs typeface="Times New Roman"/>
                <a:sym typeface="Times New Roman"/>
              </a:rPr>
              <a:t>八年級共39份，</a:t>
            </a:r>
          </a:p>
          <a:p>
            <a:pPr lv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68750"/>
              <a:buFont typeface="Arial"/>
              <a:buNone/>
            </a:pPr>
            <a:r>
              <a:rPr lang="zh-TW" sz="1600">
                <a:latin typeface="Times New Roman"/>
                <a:ea typeface="Times New Roman"/>
                <a:cs typeface="Times New Roman"/>
                <a:sym typeface="Times New Roman"/>
              </a:rPr>
              <a:t>九年級20份。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950" y="1090800"/>
            <a:ext cx="6315375" cy="365872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>
                <a:spcBef>
                  <a:spcPts val="0"/>
                </a:spcBef>
                <a:buNone/>
              </a:pPr>
              <a:t>8</a:t>
            </a:fld>
            <a:endParaRPr 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zh-TW" sz="1800" b="1"/>
              <a:t>四、問卷統計與分析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81625" y="898875"/>
            <a:ext cx="8686800" cy="3430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1600" b="1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US" altLang="zh-TW"/>
              <a:pPr lvl="0" rtl="0">
                <a:spcBef>
                  <a:spcPts val="0"/>
                </a:spcBef>
                <a:buNone/>
              </a:pPr>
              <a:t>9</a:t>
            </a:fld>
            <a:endParaRPr lang="zh-TW"/>
          </a:p>
        </p:txBody>
      </p:sp>
      <p:pic>
        <p:nvPicPr>
          <p:cNvPr id="129" name="Shape 129" descr="2017網路小論文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338" y="1058225"/>
            <a:ext cx="8941325" cy="179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Shape 130" descr="2017網路小論文2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1350" y="2998350"/>
            <a:ext cx="8069599" cy="179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3962</Words>
  <Application>Microsoft Office PowerPoint</Application>
  <PresentationFormat>如螢幕大小 (16:9)</PresentationFormat>
  <Paragraphs>232</Paragraphs>
  <Slides>23</Slides>
  <Notes>23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0" baseType="lpstr">
      <vt:lpstr>Arial</vt:lpstr>
      <vt:lpstr>新細明體</vt:lpstr>
      <vt:lpstr>Old Standard TT</vt:lpstr>
      <vt:lpstr>PMingLiu</vt:lpstr>
      <vt:lpstr>Times New Roman</vt:lpstr>
      <vt:lpstr>Wingdings</vt:lpstr>
      <vt:lpstr>Paperback</vt:lpstr>
      <vt:lpstr>青少年網路成癮之研究 -以國風國中為例</vt:lpstr>
      <vt:lpstr>一、研究動機與目的</vt:lpstr>
      <vt:lpstr>二、研究流程</vt:lpstr>
      <vt:lpstr>一、如何判斷網路成癮症狀</vt:lpstr>
      <vt:lpstr> 二、易成為網路成癮者的八大條件 </vt:lpstr>
      <vt:lpstr>三、網路成癮的影響</vt:lpstr>
      <vt:lpstr>三、網路成癮的影響</vt:lpstr>
      <vt:lpstr>四、問卷統計與分析  </vt:lpstr>
      <vt:lpstr>四、問卷統計與分析</vt:lpstr>
      <vt:lpstr>四、問卷統計與分析</vt:lpstr>
      <vt:lpstr>四、問卷統計與分析</vt:lpstr>
      <vt:lpstr>四、問卷統計與分析</vt:lpstr>
      <vt:lpstr>四、問卷統計與分析</vt:lpstr>
      <vt:lpstr>四、問卷統計與分析</vt:lpstr>
      <vt:lpstr>五、如何預防與治療 </vt:lpstr>
      <vt:lpstr>六階段處理模式:</vt:lpstr>
      <vt:lpstr>六、如何正確上網 </vt:lpstr>
      <vt:lpstr>七、結論</vt:lpstr>
      <vt:lpstr>八、引註資料</vt:lpstr>
      <vt:lpstr>八、引註資料 </vt:lpstr>
      <vt:lpstr>附件一:問卷</vt:lpstr>
      <vt:lpstr>附件一:問卷</vt:lpstr>
      <vt:lpstr>附件一:問卷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青少年網路成癮之研究 -以國風國中為例</dc:title>
  <dc:creator>施宜廷</dc:creator>
  <cp:lastModifiedBy>施宜廷</cp:lastModifiedBy>
  <cp:revision>19</cp:revision>
  <dcterms:modified xsi:type="dcterms:W3CDTF">2017-11-02T02:15:10Z</dcterms:modified>
</cp:coreProperties>
</file>