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4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05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61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47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62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7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32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0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8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0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1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「黃麴毒素快速檢驗套組」的圖片搜尋結果">
            <a:extLst>
              <a:ext uri="{FF2B5EF4-FFF2-40B4-BE49-F238E27FC236}">
                <a16:creationId xmlns:a16="http://schemas.microsoft.com/office/drawing/2014/main" id="{E1771C35-A693-4086-A9D4-140F2CBD5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4402"/>
            <a:ext cx="5976664" cy="398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使用快檢片檢測食物中的黃麴毒素-16">
            <a:extLst>
              <a:ext uri="{FF2B5EF4-FFF2-40B4-BE49-F238E27FC236}">
                <a16:creationId xmlns:a16="http://schemas.microsoft.com/office/drawing/2014/main" id="{7608D28C-9E90-4074-9208-67911B267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498" y="3284984"/>
            <a:ext cx="422446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69A490E3-B65C-4D1C-A08D-B371D305F531}"/>
              </a:ext>
            </a:extLst>
          </p:cNvPr>
          <p:cNvSpPr txBox="1"/>
          <p:nvPr/>
        </p:nvSpPr>
        <p:spPr>
          <a:xfrm>
            <a:off x="8087882" y="530120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陽性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AC4F26E-8969-4597-8AB8-79F3831D773D}"/>
              </a:ext>
            </a:extLst>
          </p:cNvPr>
          <p:cNvSpPr txBox="1"/>
          <p:nvPr/>
        </p:nvSpPr>
        <p:spPr>
          <a:xfrm>
            <a:off x="8100392" y="4293096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陰性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7FBA7E5-BBBF-404B-AC41-091F46091288}"/>
              </a:ext>
            </a:extLst>
          </p:cNvPr>
          <p:cNvSpPr txBox="1"/>
          <p:nvPr/>
        </p:nvSpPr>
        <p:spPr>
          <a:xfrm>
            <a:off x="539552" y="3923764"/>
            <a:ext cx="40368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黃麴毒素快速檢測試劑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優點</a:t>
            </a:r>
            <a:endParaRPr lang="en-US" altLang="zh-TW" dirty="0"/>
          </a:p>
          <a:p>
            <a:pPr marL="342900" indent="-342900">
              <a:buAutoNum type="arabicPeriod"/>
            </a:pPr>
            <a:r>
              <a:rPr lang="zh-TW" altLang="en-US" dirty="0"/>
              <a:t>操作簡單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缺點</a:t>
            </a:r>
            <a:endParaRPr lang="en-US" altLang="zh-TW" dirty="0"/>
          </a:p>
          <a:p>
            <a:pPr marL="342900" indent="-342900">
              <a:buAutoNum type="arabicPeriod"/>
            </a:pPr>
            <a:r>
              <a:rPr lang="zh-TW" altLang="en-US" dirty="0"/>
              <a:t>無法進行含量測量</a:t>
            </a:r>
            <a:r>
              <a:rPr lang="en-US" altLang="zh-TW" dirty="0"/>
              <a:t>,</a:t>
            </a:r>
            <a:r>
              <a:rPr lang="zh-TW" altLang="en-US" dirty="0"/>
              <a:t>需另一台判讀機</a:t>
            </a:r>
            <a:endParaRPr lang="en-US" altLang="zh-TW" dirty="0"/>
          </a:p>
          <a:p>
            <a:pPr marL="342900" indent="-342900">
              <a:buAutoNum type="arabicPeriod"/>
            </a:pPr>
            <a:r>
              <a:rPr lang="zh-TW" altLang="en-US" dirty="0"/>
              <a:t>價格不便宜</a:t>
            </a:r>
            <a:endParaRPr lang="en-US" altLang="zh-TW" dirty="0"/>
          </a:p>
          <a:p>
            <a:pPr marL="342900" indent="-342900">
              <a:buAutoNum type="arabicPeriod"/>
            </a:pPr>
            <a:r>
              <a:rPr lang="zh-TW" altLang="en-US" dirty="0"/>
              <a:t>無法達到區別含量多寡</a:t>
            </a:r>
            <a:r>
              <a:rPr lang="en-US" altLang="zh-TW" dirty="0"/>
              <a:t>,</a:t>
            </a:r>
            <a:r>
              <a:rPr lang="zh-TW" altLang="en-US" dirty="0"/>
              <a:t> 無法知道控制變因造成的影響</a:t>
            </a:r>
            <a:r>
              <a:rPr lang="en-US" altLang="zh-TW" dirty="0"/>
              <a:t> </a:t>
            </a:r>
          </a:p>
          <a:p>
            <a:pPr marL="342900" indent="-34290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944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tachi ELITE HPLC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1"/>
          <a:stretch/>
        </p:blipFill>
        <p:spPr bwMode="auto">
          <a:xfrm>
            <a:off x="705394" y="1376784"/>
            <a:ext cx="1810004" cy="51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476889" y="5576878"/>
            <a:ext cx="15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50%</a:t>
            </a:r>
            <a:r>
              <a:rPr lang="zh-TW" altLang="en-US" b="1" dirty="0">
                <a:solidFill>
                  <a:srgbClr val="FF0000"/>
                </a:solidFill>
              </a:rPr>
              <a:t>乙醇幫浦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393163" y="4475106"/>
            <a:ext cx="15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自動進樣儀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427844" y="3249458"/>
            <a:ext cx="15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層析管柱箱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393163" y="1950431"/>
            <a:ext cx="210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偵測器</a:t>
            </a:r>
            <a:br>
              <a:rPr lang="en-US" altLang="zh-TW" b="1" dirty="0">
                <a:solidFill>
                  <a:srgbClr val="FF0000"/>
                </a:solidFill>
              </a:rPr>
            </a:br>
            <a:r>
              <a:rPr lang="zh-TW" altLang="en-US" b="1" dirty="0">
                <a:solidFill>
                  <a:srgbClr val="FF0000"/>
                </a:solidFill>
              </a:rPr>
              <a:t>可接螢光偵測器         </a:t>
            </a:r>
          </a:p>
        </p:txBody>
      </p:sp>
      <p:pic>
        <p:nvPicPr>
          <p:cNvPr id="1028" name="Picture 4" descr="「濾紙層析法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5052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5169473" y="23629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濾紙層析法</a:t>
            </a:r>
          </a:p>
        </p:txBody>
      </p:sp>
      <p:pic>
        <p:nvPicPr>
          <p:cNvPr id="10" name="Picture 2" descr="「薄層層析法」的圖片搜尋結果">
            <a:extLst>
              <a:ext uri="{FF2B5EF4-FFF2-40B4-BE49-F238E27FC236}">
                <a16:creationId xmlns:a16="http://schemas.microsoft.com/office/drawing/2014/main" id="{AF9E9432-CB5E-4916-A56E-C9D9EB6C8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74" y="3249458"/>
            <a:ext cx="3413566" cy="278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「眼睛」的圖片搜尋結果">
            <a:extLst>
              <a:ext uri="{FF2B5EF4-FFF2-40B4-BE49-F238E27FC236}">
                <a16:creationId xmlns:a16="http://schemas.microsoft.com/office/drawing/2014/main" id="{8EFA63B3-8B5D-459E-AB96-F0AAD73BD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69702" y="203594"/>
            <a:ext cx="1440160" cy="69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12A6966A-826B-4FE5-8A8B-065486001A56}"/>
              </a:ext>
            </a:extLst>
          </p:cNvPr>
          <p:cNvSpPr txBox="1"/>
          <p:nvPr/>
        </p:nvSpPr>
        <p:spPr>
          <a:xfrm>
            <a:off x="568772" y="32325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/>
              <a:t>分離與看見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F594F7A-D3C5-4BF1-8EB8-6B7035B36F42}"/>
              </a:ext>
            </a:extLst>
          </p:cNvPr>
          <p:cNvSpPr txBox="1"/>
          <p:nvPr/>
        </p:nvSpPr>
        <p:spPr>
          <a:xfrm>
            <a:off x="4998362" y="6121006"/>
            <a:ext cx="394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薄層層析</a:t>
            </a:r>
            <a:r>
              <a:rPr lang="en-US" altLang="zh-TW" dirty="0"/>
              <a:t>-</a:t>
            </a:r>
            <a:r>
              <a:rPr lang="zh-TW" altLang="en-US" dirty="0"/>
              <a:t>照射紫外光</a:t>
            </a:r>
            <a:r>
              <a:rPr lang="en-US" altLang="zh-TW" dirty="0"/>
              <a:t>-</a:t>
            </a:r>
            <a:r>
              <a:rPr lang="zh-TW" altLang="en-US" dirty="0"/>
              <a:t>發射螢光</a:t>
            </a:r>
          </a:p>
        </p:txBody>
      </p:sp>
    </p:spTree>
    <p:extLst>
      <p:ext uri="{BB962C8B-B14F-4D97-AF65-F5344CB8AC3E}">
        <p14:creationId xmlns:p14="http://schemas.microsoft.com/office/powerpoint/2010/main" val="26369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「hplc原理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2872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970600" y="9807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檢液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796136" y="9957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50%</a:t>
            </a:r>
            <a:r>
              <a:rPr lang="zh-TW" altLang="en-US" b="1" dirty="0">
                <a:solidFill>
                  <a:srgbClr val="FF0000"/>
                </a:solidFill>
              </a:rPr>
              <a:t>乙醇</a:t>
            </a:r>
          </a:p>
        </p:txBody>
      </p:sp>
    </p:spTree>
    <p:extLst>
      <p:ext uri="{BB962C8B-B14F-4D97-AF65-F5344CB8AC3E}">
        <p14:creationId xmlns:p14="http://schemas.microsoft.com/office/powerpoint/2010/main" val="16278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「黃麴毒素」的圖片搜尋結果">
            <a:extLst>
              <a:ext uri="{FF2B5EF4-FFF2-40B4-BE49-F238E27FC236}">
                <a16:creationId xmlns:a16="http://schemas.microsoft.com/office/drawing/2014/main" id="{BA7E64E9-B816-4193-9863-4CED83D89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5"/>
            <a:ext cx="3401185" cy="285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93F60DF3-0759-43D3-AF2D-C8AE837480DA}"/>
              </a:ext>
            </a:extLst>
          </p:cNvPr>
          <p:cNvSpPr txBox="1"/>
          <p:nvPr/>
        </p:nvSpPr>
        <p:spPr>
          <a:xfrm>
            <a:off x="184340" y="130397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藍色螢光</a:t>
            </a:r>
            <a:r>
              <a:rPr lang="en-US" altLang="zh-TW" dirty="0"/>
              <a:t>(blue)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FC00DC-ACC6-4CDE-86D9-C0969694A514}"/>
              </a:ext>
            </a:extLst>
          </p:cNvPr>
          <p:cNvSpPr txBox="1"/>
          <p:nvPr/>
        </p:nvSpPr>
        <p:spPr>
          <a:xfrm>
            <a:off x="184340" y="29249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綠色螢光</a:t>
            </a:r>
            <a:r>
              <a:rPr lang="en-US" altLang="zh-TW" dirty="0"/>
              <a:t>(Green)</a:t>
            </a:r>
            <a:endParaRPr lang="zh-TW" altLang="en-US" dirty="0"/>
          </a:p>
        </p:txBody>
      </p:sp>
      <p:pic>
        <p:nvPicPr>
          <p:cNvPr id="1028" name="Picture 4" descr="「aflatoxin G1 fluorescence」的圖片搜尋結果">
            <a:extLst>
              <a:ext uri="{FF2B5EF4-FFF2-40B4-BE49-F238E27FC236}">
                <a16:creationId xmlns:a16="http://schemas.microsoft.com/office/drawing/2014/main" id="{95E93B82-9A5D-4120-B41E-5EDE35C24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942026"/>
            <a:ext cx="35147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可見光光譜」的圖片搜尋結果">
            <a:extLst>
              <a:ext uri="{FF2B5EF4-FFF2-40B4-BE49-F238E27FC236}">
                <a16:creationId xmlns:a16="http://schemas.microsoft.com/office/drawing/2014/main" id="{177FD9FE-A86A-430C-9DD2-E1A5A011D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03806"/>
            <a:ext cx="76200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2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「aflatoxin fluorescence spectrum」的圖片搜尋結果">
            <a:extLst>
              <a:ext uri="{FF2B5EF4-FFF2-40B4-BE49-F238E27FC236}">
                <a16:creationId xmlns:a16="http://schemas.microsoft.com/office/drawing/2014/main" id="{A1019805-09DE-4CF6-AE56-E90B17376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1256"/>
            <a:ext cx="7488832" cy="376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橢圓 1">
            <a:extLst>
              <a:ext uri="{FF2B5EF4-FFF2-40B4-BE49-F238E27FC236}">
                <a16:creationId xmlns:a16="http://schemas.microsoft.com/office/drawing/2014/main" id="{71DCED0D-5EB5-4BB1-B359-5545A7DD8AA3}"/>
              </a:ext>
            </a:extLst>
          </p:cNvPr>
          <p:cNvSpPr/>
          <p:nvPr/>
        </p:nvSpPr>
        <p:spPr>
          <a:xfrm>
            <a:off x="1691680" y="959064"/>
            <a:ext cx="1941568" cy="2664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圖說文字: 直線 2">
            <a:extLst>
              <a:ext uri="{FF2B5EF4-FFF2-40B4-BE49-F238E27FC236}">
                <a16:creationId xmlns:a16="http://schemas.microsoft.com/office/drawing/2014/main" id="{0F1A4DC3-995A-4D8B-BC36-FECF63A74D8F}"/>
              </a:ext>
            </a:extLst>
          </p:cNvPr>
          <p:cNvSpPr/>
          <p:nvPr/>
        </p:nvSpPr>
        <p:spPr>
          <a:xfrm>
            <a:off x="1475656" y="4150520"/>
            <a:ext cx="2376264" cy="577922"/>
          </a:xfrm>
          <a:prstGeom prst="borderCallout1">
            <a:avLst>
              <a:gd name="adj1" fmla="val -4071"/>
              <a:gd name="adj2" fmla="val 47237"/>
              <a:gd name="adj3" fmla="val -108468"/>
              <a:gd name="adj4" fmla="val 529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非</a:t>
            </a:r>
            <a:r>
              <a:rPr lang="zh-TW" altLang="en-US" dirty="0">
                <a:solidFill>
                  <a:srgbClr val="FF0000"/>
                </a:solidFill>
              </a:rPr>
              <a:t>黃麴毒素螢光物質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FDEE9423-A63E-484E-BCDE-C644ED261705}"/>
              </a:ext>
            </a:extLst>
          </p:cNvPr>
          <p:cNvSpPr/>
          <p:nvPr/>
        </p:nvSpPr>
        <p:spPr>
          <a:xfrm>
            <a:off x="3851920" y="1772816"/>
            <a:ext cx="2592288" cy="129614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圖說文字: 直線 6">
            <a:extLst>
              <a:ext uri="{FF2B5EF4-FFF2-40B4-BE49-F238E27FC236}">
                <a16:creationId xmlns:a16="http://schemas.microsoft.com/office/drawing/2014/main" id="{C0B4AD87-34EE-4442-BC9E-2E96E7971E53}"/>
              </a:ext>
            </a:extLst>
          </p:cNvPr>
          <p:cNvSpPr/>
          <p:nvPr/>
        </p:nvSpPr>
        <p:spPr>
          <a:xfrm>
            <a:off x="4202416" y="4333708"/>
            <a:ext cx="2664296" cy="577922"/>
          </a:xfrm>
          <a:prstGeom prst="borderCallout1">
            <a:avLst>
              <a:gd name="adj1" fmla="val -4071"/>
              <a:gd name="adj2" fmla="val 47237"/>
              <a:gd name="adj3" fmla="val -231918"/>
              <a:gd name="adj4" fmla="val 401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黃麴毒素</a:t>
            </a:r>
            <a:r>
              <a:rPr lang="en-US" altLang="zh-TW" dirty="0">
                <a:solidFill>
                  <a:srgbClr val="FF0000"/>
                </a:solidFill>
              </a:rPr>
              <a:t>-</a:t>
            </a:r>
            <a:r>
              <a:rPr lang="zh-TW" altLang="en-US" dirty="0">
                <a:solidFill>
                  <a:srgbClr val="FF0000"/>
                </a:solidFill>
              </a:rPr>
              <a:t>螢光物質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E8A78C8-3C6C-4FE4-9FAF-7C2D27588E0B}"/>
              </a:ext>
            </a:extLst>
          </p:cNvPr>
          <p:cNvSpPr txBox="1"/>
          <p:nvPr/>
        </p:nvSpPr>
        <p:spPr>
          <a:xfrm>
            <a:off x="6948264" y="69125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入射光</a:t>
            </a:r>
            <a:r>
              <a:rPr lang="en-US" altLang="zh-TW" dirty="0"/>
              <a:t>360 nm</a:t>
            </a:r>
          </a:p>
          <a:p>
            <a:r>
              <a:rPr lang="zh-TW" altLang="en-US" dirty="0"/>
              <a:t>出射光</a:t>
            </a:r>
            <a:r>
              <a:rPr lang="en-US" altLang="zh-TW" dirty="0"/>
              <a:t>440 nm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933DF0-562D-43BF-8CE9-5E3899CD11B7}"/>
              </a:ext>
            </a:extLst>
          </p:cNvPr>
          <p:cNvSpPr/>
          <p:nvPr/>
        </p:nvSpPr>
        <p:spPr>
          <a:xfrm>
            <a:off x="971600" y="5071338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7030A0"/>
                </a:solidFill>
              </a:rPr>
              <a:t>Q 1</a:t>
            </a:r>
            <a:r>
              <a:rPr lang="zh-TW" altLang="en-US" b="1" dirty="0">
                <a:solidFill>
                  <a:srgbClr val="7030A0"/>
                </a:solidFill>
              </a:rPr>
              <a:t>未使用層析管柱的原因</a:t>
            </a:r>
            <a:endParaRPr lang="en-US" altLang="zh-TW" b="1" dirty="0">
              <a:solidFill>
                <a:srgbClr val="7030A0"/>
              </a:solidFill>
            </a:endParaRPr>
          </a:p>
          <a:p>
            <a:r>
              <a:rPr lang="en-US" altLang="zh-TW" b="1" dirty="0">
                <a:solidFill>
                  <a:srgbClr val="7030A0"/>
                </a:solidFill>
              </a:rPr>
              <a:t>A:</a:t>
            </a:r>
            <a:r>
              <a:rPr lang="zh-TW" altLang="en-US" b="1" dirty="0">
                <a:solidFill>
                  <a:srgbClr val="7030A0"/>
                </a:solidFill>
              </a:rPr>
              <a:t>層析管柱很昂貴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支需要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買不起</a:t>
            </a:r>
            <a:r>
              <a:rPr lang="en-US" altLang="zh-TW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做完實驗就不再使用</a:t>
            </a:r>
            <a:endParaRPr lang="en-US" altLang="zh-TW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solidFill>
                  <a:srgbClr val="7030A0"/>
                </a:solidFill>
              </a:rPr>
              <a:t>Q 2 </a:t>
            </a:r>
            <a:r>
              <a:rPr lang="zh-TW" altLang="en-US" b="1" dirty="0">
                <a:solidFill>
                  <a:srgbClr val="7030A0"/>
                </a:solidFill>
              </a:rPr>
              <a:t>分析結果波峰代表的意義為何</a:t>
            </a:r>
            <a:r>
              <a:rPr lang="en-US" altLang="zh-TW" b="1" dirty="0">
                <a:solidFill>
                  <a:srgbClr val="7030A0"/>
                </a:solidFill>
              </a:rPr>
              <a:t>?</a:t>
            </a:r>
          </a:p>
          <a:p>
            <a:r>
              <a:rPr lang="en-US" altLang="zh-TW" b="1" dirty="0">
                <a:solidFill>
                  <a:srgbClr val="7030A0"/>
                </a:solidFill>
              </a:rPr>
              <a:t>A:</a:t>
            </a:r>
            <a:r>
              <a:rPr lang="zh-TW" altLang="en-US" b="1" dirty="0">
                <a:solidFill>
                  <a:srgbClr val="7030A0"/>
                </a:solidFill>
              </a:rPr>
              <a:t>波峰代表所有會發出波長</a:t>
            </a:r>
            <a:r>
              <a:rPr lang="en-US" altLang="zh-TW" b="1" dirty="0">
                <a:solidFill>
                  <a:srgbClr val="7030A0"/>
                </a:solidFill>
              </a:rPr>
              <a:t>440</a:t>
            </a:r>
            <a:r>
              <a:rPr lang="zh-TW" altLang="en-US" b="1" dirty="0">
                <a:solidFill>
                  <a:srgbClr val="7030A0"/>
                </a:solidFill>
              </a:rPr>
              <a:t> </a:t>
            </a:r>
            <a:r>
              <a:rPr lang="en-US" altLang="zh-TW" b="1" dirty="0">
                <a:solidFill>
                  <a:srgbClr val="7030A0"/>
                </a:solidFill>
              </a:rPr>
              <a:t>nm</a:t>
            </a:r>
            <a:r>
              <a:rPr lang="zh-TW" altLang="en-US" b="1" dirty="0">
                <a:solidFill>
                  <a:srgbClr val="7030A0"/>
                </a:solidFill>
              </a:rPr>
              <a:t>的螢光總和</a:t>
            </a:r>
            <a:r>
              <a:rPr lang="en-US" altLang="zh-TW" b="1" dirty="0">
                <a:solidFill>
                  <a:srgbClr val="7030A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黃麴毒素 </a:t>
            </a:r>
            <a:r>
              <a:rPr lang="en-US" altLang="zh-TW" dirty="0">
                <a:solidFill>
                  <a:srgbClr val="FF0000"/>
                </a:solidFill>
              </a:rPr>
              <a:t>+</a:t>
            </a:r>
            <a:r>
              <a:rPr lang="zh-TW" altLang="en-US" b="1" dirty="0">
                <a:solidFill>
                  <a:srgbClr val="0070C0"/>
                </a:solidFill>
              </a:rPr>
              <a:t>非</a:t>
            </a:r>
            <a:r>
              <a:rPr lang="zh-TW" altLang="en-US" dirty="0">
                <a:solidFill>
                  <a:srgbClr val="FF0000"/>
                </a:solidFill>
              </a:rPr>
              <a:t>黃麴毒素</a:t>
            </a:r>
            <a:r>
              <a:rPr lang="en-US" altLang="zh-TW" b="1" dirty="0">
                <a:solidFill>
                  <a:srgbClr val="7030A0"/>
                </a:solidFill>
              </a:rPr>
              <a:t>)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4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174</Words>
  <Application>Microsoft Office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陳銘在</dc:creator>
  <cp:lastModifiedBy>mingtsai chen</cp:lastModifiedBy>
  <cp:revision>42</cp:revision>
  <dcterms:created xsi:type="dcterms:W3CDTF">2017-11-01T09:24:45Z</dcterms:created>
  <dcterms:modified xsi:type="dcterms:W3CDTF">2017-11-01T21:51:42Z</dcterms:modified>
</cp:coreProperties>
</file>