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58" r:id="rId4"/>
    <p:sldId id="260" r:id="rId5"/>
    <p:sldId id="264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1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66458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005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69610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647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065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262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9734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432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905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4824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405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F2860C-B944-4F8E-A3EA-CF78146F063C}" type="datetimeFigureOut">
              <a:rPr lang="zh-TW" altLang="en-US" smtClean="0"/>
              <a:t>2017/11/2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B54E6-4FC7-4F68-8B36-7A24C4A539D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64163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「黃麴毒素快速檢驗套組」的圖片搜尋結果">
            <a:extLst>
              <a:ext uri="{FF2B5EF4-FFF2-40B4-BE49-F238E27FC236}">
                <a16:creationId xmlns:a16="http://schemas.microsoft.com/office/drawing/2014/main" id="{E1771C35-A693-4086-A9D4-140F2CBD5E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4402"/>
            <a:ext cx="5976664" cy="3986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使用快檢片檢測食物中的黃麴毒素-16">
            <a:extLst>
              <a:ext uri="{FF2B5EF4-FFF2-40B4-BE49-F238E27FC236}">
                <a16:creationId xmlns:a16="http://schemas.microsoft.com/office/drawing/2014/main" id="{7608D28C-9E90-4074-9208-67911B2672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1498" y="3284984"/>
            <a:ext cx="4224469" cy="3168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69A490E3-B65C-4D1C-A08D-B371D305F531}"/>
              </a:ext>
            </a:extLst>
          </p:cNvPr>
          <p:cNvSpPr txBox="1"/>
          <p:nvPr/>
        </p:nvSpPr>
        <p:spPr>
          <a:xfrm>
            <a:off x="8087882" y="5301208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陽性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AC4F26E-8969-4597-8AB8-79F3831D773D}"/>
              </a:ext>
            </a:extLst>
          </p:cNvPr>
          <p:cNvSpPr txBox="1"/>
          <p:nvPr/>
        </p:nvSpPr>
        <p:spPr>
          <a:xfrm>
            <a:off x="8100392" y="4293096"/>
            <a:ext cx="1043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rgbClr val="FF0000"/>
                </a:solidFill>
              </a:rPr>
              <a:t>陰性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77FBA7E5-BBBF-404B-AC41-091F46091288}"/>
              </a:ext>
            </a:extLst>
          </p:cNvPr>
          <p:cNvSpPr txBox="1"/>
          <p:nvPr/>
        </p:nvSpPr>
        <p:spPr>
          <a:xfrm>
            <a:off x="539552" y="3923764"/>
            <a:ext cx="403688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黃麴毒素快速檢測試劑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優點</a:t>
            </a:r>
            <a:endParaRPr lang="en-US" altLang="zh-TW" dirty="0"/>
          </a:p>
          <a:p>
            <a:pPr marL="342900" indent="-342900">
              <a:buAutoNum type="arabicPeriod"/>
            </a:pPr>
            <a:r>
              <a:rPr lang="zh-TW" altLang="en-US" dirty="0"/>
              <a:t>操作簡單</a:t>
            </a:r>
            <a:endParaRPr lang="en-US" altLang="zh-TW" dirty="0"/>
          </a:p>
          <a:p>
            <a:endParaRPr lang="en-US" altLang="zh-TW" dirty="0"/>
          </a:p>
          <a:p>
            <a:r>
              <a:rPr lang="zh-TW" altLang="en-US" dirty="0"/>
              <a:t>缺點</a:t>
            </a:r>
            <a:endParaRPr lang="en-US" altLang="zh-TW" dirty="0"/>
          </a:p>
          <a:p>
            <a:pPr marL="342900" indent="-342900">
              <a:buAutoNum type="arabicPeriod"/>
            </a:pPr>
            <a:r>
              <a:rPr lang="zh-TW" altLang="en-US" dirty="0"/>
              <a:t>無法進行含量測量</a:t>
            </a:r>
            <a:r>
              <a:rPr lang="en-US" altLang="zh-TW" dirty="0"/>
              <a:t>,</a:t>
            </a:r>
            <a:r>
              <a:rPr lang="zh-TW" altLang="en-US" dirty="0"/>
              <a:t>需另一台判讀機</a:t>
            </a:r>
            <a:endParaRPr lang="en-US" altLang="zh-TW" dirty="0"/>
          </a:p>
          <a:p>
            <a:pPr marL="342900" indent="-342900">
              <a:buAutoNum type="arabicPeriod"/>
            </a:pPr>
            <a:r>
              <a:rPr lang="zh-TW" altLang="en-US" dirty="0"/>
              <a:t>價格不便宜</a:t>
            </a:r>
            <a:endParaRPr lang="en-US" altLang="zh-TW" dirty="0"/>
          </a:p>
          <a:p>
            <a:pPr marL="342900" indent="-342900">
              <a:buAutoNum type="arabicPeriod"/>
            </a:pPr>
            <a:r>
              <a:rPr lang="zh-TW" altLang="en-US" dirty="0"/>
              <a:t>無法達到區別含量多寡</a:t>
            </a:r>
            <a:r>
              <a:rPr lang="en-US" altLang="zh-TW" dirty="0"/>
              <a:t>,</a:t>
            </a:r>
            <a:r>
              <a:rPr lang="zh-TW" altLang="en-US" dirty="0"/>
              <a:t> 無法知道控制變因造成的影響</a:t>
            </a:r>
            <a:r>
              <a:rPr lang="en-US" altLang="zh-TW" dirty="0"/>
              <a:t> </a:t>
            </a:r>
          </a:p>
          <a:p>
            <a:pPr marL="342900" indent="-342900">
              <a:buAutoNum type="arabicPeriod"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79443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itachi ELITE HPLC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11"/>
          <a:stretch/>
        </p:blipFill>
        <p:spPr bwMode="auto">
          <a:xfrm>
            <a:off x="705394" y="1376784"/>
            <a:ext cx="1810004" cy="5112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2476889" y="5576878"/>
            <a:ext cx="1549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50%</a:t>
            </a:r>
            <a:r>
              <a:rPr lang="zh-TW" altLang="en-US" b="1" dirty="0">
                <a:solidFill>
                  <a:srgbClr val="FF0000"/>
                </a:solidFill>
              </a:rPr>
              <a:t>乙醇幫浦</a:t>
            </a:r>
          </a:p>
        </p:txBody>
      </p:sp>
      <p:sp>
        <p:nvSpPr>
          <p:cNvPr id="4" name="文字方塊 3"/>
          <p:cNvSpPr txBox="1"/>
          <p:nvPr/>
        </p:nvSpPr>
        <p:spPr>
          <a:xfrm>
            <a:off x="2393163" y="4475106"/>
            <a:ext cx="1549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自動進樣儀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2427844" y="3249458"/>
            <a:ext cx="1549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層析管柱箱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2393163" y="1950431"/>
            <a:ext cx="21068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偵測器</a:t>
            </a:r>
            <a:br>
              <a:rPr lang="en-US" altLang="zh-TW" b="1" dirty="0">
                <a:solidFill>
                  <a:srgbClr val="FF0000"/>
                </a:solidFill>
              </a:rPr>
            </a:br>
            <a:r>
              <a:rPr lang="zh-TW" altLang="en-US" b="1" dirty="0">
                <a:solidFill>
                  <a:srgbClr val="FF0000"/>
                </a:solidFill>
              </a:rPr>
              <a:t>可接螢光偵測器         </a:t>
            </a:r>
          </a:p>
        </p:txBody>
      </p:sp>
      <p:pic>
        <p:nvPicPr>
          <p:cNvPr id="1028" name="Picture 4" descr="「濾紙層析法」的圖片搜尋結果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76672"/>
            <a:ext cx="350520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文字方塊 6"/>
          <p:cNvSpPr txBox="1"/>
          <p:nvPr/>
        </p:nvSpPr>
        <p:spPr>
          <a:xfrm>
            <a:off x="5169473" y="236297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濾紙層析法</a:t>
            </a:r>
          </a:p>
        </p:txBody>
      </p:sp>
      <p:pic>
        <p:nvPicPr>
          <p:cNvPr id="10" name="Picture 2" descr="「薄層層析法」的圖片搜尋結果">
            <a:extLst>
              <a:ext uri="{FF2B5EF4-FFF2-40B4-BE49-F238E27FC236}">
                <a16:creationId xmlns:a16="http://schemas.microsoft.com/office/drawing/2014/main" id="{AF9E9432-CB5E-4916-A56E-C9D9EB6C88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874" y="3249458"/>
            <a:ext cx="3413566" cy="2785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「眼睛」的圖片搜尋結果">
            <a:extLst>
              <a:ext uri="{FF2B5EF4-FFF2-40B4-BE49-F238E27FC236}">
                <a16:creationId xmlns:a16="http://schemas.microsoft.com/office/drawing/2014/main" id="{8EFA63B3-8B5D-459E-AB96-F0AAD73BD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469702" y="203594"/>
            <a:ext cx="1440160" cy="6930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文字方塊 12">
            <a:extLst>
              <a:ext uri="{FF2B5EF4-FFF2-40B4-BE49-F238E27FC236}">
                <a16:creationId xmlns:a16="http://schemas.microsoft.com/office/drawing/2014/main" id="{12A6966A-826B-4FE5-8A8B-065486001A56}"/>
              </a:ext>
            </a:extLst>
          </p:cNvPr>
          <p:cNvSpPr txBox="1"/>
          <p:nvPr/>
        </p:nvSpPr>
        <p:spPr>
          <a:xfrm>
            <a:off x="568772" y="323258"/>
            <a:ext cx="25922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/>
              <a:t>分離與看見</a:t>
            </a: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BF594F7A-D3C5-4BF1-8EB8-6B7035B36F42}"/>
              </a:ext>
            </a:extLst>
          </p:cNvPr>
          <p:cNvSpPr txBox="1"/>
          <p:nvPr/>
        </p:nvSpPr>
        <p:spPr>
          <a:xfrm>
            <a:off x="4998362" y="6121006"/>
            <a:ext cx="3948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薄層層析</a:t>
            </a:r>
            <a:r>
              <a:rPr lang="en-US" altLang="zh-TW" dirty="0"/>
              <a:t>-</a:t>
            </a:r>
            <a:r>
              <a:rPr lang="zh-TW" altLang="en-US" dirty="0"/>
              <a:t>照射紫外光</a:t>
            </a:r>
            <a:r>
              <a:rPr lang="en-US" altLang="zh-TW" dirty="0"/>
              <a:t>-</a:t>
            </a:r>
            <a:r>
              <a:rPr lang="zh-TW" altLang="en-US" dirty="0"/>
              <a:t>發射螢光</a:t>
            </a:r>
          </a:p>
        </p:txBody>
      </p:sp>
    </p:spTree>
    <p:extLst>
      <p:ext uri="{BB962C8B-B14F-4D97-AF65-F5344CB8AC3E}">
        <p14:creationId xmlns:p14="http://schemas.microsoft.com/office/powerpoint/2010/main" val="26369665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「hplc原理」的圖片搜尋結果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8640"/>
            <a:ext cx="6528724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文字方塊 2"/>
          <p:cNvSpPr txBox="1"/>
          <p:nvPr/>
        </p:nvSpPr>
        <p:spPr>
          <a:xfrm>
            <a:off x="1970600" y="9807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b="1" dirty="0">
                <a:solidFill>
                  <a:srgbClr val="FF0000"/>
                </a:solidFill>
              </a:rPr>
              <a:t>檢液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5796136" y="9957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solidFill>
                  <a:srgbClr val="FF0000"/>
                </a:solidFill>
              </a:rPr>
              <a:t>50%</a:t>
            </a:r>
            <a:r>
              <a:rPr lang="zh-TW" altLang="en-US" b="1" dirty="0">
                <a:solidFill>
                  <a:srgbClr val="FF0000"/>
                </a:solidFill>
              </a:rPr>
              <a:t>乙醇</a:t>
            </a:r>
          </a:p>
        </p:txBody>
      </p:sp>
    </p:spTree>
    <p:extLst>
      <p:ext uri="{BB962C8B-B14F-4D97-AF65-F5344CB8AC3E}">
        <p14:creationId xmlns:p14="http://schemas.microsoft.com/office/powerpoint/2010/main" val="1627817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「黃麴毒素」的圖片搜尋結果">
            <a:extLst>
              <a:ext uri="{FF2B5EF4-FFF2-40B4-BE49-F238E27FC236}">
                <a16:creationId xmlns:a16="http://schemas.microsoft.com/office/drawing/2014/main" id="{BA7E64E9-B816-4193-9863-4CED83D89C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764705"/>
            <a:ext cx="3401185" cy="2850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93F60DF3-0759-43D3-AF2D-C8AE837480DA}"/>
              </a:ext>
            </a:extLst>
          </p:cNvPr>
          <p:cNvSpPr txBox="1"/>
          <p:nvPr/>
        </p:nvSpPr>
        <p:spPr>
          <a:xfrm>
            <a:off x="184340" y="1303971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藍色螢光</a:t>
            </a:r>
            <a:r>
              <a:rPr lang="en-US" altLang="zh-TW" dirty="0"/>
              <a:t>(blue)</a:t>
            </a:r>
            <a:endParaRPr lang="zh-TW" altLang="en-US" dirty="0"/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54FC00DC-ACC6-4CDE-86D9-C0969694A514}"/>
              </a:ext>
            </a:extLst>
          </p:cNvPr>
          <p:cNvSpPr txBox="1"/>
          <p:nvPr/>
        </p:nvSpPr>
        <p:spPr>
          <a:xfrm>
            <a:off x="184340" y="2924944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綠色螢光</a:t>
            </a:r>
            <a:r>
              <a:rPr lang="en-US" altLang="zh-TW" dirty="0"/>
              <a:t>(Green)</a:t>
            </a:r>
            <a:endParaRPr lang="zh-TW" altLang="en-US" dirty="0"/>
          </a:p>
        </p:txBody>
      </p:sp>
      <p:pic>
        <p:nvPicPr>
          <p:cNvPr id="1028" name="Picture 4" descr="「aflatoxin G1 fluorescence」的圖片搜尋結果">
            <a:extLst>
              <a:ext uri="{FF2B5EF4-FFF2-40B4-BE49-F238E27FC236}">
                <a16:creationId xmlns:a16="http://schemas.microsoft.com/office/drawing/2014/main" id="{95E93B82-9A5D-4120-B41E-5EDE35C24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942026"/>
            <a:ext cx="3514725" cy="2495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「可見光光譜」的圖片搜尋結果">
            <a:extLst>
              <a:ext uri="{FF2B5EF4-FFF2-40B4-BE49-F238E27FC236}">
                <a16:creationId xmlns:a16="http://schemas.microsoft.com/office/drawing/2014/main" id="{177FD9FE-A86A-430C-9DD2-E1A5A011D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803806"/>
            <a:ext cx="7620000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524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「aflatoxin fluorescence spectrum」的圖片搜尋結果">
            <a:extLst>
              <a:ext uri="{FF2B5EF4-FFF2-40B4-BE49-F238E27FC236}">
                <a16:creationId xmlns:a16="http://schemas.microsoft.com/office/drawing/2014/main" id="{A1019805-09DE-4CF6-AE56-E90B17376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91256"/>
            <a:ext cx="7488832" cy="37693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橢圓 1">
            <a:extLst>
              <a:ext uri="{FF2B5EF4-FFF2-40B4-BE49-F238E27FC236}">
                <a16:creationId xmlns:a16="http://schemas.microsoft.com/office/drawing/2014/main" id="{71DCED0D-5EB5-4BB1-B359-5545A7DD8AA3}"/>
              </a:ext>
            </a:extLst>
          </p:cNvPr>
          <p:cNvSpPr/>
          <p:nvPr/>
        </p:nvSpPr>
        <p:spPr>
          <a:xfrm>
            <a:off x="1691680" y="959064"/>
            <a:ext cx="1941568" cy="266429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圖說文字: 直線 2">
            <a:extLst>
              <a:ext uri="{FF2B5EF4-FFF2-40B4-BE49-F238E27FC236}">
                <a16:creationId xmlns:a16="http://schemas.microsoft.com/office/drawing/2014/main" id="{0F1A4DC3-995A-4D8B-BC36-FECF63A74D8F}"/>
              </a:ext>
            </a:extLst>
          </p:cNvPr>
          <p:cNvSpPr/>
          <p:nvPr/>
        </p:nvSpPr>
        <p:spPr>
          <a:xfrm>
            <a:off x="1475656" y="4150520"/>
            <a:ext cx="2376264" cy="577922"/>
          </a:xfrm>
          <a:prstGeom prst="borderCallout1">
            <a:avLst>
              <a:gd name="adj1" fmla="val -4071"/>
              <a:gd name="adj2" fmla="val 47237"/>
              <a:gd name="adj3" fmla="val -108468"/>
              <a:gd name="adj4" fmla="val 5290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>
                <a:solidFill>
                  <a:schemeClr val="accent3">
                    <a:lumMod val="50000"/>
                  </a:schemeClr>
                </a:solidFill>
              </a:rPr>
              <a:t>非</a:t>
            </a:r>
            <a:r>
              <a:rPr lang="zh-TW" altLang="en-US" dirty="0">
                <a:solidFill>
                  <a:srgbClr val="FF0000"/>
                </a:solidFill>
              </a:rPr>
              <a:t>黃麴毒素螢光物質</a:t>
            </a: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FDEE9423-A63E-484E-BCDE-C644ED261705}"/>
              </a:ext>
            </a:extLst>
          </p:cNvPr>
          <p:cNvSpPr/>
          <p:nvPr/>
        </p:nvSpPr>
        <p:spPr>
          <a:xfrm>
            <a:off x="3851920" y="1772816"/>
            <a:ext cx="2592288" cy="1296144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圖說文字: 直線 6">
            <a:extLst>
              <a:ext uri="{FF2B5EF4-FFF2-40B4-BE49-F238E27FC236}">
                <a16:creationId xmlns:a16="http://schemas.microsoft.com/office/drawing/2014/main" id="{C0B4AD87-34EE-4442-BC9E-2E96E7971E53}"/>
              </a:ext>
            </a:extLst>
          </p:cNvPr>
          <p:cNvSpPr/>
          <p:nvPr/>
        </p:nvSpPr>
        <p:spPr>
          <a:xfrm>
            <a:off x="4202416" y="4333708"/>
            <a:ext cx="2664296" cy="577922"/>
          </a:xfrm>
          <a:prstGeom prst="borderCallout1">
            <a:avLst>
              <a:gd name="adj1" fmla="val -4071"/>
              <a:gd name="adj2" fmla="val 47237"/>
              <a:gd name="adj3" fmla="val -231918"/>
              <a:gd name="adj4" fmla="val 4014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黃麴毒素</a:t>
            </a:r>
            <a:r>
              <a:rPr lang="en-US" altLang="zh-TW" dirty="0">
                <a:solidFill>
                  <a:srgbClr val="FF0000"/>
                </a:solidFill>
              </a:rPr>
              <a:t>-</a:t>
            </a:r>
            <a:r>
              <a:rPr lang="zh-TW" altLang="en-US" dirty="0">
                <a:solidFill>
                  <a:srgbClr val="FF0000"/>
                </a:solidFill>
              </a:rPr>
              <a:t>螢光物質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3E8A78C8-3C6C-4FE4-9FAF-7C2D27588E0B}"/>
              </a:ext>
            </a:extLst>
          </p:cNvPr>
          <p:cNvSpPr txBox="1"/>
          <p:nvPr/>
        </p:nvSpPr>
        <p:spPr>
          <a:xfrm>
            <a:off x="6948264" y="691256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入射光</a:t>
            </a:r>
            <a:r>
              <a:rPr lang="en-US" altLang="zh-TW" dirty="0"/>
              <a:t>360 nm</a:t>
            </a:r>
          </a:p>
          <a:p>
            <a:r>
              <a:rPr lang="zh-TW" altLang="en-US" dirty="0"/>
              <a:t>出射光</a:t>
            </a:r>
            <a:r>
              <a:rPr lang="en-US" altLang="zh-TW" dirty="0"/>
              <a:t>440 nm</a:t>
            </a:r>
            <a:endParaRPr lang="zh-TW" altLang="en-US" dirty="0"/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38933DF0-562D-43BF-8CE9-5E3899CD11B7}"/>
              </a:ext>
            </a:extLst>
          </p:cNvPr>
          <p:cNvSpPr/>
          <p:nvPr/>
        </p:nvSpPr>
        <p:spPr>
          <a:xfrm>
            <a:off x="971600" y="5071338"/>
            <a:ext cx="70567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>
                <a:solidFill>
                  <a:srgbClr val="7030A0"/>
                </a:solidFill>
              </a:rPr>
              <a:t>Q 1</a:t>
            </a:r>
            <a:r>
              <a:rPr lang="zh-TW" altLang="en-US" b="1" dirty="0">
                <a:solidFill>
                  <a:srgbClr val="7030A0"/>
                </a:solidFill>
              </a:rPr>
              <a:t>未使用層析管柱的原因</a:t>
            </a:r>
            <a:endParaRPr lang="en-US" altLang="zh-TW" b="1" dirty="0">
              <a:solidFill>
                <a:srgbClr val="7030A0"/>
              </a:solidFill>
            </a:endParaRPr>
          </a:p>
          <a:p>
            <a:r>
              <a:rPr lang="en-US" altLang="zh-TW" b="1" dirty="0">
                <a:solidFill>
                  <a:srgbClr val="7030A0"/>
                </a:solidFill>
              </a:rPr>
              <a:t>A:</a:t>
            </a:r>
            <a:r>
              <a:rPr lang="zh-TW" altLang="en-US" b="1" dirty="0">
                <a:solidFill>
                  <a:srgbClr val="7030A0"/>
                </a:solidFill>
              </a:rPr>
              <a:t>層析管柱很昂貴</a:t>
            </a:r>
            <a:r>
              <a:rPr lang="zh-TW" altLang="en-US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en-US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支需要</a:t>
            </a:r>
            <a:r>
              <a:rPr lang="en-US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萬元以上</a:t>
            </a:r>
            <a:r>
              <a:rPr lang="en-US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買不起</a:t>
            </a:r>
            <a:r>
              <a:rPr lang="en-US" altLang="zh-TW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</a:t>
            </a:r>
            <a:r>
              <a:rPr lang="zh-TW" altLang="en-US" b="1" dirty="0">
                <a:solidFill>
                  <a:srgbClr val="7030A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做完實驗就不再使用</a:t>
            </a:r>
            <a:endParaRPr lang="en-US" altLang="zh-TW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b="1" dirty="0">
              <a:solidFill>
                <a:srgbClr val="7030A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b="1" dirty="0">
                <a:solidFill>
                  <a:srgbClr val="7030A0"/>
                </a:solidFill>
              </a:rPr>
              <a:t>Q 2 </a:t>
            </a:r>
            <a:r>
              <a:rPr lang="zh-TW" altLang="en-US" b="1" dirty="0">
                <a:solidFill>
                  <a:srgbClr val="7030A0"/>
                </a:solidFill>
              </a:rPr>
              <a:t>分析結果波峰代表的意義為何</a:t>
            </a:r>
            <a:r>
              <a:rPr lang="en-US" altLang="zh-TW" b="1" dirty="0">
                <a:solidFill>
                  <a:srgbClr val="7030A0"/>
                </a:solidFill>
              </a:rPr>
              <a:t>?</a:t>
            </a:r>
          </a:p>
          <a:p>
            <a:r>
              <a:rPr lang="en-US" altLang="zh-TW" b="1" dirty="0">
                <a:solidFill>
                  <a:srgbClr val="7030A0"/>
                </a:solidFill>
              </a:rPr>
              <a:t>A:</a:t>
            </a:r>
            <a:r>
              <a:rPr lang="zh-TW" altLang="en-US" b="1" dirty="0">
                <a:solidFill>
                  <a:srgbClr val="7030A0"/>
                </a:solidFill>
              </a:rPr>
              <a:t>波峰代表所有會發出波長</a:t>
            </a:r>
            <a:r>
              <a:rPr lang="en-US" altLang="zh-TW" b="1" dirty="0">
                <a:solidFill>
                  <a:srgbClr val="7030A0"/>
                </a:solidFill>
              </a:rPr>
              <a:t>440</a:t>
            </a:r>
            <a:r>
              <a:rPr lang="zh-TW" altLang="en-US" b="1" dirty="0">
                <a:solidFill>
                  <a:srgbClr val="7030A0"/>
                </a:solidFill>
              </a:rPr>
              <a:t> </a:t>
            </a:r>
            <a:r>
              <a:rPr lang="en-US" altLang="zh-TW" b="1" dirty="0">
                <a:solidFill>
                  <a:srgbClr val="7030A0"/>
                </a:solidFill>
              </a:rPr>
              <a:t>nm</a:t>
            </a:r>
            <a:r>
              <a:rPr lang="zh-TW" altLang="en-US" b="1" dirty="0">
                <a:solidFill>
                  <a:srgbClr val="7030A0"/>
                </a:solidFill>
              </a:rPr>
              <a:t>的螢光總和</a:t>
            </a:r>
            <a:r>
              <a:rPr lang="en-US" altLang="zh-TW" b="1" dirty="0">
                <a:solidFill>
                  <a:srgbClr val="7030A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黃麴毒素 </a:t>
            </a:r>
            <a:r>
              <a:rPr lang="en-US" altLang="zh-TW" dirty="0">
                <a:solidFill>
                  <a:srgbClr val="FF0000"/>
                </a:solidFill>
              </a:rPr>
              <a:t>+</a:t>
            </a:r>
            <a:r>
              <a:rPr lang="zh-TW" altLang="en-US" b="1" dirty="0">
                <a:solidFill>
                  <a:srgbClr val="0070C0"/>
                </a:solidFill>
              </a:rPr>
              <a:t>非</a:t>
            </a:r>
            <a:r>
              <a:rPr lang="zh-TW" altLang="en-US" dirty="0">
                <a:solidFill>
                  <a:srgbClr val="FF0000"/>
                </a:solidFill>
              </a:rPr>
              <a:t>黃麴毒素</a:t>
            </a:r>
            <a:r>
              <a:rPr lang="en-US" altLang="zh-TW" b="1" dirty="0">
                <a:solidFill>
                  <a:srgbClr val="7030A0"/>
                </a:solidFill>
              </a:rPr>
              <a:t>)</a:t>
            </a:r>
            <a:endParaRPr lang="zh-TW" alt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748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174</Words>
  <Application>Microsoft Office PowerPoint</Application>
  <PresentationFormat>如螢幕大小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0" baseType="lpstr">
      <vt:lpstr>微軟正黑體</vt:lpstr>
      <vt:lpstr>新細明體</vt:lpstr>
      <vt:lpstr>Arial</vt:lpstr>
      <vt:lpstr>Calibri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陳銘在</dc:creator>
  <cp:lastModifiedBy>mingtsai chen</cp:lastModifiedBy>
  <cp:revision>42</cp:revision>
  <dcterms:created xsi:type="dcterms:W3CDTF">2017-11-01T09:24:45Z</dcterms:created>
  <dcterms:modified xsi:type="dcterms:W3CDTF">2017-11-01T21:51:42Z</dcterms:modified>
</cp:coreProperties>
</file>