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8" r:id="rId22"/>
    <p:sldId id="279" r:id="rId23"/>
    <p:sldId id="276" r:id="rId24"/>
    <p:sldId id="280" r:id="rId25"/>
    <p:sldId id="281" r:id="rId26"/>
  </p:sldIdLst>
  <p:sldSz cx="9144000" cy="6858000" type="screen4x3"/>
  <p:notesSz cx="6858000" cy="9144000"/>
  <p:embeddedFontLst>
    <p:embeddedFont>
      <p:font typeface="標楷體" pitchFamily="65" charset="-12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onstantia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900923E-2BD4-421D-B562-207E35B2DA7C}">
  <a:tblStyle styleId="{9900923E-2BD4-421D-B562-207E35B2DA7C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zh-TW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杰睿:在七年級上生物課時，我們學到了光合作用: 其過程需經由葉綠體進行光反應捕捉光能，再經由碳反應利用此能量將二氧化碳固定為葡萄糖，因此光對植物的影響非常大。並且瞭解光波長，週期強度與植物關係緊密，因此我們想要進一步了解其影響。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再進一部探討中，我們發掘到一個問題，植物在白天照了太陽光，晚上又受到路燈的照射，像這樣不斷的照光下去，對植物到底有沒有影響？於是我們決定以營養素的多寡來判定植物生長的好壞，來探討不同時長的光源的差異性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zh-TW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杰睿:在七年級上生物課時，我們學到了光合作用: 其過程需經由葉綠體進行光反應捕捉光能，再經由碳反應利用此能量將二氧化碳固定為葡萄糖，因此光對植物的影響非常大。並且瞭解光波長，週期強度與植物關係緊密，因此我們想要進一步了解其影響。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再進一部探討中，我們發掘到一個問題，植物在白天照了太陽光，晚上又受到路燈的照射，像這樣不斷的照光下去，對植物到底有沒有影響？於是我們決定以營養素的多寡來判定植物生長的好壞，來探討不同時長的光源的差異性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zh-TW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zh-TW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zh-TW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4CE0EA"/>
              </a:buClr>
              <a:buSzPct val="1000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SzPct val="9500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SzPct val="9500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3"/>
              </a:buClr>
              <a:buSzPct val="95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5080" algn="l" rtl="0">
              <a:spcBef>
                <a:spcPts val="240"/>
              </a:spcBef>
              <a:buClr>
                <a:schemeClr val="accent1"/>
              </a:buClr>
              <a:buSzPct val="850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SzPct val="70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7619" algn="l" rtl="0">
              <a:spcBef>
                <a:spcPts val="180"/>
              </a:spcBef>
              <a:buClr>
                <a:schemeClr val="accent3"/>
              </a:buClr>
              <a:buSzPct val="64999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539" algn="l" rtl="0">
              <a:spcBef>
                <a:spcPts val="180"/>
              </a:spcBef>
              <a:buClr>
                <a:schemeClr val="accent4"/>
              </a:buClr>
              <a:buSzPct val="64999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05410" algn="l" rtl="0">
              <a:spcBef>
                <a:spcPts val="56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18745" algn="l" rtl="0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含標題的圖片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500" dir="7500000" sx="98500" sy="100080" kx="100000" ky="100000" algn="tl" rotWithShape="0">
              <a:srgbClr val="00000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Shape 89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50"/>
              </a:spcBef>
              <a:buClr>
                <a:schemeClr val="accent3"/>
              </a:buClr>
              <a:buSzPct val="95000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94310" algn="l" rtl="0">
              <a:spcBef>
                <a:spcPts val="2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09550" algn="l" rtl="0">
              <a:spcBef>
                <a:spcPts val="2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73672" algn="l" rtl="0">
              <a:spcBef>
                <a:spcPts val="18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81292" algn="l" rtl="0">
              <a:spcBef>
                <a:spcPts val="18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3"/>
              </a:buClr>
              <a:buSzPct val="950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Shape 97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SzPct val="100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i="0" u="none" strike="noStrike" cap="none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Shape 1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200" b="0" u="none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4" name="Shape 34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Shape 35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0" y="692696"/>
            <a:ext cx="8820472" cy="13681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275" bIns="0" anchor="b" anchorCtr="0">
            <a:noAutofit/>
          </a:bodyPr>
          <a:lstStyle/>
          <a:p>
            <a:pPr marL="0" marR="0" lvl="0" indent="-304800" algn="ctr" rtl="0">
              <a:spcBef>
                <a:spcPts val="0"/>
              </a:spcBef>
              <a:buClr>
                <a:srgbClr val="4CE0EA"/>
              </a:buClr>
              <a:buSzPct val="100000"/>
              <a:buFont typeface="Calibri"/>
              <a:buNone/>
            </a:pPr>
            <a:r>
              <a:rPr lang="zh-TW" sz="4800" b="1" i="0" u="none" strike="noStrike" cap="none" dirty="0">
                <a:solidFill>
                  <a:srgbClr val="4CE0EA"/>
                </a:solidFill>
                <a:latin typeface="標楷體" pitchFamily="65" charset="-120"/>
                <a:ea typeface="標楷體" pitchFamily="65" charset="-120"/>
                <a:sym typeface="Calibri"/>
              </a:rPr>
              <a:t>植物會熬夜!?探討植物長期照光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18275" bIns="45700" anchor="t" anchorCtr="0">
            <a:noAutofit/>
          </a:bodyPr>
          <a:lstStyle/>
          <a:p>
            <a:pPr marL="0" marR="45720" lvl="0" indent="-156845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zh-TW" sz="2600" b="0" i="0" u="none" strike="noStrike" cap="none" dirty="0">
                <a:solidFill>
                  <a:schemeClr val="lt1"/>
                </a:solidFill>
                <a:latin typeface="+mj-ea"/>
                <a:ea typeface="+mj-ea"/>
                <a:sym typeface="Constantia"/>
              </a:rPr>
              <a:t>參賽學生:  王誠雲  徐杰睿  陳昊</a:t>
            </a:r>
          </a:p>
          <a:p>
            <a:pPr marL="0" marR="45720" lvl="0" indent="-1568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lt1"/>
              </a:solidFill>
              <a:latin typeface="+mj-ea"/>
              <a:ea typeface="+mj-ea"/>
              <a:sym typeface="Constantia"/>
            </a:endParaRPr>
          </a:p>
          <a:p>
            <a:pPr marL="0" marR="45720" lvl="0" indent="-15684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zh-TW" sz="2600" b="0" i="0" u="none" strike="noStrike" cap="none" dirty="0">
                <a:solidFill>
                  <a:schemeClr val="lt1"/>
                </a:solidFill>
                <a:latin typeface="+mj-ea"/>
                <a:ea typeface="+mj-ea"/>
                <a:sym typeface="Constantia"/>
              </a:rPr>
              <a:t>指導老師:  許嘉蘋老師  林翠華老師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維生素實驗</a:t>
            </a:r>
            <a:r>
              <a:rPr lang="zh-TW" sz="5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結果</a:t>
            </a:r>
            <a:r>
              <a:rPr lang="en-US" altLang="zh-TW" sz="2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zh-TW" altLang="en-US" sz="2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小白菜</a:t>
            </a:r>
            <a:r>
              <a:rPr lang="en-US" altLang="zh-TW" sz="2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zh-TW" sz="2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 descr="擷取8787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1988840"/>
            <a:ext cx="6538313" cy="431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蛋白質成色反應原理</a:t>
            </a:r>
          </a:p>
        </p:txBody>
      </p:sp>
      <p:pic>
        <p:nvPicPr>
          <p:cNvPr id="255" name="Shape 255" descr="擷取123456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1844824"/>
            <a:ext cx="4822010" cy="327854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1331640" y="5373216"/>
            <a:ext cx="7056784" cy="504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圖</a:t>
            </a:r>
            <a:r>
              <a:rPr lang="zh-TW" altLang="en-US" sz="24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五</a:t>
            </a:r>
            <a:r>
              <a:rPr lang="zh-TW" sz="24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r>
              <a:rPr lang="zh-TW" sz="24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蛋白質在</a:t>
            </a:r>
            <a:r>
              <a:rPr lang="zh-TW" sz="2400" b="1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鹼性溶液</a:t>
            </a:r>
            <a:r>
              <a:rPr lang="zh-TW" sz="24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中與</a:t>
            </a:r>
            <a:r>
              <a:rPr lang="zh-TW" sz="2400" b="1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硫酸銅</a:t>
            </a:r>
            <a:r>
              <a:rPr lang="zh-TW" sz="24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作用呈現</a:t>
            </a:r>
            <a:r>
              <a:rPr lang="zh-TW" sz="2400" b="1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紫紅色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蛋白質檢測方法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2071678"/>
            <a:ext cx="8229600" cy="4252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1.樣品液:2ml萃取液+1ml雙脲試劑(24、12小時同步進行)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None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2.加入石英管中利用分光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光度計</a:t>
            </a:r>
            <a:endParaRPr lang="en-US" altLang="zh-TW" sz="3200" b="0" i="0" u="none" strike="noStrike" cap="none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None/>
            </a:pPr>
            <a:r>
              <a:rPr lang="zh-TW" altLang="en-US" sz="3200" dirty="0" smtClean="0"/>
              <a:t>   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檢測 </a:t>
            </a:r>
            <a:r>
              <a:rPr lang="zh-TW" sz="3200" b="0" i="0" u="none" strike="noStrike" cap="none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540  nm 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的吸光度並紀錄之</a:t>
            </a:r>
          </a:p>
        </p:txBody>
      </p:sp>
      <p:pic>
        <p:nvPicPr>
          <p:cNvPr id="248" name="Shape 248" descr="擷取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224" y="2996952"/>
            <a:ext cx="1999458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6732240" y="5661248"/>
            <a:ext cx="178595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圖</a:t>
            </a:r>
            <a:r>
              <a:rPr lang="zh-TW" altLang="en-US" sz="1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六</a:t>
            </a:r>
            <a:r>
              <a:rPr lang="zh-TW" sz="1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r>
              <a:rPr lang="zh-TW" sz="1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雙脲試劑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蛋白質實驗</a:t>
            </a:r>
            <a:r>
              <a:rPr lang="zh-TW" sz="5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結果</a:t>
            </a:r>
            <a:r>
              <a:rPr lang="en-US" altLang="zh-TW" sz="2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zh-TW" altLang="en-US" sz="2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小白菜</a:t>
            </a:r>
            <a:r>
              <a:rPr lang="en-US" altLang="zh-TW" sz="2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zh-TW" sz="2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Shape 262" descr="誠雲帥氣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1628800"/>
            <a:ext cx="6048672" cy="431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lvl="0" indent="-317500" algn="ctr"/>
            <a:r>
              <a:rPr lang="zh-TW" altLang="zh-TW" dirty="0" smtClean="0"/>
              <a:t>蛋白質實驗結果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綠豆</a:t>
            </a:r>
            <a:r>
              <a:rPr lang="en-US" altLang="zh-TW" sz="2400" dirty="0" smtClean="0"/>
              <a:t>)</a:t>
            </a:r>
            <a:endParaRPr sz="5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Shape 268" descr="6464+5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1700808"/>
            <a:ext cx="7159545" cy="4320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285720" y="476672"/>
            <a:ext cx="8229600" cy="1368152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澱粉檢測方法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2060848"/>
            <a:ext cx="8229600" cy="42637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樣品液:萃取液 10 ml 及分別加入 1ml 的碘液後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利用分光光度計檢測 </a:t>
            </a:r>
            <a:r>
              <a:rPr lang="zh-TW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620 nm 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的吸光值並紀錄之。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zh-TW" sz="5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澱粉成色反應原理</a:t>
            </a:r>
          </a:p>
        </p:txBody>
      </p:sp>
      <p:pic>
        <p:nvPicPr>
          <p:cNvPr id="280" name="Shape 280" descr="擷取123456789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3501008"/>
            <a:ext cx="7776864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1115616" y="1628800"/>
            <a:ext cx="6912768" cy="17043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直鏈</a:t>
            </a:r>
            <a:r>
              <a:rPr lang="zh-TW" sz="2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澱粉螺</a:t>
            </a:r>
            <a:r>
              <a:rPr lang="zh-TW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旋</a:t>
            </a:r>
            <a:r>
              <a:rPr lang="zh-TW" sz="2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結構中央</a:t>
            </a:r>
            <a:r>
              <a:rPr lang="zh-TW" sz="2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的空 </a:t>
            </a:r>
            <a:r>
              <a:rPr lang="zh-TW" sz="2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穴</a:t>
            </a:r>
            <a:r>
              <a:rPr lang="zh-TW" altLang="en-US" sz="2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可嵌入</a:t>
            </a:r>
            <a:r>
              <a:rPr lang="zh-TW" sz="2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碘</a:t>
            </a:r>
            <a:r>
              <a:rPr lang="zh-TW" altLang="en-US" sz="2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原子，</a:t>
            </a:r>
            <a:r>
              <a:rPr lang="zh-TW" sz="2800" dirty="0" smtClean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形成</a:t>
            </a:r>
            <a:r>
              <a:rPr lang="zh-TW" sz="2800" b="1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藍色</a:t>
            </a:r>
            <a:r>
              <a:rPr lang="zh-TW" sz="28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錯合物(如下圖所示)。因此</a:t>
            </a:r>
            <a:r>
              <a:rPr lang="zh-TW" sz="2800" dirty="0" smtClean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，可以</a:t>
            </a:r>
            <a:r>
              <a:rPr lang="zh-TW" sz="28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利用分光光度計檢測 </a:t>
            </a:r>
            <a:r>
              <a:rPr lang="zh-TW" sz="2800" dirty="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620nm</a:t>
            </a:r>
            <a:r>
              <a:rPr lang="zh-TW" sz="28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 吸光值來分析澱粉含量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lvl="0" indent="-317500" algn="ctr"/>
            <a:r>
              <a:rPr lang="zh-TW" sz="5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澱粉實驗</a:t>
            </a:r>
            <a:r>
              <a:rPr lang="zh-TW" sz="50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結果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小白菜</a:t>
            </a:r>
            <a:r>
              <a:rPr lang="en-US" altLang="zh-TW" sz="2400" dirty="0" smtClean="0"/>
              <a:t>)</a:t>
            </a:r>
            <a:endParaRPr lang="zh-TW" sz="5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 descr="擷取---------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1556792"/>
            <a:ext cx="6909399" cy="4902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zh-TW" altLang="zh-TW" dirty="0" smtClean="0">
                <a:latin typeface="Arial"/>
                <a:ea typeface="Arial"/>
                <a:cs typeface="Arial"/>
                <a:sym typeface="Arial"/>
              </a:rPr>
              <a:t>澱粉實驗結果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綠豆</a:t>
            </a:r>
            <a:r>
              <a:rPr lang="en-US" altLang="zh-TW" sz="2400" dirty="0" smtClean="0"/>
              <a:t>)</a:t>
            </a:r>
            <a:endParaRPr lang="zh-TW" altLang="en-US" dirty="0"/>
          </a:p>
        </p:txBody>
      </p:sp>
      <p:pic>
        <p:nvPicPr>
          <p:cNvPr id="6" name="圖片 5" descr="擷取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6467057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zh-TW" sz="5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結論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67544" y="1484784"/>
            <a:ext cx="8329642" cy="47525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419401">
              <a:lnSpc>
                <a:spcPct val="90000"/>
              </a:lnSpc>
              <a:spcBef>
                <a:spcPts val="0"/>
              </a:spcBef>
              <a:buSzPct val="95197"/>
              <a:buNone/>
            </a:pPr>
            <a:r>
              <a:rPr lang="zh-TW" sz="2405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1</a:t>
            </a:r>
            <a:r>
              <a:rPr lang="en-US" altLang="zh-TW" sz="2405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.</a:t>
            </a: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檢測</a:t>
            </a:r>
            <a:r>
              <a:rPr lang="zh-TW" b="1" i="0" u="none" strike="noStrike" cap="none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維生素 </a:t>
            </a:r>
            <a:r>
              <a:rPr lang="zh-TW" b="1" i="0" u="none" strike="noStrike" cap="none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C</a:t>
            </a:r>
            <a:r>
              <a:rPr lang="zh-TW" b="0" i="0" u="none" strike="noStrike" cap="none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含量</a:t>
            </a: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時</a:t>
            </a:r>
            <a:endParaRPr lang="en-US" altLang="zh-TW" b="0" i="0" u="none" strike="noStrike" cap="none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lvl="0" indent="-419401">
              <a:lnSpc>
                <a:spcPct val="90000"/>
              </a:lnSpc>
              <a:spcBef>
                <a:spcPts val="0"/>
              </a:spcBef>
              <a:buSzPct val="95197"/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 (1)</a:t>
            </a: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發現到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小白菜</a:t>
            </a:r>
            <a:r>
              <a:rPr lang="en-US" alt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24</a:t>
            </a:r>
            <a:r>
              <a:rPr lang="zh-TW" altLang="en-US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小時</a:t>
            </a: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連續</a:t>
            </a:r>
            <a:r>
              <a:rPr lang="zh-TW" b="0" i="0" u="none" strike="noStrike" cap="none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光照</a:t>
            </a: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的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小</a:t>
            </a: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於 </a:t>
            </a:r>
            <a:r>
              <a:rPr lang="zh-TW" b="0" i="0" u="none" strike="noStrike" cap="none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12 小時光照</a:t>
            </a: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的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處理</a:t>
            </a:r>
            <a:endParaRPr lang="zh-TW" b="0" i="0" u="none" strike="noStrike" cap="none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lvl="0" indent="-419401">
              <a:lnSpc>
                <a:spcPct val="90000"/>
              </a:lnSpc>
              <a:spcBef>
                <a:spcPts val="481"/>
              </a:spcBef>
              <a:buSzPct val="95197"/>
              <a:buNone/>
            </a:pP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.</a:t>
            </a: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檢測</a:t>
            </a:r>
            <a:r>
              <a:rPr lang="zh-TW" b="1" i="0" u="none" strike="noStrike" cap="none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蛋白質</a:t>
            </a: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含量時</a:t>
            </a:r>
            <a:endParaRPr lang="en-US" altLang="zh-TW" b="0" i="0" u="none" strike="noStrike" cap="none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indent="-419401">
              <a:lnSpc>
                <a:spcPct val="90000"/>
              </a:lnSpc>
              <a:spcBef>
                <a:spcPts val="481"/>
              </a:spcBef>
              <a:buSzPct val="95197"/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 (1)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發現到連續光照的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小白菜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大於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12小時的綠豆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marL="274320" marR="0" lvl="0" indent="-419401" algn="l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None/>
            </a:pPr>
            <a:r>
              <a:rPr lang="en-US" alt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 (2)</a:t>
            </a: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發現到連續光照的綠豆</a:t>
            </a:r>
            <a:r>
              <a:rPr lang="zh-TW" b="1" i="0" u="none" strike="noStrike" cap="none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大於</a:t>
            </a:r>
            <a:r>
              <a:rPr lang="zh-TW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12小時的綠豆</a:t>
            </a:r>
          </a:p>
          <a:p>
            <a:pPr lvl="0" indent="-419401">
              <a:lnSpc>
                <a:spcPct val="90000"/>
              </a:lnSpc>
              <a:spcBef>
                <a:spcPts val="481"/>
              </a:spcBef>
              <a:buSzPct val="95197"/>
              <a:buNone/>
            </a:pPr>
            <a:r>
              <a:rPr lang="en-US" altLang="zh-TW" sz="2405" b="0" i="0" u="none" strike="noStrike" cap="none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3.</a:t>
            </a:r>
            <a:r>
              <a:rPr lang="zh-TW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檢測</a:t>
            </a:r>
            <a:r>
              <a:rPr lang="zh-TW" altLang="zh-TW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澱粉</a:t>
            </a:r>
            <a:r>
              <a:rPr lang="zh-TW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含量時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lvl="0" indent="-419401">
              <a:lnSpc>
                <a:spcPct val="90000"/>
              </a:lnSpc>
              <a:spcBef>
                <a:spcPts val="481"/>
              </a:spcBef>
              <a:buSzPct val="95197"/>
              <a:buNone/>
            </a:pP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 (1)</a:t>
            </a:r>
            <a:r>
              <a:rPr lang="zh-TW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發現到連續光照的</a:t>
            </a:r>
            <a:r>
              <a:rPr lang="zh-TW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小白菜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小</a:t>
            </a:r>
            <a:r>
              <a:rPr lang="zh-TW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於</a:t>
            </a:r>
            <a:r>
              <a:rPr lang="zh-TW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12 小時的小白菜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lvl="0" indent="-419401">
              <a:lnSpc>
                <a:spcPct val="90000"/>
              </a:lnSpc>
              <a:spcBef>
                <a:spcPts val="481"/>
              </a:spcBef>
              <a:buSzPct val="95197"/>
              <a:buNone/>
            </a:pP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 (2)</a:t>
            </a:r>
            <a:r>
              <a:rPr lang="zh-TW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綠豆則因天數不同而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有不同。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lvl="0" indent="-419401">
              <a:lnSpc>
                <a:spcPct val="90000"/>
              </a:lnSpc>
              <a:spcBef>
                <a:spcPts val="481"/>
              </a:spcBef>
              <a:buSzPct val="95197"/>
              <a:buNone/>
            </a:pP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    </a:t>
            </a: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14 天時連續光照的綠豆略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大於</a:t>
            </a: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12 小時光照的綠豆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 lvl="0" indent="-419401">
              <a:lnSpc>
                <a:spcPct val="90000"/>
              </a:lnSpc>
              <a:spcBef>
                <a:spcPts val="481"/>
              </a:spcBef>
              <a:buSzPct val="95197"/>
              <a:buNone/>
            </a:pP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    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 </a:t>
            </a: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28 天時連續光照的</a:t>
            </a: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綠豆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小</a:t>
            </a:r>
            <a:r>
              <a:rPr lang="zh-TW" altLang="zh-TW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於</a:t>
            </a:r>
            <a:r>
              <a:rPr lang="zh-TW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12 小時光照的綠豆 </a:t>
            </a:r>
          </a:p>
          <a:p>
            <a:pPr marL="274320" marR="0" lvl="0" indent="-419401" algn="l" rtl="0">
              <a:lnSpc>
                <a:spcPct val="90000"/>
              </a:lnSpc>
              <a:spcBef>
                <a:spcPts val="481"/>
              </a:spcBef>
              <a:buClr>
                <a:schemeClr val="accent3"/>
              </a:buClr>
              <a:buSzPct val="95197"/>
              <a:buFont typeface="Noto Sans Symbols"/>
              <a:buNone/>
            </a:pPr>
            <a:endParaRPr lang="zh-TW" sz="2405" b="0" i="0" u="none" strike="noStrike" cap="none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>
                <a:solidFill>
                  <a:schemeClr val="dk2"/>
                </a:solidFill>
                <a:latin typeface="標楷體" pitchFamily="65" charset="-120"/>
                <a:ea typeface="標楷體" pitchFamily="65" charset="-120"/>
                <a:sym typeface="Calibri"/>
              </a:rPr>
              <a:t>動機</a:t>
            </a:r>
          </a:p>
        </p:txBody>
      </p:sp>
      <p:pic>
        <p:nvPicPr>
          <p:cNvPr id="123" name="Shape 123" descr="C:\Users\user\Desktop\2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2276872"/>
            <a:ext cx="4119764" cy="2607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395536" y="4941168"/>
            <a:ext cx="39604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dirty="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圖一:長期光照使植物受到影響實例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dirty="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圖片出處:上下游新聞</a:t>
            </a:r>
          </a:p>
        </p:txBody>
      </p:sp>
      <p:pic>
        <p:nvPicPr>
          <p:cNvPr id="125" name="Shape 125" descr="C:\Users\user\Desktop\878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2348880"/>
            <a:ext cx="3886584" cy="23892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716016" y="4869160"/>
            <a:ext cx="39604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dirty="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圖二:人造光原始植物生長實例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dirty="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圖篇出處:</a:t>
            </a:r>
            <a:r>
              <a:rPr lang="zh-TW" sz="1800" b="1" i="0" dirty="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強而青科技開發有限公司</a:t>
            </a:r>
            <a:r>
              <a:rPr lang="zh-TW" sz="1800" dirty="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小白菜實驗數據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75656" y="2492896"/>
          <a:ext cx="6192687" cy="2448272"/>
        </p:xfrm>
        <a:graphic>
          <a:graphicData uri="http://schemas.openxmlformats.org/drawingml/2006/table">
            <a:tbl>
              <a:tblPr firstRow="1" bandRow="1">
                <a:tableStyleId>{9900923E-2BD4-421D-B562-207E35B2DA7C}</a:tableStyleId>
              </a:tblPr>
              <a:tblGrid>
                <a:gridCol w="2064229"/>
                <a:gridCol w="2064229"/>
                <a:gridCol w="2064229"/>
              </a:tblGrid>
              <a:tr h="57606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12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小時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24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小時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維生素</a:t>
                      </a:r>
                      <a:r>
                        <a:rPr lang="en-US" altLang="zh-TW" sz="2800" dirty="0" smtClean="0"/>
                        <a:t>c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蛋白質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澱粉</a:t>
                      </a:r>
                      <a:endParaRPr lang="en-US" altLang="zh-TW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圖片 7" descr="16578a292b89a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212976"/>
            <a:ext cx="431553" cy="433213"/>
          </a:xfrm>
          <a:prstGeom prst="rect">
            <a:avLst/>
          </a:prstGeom>
        </p:spPr>
      </p:pic>
      <p:pic>
        <p:nvPicPr>
          <p:cNvPr id="10" name="圖片 9" descr="16578a292b89a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789040"/>
            <a:ext cx="431553" cy="433213"/>
          </a:xfrm>
          <a:prstGeom prst="rect">
            <a:avLst/>
          </a:prstGeom>
        </p:spPr>
      </p:pic>
      <p:pic>
        <p:nvPicPr>
          <p:cNvPr id="11" name="圖片 10" descr="16578a292b89a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437112"/>
            <a:ext cx="431553" cy="43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綠豆實驗數據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99592" y="2132856"/>
          <a:ext cx="7620000" cy="385812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40000"/>
                <a:gridCol w="2540000"/>
                <a:gridCol w="2540000"/>
              </a:tblGrid>
              <a:tr h="1270214"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/>
                        <a:t> </a:t>
                      </a:r>
                      <a:r>
                        <a:rPr lang="en-US" altLang="zh-TW" sz="3200" dirty="0" smtClean="0"/>
                        <a:t>14</a:t>
                      </a:r>
                      <a:r>
                        <a:rPr lang="zh-TW" altLang="en-US" sz="3200" dirty="0" smtClean="0"/>
                        <a:t>天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28</a:t>
                      </a:r>
                      <a:r>
                        <a:rPr lang="zh-TW" altLang="en-US" sz="3200" dirty="0" smtClean="0"/>
                        <a:t>天</a:t>
                      </a:r>
                      <a:endParaRPr lang="zh-TW" altLang="en-US" sz="3200" dirty="0"/>
                    </a:p>
                  </a:txBody>
                  <a:tcPr/>
                </a:tc>
              </a:tr>
              <a:tr h="131770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 smtClean="0"/>
                        <a:t>蛋白質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</a:tr>
              <a:tr h="127021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 smtClean="0"/>
                        <a:t>澱粉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443536" y="3372767"/>
          <a:ext cx="2530550" cy="131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275"/>
                <a:gridCol w="1265275"/>
              </a:tblGrid>
              <a:tr h="695244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12</a:t>
                      </a:r>
                      <a:r>
                        <a:rPr lang="zh-TW" altLang="en-US" sz="2400" dirty="0" smtClean="0"/>
                        <a:t>小時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24</a:t>
                      </a:r>
                      <a:r>
                        <a:rPr lang="zh-TW" altLang="en-US" sz="2400" dirty="0" smtClean="0"/>
                        <a:t>小時</a:t>
                      </a:r>
                      <a:endParaRPr lang="zh-TW" altLang="en-US" sz="2400" dirty="0"/>
                    </a:p>
                  </a:txBody>
                  <a:tcPr/>
                </a:tc>
              </a:tr>
              <a:tr h="623236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963816" y="3372767"/>
          <a:ext cx="2530550" cy="131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275"/>
                <a:gridCol w="1265275"/>
              </a:tblGrid>
              <a:tr h="695244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12</a:t>
                      </a:r>
                      <a:r>
                        <a:rPr lang="zh-TW" altLang="en-US" sz="2400" dirty="0" smtClean="0"/>
                        <a:t>小時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24</a:t>
                      </a:r>
                      <a:r>
                        <a:rPr lang="zh-TW" altLang="en-US" sz="2400" dirty="0" smtClean="0"/>
                        <a:t>小時</a:t>
                      </a:r>
                      <a:endParaRPr lang="zh-TW" altLang="en-US" sz="2400" dirty="0"/>
                    </a:p>
                  </a:txBody>
                  <a:tcPr/>
                </a:tc>
              </a:tr>
              <a:tr h="623236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 descr="16578a292b89a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04" y="4092846"/>
            <a:ext cx="570880" cy="573076"/>
          </a:xfrm>
          <a:prstGeom prst="rect">
            <a:avLst/>
          </a:prstGeom>
        </p:spPr>
      </p:pic>
      <p:pic>
        <p:nvPicPr>
          <p:cNvPr id="7" name="圖片 6" descr="16578a292b89a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5445224"/>
            <a:ext cx="570880" cy="573076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419872" y="4725144"/>
          <a:ext cx="2520280" cy="1296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140"/>
                <a:gridCol w="1260140"/>
              </a:tblGrid>
              <a:tr h="695244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12</a:t>
                      </a:r>
                      <a:r>
                        <a:rPr lang="zh-TW" altLang="en-US" sz="2400" dirty="0" smtClean="0"/>
                        <a:t>小時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24</a:t>
                      </a:r>
                      <a:r>
                        <a:rPr lang="zh-TW" altLang="en-US" sz="2400" dirty="0" smtClean="0"/>
                        <a:t>小時</a:t>
                      </a:r>
                      <a:endParaRPr lang="zh-TW" altLang="en-US" sz="2400" dirty="0"/>
                    </a:p>
                  </a:txBody>
                  <a:tcPr/>
                </a:tc>
              </a:tr>
              <a:tr h="600900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963816" y="4668910"/>
          <a:ext cx="2530550" cy="131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275"/>
                <a:gridCol w="1265275"/>
              </a:tblGrid>
              <a:tr h="695244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12</a:t>
                      </a:r>
                      <a:r>
                        <a:rPr lang="zh-TW" altLang="en-US" sz="2400" dirty="0" smtClean="0"/>
                        <a:t>小時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24</a:t>
                      </a:r>
                      <a:r>
                        <a:rPr lang="zh-TW" altLang="en-US" sz="2400" dirty="0" smtClean="0"/>
                        <a:t>小時</a:t>
                      </a:r>
                      <a:endParaRPr lang="zh-TW" altLang="en-US" sz="2400" dirty="0"/>
                    </a:p>
                  </a:txBody>
                  <a:tcPr/>
                </a:tc>
              </a:tr>
              <a:tr h="623236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圖片 11" descr="16578a292b89a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4077072"/>
            <a:ext cx="570880" cy="573076"/>
          </a:xfrm>
          <a:prstGeom prst="rect">
            <a:avLst/>
          </a:prstGeom>
        </p:spPr>
      </p:pic>
      <p:pic>
        <p:nvPicPr>
          <p:cNvPr id="13" name="圖片 12" descr="16578a292b89a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5445224"/>
            <a:ext cx="570880" cy="57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147248" cy="5158172"/>
          </a:xfrm>
        </p:spPr>
        <p:txBody>
          <a:bodyPr/>
          <a:lstStyle/>
          <a:p>
            <a:pPr>
              <a:buNone/>
            </a:pP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4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.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雖然各營養素看似實驗組與對照組有多有少，但其實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維他命 C、澱粉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含量數據非常相近，因此我們認為長時間光照並不會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大幅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增加其兩者的生成，並且植物生長情形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並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沒有太大的差異性，因此就種植成本而言，是相當耗費能量的</a:t>
            </a:r>
            <a:r>
              <a:rPr lang="zh-TW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方式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>
              <a:buNone/>
            </a:pP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/>
              <a:sym typeface="Arial"/>
            </a:endParaRPr>
          </a:p>
          <a:p>
            <a:pPr>
              <a:buNone/>
            </a:pP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920085"/>
            <a:ext cx="8219256" cy="4461244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latin typeface="+mj-ea"/>
                <a:ea typeface="+mj-ea"/>
              </a:rPr>
              <a:t>1.</a:t>
            </a:r>
            <a:r>
              <a:rPr lang="zh-TW" altLang="en-US" dirty="0" smtClean="0">
                <a:latin typeface="+mj-ea"/>
                <a:ea typeface="+mj-ea"/>
              </a:rPr>
              <a:t>希望此實驗發展於水耕蔬菜</a:t>
            </a:r>
            <a:r>
              <a:rPr lang="zh-TW" altLang="en-US" dirty="0" smtClean="0">
                <a:latin typeface="+mj-ea"/>
                <a:ea typeface="+mj-ea"/>
              </a:rPr>
              <a:t>、糧食作物中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  <a:ea typeface="+mj-ea"/>
              </a:rPr>
              <a:t>2.</a:t>
            </a:r>
            <a:r>
              <a:rPr lang="zh-TW" altLang="en-US" dirty="0" smtClean="0">
                <a:latin typeface="+mj-ea"/>
                <a:ea typeface="+mj-ea"/>
              </a:rPr>
              <a:t>如果未來在植物工廠裡面生產無毒蔬菜時，不需要          </a:t>
            </a:r>
            <a:r>
              <a:rPr lang="en-US" altLang="zh-TW" dirty="0" smtClean="0">
                <a:latin typeface="+mj-ea"/>
                <a:ea typeface="+mj-ea"/>
              </a:rPr>
              <a:t>24</a:t>
            </a:r>
            <a:r>
              <a:rPr lang="zh-TW" altLang="en-US" dirty="0" smtClean="0">
                <a:latin typeface="+mj-ea"/>
                <a:ea typeface="+mj-ea"/>
              </a:rPr>
              <a:t>小時開燈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TW" dirty="0" smtClean="0">
                <a:latin typeface="+mj-ea"/>
                <a:ea typeface="+mj-ea"/>
              </a:rPr>
              <a:t>3.</a:t>
            </a:r>
            <a:r>
              <a:rPr lang="zh-TW" altLang="en-US" dirty="0" smtClean="0">
                <a:latin typeface="+mj-ea"/>
                <a:ea typeface="+mj-ea"/>
              </a:rPr>
              <a:t>在植物工廠時</a:t>
            </a:r>
            <a:r>
              <a:rPr lang="zh-TW" altLang="en-US" dirty="0" smtClean="0">
                <a:latin typeface="+mj-ea"/>
                <a:ea typeface="+mj-ea"/>
              </a:rPr>
              <a:t>可用不同光波與時</a:t>
            </a:r>
            <a:r>
              <a:rPr lang="zh-TW" altLang="en-US" dirty="0" smtClean="0">
                <a:latin typeface="+mj-ea"/>
                <a:ea typeface="+mj-ea"/>
              </a:rPr>
              <a:t>長探討最有效的種植方法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謝謝大家</a:t>
            </a:r>
            <a:r>
              <a:rPr lang="zh-TW" altLang="en-US" dirty="0" smtClean="0"/>
              <a:t>的聆聽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研究目的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74320">
              <a:spcBef>
                <a:spcPts val="0"/>
              </a:spcBef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(一) 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探討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小白菜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24小時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照光後，對其維生素 C、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澱粉及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蛋白質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含量</a:t>
            </a:r>
            <a:r>
              <a:rPr lang="zh-TW" altLang="en-US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生成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的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影響。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標楷體" pitchFamily="65" charset="-120"/>
              <a:ea typeface="標楷體" pitchFamily="65" charset="-120"/>
              <a:sym typeface="Constantia"/>
            </a:endParaRPr>
          </a:p>
          <a:p>
            <a:pPr lvl="0" indent="-274320"/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 (二) 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探討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綠豆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 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24小時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照光後，對其維生素 C、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澱粉及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蛋白質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含量</a:t>
            </a:r>
            <a:r>
              <a:rPr lang="zh-TW" altLang="en-US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生成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的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Constantia"/>
              </a:rPr>
              <a:t>影響。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 dirty="0">
                <a:solidFill>
                  <a:schemeClr val="dk2"/>
                </a:solidFill>
                <a:latin typeface="+mj-ea"/>
                <a:ea typeface="+mj-ea"/>
                <a:sym typeface="Calibri"/>
              </a:rPr>
              <a:t>研究架構圖</a:t>
            </a:r>
          </a:p>
        </p:txBody>
      </p:sp>
      <p:grpSp>
        <p:nvGrpSpPr>
          <p:cNvPr id="138" name="Shape 138"/>
          <p:cNvGrpSpPr/>
          <p:nvPr/>
        </p:nvGrpSpPr>
        <p:grpSpPr>
          <a:xfrm>
            <a:off x="395536" y="1628800"/>
            <a:ext cx="8245270" cy="4608512"/>
            <a:chOff x="-21736" y="21835"/>
            <a:chExt cx="8245270" cy="4345766"/>
          </a:xfrm>
        </p:grpSpPr>
        <p:sp>
          <p:nvSpPr>
            <p:cNvPr id="139" name="Shape 139"/>
            <p:cNvSpPr/>
            <p:nvPr/>
          </p:nvSpPr>
          <p:spPr>
            <a:xfrm>
              <a:off x="6465778" y="2023753"/>
              <a:ext cx="717988" cy="3379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2769"/>
                  </a:lnTo>
                  <a:lnTo>
                    <a:pt x="119999" y="82769"/>
                  </a:lnTo>
                  <a:lnTo>
                    <a:pt x="119999" y="120000"/>
                  </a:lnTo>
                </a:path>
              </a:pathLst>
            </a:custGeom>
            <a:noFill/>
            <a:ln w="25400" cap="flat" cmpd="sng">
              <a:solidFill>
                <a:srgbClr val="0A62B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0" name="Shape 140"/>
            <p:cNvSpPr/>
            <p:nvPr/>
          </p:nvSpPr>
          <p:spPr>
            <a:xfrm>
              <a:off x="5452237" y="2023753"/>
              <a:ext cx="1013540" cy="3379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82769"/>
                  </a:lnTo>
                  <a:lnTo>
                    <a:pt x="0" y="82769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0A62B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1" name="Shape 141"/>
            <p:cNvSpPr/>
            <p:nvPr/>
          </p:nvSpPr>
          <p:spPr>
            <a:xfrm>
              <a:off x="4330471" y="984519"/>
              <a:ext cx="2135306" cy="3204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0728"/>
                  </a:lnTo>
                  <a:lnTo>
                    <a:pt x="120000" y="80728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85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2" name="Shape 142"/>
            <p:cNvSpPr/>
            <p:nvPr/>
          </p:nvSpPr>
          <p:spPr>
            <a:xfrm>
              <a:off x="3619912" y="3200867"/>
              <a:ext cx="91440" cy="3284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81686"/>
                  </a:lnTo>
                  <a:lnTo>
                    <a:pt x="110224" y="81686"/>
                  </a:lnTo>
                  <a:lnTo>
                    <a:pt x="110224" y="120000"/>
                  </a:lnTo>
                </a:path>
              </a:pathLst>
            </a:custGeom>
            <a:noFill/>
            <a:ln w="25400" cap="flat" cmpd="sng">
              <a:solidFill>
                <a:srgbClr val="0A62B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" name="Shape 143"/>
            <p:cNvSpPr/>
            <p:nvPr/>
          </p:nvSpPr>
          <p:spPr>
            <a:xfrm>
              <a:off x="2320383" y="2152081"/>
              <a:ext cx="1345249" cy="3299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1865"/>
                  </a:lnTo>
                  <a:lnTo>
                    <a:pt x="120000" y="81865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0A62B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4" name="Shape 144"/>
            <p:cNvSpPr/>
            <p:nvPr/>
          </p:nvSpPr>
          <p:spPr>
            <a:xfrm>
              <a:off x="1955571" y="2152081"/>
              <a:ext cx="364811" cy="329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lnTo>
                    <a:pt x="119999" y="81776"/>
                  </a:lnTo>
                  <a:lnTo>
                    <a:pt x="0" y="81776"/>
                  </a:lnTo>
                  <a:lnTo>
                    <a:pt x="0" y="119999"/>
                  </a:lnTo>
                </a:path>
              </a:pathLst>
            </a:custGeom>
            <a:noFill/>
            <a:ln w="25400" cap="flat" cmpd="sng">
              <a:solidFill>
                <a:srgbClr val="0A62B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5" name="Shape 145"/>
            <p:cNvSpPr/>
            <p:nvPr/>
          </p:nvSpPr>
          <p:spPr>
            <a:xfrm>
              <a:off x="544249" y="2152081"/>
              <a:ext cx="1776134" cy="3799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86882"/>
                  </a:lnTo>
                  <a:lnTo>
                    <a:pt x="0" y="86882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0A62B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6" name="Shape 146"/>
            <p:cNvSpPr/>
            <p:nvPr/>
          </p:nvSpPr>
          <p:spPr>
            <a:xfrm>
              <a:off x="2320383" y="984519"/>
              <a:ext cx="2010087" cy="329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19999"/>
                  </a:lnTo>
                </a:path>
              </a:pathLst>
            </a:custGeom>
            <a:noFill/>
            <a:ln w="25400" cap="flat" cmpd="sng">
              <a:solidFill>
                <a:srgbClr val="08579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7" name="Shape 147"/>
            <p:cNvSpPr/>
            <p:nvPr/>
          </p:nvSpPr>
          <p:spPr>
            <a:xfrm>
              <a:off x="2547853" y="21835"/>
              <a:ext cx="3565235" cy="962684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2673628" y="141321"/>
              <a:ext cx="3565235" cy="96268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D6D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2673628" y="141321"/>
              <a:ext cx="3565235" cy="9626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1600">
                  <a:solidFill>
                    <a:schemeClr val="dk1"/>
                  </a:solidFill>
                  <a:latin typeface="+mj-ea"/>
                  <a:ea typeface="+mj-ea"/>
                  <a:cs typeface="Constantia"/>
                  <a:sym typeface="Constantia"/>
                </a:rPr>
                <a:t>植物會熬夜!?探討植物長期照光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407459" y="1313735"/>
              <a:ext cx="1825847" cy="838346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533234" y="1433220"/>
              <a:ext cx="1825847" cy="8383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D6D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1533234" y="1433220"/>
              <a:ext cx="1825847" cy="8383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1600">
                  <a:solidFill>
                    <a:schemeClr val="dk1"/>
                  </a:solidFill>
                  <a:latin typeface="+mj-ea"/>
                  <a:ea typeface="+mj-ea"/>
                  <a:cs typeface="Constantia"/>
                  <a:sym typeface="Constantia"/>
                </a:rPr>
                <a:t>研究方法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-21736" y="2532058"/>
              <a:ext cx="1131971" cy="718802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04038" y="2651544"/>
              <a:ext cx="1131971" cy="7188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D6D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104038" y="2651544"/>
              <a:ext cx="1131971" cy="7188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1600">
                  <a:solidFill>
                    <a:schemeClr val="dk1"/>
                  </a:solidFill>
                  <a:latin typeface="+mj-ea"/>
                  <a:ea typeface="+mj-ea"/>
                  <a:cs typeface="Constantia"/>
                  <a:sym typeface="Constantia"/>
                </a:rPr>
                <a:t>上網收集資料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1389585" y="2481296"/>
              <a:ext cx="1131971" cy="718802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515360" y="2600782"/>
              <a:ext cx="1131971" cy="7188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D6D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1515360" y="2600782"/>
              <a:ext cx="1131971" cy="7188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1600">
                  <a:solidFill>
                    <a:schemeClr val="dk1"/>
                  </a:solidFill>
                  <a:latin typeface="+mj-ea"/>
                  <a:ea typeface="+mj-ea"/>
                  <a:cs typeface="Constantia"/>
                  <a:sym typeface="Constantia"/>
                </a:rPr>
                <a:t>植物照光方式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2734835" y="2482065"/>
              <a:ext cx="1861595" cy="718802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860609" y="2601551"/>
              <a:ext cx="1861595" cy="7188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D6D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2860609" y="2601551"/>
              <a:ext cx="1861595" cy="7188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1600">
                  <a:solidFill>
                    <a:schemeClr val="dk1"/>
                  </a:solidFill>
                  <a:latin typeface="+mj-ea"/>
                  <a:ea typeface="+mj-ea"/>
                  <a:cs typeface="Constantia"/>
                  <a:sym typeface="Constantia"/>
                </a:rPr>
                <a:t>萃取液檢測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2622362" y="3529313"/>
              <a:ext cx="2163084" cy="718802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748137" y="3648799"/>
              <a:ext cx="2163084" cy="7188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D6D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2748137" y="3648799"/>
              <a:ext cx="2163084" cy="7188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1700">
                  <a:solidFill>
                    <a:schemeClr val="dk1"/>
                  </a:solidFill>
                  <a:latin typeface="+mj-ea"/>
                  <a:ea typeface="+mj-ea"/>
                  <a:cs typeface="Constantia"/>
                  <a:sym typeface="Constantia"/>
                </a:rPr>
                <a:t>運用分光光度計來測驗各營養素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5704301" y="1304951"/>
              <a:ext cx="1522954" cy="718802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5830075" y="1424437"/>
              <a:ext cx="1522954" cy="71880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D6D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5830075" y="1424437"/>
              <a:ext cx="1522954" cy="7188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1600">
                  <a:solidFill>
                    <a:schemeClr val="dk1"/>
                  </a:solidFill>
                  <a:latin typeface="+mj-ea"/>
                  <a:ea typeface="+mj-ea"/>
                  <a:cs typeface="Constantia"/>
                  <a:sym typeface="Constantia"/>
                </a:rPr>
                <a:t>分析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4886252" y="2361752"/>
              <a:ext cx="1131971" cy="849128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5012026" y="2481238"/>
              <a:ext cx="1131971" cy="84912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D6D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5012026" y="2481238"/>
              <a:ext cx="1131971" cy="8491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2000">
                  <a:solidFill>
                    <a:schemeClr val="dk1"/>
                  </a:solidFill>
                  <a:latin typeface="+mj-ea"/>
                  <a:ea typeface="+mj-ea"/>
                  <a:cs typeface="Constantia"/>
                  <a:sym typeface="Constantia"/>
                </a:rPr>
                <a:t>各營養素之變化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6269773" y="2361752"/>
              <a:ext cx="1827987" cy="797726"/>
            </a:xfrm>
            <a:prstGeom prst="roundRect">
              <a:avLst>
                <a:gd name="adj" fmla="val 10000"/>
              </a:avLst>
            </a:prstGeom>
            <a:solidFill>
              <a:srgbClr val="0D6D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6395547" y="2481238"/>
              <a:ext cx="1827987" cy="7977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D6DC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j-ea"/>
                <a:ea typeface="+mj-ea"/>
              </a:endParaRP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6395547" y="2481238"/>
              <a:ext cx="1827987" cy="797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2000" dirty="0">
                  <a:solidFill>
                    <a:schemeClr val="dk1"/>
                  </a:solidFill>
                  <a:latin typeface="+mj-ea"/>
                  <a:ea typeface="+mj-ea"/>
                  <a:cs typeface="Constantia"/>
                  <a:sym typeface="Constantia"/>
                </a:rPr>
                <a:t>分光光度計之數據意義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>
                <a:solidFill>
                  <a:schemeClr val="dk2"/>
                </a:solidFill>
                <a:latin typeface="標楷體" pitchFamily="65" charset="-120"/>
                <a:ea typeface="標楷體" pitchFamily="65" charset="-120"/>
                <a:sym typeface="Calibri"/>
              </a:rPr>
              <a:t>研究方法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ctr" rtl="0">
              <a:spcBef>
                <a:spcPts val="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zh-TW" sz="2600" b="0" i="0" u="none" strike="noStrike" cap="none" dirty="0">
                <a:solidFill>
                  <a:schemeClr val="dk1"/>
                </a:solidFill>
                <a:latin typeface="+mj-ea"/>
                <a:ea typeface="+mj-ea"/>
                <a:sym typeface="Constantia"/>
              </a:rPr>
              <a:t>1.準備照光實驗材料</a:t>
            </a:r>
          </a:p>
        </p:txBody>
      </p:sp>
      <p:sp>
        <p:nvSpPr>
          <p:cNvPr id="180" name="Shape 180"/>
          <p:cNvSpPr/>
          <p:nvPr/>
        </p:nvSpPr>
        <p:spPr>
          <a:xfrm>
            <a:off x="214282" y="2571744"/>
            <a:ext cx="2571768" cy="142876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000">
                <a:solidFill>
                  <a:schemeClr val="lt1"/>
                </a:solidFill>
                <a:latin typeface="+mj-ea"/>
                <a:ea typeface="+mj-ea"/>
                <a:cs typeface="Constantia"/>
                <a:sym typeface="Constantia"/>
              </a:rPr>
              <a:t>植物照光方式</a:t>
            </a:r>
          </a:p>
        </p:txBody>
      </p:sp>
      <p:sp>
        <p:nvSpPr>
          <p:cNvPr id="181" name="Shape 181"/>
          <p:cNvSpPr/>
          <p:nvPr/>
        </p:nvSpPr>
        <p:spPr>
          <a:xfrm>
            <a:off x="2000232" y="5000636"/>
            <a:ext cx="1928826" cy="114300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 dirty="0">
                <a:solidFill>
                  <a:schemeClr val="lt1"/>
                </a:solidFill>
                <a:latin typeface="+mj-ea"/>
                <a:ea typeface="+mj-ea"/>
                <a:cs typeface="Constantia"/>
                <a:sym typeface="Constantia"/>
              </a:rPr>
              <a:t>將種子泡軟</a:t>
            </a:r>
          </a:p>
        </p:txBody>
      </p:sp>
      <p:sp>
        <p:nvSpPr>
          <p:cNvPr id="182" name="Shape 182"/>
          <p:cNvSpPr/>
          <p:nvPr/>
        </p:nvSpPr>
        <p:spPr>
          <a:xfrm>
            <a:off x="3347864" y="3068960"/>
            <a:ext cx="2428200" cy="107157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 dirty="0">
                <a:solidFill>
                  <a:schemeClr val="lt1"/>
                </a:solidFill>
                <a:latin typeface="+mj-ea"/>
                <a:ea typeface="+mj-ea"/>
                <a:cs typeface="Constantia"/>
                <a:sym typeface="Constantia"/>
              </a:rPr>
              <a:t>3 顆 12W LED 燈當光源。</a:t>
            </a:r>
          </a:p>
        </p:txBody>
      </p:sp>
      <p:sp>
        <p:nvSpPr>
          <p:cNvPr id="183" name="Shape 183"/>
          <p:cNvSpPr/>
          <p:nvPr/>
        </p:nvSpPr>
        <p:spPr>
          <a:xfrm>
            <a:off x="6732240" y="2564904"/>
            <a:ext cx="2071702" cy="107157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3200" dirty="0">
                <a:solidFill>
                  <a:schemeClr val="lt1"/>
                </a:solidFill>
                <a:latin typeface="+mj-ea"/>
                <a:ea typeface="+mj-ea"/>
                <a:cs typeface="Constantia"/>
                <a:sym typeface="Constantia"/>
              </a:rPr>
              <a:t>12hr</a:t>
            </a:r>
          </a:p>
        </p:txBody>
      </p:sp>
      <p:cxnSp>
        <p:nvCxnSpPr>
          <p:cNvPr id="184" name="Shape 184"/>
          <p:cNvCxnSpPr/>
          <p:nvPr/>
        </p:nvCxnSpPr>
        <p:spPr>
          <a:xfrm rot="-5400000">
            <a:off x="3132410" y="4292526"/>
            <a:ext cx="714380" cy="57150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7150" dist="38100" dir="5400000" algn="ctr" rotWithShape="0">
              <a:srgbClr val="000000"/>
            </a:outerShdw>
          </a:effectLst>
        </p:spPr>
      </p:cxnSp>
      <p:cxnSp>
        <p:nvCxnSpPr>
          <p:cNvPr id="185" name="Shape 185"/>
          <p:cNvCxnSpPr/>
          <p:nvPr/>
        </p:nvCxnSpPr>
        <p:spPr>
          <a:xfrm>
            <a:off x="1571604" y="4143380"/>
            <a:ext cx="1000132" cy="78581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7150" dist="38100" dir="5400000" algn="ctr" rotWithShape="0">
              <a:srgbClr val="000000"/>
            </a:outerShdw>
          </a:effectLst>
        </p:spPr>
      </p:cxnSp>
      <p:sp>
        <p:nvSpPr>
          <p:cNvPr id="186" name="Shape 186"/>
          <p:cNvSpPr/>
          <p:nvPr/>
        </p:nvSpPr>
        <p:spPr>
          <a:xfrm>
            <a:off x="6660232" y="3861048"/>
            <a:ext cx="2071702" cy="107157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3600" dirty="0">
                <a:solidFill>
                  <a:schemeClr val="lt1"/>
                </a:solidFill>
                <a:latin typeface="+mj-ea"/>
                <a:ea typeface="+mj-ea"/>
                <a:cs typeface="Constantia"/>
                <a:sym typeface="Constantia"/>
              </a:rPr>
              <a:t>24hr</a:t>
            </a:r>
          </a:p>
        </p:txBody>
      </p:sp>
      <p:cxnSp>
        <p:nvCxnSpPr>
          <p:cNvPr id="188" name="Shape 188"/>
          <p:cNvCxnSpPr/>
          <p:nvPr/>
        </p:nvCxnSpPr>
        <p:spPr>
          <a:xfrm rot="10800000" flipH="1">
            <a:off x="5868144" y="3284984"/>
            <a:ext cx="714380" cy="35719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7150" dist="38100" dir="5400000" algn="ctr" rotWithShape="0">
              <a:srgbClr val="000000"/>
            </a:outerShdw>
          </a:effectLst>
        </p:spPr>
      </p:cxnSp>
      <p:cxnSp>
        <p:nvCxnSpPr>
          <p:cNvPr id="189" name="Shape 189"/>
          <p:cNvCxnSpPr/>
          <p:nvPr/>
        </p:nvCxnSpPr>
        <p:spPr>
          <a:xfrm>
            <a:off x="5868144" y="3645024"/>
            <a:ext cx="720080" cy="43204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7150" dist="38100" dir="5400000" algn="ctr" rotWithShape="0">
              <a:srgbClr val="000000"/>
            </a:outerShdw>
          </a:effectLst>
        </p:spPr>
      </p:cxnSp>
      <p:sp>
        <p:nvSpPr>
          <p:cNvPr id="190" name="Shape 190" descr="https://docs.google.com/drawings/d/sgbiAcIi-JOa5R_CRXjMulA/image?w=404&amp;h=267&amp;rev=1&amp;ac=1"/>
          <p:cNvSpPr/>
          <p:nvPr/>
        </p:nvSpPr>
        <p:spPr>
          <a:xfrm>
            <a:off x="155575" y="-990600"/>
            <a:ext cx="3848100" cy="2543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1" name="Shape 191" descr="https://docs.google.com/drawings/d/sgbiAcIi-JOa5R_CRXjMulA/image?w=404&amp;h=267&amp;rev=1&amp;ac=1"/>
          <p:cNvSpPr/>
          <p:nvPr/>
        </p:nvSpPr>
        <p:spPr>
          <a:xfrm>
            <a:off x="155575" y="-990600"/>
            <a:ext cx="3848100" cy="2543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38547" y="556512"/>
            <a:ext cx="8229600" cy="10392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onstantia"/>
              <a:buNone/>
            </a:pPr>
            <a:r>
              <a:rPr lang="zh-TW" sz="5000" b="0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rPr>
              <a:t>實驗植物</a:t>
            </a:r>
          </a:p>
        </p:txBody>
      </p:sp>
      <p:sp>
        <p:nvSpPr>
          <p:cNvPr id="197" name="Shape 197"/>
          <p:cNvSpPr/>
          <p:nvPr/>
        </p:nvSpPr>
        <p:spPr>
          <a:xfrm>
            <a:off x="1571604" y="2279498"/>
            <a:ext cx="1785900" cy="13638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綠豆</a:t>
            </a:r>
          </a:p>
        </p:txBody>
      </p:sp>
      <p:sp>
        <p:nvSpPr>
          <p:cNvPr id="198" name="Shape 198"/>
          <p:cNvSpPr/>
          <p:nvPr/>
        </p:nvSpPr>
        <p:spPr>
          <a:xfrm>
            <a:off x="1714480" y="4078436"/>
            <a:ext cx="1714500" cy="1493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小白菜</a:t>
            </a:r>
          </a:p>
        </p:txBody>
      </p:sp>
      <p:cxnSp>
        <p:nvCxnSpPr>
          <p:cNvPr id="199" name="Shape 199"/>
          <p:cNvCxnSpPr/>
          <p:nvPr/>
        </p:nvCxnSpPr>
        <p:spPr>
          <a:xfrm rot="10800000" flipH="1">
            <a:off x="3500430" y="2143082"/>
            <a:ext cx="1214400" cy="5001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7150" dist="38100" dir="5400000" algn="ctr" rotWithShape="0">
              <a:srgbClr val="000000"/>
            </a:outerShdw>
          </a:effectLst>
        </p:spPr>
      </p:cxnSp>
      <p:cxnSp>
        <p:nvCxnSpPr>
          <p:cNvPr id="200" name="Shape 200"/>
          <p:cNvCxnSpPr/>
          <p:nvPr/>
        </p:nvCxnSpPr>
        <p:spPr>
          <a:xfrm>
            <a:off x="3571868" y="2928934"/>
            <a:ext cx="1143000" cy="4287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7150" dist="38100" dir="5400000" algn="ctr" rotWithShape="0">
              <a:srgbClr val="000000"/>
            </a:outerShdw>
          </a:effectLst>
        </p:spPr>
      </p:cxnSp>
      <p:sp>
        <p:nvSpPr>
          <p:cNvPr id="201" name="Shape 201"/>
          <p:cNvSpPr/>
          <p:nvPr/>
        </p:nvSpPr>
        <p:spPr>
          <a:xfrm>
            <a:off x="5143504" y="2000240"/>
            <a:ext cx="1285800" cy="64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chemeClr val="lt1"/>
                </a:solidFill>
                <a:latin typeface="+mn-ea"/>
                <a:ea typeface="+mn-ea"/>
                <a:cs typeface="Constantia"/>
                <a:sym typeface="Constantia"/>
              </a:rPr>
              <a:t>14天</a:t>
            </a:r>
          </a:p>
        </p:txBody>
      </p:sp>
      <p:sp>
        <p:nvSpPr>
          <p:cNvPr id="202" name="Shape 202"/>
          <p:cNvSpPr/>
          <p:nvPr/>
        </p:nvSpPr>
        <p:spPr>
          <a:xfrm>
            <a:off x="5143504" y="3136754"/>
            <a:ext cx="1285800" cy="64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chemeClr val="lt1"/>
                </a:solidFill>
                <a:latin typeface="+mn-ea"/>
                <a:ea typeface="+mn-ea"/>
                <a:cs typeface="Constantia"/>
                <a:sym typeface="Constantia"/>
              </a:rPr>
              <a:t>28天</a:t>
            </a:r>
          </a:p>
        </p:txBody>
      </p:sp>
      <p:cxnSp>
        <p:nvCxnSpPr>
          <p:cNvPr id="203" name="Shape 203"/>
          <p:cNvCxnSpPr/>
          <p:nvPr/>
        </p:nvCxnSpPr>
        <p:spPr>
          <a:xfrm>
            <a:off x="3643306" y="4786322"/>
            <a:ext cx="10716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7150" dist="38100" dir="5400000" algn="ctr" rotWithShape="0">
              <a:srgbClr val="000000"/>
            </a:outerShdw>
          </a:effectLst>
        </p:spPr>
      </p:cxnSp>
      <p:sp>
        <p:nvSpPr>
          <p:cNvPr id="204" name="Shape 204"/>
          <p:cNvSpPr/>
          <p:nvPr/>
        </p:nvSpPr>
        <p:spPr>
          <a:xfrm>
            <a:off x="5214942" y="4643446"/>
            <a:ext cx="1357200" cy="714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chemeClr val="lt1"/>
                </a:solidFill>
                <a:latin typeface="+mn-ea"/>
                <a:ea typeface="+mn-ea"/>
                <a:cs typeface="Constantia"/>
                <a:sym typeface="Constantia"/>
              </a:rPr>
              <a:t>28天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準備萃取液</a:t>
            </a:r>
          </a:p>
        </p:txBody>
      </p:sp>
      <p:sp>
        <p:nvSpPr>
          <p:cNvPr id="210" name="Shape 210"/>
          <p:cNvSpPr/>
          <p:nvPr/>
        </p:nvSpPr>
        <p:spPr>
          <a:xfrm>
            <a:off x="500034" y="2643182"/>
            <a:ext cx="1571636" cy="1285884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取250克</a:t>
            </a:r>
          </a:p>
        </p:txBody>
      </p:sp>
      <p:cxnSp>
        <p:nvCxnSpPr>
          <p:cNvPr id="211" name="Shape 211"/>
          <p:cNvCxnSpPr/>
          <p:nvPr/>
        </p:nvCxnSpPr>
        <p:spPr>
          <a:xfrm>
            <a:off x="2143108" y="3286124"/>
            <a:ext cx="357190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7150" dist="38100" dir="5400000" algn="ctr" rotWithShape="0">
              <a:srgbClr val="000000"/>
            </a:outerShdw>
          </a:effectLst>
        </p:spPr>
      </p:cxn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2500298" y="2643182"/>
            <a:ext cx="1643074" cy="1285884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74320" marR="0" lvl="0" indent="-431165" algn="ctr" rtl="0">
              <a:spcBef>
                <a:spcPts val="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zh-TW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磨碎</a:t>
            </a:r>
          </a:p>
        </p:txBody>
      </p:sp>
      <p:cxnSp>
        <p:nvCxnSpPr>
          <p:cNvPr id="213" name="Shape 213"/>
          <p:cNvCxnSpPr/>
          <p:nvPr/>
        </p:nvCxnSpPr>
        <p:spPr>
          <a:xfrm>
            <a:off x="4286248" y="3286124"/>
            <a:ext cx="928694" cy="1588"/>
          </a:xfrm>
          <a:prstGeom prst="straightConnector1">
            <a:avLst/>
          </a:prstGeom>
          <a:noFill/>
          <a:ln w="9525" cap="flat" cmpd="sng">
            <a:solidFill>
              <a:srgbClr val="07519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14" name="Shape 214"/>
          <p:cNvSpPr/>
          <p:nvPr/>
        </p:nvSpPr>
        <p:spPr>
          <a:xfrm>
            <a:off x="5429256" y="2714620"/>
            <a:ext cx="3429024" cy="114300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74320" marR="0" lvl="0" indent="-27432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zh-TW" sz="2405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14000 轉 4℃進行離心十分鐘</a:t>
            </a:r>
          </a:p>
        </p:txBody>
      </p:sp>
      <p:cxnSp>
        <p:nvCxnSpPr>
          <p:cNvPr id="215" name="Shape 215"/>
          <p:cNvCxnSpPr/>
          <p:nvPr/>
        </p:nvCxnSpPr>
        <p:spPr>
          <a:xfrm rot="5400000">
            <a:off x="7072330" y="4214818"/>
            <a:ext cx="1071570" cy="64294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  <a:effectLst>
            <a:outerShdw blurRad="57150" dist="38100" dir="5400000" algn="ctr" rotWithShape="0">
              <a:srgbClr val="000000"/>
            </a:outerShdw>
          </a:effectLst>
        </p:spPr>
      </p:cxnSp>
      <p:sp>
        <p:nvSpPr>
          <p:cNvPr id="216" name="Shape 216"/>
          <p:cNvSpPr/>
          <p:nvPr/>
        </p:nvSpPr>
        <p:spPr>
          <a:xfrm>
            <a:off x="4929190" y="4857760"/>
            <a:ext cx="2357454" cy="142876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取出萃取液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214810" y="2786058"/>
            <a:ext cx="207170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加入80g水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 dirty="0">
                <a:solidFill>
                  <a:schemeClr val="dk2"/>
                </a:solidFill>
                <a:latin typeface="+mn-ea"/>
                <a:ea typeface="+mn-ea"/>
                <a:cs typeface="Calibri"/>
                <a:sym typeface="Calibri"/>
              </a:rPr>
              <a:t>維生素檢測方法</a:t>
            </a:r>
          </a:p>
        </p:txBody>
      </p:sp>
      <p:graphicFrame>
        <p:nvGraphicFramePr>
          <p:cNvPr id="223" name="Shape 223"/>
          <p:cNvGraphicFramePr/>
          <p:nvPr/>
        </p:nvGraphicFramePr>
        <p:xfrm>
          <a:off x="571472" y="2571744"/>
          <a:ext cx="8115375" cy="1535815"/>
        </p:xfrm>
        <a:graphic>
          <a:graphicData uri="http://schemas.openxmlformats.org/drawingml/2006/table">
            <a:tbl>
              <a:tblPr firstRow="1" bandRow="1">
                <a:noFill/>
                <a:tableStyleId>{9900923E-2BD4-421D-B562-207E35B2DA7C}</a:tableStyleId>
              </a:tblPr>
              <a:tblGrid>
                <a:gridCol w="1623075"/>
                <a:gridCol w="1623075"/>
                <a:gridCol w="1623075"/>
                <a:gridCol w="1623075"/>
                <a:gridCol w="1623075"/>
              </a:tblGrid>
              <a:tr h="455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 u="none" strike="noStrike" cap="none"/>
                        <a:t>24/12小時同步進行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HPO3-HOAc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/>
                        <a:t>2,6-二氯靛酚(0.2 mg/mL)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/>
                        <a:t>檢測液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/>
                        <a:t>蒸餾水</a:t>
                      </a:r>
                    </a:p>
                  </a:txBody>
                  <a:tcPr marL="91450" marR="91450" marT="45725" marB="45725"/>
                </a:tc>
              </a:tr>
              <a:tr h="89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800"/>
                        <a:t>毫升數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1ml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10ml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2ml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240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2ml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24" name="Shape 224"/>
          <p:cNvSpPr txBox="1"/>
          <p:nvPr/>
        </p:nvSpPr>
        <p:spPr>
          <a:xfrm>
            <a:off x="1000100" y="2000240"/>
            <a:ext cx="657229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進行分光光度計檢測之溶液配置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428596" y="4500570"/>
            <a:ext cx="850112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dirty="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註解: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dirty="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  1.因此維生素檢測方式會讓樣品快速氧化，所以讓2,6-二氯靛酚檢測前60秒加入 ，      以避免誤差過大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dirty="0">
                <a:solidFill>
                  <a:schemeClr val="dk1"/>
                </a:solidFill>
                <a:latin typeface="+mn-ea"/>
                <a:ea typeface="+mn-ea"/>
                <a:cs typeface="Constantia"/>
                <a:sym typeface="Constantia"/>
              </a:rPr>
              <a:t>  2.此樣品為測量在510nm其最大吸光度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-317500" algn="ctr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None/>
            </a:pPr>
            <a:r>
              <a:rPr lang="zh-TW" sz="50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維生素成色反應原理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115616" y="1844824"/>
            <a:ext cx="6984776" cy="1944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zh-TW" sz="3200" b="1" dirty="0" smtClean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氧化</a:t>
            </a:r>
            <a:r>
              <a:rPr lang="zh-TW" sz="3200" b="1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型 2,6-二氯靛酚</a:t>
            </a:r>
            <a:r>
              <a:rPr lang="zh-TW" sz="32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在</a:t>
            </a:r>
            <a:r>
              <a:rPr lang="zh-TW" sz="3200" b="1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酸性</a:t>
            </a:r>
            <a:r>
              <a:rPr lang="zh-TW" sz="32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zh-TW" sz="32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溶液中呈</a:t>
            </a:r>
            <a:r>
              <a:rPr lang="zh-TW" sz="3200" b="1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玫瑰紅色</a:t>
            </a:r>
            <a:r>
              <a:rPr lang="zh-TW" sz="32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，</a:t>
            </a:r>
            <a:r>
              <a:rPr lang="zh-TW" altLang="zh-TW" sz="3200" b="1" dirty="0" smtClean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維生素 C </a:t>
            </a:r>
            <a:r>
              <a:rPr lang="zh-TW" altLang="zh-TW" sz="3200" dirty="0" smtClean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能將</a:t>
            </a:r>
            <a:r>
              <a:rPr lang="zh-TW" altLang="zh-TW" sz="3200" dirty="0" smtClean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zh-TW" altLang="zh-TW" sz="3200" dirty="0" smtClean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2,6-二氯靛酚</a:t>
            </a:r>
            <a:r>
              <a:rPr lang="zh-TW" altLang="zh-TW" sz="3200" b="1" dirty="0" smtClean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還原</a:t>
            </a:r>
            <a:r>
              <a:rPr lang="zh-TW" altLang="zh-TW" sz="3200" dirty="0" smtClean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成</a:t>
            </a:r>
            <a:r>
              <a:rPr lang="zh-TW" altLang="zh-TW" sz="3200" b="1" dirty="0" smtClean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無色</a:t>
            </a:r>
            <a:r>
              <a:rPr lang="zh-TW" altLang="zh-TW" sz="32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，</a:t>
            </a:r>
            <a:r>
              <a:rPr lang="zh-TW" altLang="en-US" sz="32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故</a:t>
            </a:r>
            <a:r>
              <a:rPr lang="zh-TW" sz="32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維 </a:t>
            </a:r>
            <a:r>
              <a:rPr lang="zh-TW" sz="32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生</a:t>
            </a:r>
            <a:r>
              <a:rPr lang="zh-TW" sz="32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素</a:t>
            </a:r>
            <a:r>
              <a:rPr lang="zh-TW" altLang="zh-TW" sz="32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</a:t>
            </a:r>
            <a:r>
              <a:rPr lang="zh-TW" sz="3200" dirty="0" smtClean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含量</a:t>
            </a:r>
            <a:r>
              <a:rPr lang="zh-TW" sz="3200" b="1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越多</a:t>
            </a:r>
            <a:r>
              <a:rPr lang="zh-TW" sz="32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，玫瑰紅色</a:t>
            </a:r>
            <a:r>
              <a:rPr lang="zh-TW" sz="3200" b="1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愈</a:t>
            </a:r>
            <a:r>
              <a:rPr lang="zh-TW" sz="3200" b="1" dirty="0" smtClean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淡</a:t>
            </a:r>
            <a:endParaRPr lang="zh-TW" sz="3200" dirty="0">
              <a:solidFill>
                <a:schemeClr val="tx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33" name="Shape 233" descr="擷取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3789040"/>
            <a:ext cx="7416824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1907704" y="5661248"/>
            <a:ext cx="583264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圖</a:t>
            </a:r>
            <a:r>
              <a:rPr lang="zh-TW" altLang="en-US" sz="1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三</a:t>
            </a:r>
            <a:r>
              <a:rPr lang="zh-TW" sz="18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</a:t>
            </a:r>
            <a:r>
              <a:rPr lang="zh-TW" sz="18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氧化型</a:t>
            </a:r>
            <a:r>
              <a:rPr lang="zh-TW" sz="1800" dirty="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zh-TW" sz="1800" dirty="0">
                <a:solidFill>
                  <a:schemeClr val="tx1"/>
                </a:solidFill>
                <a:latin typeface="Constantia"/>
                <a:ea typeface="Constantia"/>
                <a:cs typeface="Constantia"/>
                <a:sym typeface="Constantia"/>
              </a:rPr>
              <a:t>2,6-二氯靛酚在酸性 溶液中呈玫瑰紅色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流線">
  <a:themeElements>
    <a:clrScheme name="流線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流線">
  <a:themeElements>
    <a:clrScheme name="流線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932</Words>
  <Application>Microsoft Office PowerPoint</Application>
  <PresentationFormat>如螢幕大小 (4:3)</PresentationFormat>
  <Paragraphs>125</Paragraphs>
  <Slides>24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Arial</vt:lpstr>
      <vt:lpstr>新細明體</vt:lpstr>
      <vt:lpstr>標楷體</vt:lpstr>
      <vt:lpstr>Calibri</vt:lpstr>
      <vt:lpstr>Constantia</vt:lpstr>
      <vt:lpstr>Noto Sans Symbols</vt:lpstr>
      <vt:lpstr>流線</vt:lpstr>
      <vt:lpstr>流線</vt:lpstr>
      <vt:lpstr>植物會熬夜!?探討植物長期照光</vt:lpstr>
      <vt:lpstr>動機</vt:lpstr>
      <vt:lpstr>研究目的</vt:lpstr>
      <vt:lpstr>研究架構圖</vt:lpstr>
      <vt:lpstr>研究方法</vt:lpstr>
      <vt:lpstr>實驗植物</vt:lpstr>
      <vt:lpstr>準備萃取液</vt:lpstr>
      <vt:lpstr>維生素檢測方法</vt:lpstr>
      <vt:lpstr>維生素成色反應原理</vt:lpstr>
      <vt:lpstr>維生素實驗結果(小白菜)</vt:lpstr>
      <vt:lpstr>蛋白質成色反應原理</vt:lpstr>
      <vt:lpstr>蛋白質檢測方法</vt:lpstr>
      <vt:lpstr>蛋白質實驗結果(小白菜)</vt:lpstr>
      <vt:lpstr>蛋白質實驗結果(綠豆)</vt:lpstr>
      <vt:lpstr>澱粉檢測方法</vt:lpstr>
      <vt:lpstr>澱粉成色反應原理</vt:lpstr>
      <vt:lpstr>澱粉實驗結果(小白菜)</vt:lpstr>
      <vt:lpstr>澱粉實驗結果(綠豆)</vt:lpstr>
      <vt:lpstr>結論</vt:lpstr>
      <vt:lpstr>小白菜實驗數據</vt:lpstr>
      <vt:lpstr>綠豆實驗數據</vt:lpstr>
      <vt:lpstr>投影片 22</vt:lpstr>
      <vt:lpstr>未來展望</vt:lpstr>
      <vt:lpstr>謝謝大家的聆聽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植物會熬夜!?探討植物長期照光</dc:title>
  <dc:creator>user</dc:creator>
  <cp:lastModifiedBy>user</cp:lastModifiedBy>
  <cp:revision>26</cp:revision>
  <dcterms:modified xsi:type="dcterms:W3CDTF">2017-11-02T01:50:07Z</dcterms:modified>
</cp:coreProperties>
</file>