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58" r:id="rId4"/>
    <p:sldId id="260" r:id="rId5"/>
    <p:sldId id="261" r:id="rId6"/>
    <p:sldId id="262" r:id="rId7"/>
    <p:sldId id="263" r:id="rId8"/>
    <p:sldId id="264" r:id="rId9"/>
    <p:sldId id="277" r:id="rId10"/>
    <p:sldId id="265" r:id="rId11"/>
    <p:sldId id="266" r:id="rId12"/>
    <p:sldId id="267" r:id="rId13"/>
    <p:sldId id="268" r:id="rId14"/>
    <p:sldId id="269" r:id="rId15"/>
    <p:sldId id="270" r:id="rId16"/>
    <p:sldId id="273" r:id="rId17"/>
    <p:sldId id="274" r:id="rId18"/>
    <p:sldId id="275" r:id="rId19"/>
    <p:sldId id="276"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408"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584F0F-D59A-46EC-A6B9-F0BC1B038FCE}" type="doc">
      <dgm:prSet loTypeId="urn:microsoft.com/office/officeart/2005/8/layout/hProcess9" loCatId="process" qsTypeId="urn:microsoft.com/office/officeart/2005/8/quickstyle/simple1" qsCatId="simple" csTypeId="urn:microsoft.com/office/officeart/2005/8/colors/accent6_1" csCatId="accent6" phldr="1"/>
      <dgm:spPr/>
    </dgm:pt>
    <dgm:pt modelId="{5BD0D97F-2631-4CCD-8ABE-E9DB6421B20C}">
      <dgm:prSet phldrT="[文字]" custT="1"/>
      <dgm:spPr/>
      <dgm:t>
        <a:bodyPr/>
        <a:lstStyle/>
        <a:p>
          <a:endParaRPr lang="en-US" altLang="zh-TW" sz="1600" dirty="0" smtClean="0">
            <a:latin typeface="華康儷楷書" panose="03000509000000000000" pitchFamily="65" charset="-120"/>
            <a:ea typeface="華康儷楷書" panose="03000509000000000000" pitchFamily="65" charset="-120"/>
            <a:cs typeface="華康儷楷書" panose="03000509000000000000" pitchFamily="65" charset="-120"/>
          </a:endParaRPr>
        </a:p>
        <a:p>
          <a:r>
            <a:rPr lang="zh-TW" altLang="en-US" sz="1600" dirty="0" smtClean="0">
              <a:latin typeface="標楷體" panose="03000509000000000000" pitchFamily="65" charset="-120"/>
              <a:ea typeface="標楷體" panose="03000509000000000000" pitchFamily="65" charset="-120"/>
              <a:cs typeface="華康儷楷書" panose="03000509000000000000" pitchFamily="65" charset="-120"/>
            </a:rPr>
            <a:t>成立研究小組</a:t>
          </a:r>
          <a:endParaRPr lang="en-US" altLang="zh-TW" sz="16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◎邀請朋友參加</a:t>
          </a:r>
          <a:endParaRPr lang="en-US" altLang="zh-TW" sz="14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zh-TW" sz="1400" dirty="0" smtClean="0">
              <a:latin typeface="標楷體" panose="03000509000000000000" pitchFamily="65" charset="-120"/>
              <a:ea typeface="標楷體" panose="03000509000000000000" pitchFamily="65" charset="-120"/>
              <a:cs typeface="華康儷楷書" panose="03000509000000000000" pitchFamily="65" charset="-120"/>
            </a:rPr>
            <a:t>◎</a:t>
          </a:r>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邀請老師指導</a:t>
          </a:r>
          <a:endParaRPr lang="en-US" altLang="zh-TW" sz="1400" dirty="0" smtClean="0">
            <a:latin typeface="標楷體" panose="03000509000000000000" pitchFamily="65" charset="-120"/>
            <a:ea typeface="標楷體" panose="03000509000000000000" pitchFamily="65" charset="-120"/>
            <a:cs typeface="華康儷楷書" panose="03000509000000000000" pitchFamily="65" charset="-120"/>
          </a:endParaRPr>
        </a:p>
        <a:p>
          <a:endParaRPr lang="zh-TW" altLang="en-US" sz="2000" dirty="0">
            <a:latin typeface="華康儷楷書" panose="03000509000000000000" pitchFamily="65" charset="-120"/>
            <a:ea typeface="華康儷楷書" panose="03000509000000000000" pitchFamily="65" charset="-120"/>
            <a:cs typeface="華康儷楷書" panose="03000509000000000000" pitchFamily="65" charset="-120"/>
          </a:endParaRPr>
        </a:p>
      </dgm:t>
    </dgm:pt>
    <dgm:pt modelId="{A8300DBE-9D01-442D-B3B5-ACC2A4F9EEC6}" type="parTrans" cxnId="{ECCF7B26-E20A-4096-8B03-40C94ADECD56}">
      <dgm:prSet/>
      <dgm:spPr/>
      <dgm:t>
        <a:bodyPr/>
        <a:lstStyle/>
        <a:p>
          <a:endParaRPr lang="zh-TW" altLang="en-US"/>
        </a:p>
      </dgm:t>
    </dgm:pt>
    <dgm:pt modelId="{4A1FDE80-C0C4-409A-966E-92A12F223B94}" type="sibTrans" cxnId="{ECCF7B26-E20A-4096-8B03-40C94ADECD56}">
      <dgm:prSet/>
      <dgm:spPr/>
      <dgm:t>
        <a:bodyPr/>
        <a:lstStyle/>
        <a:p>
          <a:endParaRPr lang="zh-TW" altLang="en-US"/>
        </a:p>
      </dgm:t>
    </dgm:pt>
    <dgm:pt modelId="{6673F068-138A-4B33-A0A2-3701AD458FB1}">
      <dgm:prSet phldrT="[文字]" custT="1"/>
      <dgm:spPr/>
      <dgm:t>
        <a:bodyPr/>
        <a:lstStyle/>
        <a:p>
          <a:r>
            <a:rPr lang="zh-TW" altLang="en-US" sz="1600" dirty="0" smtClean="0">
              <a:latin typeface="標楷體" panose="03000509000000000000" pitchFamily="65" charset="-120"/>
              <a:ea typeface="標楷體" panose="03000509000000000000" pitchFamily="65" charset="-120"/>
              <a:cs typeface="華康儷楷書" panose="03000509000000000000" pitchFamily="65" charset="-120"/>
            </a:rPr>
            <a:t>確定研究主題</a:t>
          </a:r>
          <a:endParaRPr lang="en-US" altLang="zh-TW" sz="16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◎大家感興趣</a:t>
          </a:r>
          <a:endParaRPr lang="en-US" altLang="zh-TW" sz="14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◎資料容易取得</a:t>
          </a:r>
          <a:endParaRPr lang="zh-TW" altLang="en-US" sz="1400" dirty="0">
            <a:latin typeface="標楷體" panose="03000509000000000000" pitchFamily="65" charset="-120"/>
            <a:ea typeface="標楷體" panose="03000509000000000000" pitchFamily="65" charset="-120"/>
            <a:cs typeface="華康儷楷書" panose="03000509000000000000" pitchFamily="65" charset="-120"/>
          </a:endParaRPr>
        </a:p>
      </dgm:t>
    </dgm:pt>
    <dgm:pt modelId="{86B31A4E-EE7E-45AF-A460-2B93434F7089}" type="parTrans" cxnId="{FF7FE396-6D2A-4D93-B576-847D69EB16D3}">
      <dgm:prSet/>
      <dgm:spPr/>
      <dgm:t>
        <a:bodyPr/>
        <a:lstStyle/>
        <a:p>
          <a:endParaRPr lang="zh-TW" altLang="en-US"/>
        </a:p>
      </dgm:t>
    </dgm:pt>
    <dgm:pt modelId="{56664E2D-3D69-4DC7-912E-4DA2E4274789}" type="sibTrans" cxnId="{FF7FE396-6D2A-4D93-B576-847D69EB16D3}">
      <dgm:prSet/>
      <dgm:spPr/>
      <dgm:t>
        <a:bodyPr/>
        <a:lstStyle/>
        <a:p>
          <a:endParaRPr lang="zh-TW" altLang="en-US"/>
        </a:p>
      </dgm:t>
    </dgm:pt>
    <dgm:pt modelId="{D7E19848-2C00-4845-9768-82C26881E742}">
      <dgm:prSet phldrT="[文字]" custT="1"/>
      <dgm:spPr/>
      <dgm:t>
        <a:bodyPr/>
        <a:lstStyle/>
        <a:p>
          <a:r>
            <a:rPr lang="zh-TW" altLang="en-US" sz="1600" dirty="0" smtClean="0">
              <a:latin typeface="標楷體" panose="03000509000000000000" pitchFamily="65" charset="-120"/>
              <a:ea typeface="標楷體" panose="03000509000000000000" pitchFamily="65" charset="-120"/>
              <a:cs typeface="華康儷楷書" panose="03000509000000000000" pitchFamily="65" charset="-120"/>
            </a:rPr>
            <a:t>蒐集資料</a:t>
          </a:r>
          <a:endParaRPr lang="en-US" altLang="zh-TW" sz="16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◎上網搜索</a:t>
          </a:r>
          <a:endParaRPr lang="en-US" altLang="zh-TW" sz="14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◎資料典籍查閱</a:t>
          </a:r>
          <a:endParaRPr lang="zh-TW" altLang="en-US" sz="1400" dirty="0">
            <a:latin typeface="標楷體" panose="03000509000000000000" pitchFamily="65" charset="-120"/>
            <a:ea typeface="標楷體" panose="03000509000000000000" pitchFamily="65" charset="-120"/>
            <a:cs typeface="華康儷楷書" panose="03000509000000000000" pitchFamily="65" charset="-120"/>
          </a:endParaRPr>
        </a:p>
      </dgm:t>
    </dgm:pt>
    <dgm:pt modelId="{AFB80CA0-F5C8-4C3A-AD4B-C65E95514912}" type="parTrans" cxnId="{043C3692-0D94-4CCE-A5DA-8275312982D2}">
      <dgm:prSet/>
      <dgm:spPr/>
      <dgm:t>
        <a:bodyPr/>
        <a:lstStyle/>
        <a:p>
          <a:endParaRPr lang="zh-TW" altLang="en-US"/>
        </a:p>
      </dgm:t>
    </dgm:pt>
    <dgm:pt modelId="{E97DA4B2-D329-4C16-929F-559FB9238062}" type="sibTrans" cxnId="{043C3692-0D94-4CCE-A5DA-8275312982D2}">
      <dgm:prSet/>
      <dgm:spPr/>
      <dgm:t>
        <a:bodyPr/>
        <a:lstStyle/>
        <a:p>
          <a:endParaRPr lang="zh-TW" altLang="en-US"/>
        </a:p>
      </dgm:t>
    </dgm:pt>
    <dgm:pt modelId="{74F4849E-E335-4AF6-A683-12AA5EDD7661}">
      <dgm:prSet phldrT="[文字]" custT="1"/>
      <dgm:spPr/>
      <dgm:t>
        <a:bodyPr/>
        <a:lstStyle/>
        <a:p>
          <a:r>
            <a:rPr lang="zh-TW" altLang="en-US" sz="1600" dirty="0" smtClean="0">
              <a:latin typeface="標楷體" panose="03000509000000000000" pitchFamily="65" charset="-120"/>
              <a:ea typeface="標楷體" panose="03000509000000000000" pitchFamily="65" charset="-120"/>
              <a:cs typeface="華康儷楷書" panose="03000509000000000000" pitchFamily="65" charset="-120"/>
            </a:rPr>
            <a:t>資料分析</a:t>
          </a:r>
          <a:endParaRPr lang="en-US" altLang="zh-TW" sz="16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◎簡單分析</a:t>
          </a:r>
          <a:endParaRPr lang="en-US" altLang="zh-TW" sz="14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◎小組討論</a:t>
          </a:r>
          <a:endParaRPr lang="zh-TW" altLang="en-US" sz="1400" dirty="0">
            <a:latin typeface="標楷體" panose="03000509000000000000" pitchFamily="65" charset="-120"/>
            <a:ea typeface="標楷體" panose="03000509000000000000" pitchFamily="65" charset="-120"/>
            <a:cs typeface="華康儷楷書" panose="03000509000000000000" pitchFamily="65" charset="-120"/>
          </a:endParaRPr>
        </a:p>
      </dgm:t>
    </dgm:pt>
    <dgm:pt modelId="{66CA4EA1-EFA6-4248-9534-55DDFFFAA178}" type="parTrans" cxnId="{615D40D5-DC6A-463E-AC6F-B70E34588FFC}">
      <dgm:prSet/>
      <dgm:spPr/>
      <dgm:t>
        <a:bodyPr/>
        <a:lstStyle/>
        <a:p>
          <a:endParaRPr lang="zh-TW" altLang="en-US"/>
        </a:p>
      </dgm:t>
    </dgm:pt>
    <dgm:pt modelId="{BB585169-EAC0-4A46-998D-5B19AB1668E9}" type="sibTrans" cxnId="{615D40D5-DC6A-463E-AC6F-B70E34588FFC}">
      <dgm:prSet/>
      <dgm:spPr/>
      <dgm:t>
        <a:bodyPr/>
        <a:lstStyle/>
        <a:p>
          <a:endParaRPr lang="zh-TW" altLang="en-US"/>
        </a:p>
      </dgm:t>
    </dgm:pt>
    <dgm:pt modelId="{C0EB6977-47E8-4134-B735-D5F0C9F4C761}">
      <dgm:prSet phldrT="[文字]" custT="1"/>
      <dgm:spPr/>
      <dgm:t>
        <a:bodyPr/>
        <a:lstStyle/>
        <a:p>
          <a:r>
            <a:rPr lang="zh-TW" altLang="en-US" sz="1600" dirty="0" smtClean="0">
              <a:latin typeface="標楷體" panose="03000509000000000000" pitchFamily="65" charset="-120"/>
              <a:ea typeface="標楷體" panose="03000509000000000000" pitchFamily="65" charset="-120"/>
              <a:cs typeface="華康儷楷書" panose="03000509000000000000" pitchFamily="65" charset="-120"/>
            </a:rPr>
            <a:t>問卷設計</a:t>
          </a:r>
          <a:endParaRPr lang="en-US" altLang="zh-TW" sz="16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◎火影忍者中的忍術</a:t>
          </a:r>
          <a:endParaRPr lang="en-US" altLang="zh-TW" sz="1400" dirty="0" smtClean="0">
            <a:latin typeface="標楷體" panose="03000509000000000000" pitchFamily="65" charset="-120"/>
            <a:ea typeface="標楷體" panose="03000509000000000000" pitchFamily="65" charset="-120"/>
            <a:cs typeface="華康儷楷書" panose="03000509000000000000" pitchFamily="65" charset="-120"/>
          </a:endParaRPr>
        </a:p>
        <a:p>
          <a:r>
            <a:rPr lang="zh-TW" altLang="en-US" sz="1400" dirty="0" smtClean="0">
              <a:latin typeface="標楷體" panose="03000509000000000000" pitchFamily="65" charset="-120"/>
              <a:ea typeface="標楷體" panose="03000509000000000000" pitchFamily="65" charset="-120"/>
              <a:cs typeface="華康儷楷書" panose="03000509000000000000" pitchFamily="65" charset="-120"/>
            </a:rPr>
            <a:t>◎學生的喜好與認知程度</a:t>
          </a:r>
          <a:endParaRPr lang="zh-TW" altLang="en-US" sz="1400" dirty="0">
            <a:latin typeface="標楷體" panose="03000509000000000000" pitchFamily="65" charset="-120"/>
            <a:ea typeface="標楷體" panose="03000509000000000000" pitchFamily="65" charset="-120"/>
            <a:cs typeface="華康儷楷書" panose="03000509000000000000" pitchFamily="65" charset="-120"/>
          </a:endParaRPr>
        </a:p>
      </dgm:t>
    </dgm:pt>
    <dgm:pt modelId="{EE6E7F8A-A9E9-4BBE-9B43-63A82838A512}" type="parTrans" cxnId="{0C1A7563-5060-41AD-92AF-7C2B3AD6071C}">
      <dgm:prSet/>
      <dgm:spPr/>
      <dgm:t>
        <a:bodyPr/>
        <a:lstStyle/>
        <a:p>
          <a:endParaRPr lang="zh-TW" altLang="en-US"/>
        </a:p>
      </dgm:t>
    </dgm:pt>
    <dgm:pt modelId="{D8100F95-49A5-466C-9F51-2264F0F435FC}" type="sibTrans" cxnId="{0C1A7563-5060-41AD-92AF-7C2B3AD6071C}">
      <dgm:prSet/>
      <dgm:spPr/>
      <dgm:t>
        <a:bodyPr/>
        <a:lstStyle/>
        <a:p>
          <a:endParaRPr lang="zh-TW" altLang="en-US"/>
        </a:p>
      </dgm:t>
    </dgm:pt>
    <dgm:pt modelId="{221F5FA7-AEBA-49BD-A9CE-FBF2A53C4982}" type="pres">
      <dgm:prSet presAssocID="{5C584F0F-D59A-46EC-A6B9-F0BC1B038FCE}" presName="CompostProcess" presStyleCnt="0">
        <dgm:presLayoutVars>
          <dgm:dir/>
          <dgm:resizeHandles val="exact"/>
        </dgm:presLayoutVars>
      </dgm:prSet>
      <dgm:spPr/>
    </dgm:pt>
    <dgm:pt modelId="{3CDE13AC-4090-4948-8BE2-F5E3C7ADA209}" type="pres">
      <dgm:prSet presAssocID="{5C584F0F-D59A-46EC-A6B9-F0BC1B038FCE}" presName="arrow" presStyleLbl="bgShp" presStyleIdx="0" presStyleCnt="1"/>
      <dgm:spPr/>
      <dgm:t>
        <a:bodyPr/>
        <a:lstStyle/>
        <a:p>
          <a:endParaRPr lang="zh-TW" altLang="en-US"/>
        </a:p>
      </dgm:t>
    </dgm:pt>
    <dgm:pt modelId="{B0142666-8CBE-4A7C-9415-D61B7144D2AE}" type="pres">
      <dgm:prSet presAssocID="{5C584F0F-D59A-46EC-A6B9-F0BC1B038FCE}" presName="linearProcess" presStyleCnt="0"/>
      <dgm:spPr/>
    </dgm:pt>
    <dgm:pt modelId="{3DB4E349-8ED2-4142-B046-AB32F3025ECD}" type="pres">
      <dgm:prSet presAssocID="{5BD0D97F-2631-4CCD-8ABE-E9DB6421B20C}" presName="textNode" presStyleLbl="node1" presStyleIdx="0" presStyleCnt="5" custScaleY="103650">
        <dgm:presLayoutVars>
          <dgm:bulletEnabled val="1"/>
        </dgm:presLayoutVars>
      </dgm:prSet>
      <dgm:spPr/>
      <dgm:t>
        <a:bodyPr/>
        <a:lstStyle/>
        <a:p>
          <a:endParaRPr lang="zh-TW" altLang="en-US"/>
        </a:p>
      </dgm:t>
    </dgm:pt>
    <dgm:pt modelId="{DE4437AA-DEF8-4745-ADBA-92FCFF1F1E2A}" type="pres">
      <dgm:prSet presAssocID="{4A1FDE80-C0C4-409A-966E-92A12F223B94}" presName="sibTrans" presStyleCnt="0"/>
      <dgm:spPr/>
    </dgm:pt>
    <dgm:pt modelId="{7043610D-911F-4FA7-AEED-2B46457AB20D}" type="pres">
      <dgm:prSet presAssocID="{6673F068-138A-4B33-A0A2-3701AD458FB1}" presName="textNode" presStyleLbl="node1" presStyleIdx="1" presStyleCnt="5" custScaleY="103651">
        <dgm:presLayoutVars>
          <dgm:bulletEnabled val="1"/>
        </dgm:presLayoutVars>
      </dgm:prSet>
      <dgm:spPr/>
      <dgm:t>
        <a:bodyPr/>
        <a:lstStyle/>
        <a:p>
          <a:endParaRPr lang="zh-TW" altLang="en-US"/>
        </a:p>
      </dgm:t>
    </dgm:pt>
    <dgm:pt modelId="{8D4A8355-AD2F-486D-A12C-7BDA28CFEF52}" type="pres">
      <dgm:prSet presAssocID="{56664E2D-3D69-4DC7-912E-4DA2E4274789}" presName="sibTrans" presStyleCnt="0"/>
      <dgm:spPr/>
    </dgm:pt>
    <dgm:pt modelId="{97B9BCF2-E9DC-46B6-99AE-91E7E8B14FC4}" type="pres">
      <dgm:prSet presAssocID="{D7E19848-2C00-4845-9768-82C26881E742}" presName="textNode" presStyleLbl="node1" presStyleIdx="2" presStyleCnt="5">
        <dgm:presLayoutVars>
          <dgm:bulletEnabled val="1"/>
        </dgm:presLayoutVars>
      </dgm:prSet>
      <dgm:spPr/>
      <dgm:t>
        <a:bodyPr/>
        <a:lstStyle/>
        <a:p>
          <a:endParaRPr lang="zh-TW" altLang="en-US"/>
        </a:p>
      </dgm:t>
    </dgm:pt>
    <dgm:pt modelId="{705CE3BD-7E94-46FB-8E4C-B39550776E50}" type="pres">
      <dgm:prSet presAssocID="{E97DA4B2-D329-4C16-929F-559FB9238062}" presName="sibTrans" presStyleCnt="0"/>
      <dgm:spPr/>
    </dgm:pt>
    <dgm:pt modelId="{1591D43A-CAE6-4971-937B-4451E31F8955}" type="pres">
      <dgm:prSet presAssocID="{C0EB6977-47E8-4134-B735-D5F0C9F4C761}" presName="textNode" presStyleLbl="node1" presStyleIdx="3" presStyleCnt="5">
        <dgm:presLayoutVars>
          <dgm:bulletEnabled val="1"/>
        </dgm:presLayoutVars>
      </dgm:prSet>
      <dgm:spPr/>
      <dgm:t>
        <a:bodyPr/>
        <a:lstStyle/>
        <a:p>
          <a:endParaRPr lang="zh-TW" altLang="en-US"/>
        </a:p>
      </dgm:t>
    </dgm:pt>
    <dgm:pt modelId="{3EB38E67-CB2A-4142-B354-ED50B71C0A75}" type="pres">
      <dgm:prSet presAssocID="{D8100F95-49A5-466C-9F51-2264F0F435FC}" presName="sibTrans" presStyleCnt="0"/>
      <dgm:spPr/>
    </dgm:pt>
    <dgm:pt modelId="{E482D5DF-4B6A-44E1-A73C-CC9101304339}" type="pres">
      <dgm:prSet presAssocID="{74F4849E-E335-4AF6-A683-12AA5EDD7661}" presName="textNode" presStyleLbl="node1" presStyleIdx="4" presStyleCnt="5">
        <dgm:presLayoutVars>
          <dgm:bulletEnabled val="1"/>
        </dgm:presLayoutVars>
      </dgm:prSet>
      <dgm:spPr/>
      <dgm:t>
        <a:bodyPr/>
        <a:lstStyle/>
        <a:p>
          <a:endParaRPr lang="zh-TW" altLang="en-US"/>
        </a:p>
      </dgm:t>
    </dgm:pt>
  </dgm:ptLst>
  <dgm:cxnLst>
    <dgm:cxn modelId="{0C1A7563-5060-41AD-92AF-7C2B3AD6071C}" srcId="{5C584F0F-D59A-46EC-A6B9-F0BC1B038FCE}" destId="{C0EB6977-47E8-4134-B735-D5F0C9F4C761}" srcOrd="3" destOrd="0" parTransId="{EE6E7F8A-A9E9-4BBE-9B43-63A82838A512}" sibTransId="{D8100F95-49A5-466C-9F51-2264F0F435FC}"/>
    <dgm:cxn modelId="{0066A614-EDE1-4DEA-9287-0BDA11C08753}" type="presOf" srcId="{6673F068-138A-4B33-A0A2-3701AD458FB1}" destId="{7043610D-911F-4FA7-AEED-2B46457AB20D}" srcOrd="0" destOrd="0" presId="urn:microsoft.com/office/officeart/2005/8/layout/hProcess9"/>
    <dgm:cxn modelId="{C759CC97-4F67-46AD-8CE1-FAC4CDB53C97}" type="presOf" srcId="{74F4849E-E335-4AF6-A683-12AA5EDD7661}" destId="{E482D5DF-4B6A-44E1-A73C-CC9101304339}" srcOrd="0" destOrd="0" presId="urn:microsoft.com/office/officeart/2005/8/layout/hProcess9"/>
    <dgm:cxn modelId="{8C0FE7F5-86E5-4139-A154-0739DB4B376F}" type="presOf" srcId="{5BD0D97F-2631-4CCD-8ABE-E9DB6421B20C}" destId="{3DB4E349-8ED2-4142-B046-AB32F3025ECD}" srcOrd="0" destOrd="0" presId="urn:microsoft.com/office/officeart/2005/8/layout/hProcess9"/>
    <dgm:cxn modelId="{FF7FE396-6D2A-4D93-B576-847D69EB16D3}" srcId="{5C584F0F-D59A-46EC-A6B9-F0BC1B038FCE}" destId="{6673F068-138A-4B33-A0A2-3701AD458FB1}" srcOrd="1" destOrd="0" parTransId="{86B31A4E-EE7E-45AF-A460-2B93434F7089}" sibTransId="{56664E2D-3D69-4DC7-912E-4DA2E4274789}"/>
    <dgm:cxn modelId="{ECCF7B26-E20A-4096-8B03-40C94ADECD56}" srcId="{5C584F0F-D59A-46EC-A6B9-F0BC1B038FCE}" destId="{5BD0D97F-2631-4CCD-8ABE-E9DB6421B20C}" srcOrd="0" destOrd="0" parTransId="{A8300DBE-9D01-442D-B3B5-ACC2A4F9EEC6}" sibTransId="{4A1FDE80-C0C4-409A-966E-92A12F223B94}"/>
    <dgm:cxn modelId="{77A92E5B-177A-43BD-A5C0-9B0FB48D6CF5}" type="presOf" srcId="{5C584F0F-D59A-46EC-A6B9-F0BC1B038FCE}" destId="{221F5FA7-AEBA-49BD-A9CE-FBF2A53C4982}" srcOrd="0" destOrd="0" presId="urn:microsoft.com/office/officeart/2005/8/layout/hProcess9"/>
    <dgm:cxn modelId="{615D40D5-DC6A-463E-AC6F-B70E34588FFC}" srcId="{5C584F0F-D59A-46EC-A6B9-F0BC1B038FCE}" destId="{74F4849E-E335-4AF6-A683-12AA5EDD7661}" srcOrd="4" destOrd="0" parTransId="{66CA4EA1-EFA6-4248-9534-55DDFFFAA178}" sibTransId="{BB585169-EAC0-4A46-998D-5B19AB1668E9}"/>
    <dgm:cxn modelId="{D653549C-5A0B-44A7-97F3-3A8F8AB855C6}" type="presOf" srcId="{C0EB6977-47E8-4134-B735-D5F0C9F4C761}" destId="{1591D43A-CAE6-4971-937B-4451E31F8955}" srcOrd="0" destOrd="0" presId="urn:microsoft.com/office/officeart/2005/8/layout/hProcess9"/>
    <dgm:cxn modelId="{043C3692-0D94-4CCE-A5DA-8275312982D2}" srcId="{5C584F0F-D59A-46EC-A6B9-F0BC1B038FCE}" destId="{D7E19848-2C00-4845-9768-82C26881E742}" srcOrd="2" destOrd="0" parTransId="{AFB80CA0-F5C8-4C3A-AD4B-C65E95514912}" sibTransId="{E97DA4B2-D329-4C16-929F-559FB9238062}"/>
    <dgm:cxn modelId="{F720A15E-6882-48A2-8140-ED46FFE3C204}" type="presOf" srcId="{D7E19848-2C00-4845-9768-82C26881E742}" destId="{97B9BCF2-E9DC-46B6-99AE-91E7E8B14FC4}" srcOrd="0" destOrd="0" presId="urn:microsoft.com/office/officeart/2005/8/layout/hProcess9"/>
    <dgm:cxn modelId="{2AC12081-512E-4CEC-AE55-58034A36EF78}" type="presParOf" srcId="{221F5FA7-AEBA-49BD-A9CE-FBF2A53C4982}" destId="{3CDE13AC-4090-4948-8BE2-F5E3C7ADA209}" srcOrd="0" destOrd="0" presId="urn:microsoft.com/office/officeart/2005/8/layout/hProcess9"/>
    <dgm:cxn modelId="{E90C0E8F-E590-40AD-92C2-A6650C6430BE}" type="presParOf" srcId="{221F5FA7-AEBA-49BD-A9CE-FBF2A53C4982}" destId="{B0142666-8CBE-4A7C-9415-D61B7144D2AE}" srcOrd="1" destOrd="0" presId="urn:microsoft.com/office/officeart/2005/8/layout/hProcess9"/>
    <dgm:cxn modelId="{38E49A80-8475-4386-B8ED-C81CD13C8E27}" type="presParOf" srcId="{B0142666-8CBE-4A7C-9415-D61B7144D2AE}" destId="{3DB4E349-8ED2-4142-B046-AB32F3025ECD}" srcOrd="0" destOrd="0" presId="urn:microsoft.com/office/officeart/2005/8/layout/hProcess9"/>
    <dgm:cxn modelId="{4C16C377-2993-4229-866F-E4F3DB7AC4F6}" type="presParOf" srcId="{B0142666-8CBE-4A7C-9415-D61B7144D2AE}" destId="{DE4437AA-DEF8-4745-ADBA-92FCFF1F1E2A}" srcOrd="1" destOrd="0" presId="urn:microsoft.com/office/officeart/2005/8/layout/hProcess9"/>
    <dgm:cxn modelId="{033F015F-8540-446F-8EE3-B702D225B781}" type="presParOf" srcId="{B0142666-8CBE-4A7C-9415-D61B7144D2AE}" destId="{7043610D-911F-4FA7-AEED-2B46457AB20D}" srcOrd="2" destOrd="0" presId="urn:microsoft.com/office/officeart/2005/8/layout/hProcess9"/>
    <dgm:cxn modelId="{E27F0F1F-87F1-4643-B545-06193F42A8E4}" type="presParOf" srcId="{B0142666-8CBE-4A7C-9415-D61B7144D2AE}" destId="{8D4A8355-AD2F-486D-A12C-7BDA28CFEF52}" srcOrd="3" destOrd="0" presId="urn:microsoft.com/office/officeart/2005/8/layout/hProcess9"/>
    <dgm:cxn modelId="{BF3F7B76-D695-413B-9D3E-BBF652857764}" type="presParOf" srcId="{B0142666-8CBE-4A7C-9415-D61B7144D2AE}" destId="{97B9BCF2-E9DC-46B6-99AE-91E7E8B14FC4}" srcOrd="4" destOrd="0" presId="urn:microsoft.com/office/officeart/2005/8/layout/hProcess9"/>
    <dgm:cxn modelId="{F0A06C7A-DFB9-4275-93C3-4E80485E2634}" type="presParOf" srcId="{B0142666-8CBE-4A7C-9415-D61B7144D2AE}" destId="{705CE3BD-7E94-46FB-8E4C-B39550776E50}" srcOrd="5" destOrd="0" presId="urn:microsoft.com/office/officeart/2005/8/layout/hProcess9"/>
    <dgm:cxn modelId="{658511EA-AC80-4605-8B98-98EC0088211F}" type="presParOf" srcId="{B0142666-8CBE-4A7C-9415-D61B7144D2AE}" destId="{1591D43A-CAE6-4971-937B-4451E31F8955}" srcOrd="6" destOrd="0" presId="urn:microsoft.com/office/officeart/2005/8/layout/hProcess9"/>
    <dgm:cxn modelId="{623A2640-F2CE-4679-B4F7-EDCDEA8D5DA0}" type="presParOf" srcId="{B0142666-8CBE-4A7C-9415-D61B7144D2AE}" destId="{3EB38E67-CB2A-4142-B354-ED50B71C0A75}" srcOrd="7" destOrd="0" presId="urn:microsoft.com/office/officeart/2005/8/layout/hProcess9"/>
    <dgm:cxn modelId="{1D7DCC54-C565-4372-9AF4-08784570753E}" type="presParOf" srcId="{B0142666-8CBE-4A7C-9415-D61B7144D2AE}" destId="{E482D5DF-4B6A-44E1-A73C-CC9101304339}"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584F0F-D59A-46EC-A6B9-F0BC1B038FCE}" type="doc">
      <dgm:prSet loTypeId="urn:microsoft.com/office/officeart/2005/8/layout/bProcess3" loCatId="process" qsTypeId="urn:microsoft.com/office/officeart/2005/8/quickstyle/simple1" qsCatId="simple" csTypeId="urn:microsoft.com/office/officeart/2005/8/colors/accent6_1" csCatId="accent6" phldr="1"/>
      <dgm:spPr/>
    </dgm:pt>
    <dgm:pt modelId="{3E171820-AECD-4179-8975-DB6A51E4D4E0}" type="pres">
      <dgm:prSet presAssocID="{5C584F0F-D59A-46EC-A6B9-F0BC1B038FCE}" presName="Name0" presStyleCnt="0">
        <dgm:presLayoutVars>
          <dgm:dir/>
          <dgm:resizeHandles val="exact"/>
        </dgm:presLayoutVars>
      </dgm:prSet>
      <dgm:spPr/>
    </dgm:pt>
  </dgm:ptLst>
  <dgm:cxnLst>
    <dgm:cxn modelId="{42DEE754-9DAB-4918-9736-F4DE2FB88AD5}" type="presOf" srcId="{5C584F0F-D59A-46EC-A6B9-F0BC1B038FCE}" destId="{3E171820-AECD-4179-8975-DB6A51E4D4E0}" srcOrd="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E13AC-4090-4948-8BE2-F5E3C7ADA209}">
      <dsp:nvSpPr>
        <dsp:cNvPr id="0" name=""/>
        <dsp:cNvSpPr/>
      </dsp:nvSpPr>
      <dsp:spPr>
        <a:xfrm>
          <a:off x="617219" y="0"/>
          <a:ext cx="6995160" cy="4525963"/>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B4E349-8ED2-4142-B046-AB32F3025ECD}">
      <dsp:nvSpPr>
        <dsp:cNvPr id="0" name=""/>
        <dsp:cNvSpPr/>
      </dsp:nvSpPr>
      <dsp:spPr>
        <a:xfrm>
          <a:off x="2411" y="1324749"/>
          <a:ext cx="1451431" cy="1876464"/>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altLang="zh-TW" sz="1600" kern="1200" dirty="0" smtClean="0">
            <a:latin typeface="華康儷楷書" panose="03000509000000000000" pitchFamily="65" charset="-120"/>
            <a:ea typeface="華康儷楷書"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cs typeface="華康儷楷書" panose="03000509000000000000" pitchFamily="65" charset="-120"/>
            </a:rPr>
            <a:t>成立研究小組</a:t>
          </a:r>
          <a:endParaRPr lang="en-US" altLang="zh-TW" sz="16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◎邀請朋友參加</a:t>
          </a:r>
          <a:endParaRPr lang="en-US" altLang="zh-TW" sz="14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zh-TW" sz="1400" kern="1200" dirty="0" smtClean="0">
              <a:latin typeface="標楷體" panose="03000509000000000000" pitchFamily="65" charset="-120"/>
              <a:ea typeface="標楷體" panose="03000509000000000000" pitchFamily="65" charset="-120"/>
              <a:cs typeface="華康儷楷書" panose="03000509000000000000" pitchFamily="65" charset="-120"/>
            </a:rPr>
            <a:t>◎</a:t>
          </a: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邀請老師指導</a:t>
          </a:r>
          <a:endParaRPr lang="en-US" altLang="zh-TW" sz="14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endParaRPr lang="zh-TW" altLang="en-US" sz="2000" kern="1200" dirty="0">
            <a:latin typeface="華康儷楷書" panose="03000509000000000000" pitchFamily="65" charset="-120"/>
            <a:ea typeface="華康儷楷書" panose="03000509000000000000" pitchFamily="65" charset="-120"/>
            <a:cs typeface="華康儷楷書" panose="03000509000000000000" pitchFamily="65" charset="-120"/>
          </a:endParaRPr>
        </a:p>
      </dsp:txBody>
      <dsp:txXfrm>
        <a:off x="73264" y="1395602"/>
        <a:ext cx="1309725" cy="1734758"/>
      </dsp:txXfrm>
    </dsp:sp>
    <dsp:sp modelId="{7043610D-911F-4FA7-AEED-2B46457AB20D}">
      <dsp:nvSpPr>
        <dsp:cNvPr id="0" name=""/>
        <dsp:cNvSpPr/>
      </dsp:nvSpPr>
      <dsp:spPr>
        <a:xfrm>
          <a:off x="1695747" y="1324740"/>
          <a:ext cx="1451431" cy="1876482"/>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cs typeface="華康儷楷書" panose="03000509000000000000" pitchFamily="65" charset="-120"/>
            </a:rPr>
            <a:t>確定研究主題</a:t>
          </a:r>
          <a:endParaRPr lang="en-US" altLang="zh-TW" sz="16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◎大家感興趣</a:t>
          </a:r>
          <a:endParaRPr lang="en-US" altLang="zh-TW" sz="14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◎資料容易取得</a:t>
          </a:r>
          <a:endParaRPr lang="zh-TW" altLang="en-US" sz="1400" kern="1200" dirty="0">
            <a:latin typeface="標楷體" panose="03000509000000000000" pitchFamily="65" charset="-120"/>
            <a:ea typeface="標楷體" panose="03000509000000000000" pitchFamily="65" charset="-120"/>
            <a:cs typeface="華康儷楷書" panose="03000509000000000000" pitchFamily="65" charset="-120"/>
          </a:endParaRPr>
        </a:p>
      </dsp:txBody>
      <dsp:txXfrm>
        <a:off x="1766600" y="1395593"/>
        <a:ext cx="1309725" cy="1734776"/>
      </dsp:txXfrm>
    </dsp:sp>
    <dsp:sp modelId="{97B9BCF2-E9DC-46B6-99AE-91E7E8B14FC4}">
      <dsp:nvSpPr>
        <dsp:cNvPr id="0" name=""/>
        <dsp:cNvSpPr/>
      </dsp:nvSpPr>
      <dsp:spPr>
        <a:xfrm>
          <a:off x="3389084" y="1357788"/>
          <a:ext cx="1451431" cy="1810385"/>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cs typeface="華康儷楷書" panose="03000509000000000000" pitchFamily="65" charset="-120"/>
            </a:rPr>
            <a:t>蒐集資料</a:t>
          </a:r>
          <a:endParaRPr lang="en-US" altLang="zh-TW" sz="16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◎上網搜索</a:t>
          </a:r>
          <a:endParaRPr lang="en-US" altLang="zh-TW" sz="14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◎資料典籍查閱</a:t>
          </a:r>
          <a:endParaRPr lang="zh-TW" altLang="en-US" sz="1400" kern="1200" dirty="0">
            <a:latin typeface="標楷體" panose="03000509000000000000" pitchFamily="65" charset="-120"/>
            <a:ea typeface="標楷體" panose="03000509000000000000" pitchFamily="65" charset="-120"/>
            <a:cs typeface="華康儷楷書" panose="03000509000000000000" pitchFamily="65" charset="-120"/>
          </a:endParaRPr>
        </a:p>
      </dsp:txBody>
      <dsp:txXfrm>
        <a:off x="3459937" y="1428641"/>
        <a:ext cx="1309725" cy="1668679"/>
      </dsp:txXfrm>
    </dsp:sp>
    <dsp:sp modelId="{1591D43A-CAE6-4971-937B-4451E31F8955}">
      <dsp:nvSpPr>
        <dsp:cNvPr id="0" name=""/>
        <dsp:cNvSpPr/>
      </dsp:nvSpPr>
      <dsp:spPr>
        <a:xfrm>
          <a:off x="5082420" y="1357788"/>
          <a:ext cx="1451431" cy="1810385"/>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cs typeface="華康儷楷書" panose="03000509000000000000" pitchFamily="65" charset="-120"/>
            </a:rPr>
            <a:t>問卷設計</a:t>
          </a:r>
          <a:endParaRPr lang="en-US" altLang="zh-TW" sz="16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◎火影忍者中的忍術</a:t>
          </a:r>
          <a:endParaRPr lang="en-US" altLang="zh-TW" sz="14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◎學生的喜好與認知程度</a:t>
          </a:r>
          <a:endParaRPr lang="zh-TW" altLang="en-US" sz="1400" kern="1200" dirty="0">
            <a:latin typeface="標楷體" panose="03000509000000000000" pitchFamily="65" charset="-120"/>
            <a:ea typeface="標楷體" panose="03000509000000000000" pitchFamily="65" charset="-120"/>
            <a:cs typeface="華康儷楷書" panose="03000509000000000000" pitchFamily="65" charset="-120"/>
          </a:endParaRPr>
        </a:p>
      </dsp:txBody>
      <dsp:txXfrm>
        <a:off x="5153273" y="1428641"/>
        <a:ext cx="1309725" cy="1668679"/>
      </dsp:txXfrm>
    </dsp:sp>
    <dsp:sp modelId="{E482D5DF-4B6A-44E1-A73C-CC9101304339}">
      <dsp:nvSpPr>
        <dsp:cNvPr id="0" name=""/>
        <dsp:cNvSpPr/>
      </dsp:nvSpPr>
      <dsp:spPr>
        <a:xfrm>
          <a:off x="6775757" y="1357788"/>
          <a:ext cx="1451431" cy="1810385"/>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zh-TW" altLang="en-US" sz="1600" kern="1200" dirty="0" smtClean="0">
              <a:latin typeface="標楷體" panose="03000509000000000000" pitchFamily="65" charset="-120"/>
              <a:ea typeface="標楷體" panose="03000509000000000000" pitchFamily="65" charset="-120"/>
              <a:cs typeface="華康儷楷書" panose="03000509000000000000" pitchFamily="65" charset="-120"/>
            </a:rPr>
            <a:t>資料分析</a:t>
          </a:r>
          <a:endParaRPr lang="en-US" altLang="zh-TW" sz="16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◎簡單分析</a:t>
          </a:r>
          <a:endParaRPr lang="en-US" altLang="zh-TW" sz="1400" kern="1200" dirty="0" smtClean="0">
            <a:latin typeface="標楷體" panose="03000509000000000000" pitchFamily="65" charset="-120"/>
            <a:ea typeface="標楷體" panose="03000509000000000000" pitchFamily="65" charset="-120"/>
            <a:cs typeface="華康儷楷書" panose="03000509000000000000" pitchFamily="65" charset="-120"/>
          </a:endParaRPr>
        </a:p>
        <a:p>
          <a:pPr lvl="0" algn="ctr" defTabSz="711200">
            <a:lnSpc>
              <a:spcPct val="90000"/>
            </a:lnSpc>
            <a:spcBef>
              <a:spcPct val="0"/>
            </a:spcBef>
            <a:spcAft>
              <a:spcPct val="35000"/>
            </a:spcAft>
          </a:pPr>
          <a:r>
            <a:rPr lang="zh-TW" altLang="en-US" sz="1400" kern="1200" dirty="0" smtClean="0">
              <a:latin typeface="標楷體" panose="03000509000000000000" pitchFamily="65" charset="-120"/>
              <a:ea typeface="標楷體" panose="03000509000000000000" pitchFamily="65" charset="-120"/>
              <a:cs typeface="華康儷楷書" panose="03000509000000000000" pitchFamily="65" charset="-120"/>
            </a:rPr>
            <a:t>◎小組討論</a:t>
          </a:r>
          <a:endParaRPr lang="zh-TW" altLang="en-US" sz="1400" kern="1200" dirty="0">
            <a:latin typeface="標楷體" panose="03000509000000000000" pitchFamily="65" charset="-120"/>
            <a:ea typeface="標楷體" panose="03000509000000000000" pitchFamily="65" charset="-120"/>
            <a:cs typeface="華康儷楷書" panose="03000509000000000000" pitchFamily="65" charset="-120"/>
          </a:endParaRPr>
        </a:p>
      </dsp:txBody>
      <dsp:txXfrm>
        <a:off x="6846610" y="1428641"/>
        <a:ext cx="1309725" cy="1668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7FEB6E-9902-4304-AD9B-E5D60869B720}" type="datetimeFigureOut">
              <a:rPr lang="zh-TW" altLang="en-US" smtClean="0"/>
              <a:pPr/>
              <a:t>2017/10/26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4871AF-963F-4A53-AF3F-7D97390096A4}" type="slidenum">
              <a:rPr lang="zh-TW" altLang="en-US" smtClean="0"/>
              <a:pPr/>
              <a:t>‹#›</a:t>
            </a:fld>
            <a:endParaRPr lang="zh-TW" altLang="en-US"/>
          </a:p>
        </p:txBody>
      </p:sp>
    </p:spTree>
    <p:extLst>
      <p:ext uri="{BB962C8B-B14F-4D97-AF65-F5344CB8AC3E}">
        <p14:creationId xmlns:p14="http://schemas.microsoft.com/office/powerpoint/2010/main" val="208426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D34871AF-963F-4A53-AF3F-7D97390096A4}"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DA95DC4-D822-430F-84AE-455C25E4B50E}" type="slidenum">
              <a:rPr lang="zh-TW" altLang="en-US" smtClean="0"/>
              <a:pPr/>
              <a:t>‹#›</a:t>
            </a:fld>
            <a:endParaRPr lang="zh-TW" alt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8334BBD-0167-46F7-B36B-105098C9A6AC}" type="datetimeFigureOut">
              <a:rPr lang="zh-TW" altLang="en-US" smtClean="0"/>
              <a:pPr/>
              <a:t>2017/10/26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DA95DC4-D822-430F-84AE-455C25E4B50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B8334BBD-0167-46F7-B36B-105098C9A6AC}" type="datetimeFigureOut">
              <a:rPr lang="zh-TW" altLang="en-US" smtClean="0"/>
              <a:pPr/>
              <a:t>2017/10/26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4DA95DC4-D822-430F-84AE-455C25E4B50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00034" y="1000108"/>
            <a:ext cx="8182004" cy="914408"/>
          </a:xfrm>
        </p:spPr>
        <p:txBody>
          <a:bodyPr>
            <a:normAutofit fontScale="90000"/>
          </a:bodyPr>
          <a:lstStyle/>
          <a:p>
            <a:pPr algn="l"/>
            <a:r>
              <a:rPr lang="zh-TW" altLang="en-US" dirty="0" smtClean="0">
                <a:latin typeface="標楷體" panose="03000509000000000000" pitchFamily="65" charset="-120"/>
                <a:ea typeface="標楷體" panose="03000509000000000000" pitchFamily="65" charset="-120"/>
              </a:rPr>
              <a:t>火影忍者忍術與</a:t>
            </a:r>
            <a:r>
              <a:rPr lang="zh-TW" altLang="en-US" smtClean="0">
                <a:latin typeface="標楷體" panose="03000509000000000000" pitchFamily="65" charset="-120"/>
                <a:ea typeface="標楷體" panose="03000509000000000000" pitchFamily="65" charset="-120"/>
              </a:rPr>
              <a:t>喜好</a:t>
            </a:r>
            <a:r>
              <a:rPr lang="zh-TW" altLang="en-US" smtClean="0">
                <a:latin typeface="標楷體" panose="03000509000000000000" pitchFamily="65" charset="-120"/>
                <a:ea typeface="標楷體" panose="03000509000000000000" pitchFamily="65" charset="-120"/>
              </a:rPr>
              <a:t>程度之探討 </a:t>
            </a:r>
            <a:endParaRPr lang="zh-TW" altLang="en-US" dirty="0">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642910" y="2928934"/>
            <a:ext cx="6670366" cy="3071834"/>
          </a:xfrm>
        </p:spPr>
        <p:txBody>
          <a:bodyPr>
            <a:normAutofit lnSpcReduction="10000"/>
          </a:bodyPr>
          <a:lstStyle/>
          <a:p>
            <a:r>
              <a:rPr lang="zh-TW" altLang="en-US" sz="2400" dirty="0" smtClean="0">
                <a:solidFill>
                  <a:schemeClr val="tx2"/>
                </a:solidFill>
                <a:latin typeface="標楷體" panose="03000509000000000000" pitchFamily="65" charset="-120"/>
                <a:ea typeface="標楷體" panose="03000509000000000000" pitchFamily="65" charset="-120"/>
              </a:rPr>
              <a:t>花蓮縣志學國民小學五年甲班</a:t>
            </a:r>
            <a:endParaRPr lang="en-US" altLang="zh-TW" sz="2400" dirty="0" smtClean="0">
              <a:solidFill>
                <a:schemeClr val="tx2"/>
              </a:solidFill>
              <a:latin typeface="標楷體" panose="03000509000000000000" pitchFamily="65" charset="-120"/>
              <a:ea typeface="標楷體" panose="03000509000000000000" pitchFamily="65" charset="-120"/>
            </a:endParaRPr>
          </a:p>
          <a:p>
            <a:endParaRPr lang="en-US" altLang="zh-TW" sz="2400" dirty="0" smtClean="0">
              <a:solidFill>
                <a:schemeClr val="tx2"/>
              </a:solidFill>
              <a:latin typeface="標楷體" panose="03000509000000000000" pitchFamily="65" charset="-120"/>
              <a:ea typeface="標楷體" panose="03000509000000000000" pitchFamily="65" charset="-120"/>
            </a:endParaRPr>
          </a:p>
          <a:p>
            <a:r>
              <a:rPr lang="zh-TW" altLang="en-US" sz="2400" dirty="0" smtClean="0">
                <a:solidFill>
                  <a:schemeClr val="tx2"/>
                </a:solidFill>
                <a:latin typeface="標楷體" panose="03000509000000000000" pitchFamily="65" charset="-120"/>
                <a:ea typeface="標楷體" panose="03000509000000000000" pitchFamily="65" charset="-120"/>
              </a:rPr>
              <a:t>學生</a:t>
            </a:r>
            <a:r>
              <a:rPr lang="en-US" altLang="zh-TW" sz="2400" dirty="0" smtClean="0">
                <a:solidFill>
                  <a:schemeClr val="tx2"/>
                </a:solidFill>
                <a:latin typeface="標楷體" panose="03000509000000000000" pitchFamily="65" charset="-120"/>
                <a:ea typeface="標楷體" panose="03000509000000000000" pitchFamily="65" charset="-120"/>
              </a:rPr>
              <a:t>:</a:t>
            </a:r>
          </a:p>
          <a:p>
            <a:r>
              <a:rPr lang="zh-TW" altLang="en-US" sz="2400" dirty="0" smtClean="0">
                <a:solidFill>
                  <a:schemeClr val="tx2"/>
                </a:solidFill>
                <a:latin typeface="標楷體" panose="03000509000000000000" pitchFamily="65" charset="-120"/>
                <a:ea typeface="標楷體" panose="03000509000000000000" pitchFamily="65" charset="-120"/>
              </a:rPr>
              <a:t>      林已安、楊宥任、林睿鋐、鄧宇安</a:t>
            </a:r>
            <a:endParaRPr lang="en-US" altLang="zh-TW" sz="2400" dirty="0" smtClean="0">
              <a:solidFill>
                <a:schemeClr val="tx2"/>
              </a:solidFill>
              <a:latin typeface="標楷體" panose="03000509000000000000" pitchFamily="65" charset="-120"/>
              <a:ea typeface="標楷體" panose="03000509000000000000" pitchFamily="65" charset="-120"/>
            </a:endParaRPr>
          </a:p>
          <a:p>
            <a:endParaRPr lang="en-US" altLang="zh-TW" sz="2400" dirty="0" smtClean="0">
              <a:solidFill>
                <a:schemeClr val="tx2"/>
              </a:solidFill>
              <a:latin typeface="標楷體" panose="03000509000000000000" pitchFamily="65" charset="-120"/>
              <a:ea typeface="標楷體" panose="03000509000000000000" pitchFamily="65" charset="-120"/>
            </a:endParaRPr>
          </a:p>
          <a:p>
            <a:r>
              <a:rPr lang="zh-TW" altLang="en-US" sz="2400" dirty="0" smtClean="0">
                <a:solidFill>
                  <a:schemeClr val="tx2"/>
                </a:solidFill>
                <a:latin typeface="標楷體" panose="03000509000000000000" pitchFamily="65" charset="-120"/>
                <a:ea typeface="標楷體" panose="03000509000000000000" pitchFamily="65" charset="-120"/>
              </a:rPr>
              <a:t>指導老師</a:t>
            </a:r>
            <a:r>
              <a:rPr lang="en-US" altLang="zh-TW" sz="2400" dirty="0" smtClean="0">
                <a:solidFill>
                  <a:schemeClr val="tx2"/>
                </a:solidFill>
                <a:latin typeface="標楷體" panose="03000509000000000000" pitchFamily="65" charset="-120"/>
                <a:ea typeface="標楷體" panose="03000509000000000000" pitchFamily="65" charset="-120"/>
              </a:rPr>
              <a:t>:</a:t>
            </a:r>
          </a:p>
          <a:p>
            <a:r>
              <a:rPr lang="zh-TW" altLang="en-US" sz="2400" dirty="0" smtClean="0">
                <a:solidFill>
                  <a:schemeClr val="tx2"/>
                </a:solidFill>
                <a:latin typeface="標楷體" panose="03000509000000000000" pitchFamily="65" charset="-120"/>
                <a:ea typeface="標楷體" panose="03000509000000000000" pitchFamily="65" charset="-120"/>
              </a:rPr>
              <a:t>            吳宇凡、何聯發    老師</a:t>
            </a:r>
            <a:endParaRPr lang="en-US" altLang="zh-TW" dirty="0" smtClean="0">
              <a:solidFill>
                <a:schemeClr val="tx2"/>
              </a:solidFill>
              <a:latin typeface="標楷體" panose="03000509000000000000" pitchFamily="65" charset="-120"/>
              <a:ea typeface="標楷體" panose="03000509000000000000" pitchFamily="65" charset="-120"/>
            </a:endParaRPr>
          </a:p>
          <a:p>
            <a:endParaRPr lang="en-US" altLang="zh-TW" dirty="0" smtClean="0">
              <a:solidFill>
                <a:schemeClr val="tx2"/>
              </a:solidFill>
              <a:latin typeface="教育部標準楷書" pitchFamily="2" charset="-120"/>
              <a:ea typeface="教育部標準楷書" pitchFamily="2" charset="-120"/>
            </a:endParaRPr>
          </a:p>
          <a:p>
            <a:endParaRPr lang="zh-TW" altLang="en-US" dirty="0">
              <a:solidFill>
                <a:schemeClr val="tx2"/>
              </a:solidFill>
              <a:latin typeface="教育部標準楷書" pitchFamily="2" charset="-120"/>
              <a:ea typeface="教育部標準楷書" pitchFamily="2" charset="-12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r>
              <a:rPr lang="en-US" altLang="zh-TW"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二</a:t>
            </a:r>
            <a:r>
              <a:rPr lang="en-US" altLang="zh-TW" sz="2800" dirty="0" smtClean="0">
                <a:latin typeface="標楷體" panose="03000509000000000000" pitchFamily="65" charset="-120"/>
                <a:ea typeface="標楷體" panose="03000509000000000000" pitchFamily="65" charset="-120"/>
              </a:rPr>
              <a:t>)</a:t>
            </a:r>
            <a:r>
              <a:rPr lang="en-US" altLang="zh-TW" sz="2800" dirty="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詢問</a:t>
            </a:r>
            <a:r>
              <a:rPr lang="zh-TW" altLang="en-US" sz="2800" dirty="0">
                <a:latin typeface="標楷體" panose="03000509000000000000" pitchFamily="65" charset="-120"/>
                <a:ea typeface="標楷體" panose="03000509000000000000" pitchFamily="65" charset="-120"/>
              </a:rPr>
              <a:t>過是否聽過後，再來詢問是否</a:t>
            </a:r>
            <a:r>
              <a:rPr lang="zh-TW" altLang="en-US" sz="2800" dirty="0" smtClean="0">
                <a:latin typeface="標楷體" panose="03000509000000000000" pitchFamily="65" charset="-120"/>
                <a:ea typeface="標楷體" panose="03000509000000000000" pitchFamily="65" charset="-120"/>
              </a:rPr>
              <a:t>看過這部動漫。</a:t>
            </a:r>
            <a:endParaRPr lang="en-US" altLang="zh-TW" sz="2800" dirty="0" smtClean="0">
              <a:latin typeface="標楷體" panose="03000509000000000000" pitchFamily="65" charset="-120"/>
              <a:ea typeface="標楷體" panose="03000509000000000000" pitchFamily="65" charset="-120"/>
            </a:endParaRPr>
          </a:p>
          <a:p>
            <a:endParaRPr lang="en-US" altLang="zh-TW" sz="2800" dirty="0">
              <a:latin typeface="標楷體" panose="03000509000000000000" pitchFamily="65" charset="-120"/>
              <a:ea typeface="標楷體" panose="03000509000000000000" pitchFamily="65" charset="-120"/>
            </a:endParaRPr>
          </a:p>
          <a:p>
            <a:endParaRPr lang="en-US" altLang="zh-TW" sz="2800" dirty="0" smtClean="0">
              <a:latin typeface="華康行書體(P)" panose="03000500000000000000" pitchFamily="66" charset="-120"/>
              <a:ea typeface="華康行書體(P)" panose="03000500000000000000" pitchFamily="66" charset="-120"/>
            </a:endParaRPr>
          </a:p>
          <a:p>
            <a:endParaRPr lang="en-US" altLang="zh-TW" sz="2800" dirty="0">
              <a:latin typeface="華康行書體(P)" panose="03000500000000000000" pitchFamily="66" charset="-120"/>
              <a:ea typeface="華康行書體(P)" panose="03000500000000000000" pitchFamily="66" charset="-120"/>
            </a:endParaRPr>
          </a:p>
          <a:p>
            <a:endParaRPr lang="en-US" altLang="zh-TW" sz="2800" dirty="0" smtClean="0">
              <a:latin typeface="華康行書體(P)" panose="03000500000000000000" pitchFamily="66" charset="-120"/>
              <a:ea typeface="華康行書體(P)" panose="03000500000000000000" pitchFamily="66" charset="-120"/>
            </a:endParaRPr>
          </a:p>
          <a:p>
            <a:endParaRPr lang="en-US" altLang="zh-TW" sz="2800" dirty="0">
              <a:latin typeface="華康行書體(P)" panose="03000500000000000000" pitchFamily="66" charset="-120"/>
              <a:ea typeface="華康行書體(P)" panose="03000500000000000000" pitchFamily="66" charset="-120"/>
            </a:endParaRPr>
          </a:p>
          <a:p>
            <a:endParaRPr lang="en-US" altLang="zh-TW" sz="2800" dirty="0" smtClean="0">
              <a:latin typeface="華康行書體(P)" panose="03000500000000000000" pitchFamily="66" charset="-120"/>
              <a:ea typeface="華康行書體(P)" panose="03000500000000000000" pitchFamily="66" charset="-120"/>
            </a:endParaRPr>
          </a:p>
          <a:p>
            <a:r>
              <a:rPr lang="zh-TW" altLang="en-US" sz="2800" dirty="0">
                <a:latin typeface="標楷體" panose="03000509000000000000" pitchFamily="65" charset="-120"/>
                <a:ea typeface="標楷體" panose="03000509000000000000" pitchFamily="65" charset="-120"/>
              </a:rPr>
              <a:t>↑從左至右分別</a:t>
            </a:r>
            <a:r>
              <a:rPr lang="zh-TW" altLang="en-US" sz="2800" dirty="0" smtClean="0">
                <a:latin typeface="標楷體" panose="03000509000000000000" pitchFamily="65" charset="-120"/>
                <a:ea typeface="標楷體" panose="03000509000000000000" pitchFamily="65" charset="-120"/>
              </a:rPr>
              <a:t>為圖 </a:t>
            </a:r>
            <a:r>
              <a:rPr lang="en-US" altLang="zh-TW" sz="2800" dirty="0">
                <a:latin typeface="標楷體" panose="03000509000000000000" pitchFamily="65" charset="-120"/>
                <a:ea typeface="標楷體" panose="03000509000000000000" pitchFamily="65" charset="-120"/>
              </a:rPr>
              <a:t>4(</a:t>
            </a:r>
            <a:r>
              <a:rPr lang="zh-TW" altLang="en-US" sz="2800" dirty="0">
                <a:latin typeface="標楷體" panose="03000509000000000000" pitchFamily="65" charset="-120"/>
                <a:ea typeface="標楷體" panose="03000509000000000000" pitchFamily="65" charset="-120"/>
              </a:rPr>
              <a:t>四年級 </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、圖 </a:t>
            </a:r>
            <a:r>
              <a:rPr lang="en-US" altLang="zh-TW" sz="2800" dirty="0">
                <a:latin typeface="標楷體" panose="03000509000000000000" pitchFamily="65" charset="-120"/>
                <a:ea typeface="標楷體" panose="03000509000000000000" pitchFamily="65" charset="-120"/>
              </a:rPr>
              <a:t>5(</a:t>
            </a:r>
            <a:r>
              <a:rPr lang="zh-TW" altLang="en-US" sz="2800" dirty="0">
                <a:latin typeface="標楷體" panose="03000509000000000000" pitchFamily="65" charset="-120"/>
                <a:ea typeface="標楷體" panose="03000509000000000000" pitchFamily="65" charset="-120"/>
              </a:rPr>
              <a:t>五年級 </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、圖 </a:t>
            </a:r>
            <a:r>
              <a:rPr lang="en-US" altLang="zh-TW" sz="2800" dirty="0">
                <a:latin typeface="標楷體" panose="03000509000000000000" pitchFamily="65" charset="-120"/>
                <a:ea typeface="標楷體" panose="03000509000000000000" pitchFamily="65" charset="-120"/>
              </a:rPr>
              <a:t>6( </a:t>
            </a:r>
            <a:r>
              <a:rPr lang="zh-TW" altLang="en-US" sz="2800" dirty="0">
                <a:latin typeface="標楷體" panose="03000509000000000000" pitchFamily="65" charset="-120"/>
                <a:ea typeface="標楷體" panose="03000509000000000000" pitchFamily="65" charset="-120"/>
              </a:rPr>
              <a:t>六年級 </a:t>
            </a:r>
            <a:r>
              <a:rPr lang="en-US" altLang="zh-TW" sz="2800" dirty="0">
                <a:latin typeface="標楷體" panose="03000509000000000000" pitchFamily="65" charset="-120"/>
                <a:ea typeface="標楷體" panose="03000509000000000000" pitchFamily="65" charset="-120"/>
              </a:rPr>
              <a:t>)</a:t>
            </a:r>
            <a:endParaRPr lang="zh-TW" altLang="en-US" sz="2800" dirty="0">
              <a:latin typeface="標楷體" panose="03000509000000000000" pitchFamily="65" charset="-120"/>
              <a:ea typeface="標楷體" panose="03000509000000000000" pitchFamily="65" charset="-120"/>
            </a:endParaRPr>
          </a:p>
        </p:txBody>
      </p:sp>
      <p:sp>
        <p:nvSpPr>
          <p:cNvPr id="4" name="標題 3"/>
          <p:cNvSpPr>
            <a:spLocks noGrp="1"/>
          </p:cNvSpPr>
          <p:nvPr>
            <p:ph type="title"/>
          </p:nvPr>
        </p:nvSpPr>
        <p:spPr/>
        <p:txBody>
          <a:bodyPr/>
          <a:lstStyle/>
          <a:p>
            <a:endParaRPr lang="zh-TW"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08920"/>
            <a:ext cx="305752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7525" y="2708920"/>
            <a:ext cx="305752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050" y="2708920"/>
            <a:ext cx="305752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4756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詢問完是否看過後，先</a:t>
            </a:r>
            <a:r>
              <a:rPr lang="zh-TW" altLang="en-US" sz="2400" dirty="0" smtClean="0">
                <a:latin typeface="標楷體" panose="03000509000000000000" pitchFamily="65" charset="-120"/>
                <a:ea typeface="標楷體" panose="03000509000000000000" pitchFamily="65" charset="-120"/>
              </a:rPr>
              <a:t>簡單詢問學生是否喜愛</a:t>
            </a:r>
            <a:r>
              <a:rPr lang="zh-TW" altLang="en-US" sz="2400" dirty="0">
                <a:latin typeface="標楷體" panose="03000509000000000000" pitchFamily="65" charset="-120"/>
                <a:ea typeface="標楷體" panose="03000509000000000000" pitchFamily="65" charset="-120"/>
              </a:rPr>
              <a:t>這類動漫、電影</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華康行書體(P)" panose="03000500000000000000" pitchFamily="66" charset="-120"/>
              <a:ea typeface="華康行書體(P)" panose="03000500000000000000" pitchFamily="66" charset="-120"/>
            </a:endParaRPr>
          </a:p>
          <a:p>
            <a:endParaRPr lang="en-US" altLang="zh-TW" sz="2400" dirty="0" smtClean="0">
              <a:latin typeface="華康行書體(P)" panose="03000500000000000000" pitchFamily="66" charset="-120"/>
              <a:ea typeface="華康行書體(P)" panose="03000500000000000000" pitchFamily="66" charset="-120"/>
            </a:endParaRPr>
          </a:p>
          <a:p>
            <a:endParaRPr lang="en-US" altLang="zh-TW" sz="2400" dirty="0">
              <a:latin typeface="華康行書體(P)" panose="03000500000000000000" pitchFamily="66" charset="-120"/>
              <a:ea typeface="華康行書體(P)" panose="03000500000000000000" pitchFamily="66" charset="-120"/>
            </a:endParaRPr>
          </a:p>
          <a:p>
            <a:endParaRPr lang="en-US" altLang="zh-TW" sz="2400" dirty="0" smtClean="0">
              <a:latin typeface="華康行書體(P)" panose="03000500000000000000" pitchFamily="66" charset="-120"/>
              <a:ea typeface="華康行書體(P)" panose="03000500000000000000" pitchFamily="66" charset="-120"/>
            </a:endParaRPr>
          </a:p>
          <a:p>
            <a:endParaRPr lang="en-US" altLang="zh-TW" sz="2400" dirty="0">
              <a:latin typeface="華康行書體(P)" panose="03000500000000000000" pitchFamily="66" charset="-120"/>
              <a:ea typeface="華康行書體(P)" panose="03000500000000000000" pitchFamily="66" charset="-120"/>
            </a:endParaRPr>
          </a:p>
          <a:p>
            <a:endParaRPr lang="en-US" altLang="zh-TW" sz="2400" dirty="0" smtClean="0">
              <a:latin typeface="華康行書體(P)" panose="03000500000000000000" pitchFamily="66" charset="-120"/>
              <a:ea typeface="華康行書體(P)" panose="03000500000000000000" pitchFamily="66" charset="-120"/>
            </a:endParaRPr>
          </a:p>
          <a:p>
            <a:r>
              <a:rPr lang="zh-TW" altLang="en-US" sz="2400" dirty="0">
                <a:latin typeface="標楷體" panose="03000509000000000000" pitchFamily="65" charset="-120"/>
                <a:ea typeface="標楷體" panose="03000509000000000000" pitchFamily="65" charset="-120"/>
              </a:rPr>
              <a:t>↑從左至右分別</a:t>
            </a:r>
            <a:r>
              <a:rPr lang="zh-TW" altLang="en-US" sz="2400" dirty="0" smtClean="0">
                <a:latin typeface="標楷體" panose="03000509000000000000" pitchFamily="65" charset="-120"/>
                <a:ea typeface="標楷體" panose="03000509000000000000" pitchFamily="65" charset="-120"/>
              </a:rPr>
              <a:t>為圖 </a:t>
            </a:r>
            <a:r>
              <a:rPr lang="en-US" altLang="zh-TW" sz="2400" dirty="0">
                <a:latin typeface="標楷體" panose="03000509000000000000" pitchFamily="65" charset="-120"/>
                <a:ea typeface="標楷體" panose="03000509000000000000" pitchFamily="65" charset="-120"/>
              </a:rPr>
              <a:t>7</a:t>
            </a:r>
            <a:r>
              <a:rPr lang="en-US" altLang="zh-TW" sz="2400" dirty="0" smtClean="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四年級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、圖 </a:t>
            </a:r>
            <a:r>
              <a:rPr lang="en-US" altLang="zh-TW" sz="2400" dirty="0">
                <a:latin typeface="標楷體" panose="03000509000000000000" pitchFamily="65" charset="-120"/>
                <a:ea typeface="標楷體" panose="03000509000000000000" pitchFamily="65" charset="-120"/>
              </a:rPr>
              <a:t>8( </a:t>
            </a:r>
            <a:r>
              <a:rPr lang="zh-TW" altLang="en-US" sz="2400" dirty="0">
                <a:latin typeface="標楷體" panose="03000509000000000000" pitchFamily="65" charset="-120"/>
                <a:ea typeface="標楷體" panose="03000509000000000000" pitchFamily="65" charset="-120"/>
              </a:rPr>
              <a:t>五年級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、圖 </a:t>
            </a:r>
            <a:r>
              <a:rPr lang="en-US" altLang="zh-TW" sz="2400" dirty="0">
                <a:latin typeface="標楷體" panose="03000509000000000000" pitchFamily="65" charset="-120"/>
                <a:ea typeface="標楷體" panose="03000509000000000000" pitchFamily="65" charset="-120"/>
              </a:rPr>
              <a:t>9( </a:t>
            </a:r>
            <a:r>
              <a:rPr lang="zh-TW" altLang="en-US" sz="2400" dirty="0">
                <a:latin typeface="標楷體" panose="03000509000000000000" pitchFamily="65" charset="-120"/>
                <a:ea typeface="標楷體" panose="03000509000000000000" pitchFamily="65" charset="-120"/>
              </a:rPr>
              <a:t>六年級 </a:t>
            </a:r>
            <a:r>
              <a:rPr lang="en-US" altLang="zh-TW" sz="2400" dirty="0">
                <a:latin typeface="標楷體" panose="03000509000000000000" pitchFamily="65" charset="-120"/>
                <a:ea typeface="標楷體" panose="03000509000000000000" pitchFamily="65" charset="-120"/>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0" y="2852936"/>
            <a:ext cx="305752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7936" y="2852936"/>
            <a:ext cx="305752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5461" y="2852936"/>
            <a:ext cx="305752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9743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lnSpcReduction="10000"/>
          </a:bodyPr>
          <a:lstStyle/>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四</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再來</a:t>
            </a:r>
            <a:r>
              <a:rPr lang="zh-TW" altLang="en-US" sz="2400" dirty="0" smtClean="0">
                <a:latin typeface="標楷體" panose="03000509000000000000" pitchFamily="65" charset="-120"/>
                <a:ea typeface="標楷體" panose="03000509000000000000" pitchFamily="65" charset="-120"/>
              </a:rPr>
              <a:t>，我們詢問</a:t>
            </a:r>
            <a:r>
              <a:rPr lang="zh-TW" altLang="en-US" sz="2400" dirty="0">
                <a:latin typeface="標楷體" panose="03000509000000000000" pitchFamily="65" charset="-120"/>
                <a:ea typeface="標楷體" panose="03000509000000000000" pitchFamily="65" charset="-120"/>
              </a:rPr>
              <a:t>學生們是否知道</a:t>
            </a:r>
            <a:r>
              <a:rPr lang="zh-TW" altLang="en-US" sz="2400" dirty="0" smtClean="0">
                <a:latin typeface="標楷體" panose="03000509000000000000" pitchFamily="65" charset="-120"/>
                <a:ea typeface="標楷體" panose="03000509000000000000" pitchFamily="65" charset="-120"/>
              </a:rPr>
              <a:t>本</a:t>
            </a:r>
            <a:r>
              <a:rPr lang="zh-TW" altLang="en-US" sz="2400" dirty="0">
                <a:latin typeface="標楷體" panose="03000509000000000000" pitchFamily="65" charset="-120"/>
                <a:ea typeface="標楷體" panose="03000509000000000000" pitchFamily="65" charset="-120"/>
              </a:rPr>
              <a:t>作</a:t>
            </a:r>
            <a:r>
              <a:rPr lang="zh-TW" altLang="en-US" sz="2400" dirty="0" smtClean="0">
                <a:latin typeface="標楷體" panose="03000509000000000000" pitchFamily="65" charset="-120"/>
                <a:ea typeface="標楷體" panose="03000509000000000000" pitchFamily="65" charset="-120"/>
              </a:rPr>
              <a:t>中</a:t>
            </a:r>
            <a:r>
              <a:rPr lang="zh-TW" altLang="en-US" sz="2400" dirty="0">
                <a:latin typeface="標楷體" panose="03000509000000000000" pitchFamily="65" charset="-120"/>
                <a:ea typeface="標楷體" panose="03000509000000000000" pitchFamily="65" charset="-120"/>
              </a:rPr>
              <a:t>忍術與查克拉間</a:t>
            </a:r>
            <a:r>
              <a:rPr lang="zh-TW" altLang="en-US" sz="2400" dirty="0" smtClean="0">
                <a:latin typeface="標楷體" panose="03000509000000000000" pitchFamily="65" charset="-120"/>
                <a:ea typeface="標楷體" panose="03000509000000000000" pitchFamily="65" charset="-120"/>
              </a:rPr>
              <a:t>的關係。</a:t>
            </a:r>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r>
              <a:rPr lang="zh-TW" altLang="en-US" sz="2400" dirty="0">
                <a:latin typeface="標楷體" panose="03000509000000000000" pitchFamily="65" charset="-120"/>
                <a:ea typeface="標楷體" panose="03000509000000000000" pitchFamily="65" charset="-120"/>
              </a:rPr>
              <a:t>↑從左至右分別</a:t>
            </a:r>
            <a:r>
              <a:rPr lang="zh-TW" altLang="en-US" sz="2400" dirty="0" smtClean="0">
                <a:latin typeface="標楷體" panose="03000509000000000000" pitchFamily="65" charset="-120"/>
                <a:ea typeface="標楷體" panose="03000509000000000000" pitchFamily="65" charset="-120"/>
              </a:rPr>
              <a:t>為圖</a:t>
            </a:r>
            <a:r>
              <a:rPr lang="en-US" altLang="zh-TW" sz="2400" dirty="0" smtClean="0">
                <a:latin typeface="標楷體" panose="03000509000000000000" pitchFamily="65" charset="-120"/>
                <a:ea typeface="標楷體" panose="03000509000000000000" pitchFamily="65" charset="-120"/>
              </a:rPr>
              <a:t>10</a:t>
            </a:r>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四</a:t>
            </a:r>
            <a:r>
              <a:rPr lang="zh-TW" altLang="en-US" sz="2400" dirty="0" smtClean="0">
                <a:latin typeface="標楷體" panose="03000509000000000000" pitchFamily="65" charset="-120"/>
                <a:ea typeface="標楷體" panose="03000509000000000000" pitchFamily="65" charset="-120"/>
              </a:rPr>
              <a:t>年級</a:t>
            </a:r>
            <a:r>
              <a:rPr lang="en-US" altLang="zh-TW"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圖</a:t>
            </a:r>
            <a:r>
              <a:rPr lang="en-US" altLang="zh-TW" sz="2400" dirty="0" smtClean="0">
                <a:latin typeface="標楷體" panose="03000509000000000000" pitchFamily="65" charset="-120"/>
                <a:ea typeface="標楷體" panose="03000509000000000000" pitchFamily="65" charset="-120"/>
              </a:rPr>
              <a:t>11(</a:t>
            </a:r>
            <a:r>
              <a:rPr lang="zh-TW" altLang="en-US" sz="2400" dirty="0" smtClean="0">
                <a:latin typeface="標楷體" panose="03000509000000000000" pitchFamily="65" charset="-120"/>
                <a:ea typeface="標楷體" panose="03000509000000000000" pitchFamily="65" charset="-120"/>
              </a:rPr>
              <a:t>五年級</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、圖</a:t>
            </a:r>
            <a:r>
              <a:rPr lang="en-US" altLang="zh-TW" sz="2400" dirty="0" smtClean="0">
                <a:latin typeface="標楷體" panose="03000509000000000000" pitchFamily="65" charset="-120"/>
                <a:ea typeface="標楷體" panose="03000509000000000000" pitchFamily="65" charset="-120"/>
              </a:rPr>
              <a:t>12(</a:t>
            </a:r>
            <a:r>
              <a:rPr lang="zh-TW" altLang="en-US" sz="2400" dirty="0" smtClean="0">
                <a:latin typeface="標楷體" panose="03000509000000000000" pitchFamily="65" charset="-120"/>
                <a:ea typeface="標楷體" panose="03000509000000000000" pitchFamily="65" charset="-120"/>
              </a:rPr>
              <a:t>六年級</a:t>
            </a:r>
            <a:r>
              <a:rPr lang="en-US"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 y="2924944"/>
            <a:ext cx="305752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238" y="2924944"/>
            <a:ext cx="305752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5715" y="2937520"/>
            <a:ext cx="305752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2770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五</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最後，以勾選項的方式詢問學生是否認識本作</a:t>
            </a:r>
            <a:r>
              <a:rPr lang="zh-TW" altLang="en-US" sz="2400" dirty="0" smtClean="0">
                <a:latin typeface="標楷體" panose="03000509000000000000" pitchFamily="65" charset="-120"/>
                <a:ea typeface="標楷體" panose="03000509000000000000" pitchFamily="65" charset="-120"/>
              </a:rPr>
              <a:t>中的忍</a:t>
            </a:r>
            <a:r>
              <a:rPr lang="zh-TW" altLang="en-US" sz="2400" dirty="0">
                <a:latin typeface="標楷體" panose="03000509000000000000" pitchFamily="65" charset="-120"/>
                <a:ea typeface="標楷體" panose="03000509000000000000" pitchFamily="65" charset="-120"/>
              </a:rPr>
              <a:t>術及了解查</a:t>
            </a:r>
            <a:r>
              <a:rPr lang="zh-TW" altLang="en-US" sz="2400" dirty="0" smtClean="0">
                <a:latin typeface="標楷體" panose="03000509000000000000" pitchFamily="65" charset="-120"/>
                <a:ea typeface="標楷體" panose="03000509000000000000" pitchFamily="65" charset="-120"/>
              </a:rPr>
              <a:t>克拉</a:t>
            </a:r>
            <a:r>
              <a:rPr lang="zh-TW" altLang="en-US" sz="2400" dirty="0">
                <a:latin typeface="標楷體" panose="03000509000000000000" pitchFamily="65" charset="-120"/>
                <a:ea typeface="標楷體" panose="03000509000000000000" pitchFamily="65" charset="-120"/>
              </a:rPr>
              <a:t>的使用</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r>
              <a:rPr lang="zh-TW" altLang="en-US" sz="2400" dirty="0">
                <a:latin typeface="標楷體" panose="03000509000000000000" pitchFamily="65" charset="-120"/>
                <a:ea typeface="標楷體" panose="03000509000000000000" pitchFamily="65" charset="-120"/>
              </a:rPr>
              <a:t>↑四年級忍術及查克拉統計</a:t>
            </a:r>
            <a:r>
              <a:rPr lang="zh-TW" altLang="en-US" sz="2400" dirty="0" smtClean="0">
                <a:latin typeface="標楷體" panose="03000509000000000000" pitchFamily="65" charset="-120"/>
                <a:ea typeface="標楷體" panose="03000509000000000000" pitchFamily="65" charset="-120"/>
              </a:rPr>
              <a:t>結果</a:t>
            </a:r>
            <a:endParaRPr lang="en-US" altLang="zh-TW" sz="2400" dirty="0">
              <a:latin typeface="標楷體" panose="03000509000000000000" pitchFamily="65" charset="-120"/>
              <a:ea typeface="標楷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p>
          <a:p>
            <a:endParaRPr lang="en-US" altLang="zh-TW" sz="2400" dirty="0" smtClean="0"/>
          </a:p>
          <a:p>
            <a:endParaRPr lang="en-US" altLang="zh-TW" sz="2400" dirty="0"/>
          </a:p>
          <a:p>
            <a:endParaRPr lang="en-US" altLang="zh-TW" sz="2400" dirty="0" smtClean="0"/>
          </a:p>
          <a:p>
            <a:endParaRPr lang="en-US" altLang="zh-TW" sz="2400" dirty="0"/>
          </a:p>
          <a:p>
            <a:endParaRPr lang="en-US" altLang="zh-TW" sz="2400" dirty="0" smtClean="0"/>
          </a:p>
          <a:p>
            <a:endParaRPr lang="en-US" altLang="zh-TW" sz="2400" dirty="0"/>
          </a:p>
          <a:p>
            <a:endParaRPr lang="zh-TW" altLang="en-US" sz="2400"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780928"/>
            <a:ext cx="334327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2771403"/>
            <a:ext cx="34194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9315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00200"/>
            <a:ext cx="8229600" cy="5069160"/>
          </a:xfrm>
        </p:spPr>
        <p:txBody>
          <a:bodyPr>
            <a:normAutofit/>
          </a:bodyPr>
          <a:lstStyle/>
          <a:p>
            <a:pPr marL="0" indent="0">
              <a:buNone/>
            </a:pPr>
            <a:endParaRPr lang="en-US" altLang="zh-TW" sz="2400" dirty="0">
              <a:latin typeface="標楷體" panose="03000509000000000000" pitchFamily="65" charset="-120"/>
              <a:ea typeface="標楷體" panose="03000509000000000000" pitchFamily="65" charset="-120"/>
            </a:endParaRPr>
          </a:p>
          <a:p>
            <a:pPr marL="0" indent="0">
              <a:buNone/>
            </a:pP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五年級忍術及查克拉統計</a:t>
            </a:r>
            <a:r>
              <a:rPr lang="zh-TW" altLang="en-US" sz="2400" dirty="0" smtClean="0">
                <a:latin typeface="標楷體" panose="03000509000000000000" pitchFamily="65" charset="-120"/>
                <a:ea typeface="標楷體" panose="03000509000000000000" pitchFamily="65" charset="-120"/>
              </a:rPr>
              <a:t>結果</a:t>
            </a:r>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endParaRPr lang="en-US" altLang="zh-TW" sz="2400" dirty="0">
              <a:latin typeface="華康行書體" panose="03000509000000000000" pitchFamily="65" charset="-120"/>
              <a:ea typeface="華康行書體" panose="03000509000000000000" pitchFamily="65" charset="-120"/>
            </a:endParaRPr>
          </a:p>
          <a:p>
            <a:endParaRPr lang="en-US" altLang="zh-TW" sz="2400" dirty="0" smtClean="0">
              <a:latin typeface="華康行書體" panose="03000509000000000000" pitchFamily="65" charset="-120"/>
              <a:ea typeface="華康行書體" panose="03000509000000000000" pitchFamily="65" charset="-120"/>
            </a:endParaRPr>
          </a:p>
          <a:p>
            <a:pPr marL="0" indent="0">
              <a:buNone/>
            </a:pPr>
            <a:endParaRPr lang="en-US" altLang="zh-TW" sz="2400" dirty="0" smtClean="0">
              <a:latin typeface="華康行書體" panose="03000509000000000000" pitchFamily="65" charset="-120"/>
              <a:ea typeface="華康行書體" panose="03000509000000000000" pitchFamily="65" charset="-120"/>
            </a:endParaRPr>
          </a:p>
          <a:p>
            <a:pPr marL="0" indent="0">
              <a:buNone/>
            </a:pPr>
            <a:endParaRPr lang="en-US" altLang="zh-TW" sz="2400" dirty="0" smtClean="0">
              <a:latin typeface="華康行書體" panose="03000509000000000000" pitchFamily="65" charset="-120"/>
              <a:ea typeface="華康行書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↑六</a:t>
            </a:r>
            <a:r>
              <a:rPr lang="zh-TW" altLang="en-US" sz="2400" dirty="0">
                <a:latin typeface="標楷體" panose="03000509000000000000" pitchFamily="65" charset="-120"/>
                <a:ea typeface="標楷體" panose="03000509000000000000" pitchFamily="65" charset="-120"/>
              </a:rPr>
              <a:t>年級忍術及查克拉統計</a:t>
            </a:r>
            <a:r>
              <a:rPr lang="zh-TW" altLang="en-US" sz="2400" dirty="0" smtClean="0">
                <a:latin typeface="標楷體" panose="03000509000000000000" pitchFamily="65" charset="-120"/>
                <a:ea typeface="標楷體" panose="03000509000000000000" pitchFamily="65" charset="-120"/>
              </a:rPr>
              <a:t>結果</a:t>
            </a:r>
            <a:endParaRPr lang="en-US" altLang="zh-TW" sz="2400" dirty="0">
              <a:latin typeface="標楷體" panose="03000509000000000000" pitchFamily="65" charset="-120"/>
              <a:ea typeface="標楷體" panose="03000509000000000000" pitchFamily="65" charset="-12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953" y="188640"/>
            <a:ext cx="33528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6016" y="150539"/>
            <a:ext cx="340042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954" y="2996952"/>
            <a:ext cx="335280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6016" y="3034680"/>
            <a:ext cx="3400425"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4863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四、研究發現</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endParaRPr lang="zh-TW" altLang="en-US" dirty="0"/>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聽過本部動漫的人數很多。</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二</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看過本部動漫的人中，男</a:t>
            </a:r>
            <a:r>
              <a:rPr lang="zh-TW" altLang="en-US" sz="2400" dirty="0">
                <a:latin typeface="標楷體" panose="03000509000000000000" pitchFamily="65" charset="-120"/>
                <a:ea typeface="標楷體" panose="03000509000000000000" pitchFamily="65" charset="-120"/>
              </a:rPr>
              <a:t>生比女生多</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三</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喜愛本部漫畫的人數一樣是男生比</a:t>
            </a:r>
            <a:r>
              <a:rPr lang="zh-TW" altLang="en-US" sz="2400" dirty="0">
                <a:latin typeface="標楷體" panose="03000509000000000000" pitchFamily="65" charset="-120"/>
                <a:ea typeface="標楷體" panose="03000509000000000000" pitchFamily="65" charset="-120"/>
              </a:rPr>
              <a:t>女生</a:t>
            </a:r>
            <a:r>
              <a:rPr lang="zh-TW" altLang="en-US" sz="2400" dirty="0" smtClean="0">
                <a:latin typeface="標楷體" panose="03000509000000000000" pitchFamily="65" charset="-120"/>
                <a:ea typeface="標楷體" panose="03000509000000000000" pitchFamily="65" charset="-120"/>
              </a:rPr>
              <a:t>多，然而六年級則是不喜愛的人比較多。</a:t>
            </a:r>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四</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較不喜歡本作六年級生在人數比率上卻比較清楚本作的內容。</a:t>
            </a:r>
            <a:endParaRPr lang="en-US" altLang="zh-TW" sz="2400" dirty="0" smtClean="0">
              <a:latin typeface="標楷體" panose="03000509000000000000" pitchFamily="65" charset="-120"/>
              <a:ea typeface="標楷體" panose="03000509000000000000" pitchFamily="65" charset="-120"/>
            </a:endParaRPr>
          </a:p>
          <a:p>
            <a:endParaRPr lang="zh-TW" altLang="en-US" dirty="0">
              <a:latin typeface="華康行書體" panose="03000509000000000000" pitchFamily="65" charset="-120"/>
              <a:ea typeface="華康行書體" panose="03000509000000000000" pitchFamily="65" charset="-120"/>
            </a:endParaRPr>
          </a:p>
        </p:txBody>
      </p:sp>
    </p:spTree>
    <p:extLst>
      <p:ext uri="{BB962C8B-B14F-4D97-AF65-F5344CB8AC3E}">
        <p14:creationId xmlns:p14="http://schemas.microsoft.com/office/powerpoint/2010/main" val="3568228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參、結論及建議</a:t>
            </a:r>
          </a:p>
        </p:txBody>
      </p:sp>
      <p:sp>
        <p:nvSpPr>
          <p:cNvPr id="3" name="內容版面配置區 2"/>
          <p:cNvSpPr>
            <a:spLocks noGrp="1"/>
          </p:cNvSpPr>
          <p:nvPr>
            <p:ph idx="1"/>
          </p:nvPr>
        </p:nvSpPr>
        <p:spPr/>
        <p:txBody>
          <a:bodyPr>
            <a:normAutofit/>
          </a:bodyPr>
          <a:lstStyle/>
          <a:p>
            <a:r>
              <a:rPr lang="zh-TW" altLang="en-US" sz="2400" dirty="0">
                <a:latin typeface="標楷體" panose="03000509000000000000" pitchFamily="65" charset="-120"/>
                <a:ea typeface="標楷體" panose="03000509000000000000" pitchFamily="65" charset="-120"/>
              </a:rPr>
              <a:t>一、結論</a:t>
            </a:r>
          </a:p>
          <a:p>
            <a:r>
              <a:rPr lang="zh-TW" altLang="en-US" sz="2400" dirty="0" smtClean="0">
                <a:latin typeface="標楷體" panose="03000509000000000000" pitchFamily="65" charset="-120"/>
                <a:ea typeface="標楷體" panose="03000509000000000000" pitchFamily="65" charset="-120"/>
              </a:rPr>
              <a:t>在經過</a:t>
            </a:r>
            <a:r>
              <a:rPr lang="zh-TW" altLang="en-US" sz="2400" dirty="0">
                <a:latin typeface="標楷體" panose="03000509000000000000" pitchFamily="65" charset="-120"/>
                <a:ea typeface="標楷體" panose="03000509000000000000" pitchFamily="65" charset="-120"/>
              </a:rPr>
              <a:t>此次火影忍者喜好程度的資料蒐集與問卷調查的過程後，我們得出了以下幾點的結論與建議</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基本上年齡與性別都會影響此問卷的調查結果。</a:t>
            </a: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認識這部動漫的學生</a:t>
            </a:r>
            <a:r>
              <a:rPr lang="zh-TW" altLang="en-US" sz="2400" dirty="0" smtClean="0">
                <a:latin typeface="標楷體" panose="03000509000000000000" pitchFamily="65" charset="-120"/>
                <a:ea typeface="標楷體" panose="03000509000000000000" pitchFamily="65" charset="-120"/>
              </a:rPr>
              <a:t>比例偏高</a:t>
            </a:r>
            <a:r>
              <a:rPr lang="zh-TW" altLang="en-US" sz="2400" dirty="0">
                <a:latin typeface="標楷體" panose="03000509000000000000" pitchFamily="65" charset="-120"/>
                <a:ea typeface="標楷體" panose="03000509000000000000" pitchFamily="65" charset="-120"/>
              </a:rPr>
              <a:t>，但是仍有近半數學生表達並不喜愛這部動漫。可見其雖然聲名遠播，卻無法獲得所有人</a:t>
            </a:r>
            <a:r>
              <a:rPr lang="zh-TW" altLang="en-US" sz="2400" dirty="0" smtClean="0">
                <a:latin typeface="標楷體" panose="03000509000000000000" pitchFamily="65" charset="-120"/>
                <a:ea typeface="標楷體" panose="03000509000000000000" pitchFamily="65" charset="-120"/>
              </a:rPr>
              <a:t>的喜愛。</a:t>
            </a:r>
            <a:endParaRPr lang="zh-TW" altLang="en-US"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喜愛這部動畫的</a:t>
            </a:r>
            <a:r>
              <a:rPr lang="zh-TW" altLang="en-US" sz="2400" dirty="0" smtClean="0">
                <a:latin typeface="標楷體" panose="03000509000000000000" pitchFamily="65" charset="-120"/>
                <a:ea typeface="標楷體" panose="03000509000000000000" pitchFamily="65" charset="-120"/>
              </a:rPr>
              <a:t>學生</a:t>
            </a:r>
            <a:r>
              <a:rPr lang="zh-TW" altLang="en-US" sz="2400" dirty="0">
                <a:latin typeface="標楷體" panose="03000509000000000000" pitchFamily="65" charset="-120"/>
                <a:ea typeface="標楷體" panose="03000509000000000000" pitchFamily="65" charset="-120"/>
              </a:rPr>
              <a:t>大部分</a:t>
            </a:r>
            <a:r>
              <a:rPr lang="zh-TW" altLang="en-US" sz="2400" dirty="0" smtClean="0">
                <a:latin typeface="標楷體" panose="03000509000000000000" pitchFamily="65" charset="-120"/>
                <a:ea typeface="標楷體" panose="03000509000000000000" pitchFamily="65" charset="-120"/>
              </a:rPr>
              <a:t>都</a:t>
            </a:r>
            <a:r>
              <a:rPr lang="zh-TW" altLang="en-US" sz="2400" dirty="0">
                <a:latin typeface="標楷體" panose="03000509000000000000" pitchFamily="65" charset="-120"/>
                <a:ea typeface="標楷體" panose="03000509000000000000" pitchFamily="65" charset="-120"/>
              </a:rPr>
              <a:t>能回答得出忍術與查克拉間的</a:t>
            </a:r>
            <a:r>
              <a:rPr lang="zh-TW" altLang="en-US" sz="2400" dirty="0" smtClean="0">
                <a:latin typeface="標楷體" panose="03000509000000000000" pitchFamily="65" charset="-120"/>
                <a:ea typeface="標楷體" panose="03000509000000000000" pitchFamily="65" charset="-120"/>
              </a:rPr>
              <a:t>關係</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本作的重要內容</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a:p>
            <a:endParaRPr lang="zh-TW" altLang="en-US" sz="2400" dirty="0"/>
          </a:p>
          <a:p>
            <a:endParaRPr lang="zh-TW" altLang="en-US" sz="2400" dirty="0"/>
          </a:p>
        </p:txBody>
      </p:sp>
    </p:spTree>
    <p:extLst>
      <p:ext uri="{BB962C8B-B14F-4D97-AF65-F5344CB8AC3E}">
        <p14:creationId xmlns:p14="http://schemas.microsoft.com/office/powerpoint/2010/main" val="4291124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二、建議</a:t>
            </a:r>
          </a:p>
        </p:txBody>
      </p:sp>
      <p:sp>
        <p:nvSpPr>
          <p:cNvPr id="3" name="內容版面配置區 2"/>
          <p:cNvSpPr>
            <a:spLocks noGrp="1"/>
          </p:cNvSpPr>
          <p:nvPr>
            <p:ph idx="1"/>
          </p:nvPr>
        </p:nvSpPr>
        <p:spPr/>
        <p:txBody>
          <a:bodyPr>
            <a:normAutofit/>
          </a:bodyPr>
          <a:lstStyle/>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在設計動漫或書籍相關問卷時，可以從故事劇情、人物角色方面著手，這樣子比較好詢問喜愛動漫的學生為什麼喜愛，且也易於統計</a:t>
            </a:r>
            <a:r>
              <a:rPr lang="zh-TW" altLang="en-US" sz="2400" dirty="0" smtClean="0">
                <a:latin typeface="標楷體" panose="03000509000000000000" pitchFamily="65" charset="-120"/>
                <a:ea typeface="標楷體" panose="03000509000000000000" pitchFamily="65" charset="-120"/>
              </a:rPr>
              <a:t>。</a:t>
            </a:r>
            <a:r>
              <a:rPr lang="en-US" altLang="zh-TW" sz="2400" dirty="0" smtClean="0">
                <a:latin typeface="標楷體" panose="03000509000000000000" pitchFamily="65" charset="-120"/>
                <a:ea typeface="標楷體" panose="03000509000000000000" pitchFamily="65" charset="-120"/>
              </a:rPr>
              <a:t>                                                                                </a:t>
            </a:r>
            <a:endParaRPr lang="zh-TW" altLang="en-US"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問卷設計要明確，在設計問卷時得詳加說明該如何作答及</a:t>
            </a:r>
            <a:r>
              <a:rPr lang="zh-TW" altLang="en-US" sz="2400" dirty="0" smtClean="0">
                <a:latin typeface="標楷體" panose="03000509000000000000" pitchFamily="65" charset="-120"/>
                <a:ea typeface="標楷體" panose="03000509000000000000" pitchFamily="65" charset="-120"/>
              </a:rPr>
              <a:t>填寫。</a:t>
            </a:r>
            <a:endParaRPr lang="zh-TW" altLang="en-US" sz="2400" dirty="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問卷也可以試著給低年級學生填寫看看，不一定只得以中高年級學生</a:t>
            </a:r>
            <a:r>
              <a:rPr lang="zh-TW" altLang="en-US" sz="2400" dirty="0" smtClean="0">
                <a:latin typeface="標楷體" panose="03000509000000000000" pitchFamily="65" charset="-120"/>
                <a:ea typeface="標楷體" panose="03000509000000000000" pitchFamily="65" charset="-120"/>
              </a:rPr>
              <a:t>為主。</a:t>
            </a:r>
            <a:endParaRPr lang="zh-TW" altLang="en-US" sz="24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4151406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三、未來研究方向</a:t>
            </a:r>
          </a:p>
        </p:txBody>
      </p:sp>
      <p:sp>
        <p:nvSpPr>
          <p:cNvPr id="3" name="內容版面配置區 2"/>
          <p:cNvSpPr>
            <a:spLocks noGrp="1"/>
          </p:cNvSpPr>
          <p:nvPr>
            <p:ph idx="1"/>
          </p:nvPr>
        </p:nvSpPr>
        <p:spPr/>
        <p:txBody>
          <a:bodyPr>
            <a:normAutofit/>
          </a:bodyPr>
          <a:lstStyle/>
          <a:p>
            <a:r>
              <a:rPr lang="zh-TW" altLang="en-US" sz="2400" dirty="0" smtClean="0"/>
              <a:t> </a:t>
            </a:r>
            <a:r>
              <a:rPr lang="zh-TW" altLang="en-US" sz="2400" dirty="0" smtClean="0">
                <a:latin typeface="標楷體" panose="03000509000000000000" pitchFamily="65" charset="-120"/>
                <a:ea typeface="標楷體" panose="03000509000000000000" pitchFamily="65" charset="-120"/>
              </a:rPr>
              <a:t>倘若</a:t>
            </a:r>
            <a:r>
              <a:rPr lang="zh-TW" altLang="en-US" sz="2400" dirty="0">
                <a:latin typeface="標楷體" panose="03000509000000000000" pitchFamily="65" charset="-120"/>
                <a:ea typeface="標楷體" panose="03000509000000000000" pitchFamily="65" charset="-120"/>
              </a:rPr>
              <a:t>未來要做類似的問卷調查的話，可以</a:t>
            </a:r>
            <a:r>
              <a:rPr lang="zh-TW" altLang="en-US" sz="2400" dirty="0" smtClean="0">
                <a:latin typeface="標楷體" panose="03000509000000000000" pitchFamily="65" charset="-120"/>
                <a:ea typeface="標楷體" panose="03000509000000000000" pitchFamily="65" charset="-120"/>
              </a:rPr>
              <a:t>嘗試詢問</a:t>
            </a:r>
            <a:r>
              <a:rPr lang="zh-TW" altLang="en-US" sz="2400" dirty="0">
                <a:latin typeface="標楷體" panose="03000509000000000000" pitchFamily="65" charset="-120"/>
                <a:ea typeface="標楷體" panose="03000509000000000000" pitchFamily="65" charset="-120"/>
              </a:rPr>
              <a:t>不同年齡層的人，不再只限於國小學生，可以是國中生、高中生、大學生甚至是成年人，這樣子的話看到的資料也會比較多、視野也會比較寬廣，更可以看到更多各種不同的意見與論述。最後再以此重新進行分析與調查，看看每階段的人們的想法有哪些相同與相異之處。</a:t>
            </a:r>
          </a:p>
        </p:txBody>
      </p:sp>
    </p:spTree>
    <p:extLst>
      <p:ext uri="{BB962C8B-B14F-4D97-AF65-F5344CB8AC3E}">
        <p14:creationId xmlns:p14="http://schemas.microsoft.com/office/powerpoint/2010/main" val="3299326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簡報結束 感謝您的聆聽</a:t>
            </a:r>
            <a:endParaRPr lang="zh-TW" altLang="en-US" dirty="0">
              <a:latin typeface="標楷體" panose="03000509000000000000" pitchFamily="65" charset="-120"/>
              <a:ea typeface="標楷體" panose="03000509000000000000" pitchFamily="65" charset="-120"/>
            </a:endParaRPr>
          </a:p>
        </p:txBody>
      </p:sp>
      <p:pic>
        <p:nvPicPr>
          <p:cNvPr id="6" name="內容版面配置區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75761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一、研究</a:t>
            </a:r>
            <a:r>
              <a:rPr lang="zh-TW" altLang="en-US" dirty="0" smtClean="0">
                <a:latin typeface="標楷體" panose="03000509000000000000" pitchFamily="65" charset="-120"/>
                <a:ea typeface="標楷體" panose="03000509000000000000" pitchFamily="65" charset="-120"/>
              </a:rPr>
              <a:t>動機</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endParaRPr lang="zh-TW" altLang="en-US" dirty="0" smtClean="0"/>
          </a:p>
          <a:p>
            <a:r>
              <a:rPr lang="en-US" altLang="zh-TW" dirty="0" smtClean="0">
                <a:solidFill>
                  <a:schemeClr val="tx2"/>
                </a:solidFill>
                <a:latin typeface="標楷體" panose="03000509000000000000" pitchFamily="65" charset="-120"/>
                <a:ea typeface="標楷體" panose="03000509000000000000" pitchFamily="65" charset="-120"/>
              </a:rPr>
              <a:t>(</a:t>
            </a:r>
            <a:r>
              <a:rPr lang="zh-TW" altLang="en-US" dirty="0" smtClean="0">
                <a:solidFill>
                  <a:schemeClr val="tx2"/>
                </a:solidFill>
                <a:latin typeface="標楷體" panose="03000509000000000000" pitchFamily="65" charset="-120"/>
                <a:ea typeface="標楷體" panose="03000509000000000000" pitchFamily="65" charset="-120"/>
              </a:rPr>
              <a:t>一</a:t>
            </a:r>
            <a:r>
              <a:rPr lang="en-US" altLang="zh-TW" dirty="0" smtClean="0">
                <a:solidFill>
                  <a:schemeClr val="tx2"/>
                </a:solidFill>
                <a:latin typeface="標楷體" panose="03000509000000000000" pitchFamily="65" charset="-120"/>
                <a:ea typeface="標楷體" panose="03000509000000000000" pitchFamily="65" charset="-120"/>
              </a:rPr>
              <a:t>)</a:t>
            </a:r>
            <a:r>
              <a:rPr lang="zh-TW" altLang="en-US" dirty="0" smtClean="0">
                <a:solidFill>
                  <a:schemeClr val="tx2"/>
                </a:solidFill>
                <a:latin typeface="標楷體" panose="03000509000000000000" pitchFamily="65" charset="-120"/>
                <a:ea typeface="標楷體" panose="03000509000000000000" pitchFamily="65" charset="-120"/>
              </a:rPr>
              <a:t>這部動漫不管是年齡多大的學生都應該很喜愛才對</a:t>
            </a:r>
            <a:r>
              <a:rPr lang="en-US" altLang="zh-TW" dirty="0" smtClean="0">
                <a:solidFill>
                  <a:schemeClr val="tx2"/>
                </a:solidFill>
                <a:latin typeface="標楷體" panose="03000509000000000000" pitchFamily="65" charset="-120"/>
                <a:ea typeface="標楷體" panose="03000509000000000000" pitchFamily="65" charset="-120"/>
              </a:rPr>
              <a:t>!</a:t>
            </a:r>
            <a:r>
              <a:rPr lang="zh-TW" altLang="en-US" dirty="0" smtClean="0">
                <a:solidFill>
                  <a:schemeClr val="tx2"/>
                </a:solidFill>
                <a:latin typeface="標楷體" panose="03000509000000000000" pitchFamily="65" charset="-120"/>
                <a:ea typeface="標楷體" panose="03000509000000000000" pitchFamily="65" charset="-120"/>
              </a:rPr>
              <a:t>我們也不例外</a:t>
            </a:r>
            <a:r>
              <a:rPr lang="en-US" altLang="zh-TW" dirty="0" smtClean="0">
                <a:solidFill>
                  <a:schemeClr val="tx2"/>
                </a:solidFill>
                <a:latin typeface="標楷體" panose="03000509000000000000" pitchFamily="65" charset="-120"/>
                <a:ea typeface="標楷體" panose="03000509000000000000" pitchFamily="65" charset="-120"/>
              </a:rPr>
              <a:t>!</a:t>
            </a:r>
          </a:p>
          <a:p>
            <a:r>
              <a:rPr lang="en-US" altLang="zh-TW" dirty="0" smtClean="0">
                <a:solidFill>
                  <a:schemeClr val="tx2"/>
                </a:solidFill>
                <a:latin typeface="標楷體" panose="03000509000000000000" pitchFamily="65" charset="-120"/>
                <a:ea typeface="標楷體" panose="03000509000000000000" pitchFamily="65" charset="-120"/>
              </a:rPr>
              <a:t>(</a:t>
            </a:r>
            <a:r>
              <a:rPr lang="zh-TW" altLang="en-US" dirty="0" smtClean="0">
                <a:solidFill>
                  <a:schemeClr val="tx2"/>
                </a:solidFill>
                <a:latin typeface="標楷體" panose="03000509000000000000" pitchFamily="65" charset="-120"/>
                <a:ea typeface="標楷體" panose="03000509000000000000" pitchFamily="65" charset="-120"/>
              </a:rPr>
              <a:t>二</a:t>
            </a:r>
            <a:r>
              <a:rPr lang="en-US" altLang="zh-TW" dirty="0" smtClean="0">
                <a:solidFill>
                  <a:schemeClr val="tx2"/>
                </a:solidFill>
                <a:latin typeface="標楷體" panose="03000509000000000000" pitchFamily="65" charset="-120"/>
                <a:ea typeface="標楷體" panose="03000509000000000000" pitchFamily="65" charset="-120"/>
              </a:rPr>
              <a:t>)</a:t>
            </a:r>
            <a:r>
              <a:rPr lang="zh-TW" altLang="en-US" dirty="0" smtClean="0">
                <a:solidFill>
                  <a:schemeClr val="tx2"/>
                </a:solidFill>
                <a:latin typeface="標楷體" panose="03000509000000000000" pitchFamily="65" charset="-120"/>
                <a:ea typeface="標楷體" panose="03000509000000000000" pitchFamily="65" charset="-120"/>
              </a:rPr>
              <a:t>我們想以火影忍者中的「忍術」去探討大家是否真的喜愛這部動漫。</a:t>
            </a:r>
            <a:endParaRPr lang="en-US" altLang="zh-TW" dirty="0" smtClean="0">
              <a:solidFill>
                <a:schemeClr val="tx2"/>
              </a:solidFill>
              <a:latin typeface="標楷體" panose="03000509000000000000" pitchFamily="65" charset="-120"/>
              <a:ea typeface="標楷體" panose="03000509000000000000" pitchFamily="65" charset="-120"/>
            </a:endParaRPr>
          </a:p>
          <a:p>
            <a:endParaRPr lang="zh-TW" altLang="en-US" dirty="0">
              <a:solidFill>
                <a:schemeClr val="tx2"/>
              </a:solidFill>
              <a:latin typeface="教育部標準楷書" pitchFamily="2" charset="-120"/>
              <a:ea typeface="教育部標準楷書" pitchFamily="2" charset="-120"/>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4887803"/>
            <a:ext cx="3488432" cy="167335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
            </a:r>
            <a:br>
              <a:rPr lang="zh-TW" altLang="en-US" dirty="0" smtClean="0"/>
            </a:br>
            <a:r>
              <a:rPr lang="zh-TW" altLang="en-US" dirty="0" smtClean="0">
                <a:latin typeface="標楷體" panose="03000509000000000000" pitchFamily="65" charset="-120"/>
                <a:ea typeface="標楷體" panose="03000509000000000000" pitchFamily="65" charset="-120"/>
              </a:rPr>
              <a:t>二、研究目的 </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一</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從忍術去了解火影忍者的世界。 </a:t>
            </a: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二</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探討中高年級學生是否喜歡火影忍者這類動漫。 </a:t>
            </a: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三</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探討不同年級學生是否熟悉這部動漫。</a:t>
            </a:r>
            <a:endParaRPr lang="en-US" altLang="zh-TW" sz="2400" dirty="0" smtClean="0">
              <a:latin typeface="標楷體" panose="03000509000000000000" pitchFamily="65" charset="-120"/>
              <a:ea typeface="標楷體" panose="03000509000000000000" pitchFamily="65" charset="-120"/>
            </a:endParaRPr>
          </a:p>
          <a:p>
            <a:endParaRPr lang="zh-TW" altLang="en-US" dirty="0">
              <a:latin typeface="華康行書體(P)" panose="03000500000000000000" pitchFamily="66" charset="-120"/>
              <a:ea typeface="華康行書體(P)" panose="03000500000000000000" pitchFamily="66" charset="-120"/>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3933056"/>
            <a:ext cx="2688298" cy="2016224"/>
          </a:xfrm>
          <a:prstGeom prst="rect">
            <a:avLst/>
          </a:prstGeom>
        </p:spPr>
      </p:pic>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155" y="3933056"/>
            <a:ext cx="2688299" cy="201622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三、研究方法</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en-US" altLang="zh-TW"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一</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文獻分析法</a:t>
            </a:r>
            <a:r>
              <a:rPr lang="en-US" altLang="zh-TW" sz="2400" dirty="0" smtClean="0">
                <a:latin typeface="標楷體" panose="03000509000000000000" pitchFamily="65" charset="-120"/>
                <a:ea typeface="標楷體" panose="03000509000000000000" pitchFamily="65" charset="-120"/>
              </a:rPr>
              <a:t>: </a:t>
            </a:r>
          </a:p>
          <a:p>
            <a:r>
              <a:rPr lang="en-US" altLang="zh-TW" sz="2400" dirty="0" smtClean="0">
                <a:latin typeface="標楷體" panose="03000509000000000000" pitchFamily="65" charset="-120"/>
                <a:ea typeface="標楷體" panose="03000509000000000000" pitchFamily="65" charset="-120"/>
              </a:rPr>
              <a:t> </a:t>
            </a:r>
            <a:r>
              <a:rPr lang="zh-TW" altLang="en-US" sz="2400" dirty="0" smtClean="0">
                <a:latin typeface="標楷體" panose="03000509000000000000" pitchFamily="65" charset="-120"/>
                <a:ea typeface="標楷體" panose="03000509000000000000" pitchFamily="65" charset="-120"/>
              </a:rPr>
              <a:t>透過網路收集資料尋找有關於火影忍者這部動漫的相關文獻資料</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例</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漫畫、電影、百科</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等等</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 </a:t>
            </a:r>
            <a:endParaRPr lang="en-US" altLang="zh-TW" sz="2400" dirty="0" smtClean="0">
              <a:latin typeface="標楷體" panose="03000509000000000000" pitchFamily="65" charset="-120"/>
              <a:ea typeface="標楷體" panose="03000509000000000000" pitchFamily="65" charset="-120"/>
            </a:endParaRPr>
          </a:p>
          <a:p>
            <a:endParaRPr lang="en-US" altLang="zh-TW" sz="2400" dirty="0" smtClean="0">
              <a:latin typeface="標楷體" panose="03000509000000000000" pitchFamily="65" charset="-120"/>
              <a:ea typeface="標楷體" panose="03000509000000000000" pitchFamily="65" charset="-120"/>
            </a:endParaRPr>
          </a:p>
          <a:p>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二</a:t>
            </a:r>
            <a:r>
              <a:rPr lang="en-US" altLang="zh-TW"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問卷調查法</a:t>
            </a:r>
            <a:r>
              <a:rPr lang="en-US" altLang="zh-TW" sz="2400" dirty="0">
                <a:latin typeface="標楷體" panose="03000509000000000000" pitchFamily="65" charset="-120"/>
                <a:ea typeface="標楷體" panose="03000509000000000000" pitchFamily="65" charset="-120"/>
              </a:rPr>
              <a:t>: </a:t>
            </a:r>
          </a:p>
          <a:p>
            <a:r>
              <a:rPr lang="en-US" altLang="zh-TW" sz="2400" dirty="0">
                <a:latin typeface="標楷體" panose="03000509000000000000" pitchFamily="65" charset="-120"/>
                <a:ea typeface="標楷體" panose="03000509000000000000" pitchFamily="65" charset="-120"/>
              </a:rPr>
              <a:t> </a:t>
            </a:r>
            <a:r>
              <a:rPr lang="zh-TW" altLang="en-US" sz="2400" dirty="0">
                <a:latin typeface="標楷體" panose="03000509000000000000" pitchFamily="65" charset="-120"/>
                <a:ea typeface="標楷體" panose="03000509000000000000" pitchFamily="65" charset="-120"/>
              </a:rPr>
              <a:t>透過問卷去了解各年級學生對於這部動漫中的忍術的究竟認識</a:t>
            </a:r>
            <a:r>
              <a:rPr lang="zh-TW" altLang="en-US" sz="2400" dirty="0" smtClean="0">
                <a:latin typeface="標楷體" panose="03000509000000000000" pitchFamily="65" charset="-120"/>
                <a:ea typeface="標楷體" panose="03000509000000000000" pitchFamily="65" charset="-120"/>
              </a:rPr>
              <a:t>多少</a:t>
            </a:r>
            <a:r>
              <a:rPr lang="en-US" altLang="zh-TW" sz="2400" dirty="0" smtClean="0">
                <a:latin typeface="標楷體" panose="03000509000000000000" pitchFamily="65" charset="-120"/>
                <a:ea typeface="標楷體" panose="03000509000000000000" pitchFamily="65" charset="-120"/>
              </a:rPr>
              <a:t>?</a:t>
            </a:r>
            <a:endParaRPr lang="zh-TW" altLang="en-US" sz="2400" dirty="0" smtClean="0">
              <a:latin typeface="標楷體" panose="03000509000000000000" pitchFamily="65" charset="-120"/>
              <a:ea typeface="標楷體" panose="03000509000000000000" pitchFamily="65" charset="-120"/>
            </a:endParaRPr>
          </a:p>
          <a:p>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四、研究流程</a:t>
            </a:r>
            <a:endParaRPr lang="zh-TW" altLang="en-US" dirty="0">
              <a:latin typeface="標楷體" panose="03000509000000000000" pitchFamily="65" charset="-120"/>
              <a:ea typeface="標楷體" panose="03000509000000000000"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5336068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一</a:t>
            </a:r>
            <a:r>
              <a:rPr lang="zh-TW" altLang="en-US" dirty="0" smtClean="0">
                <a:latin typeface="標楷體" panose="03000509000000000000" pitchFamily="65" charset="-120"/>
                <a:ea typeface="標楷體" panose="03000509000000000000" pitchFamily="65" charset="-120"/>
              </a:rPr>
              <a:t>、什麼是火影忍者？</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Autofit/>
          </a:bodyPr>
          <a:lstStyle/>
          <a:p>
            <a:r>
              <a:rPr lang="zh-TW" altLang="en-US" dirty="0">
                <a:latin typeface="標楷體" panose="03000509000000000000" pitchFamily="65" charset="-120"/>
                <a:ea typeface="標楷體" panose="03000509000000000000" pitchFamily="65" charset="-120"/>
              </a:rPr>
              <a:t>火影忍者是一部熱血少年漫畫，作者為岸本齊史。本部漫畫為日本長年暢銷漫畫之</a:t>
            </a:r>
            <a:r>
              <a:rPr lang="zh-TW" altLang="en-US" dirty="0" smtClean="0">
                <a:latin typeface="標楷體" panose="03000509000000000000" pitchFamily="65" charset="-120"/>
                <a:ea typeface="標楷體" panose="03000509000000000000" pitchFamily="65" charset="-120"/>
              </a:rPr>
              <a:t>一</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故事內容在敘述一個在木葉忍者村出生的小孩─鳴人，如何在成長的過程中克服眾多困難與各種陰謀詭計，並與同伴們一同成長茁壯的故事。 </a:t>
            </a:r>
            <a:endParaRPr lang="en-US" altLang="zh-TW" dirty="0" smtClean="0">
              <a:latin typeface="標楷體" panose="03000509000000000000" pitchFamily="65" charset="-120"/>
              <a:ea typeface="標楷體" panose="03000509000000000000" pitchFamily="65" charset="-120"/>
            </a:endParaRPr>
          </a:p>
          <a:p>
            <a:endParaRPr lang="zh-TW" altLang="en-US" dirty="0" smtClean="0">
              <a:latin typeface="華康行書體(P)" panose="03000500000000000000" pitchFamily="66" charset="-120"/>
              <a:ea typeface="華康行書體(P)" panose="03000500000000000000" pitchFamily="66" charset="-120"/>
            </a:endParaRPr>
          </a:p>
          <a:p>
            <a:pPr marL="0" indent="0">
              <a:buNone/>
            </a:pPr>
            <a:endParaRPr lang="zh-TW" altLang="en-US" sz="2400" dirty="0">
              <a:latin typeface="華康行書體(P)" panose="03000500000000000000" pitchFamily="66" charset="-120"/>
              <a:ea typeface="華康行書體(P)" panose="03000500000000000000" pitchFamily="66"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latin typeface="標楷體" panose="03000509000000000000" pitchFamily="65" charset="-120"/>
                <a:ea typeface="標楷體" panose="03000509000000000000" pitchFamily="65" charset="-120"/>
                <a:cs typeface="華康儷楷書" panose="03000509000000000000" pitchFamily="65" charset="-120"/>
              </a:rPr>
              <a:t>二、火影忍者中的忍術</a:t>
            </a:r>
            <a:endParaRPr lang="zh-TW" altLang="en-US" sz="4000" dirty="0">
              <a:latin typeface="標楷體" panose="03000509000000000000" pitchFamily="65" charset="-120"/>
              <a:ea typeface="標楷體" panose="03000509000000000000" pitchFamily="65" charset="-120"/>
              <a:cs typeface="華康儷楷書" panose="03000509000000000000" pitchFamily="65" charset="-120"/>
            </a:endParaRPr>
          </a:p>
        </p:txBody>
      </p:sp>
      <p:sp>
        <p:nvSpPr>
          <p:cNvPr id="3" name="內容版面配置區 2"/>
          <p:cNvSpPr>
            <a:spLocks noGrp="1"/>
          </p:cNvSpPr>
          <p:nvPr>
            <p:ph idx="1"/>
          </p:nvPr>
        </p:nvSpPr>
        <p:spPr/>
        <p:txBody>
          <a:bodyPr>
            <a:normAutofit fontScale="92500" lnSpcReduction="10000"/>
          </a:bodyPr>
          <a:lstStyle/>
          <a:p>
            <a:r>
              <a:rPr lang="zh-TW" altLang="en-US" dirty="0" smtClean="0">
                <a:latin typeface="標楷體" pitchFamily="65" charset="-120"/>
                <a:ea typeface="標楷體" pitchFamily="65" charset="-120"/>
              </a:rPr>
              <a:t>在現實文獻記載中的忍者是會使用忍術的高手，而他們所謂的忍術以科學來說可能是運用了科學及自然的現象所產生的一種技術。而本部動漫中的忍術，則夾雜了許多非常理、非科學的成分在內，簡單的來說，我們可以認為本作中的忍術是一種「忍者版的魔法」。</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anose="03000509000000000000" pitchFamily="65" charset="-120"/>
                <a:ea typeface="標楷體" panose="03000509000000000000" pitchFamily="65" charset="-120"/>
              </a:rPr>
              <a:t>忍術是</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火影忍者</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中的一大特色，發動忍術必須使用名為「查克拉」的能量才得以使用。因此，若無查克拉，則無法發動任何忍術。</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9774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標楷體" panose="03000509000000000000" pitchFamily="65" charset="-120"/>
                <a:ea typeface="標楷體" panose="03000509000000000000" pitchFamily="65" charset="-120"/>
              </a:rPr>
              <a:t>三、各年級學生對</a:t>
            </a:r>
            <a:r>
              <a:rPr lang="en-US" altLang="zh-TW" dirty="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火影忍者</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這部動漫的喜好程度</a:t>
            </a:r>
            <a:endParaRPr lang="zh-TW" altLang="en-US" dirty="0">
              <a:latin typeface="標楷體" panose="03000509000000000000" pitchFamily="65" charset="-120"/>
              <a:ea typeface="標楷體" panose="03000509000000000000" pitchFamily="65" charset="-120"/>
            </a:endParaRPr>
          </a:p>
        </p:txBody>
      </p:sp>
      <p:graphicFrame>
        <p:nvGraphicFramePr>
          <p:cNvPr id="9" name="內容版面配置區 3"/>
          <p:cNvGraphicFramePr>
            <a:graphicFrameLocks noGrp="1"/>
          </p:cNvGraphicFramePr>
          <p:nvPr>
            <p:ph idx="1"/>
            <p:extLst>
              <p:ext uri="{D42A27DB-BD31-4B8C-83A1-F6EECF244321}">
                <p14:modId xmlns:p14="http://schemas.microsoft.com/office/powerpoint/2010/main" val="24103256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矩形 4"/>
          <p:cNvSpPr/>
          <p:nvPr/>
        </p:nvSpPr>
        <p:spPr>
          <a:xfrm>
            <a:off x="539552" y="3284984"/>
            <a:ext cx="1800200"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是否聽過這部動漫</a:t>
            </a:r>
            <a:r>
              <a:rPr lang="en-US" altLang="zh-TW" dirty="0" smtClean="0">
                <a:latin typeface="標楷體" panose="03000509000000000000" pitchFamily="65" charset="-120"/>
                <a:ea typeface="標楷體" panose="03000509000000000000" pitchFamily="65" charset="-120"/>
              </a:rPr>
              <a:t>?</a:t>
            </a:r>
          </a:p>
        </p:txBody>
      </p:sp>
      <p:sp>
        <p:nvSpPr>
          <p:cNvPr id="14" name="矩形 13"/>
          <p:cNvSpPr/>
          <p:nvPr/>
        </p:nvSpPr>
        <p:spPr>
          <a:xfrm>
            <a:off x="3335324" y="3284983"/>
            <a:ext cx="1800200"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是否看過這部動漫</a:t>
            </a:r>
            <a:r>
              <a:rPr lang="en-US" altLang="zh-TW" dirty="0" smtClean="0">
                <a:latin typeface="標楷體" panose="03000509000000000000" pitchFamily="65" charset="-120"/>
                <a:ea typeface="標楷體" panose="03000509000000000000" pitchFamily="65" charset="-120"/>
              </a:rPr>
              <a:t>?</a:t>
            </a:r>
          </a:p>
        </p:txBody>
      </p:sp>
      <p:sp>
        <p:nvSpPr>
          <p:cNvPr id="15" name="矩形 14"/>
          <p:cNvSpPr/>
          <p:nvPr/>
        </p:nvSpPr>
        <p:spPr>
          <a:xfrm>
            <a:off x="5796136" y="2568224"/>
            <a:ext cx="1800200"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看過後是否喜歡這部動漫</a:t>
            </a:r>
            <a:r>
              <a:rPr lang="en-US" altLang="zh-TW" dirty="0" smtClean="0">
                <a:latin typeface="標楷體" panose="03000509000000000000" pitchFamily="65" charset="-120"/>
                <a:ea typeface="標楷體" panose="03000509000000000000" pitchFamily="65" charset="-120"/>
              </a:rPr>
              <a:t>?</a:t>
            </a:r>
          </a:p>
        </p:txBody>
      </p:sp>
      <p:sp>
        <p:nvSpPr>
          <p:cNvPr id="16" name="矩形 15"/>
          <p:cNvSpPr/>
          <p:nvPr/>
        </p:nvSpPr>
        <p:spPr>
          <a:xfrm>
            <a:off x="5790528" y="4252546"/>
            <a:ext cx="1800200"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dirty="0" smtClean="0">
                <a:latin typeface="標楷體" panose="03000509000000000000" pitchFamily="65" charset="-120"/>
                <a:ea typeface="標楷體" panose="03000509000000000000" pitchFamily="65" charset="-120"/>
              </a:rPr>
              <a:t>看過後是否熟悉這部動漫</a:t>
            </a:r>
            <a:r>
              <a:rPr lang="en-US" altLang="zh-TW" dirty="0" smtClean="0">
                <a:latin typeface="標楷體" panose="03000509000000000000" pitchFamily="65" charset="-120"/>
                <a:ea typeface="標楷體" panose="03000509000000000000" pitchFamily="65" charset="-120"/>
              </a:rPr>
              <a:t>?</a:t>
            </a:r>
          </a:p>
        </p:txBody>
      </p:sp>
      <p:cxnSp>
        <p:nvCxnSpPr>
          <p:cNvPr id="7" name="直線單箭頭接點 6"/>
          <p:cNvCxnSpPr>
            <a:stCxn id="5" idx="3"/>
            <a:endCxn id="14" idx="1"/>
          </p:cNvCxnSpPr>
          <p:nvPr/>
        </p:nvCxnSpPr>
        <p:spPr>
          <a:xfrm flipV="1">
            <a:off x="2339752" y="3717031"/>
            <a:ext cx="99557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flipV="1">
            <a:off x="5168933" y="3000272"/>
            <a:ext cx="576064" cy="7167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a:off x="5168933" y="3732675"/>
            <a:ext cx="576064" cy="1071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226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lnSpcReduction="10000"/>
          </a:bodyPr>
          <a:lstStyle/>
          <a:p>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一</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我們以問卷調查的方式來分析各年級學生對於火影忍者</a:t>
            </a:r>
            <a:r>
              <a:rPr lang="zh-TW" altLang="en-US" sz="2800" dirty="0" smtClean="0">
                <a:latin typeface="標楷體" panose="03000509000000000000" pitchFamily="65" charset="-120"/>
                <a:ea typeface="標楷體" panose="03000509000000000000" pitchFamily="65" charset="-120"/>
              </a:rPr>
              <a:t>中忍術的認識</a:t>
            </a:r>
            <a:r>
              <a:rPr lang="zh-TW" altLang="en-US" sz="2800" dirty="0">
                <a:latin typeface="標楷體" panose="03000509000000000000" pitchFamily="65" charset="-120"/>
                <a:ea typeface="標楷體" panose="03000509000000000000" pitchFamily="65" charset="-120"/>
              </a:rPr>
              <a:t>，藉此調查這部漫畫是否麼受歡迎</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endParaRPr lang="en-US" altLang="zh-TW" sz="2800" dirty="0">
              <a:latin typeface="華康行書體" panose="03000509000000000000" pitchFamily="65" charset="-120"/>
              <a:ea typeface="華康行書體" panose="03000509000000000000" pitchFamily="65" charset="-120"/>
            </a:endParaRPr>
          </a:p>
          <a:p>
            <a:endParaRPr lang="en-US" altLang="zh-TW" sz="2800" dirty="0" smtClean="0">
              <a:latin typeface="華康行書體" panose="03000509000000000000" pitchFamily="65" charset="-120"/>
              <a:ea typeface="華康行書體" panose="03000509000000000000" pitchFamily="65" charset="-120"/>
            </a:endParaRPr>
          </a:p>
          <a:p>
            <a:endParaRPr lang="en-US" altLang="zh-TW" sz="2800" dirty="0">
              <a:latin typeface="華康行書體" panose="03000509000000000000" pitchFamily="65" charset="-120"/>
              <a:ea typeface="華康行書體" panose="03000509000000000000" pitchFamily="65" charset="-120"/>
            </a:endParaRPr>
          </a:p>
          <a:p>
            <a:endParaRPr lang="en-US" altLang="zh-TW" sz="2800" dirty="0" smtClean="0">
              <a:latin typeface="華康行書體" panose="03000509000000000000" pitchFamily="65" charset="-120"/>
              <a:ea typeface="華康行書體" panose="03000509000000000000" pitchFamily="65" charset="-120"/>
            </a:endParaRPr>
          </a:p>
          <a:p>
            <a:endParaRPr lang="en-US" altLang="zh-TW" sz="2800" dirty="0">
              <a:latin typeface="華康行書體" panose="03000509000000000000" pitchFamily="65" charset="-120"/>
              <a:ea typeface="華康行書體" panose="03000509000000000000" pitchFamily="65" charset="-120"/>
            </a:endParaRPr>
          </a:p>
          <a:p>
            <a:r>
              <a:rPr lang="zh-TW" altLang="en-US" sz="2800" dirty="0">
                <a:latin typeface="標楷體" panose="03000509000000000000" pitchFamily="65" charset="-120"/>
                <a:ea typeface="標楷體" panose="03000509000000000000" pitchFamily="65" charset="-120"/>
              </a:rPr>
              <a:t>↑從左至右分別為圖</a:t>
            </a:r>
            <a:r>
              <a:rPr lang="en-US" altLang="zh-TW" sz="2800" dirty="0">
                <a:latin typeface="標楷體" panose="03000509000000000000" pitchFamily="65" charset="-120"/>
                <a:ea typeface="標楷體" panose="03000509000000000000" pitchFamily="65" charset="-120"/>
              </a:rPr>
              <a:t>1(</a:t>
            </a:r>
            <a:r>
              <a:rPr lang="zh-TW" altLang="en-US" sz="2800" dirty="0">
                <a:latin typeface="標楷體" panose="03000509000000000000" pitchFamily="65" charset="-120"/>
                <a:ea typeface="標楷體" panose="03000509000000000000" pitchFamily="65" charset="-120"/>
              </a:rPr>
              <a:t>四年級</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、圖</a:t>
            </a:r>
            <a:r>
              <a:rPr lang="en-US" altLang="zh-TW" sz="2800" dirty="0">
                <a:latin typeface="標楷體" panose="03000509000000000000" pitchFamily="65" charset="-120"/>
                <a:ea typeface="標楷體" panose="03000509000000000000" pitchFamily="65" charset="-120"/>
              </a:rPr>
              <a:t>2(</a:t>
            </a:r>
            <a:r>
              <a:rPr lang="zh-TW" altLang="en-US" sz="2800" dirty="0">
                <a:latin typeface="標楷體" panose="03000509000000000000" pitchFamily="65" charset="-120"/>
                <a:ea typeface="標楷體" panose="03000509000000000000" pitchFamily="65" charset="-120"/>
              </a:rPr>
              <a:t>五年級</a:t>
            </a:r>
            <a:r>
              <a:rPr lang="en-US" altLang="zh-TW" sz="2800" dirty="0">
                <a:latin typeface="標楷體" panose="03000509000000000000" pitchFamily="65" charset="-120"/>
                <a:ea typeface="標楷體" panose="03000509000000000000" pitchFamily="65" charset="-120"/>
              </a:rPr>
              <a:t>)</a:t>
            </a:r>
            <a:r>
              <a:rPr lang="zh-TW" altLang="en-US" sz="2800" dirty="0">
                <a:latin typeface="標楷體" panose="03000509000000000000" pitchFamily="65" charset="-120"/>
                <a:ea typeface="標楷體" panose="03000509000000000000" pitchFamily="65" charset="-120"/>
              </a:rPr>
              <a:t>、圖</a:t>
            </a:r>
            <a:r>
              <a:rPr lang="en-US" altLang="zh-TW" sz="2800" dirty="0">
                <a:latin typeface="標楷體" panose="03000509000000000000" pitchFamily="65" charset="-120"/>
                <a:ea typeface="標楷體" panose="03000509000000000000" pitchFamily="65" charset="-120"/>
              </a:rPr>
              <a:t>3(</a:t>
            </a:r>
            <a:r>
              <a:rPr lang="zh-TW" altLang="en-US" sz="2800" dirty="0">
                <a:latin typeface="標楷體" panose="03000509000000000000" pitchFamily="65" charset="-120"/>
                <a:ea typeface="標楷體" panose="03000509000000000000" pitchFamily="65" charset="-120"/>
              </a:rPr>
              <a:t>六年級</a:t>
            </a:r>
            <a:r>
              <a:rPr lang="en-US" altLang="zh-TW" sz="2800" dirty="0">
                <a:latin typeface="標楷體" panose="03000509000000000000" pitchFamily="65" charset="-120"/>
                <a:ea typeface="標楷體" panose="03000509000000000000" pitchFamily="65" charset="-120"/>
              </a:rPr>
              <a:t>)</a:t>
            </a:r>
          </a:p>
          <a:p>
            <a:endParaRPr lang="zh-TW" altLang="en-US" sz="2800" dirty="0">
              <a:latin typeface="華康行書體" panose="03000509000000000000" pitchFamily="65" charset="-120"/>
              <a:ea typeface="華康行書體" panose="03000509000000000000" pitchFamily="65" charset="-120"/>
            </a:endParaRPr>
          </a:p>
          <a:p>
            <a:endParaRPr lang="zh-TW" alt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24944"/>
            <a:ext cx="3067050"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9309" y="2927975"/>
            <a:ext cx="3067050"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8700" y="2934325"/>
            <a:ext cx="3035300"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2678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1180</TotalTime>
  <Words>1195</Words>
  <Application>Microsoft Office PowerPoint</Application>
  <PresentationFormat>如螢幕大小 (4:3)</PresentationFormat>
  <Paragraphs>129</Paragraphs>
  <Slides>19</Slides>
  <Notes>1</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龍騰四海</vt:lpstr>
      <vt:lpstr>火影忍者忍術與喜好程度之探討 </vt:lpstr>
      <vt:lpstr>一、研究動機</vt:lpstr>
      <vt:lpstr> 二、研究目的 </vt:lpstr>
      <vt:lpstr>三、研究方法</vt:lpstr>
      <vt:lpstr>四、研究流程</vt:lpstr>
      <vt:lpstr>一、什麼是火影忍者？</vt:lpstr>
      <vt:lpstr>二、火影忍者中的忍術</vt:lpstr>
      <vt:lpstr>三、各年級學生對《火影忍者》這部動漫的喜好程度</vt:lpstr>
      <vt:lpstr>PowerPoint 簡報</vt:lpstr>
      <vt:lpstr>PowerPoint 簡報</vt:lpstr>
      <vt:lpstr>PowerPoint 簡報</vt:lpstr>
      <vt:lpstr>PowerPoint 簡報</vt:lpstr>
      <vt:lpstr>PowerPoint 簡報</vt:lpstr>
      <vt:lpstr>PowerPoint 簡報</vt:lpstr>
      <vt:lpstr>四、研究發現</vt:lpstr>
      <vt:lpstr>參、結論及建議</vt:lpstr>
      <vt:lpstr>二、建議</vt:lpstr>
      <vt:lpstr>三、未來研究方向</vt:lpstr>
      <vt:lpstr>簡報結束 感謝您的聆聽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火影忍者忍術與 探討</dc:title>
  <dc:creator>500</dc:creator>
  <cp:lastModifiedBy>teacher</cp:lastModifiedBy>
  <cp:revision>52</cp:revision>
  <dcterms:created xsi:type="dcterms:W3CDTF">2017-10-13T06:23:08Z</dcterms:created>
  <dcterms:modified xsi:type="dcterms:W3CDTF">2017-10-26T06:33:43Z</dcterms:modified>
</cp:coreProperties>
</file>