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5" r:id="rId3"/>
    <p:sldId id="260" r:id="rId4"/>
    <p:sldId id="261" r:id="rId5"/>
    <p:sldId id="262" r:id="rId6"/>
    <p:sldId id="274" r:id="rId7"/>
    <p:sldId id="265" r:id="rId8"/>
    <p:sldId id="266" r:id="rId9"/>
    <p:sldId id="267" r:id="rId10"/>
    <p:sldId id="268" r:id="rId11"/>
    <p:sldId id="273" r:id="rId12"/>
    <p:sldId id="269" r:id="rId13"/>
    <p:sldId id="271" r:id="rId14"/>
    <p:sldId id="272" r:id="rId15"/>
    <p:sldId id="276" r:id="rId16"/>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0" autoAdjust="0"/>
    <p:restoredTop sz="94698" autoAdjust="0"/>
  </p:normalViewPr>
  <p:slideViewPr>
    <p:cSldViewPr snapToGrid="0">
      <p:cViewPr varScale="1">
        <p:scale>
          <a:sx n="69" d="100"/>
          <a:sy n="69" d="100"/>
        </p:scale>
        <p:origin x="9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500\Downloads\&#31532;&#20108;&#22823;&#38988;&#32113;&#35336;.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500\Downloads\&#31532;&#20108;&#22823;&#38988;&#32113;&#35336;.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500\Downloads\&#31532;&#20108;&#22823;&#38988;&#32113;&#35336;.xlsx"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oleObject" Target="file:///C:\Users\500\Downloads\&#31532;&#20108;&#22823;&#38988;&#32113;&#35336;.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0"/>
    <c:plotArea>
      <c:layout>
        <c:manualLayout>
          <c:layoutTarget val="inner"/>
          <c:xMode val="edge"/>
          <c:yMode val="edge"/>
          <c:x val="8.211866506515593E-2"/>
          <c:y val="3.2963720560176074E-2"/>
          <c:w val="0.91788134992130355"/>
          <c:h val="0.61572142023913834"/>
        </c:manualLayout>
      </c:layout>
      <c:barChart>
        <c:barDir val="col"/>
        <c:grouping val="clustered"/>
        <c:varyColors val="0"/>
        <c:ser>
          <c:idx val="0"/>
          <c:order val="0"/>
          <c:invertIfNegative val="0"/>
          <c:cat>
            <c:strRef>
              <c:f>'外觀（全）'!$A$1:$H$1</c:f>
              <c:strCache>
                <c:ptCount val="8"/>
                <c:pt idx="0">
                  <c:v>身體細細長長</c:v>
                </c:pt>
                <c:pt idx="1">
                  <c:v>身體圓滾滾</c:v>
                </c:pt>
                <c:pt idx="2">
                  <c:v>皮膚光滑</c:v>
                </c:pt>
                <c:pt idx="3">
                  <c:v>眼睛很大</c:v>
                </c:pt>
                <c:pt idx="4">
                  <c:v>肌肉發達</c:v>
                </c:pt>
                <c:pt idx="5">
                  <c:v>頭大大的</c:v>
                </c:pt>
                <c:pt idx="6">
                  <c:v>皮膚粗粗皺皺</c:v>
                </c:pt>
                <c:pt idx="7">
                  <c:v>沒有鼻子</c:v>
                </c:pt>
              </c:strCache>
            </c:strRef>
          </c:cat>
          <c:val>
            <c:numRef>
              <c:f>'外觀（全）'!$A$2:$H$2</c:f>
              <c:numCache>
                <c:formatCode>General</c:formatCode>
                <c:ptCount val="8"/>
                <c:pt idx="0">
                  <c:v>30</c:v>
                </c:pt>
                <c:pt idx="1">
                  <c:v>7</c:v>
                </c:pt>
                <c:pt idx="2">
                  <c:v>23</c:v>
                </c:pt>
                <c:pt idx="3">
                  <c:v>33</c:v>
                </c:pt>
                <c:pt idx="4">
                  <c:v>5</c:v>
                </c:pt>
                <c:pt idx="5">
                  <c:v>30</c:v>
                </c:pt>
                <c:pt idx="6">
                  <c:v>14</c:v>
                </c:pt>
                <c:pt idx="7">
                  <c:v>16</c:v>
                </c:pt>
              </c:numCache>
            </c:numRef>
          </c:val>
        </c:ser>
        <c:dLbls>
          <c:showLegendKey val="0"/>
          <c:showVal val="0"/>
          <c:showCatName val="0"/>
          <c:showSerName val="0"/>
          <c:showPercent val="0"/>
          <c:showBubbleSize val="0"/>
        </c:dLbls>
        <c:gapWidth val="164"/>
        <c:overlap val="-22"/>
        <c:axId val="2005524704"/>
        <c:axId val="2005528512"/>
      </c:barChart>
      <c:catAx>
        <c:axId val="2005524704"/>
        <c:scaling>
          <c:orientation val="minMax"/>
        </c:scaling>
        <c:delete val="0"/>
        <c:axPos val="b"/>
        <c:numFmt formatCode="General" sourceLinked="0"/>
        <c:majorTickMark val="none"/>
        <c:minorTickMark val="none"/>
        <c:tickLblPos val="nextTo"/>
        <c:txPr>
          <a:bodyPr rot="-60000000" vert="horz"/>
          <a:lstStyle/>
          <a:p>
            <a:pPr>
              <a:defRPr/>
            </a:pPr>
            <a:endParaRPr lang="zh-TW"/>
          </a:p>
        </c:txPr>
        <c:crossAx val="2005528512"/>
        <c:crosses val="autoZero"/>
        <c:auto val="1"/>
        <c:lblAlgn val="ctr"/>
        <c:lblOffset val="100"/>
        <c:noMultiLvlLbl val="0"/>
      </c:catAx>
      <c:valAx>
        <c:axId val="2005528512"/>
        <c:scaling>
          <c:orientation val="minMax"/>
        </c:scaling>
        <c:delete val="0"/>
        <c:axPos val="l"/>
        <c:numFmt formatCode="General" sourceLinked="1"/>
        <c:majorTickMark val="none"/>
        <c:minorTickMark val="none"/>
        <c:tickLblPos val="nextTo"/>
        <c:txPr>
          <a:bodyPr rot="-60000000" vert="horz"/>
          <a:lstStyle/>
          <a:p>
            <a:pPr>
              <a:defRPr/>
            </a:pPr>
            <a:endParaRPr lang="zh-TW"/>
          </a:p>
        </c:txPr>
        <c:crossAx val="2005524704"/>
        <c:crosses val="autoZero"/>
        <c:crossBetween val="between"/>
      </c:valAx>
    </c:plotArea>
    <c:plotVisOnly val="1"/>
    <c:dispBlanksAs val="gap"/>
    <c:showDLblsOverMax val="0"/>
  </c:chart>
  <c:txPr>
    <a:bodyPr/>
    <a:lstStyle/>
    <a:p>
      <a:pPr>
        <a:defRPr sz="1800"/>
      </a:pPr>
      <a:endParaRPr lang="zh-TW"/>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0"/>
    <c:plotArea>
      <c:layout>
        <c:manualLayout>
          <c:layoutTarget val="inner"/>
          <c:xMode val="edge"/>
          <c:yMode val="edge"/>
          <c:x val="6.5131660676428338E-2"/>
          <c:y val="2.9729228280447398E-2"/>
          <c:w val="0.91557050550899644"/>
          <c:h val="0.60584714021607544"/>
        </c:manualLayout>
      </c:layout>
      <c:barChart>
        <c:barDir val="col"/>
        <c:grouping val="clustered"/>
        <c:varyColors val="0"/>
        <c:ser>
          <c:idx val="0"/>
          <c:order val="0"/>
          <c:invertIfNegative val="0"/>
          <c:cat>
            <c:strRef>
              <c:f>'性格（全）'!$A$1:$J$1</c:f>
              <c:strCache>
                <c:ptCount val="10"/>
                <c:pt idx="0">
                  <c:v>恐怖的</c:v>
                </c:pt>
                <c:pt idx="1">
                  <c:v>可愛的</c:v>
                </c:pt>
                <c:pt idx="2">
                  <c:v>膽小的</c:v>
                </c:pt>
                <c:pt idx="3">
                  <c:v>暴躁的</c:v>
                </c:pt>
                <c:pt idx="4">
                  <c:v>喜歡殺戮的</c:v>
                </c:pt>
                <c:pt idx="5">
                  <c:v>可怕的</c:v>
                </c:pt>
                <c:pt idx="6">
                  <c:v>詭異的</c:v>
                </c:pt>
                <c:pt idx="7">
                  <c:v>善良的</c:v>
                </c:pt>
                <c:pt idx="8">
                  <c:v>溫和的</c:v>
                </c:pt>
                <c:pt idx="9">
                  <c:v>喜歡幫助人類</c:v>
                </c:pt>
              </c:strCache>
            </c:strRef>
          </c:cat>
          <c:val>
            <c:numRef>
              <c:f>'性格（全）'!$A$2:$J$2</c:f>
              <c:numCache>
                <c:formatCode>General</c:formatCode>
                <c:ptCount val="10"/>
                <c:pt idx="0">
                  <c:v>21</c:v>
                </c:pt>
                <c:pt idx="1">
                  <c:v>10</c:v>
                </c:pt>
                <c:pt idx="2">
                  <c:v>4</c:v>
                </c:pt>
                <c:pt idx="3">
                  <c:v>14</c:v>
                </c:pt>
                <c:pt idx="4">
                  <c:v>15</c:v>
                </c:pt>
                <c:pt idx="5">
                  <c:v>23</c:v>
                </c:pt>
                <c:pt idx="6">
                  <c:v>29</c:v>
                </c:pt>
                <c:pt idx="7">
                  <c:v>7</c:v>
                </c:pt>
                <c:pt idx="8">
                  <c:v>6</c:v>
                </c:pt>
                <c:pt idx="9">
                  <c:v>6</c:v>
                </c:pt>
              </c:numCache>
            </c:numRef>
          </c:val>
        </c:ser>
        <c:dLbls>
          <c:showLegendKey val="0"/>
          <c:showVal val="0"/>
          <c:showCatName val="0"/>
          <c:showSerName val="0"/>
          <c:showPercent val="0"/>
          <c:showBubbleSize val="0"/>
        </c:dLbls>
        <c:gapWidth val="164"/>
        <c:overlap val="-22"/>
        <c:axId val="2005527968"/>
        <c:axId val="2005529600"/>
      </c:barChart>
      <c:catAx>
        <c:axId val="2005527968"/>
        <c:scaling>
          <c:orientation val="minMax"/>
        </c:scaling>
        <c:delete val="0"/>
        <c:axPos val="b"/>
        <c:numFmt formatCode="General" sourceLinked="0"/>
        <c:majorTickMark val="none"/>
        <c:minorTickMark val="none"/>
        <c:tickLblPos val="nextTo"/>
        <c:txPr>
          <a:bodyPr rot="-60000000" vert="horz"/>
          <a:lstStyle/>
          <a:p>
            <a:pPr>
              <a:defRPr/>
            </a:pPr>
            <a:endParaRPr lang="zh-TW"/>
          </a:p>
        </c:txPr>
        <c:crossAx val="2005529600"/>
        <c:crosses val="autoZero"/>
        <c:auto val="1"/>
        <c:lblAlgn val="ctr"/>
        <c:lblOffset val="100"/>
        <c:noMultiLvlLbl val="0"/>
      </c:catAx>
      <c:valAx>
        <c:axId val="2005529600"/>
        <c:scaling>
          <c:orientation val="minMax"/>
        </c:scaling>
        <c:delete val="0"/>
        <c:axPos val="l"/>
        <c:numFmt formatCode="General" sourceLinked="1"/>
        <c:majorTickMark val="none"/>
        <c:minorTickMark val="none"/>
        <c:tickLblPos val="nextTo"/>
        <c:txPr>
          <a:bodyPr rot="-60000000" vert="horz"/>
          <a:lstStyle/>
          <a:p>
            <a:pPr>
              <a:defRPr/>
            </a:pPr>
            <a:endParaRPr lang="zh-TW"/>
          </a:p>
        </c:txPr>
        <c:crossAx val="2005527968"/>
        <c:crosses val="autoZero"/>
        <c:crossBetween val="between"/>
      </c:valAx>
    </c:plotArea>
    <c:plotVisOnly val="1"/>
    <c:dispBlanksAs val="gap"/>
    <c:showDLblsOverMax val="0"/>
  </c:chart>
  <c:txPr>
    <a:bodyPr/>
    <a:lstStyle/>
    <a:p>
      <a:pPr>
        <a:defRPr sz="1800"/>
      </a:pPr>
      <a:endParaRPr lang="zh-TW"/>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8419691920532636E-2"/>
          <c:y val="5.1400554097404488E-2"/>
          <c:w val="0.85103288900025842"/>
          <c:h val="0.77843481038619744"/>
        </c:manualLayout>
      </c:layout>
      <c:barChart>
        <c:barDir val="col"/>
        <c:grouping val="clustered"/>
        <c:varyColors val="0"/>
        <c:ser>
          <c:idx val="0"/>
          <c:order val="0"/>
          <c:tx>
            <c:strRef>
              <c:f>外觀!$A$2</c:f>
              <c:strCache>
                <c:ptCount val="1"/>
                <c:pt idx="0">
                  <c:v>有看過電影</c:v>
                </c:pt>
              </c:strCache>
            </c:strRef>
          </c:tx>
          <c:spPr>
            <a:solidFill>
              <a:schemeClr val="accent1"/>
            </a:solidFill>
            <a:ln>
              <a:noFill/>
            </a:ln>
            <a:effectLst/>
          </c:spPr>
          <c:invertIfNegative val="0"/>
          <c:cat>
            <c:strRef>
              <c:f>外觀!$B$1:$I$1</c:f>
              <c:strCache>
                <c:ptCount val="8"/>
                <c:pt idx="0">
                  <c:v>身體細細長長</c:v>
                </c:pt>
                <c:pt idx="1">
                  <c:v>身體圓滾滾</c:v>
                </c:pt>
                <c:pt idx="2">
                  <c:v>皮膚光滑</c:v>
                </c:pt>
                <c:pt idx="3">
                  <c:v>眼睛很大</c:v>
                </c:pt>
                <c:pt idx="4">
                  <c:v>肌肉發達</c:v>
                </c:pt>
                <c:pt idx="5">
                  <c:v>頭大大的</c:v>
                </c:pt>
                <c:pt idx="6">
                  <c:v>皮膚粗粗皺皺</c:v>
                </c:pt>
                <c:pt idx="7">
                  <c:v>沒有鼻子</c:v>
                </c:pt>
              </c:strCache>
            </c:strRef>
          </c:cat>
          <c:val>
            <c:numRef>
              <c:f>外觀!$B$2:$I$2</c:f>
              <c:numCache>
                <c:formatCode>General</c:formatCode>
                <c:ptCount val="8"/>
                <c:pt idx="0">
                  <c:v>21</c:v>
                </c:pt>
                <c:pt idx="1">
                  <c:v>5</c:v>
                </c:pt>
                <c:pt idx="2">
                  <c:v>17</c:v>
                </c:pt>
                <c:pt idx="3">
                  <c:v>25</c:v>
                </c:pt>
                <c:pt idx="4">
                  <c:v>3</c:v>
                </c:pt>
                <c:pt idx="5">
                  <c:v>20</c:v>
                </c:pt>
                <c:pt idx="6">
                  <c:v>11</c:v>
                </c:pt>
                <c:pt idx="7">
                  <c:v>13</c:v>
                </c:pt>
              </c:numCache>
            </c:numRef>
          </c:val>
        </c:ser>
        <c:ser>
          <c:idx val="1"/>
          <c:order val="1"/>
          <c:tx>
            <c:strRef>
              <c:f>外觀!$A$3</c:f>
              <c:strCache>
                <c:ptCount val="1"/>
                <c:pt idx="0">
                  <c:v>沒有看過電影</c:v>
                </c:pt>
              </c:strCache>
            </c:strRef>
          </c:tx>
          <c:spPr>
            <a:solidFill>
              <a:schemeClr val="accent2"/>
            </a:solidFill>
            <a:ln>
              <a:noFill/>
            </a:ln>
            <a:effectLst/>
          </c:spPr>
          <c:invertIfNegative val="0"/>
          <c:cat>
            <c:strRef>
              <c:f>外觀!$B$1:$I$1</c:f>
              <c:strCache>
                <c:ptCount val="8"/>
                <c:pt idx="0">
                  <c:v>身體細細長長</c:v>
                </c:pt>
                <c:pt idx="1">
                  <c:v>身體圓滾滾</c:v>
                </c:pt>
                <c:pt idx="2">
                  <c:v>皮膚光滑</c:v>
                </c:pt>
                <c:pt idx="3">
                  <c:v>眼睛很大</c:v>
                </c:pt>
                <c:pt idx="4">
                  <c:v>肌肉發達</c:v>
                </c:pt>
                <c:pt idx="5">
                  <c:v>頭大大的</c:v>
                </c:pt>
                <c:pt idx="6">
                  <c:v>皮膚粗粗皺皺</c:v>
                </c:pt>
                <c:pt idx="7">
                  <c:v>沒有鼻子</c:v>
                </c:pt>
              </c:strCache>
            </c:strRef>
          </c:cat>
          <c:val>
            <c:numRef>
              <c:f>外觀!$B$3:$I$3</c:f>
              <c:numCache>
                <c:formatCode>General</c:formatCode>
                <c:ptCount val="8"/>
                <c:pt idx="0">
                  <c:v>10</c:v>
                </c:pt>
                <c:pt idx="1">
                  <c:v>2</c:v>
                </c:pt>
                <c:pt idx="2">
                  <c:v>7</c:v>
                </c:pt>
                <c:pt idx="3">
                  <c:v>8</c:v>
                </c:pt>
                <c:pt idx="4">
                  <c:v>2</c:v>
                </c:pt>
                <c:pt idx="5">
                  <c:v>11</c:v>
                </c:pt>
                <c:pt idx="6">
                  <c:v>5</c:v>
                </c:pt>
                <c:pt idx="7">
                  <c:v>4</c:v>
                </c:pt>
              </c:numCache>
            </c:numRef>
          </c:val>
        </c:ser>
        <c:dLbls>
          <c:showLegendKey val="0"/>
          <c:showVal val="0"/>
          <c:showCatName val="0"/>
          <c:showSerName val="0"/>
          <c:showPercent val="0"/>
          <c:showBubbleSize val="0"/>
        </c:dLbls>
        <c:gapWidth val="199"/>
        <c:axId val="1809232768"/>
        <c:axId val="2111185136"/>
      </c:barChart>
      <c:catAx>
        <c:axId val="1809232768"/>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lumMod val="65000"/>
                    <a:lumOff val="35000"/>
                  </a:schemeClr>
                </a:solidFill>
                <a:latin typeface="+mn-lt"/>
                <a:ea typeface="+mn-ea"/>
                <a:cs typeface="+mn-cs"/>
              </a:defRPr>
            </a:pPr>
            <a:endParaRPr lang="zh-TW"/>
          </a:p>
        </c:txPr>
        <c:crossAx val="2111185136"/>
        <c:crosses val="autoZero"/>
        <c:auto val="1"/>
        <c:lblAlgn val="ctr"/>
        <c:lblOffset val="100"/>
        <c:noMultiLvlLbl val="0"/>
      </c:catAx>
      <c:valAx>
        <c:axId val="2111185136"/>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TW"/>
          </a:p>
        </c:txPr>
        <c:crossAx val="1809232768"/>
        <c:crosses val="autoZero"/>
        <c:crossBetween val="between"/>
      </c:valAx>
      <c:spPr>
        <a:noFill/>
        <a:ln>
          <a:noFill/>
        </a:ln>
        <a:effectLst/>
      </c:spPr>
    </c:plotArea>
    <c:legend>
      <c:legendPos val="t"/>
      <c:layout>
        <c:manualLayout>
          <c:xMode val="edge"/>
          <c:yMode val="edge"/>
          <c:x val="0.76631581296511686"/>
          <c:y val="0.27056540724133182"/>
          <c:w val="0.19326032401673957"/>
          <c:h val="5.482013317125143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6084755117116951E-2"/>
          <c:y val="3.1694197144550691E-2"/>
          <c:w val="0.93065823313840723"/>
          <c:h val="0.77569323329497886"/>
        </c:manualLayout>
      </c:layout>
      <c:barChart>
        <c:barDir val="col"/>
        <c:grouping val="clustered"/>
        <c:varyColors val="0"/>
        <c:ser>
          <c:idx val="0"/>
          <c:order val="0"/>
          <c:tx>
            <c:strRef>
              <c:f>性格!$A$2</c:f>
              <c:strCache>
                <c:ptCount val="1"/>
                <c:pt idx="0">
                  <c:v>有看過電影</c:v>
                </c:pt>
              </c:strCache>
            </c:strRef>
          </c:tx>
          <c:spPr>
            <a:solidFill>
              <a:schemeClr val="accent1"/>
            </a:solidFill>
            <a:ln>
              <a:noFill/>
            </a:ln>
            <a:effectLst/>
          </c:spPr>
          <c:invertIfNegative val="0"/>
          <c:cat>
            <c:strRef>
              <c:f>性格!$B$1:$K$1</c:f>
              <c:strCache>
                <c:ptCount val="10"/>
                <c:pt idx="0">
                  <c:v>恐怖的</c:v>
                </c:pt>
                <c:pt idx="1">
                  <c:v>可愛的</c:v>
                </c:pt>
                <c:pt idx="2">
                  <c:v>膽小的</c:v>
                </c:pt>
                <c:pt idx="3">
                  <c:v>暴躁的</c:v>
                </c:pt>
                <c:pt idx="4">
                  <c:v>喜歡殺戮的</c:v>
                </c:pt>
                <c:pt idx="5">
                  <c:v>可怕的</c:v>
                </c:pt>
                <c:pt idx="6">
                  <c:v>詭異的</c:v>
                </c:pt>
                <c:pt idx="7">
                  <c:v>善良的</c:v>
                </c:pt>
                <c:pt idx="8">
                  <c:v>溫和的</c:v>
                </c:pt>
                <c:pt idx="9">
                  <c:v>喜歡幫助人類</c:v>
                </c:pt>
              </c:strCache>
            </c:strRef>
          </c:cat>
          <c:val>
            <c:numRef>
              <c:f>性格!$B$2:$K$2</c:f>
              <c:numCache>
                <c:formatCode>General</c:formatCode>
                <c:ptCount val="10"/>
                <c:pt idx="0">
                  <c:v>14</c:v>
                </c:pt>
                <c:pt idx="1">
                  <c:v>9</c:v>
                </c:pt>
                <c:pt idx="2">
                  <c:v>3</c:v>
                </c:pt>
                <c:pt idx="3">
                  <c:v>8</c:v>
                </c:pt>
                <c:pt idx="4">
                  <c:v>7</c:v>
                </c:pt>
                <c:pt idx="5">
                  <c:v>16</c:v>
                </c:pt>
                <c:pt idx="6">
                  <c:v>19</c:v>
                </c:pt>
                <c:pt idx="7">
                  <c:v>5</c:v>
                </c:pt>
                <c:pt idx="8">
                  <c:v>5</c:v>
                </c:pt>
                <c:pt idx="9">
                  <c:v>4</c:v>
                </c:pt>
              </c:numCache>
            </c:numRef>
          </c:val>
        </c:ser>
        <c:ser>
          <c:idx val="1"/>
          <c:order val="1"/>
          <c:tx>
            <c:strRef>
              <c:f>性格!$A$3</c:f>
              <c:strCache>
                <c:ptCount val="1"/>
                <c:pt idx="0">
                  <c:v>沒有看過電影</c:v>
                </c:pt>
              </c:strCache>
            </c:strRef>
          </c:tx>
          <c:spPr>
            <a:solidFill>
              <a:schemeClr val="accent2"/>
            </a:solidFill>
            <a:ln>
              <a:noFill/>
            </a:ln>
            <a:effectLst/>
          </c:spPr>
          <c:invertIfNegative val="0"/>
          <c:cat>
            <c:strRef>
              <c:f>性格!$B$1:$K$1</c:f>
              <c:strCache>
                <c:ptCount val="10"/>
                <c:pt idx="0">
                  <c:v>恐怖的</c:v>
                </c:pt>
                <c:pt idx="1">
                  <c:v>可愛的</c:v>
                </c:pt>
                <c:pt idx="2">
                  <c:v>膽小的</c:v>
                </c:pt>
                <c:pt idx="3">
                  <c:v>暴躁的</c:v>
                </c:pt>
                <c:pt idx="4">
                  <c:v>喜歡殺戮的</c:v>
                </c:pt>
                <c:pt idx="5">
                  <c:v>可怕的</c:v>
                </c:pt>
                <c:pt idx="6">
                  <c:v>詭異的</c:v>
                </c:pt>
                <c:pt idx="7">
                  <c:v>善良的</c:v>
                </c:pt>
                <c:pt idx="8">
                  <c:v>溫和的</c:v>
                </c:pt>
                <c:pt idx="9">
                  <c:v>喜歡幫助人類</c:v>
                </c:pt>
              </c:strCache>
            </c:strRef>
          </c:cat>
          <c:val>
            <c:numRef>
              <c:f>性格!$B$3:$K$3</c:f>
              <c:numCache>
                <c:formatCode>General</c:formatCode>
                <c:ptCount val="10"/>
                <c:pt idx="0">
                  <c:v>12</c:v>
                </c:pt>
                <c:pt idx="1">
                  <c:v>2</c:v>
                </c:pt>
                <c:pt idx="2">
                  <c:v>2</c:v>
                </c:pt>
                <c:pt idx="3">
                  <c:v>7</c:v>
                </c:pt>
                <c:pt idx="4">
                  <c:v>6</c:v>
                </c:pt>
                <c:pt idx="5">
                  <c:v>11</c:v>
                </c:pt>
                <c:pt idx="6">
                  <c:v>13</c:v>
                </c:pt>
                <c:pt idx="7">
                  <c:v>1</c:v>
                </c:pt>
                <c:pt idx="8">
                  <c:v>1</c:v>
                </c:pt>
                <c:pt idx="9">
                  <c:v>1</c:v>
                </c:pt>
              </c:numCache>
            </c:numRef>
          </c:val>
        </c:ser>
        <c:dLbls>
          <c:showLegendKey val="0"/>
          <c:showVal val="0"/>
          <c:showCatName val="0"/>
          <c:showSerName val="0"/>
          <c:showPercent val="0"/>
          <c:showBubbleSize val="0"/>
        </c:dLbls>
        <c:gapWidth val="199"/>
        <c:axId val="2111182960"/>
        <c:axId val="2111185680"/>
      </c:barChart>
      <c:catAx>
        <c:axId val="211118296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lumMod val="65000"/>
                    <a:lumOff val="35000"/>
                  </a:schemeClr>
                </a:solidFill>
                <a:latin typeface="+mn-lt"/>
                <a:ea typeface="+mn-ea"/>
                <a:cs typeface="+mn-cs"/>
              </a:defRPr>
            </a:pPr>
            <a:endParaRPr lang="zh-TW"/>
          </a:p>
        </c:txPr>
        <c:crossAx val="2111185680"/>
        <c:crosses val="autoZero"/>
        <c:auto val="1"/>
        <c:lblAlgn val="ctr"/>
        <c:lblOffset val="100"/>
        <c:noMultiLvlLbl val="0"/>
      </c:catAx>
      <c:valAx>
        <c:axId val="2111185680"/>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TW"/>
          </a:p>
        </c:txPr>
        <c:crossAx val="2111182960"/>
        <c:crosses val="autoZero"/>
        <c:crossBetween val="between"/>
      </c:valAx>
      <c:spPr>
        <a:noFill/>
        <a:ln>
          <a:noFill/>
        </a:ln>
        <a:effectLst/>
      </c:spPr>
    </c:plotArea>
    <c:legend>
      <c:legendPos val="t"/>
      <c:layout>
        <c:manualLayout>
          <c:xMode val="edge"/>
          <c:yMode val="edge"/>
          <c:x val="0.73157535269691309"/>
          <c:y val="0.2364187217565725"/>
          <c:w val="0.21145527907855496"/>
          <c:h val="5.248120139811477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0.52813</cdr:x>
      <cdr:y>0.12688</cdr:y>
    </cdr:from>
    <cdr:to>
      <cdr:x>0.60716</cdr:x>
      <cdr:y>0.709</cdr:y>
    </cdr:to>
    <cdr:sp macro="" textlink="">
      <cdr:nvSpPr>
        <cdr:cNvPr id="3" name="橢圓 2"/>
        <cdr:cNvSpPr/>
      </cdr:nvSpPr>
      <cdr:spPr>
        <a:xfrm xmlns:a="http://schemas.openxmlformats.org/drawingml/2006/main">
          <a:off x="6232348" y="622998"/>
          <a:ext cx="932625" cy="2858269"/>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zh-TW"/>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zh-TW" altLang="en-US"/>
        </a:p>
      </cdr:txBody>
    </cdr:sp>
  </cdr:relSizeAnchor>
  <cdr:relSizeAnchor xmlns:cdr="http://schemas.openxmlformats.org/drawingml/2006/chartDrawing">
    <cdr:from>
      <cdr:x>0.28991</cdr:x>
      <cdr:y>0.84115</cdr:y>
    </cdr:from>
    <cdr:to>
      <cdr:x>0.47495</cdr:x>
      <cdr:y>1</cdr:y>
    </cdr:to>
    <cdr:sp macro="" textlink="">
      <cdr:nvSpPr>
        <cdr:cNvPr id="2" name="文字方塊 1"/>
        <cdr:cNvSpPr txBox="1"/>
      </cdr:nvSpPr>
      <cdr:spPr>
        <a:xfrm xmlns:a="http://schemas.openxmlformats.org/drawingml/2006/main">
          <a:off x="3421141" y="4841888"/>
          <a:ext cx="2183642"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zh-TW" altLang="en-US" sz="1100" dirty="0"/>
        </a:p>
      </cdr:txBody>
    </cdr:sp>
  </cdr:relSizeAnchor>
  <cdr:relSizeAnchor xmlns:cdr="http://schemas.openxmlformats.org/drawingml/2006/chartDrawing">
    <cdr:from>
      <cdr:x>0.61349</cdr:x>
      <cdr:y>0.06807</cdr:y>
    </cdr:from>
    <cdr:to>
      <cdr:x>0.70372</cdr:x>
      <cdr:y>0.69467</cdr:y>
    </cdr:to>
    <cdr:sp macro="" textlink="">
      <cdr:nvSpPr>
        <cdr:cNvPr id="4" name="橢圓 3"/>
        <cdr:cNvSpPr/>
      </cdr:nvSpPr>
      <cdr:spPr>
        <a:xfrm xmlns:a="http://schemas.openxmlformats.org/drawingml/2006/main">
          <a:off x="7239751" y="334230"/>
          <a:ext cx="1064705" cy="3076699"/>
        </a:xfrm>
        <a:prstGeom xmlns:a="http://schemas.openxmlformats.org/drawingml/2006/main" prst="ellipse">
          <a:avLst/>
        </a:prstGeom>
        <a:noFill xmlns:a="http://schemas.openxmlformats.org/drawingml/2006/main"/>
        <a:ln xmlns:a="http://schemas.openxmlformats.org/drawingml/2006/main">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lang="zh-TW" alt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EBDDAD-E8BE-4C5F-B7AC-1D58ED7F841B}" type="datetimeFigureOut">
              <a:rPr lang="zh-TW" altLang="en-US" smtClean="0"/>
              <a:t>2017/11/1</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F3152E-F8C2-4820-A766-184EF836D816}" type="slidenum">
              <a:rPr lang="zh-TW" altLang="en-US" smtClean="0"/>
              <a:t>‹#›</a:t>
            </a:fld>
            <a:endParaRPr lang="zh-TW" altLang="en-US"/>
          </a:p>
        </p:txBody>
      </p:sp>
    </p:spTree>
    <p:extLst>
      <p:ext uri="{BB962C8B-B14F-4D97-AF65-F5344CB8AC3E}">
        <p14:creationId xmlns:p14="http://schemas.microsoft.com/office/powerpoint/2010/main" val="351302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1F3152E-F8C2-4820-A766-184EF836D816}" type="slidenum">
              <a:rPr lang="zh-TW" altLang="en-US" smtClean="0"/>
              <a:t>1</a:t>
            </a:fld>
            <a:endParaRPr lang="zh-TW" altLang="en-US"/>
          </a:p>
        </p:txBody>
      </p:sp>
    </p:spTree>
    <p:extLst>
      <p:ext uri="{BB962C8B-B14F-4D97-AF65-F5344CB8AC3E}">
        <p14:creationId xmlns:p14="http://schemas.microsoft.com/office/powerpoint/2010/main" val="1811251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148F7F58-6884-4B2C-A194-8898C63DFB32}" type="datetimeFigureOut">
              <a:rPr lang="zh-TW" altLang="en-US" smtClean="0"/>
              <a:pPr/>
              <a:t>2017/11/1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AB11F05-6CCB-4693-BD88-DE916D9C4D96}" type="slidenum">
              <a:rPr lang="zh-TW" altLang="en-US" smtClean="0"/>
              <a:pPr/>
              <a:t>‹#›</a:t>
            </a:fld>
            <a:endParaRPr lang="zh-TW" altLang="en-US"/>
          </a:p>
        </p:txBody>
      </p:sp>
    </p:spTree>
    <p:extLst>
      <p:ext uri="{BB962C8B-B14F-4D97-AF65-F5344CB8AC3E}">
        <p14:creationId xmlns:p14="http://schemas.microsoft.com/office/powerpoint/2010/main" val="1695305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48F7F58-6884-4B2C-A194-8898C63DFB32}" type="datetimeFigureOut">
              <a:rPr lang="zh-TW" altLang="en-US" smtClean="0"/>
              <a:pPr/>
              <a:t>2017/11/1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AB11F05-6CCB-4693-BD88-DE916D9C4D96}" type="slidenum">
              <a:rPr lang="zh-TW" altLang="en-US" smtClean="0"/>
              <a:pPr/>
              <a:t>‹#›</a:t>
            </a:fld>
            <a:endParaRPr lang="zh-TW" altLang="en-US"/>
          </a:p>
        </p:txBody>
      </p:sp>
    </p:spTree>
    <p:extLst>
      <p:ext uri="{BB962C8B-B14F-4D97-AF65-F5344CB8AC3E}">
        <p14:creationId xmlns:p14="http://schemas.microsoft.com/office/powerpoint/2010/main" val="1942571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48F7F58-6884-4B2C-A194-8898C63DFB32}" type="datetimeFigureOut">
              <a:rPr lang="zh-TW" altLang="en-US" smtClean="0"/>
              <a:pPr/>
              <a:t>2017/11/1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AB11F05-6CCB-4693-BD88-DE916D9C4D96}" type="slidenum">
              <a:rPr lang="zh-TW" altLang="en-US" smtClean="0"/>
              <a:pPr/>
              <a:t>‹#›</a:t>
            </a:fld>
            <a:endParaRPr lang="zh-TW" altLang="en-US"/>
          </a:p>
        </p:txBody>
      </p:sp>
    </p:spTree>
    <p:extLst>
      <p:ext uri="{BB962C8B-B14F-4D97-AF65-F5344CB8AC3E}">
        <p14:creationId xmlns:p14="http://schemas.microsoft.com/office/powerpoint/2010/main" val="18394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48F7F58-6884-4B2C-A194-8898C63DFB32}" type="datetimeFigureOut">
              <a:rPr lang="zh-TW" altLang="en-US" smtClean="0"/>
              <a:pPr/>
              <a:t>2017/11/1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AB11F05-6CCB-4693-BD88-DE916D9C4D96}" type="slidenum">
              <a:rPr lang="zh-TW" altLang="en-US" smtClean="0"/>
              <a:pPr/>
              <a:t>‹#›</a:t>
            </a:fld>
            <a:endParaRPr lang="zh-TW" altLang="en-US"/>
          </a:p>
        </p:txBody>
      </p:sp>
    </p:spTree>
    <p:extLst>
      <p:ext uri="{BB962C8B-B14F-4D97-AF65-F5344CB8AC3E}">
        <p14:creationId xmlns:p14="http://schemas.microsoft.com/office/powerpoint/2010/main" val="848371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148F7F58-6884-4B2C-A194-8898C63DFB32}" type="datetimeFigureOut">
              <a:rPr lang="zh-TW" altLang="en-US" smtClean="0"/>
              <a:pPr/>
              <a:t>2017/11/1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AB11F05-6CCB-4693-BD88-DE916D9C4D96}" type="slidenum">
              <a:rPr lang="zh-TW" altLang="en-US" smtClean="0"/>
              <a:pPr/>
              <a:t>‹#›</a:t>
            </a:fld>
            <a:endParaRPr lang="zh-TW" altLang="en-US"/>
          </a:p>
        </p:txBody>
      </p:sp>
    </p:spTree>
    <p:extLst>
      <p:ext uri="{BB962C8B-B14F-4D97-AF65-F5344CB8AC3E}">
        <p14:creationId xmlns:p14="http://schemas.microsoft.com/office/powerpoint/2010/main" val="2061471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148F7F58-6884-4B2C-A194-8898C63DFB32}" type="datetimeFigureOut">
              <a:rPr lang="zh-TW" altLang="en-US" smtClean="0"/>
              <a:pPr/>
              <a:t>2017/11/1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AB11F05-6CCB-4693-BD88-DE916D9C4D96}" type="slidenum">
              <a:rPr lang="zh-TW" altLang="en-US" smtClean="0"/>
              <a:pPr/>
              <a:t>‹#›</a:t>
            </a:fld>
            <a:endParaRPr lang="zh-TW" altLang="en-US"/>
          </a:p>
        </p:txBody>
      </p:sp>
    </p:spTree>
    <p:extLst>
      <p:ext uri="{BB962C8B-B14F-4D97-AF65-F5344CB8AC3E}">
        <p14:creationId xmlns:p14="http://schemas.microsoft.com/office/powerpoint/2010/main" val="749284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148F7F58-6884-4B2C-A194-8898C63DFB32}" type="datetimeFigureOut">
              <a:rPr lang="zh-TW" altLang="en-US" smtClean="0"/>
              <a:pPr/>
              <a:t>2017/11/1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AAB11F05-6CCB-4693-BD88-DE916D9C4D96}" type="slidenum">
              <a:rPr lang="zh-TW" altLang="en-US" smtClean="0"/>
              <a:pPr/>
              <a:t>‹#›</a:t>
            </a:fld>
            <a:endParaRPr lang="zh-TW" altLang="en-US"/>
          </a:p>
        </p:txBody>
      </p:sp>
    </p:spTree>
    <p:extLst>
      <p:ext uri="{BB962C8B-B14F-4D97-AF65-F5344CB8AC3E}">
        <p14:creationId xmlns:p14="http://schemas.microsoft.com/office/powerpoint/2010/main" val="91451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148F7F58-6884-4B2C-A194-8898C63DFB32}" type="datetimeFigureOut">
              <a:rPr lang="zh-TW" altLang="en-US" smtClean="0"/>
              <a:pPr/>
              <a:t>2017/11/1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AAB11F05-6CCB-4693-BD88-DE916D9C4D96}" type="slidenum">
              <a:rPr lang="zh-TW" altLang="en-US" smtClean="0"/>
              <a:pPr/>
              <a:t>‹#›</a:t>
            </a:fld>
            <a:endParaRPr lang="zh-TW" altLang="en-US"/>
          </a:p>
        </p:txBody>
      </p:sp>
    </p:spTree>
    <p:extLst>
      <p:ext uri="{BB962C8B-B14F-4D97-AF65-F5344CB8AC3E}">
        <p14:creationId xmlns:p14="http://schemas.microsoft.com/office/powerpoint/2010/main" val="1880872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148F7F58-6884-4B2C-A194-8898C63DFB32}" type="datetimeFigureOut">
              <a:rPr lang="zh-TW" altLang="en-US" smtClean="0"/>
              <a:pPr/>
              <a:t>2017/11/1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AAB11F05-6CCB-4693-BD88-DE916D9C4D96}" type="slidenum">
              <a:rPr lang="zh-TW" altLang="en-US" smtClean="0"/>
              <a:pPr/>
              <a:t>‹#›</a:t>
            </a:fld>
            <a:endParaRPr lang="zh-TW" altLang="en-US"/>
          </a:p>
        </p:txBody>
      </p:sp>
    </p:spTree>
    <p:extLst>
      <p:ext uri="{BB962C8B-B14F-4D97-AF65-F5344CB8AC3E}">
        <p14:creationId xmlns:p14="http://schemas.microsoft.com/office/powerpoint/2010/main" val="1210311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148F7F58-6884-4B2C-A194-8898C63DFB32}" type="datetimeFigureOut">
              <a:rPr lang="zh-TW" altLang="en-US" smtClean="0"/>
              <a:pPr/>
              <a:t>2017/11/1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AB11F05-6CCB-4693-BD88-DE916D9C4D96}" type="slidenum">
              <a:rPr lang="zh-TW" altLang="en-US" smtClean="0"/>
              <a:pPr/>
              <a:t>‹#›</a:t>
            </a:fld>
            <a:endParaRPr lang="zh-TW" altLang="en-US"/>
          </a:p>
        </p:txBody>
      </p:sp>
    </p:spTree>
    <p:extLst>
      <p:ext uri="{BB962C8B-B14F-4D97-AF65-F5344CB8AC3E}">
        <p14:creationId xmlns:p14="http://schemas.microsoft.com/office/powerpoint/2010/main" val="3876611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148F7F58-6884-4B2C-A194-8898C63DFB32}" type="datetimeFigureOut">
              <a:rPr lang="zh-TW" altLang="en-US" smtClean="0"/>
              <a:pPr/>
              <a:t>2017/11/1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AB11F05-6CCB-4693-BD88-DE916D9C4D96}" type="slidenum">
              <a:rPr lang="zh-TW" altLang="en-US" smtClean="0"/>
              <a:pPr/>
              <a:t>‹#›</a:t>
            </a:fld>
            <a:endParaRPr lang="zh-TW" altLang="en-US"/>
          </a:p>
        </p:txBody>
      </p:sp>
    </p:spTree>
    <p:extLst>
      <p:ext uri="{BB962C8B-B14F-4D97-AF65-F5344CB8AC3E}">
        <p14:creationId xmlns:p14="http://schemas.microsoft.com/office/powerpoint/2010/main" val="4035718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8F7F58-6884-4B2C-A194-8898C63DFB32}" type="datetimeFigureOut">
              <a:rPr lang="zh-TW" altLang="en-US" smtClean="0"/>
              <a:pPr/>
              <a:t>2017/11/1</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B11F05-6CCB-4693-BD88-DE916D9C4D96}" type="slidenum">
              <a:rPr lang="zh-TW" altLang="en-US" smtClean="0"/>
              <a:pPr/>
              <a:t>‹#›</a:t>
            </a:fld>
            <a:endParaRPr lang="zh-TW" altLang="en-US"/>
          </a:p>
        </p:txBody>
      </p:sp>
    </p:spTree>
    <p:extLst>
      <p:ext uri="{BB962C8B-B14F-4D97-AF65-F5344CB8AC3E}">
        <p14:creationId xmlns:p14="http://schemas.microsoft.com/office/powerpoint/2010/main" val="3652830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360608"/>
            <a:ext cx="9144000" cy="1037219"/>
          </a:xfrm>
        </p:spPr>
        <p:txBody>
          <a:bodyPr/>
          <a:lstStyle/>
          <a:p>
            <a:r>
              <a:rPr lang="zh-TW" altLang="en-US"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神秘外星人</a:t>
            </a:r>
            <a:endParaRPr lang="zh-TW" altLang="en-US" b="1" dirty="0">
              <a:latin typeface="微軟正黑體 Light" panose="020B0304030504040204" pitchFamily="34" charset="-120"/>
              <a:ea typeface="微軟正黑體 Light" panose="020B0304030504040204" pitchFamily="34" charset="-120"/>
              <a:cs typeface="微軟正黑體 Light" panose="020B0304030504040204" pitchFamily="34" charset="-120"/>
            </a:endParaRPr>
          </a:p>
        </p:txBody>
      </p:sp>
      <p:sp>
        <p:nvSpPr>
          <p:cNvPr id="3" name="副標題 2"/>
          <p:cNvSpPr>
            <a:spLocks noGrp="1"/>
          </p:cNvSpPr>
          <p:nvPr>
            <p:ph type="subTitle" idx="1"/>
          </p:nvPr>
        </p:nvSpPr>
        <p:spPr>
          <a:xfrm>
            <a:off x="3262745" y="1615765"/>
            <a:ext cx="5666509" cy="4313980"/>
          </a:xfrm>
        </p:spPr>
        <p:txBody>
          <a:bodyPr/>
          <a:lstStyle/>
          <a:p>
            <a:endParaRPr lang="en-US" altLang="zh-TW" sz="3200" dirty="0" smtClean="0"/>
          </a:p>
          <a:p>
            <a:r>
              <a:rPr lang="zh-TW" altLang="en-US" sz="32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未知探險隊</a:t>
            </a:r>
            <a:endParaRPr lang="en-US" altLang="zh-TW" sz="32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endParaRPr lang="en-US" altLang="zh-TW"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r>
              <a:rPr lang="zh-TW" altLang="en-US"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組員：</a:t>
            </a:r>
            <a:endParaRPr lang="en-US" altLang="zh-TW"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r>
              <a:rPr lang="zh-TW" altLang="en-US"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陳昊、吳冠霖、善喜</a:t>
            </a:r>
            <a:r>
              <a:rPr lang="en-US" altLang="zh-TW"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a:t>
            </a:r>
            <a:r>
              <a:rPr lang="zh-TW" altLang="en-US"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歐海、吳宗錡</a:t>
            </a:r>
            <a:endParaRPr lang="en-US" altLang="zh-TW"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endParaRPr lang="en-US" altLang="zh-TW"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endParaRPr lang="en-US" altLang="zh-TW"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r>
              <a:rPr lang="zh-TW" altLang="en-US"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指導老師：</a:t>
            </a:r>
            <a:endParaRPr lang="en-US" altLang="zh-TW"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r>
              <a:rPr lang="zh-TW" altLang="en-US"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許硯為、吳宇凡</a:t>
            </a:r>
            <a:endParaRPr lang="zh-TW" altLang="en-US" dirty="0">
              <a:latin typeface="微軟正黑體 Light" panose="020B0304030504040204" pitchFamily="34" charset="-120"/>
              <a:ea typeface="微軟正黑體 Light" panose="020B0304030504040204" pitchFamily="34" charset="-120"/>
              <a:cs typeface="微軟正黑體 Light" panose="020B0304030504040204" pitchFamily="34" charset="-120"/>
            </a:endParaRPr>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237" y="3786620"/>
            <a:ext cx="2143125" cy="2143125"/>
          </a:xfrm>
          <a:prstGeom prst="rect">
            <a:avLst/>
          </a:prstGeom>
        </p:spPr>
      </p:pic>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9291637" y="3786620"/>
            <a:ext cx="2143125" cy="2143125"/>
          </a:xfrm>
          <a:prstGeom prst="rect">
            <a:avLst/>
          </a:prstGeom>
        </p:spPr>
      </p:pic>
    </p:spTree>
    <p:extLst>
      <p:ext uri="{BB962C8B-B14F-4D97-AF65-F5344CB8AC3E}">
        <p14:creationId xmlns:p14="http://schemas.microsoft.com/office/powerpoint/2010/main" val="2273296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2"/>
          <p:cNvSpPr txBox="1">
            <a:spLocks/>
          </p:cNvSpPr>
          <p:nvPr/>
        </p:nvSpPr>
        <p:spPr>
          <a:xfrm>
            <a:off x="694386" y="509832"/>
            <a:ext cx="10515600" cy="60176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zh-TW"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p:txBody>
      </p:sp>
      <p:graphicFrame>
        <p:nvGraphicFramePr>
          <p:cNvPr id="5" name="圖表 4"/>
          <p:cNvGraphicFramePr/>
          <p:nvPr>
            <p:extLst>
              <p:ext uri="{D42A27DB-BD31-4B8C-83A1-F6EECF244321}">
                <p14:modId xmlns:p14="http://schemas.microsoft.com/office/powerpoint/2010/main" val="1155250597"/>
              </p:ext>
            </p:extLst>
          </p:nvPr>
        </p:nvGraphicFramePr>
        <p:xfrm>
          <a:off x="259649" y="356800"/>
          <a:ext cx="11385074" cy="4952097"/>
        </p:xfrm>
        <a:graphic>
          <a:graphicData uri="http://schemas.openxmlformats.org/drawingml/2006/chart">
            <c:chart xmlns:c="http://schemas.openxmlformats.org/drawingml/2006/chart" xmlns:r="http://schemas.openxmlformats.org/officeDocument/2006/relationships" r:id="rId2"/>
          </a:graphicData>
        </a:graphic>
      </p:graphicFrame>
      <p:sp>
        <p:nvSpPr>
          <p:cNvPr id="7" name="文字方塊 6"/>
          <p:cNvSpPr txBox="1"/>
          <p:nvPr/>
        </p:nvSpPr>
        <p:spPr>
          <a:xfrm>
            <a:off x="3791432" y="5184243"/>
            <a:ext cx="5416061" cy="461665"/>
          </a:xfrm>
          <a:prstGeom prst="rect">
            <a:avLst/>
          </a:prstGeom>
          <a:noFill/>
        </p:spPr>
        <p:txBody>
          <a:bodyPr wrap="square" rtlCol="0">
            <a:spAutoFit/>
          </a:bodyPr>
          <a:lstStyle/>
          <a:p>
            <a:r>
              <a:rPr lang="zh-TW" altLang="zh-TW" sz="2400" b="1" dirty="0">
                <a:latin typeface="微軟正黑體 Light" panose="020B0304030504040204" pitchFamily="34" charset="-120"/>
                <a:ea typeface="微軟正黑體 Light" panose="020B0304030504040204" pitchFamily="34" charset="-120"/>
                <a:cs typeface="微軟正黑體 Light" panose="020B0304030504040204" pitchFamily="34" charset="-120"/>
              </a:rPr>
              <a:t>有無看過相關電影對</a:t>
            </a:r>
            <a:r>
              <a:rPr lang="zh-TW" altLang="zh-TW" sz="24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外星人</a:t>
            </a:r>
            <a:r>
              <a:rPr lang="zh-TW" altLang="en-US" sz="24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性</a:t>
            </a:r>
            <a:r>
              <a:rPr lang="zh-TW" altLang="en-US" sz="2400" b="1" dirty="0">
                <a:latin typeface="微軟正黑體 Light" panose="020B0304030504040204" pitchFamily="34" charset="-120"/>
                <a:ea typeface="微軟正黑體 Light" panose="020B0304030504040204" pitchFamily="34" charset="-120"/>
                <a:cs typeface="微軟正黑體 Light" panose="020B0304030504040204" pitchFamily="34" charset="-120"/>
              </a:rPr>
              <a:t>格</a:t>
            </a:r>
            <a:r>
              <a:rPr lang="zh-TW" altLang="zh-TW" sz="24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的</a:t>
            </a:r>
            <a:r>
              <a:rPr lang="zh-TW" altLang="zh-TW" sz="2400" b="1" dirty="0">
                <a:latin typeface="微軟正黑體 Light" panose="020B0304030504040204" pitchFamily="34" charset="-120"/>
                <a:ea typeface="微軟正黑體 Light" panose="020B0304030504040204" pitchFamily="34" charset="-120"/>
                <a:cs typeface="微軟正黑體 Light" panose="020B0304030504040204" pitchFamily="34" charset="-120"/>
              </a:rPr>
              <a:t>想像</a:t>
            </a:r>
            <a:endParaRPr lang="zh-TW" altLang="en-US" sz="2400" b="1" dirty="0">
              <a:latin typeface="微軟正黑體 Light" panose="020B0304030504040204" pitchFamily="34" charset="-120"/>
              <a:ea typeface="微軟正黑體 Light" panose="020B0304030504040204" pitchFamily="34" charset="-120"/>
              <a:cs typeface="微軟正黑體 Light" panose="020B0304030504040204" pitchFamily="34" charset="-120"/>
            </a:endParaRPr>
          </a:p>
        </p:txBody>
      </p:sp>
      <p:pic>
        <p:nvPicPr>
          <p:cNvPr id="6" name="圖片 5" descr="11.jpg"/>
          <p:cNvPicPr>
            <a:picLocks noChangeAspect="1"/>
          </p:cNvPicPr>
          <p:nvPr/>
        </p:nvPicPr>
        <p:blipFill>
          <a:blip r:embed="rId3"/>
          <a:stretch>
            <a:fillRect/>
          </a:stretch>
        </p:blipFill>
        <p:spPr>
          <a:xfrm>
            <a:off x="3356695" y="143627"/>
            <a:ext cx="5659600" cy="6383814"/>
          </a:xfrm>
          <a:prstGeom prst="rect">
            <a:avLst/>
          </a:prstGeom>
          <a:ln>
            <a:noFill/>
          </a:ln>
          <a:effectLst>
            <a:softEdge rad="112500"/>
          </a:effectLst>
        </p:spPr>
      </p:pic>
      <p:sp>
        <p:nvSpPr>
          <p:cNvPr id="8" name="橢圓 7"/>
          <p:cNvSpPr/>
          <p:nvPr/>
        </p:nvSpPr>
        <p:spPr>
          <a:xfrm>
            <a:off x="1741045" y="2089501"/>
            <a:ext cx="932625" cy="28582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zh-TW" altLang="en-US"/>
          </a:p>
        </p:txBody>
      </p:sp>
    </p:spTree>
    <p:extLst>
      <p:ext uri="{BB962C8B-B14F-4D97-AF65-F5344CB8AC3E}">
        <p14:creationId xmlns:p14="http://schemas.microsoft.com/office/powerpoint/2010/main" val="4213134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p:txBody>
          <a:bodyPr/>
          <a:lstStyle/>
          <a:p>
            <a:endParaRPr lang="zh-TW" altLang="en-US" dirty="0"/>
          </a:p>
        </p:txBody>
      </p:sp>
      <p:sp>
        <p:nvSpPr>
          <p:cNvPr id="4" name="標題 1"/>
          <p:cNvSpPr txBox="1">
            <a:spLocks/>
          </p:cNvSpPr>
          <p:nvPr/>
        </p:nvSpPr>
        <p:spPr>
          <a:xfrm>
            <a:off x="4658590" y="2675731"/>
            <a:ext cx="287481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TW" altLang="en-US" sz="48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參、結論</a:t>
            </a:r>
            <a:endParaRPr lang="zh-TW" altLang="en-US" sz="4800" b="1" dirty="0">
              <a:latin typeface="微軟正黑體 Light" panose="020B0304030504040204" pitchFamily="34" charset="-120"/>
              <a:ea typeface="微軟正黑體 Light" panose="020B0304030504040204" pitchFamily="34" charset="-120"/>
              <a:cs typeface="微軟正黑體 Light" panose="020B0304030504040204" pitchFamily="34" charset="-120"/>
            </a:endParaRPr>
          </a:p>
        </p:txBody>
      </p:sp>
    </p:spTree>
    <p:extLst>
      <p:ext uri="{BB962C8B-B14F-4D97-AF65-F5344CB8AC3E}">
        <p14:creationId xmlns:p14="http://schemas.microsoft.com/office/powerpoint/2010/main" val="15638224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88818" y="332941"/>
            <a:ext cx="10515600" cy="5900433"/>
          </a:xfrm>
        </p:spPr>
        <p:txBody>
          <a:bodyPr/>
          <a:lstStyle/>
          <a:p>
            <a:pPr marL="0" indent="0">
              <a:buNone/>
            </a:pPr>
            <a:r>
              <a:rPr lang="zh-TW" altLang="zh-TW" sz="2900" b="1" dirty="0">
                <a:latin typeface="微軟正黑體 Light" panose="020B0304030504040204" pitchFamily="34" charset="-120"/>
                <a:ea typeface="微軟正黑體 Light" panose="020B0304030504040204" pitchFamily="34" charset="-120"/>
                <a:cs typeface="微軟正黑體 Light" panose="020B0304030504040204" pitchFamily="34" charset="-120"/>
              </a:rPr>
              <a:t>我們的</a:t>
            </a:r>
            <a:r>
              <a:rPr lang="zh-TW" altLang="zh-TW" sz="29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發現</a:t>
            </a:r>
            <a:r>
              <a:rPr lang="zh-TW" altLang="en-US" sz="2900" b="1" dirty="0">
                <a:latin typeface="微軟正黑體 Light" panose="020B0304030504040204" pitchFamily="34" charset="-120"/>
                <a:ea typeface="微軟正黑體 Light" panose="020B0304030504040204" pitchFamily="34" charset="-120"/>
                <a:cs typeface="微軟正黑體 Light" panose="020B0304030504040204" pitchFamily="34" charset="-120"/>
              </a:rPr>
              <a:t>：</a:t>
            </a:r>
            <a:endParaRPr lang="en-US" altLang="zh-TW" sz="2900" b="1" dirty="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pPr marL="0" indent="0">
              <a:buNone/>
            </a:pPr>
            <a:endParaRPr lang="en-US" altLang="zh-TW" dirty="0" smtClean="0"/>
          </a:p>
          <a:p>
            <a:pPr marL="0" indent="0">
              <a:buNone/>
            </a:pPr>
            <a:endParaRPr lang="en-US" altLang="zh-TW" dirty="0" smtClean="0"/>
          </a:p>
          <a:p>
            <a:r>
              <a:rPr lang="zh-TW" altLang="zh-TW" sz="2900" b="1" dirty="0"/>
              <a:t>對於外星人想像</a:t>
            </a:r>
            <a:r>
              <a:rPr lang="zh-TW" altLang="zh-TW" sz="2900" b="1" dirty="0" smtClean="0"/>
              <a:t>一致</a:t>
            </a:r>
            <a:r>
              <a:rPr lang="zh-TW" altLang="en-US" sz="2900" b="1" dirty="0" smtClean="0"/>
              <a:t>：</a:t>
            </a:r>
            <a:endParaRPr lang="en-US" altLang="zh-TW" sz="2900" b="1" dirty="0" smtClean="0"/>
          </a:p>
          <a:p>
            <a:pPr marL="0" indent="0">
              <a:buNone/>
            </a:pPr>
            <a:r>
              <a:rPr lang="zh-TW" altLang="en-US" sz="2900" dirty="0" smtClean="0"/>
              <a:t>大多數小朋友對外星人外觀的想像多數都是頭大大、眼睛大大、身體細細長長的，而對於性格的想像多數都是負面的。</a:t>
            </a:r>
            <a:endParaRPr lang="en-US" altLang="zh-TW" sz="2900" dirty="0" smtClean="0"/>
          </a:p>
          <a:p>
            <a:pPr marL="0" indent="0">
              <a:buNone/>
            </a:pPr>
            <a:endParaRPr lang="en-US" altLang="zh-TW" sz="2900" dirty="0" smtClean="0"/>
          </a:p>
          <a:p>
            <a:r>
              <a:rPr lang="zh-TW" altLang="zh-TW" sz="2900" b="1" dirty="0"/>
              <a:t>電影對小朋友的想像影響很</a:t>
            </a:r>
            <a:r>
              <a:rPr lang="zh-TW" altLang="zh-TW" sz="2900" b="1" dirty="0" smtClean="0"/>
              <a:t>大</a:t>
            </a:r>
            <a:r>
              <a:rPr lang="zh-TW" altLang="en-US" sz="2900" b="1" dirty="0" smtClean="0"/>
              <a:t>：</a:t>
            </a:r>
            <a:endParaRPr lang="en-US" altLang="zh-TW" sz="2900" b="1" dirty="0" smtClean="0"/>
          </a:p>
          <a:p>
            <a:pPr marL="0" indent="0">
              <a:buNone/>
            </a:pPr>
            <a:r>
              <a:rPr lang="zh-TW" altLang="en-US" sz="2900" dirty="0" smtClean="0"/>
              <a:t>從最後兩張統計圖表可以發現這</a:t>
            </a:r>
            <a:r>
              <a:rPr lang="zh-TW" altLang="en-US" sz="2900" dirty="0" smtClean="0"/>
              <a:t>一點。</a:t>
            </a:r>
            <a:endParaRPr lang="en-US" altLang="zh-TW" sz="2900" dirty="0" smtClean="0"/>
          </a:p>
          <a:p>
            <a:pPr marL="0" indent="0">
              <a:buNone/>
            </a:pPr>
            <a:endParaRPr lang="en-US" altLang="zh-TW" sz="2900" b="1" dirty="0" smtClean="0"/>
          </a:p>
          <a:p>
            <a:pPr marL="0" indent="0">
              <a:buNone/>
            </a:pPr>
            <a:endParaRPr lang="en-US" altLang="zh-TW" sz="2900" b="1" dirty="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endParaRPr lang="en-US" altLang="zh-TW" dirty="0" smtClean="0"/>
          </a:p>
          <a:p>
            <a:endParaRPr lang="zh-TW" altLang="en-US" dirty="0"/>
          </a:p>
        </p:txBody>
      </p:sp>
    </p:spTree>
    <p:extLst>
      <p:ext uri="{BB962C8B-B14F-4D97-AF65-F5344CB8AC3E}">
        <p14:creationId xmlns:p14="http://schemas.microsoft.com/office/powerpoint/2010/main" val="35170096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26076" y="408948"/>
            <a:ext cx="10515600" cy="6172156"/>
          </a:xfrm>
        </p:spPr>
        <p:txBody>
          <a:bodyPr>
            <a:normAutofit/>
          </a:bodyPr>
          <a:lstStyle/>
          <a:p>
            <a:pPr marL="0" indent="0">
              <a:buNone/>
            </a:pPr>
            <a:r>
              <a:rPr lang="zh-TW" altLang="zh-TW" sz="29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對</a:t>
            </a:r>
            <a:r>
              <a:rPr lang="zh-TW" altLang="zh-TW" sz="2900" b="1" dirty="0">
                <a:latin typeface="微軟正黑體 Light" panose="020B0304030504040204" pitchFamily="34" charset="-120"/>
                <a:ea typeface="微軟正黑體 Light" panose="020B0304030504040204" pitchFamily="34" charset="-120"/>
                <a:cs typeface="微軟正黑體 Light" panose="020B0304030504040204" pitchFamily="34" charset="-120"/>
              </a:rPr>
              <a:t>未來的建議</a:t>
            </a:r>
            <a:r>
              <a:rPr lang="zh-TW" altLang="zh-TW" sz="29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a:t>
            </a:r>
            <a:endParaRPr lang="en-US" altLang="zh-TW" sz="29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pPr marL="0" indent="0">
              <a:buNone/>
            </a:pPr>
            <a:endParaRPr lang="zh-TW" altLang="zh-TW" sz="2900" b="1" dirty="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r>
              <a:rPr lang="zh-TW" altLang="zh-TW" sz="2900" dirty="0"/>
              <a:t>（一） </a:t>
            </a:r>
            <a:r>
              <a:rPr lang="zh-TW" altLang="zh-TW" sz="2900" dirty="0">
                <a:latin typeface="微軟正黑體" pitchFamily="34" charset="-120"/>
                <a:ea typeface="微軟正黑體" pitchFamily="34" charset="-120"/>
              </a:rPr>
              <a:t>我們這次的問卷對象只有針對高年級學生發放，一開始是想說高年級比較好理解問卷，但是問卷份數實在是太少了，日後再做類似問卷統計的話我們覺得可以擴大年級範圍，或是做跨學校的高年級，這樣的話數據就會更有說服力</a:t>
            </a:r>
            <a:r>
              <a:rPr lang="zh-TW" altLang="zh-TW" sz="2900" dirty="0" smtClean="0">
                <a:latin typeface="微軟正黑體" pitchFamily="34" charset="-120"/>
                <a:ea typeface="微軟正黑體" pitchFamily="34" charset="-120"/>
              </a:rPr>
              <a:t>。</a:t>
            </a:r>
            <a:endParaRPr lang="en-US" altLang="zh-TW" sz="2900" dirty="0" smtClean="0">
              <a:latin typeface="微軟正黑體" pitchFamily="34" charset="-120"/>
              <a:ea typeface="微軟正黑體" pitchFamily="34" charset="-120"/>
            </a:endParaRPr>
          </a:p>
          <a:p>
            <a:endParaRPr lang="zh-TW" altLang="zh-TW" sz="2900" dirty="0">
              <a:latin typeface="微軟正黑體" pitchFamily="34" charset="-120"/>
              <a:ea typeface="微軟正黑體" pitchFamily="34" charset="-120"/>
            </a:endParaRPr>
          </a:p>
          <a:p>
            <a:r>
              <a:rPr lang="zh-TW" altLang="zh-TW" sz="2900" dirty="0">
                <a:latin typeface="微軟正黑體" pitchFamily="34" charset="-120"/>
                <a:ea typeface="微軟正黑體" pitchFamily="34" charset="-120"/>
              </a:rPr>
              <a:t>（二） 因為班級的關係我們在發放問卷的時候，六年級的問卷是請老師幫忙發放填寫，所以沒有經過我們小組的引導和解釋，但是五年級有。而且六年級在填寫問卷的時候是和其他許多小論文小組的問卷一同填寫，我們覺得作答的情況相較五年級來說比較不謹慎，問卷分析的可信度也就會下降，所以日後在實施發放問卷時也必須監督好發放與填寫的事物。</a:t>
            </a:r>
            <a:endParaRPr lang="en-US" altLang="zh-TW" sz="2900" dirty="0" smtClean="0">
              <a:latin typeface="微軟正黑體" pitchFamily="34" charset="-120"/>
              <a:ea typeface="微軟正黑體" pitchFamily="34" charset="-120"/>
            </a:endParaRPr>
          </a:p>
        </p:txBody>
      </p:sp>
    </p:spTree>
    <p:extLst>
      <p:ext uri="{BB962C8B-B14F-4D97-AF65-F5344CB8AC3E}">
        <p14:creationId xmlns:p14="http://schemas.microsoft.com/office/powerpoint/2010/main" val="30391405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879143" y="558440"/>
            <a:ext cx="10515600" cy="3740605"/>
          </a:xfrm>
        </p:spPr>
        <p:txBody>
          <a:bodyPr>
            <a:normAutofit/>
          </a:bodyPr>
          <a:lstStyle/>
          <a:p>
            <a:pPr>
              <a:buNone/>
            </a:pPr>
            <a:endParaRPr lang="en-US" altLang="zh-TW" dirty="0" smtClean="0">
              <a:latin typeface="微軟正黑體" pitchFamily="34" charset="-120"/>
              <a:ea typeface="微軟正黑體" pitchFamily="34" charset="-120"/>
            </a:endParaRPr>
          </a:p>
          <a:p>
            <a:pPr>
              <a:buNone/>
            </a:pPr>
            <a:endParaRPr lang="en-US" altLang="zh-TW" dirty="0" smtClean="0">
              <a:latin typeface="微軟正黑體" pitchFamily="34" charset="-120"/>
              <a:ea typeface="微軟正黑體" pitchFamily="34" charset="-120"/>
            </a:endParaRPr>
          </a:p>
          <a:p>
            <a:pPr>
              <a:buNone/>
            </a:pPr>
            <a:r>
              <a:rPr lang="zh-TW" altLang="en-US" sz="3000" dirty="0" smtClean="0">
                <a:latin typeface="微軟正黑體" pitchFamily="34" charset="-120"/>
                <a:ea typeface="微軟正黑體" pitchFamily="34" charset="-120"/>
              </a:rPr>
              <a:t>好奇心使我們進步、發展文明，如果每個人對事情都能抱持著</a:t>
            </a:r>
            <a:endParaRPr lang="en-US" altLang="zh-TW" sz="3000" dirty="0" smtClean="0">
              <a:latin typeface="微軟正黑體" pitchFamily="34" charset="-120"/>
              <a:ea typeface="微軟正黑體" pitchFamily="34" charset="-120"/>
            </a:endParaRPr>
          </a:p>
          <a:p>
            <a:pPr>
              <a:buNone/>
            </a:pPr>
            <a:r>
              <a:rPr lang="zh-TW" altLang="en-US" sz="3000" dirty="0" smtClean="0">
                <a:latin typeface="微軟正黑體" pitchFamily="34" charset="-120"/>
                <a:ea typeface="微軟正黑體" pitchFamily="34" charset="-120"/>
              </a:rPr>
              <a:t>好奇心，去探索未知，像我們未知探險隊對外星人一樣的好</a:t>
            </a:r>
            <a:endParaRPr lang="en-US" altLang="zh-TW" sz="3000" dirty="0" smtClean="0">
              <a:latin typeface="微軟正黑體" pitchFamily="34" charset="-120"/>
              <a:ea typeface="微軟正黑體" pitchFamily="34" charset="-120"/>
            </a:endParaRPr>
          </a:p>
          <a:p>
            <a:pPr>
              <a:buNone/>
            </a:pPr>
            <a:r>
              <a:rPr lang="zh-TW" altLang="en-US" sz="3000" dirty="0" smtClean="0">
                <a:latin typeface="微軟正黑體" pitchFamily="34" charset="-120"/>
                <a:ea typeface="微軟正黑體" pitchFamily="34" charset="-120"/>
              </a:rPr>
              <a:t>奇，那世界就會更美好更多元。</a:t>
            </a:r>
          </a:p>
          <a:p>
            <a:pPr>
              <a:buNone/>
            </a:pPr>
            <a:endParaRPr lang="zh-TW" altLang="en-US" dirty="0"/>
          </a:p>
        </p:txBody>
      </p:sp>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1539" y="3748648"/>
            <a:ext cx="1829512" cy="2733754"/>
          </a:xfrm>
          <a:prstGeom prst="rect">
            <a:avLst/>
          </a:prstGeom>
        </p:spPr>
      </p:pic>
    </p:spTree>
    <p:extLst>
      <p:ext uri="{BB962C8B-B14F-4D97-AF65-F5344CB8AC3E}">
        <p14:creationId xmlns:p14="http://schemas.microsoft.com/office/powerpoint/2010/main" val="15845187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87656" y="2092036"/>
            <a:ext cx="4352781" cy="2523027"/>
          </a:xfrm>
        </p:spPr>
        <p:txBody>
          <a:bodyPr>
            <a:normAutofit/>
          </a:bodyPr>
          <a:lstStyle/>
          <a:p>
            <a:r>
              <a:rPr lang="zh-TW" altLang="en-US" sz="80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報告結束</a:t>
            </a:r>
            <a:r>
              <a:rPr lang="en-US" altLang="zh-TW" sz="80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
            </a:r>
            <a:br>
              <a:rPr lang="en-US" altLang="zh-TW" sz="80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br>
            <a:r>
              <a:rPr lang="zh-TW" altLang="en-US" sz="80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感謝</a:t>
            </a:r>
            <a:r>
              <a:rPr lang="zh-TW" altLang="en-US" sz="8000" dirty="0">
                <a:latin typeface="微軟正黑體 Light" panose="020B0304030504040204" pitchFamily="34" charset="-120"/>
                <a:ea typeface="微軟正黑體 Light" panose="020B0304030504040204" pitchFamily="34" charset="-120"/>
                <a:cs typeface="微軟正黑體 Light" panose="020B0304030504040204" pitchFamily="34" charset="-120"/>
              </a:rPr>
              <a:t>聆聽</a:t>
            </a:r>
            <a:endParaRPr lang="zh-TW" altLang="en-US" sz="8000" dirty="0">
              <a:latin typeface="微軟正黑體 Light" panose="020B0304030504040204" pitchFamily="34" charset="-120"/>
              <a:ea typeface="微軟正黑體 Light" panose="020B0304030504040204" pitchFamily="34" charset="-120"/>
              <a:cs typeface="微軟正黑體 Light" panose="020B0304030504040204" pitchFamily="34" charset="-120"/>
            </a:endParaRPr>
          </a:p>
        </p:txBody>
      </p:sp>
    </p:spTree>
    <p:extLst>
      <p:ext uri="{BB962C8B-B14F-4D97-AF65-F5344CB8AC3E}">
        <p14:creationId xmlns:p14="http://schemas.microsoft.com/office/powerpoint/2010/main" val="1224724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dirty="0"/>
          </a:p>
        </p:txBody>
      </p:sp>
      <p:sp>
        <p:nvSpPr>
          <p:cNvPr id="4" name="標題 1"/>
          <p:cNvSpPr txBox="1">
            <a:spLocks/>
          </p:cNvSpPr>
          <p:nvPr/>
        </p:nvSpPr>
        <p:spPr>
          <a:xfrm>
            <a:off x="4615466" y="2449598"/>
            <a:ext cx="296106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TW" altLang="en-US" sz="48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壹、前言</a:t>
            </a:r>
            <a:endParaRPr lang="zh-TW" altLang="en-US" sz="4800" b="1" dirty="0">
              <a:latin typeface="微軟正黑體 Light" panose="020B0304030504040204" pitchFamily="34" charset="-120"/>
              <a:ea typeface="微軟正黑體 Light" panose="020B0304030504040204" pitchFamily="34" charset="-120"/>
              <a:cs typeface="微軟正黑體 Light" panose="020B0304030504040204" pitchFamily="34" charset="-120"/>
            </a:endParaRPr>
          </a:p>
        </p:txBody>
      </p:sp>
    </p:spTree>
    <p:extLst>
      <p:ext uri="{BB962C8B-B14F-4D97-AF65-F5344CB8AC3E}">
        <p14:creationId xmlns:p14="http://schemas.microsoft.com/office/powerpoint/2010/main" val="5018182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03089" y="580359"/>
            <a:ext cx="10515600" cy="6042113"/>
          </a:xfrm>
        </p:spPr>
        <p:txBody>
          <a:bodyPr/>
          <a:lstStyle/>
          <a:p>
            <a:pPr marL="0" indent="0">
              <a:buNone/>
            </a:pPr>
            <a:r>
              <a:rPr lang="zh-TW" altLang="en-US" sz="29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研究動機：</a:t>
            </a:r>
            <a:endParaRPr lang="en-US" altLang="zh-TW" sz="29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pPr marL="0" indent="0">
              <a:buNone/>
            </a:pPr>
            <a:endParaRPr lang="en-US" altLang="zh-TW" dirty="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pPr marL="0" indent="0">
              <a:buNone/>
            </a:pPr>
            <a:r>
              <a:rPr lang="zh-TW" altLang="zh-TW" sz="29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我們鎖定</a:t>
            </a:r>
            <a:r>
              <a:rPr lang="zh-TW" altLang="zh-TW" sz="2900" dirty="0">
                <a:latin typeface="微軟正黑體 Light" panose="020B0304030504040204" pitchFamily="34" charset="-120"/>
                <a:ea typeface="微軟正黑體 Light" panose="020B0304030504040204" pitchFamily="34" charset="-120"/>
                <a:cs typeface="微軟正黑體 Light" panose="020B0304030504040204" pitchFamily="34" charset="-120"/>
              </a:rPr>
              <a:t>了外星人的主題，想知道在這種多媒體普及的時代，大家對於外星人的想像是否會受到電影中的外星人形象影響</a:t>
            </a:r>
            <a:r>
              <a:rPr lang="zh-TW" altLang="zh-TW" sz="29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a:t>
            </a:r>
            <a:r>
              <a:rPr lang="zh-TW" altLang="en-US" sz="29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還</a:t>
            </a:r>
            <a:r>
              <a:rPr lang="zh-TW" altLang="en-US" sz="2900" dirty="0">
                <a:latin typeface="微軟正黑體 Light" panose="020B0304030504040204" pitchFamily="34" charset="-120"/>
                <a:ea typeface="微軟正黑體 Light" panose="020B0304030504040204" pitchFamily="34" charset="-120"/>
                <a:cs typeface="微軟正黑體 Light" panose="020B0304030504040204" pitchFamily="34" charset="-120"/>
              </a:rPr>
              <a:t>有</a:t>
            </a:r>
            <a:r>
              <a:rPr lang="zh-TW" altLang="zh-TW" sz="29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大家</a:t>
            </a:r>
            <a:r>
              <a:rPr lang="zh-TW" altLang="zh-TW" sz="2900" dirty="0">
                <a:latin typeface="微軟正黑體 Light" panose="020B0304030504040204" pitchFamily="34" charset="-120"/>
                <a:ea typeface="微軟正黑體 Light" panose="020B0304030504040204" pitchFamily="34" charset="-120"/>
                <a:cs typeface="微軟正黑體 Light" panose="020B0304030504040204" pitchFamily="34" charset="-120"/>
              </a:rPr>
              <a:t>在面對這些未知的外星人時會不會有特定的一些印象</a:t>
            </a:r>
            <a:r>
              <a:rPr lang="zh-TW" altLang="zh-TW" sz="29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a:t>
            </a:r>
            <a:endParaRPr lang="en-US" altLang="zh-TW" sz="29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pPr marL="0" indent="0">
              <a:buNone/>
            </a:pPr>
            <a:endParaRPr lang="en-US" altLang="zh-TW" sz="2900" dirty="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pPr marL="0" indent="0">
              <a:buNone/>
            </a:pPr>
            <a:r>
              <a:rPr lang="zh-TW" altLang="zh-TW" sz="29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最後</a:t>
            </a:r>
            <a:r>
              <a:rPr lang="zh-TW" altLang="zh-TW" sz="2900" dirty="0">
                <a:latin typeface="微軟正黑體 Light" panose="020B0304030504040204" pitchFamily="34" charset="-120"/>
                <a:ea typeface="微軟正黑體 Light" panose="020B0304030504040204" pitchFamily="34" charset="-120"/>
                <a:cs typeface="微軟正黑體 Light" panose="020B0304030504040204" pitchFamily="34" charset="-120"/>
              </a:rPr>
              <a:t>我們又該用甚麼態度面對未知呢？</a:t>
            </a:r>
          </a:p>
          <a:p>
            <a:pPr marL="0" indent="0">
              <a:buNone/>
            </a:pPr>
            <a:endParaRPr lang="en-US" altLang="zh-TW" dirty="0" smtClean="0"/>
          </a:p>
          <a:p>
            <a:pPr marL="0" indent="0">
              <a:buNone/>
            </a:pPr>
            <a:endParaRPr lang="zh-TW" altLang="en-US" dirty="0"/>
          </a:p>
        </p:txBody>
      </p:sp>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58837" y="3862317"/>
            <a:ext cx="2347234" cy="2073684"/>
          </a:xfrm>
          <a:prstGeom prst="rect">
            <a:avLst/>
          </a:prstGeom>
        </p:spPr>
      </p:pic>
    </p:spTree>
    <p:extLst>
      <p:ext uri="{BB962C8B-B14F-4D97-AF65-F5344CB8AC3E}">
        <p14:creationId xmlns:p14="http://schemas.microsoft.com/office/powerpoint/2010/main" val="3409968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503350" y="0"/>
            <a:ext cx="10515600" cy="6426558"/>
          </a:xfrm>
        </p:spPr>
        <p:txBody>
          <a:bodyPr/>
          <a:lstStyle/>
          <a:p>
            <a:pPr marL="0" indent="0">
              <a:buNone/>
            </a:pPr>
            <a:endParaRPr lang="en-US" altLang="zh-TW"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pPr marL="0" indent="0">
              <a:buNone/>
            </a:pPr>
            <a:r>
              <a:rPr lang="zh-TW" altLang="zh-TW" sz="29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研究目的及待答問題</a:t>
            </a:r>
            <a:r>
              <a:rPr lang="zh-TW" altLang="en-US" sz="29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a:t>
            </a:r>
            <a:endParaRPr lang="en-US" altLang="zh-TW" sz="29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pPr marL="0" indent="0">
              <a:buNone/>
            </a:pPr>
            <a:endParaRPr lang="en-US" altLang="zh-TW"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pPr marL="0" indent="0">
              <a:buNone/>
            </a:pPr>
            <a:r>
              <a:rPr lang="zh-TW" altLang="zh-TW" sz="2900" dirty="0">
                <a:latin typeface="微軟正黑體 Light" panose="020B0304030504040204" pitchFamily="34" charset="-120"/>
                <a:ea typeface="微軟正黑體 Light" panose="020B0304030504040204" pitchFamily="34" charset="-120"/>
                <a:cs typeface="微軟正黑體 Light" panose="020B0304030504040204" pitchFamily="34" charset="-120"/>
              </a:rPr>
              <a:t>為了了解現在小朋友（五、六年級）對於未知的外星人想像，是不是會受到電影中的外星人的形象影響，並且分成對外星人的</a:t>
            </a:r>
            <a:r>
              <a:rPr lang="zh-TW" altLang="zh-TW" sz="2900" b="1" dirty="0">
                <a:latin typeface="微軟正黑體 Light" panose="020B0304030504040204" pitchFamily="34" charset="-120"/>
                <a:ea typeface="微軟正黑體 Light" panose="020B0304030504040204" pitchFamily="34" charset="-120"/>
                <a:cs typeface="微軟正黑體 Light" panose="020B0304030504040204" pitchFamily="34" charset="-120"/>
              </a:rPr>
              <a:t>外觀、性格</a:t>
            </a:r>
            <a:r>
              <a:rPr lang="zh-TW" altLang="zh-TW" sz="2900" dirty="0">
                <a:latin typeface="微軟正黑體 Light" panose="020B0304030504040204" pitchFamily="34" charset="-120"/>
                <a:ea typeface="微軟正黑體 Light" panose="020B0304030504040204" pitchFamily="34" charset="-120"/>
                <a:cs typeface="微軟正黑體 Light" panose="020B0304030504040204" pitchFamily="34" charset="-120"/>
              </a:rPr>
              <a:t>兩個方面去探討</a:t>
            </a:r>
            <a:r>
              <a:rPr lang="zh-TW" altLang="zh-TW" sz="2900" dirty="0"/>
              <a:t>。</a:t>
            </a:r>
          </a:p>
          <a:p>
            <a:pPr marL="0" indent="0">
              <a:buNone/>
            </a:pPr>
            <a:endParaRPr lang="zh-TW" altLang="zh-TW" sz="29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r>
              <a:rPr lang="zh-TW" altLang="en-US" sz="29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小朋友對外星人的外觀印象為？</a:t>
            </a:r>
            <a:endParaRPr lang="en-US" altLang="zh-TW" sz="29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r>
              <a:rPr lang="zh-TW" altLang="en-US" sz="29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小朋友對外星人的性格印象為？</a:t>
            </a:r>
            <a:endParaRPr lang="en-US" altLang="zh-TW" sz="29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r>
              <a:rPr lang="zh-TW" altLang="en-US" sz="29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電影是否對這些印象造成影響？</a:t>
            </a:r>
            <a:endParaRPr lang="en-US" altLang="zh-TW" sz="29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pPr marL="0" indent="0">
              <a:buNone/>
            </a:pPr>
            <a:endParaRPr lang="en-US" altLang="zh-TW" sz="2600"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endParaRPr lang="en-US" altLang="zh-TW" dirty="0" smtClean="0"/>
          </a:p>
          <a:p>
            <a:endParaRPr lang="zh-TW" altLang="en-US" dirty="0"/>
          </a:p>
        </p:txBody>
      </p:sp>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3025" y="3711933"/>
            <a:ext cx="1685925" cy="2714625"/>
          </a:xfrm>
          <a:prstGeom prst="rect">
            <a:avLst/>
          </a:prstGeom>
        </p:spPr>
      </p:pic>
    </p:spTree>
    <p:extLst>
      <p:ext uri="{BB962C8B-B14F-4D97-AF65-F5344CB8AC3E}">
        <p14:creationId xmlns:p14="http://schemas.microsoft.com/office/powerpoint/2010/main" val="14430921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00319" y="164250"/>
            <a:ext cx="10515600" cy="6056246"/>
          </a:xfrm>
        </p:spPr>
        <p:txBody>
          <a:bodyPr/>
          <a:lstStyle/>
          <a:p>
            <a:pPr marL="0" indent="0">
              <a:buNone/>
            </a:pPr>
            <a:endParaRPr lang="en-US" altLang="zh-TW"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pPr marL="0" indent="0">
              <a:buNone/>
            </a:pPr>
            <a:r>
              <a:rPr lang="zh-TW" altLang="zh-TW" sz="29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研究方法</a:t>
            </a:r>
            <a:r>
              <a:rPr lang="zh-TW" altLang="en-US" sz="29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a:t>
            </a:r>
            <a:endParaRPr lang="en-US" altLang="zh-TW" sz="29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pPr marL="0" indent="0">
              <a:buNone/>
            </a:pPr>
            <a:endParaRPr lang="zh-TW" altLang="en-US" b="1" dirty="0"/>
          </a:p>
        </p:txBody>
      </p:sp>
      <p:sp>
        <p:nvSpPr>
          <p:cNvPr id="4" name="橢圓 3"/>
          <p:cNvSpPr/>
          <p:nvPr/>
        </p:nvSpPr>
        <p:spPr>
          <a:xfrm>
            <a:off x="978795" y="2226455"/>
            <a:ext cx="3606085" cy="1983347"/>
          </a:xfrm>
          <a:prstGeom prst="ellipse">
            <a:avLst/>
          </a:prstGeom>
          <a:solidFill>
            <a:schemeClr val="bg1">
              <a:lumMod val="85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600" b="1" dirty="0" smtClean="0">
                <a:solidFill>
                  <a:schemeClr val="tx1"/>
                </a:solidFill>
                <a:latin typeface="微軟正黑體 Light" panose="020B0304030504040204" pitchFamily="34" charset="-120"/>
                <a:ea typeface="微軟正黑體 Light" panose="020B0304030504040204" pitchFamily="34" charset="-120"/>
                <a:cs typeface="微軟正黑體 Light" panose="020B0304030504040204" pitchFamily="34" charset="-120"/>
              </a:rPr>
              <a:t>文獻分析</a:t>
            </a:r>
            <a:endParaRPr lang="zh-TW" altLang="en-US" sz="3600" b="1" dirty="0">
              <a:solidFill>
                <a:schemeClr val="tx1"/>
              </a:solidFill>
              <a:latin typeface="微軟正黑體 Light" panose="020B0304030504040204" pitchFamily="34" charset="-120"/>
              <a:ea typeface="微軟正黑體 Light" panose="020B0304030504040204" pitchFamily="34" charset="-120"/>
              <a:cs typeface="微軟正黑體 Light" panose="020B0304030504040204" pitchFamily="34" charset="-120"/>
            </a:endParaRPr>
          </a:p>
        </p:txBody>
      </p:sp>
      <p:sp>
        <p:nvSpPr>
          <p:cNvPr id="6" name="橢圓 5"/>
          <p:cNvSpPr/>
          <p:nvPr/>
        </p:nvSpPr>
        <p:spPr>
          <a:xfrm>
            <a:off x="6820437" y="2226455"/>
            <a:ext cx="3606085" cy="1983347"/>
          </a:xfrm>
          <a:prstGeom prst="ellipse">
            <a:avLst/>
          </a:prstGeom>
          <a:solidFill>
            <a:schemeClr val="bg1">
              <a:lumMod val="85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600" b="1" dirty="0" smtClean="0">
                <a:solidFill>
                  <a:schemeClr val="tx1"/>
                </a:solidFill>
                <a:latin typeface="微軟正黑體 Light" panose="020B0304030504040204" pitchFamily="34" charset="-120"/>
                <a:ea typeface="微軟正黑體 Light" panose="020B0304030504040204" pitchFamily="34" charset="-120"/>
                <a:cs typeface="微軟正黑體 Light" panose="020B0304030504040204" pitchFamily="34" charset="-120"/>
              </a:rPr>
              <a:t>問卷調查</a:t>
            </a:r>
            <a:endParaRPr lang="zh-TW" altLang="en-US" sz="3600" b="1" dirty="0">
              <a:solidFill>
                <a:schemeClr val="tx1"/>
              </a:solidFill>
              <a:latin typeface="微軟正黑體 Light" panose="020B0304030504040204" pitchFamily="34" charset="-120"/>
              <a:ea typeface="微軟正黑體 Light" panose="020B0304030504040204" pitchFamily="34" charset="-120"/>
              <a:cs typeface="微軟正黑體 Light" panose="020B0304030504040204" pitchFamily="34" charset="-120"/>
            </a:endParaRPr>
          </a:p>
        </p:txBody>
      </p:sp>
    </p:spTree>
    <p:extLst>
      <p:ext uri="{BB962C8B-B14F-4D97-AF65-F5344CB8AC3E}">
        <p14:creationId xmlns:p14="http://schemas.microsoft.com/office/powerpoint/2010/main" val="2638605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dirty="0"/>
          </a:p>
        </p:txBody>
      </p:sp>
      <p:sp>
        <p:nvSpPr>
          <p:cNvPr id="4" name="標題 1"/>
          <p:cNvSpPr txBox="1">
            <a:spLocks/>
          </p:cNvSpPr>
          <p:nvPr/>
        </p:nvSpPr>
        <p:spPr>
          <a:xfrm>
            <a:off x="5050189" y="2360180"/>
            <a:ext cx="283325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TW" altLang="en-US" sz="48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貳、正文</a:t>
            </a:r>
            <a:endParaRPr lang="zh-TW" altLang="en-US" sz="4800" b="1" dirty="0">
              <a:latin typeface="微軟正黑體 Light" panose="020B0304030504040204" pitchFamily="34" charset="-120"/>
              <a:ea typeface="微軟正黑體 Light" panose="020B0304030504040204" pitchFamily="34" charset="-120"/>
              <a:cs typeface="微軟正黑體 Light" panose="020B0304030504040204" pitchFamily="34" charset="-120"/>
            </a:endParaRPr>
          </a:p>
        </p:txBody>
      </p:sp>
    </p:spTree>
    <p:extLst>
      <p:ext uri="{BB962C8B-B14F-4D97-AF65-F5344CB8AC3E}">
        <p14:creationId xmlns:p14="http://schemas.microsoft.com/office/powerpoint/2010/main" val="2517123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橢圓 6"/>
          <p:cNvSpPr/>
          <p:nvPr/>
        </p:nvSpPr>
        <p:spPr>
          <a:xfrm>
            <a:off x="8087492" y="928815"/>
            <a:ext cx="982639" cy="3261815"/>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橢圓 5"/>
          <p:cNvSpPr/>
          <p:nvPr/>
        </p:nvSpPr>
        <p:spPr>
          <a:xfrm>
            <a:off x="5308466" y="928815"/>
            <a:ext cx="982639" cy="3261815"/>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橢圓 1"/>
          <p:cNvSpPr/>
          <p:nvPr/>
        </p:nvSpPr>
        <p:spPr>
          <a:xfrm>
            <a:off x="1187355" y="928816"/>
            <a:ext cx="982639" cy="3261815"/>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內容版面配置區 2"/>
          <p:cNvSpPr>
            <a:spLocks noGrp="1"/>
          </p:cNvSpPr>
          <p:nvPr>
            <p:ph idx="1"/>
          </p:nvPr>
        </p:nvSpPr>
        <p:spPr>
          <a:xfrm>
            <a:off x="541986" y="357432"/>
            <a:ext cx="10515600" cy="6017609"/>
          </a:xfrm>
        </p:spPr>
        <p:txBody>
          <a:bodyPr/>
          <a:lstStyle/>
          <a:p>
            <a:pPr marL="0" indent="0">
              <a:buNone/>
            </a:pPr>
            <a:r>
              <a:rPr lang="zh-TW" altLang="zh-TW" b="1" dirty="0">
                <a:latin typeface="微軟正黑體 Light" panose="020B0304030504040204" pitchFamily="34" charset="-120"/>
                <a:ea typeface="微軟正黑體 Light" panose="020B0304030504040204" pitchFamily="34" charset="-120"/>
                <a:cs typeface="微軟正黑體 Light" panose="020B0304030504040204" pitchFamily="34" charset="-120"/>
              </a:rPr>
              <a:t>問卷</a:t>
            </a:r>
            <a:r>
              <a:rPr lang="zh-TW" altLang="zh-TW"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分析</a:t>
            </a:r>
            <a:r>
              <a:rPr lang="zh-TW" altLang="en-US"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a:t>
            </a:r>
            <a:endParaRPr lang="en-US" altLang="zh-TW"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pPr marL="0" indent="0">
              <a:buNone/>
            </a:pPr>
            <a:endParaRPr lang="en-US" altLang="zh-TW"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endParaRPr lang="zh-TW" altLang="en-US" dirty="0"/>
          </a:p>
        </p:txBody>
      </p:sp>
      <p:graphicFrame>
        <p:nvGraphicFramePr>
          <p:cNvPr id="4" name="圖表 3"/>
          <p:cNvGraphicFramePr/>
          <p:nvPr>
            <p:extLst>
              <p:ext uri="{D42A27DB-BD31-4B8C-83A1-F6EECF244321}">
                <p14:modId xmlns:p14="http://schemas.microsoft.com/office/powerpoint/2010/main" val="658394702"/>
              </p:ext>
            </p:extLst>
          </p:nvPr>
        </p:nvGraphicFramePr>
        <p:xfrm>
          <a:off x="0" y="1063745"/>
          <a:ext cx="12091916" cy="4233169"/>
        </p:xfrm>
        <a:graphic>
          <a:graphicData uri="http://schemas.openxmlformats.org/drawingml/2006/chart">
            <c:chart xmlns:c="http://schemas.openxmlformats.org/drawingml/2006/chart" xmlns:r="http://schemas.openxmlformats.org/officeDocument/2006/relationships" r:id="rId2"/>
          </a:graphicData>
        </a:graphic>
      </p:graphicFrame>
      <p:sp>
        <p:nvSpPr>
          <p:cNvPr id="5" name="文字方塊 4"/>
          <p:cNvSpPr txBox="1"/>
          <p:nvPr/>
        </p:nvSpPr>
        <p:spPr>
          <a:xfrm>
            <a:off x="4229788" y="5639501"/>
            <a:ext cx="4536616" cy="461665"/>
          </a:xfrm>
          <a:prstGeom prst="rect">
            <a:avLst/>
          </a:prstGeom>
          <a:noFill/>
        </p:spPr>
        <p:txBody>
          <a:bodyPr wrap="square" rtlCol="0">
            <a:spAutoFit/>
          </a:bodyPr>
          <a:lstStyle/>
          <a:p>
            <a:r>
              <a:rPr lang="zh-TW" altLang="zh-TW" sz="2400" b="1" dirty="0">
                <a:latin typeface="微軟正黑體 Light" panose="020B0304030504040204" pitchFamily="34" charset="-120"/>
                <a:ea typeface="微軟正黑體 Light" panose="020B0304030504040204" pitchFamily="34" charset="-120"/>
                <a:cs typeface="微軟正黑體 Light" panose="020B0304030504040204" pitchFamily="34" charset="-120"/>
              </a:rPr>
              <a:t>同學們對於</a:t>
            </a:r>
            <a:r>
              <a:rPr lang="zh-TW" altLang="zh-TW" sz="24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外星人</a:t>
            </a:r>
            <a:r>
              <a:rPr lang="zh-TW" altLang="en-US" sz="24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外觀</a:t>
            </a:r>
            <a:r>
              <a:rPr lang="zh-TW" altLang="zh-TW" sz="24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的</a:t>
            </a:r>
            <a:r>
              <a:rPr lang="zh-TW" altLang="zh-TW" sz="2400" b="1" dirty="0">
                <a:latin typeface="微軟正黑體 Light" panose="020B0304030504040204" pitchFamily="34" charset="-120"/>
                <a:ea typeface="微軟正黑體 Light" panose="020B0304030504040204" pitchFamily="34" charset="-120"/>
                <a:cs typeface="微軟正黑體 Light" panose="020B0304030504040204" pitchFamily="34" charset="-120"/>
              </a:rPr>
              <a:t>想像</a:t>
            </a:r>
            <a:endParaRPr lang="zh-TW" altLang="en-US" sz="2400" b="1" dirty="0"/>
          </a:p>
        </p:txBody>
      </p:sp>
    </p:spTree>
    <p:extLst>
      <p:ext uri="{BB962C8B-B14F-4D97-AF65-F5344CB8AC3E}">
        <p14:creationId xmlns:p14="http://schemas.microsoft.com/office/powerpoint/2010/main" val="16600398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橢圓 7"/>
          <p:cNvSpPr/>
          <p:nvPr/>
        </p:nvSpPr>
        <p:spPr>
          <a:xfrm>
            <a:off x="898902" y="1350498"/>
            <a:ext cx="887695" cy="2570263"/>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 name="內容版面配置區 2"/>
          <p:cNvSpPr>
            <a:spLocks noGrp="1"/>
          </p:cNvSpPr>
          <p:nvPr>
            <p:ph idx="1"/>
          </p:nvPr>
        </p:nvSpPr>
        <p:spPr>
          <a:xfrm>
            <a:off x="694386" y="509832"/>
            <a:ext cx="10515600" cy="6017609"/>
          </a:xfrm>
        </p:spPr>
        <p:txBody>
          <a:bodyPr/>
          <a:lstStyle/>
          <a:p>
            <a:pPr marL="0" indent="0">
              <a:buNone/>
            </a:pPr>
            <a:endParaRPr lang="en-US" altLang="zh-TW"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pPr marL="0" indent="0">
              <a:buNone/>
            </a:pPr>
            <a:r>
              <a:rPr lang="zh-TW" altLang="en-US"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                                     </a:t>
            </a:r>
            <a:endParaRPr lang="zh-TW" altLang="zh-TW" b="1" dirty="0">
              <a:latin typeface="微軟正黑體 Light" panose="020B0304030504040204" pitchFamily="34" charset="-120"/>
              <a:ea typeface="微軟正黑體 Light" panose="020B0304030504040204" pitchFamily="34" charset="-120"/>
              <a:cs typeface="微軟正黑體 Light" panose="020B0304030504040204" pitchFamily="34" charset="-120"/>
            </a:endParaRPr>
          </a:p>
          <a:p>
            <a:endParaRPr lang="zh-TW" altLang="en-US" dirty="0"/>
          </a:p>
        </p:txBody>
      </p:sp>
      <p:graphicFrame>
        <p:nvGraphicFramePr>
          <p:cNvPr id="6" name="圖表 5"/>
          <p:cNvGraphicFramePr/>
          <p:nvPr>
            <p:extLst>
              <p:ext uri="{D42A27DB-BD31-4B8C-83A1-F6EECF244321}">
                <p14:modId xmlns:p14="http://schemas.microsoft.com/office/powerpoint/2010/main" val="3027936899"/>
              </p:ext>
            </p:extLst>
          </p:nvPr>
        </p:nvGraphicFramePr>
        <p:xfrm>
          <a:off x="51753" y="509832"/>
          <a:ext cx="11800866" cy="4910126"/>
        </p:xfrm>
        <a:graphic>
          <a:graphicData uri="http://schemas.openxmlformats.org/drawingml/2006/chart">
            <c:chart xmlns:c="http://schemas.openxmlformats.org/drawingml/2006/chart" xmlns:r="http://schemas.openxmlformats.org/officeDocument/2006/relationships" r:id="rId2"/>
          </a:graphicData>
        </a:graphic>
      </p:graphicFrame>
      <p:sp>
        <p:nvSpPr>
          <p:cNvPr id="7" name="文字方塊 6"/>
          <p:cNvSpPr txBox="1"/>
          <p:nvPr/>
        </p:nvSpPr>
        <p:spPr>
          <a:xfrm>
            <a:off x="4229788" y="5639501"/>
            <a:ext cx="4536616" cy="461665"/>
          </a:xfrm>
          <a:prstGeom prst="rect">
            <a:avLst/>
          </a:prstGeom>
          <a:noFill/>
        </p:spPr>
        <p:txBody>
          <a:bodyPr wrap="square" rtlCol="0">
            <a:spAutoFit/>
          </a:bodyPr>
          <a:lstStyle/>
          <a:p>
            <a:r>
              <a:rPr lang="zh-TW" altLang="zh-TW" sz="2400" b="1" dirty="0">
                <a:latin typeface="微軟正黑體 Light" panose="020B0304030504040204" pitchFamily="34" charset="-120"/>
                <a:ea typeface="微軟正黑體 Light" panose="020B0304030504040204" pitchFamily="34" charset="-120"/>
                <a:cs typeface="微軟正黑體 Light" panose="020B0304030504040204" pitchFamily="34" charset="-120"/>
              </a:rPr>
              <a:t>同學們對於外星人</a:t>
            </a:r>
            <a:r>
              <a:rPr lang="zh-TW" altLang="en-US" sz="2400" b="1" dirty="0">
                <a:latin typeface="微軟正黑體 Light" panose="020B0304030504040204" pitchFamily="34" charset="-120"/>
                <a:ea typeface="微軟正黑體 Light" panose="020B0304030504040204" pitchFamily="34" charset="-120"/>
                <a:cs typeface="微軟正黑體 Light" panose="020B0304030504040204" pitchFamily="34" charset="-120"/>
              </a:rPr>
              <a:t>性格</a:t>
            </a:r>
            <a:r>
              <a:rPr lang="zh-TW" altLang="zh-TW" sz="2400" b="1" dirty="0">
                <a:latin typeface="微軟正黑體 Light" panose="020B0304030504040204" pitchFamily="34" charset="-120"/>
                <a:ea typeface="微軟正黑體 Light" panose="020B0304030504040204" pitchFamily="34" charset="-120"/>
                <a:cs typeface="微軟正黑體 Light" panose="020B0304030504040204" pitchFamily="34" charset="-120"/>
              </a:rPr>
              <a:t>的想像</a:t>
            </a:r>
            <a:endParaRPr lang="zh-TW" altLang="en-US" sz="2400" b="1" dirty="0"/>
          </a:p>
        </p:txBody>
      </p:sp>
    </p:spTree>
    <p:extLst>
      <p:ext uri="{BB962C8B-B14F-4D97-AF65-F5344CB8AC3E}">
        <p14:creationId xmlns:p14="http://schemas.microsoft.com/office/powerpoint/2010/main" val="178880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內容版面配置區 2"/>
          <p:cNvSpPr txBox="1">
            <a:spLocks/>
          </p:cNvSpPr>
          <p:nvPr/>
        </p:nvSpPr>
        <p:spPr>
          <a:xfrm>
            <a:off x="568036" y="218942"/>
            <a:ext cx="10515600" cy="62965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altLang="zh-TW"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endParaRPr>
          </a:p>
        </p:txBody>
      </p:sp>
      <p:graphicFrame>
        <p:nvGraphicFramePr>
          <p:cNvPr id="5" name="圖表 4"/>
          <p:cNvGraphicFramePr/>
          <p:nvPr>
            <p:extLst>
              <p:ext uri="{D42A27DB-BD31-4B8C-83A1-F6EECF244321}">
                <p14:modId xmlns:p14="http://schemas.microsoft.com/office/powerpoint/2010/main" val="880994875"/>
              </p:ext>
            </p:extLst>
          </p:nvPr>
        </p:nvGraphicFramePr>
        <p:xfrm>
          <a:off x="-433271" y="-2"/>
          <a:ext cx="12456949" cy="4740813"/>
        </p:xfrm>
        <a:graphic>
          <a:graphicData uri="http://schemas.openxmlformats.org/drawingml/2006/chart">
            <c:chart xmlns:c="http://schemas.openxmlformats.org/drawingml/2006/chart" xmlns:r="http://schemas.openxmlformats.org/officeDocument/2006/relationships" r:id="rId2"/>
          </a:graphicData>
        </a:graphic>
      </p:graphicFrame>
      <p:sp>
        <p:nvSpPr>
          <p:cNvPr id="6" name="文字方塊 5"/>
          <p:cNvSpPr txBox="1"/>
          <p:nvPr/>
        </p:nvSpPr>
        <p:spPr>
          <a:xfrm>
            <a:off x="3117805" y="5166509"/>
            <a:ext cx="5416061" cy="461665"/>
          </a:xfrm>
          <a:prstGeom prst="rect">
            <a:avLst/>
          </a:prstGeom>
          <a:noFill/>
        </p:spPr>
        <p:txBody>
          <a:bodyPr wrap="square" rtlCol="0">
            <a:spAutoFit/>
          </a:bodyPr>
          <a:lstStyle/>
          <a:p>
            <a:r>
              <a:rPr lang="zh-TW" altLang="zh-TW" sz="2400" b="1" dirty="0">
                <a:latin typeface="微軟正黑體 Light" panose="020B0304030504040204" pitchFamily="34" charset="-120"/>
                <a:ea typeface="微軟正黑體 Light" panose="020B0304030504040204" pitchFamily="34" charset="-120"/>
                <a:cs typeface="微軟正黑體 Light" panose="020B0304030504040204" pitchFamily="34" charset="-120"/>
              </a:rPr>
              <a:t>有無看過相關電影對</a:t>
            </a:r>
            <a:r>
              <a:rPr lang="zh-TW" altLang="zh-TW" sz="24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外星人</a:t>
            </a:r>
            <a:r>
              <a:rPr lang="zh-TW" altLang="en-US" sz="24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外觀</a:t>
            </a:r>
            <a:r>
              <a:rPr lang="zh-TW" altLang="zh-TW" sz="2400" b="1" dirty="0" smtClean="0">
                <a:latin typeface="微軟正黑體 Light" panose="020B0304030504040204" pitchFamily="34" charset="-120"/>
                <a:ea typeface="微軟正黑體 Light" panose="020B0304030504040204" pitchFamily="34" charset="-120"/>
                <a:cs typeface="微軟正黑體 Light" panose="020B0304030504040204" pitchFamily="34" charset="-120"/>
              </a:rPr>
              <a:t>的</a:t>
            </a:r>
            <a:r>
              <a:rPr lang="zh-TW" altLang="zh-TW" sz="2400" b="1" dirty="0">
                <a:latin typeface="微軟正黑體 Light" panose="020B0304030504040204" pitchFamily="34" charset="-120"/>
                <a:ea typeface="微軟正黑體 Light" panose="020B0304030504040204" pitchFamily="34" charset="-120"/>
                <a:cs typeface="微軟正黑體 Light" panose="020B0304030504040204" pitchFamily="34" charset="-120"/>
              </a:rPr>
              <a:t>想像</a:t>
            </a:r>
            <a:endParaRPr lang="zh-TW" altLang="en-US" sz="2400" b="1" dirty="0">
              <a:latin typeface="微軟正黑體 Light" panose="020B0304030504040204" pitchFamily="34" charset="-120"/>
              <a:ea typeface="微軟正黑體 Light" panose="020B0304030504040204" pitchFamily="34" charset="-120"/>
              <a:cs typeface="微軟正黑體 Light" panose="020B0304030504040204" pitchFamily="34" charset="-120"/>
            </a:endParaRPr>
          </a:p>
        </p:txBody>
      </p:sp>
    </p:spTree>
    <p:extLst>
      <p:ext uri="{BB962C8B-B14F-4D97-AF65-F5344CB8AC3E}">
        <p14:creationId xmlns:p14="http://schemas.microsoft.com/office/powerpoint/2010/main" val="3586796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1999</TotalTime>
  <Words>493</Words>
  <Application>Microsoft Office PowerPoint</Application>
  <PresentationFormat>寬螢幕</PresentationFormat>
  <Paragraphs>60</Paragraphs>
  <Slides>15</Slides>
  <Notes>1</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15</vt:i4>
      </vt:variant>
    </vt:vector>
  </HeadingPairs>
  <TitlesOfParts>
    <vt:vector size="22" baseType="lpstr">
      <vt:lpstr>微軟正黑體</vt:lpstr>
      <vt:lpstr>微軟正黑體 Light</vt:lpstr>
      <vt:lpstr>新細明體</vt:lpstr>
      <vt:lpstr>Arial</vt:lpstr>
      <vt:lpstr>Calibri</vt:lpstr>
      <vt:lpstr>Calibri Light</vt:lpstr>
      <vt:lpstr>Office 佈景主題</vt:lpstr>
      <vt:lpstr>神秘外星人</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報告結束 感謝聆聽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神秘外星人</dc:title>
  <dc:creator>LENOVO</dc:creator>
  <cp:lastModifiedBy>LENOVO</cp:lastModifiedBy>
  <cp:revision>49</cp:revision>
  <dcterms:created xsi:type="dcterms:W3CDTF">2017-10-18T10:21:36Z</dcterms:created>
  <dcterms:modified xsi:type="dcterms:W3CDTF">2017-10-31T17:35:55Z</dcterms:modified>
</cp:coreProperties>
</file>