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18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73" r:id="rId9"/>
    <p:sldId id="272" r:id="rId10"/>
    <p:sldId id="274" r:id="rId11"/>
    <p:sldId id="275" r:id="rId12"/>
    <p:sldId id="265" r:id="rId13"/>
    <p:sldId id="262" r:id="rId14"/>
    <p:sldId id="269" r:id="rId15"/>
    <p:sldId id="270" r:id="rId16"/>
    <p:sldId id="271" r:id="rId17"/>
  </p:sldIdLst>
  <p:sldSz cx="9144000" cy="6858000" type="screen4x3"/>
  <p:notesSz cx="9926638" cy="679767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2" d="100"/>
          <a:sy n="52" d="100"/>
        </p:scale>
        <p:origin x="-2082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7FCB55-56D7-4EC4-839A-642853EA2D9C}" type="datetimeFigureOut">
              <a:rPr lang="zh-TW" altLang="en-US" smtClean="0"/>
              <a:t>2017/11/2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E5DCB1-F07C-42E4-8AB4-D075371930F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03671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0958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0002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6131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928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21123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58259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89573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3711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1183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241861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09631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2017/11/2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4801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G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27584" y="2924944"/>
            <a:ext cx="6048621" cy="880146"/>
          </a:xfrm>
        </p:spPr>
        <p:txBody>
          <a:bodyPr>
            <a:normAutofit fontScale="90000"/>
          </a:bodyPr>
          <a:lstStyle/>
          <a:p>
            <a:r>
              <a:rPr lang="zh-TW" altLang="en-US" sz="53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志學社區的菸蒂問題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03848" y="4941168"/>
            <a:ext cx="5612225" cy="1224136"/>
          </a:xfrm>
        </p:spPr>
        <p:txBody>
          <a:bodyPr>
            <a:normAutofit fontScale="85000" lnSpcReduction="10000"/>
          </a:bodyPr>
          <a:lstStyle/>
          <a:p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作者：花蓮縣志學國小五年甲班</a:t>
            </a:r>
            <a:endParaRPr lang="en-US" altLang="zh-TW" dirty="0" smtClean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dirty="0" smtClean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陳愷振、謝鎮遠、黃李融、楊成宇</a:t>
            </a:r>
            <a:endParaRPr lang="zh-TW" altLang="en-US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5368" name="Picture 8" descr="「菸蒂」的圖片搜尋結果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933044">
            <a:off x="6238056" y="1250107"/>
            <a:ext cx="2019300" cy="2266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61" t="34370" r="3706" b="4626"/>
          <a:stretch/>
        </p:blipFill>
        <p:spPr bwMode="auto">
          <a:xfrm>
            <a:off x="251521" y="778130"/>
            <a:ext cx="8928980" cy="5675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笑臉 2"/>
          <p:cNvSpPr/>
          <p:nvPr/>
        </p:nvSpPr>
        <p:spPr>
          <a:xfrm>
            <a:off x="5005671" y="3108311"/>
            <a:ext cx="432048" cy="396044"/>
          </a:xfrm>
          <a:prstGeom prst="smileyFac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061154"/>
            <a:ext cx="450850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050" y="317747"/>
            <a:ext cx="186162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535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sz="4000" dirty="0">
                <a:solidFill>
                  <a:prstClr val="black"/>
                </a:solidFill>
                <a:latin typeface="新細明體"/>
              </a:rPr>
              <a:t>、</a:t>
            </a:r>
            <a:r>
              <a:rPr lang="zh-TW" altLang="en-US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研究經過及結果</a:t>
            </a:r>
            <a:r>
              <a:rPr lang="en-US" altLang="zh-TW" sz="40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36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問卷調查結果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20882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問卷對象：志學國小三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六年級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40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位小朋友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問卷調查結果：統計、討論、推測、建議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48" y="3789040"/>
            <a:ext cx="2590800" cy="1944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789039"/>
            <a:ext cx="2590800" cy="19446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740322"/>
            <a:ext cx="2657872" cy="19934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110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dirty="0" smtClean="0">
                <a:latin typeface="新細明體"/>
                <a:ea typeface="新細明體"/>
              </a:rPr>
              <a:t>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研究經過及結果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問卷調查結果</a:t>
            </a:r>
            <a:endParaRPr lang="zh-TW" altLang="en-US" sz="40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9" name="內容版面配置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4448772"/>
              </p:ext>
            </p:extLst>
          </p:nvPr>
        </p:nvGraphicFramePr>
        <p:xfrm>
          <a:off x="467544" y="1988842"/>
          <a:ext cx="8136905" cy="3816421"/>
        </p:xfrm>
        <a:graphic>
          <a:graphicData uri="http://schemas.openxmlformats.org/drawingml/2006/table">
            <a:tbl>
              <a:tblPr firstRow="1" firstCol="1" bandRow="1"/>
              <a:tblGrid>
                <a:gridCol w="3158516"/>
                <a:gridCol w="975817"/>
                <a:gridCol w="1000643"/>
                <a:gridCol w="1000643"/>
                <a:gridCol w="1000643"/>
                <a:gridCol w="1000643"/>
              </a:tblGrid>
              <a:tr h="998809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6. </a:t>
                      </a:r>
                      <a:r>
                        <a:rPr lang="zh-TW" sz="3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你認為</a:t>
                      </a:r>
                      <a:r>
                        <a:rPr lang="zh-TW" sz="3000" kern="1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志學社區的菸蒂問題是</a:t>
                      </a:r>
                      <a:endParaRPr lang="zh-TW" sz="3000" kern="100" dirty="0">
                        <a:solidFill>
                          <a:srgbClr val="0070C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04403">
                <a:tc>
                  <a:txBody>
                    <a:bodyPr/>
                    <a:lstStyle/>
                    <a:p>
                      <a:endParaRPr lang="zh-TW" sz="2000" kern="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三年級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四年級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五年級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六年級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合計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不嚴重，很少看到菸蒂</a:t>
                      </a:r>
                      <a:endParaRPr lang="zh-TW" sz="2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2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0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2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5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很嚴重，看起來很髒</a:t>
                      </a:r>
                      <a:endParaRPr lang="zh-TW" sz="22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2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7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10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8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rgbClr val="FF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27</a:t>
                      </a:r>
                      <a:endParaRPr lang="zh-TW" sz="2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4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沒注意到</a:t>
                      </a:r>
                      <a:endParaRPr lang="zh-TW" sz="2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6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2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0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0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8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836712"/>
            <a:ext cx="2182813" cy="227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45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dirty="0" smtClean="0">
                <a:latin typeface="新細明體"/>
                <a:ea typeface="新細明體"/>
              </a:rPr>
              <a:t>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研究經過及結果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問卷調查結果</a:t>
            </a:r>
            <a:endParaRPr lang="zh-TW" altLang="en-US" sz="40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894764"/>
              </p:ext>
            </p:extLst>
          </p:nvPr>
        </p:nvGraphicFramePr>
        <p:xfrm>
          <a:off x="395536" y="1916832"/>
          <a:ext cx="8352927" cy="3744415"/>
        </p:xfrm>
        <a:graphic>
          <a:graphicData uri="http://schemas.openxmlformats.org/drawingml/2006/table">
            <a:tbl>
              <a:tblPr firstRow="1" firstCol="1" bandRow="1"/>
              <a:tblGrid>
                <a:gridCol w="3062408"/>
                <a:gridCol w="1044115"/>
                <a:gridCol w="1044115"/>
                <a:gridCol w="1044115"/>
                <a:gridCol w="1079087"/>
                <a:gridCol w="1079087"/>
              </a:tblGrid>
              <a:tr h="748883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7. </a:t>
                      </a:r>
                      <a:r>
                        <a:rPr lang="zh-TW" sz="30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你認為亂丟菸蒂的行為</a:t>
                      </a:r>
                      <a:r>
                        <a:rPr lang="zh-TW" sz="3000" kern="1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是違規的嗎</a:t>
                      </a:r>
                      <a:r>
                        <a:rPr lang="en-US" sz="3000" kern="100" dirty="0">
                          <a:solidFill>
                            <a:srgbClr val="0070C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?</a:t>
                      </a:r>
                      <a:endParaRPr lang="zh-TW" sz="3000" kern="100" dirty="0">
                        <a:solidFill>
                          <a:srgbClr val="0070C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pattFill prst="pct5">
                      <a:fgClr>
                        <a:srgbClr val="FFFFFF"/>
                      </a:fgClr>
                      <a:bgClr>
                        <a:srgbClr val="F2F2F2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48883">
                <a:tc>
                  <a:txBody>
                    <a:bodyPr/>
                    <a:lstStyle/>
                    <a:p>
                      <a:endParaRPr lang="zh-TW" sz="2200" kern="100">
                        <a:effectLst/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三年級</a:t>
                      </a:r>
                      <a:endParaRPr lang="zh-TW" sz="2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四年級</a:t>
                      </a:r>
                      <a:endParaRPr lang="zh-TW" sz="2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 dirty="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五年級</a:t>
                      </a:r>
                      <a:endParaRPr lang="zh-TW" sz="2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六年級</a:t>
                      </a:r>
                      <a:endParaRPr lang="zh-TW" sz="2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合計</a:t>
                      </a:r>
                      <a:endParaRPr lang="zh-TW" sz="2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是</a:t>
                      </a:r>
                      <a:r>
                        <a:rPr lang="en-US" altLang="zh-TW" sz="2400" kern="1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 </a:t>
                      </a:r>
                      <a:r>
                        <a:rPr lang="zh-TW" sz="2400" kern="1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違</a:t>
                      </a:r>
                      <a:r>
                        <a:rPr lang="en-US" altLang="zh-TW" sz="2400" kern="1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 </a:t>
                      </a:r>
                      <a:r>
                        <a:rPr lang="zh-TW" sz="2400" kern="100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  <a:ea typeface="標楷體"/>
                          <a:cs typeface="Times New Roman"/>
                        </a:rPr>
                        <a:t>規</a:t>
                      </a:r>
                      <a:endParaRPr lang="zh-TW" sz="2400" kern="100" dirty="0">
                        <a:solidFill>
                          <a:srgbClr val="FF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9</a:t>
                      </a:r>
                      <a:endParaRPr lang="zh-TW" sz="2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9</a:t>
                      </a:r>
                      <a:endParaRPr lang="zh-TW" sz="2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10</a:t>
                      </a:r>
                      <a:endParaRPr lang="zh-TW" sz="2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10</a:t>
                      </a:r>
                      <a:endParaRPr lang="zh-TW" sz="2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b="1" kern="100" dirty="0">
                          <a:solidFill>
                            <a:srgbClr val="FF0000"/>
                          </a:solidFill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38</a:t>
                      </a:r>
                      <a:endParaRPr lang="zh-TW" sz="3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不是違規</a:t>
                      </a:r>
                      <a:endParaRPr lang="zh-TW" sz="2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0</a:t>
                      </a:r>
                      <a:endParaRPr lang="zh-TW" sz="2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</a:t>
                      </a:r>
                      <a:endParaRPr lang="zh-TW" sz="2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0</a:t>
                      </a:r>
                      <a:endParaRPr lang="zh-TW" sz="2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0</a:t>
                      </a:r>
                      <a:endParaRPr lang="zh-TW" sz="2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</a:t>
                      </a:r>
                      <a:endParaRPr lang="zh-TW" sz="2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888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00">
                          <a:effectLst/>
                          <a:latin typeface="Calibri"/>
                          <a:ea typeface="標楷體"/>
                          <a:cs typeface="Times New Roman"/>
                        </a:rPr>
                        <a:t>我不知道有沒有違規</a:t>
                      </a:r>
                      <a:endParaRPr lang="zh-TW" sz="2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</a:t>
                      </a:r>
                      <a:endParaRPr lang="zh-TW" sz="2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0</a:t>
                      </a:r>
                      <a:endParaRPr lang="zh-TW" sz="2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0</a:t>
                      </a:r>
                      <a:endParaRPr lang="zh-TW" sz="22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0</a:t>
                      </a:r>
                      <a:endParaRPr lang="zh-TW" sz="2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200" kern="100" dirty="0">
                          <a:effectLst/>
                          <a:latin typeface="標楷體"/>
                          <a:ea typeface="新細明體"/>
                          <a:cs typeface="Times New Roman"/>
                        </a:rPr>
                        <a:t>1</a:t>
                      </a:r>
                      <a:endParaRPr lang="zh-TW" sz="22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4882" y="908720"/>
            <a:ext cx="1769118" cy="18476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18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dirty="0" smtClean="0">
                <a:solidFill>
                  <a:prstClr val="black"/>
                </a:solidFill>
                <a:latin typeface="新細明體"/>
                <a:ea typeface="新細明體"/>
              </a:rPr>
              <a:t>、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研究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經過及結果</a:t>
            </a: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40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問卷調查結果</a:t>
            </a:r>
            <a:endParaRPr lang="zh-TW" altLang="en-US" sz="4000" dirty="0">
              <a:solidFill>
                <a:srgbClr val="0070C0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1561439"/>
              </p:ext>
            </p:extLst>
          </p:nvPr>
        </p:nvGraphicFramePr>
        <p:xfrm>
          <a:off x="539553" y="1772816"/>
          <a:ext cx="7704858" cy="3205811"/>
        </p:xfrm>
        <a:graphic>
          <a:graphicData uri="http://schemas.openxmlformats.org/drawingml/2006/table">
            <a:tbl>
              <a:tblPr firstRow="1" firstCol="1" bandRow="1"/>
              <a:tblGrid>
                <a:gridCol w="1136820"/>
                <a:gridCol w="1357510"/>
                <a:gridCol w="1357510"/>
                <a:gridCol w="1357510"/>
                <a:gridCol w="1247754"/>
                <a:gridCol w="1247754"/>
              </a:tblGrid>
              <a:tr h="936104"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3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8. </a:t>
                      </a:r>
                      <a:r>
                        <a:rPr lang="zh-TW" sz="30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你認為</a:t>
                      </a:r>
                      <a:r>
                        <a:rPr lang="zh-TW" sz="3000" kern="100" dirty="0">
                          <a:solidFill>
                            <a:srgbClr val="0070C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菸蒂有沒有毒？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756569">
                <a:tc>
                  <a:txBody>
                    <a:bodyPr/>
                    <a:lstStyle/>
                    <a:p>
                      <a:endParaRPr lang="zh-TW" sz="2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三年級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四年級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五年級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六年級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合計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有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8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7</a:t>
                      </a:r>
                      <a:endParaRPr lang="zh-TW" sz="2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10</a:t>
                      </a:r>
                      <a:endParaRPr lang="zh-TW" sz="2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9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b="1" kern="100" dirty="0">
                          <a:solidFill>
                            <a:srgbClr val="FF0000"/>
                          </a:solidFill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34</a:t>
                      </a:r>
                      <a:endParaRPr lang="zh-TW" sz="2800" b="1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5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沒有</a:t>
                      </a:r>
                    </a:p>
                  </a:txBody>
                  <a:tcPr marL="68580" marR="685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2</a:t>
                      </a:r>
                      <a:endParaRPr lang="zh-TW" sz="2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3</a:t>
                      </a:r>
                      <a:endParaRPr lang="zh-TW" sz="2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0</a:t>
                      </a:r>
                      <a:endParaRPr lang="zh-TW" sz="28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1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/>
                        </a:rPr>
                        <a:t>6</a:t>
                      </a:r>
                      <a:endParaRPr lang="zh-TW" sz="28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908720"/>
            <a:ext cx="17684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125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五</a:t>
            </a:r>
            <a:r>
              <a:rPr lang="zh-TW" altLang="en-US" dirty="0" smtClean="0">
                <a:solidFill>
                  <a:prstClr val="black"/>
                </a:solidFill>
                <a:latin typeface="新細明體"/>
                <a:ea typeface="新細明體"/>
                <a:cs typeface="Times New Roman"/>
              </a:rPr>
              <a:t>、</a:t>
            </a:r>
            <a:r>
              <a:rPr lang="zh-HK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未來</a:t>
            </a:r>
            <a:r>
              <a:rPr lang="zh-HK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研究</a:t>
            </a:r>
            <a:r>
              <a:rPr lang="zh-HK" altLang="zh-TW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方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/>
              </a:rPr>
              <a:t>向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475656" y="1556792"/>
            <a:ext cx="6347048" cy="20882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研究對象</a:t>
            </a:r>
            <a:r>
              <a:rPr lang="zh-TW" altLang="en-US" dirty="0" smtClean="0">
                <a:latin typeface="新細明體"/>
                <a:ea typeface="新細明體"/>
              </a:rPr>
              <a:t>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抽菸的大人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lnSpc>
                <a:spcPct val="150000"/>
              </a:lnSpc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成效觀察</a:t>
            </a:r>
            <a:r>
              <a:rPr lang="zh-TW" altLang="en-US" dirty="0" smtClean="0">
                <a:latin typeface="新細明體"/>
                <a:ea typeface="新細明體"/>
              </a:rPr>
              <a:t>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設置菸蒂垃圾桶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87" y="3429000"/>
            <a:ext cx="6596063" cy="292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70293"/>
            <a:ext cx="177482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070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zh-TW" altLang="en-US" sz="66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謝謝大家</a:t>
            </a:r>
            <a:r>
              <a:rPr lang="en-US" altLang="zh-TW" sz="66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!</a:t>
            </a:r>
            <a:endParaRPr lang="zh-TW" altLang="en-US" dirty="0"/>
          </a:p>
        </p:txBody>
      </p:sp>
      <p:pic>
        <p:nvPicPr>
          <p:cNvPr id="6" name="內容版面配置區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51" y="1935776"/>
            <a:ext cx="3555507" cy="2666630"/>
          </a:xfr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14" y="3945271"/>
            <a:ext cx="3441044" cy="2580782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535107" y="3287190"/>
            <a:ext cx="3816424" cy="2862318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822" y="3379652"/>
            <a:ext cx="4187562" cy="3140672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880"/>
            <a:ext cx="4691571" cy="6626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379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75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25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8500"/>
                            </p:stCondLst>
                            <p:childTnLst>
                              <p:par>
                                <p:cTn id="23" presetID="16" presetClass="entr" presetSubtype="21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一、研究動機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187624" y="1628800"/>
            <a:ext cx="7200800" cy="355253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升上五年級的新任務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1200"/>
              </a:spcAft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以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志學社區的菸蒂問題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為小論文研究主題。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0" y="3573016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二、研究目的及問題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914400" y="1783560"/>
            <a:ext cx="7772400" cy="3373632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希望透過研究能發現社區菸蒂問題</a:t>
            </a:r>
            <a:r>
              <a:rPr lang="zh-TW" altLang="en-US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發生的原因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希望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透過研究能讓社區一起來關心、合 作解決志學社區的菸蒂問題。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5139063" y="4494025"/>
            <a:ext cx="2376264" cy="1782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274" y="4457169"/>
            <a:ext cx="1984446" cy="211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187624" y="1700808"/>
            <a:ext cx="7538677" cy="36564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sz="32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我們的研究問題</a:t>
            </a:r>
            <a:r>
              <a:rPr lang="zh-TW" altLang="en-US" sz="3200" b="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有三題</a:t>
            </a:r>
            <a:r>
              <a:rPr lang="zh-TW" altLang="en-US" sz="32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： </a:t>
            </a:r>
            <a:r>
              <a:rPr lang="en-US" altLang="zh-TW" sz="32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（一）菸蒂是垃圾嗎？ </a:t>
            </a:r>
            <a:r>
              <a:rPr lang="en-US" altLang="zh-TW" sz="32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（二）菸蒂的環境問題是什麼？ </a:t>
            </a:r>
            <a:r>
              <a:rPr lang="en-US" altLang="zh-TW" sz="32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TW" sz="32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3200" b="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（三）志學社區的菸蒂問題情形？</a:t>
            </a:r>
            <a:endParaRPr lang="zh-TW" altLang="en-US" sz="3200" b="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idx="1"/>
          </p:nvPr>
        </p:nvSpPr>
        <p:spPr>
          <a:xfrm>
            <a:off x="1187624" y="500042"/>
            <a:ext cx="6387780" cy="912734"/>
          </a:xfrm>
        </p:spPr>
        <p:txBody>
          <a:bodyPr>
            <a:noAutofit/>
          </a:bodyPr>
          <a:lstStyle/>
          <a:p>
            <a:pPr algn="ctr"/>
            <a:r>
              <a:rPr lang="zh-TW" altLang="en-US" sz="44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二、研究目的及問題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077072"/>
            <a:ext cx="2067701" cy="2204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三、研究方法 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資料分析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借書閱讀及上網查資料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研究工具：自己編製「志學社區菸蒂情況之問卷調查表」。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研究對象：志學國小三到六年級學生，隨機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訪問共</a:t>
            </a:r>
            <a:r>
              <a:rPr lang="en-US" altLang="zh-TW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40</a:t>
            </a:r>
            <a:r>
              <a:rPr lang="zh-TW" altLang="en-US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人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r>
              <a:rPr lang="en-US" altLang="zh-TW" dirty="0" smtClean="0">
                <a:solidFill>
                  <a:prstClr val="whit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3.</a:t>
            </a:r>
            <a:endParaRPr lang="en-US" altLang="zh-TW" dirty="0" smtClean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Aft>
                <a:spcPts val="600"/>
              </a:spcAft>
            </a:pP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研究方法：採用問卷調查法，將統計結果用 </a:t>
            </a:r>
            <a:r>
              <a:rPr lang="en-US" altLang="zh-TW" dirty="0" err="1" smtClean="0">
                <a:latin typeface="標楷體" panose="03000509000000000000" pitchFamily="65" charset="-120"/>
                <a:ea typeface="標楷體" panose="03000509000000000000" pitchFamily="65" charset="-120"/>
              </a:rPr>
              <a:t>excell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製作統計表格</a:t>
            </a:r>
            <a:r>
              <a:rPr lang="zh-TW" altLang="en-US" dirty="0" smtClean="0"/>
              <a:t>。 </a:t>
            </a:r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291" y="4882000"/>
            <a:ext cx="1850901" cy="197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四</a:t>
            </a:r>
            <a:r>
              <a:rPr lang="zh-TW" altLang="en-US" dirty="0" smtClean="0">
                <a:latin typeface="新細明體"/>
                <a:ea typeface="新細明體"/>
              </a:rPr>
              <a:t>、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研究經過及結果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~</a:t>
            </a:r>
            <a:r>
              <a:rPr lang="zh-TW" altLang="en-US" sz="40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資料分析</a:t>
            </a:r>
            <a:endParaRPr lang="zh-TW" altLang="en-US" sz="4000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2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一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菸蒂是垃圾嗎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      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根據</a:t>
            </a:r>
            <a:r>
              <a:rPr lang="zh-TW" altLang="en-US" dirty="0" smtClean="0">
                <a:latin typeface="新細明體"/>
                <a:ea typeface="新細明體"/>
              </a:rPr>
              <a:t>「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廢棄物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清理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法</a:t>
            </a:r>
            <a:r>
              <a:rPr lang="zh-TW" altLang="en-US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」規定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二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菸蒂的環境問題是什麼</a:t>
            </a:r>
            <a:r>
              <a:rPr lang="en-US" altLang="zh-TW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47111">
            <a:off x="7394529" y="530006"/>
            <a:ext cx="1839244" cy="1963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20" y="4221088"/>
            <a:ext cx="2446008" cy="1834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449" y="4221088"/>
            <a:ext cx="2446007" cy="18345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0822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260648"/>
            <a:ext cx="8229600" cy="1837521"/>
          </a:xfrm>
        </p:spPr>
        <p:txBody>
          <a:bodyPr>
            <a:normAutofit/>
          </a:bodyPr>
          <a:lstStyle/>
          <a:p>
            <a:pPr lvl="0" algn="l">
              <a:lnSpc>
                <a:spcPct val="150000"/>
              </a:lnSpc>
              <a:spcBef>
                <a:spcPct val="20000"/>
              </a:spcBef>
            </a:pPr>
            <a:r>
              <a:rPr lang="en-US" altLang="zh-TW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(</a:t>
            </a:r>
            <a:r>
              <a:rPr lang="zh-TW" altLang="en-US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二</a:t>
            </a:r>
            <a:r>
              <a:rPr lang="en-US" altLang="zh-TW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)</a:t>
            </a:r>
            <a:r>
              <a:rPr lang="zh-TW" altLang="en-US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菸蒂的環境</a:t>
            </a:r>
            <a:r>
              <a:rPr lang="zh-TW" altLang="en-US" sz="32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問題</a:t>
            </a:r>
            <a:r>
              <a:rPr lang="en-US" altLang="zh-TW" sz="3200" dirty="0" smtClean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~</a:t>
            </a:r>
            <a:r>
              <a:rPr lang="zh-TW" altLang="en-US" sz="3200" dirty="0" smtClean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心智</a:t>
            </a:r>
            <a:r>
              <a:rPr lang="zh-TW" altLang="en-US" sz="3200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>圖三層面</a:t>
            </a:r>
            <a:r>
              <a:rPr lang="en-US" altLang="zh-TW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  <a:t/>
            </a:r>
            <a:br>
              <a:rPr lang="en-US" altLang="zh-TW" sz="3200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+mn-cs"/>
              </a:rPr>
            </a:br>
            <a:endParaRPr lang="zh-TW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10642"/>
            <a:ext cx="8568952" cy="5498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7475" y="1"/>
            <a:ext cx="1684574" cy="1759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585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" r="44071" b="38044"/>
          <a:stretch/>
        </p:blipFill>
        <p:spPr bwMode="auto">
          <a:xfrm>
            <a:off x="408173" y="260648"/>
            <a:ext cx="7606259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7977" y="1124744"/>
            <a:ext cx="1711949" cy="1787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40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84" r="13959" b="49122"/>
          <a:stretch/>
        </p:blipFill>
        <p:spPr bwMode="auto">
          <a:xfrm>
            <a:off x="1043608" y="298085"/>
            <a:ext cx="7416824" cy="557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199" y="2924944"/>
            <a:ext cx="1711949" cy="1787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34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317</TotalTime>
  <Words>419</Words>
  <Application>Microsoft Office PowerPoint</Application>
  <PresentationFormat>如螢幕大小 (4:3)</PresentationFormat>
  <Paragraphs>97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佈景主題</vt:lpstr>
      <vt:lpstr>志學社區的菸蒂問題 </vt:lpstr>
      <vt:lpstr>一、研究動機 </vt:lpstr>
      <vt:lpstr>二、研究目的及問題 </vt:lpstr>
      <vt:lpstr>我們的研究問題有三題：  （一）菸蒂是垃圾嗎？  （二）菸蒂的環境問題是什麼？  （三）志學社區的菸蒂問題情形？</vt:lpstr>
      <vt:lpstr>三、研究方法 </vt:lpstr>
      <vt:lpstr>四、研究經過及結果~資料分析</vt:lpstr>
      <vt:lpstr>(二)菸蒂的環境問題~心智圖三層面 </vt:lpstr>
      <vt:lpstr>PowerPoint 簡報</vt:lpstr>
      <vt:lpstr>PowerPoint 簡報</vt:lpstr>
      <vt:lpstr>PowerPoint 簡報</vt:lpstr>
      <vt:lpstr>四、研究經過及結果~問卷調查結果</vt:lpstr>
      <vt:lpstr>四、研究經過及結果~問卷調查結果</vt:lpstr>
      <vt:lpstr>四、研究經過及結果~問卷調查結果</vt:lpstr>
      <vt:lpstr>四、研究經過及結果~問卷調查結果</vt:lpstr>
      <vt:lpstr>五、未來研究方向</vt:lpstr>
      <vt:lpstr>謝謝大家!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志學社區的菸蒂問題 </dc:title>
  <dc:creator>500</dc:creator>
  <cp:lastModifiedBy>教導</cp:lastModifiedBy>
  <cp:revision>34</cp:revision>
  <cp:lastPrinted>2017-11-02T02:52:59Z</cp:lastPrinted>
  <dcterms:created xsi:type="dcterms:W3CDTF">2017-10-13T05:23:56Z</dcterms:created>
  <dcterms:modified xsi:type="dcterms:W3CDTF">2017-11-02T02:55:14Z</dcterms:modified>
</cp:coreProperties>
</file>