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3"/>
  </p:notesMasterIdLst>
  <p:sldIdLst>
    <p:sldId id="256" r:id="rId2"/>
    <p:sldId id="270" r:id="rId3"/>
    <p:sldId id="267" r:id="rId4"/>
    <p:sldId id="259" r:id="rId5"/>
    <p:sldId id="271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72" r:id="rId15"/>
    <p:sldId id="273" r:id="rId16"/>
    <p:sldId id="274" r:id="rId17"/>
    <p:sldId id="275" r:id="rId18"/>
    <p:sldId id="287" r:id="rId19"/>
    <p:sldId id="276" r:id="rId20"/>
    <p:sldId id="277" r:id="rId21"/>
    <p:sldId id="266" r:id="rId22"/>
  </p:sldIdLst>
  <p:sldSz cx="9144000" cy="6858000" type="screen4x3"/>
  <p:notesSz cx="6802438" cy="99345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2E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34" autoAdjust="0"/>
    <p:restoredTop sz="71298" autoAdjust="0"/>
  </p:normalViewPr>
  <p:slideViewPr>
    <p:cSldViewPr>
      <p:cViewPr varScale="1">
        <p:scale>
          <a:sx n="96" d="100"/>
          <a:sy n="96" d="100"/>
        </p:scale>
        <p:origin x="-10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2113;&#35336;&#22294;&#34920;\Book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32113;&#35336;&#22294;&#34920;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ln w="38100"/>
          </c:spPr>
          <c:dLbls>
            <c:dLbl>
              <c:idx val="0"/>
              <c:layout>
                <c:manualLayout>
                  <c:x val="-0.21678142732407324"/>
                  <c:y val="-5.0785082260163247E-2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53</a:t>
                    </a:r>
                    <a:r>
                      <a:rPr lang="en-US" altLang="zh-TW" smtClean="0"/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920355328992001"/>
                  <c:y val="8.7796271224101262E-4"/>
                </c:manualLayout>
              </c:layout>
              <c:tx>
                <c:rich>
                  <a:bodyPr/>
                  <a:lstStyle/>
                  <a:p>
                    <a:r>
                      <a:rPr lang="en-US" altLang="en-US" smtClean="0"/>
                      <a:t>40</a:t>
                    </a:r>
                    <a:r>
                      <a:rPr lang="en-US" altLang="zh-TW" smtClean="0"/>
                      <a:t>%</a:t>
                    </a:r>
                    <a:endParaRPr lang="en-US" alt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32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Sheet2!$A$1:$B$1</c:f>
              <c:strCache>
                <c:ptCount val="2"/>
                <c:pt idx="0">
                  <c:v>養寵物犬</c:v>
                </c:pt>
                <c:pt idx="1">
                  <c:v>養非寵物犬</c:v>
                </c:pt>
              </c:strCache>
            </c:strRef>
          </c:cat>
          <c:val>
            <c:numRef>
              <c:f>Sheet2!$A$2:$B$2</c:f>
              <c:numCache>
                <c:formatCode>General</c:formatCode>
                <c:ptCount val="2"/>
                <c:pt idx="0">
                  <c:v>53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pPr>
            <a:endParaRPr lang="zh-TW"/>
          </a:p>
        </c:txPr>
      </c:legendEntry>
      <c:layout>
        <c:manualLayout>
          <c:xMode val="edge"/>
          <c:yMode val="edge"/>
          <c:x val="0.64133132010643845"/>
          <c:y val="8.5466963181115477E-2"/>
          <c:w val="0.32912225090812292"/>
          <c:h val="0.3035390135559326"/>
        </c:manualLayout>
      </c:layout>
      <c:overlay val="0"/>
      <c:txPr>
        <a:bodyPr/>
        <a:lstStyle/>
        <a:p>
          <a:pPr>
            <a:defRPr sz="1400"/>
          </a:pPr>
          <a:endParaRPr lang="zh-TW"/>
        </a:p>
      </c:txPr>
    </c:legend>
    <c:plotVisOnly val="1"/>
    <c:dispBlanksAs val="zero"/>
    <c:showDLblsOverMax val="0"/>
  </c:chart>
  <c:spPr>
    <a:ln w="57150">
      <a:solidFill>
        <a:srgbClr val="7030A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人數</c:v>
                </c:pt>
              </c:strCache>
            </c:strRef>
          </c:tx>
          <c:invertIfNegative val="0"/>
          <c:cat>
            <c:strRef>
              <c:f>Sheet1!$A$2:$A$21</c:f>
              <c:strCache>
                <c:ptCount val="20"/>
                <c:pt idx="0">
                  <c:v>黃金獵犬</c:v>
                </c:pt>
                <c:pt idx="1">
                  <c:v>哈士奇</c:v>
                </c:pt>
                <c:pt idx="2">
                  <c:v>邊境牧羊犬</c:v>
                </c:pt>
                <c:pt idx="3">
                  <c:v>博美犬</c:v>
                </c:pt>
                <c:pt idx="4">
                  <c:v>黑克斯</c:v>
                </c:pt>
                <c:pt idx="5">
                  <c:v>馬爾濟斯</c:v>
                </c:pt>
                <c:pt idx="6">
                  <c:v>貴賓狗</c:v>
                </c:pt>
                <c:pt idx="7">
                  <c:v>台灣犬</c:v>
                </c:pt>
                <c:pt idx="8">
                  <c:v>柴犬</c:v>
                </c:pt>
                <c:pt idx="9">
                  <c:v>拉不拉多</c:v>
                </c:pt>
                <c:pt idx="10">
                  <c:v>藏獒</c:v>
                </c:pt>
                <c:pt idx="11">
                  <c:v>吉娃娃</c:v>
                </c:pt>
                <c:pt idx="12">
                  <c:v>科基犬</c:v>
                </c:pt>
                <c:pt idx="13">
                  <c:v>狼狗</c:v>
                </c:pt>
                <c:pt idx="14">
                  <c:v>茶杯犬</c:v>
                </c:pt>
                <c:pt idx="15">
                  <c:v>北海道犬</c:v>
                </c:pt>
                <c:pt idx="16">
                  <c:v>約克夏梗</c:v>
                </c:pt>
                <c:pt idx="17">
                  <c:v>羅威那犬</c:v>
                </c:pt>
                <c:pt idx="18">
                  <c:v>秋田犬</c:v>
                </c:pt>
                <c:pt idx="19">
                  <c:v>聖伯納犬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6</c:v>
                </c:pt>
                <c:pt idx="1">
                  <c:v>9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5</c:v>
                </c:pt>
                <c:pt idx="7">
                  <c:v>3</c:v>
                </c:pt>
                <c:pt idx="8">
                  <c:v>7</c:v>
                </c:pt>
                <c:pt idx="9">
                  <c:v>4</c:v>
                </c:pt>
                <c:pt idx="10">
                  <c:v>1</c:v>
                </c:pt>
                <c:pt idx="11">
                  <c:v>2</c:v>
                </c:pt>
                <c:pt idx="12">
                  <c:v>3</c:v>
                </c:pt>
                <c:pt idx="13">
                  <c:v>1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9855872"/>
        <c:axId val="137344640"/>
      </c:barChart>
      <c:catAx>
        <c:axId val="13985587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7344640"/>
        <c:crosses val="autoZero"/>
        <c:auto val="1"/>
        <c:lblAlgn val="ctr"/>
        <c:lblOffset val="100"/>
        <c:noMultiLvlLbl val="0"/>
      </c:catAx>
      <c:valAx>
        <c:axId val="137344640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none"/>
        <c:minorTickMark val="none"/>
        <c:tickLblPos val="nextTo"/>
        <c:crossAx val="1398558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spPr>
    <a:ln w="38100">
      <a:solidFill>
        <a:srgbClr val="7030A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7723" cy="49672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3142" y="1"/>
            <a:ext cx="2947723" cy="49672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566396E8-862D-4837-A6BE-92D7CB026BD8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245" y="4718924"/>
            <a:ext cx="5441950" cy="4470559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6123"/>
            <a:ext cx="2947723" cy="49672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3142" y="9436123"/>
            <a:ext cx="2947723" cy="49672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4C07B03-7550-4BE8-A9C4-04669D5F633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7B03-7550-4BE8-A9C4-04669D5F6335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7B03-7550-4BE8-A9C4-04669D5F6335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7B03-7550-4BE8-A9C4-04669D5F6335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7B03-7550-4BE8-A9C4-04669D5F633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sz="1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7B03-7550-4BE8-A9C4-04669D5F6335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07B03-7550-4BE8-A9C4-04669D5F6335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98911" y="304800"/>
            <a:ext cx="5318521" cy="2793906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zh-TW" sz="6600" b="1"/>
            </a:lvl1pPr>
          </a:lstStyle>
          <a:p>
            <a:r>
              <a:rPr lang="zh-TW" altLang="en-US"/>
              <a:t>按一下以編輯母片標題樣式</a:t>
            </a:r>
            <a:endParaRPr lang="zh-TW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98911" y="3108804"/>
            <a:ext cx="5318521" cy="838200"/>
          </a:xfrm>
        </p:spPr>
        <p:txBody>
          <a:bodyPr/>
          <a:lstStyle>
            <a:lvl1pPr marL="0" indent="0" algn="l" latinLnBrk="0">
              <a:spcBef>
                <a:spcPts val="0"/>
              </a:spcBef>
              <a:buNone/>
              <a:defRPr lang="zh-TW" sz="2400">
                <a:solidFill>
                  <a:schemeClr val="accent2"/>
                </a:solidFill>
              </a:defRPr>
            </a:lvl1pPr>
            <a:lvl2pPr marL="457200" indent="0" algn="ctr" latinLnBrk="0">
              <a:buNone/>
              <a:defRPr lang="zh-TW" sz="2000"/>
            </a:lvl2pPr>
            <a:lvl3pPr marL="914400" indent="0" algn="ctr" latinLnBrk="0">
              <a:buNone/>
              <a:defRPr lang="zh-TW" sz="1800"/>
            </a:lvl3pPr>
            <a:lvl4pPr marL="1371600" indent="0" algn="ctr" latinLnBrk="0">
              <a:buNone/>
              <a:defRPr lang="zh-TW" sz="1600"/>
            </a:lvl4pPr>
            <a:lvl5pPr marL="1828800" indent="0" algn="ctr" latinLnBrk="0">
              <a:buNone/>
              <a:defRPr lang="zh-TW" sz="1600"/>
            </a:lvl5pPr>
            <a:lvl6pPr marL="2286000" indent="0" algn="ctr" latinLnBrk="0">
              <a:buNone/>
              <a:defRPr lang="zh-TW" sz="1600"/>
            </a:lvl6pPr>
            <a:lvl7pPr marL="2743200" indent="0" algn="ctr" latinLnBrk="0">
              <a:buNone/>
              <a:defRPr lang="zh-TW" sz="1600"/>
            </a:lvl7pPr>
            <a:lvl8pPr marL="3200400" indent="0" algn="ctr" latinLnBrk="0">
              <a:buNone/>
              <a:defRPr lang="zh-TW" sz="1600"/>
            </a:lvl8pPr>
            <a:lvl9pPr marL="3657600" indent="0" algn="ctr" latinLnBrk="0">
              <a:buNone/>
              <a:defRPr lang="zh-TW" sz="1600"/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zh-TW" altLang="en-US"/>
              <a:pPr/>
              <a:t>2017/10/28</a:t>
            </a:fld>
            <a:endParaRPr lang="zh-TW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398761" y="304801"/>
            <a:ext cx="1286850" cy="5410200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1657351" y="304801"/>
            <a:ext cx="5627110" cy="5410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85011" y="1600202"/>
            <a:ext cx="4800601" cy="2486025"/>
          </a:xfrm>
        </p:spPr>
        <p:txBody>
          <a:bodyPr anchor="b">
            <a:normAutofit/>
          </a:bodyPr>
          <a:lstStyle>
            <a:lvl1pPr latinLnBrk="0">
              <a:defRPr lang="zh-TW" sz="5200" b="1"/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85009" y="4105029"/>
            <a:ext cx="4800601" cy="914400"/>
          </a:xfrm>
        </p:spPr>
        <p:txBody>
          <a:bodyPr>
            <a:normAutofit/>
          </a:bodyPr>
          <a:lstStyle>
            <a:lvl1pPr marL="0" indent="0" latinLnBrk="0">
              <a:buNone/>
              <a:defRPr lang="zh-TW" sz="200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zh-TW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zh-TW" altLang="en-US"/>
              <a:pPr/>
              <a:t>2017/10/28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656160" y="1600200"/>
            <a:ext cx="3429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56610" y="1600200"/>
            <a:ext cx="3429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3429000" cy="823912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800" b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656160" y="2505075"/>
            <a:ext cx="3429000" cy="33375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256610" y="1600200"/>
            <a:ext cx="3429000" cy="823912"/>
          </a:xfrm>
        </p:spPr>
        <p:txBody>
          <a:bodyPr anchor="ctr">
            <a:noAutofit/>
          </a:bodyPr>
          <a:lstStyle>
            <a:lvl1pPr marL="0" indent="0" latinLnBrk="0">
              <a:spcBef>
                <a:spcPts val="0"/>
              </a:spcBef>
              <a:buNone/>
              <a:defRPr lang="zh-TW" sz="2800" b="0">
                <a:solidFill>
                  <a:schemeClr val="accent2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256610" y="2505075"/>
            <a:ext cx="3429000" cy="333756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8210" y="2277477"/>
            <a:ext cx="2057401" cy="2322178"/>
          </a:xfrm>
        </p:spPr>
        <p:txBody>
          <a:bodyPr anchor="b">
            <a:noAutofit/>
          </a:bodyPr>
          <a:lstStyle>
            <a:lvl1pPr latinLnBrk="0">
              <a:defRPr lang="zh-TW" sz="4400" b="1"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zh-TW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0360" y="533400"/>
            <a:ext cx="5143500" cy="4800600"/>
          </a:xfrm>
        </p:spPr>
        <p:txBody>
          <a:bodyPr>
            <a:normAutofit/>
          </a:bodyPr>
          <a:lstStyle>
            <a:lvl1pPr latinLnBrk="0">
              <a:defRPr lang="zh-TW" sz="3600"/>
            </a:lvl1pPr>
            <a:lvl2pPr latinLnBrk="0">
              <a:defRPr lang="zh-TW" sz="3200"/>
            </a:lvl2pPr>
            <a:lvl3pPr latinLnBrk="0">
              <a:defRPr lang="zh-TW" sz="2800"/>
            </a:lvl3pPr>
            <a:lvl4pPr latinLnBrk="0">
              <a:defRPr lang="zh-TW" sz="2400"/>
            </a:lvl4pPr>
            <a:lvl5pPr latinLnBrk="0">
              <a:defRPr lang="zh-TW" sz="20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zh-TW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8210" y="4583189"/>
            <a:ext cx="2057400" cy="1131813"/>
          </a:xfrm>
        </p:spPr>
        <p:txBody>
          <a:bodyPr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zh-TW" sz="20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8210" y="2277477"/>
            <a:ext cx="2057401" cy="2322178"/>
          </a:xfrm>
        </p:spPr>
        <p:txBody>
          <a:bodyPr anchor="b">
            <a:normAutofit/>
          </a:bodyPr>
          <a:lstStyle>
            <a:lvl1pPr latinLnBrk="0">
              <a:defRPr lang="zh-TW" sz="2600" b="1">
                <a:solidFill>
                  <a:schemeClr val="accent2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8210" y="4583189"/>
            <a:ext cx="2057400" cy="1131813"/>
          </a:xfrm>
        </p:spPr>
        <p:txBody>
          <a:bodyPr>
            <a:normAutofit/>
          </a:bodyPr>
          <a:lstStyle>
            <a:lvl1pPr marL="0" indent="0" latinLnBrk="0">
              <a:spcBef>
                <a:spcPts val="1000"/>
              </a:spcBef>
              <a:buNone/>
              <a:defRPr lang="zh-TW" sz="1400"/>
            </a:lvl1pPr>
            <a:lvl2pPr marL="457200" indent="0" latinLnBrk="0">
              <a:buNone/>
              <a:defRPr lang="zh-TW" sz="1400"/>
            </a:lvl2pPr>
            <a:lvl3pPr marL="914400" indent="0" latinLnBrk="0">
              <a:buNone/>
              <a:defRPr lang="zh-TW" sz="1200"/>
            </a:lvl3pPr>
            <a:lvl4pPr marL="1371600" indent="0" latinLnBrk="0">
              <a:buNone/>
              <a:defRPr lang="zh-TW" sz="1000"/>
            </a:lvl4pPr>
            <a:lvl5pPr marL="1828800" indent="0" latinLnBrk="0">
              <a:buNone/>
              <a:defRPr lang="zh-TW" sz="1000"/>
            </a:lvl5pPr>
            <a:lvl6pPr marL="2286000" indent="0" latinLnBrk="0">
              <a:buNone/>
              <a:defRPr lang="zh-TW" sz="1000"/>
            </a:lvl6pPr>
            <a:lvl7pPr marL="2743200" indent="0" latinLnBrk="0">
              <a:buNone/>
              <a:defRPr lang="zh-TW" sz="1000"/>
            </a:lvl7pPr>
            <a:lvl8pPr marL="3200400" indent="0" latinLnBrk="0">
              <a:buNone/>
              <a:defRPr lang="zh-TW" sz="1000"/>
            </a:lvl8pPr>
            <a:lvl9pPr marL="3657600" indent="0" latinLnBrk="0">
              <a:buNone/>
              <a:defRPr lang="zh-TW"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 altLang="zh-TW" smtClean="0"/>
              <a:pPr/>
              <a:t>10/28/2017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970360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 latinLnBrk="0">
              <a:buNone/>
              <a:defRPr lang="zh-TW" sz="24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dirty="0"/>
              <a:t>按一下以編輯母片文字樣式</a:t>
            </a:r>
          </a:p>
          <a:p>
            <a:pPr lvl="1"/>
            <a:r>
              <a:rPr lang="zh-TW" dirty="0"/>
              <a:t>第二層</a:t>
            </a:r>
          </a:p>
          <a:p>
            <a:pPr lvl="2"/>
            <a:r>
              <a:rPr lang="zh-TW" dirty="0"/>
              <a:t>第三層</a:t>
            </a:r>
          </a:p>
          <a:p>
            <a:pPr lvl="3"/>
            <a:r>
              <a:rPr lang="zh-TW" dirty="0"/>
              <a:t>第四層</a:t>
            </a:r>
          </a:p>
          <a:p>
            <a:pPr lvl="4"/>
            <a:r>
              <a:rPr lang="zh-TW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90183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bg1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2017/10/28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960121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85611" y="6280300"/>
            <a:ext cx="400050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1050" b="1">
                <a:solidFill>
                  <a:schemeClr val="accent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lang="zh-TW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lang="zh-TW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zh-TW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8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tsmao.com/post/4204" TargetMode="External"/><Relationship Id="rId3" Type="http://schemas.openxmlformats.org/officeDocument/2006/relationships/hyperlink" Target="http://pansci.asia/archives/80329" TargetMode="External"/><Relationship Id="rId7" Type="http://schemas.openxmlformats.org/officeDocument/2006/relationships/hyperlink" Target="https://petbird.tw/article2784.html" TargetMode="External"/><Relationship Id="rId2" Type="http://schemas.openxmlformats.org/officeDocument/2006/relationships/hyperlink" Target="https://www.youtube.com/watch?v=RTsFuRzpY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inglink.com/scene/786645339556806656" TargetMode="External"/><Relationship Id="rId5" Type="http://schemas.openxmlformats.org/officeDocument/2006/relationships/hyperlink" Target="https://kknews.cc/zh-tw/pet/89zeqrn.html" TargetMode="External"/><Relationship Id="rId4" Type="http://schemas.openxmlformats.org/officeDocument/2006/relationships/hyperlink" Target="https://read01.com/zh-tw/Gxmd8y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1700808"/>
            <a:ext cx="7954080" cy="1828800"/>
          </a:xfrm>
        </p:spPr>
        <p:txBody>
          <a:bodyPr>
            <a:normAutofit fontScale="90000"/>
          </a:bodyPr>
          <a:lstStyle/>
          <a:p>
            <a:pPr algn="ctr"/>
            <a:r>
              <a:rPr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寵物團隊之</a:t>
            </a: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狗狗當家</a:t>
            </a:r>
            <a:endParaRPr lang="zh-TW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71538" y="4929198"/>
            <a:ext cx="7772400" cy="170080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花蓮縣</a:t>
            </a:r>
            <a:r>
              <a:rPr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寵物團隊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隊員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蔡雨潔、李思嫺、郭鈺菁、林筠青</a:t>
            </a:r>
            <a:endParaRPr lang="en-US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指導老師：郭千睿老師、黃義峰老師</a:t>
            </a:r>
            <a:endParaRPr lang="en-US" altLang="en-US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278"/>
            <a:ext cx="8352928" cy="831434"/>
          </a:xfrm>
        </p:spPr>
        <p:txBody>
          <a:bodyPr/>
          <a:lstStyle/>
          <a:p>
            <a:pPr lvl="0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依據體型狗狗可以分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幾</a:t>
            </a:r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呢？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1196752"/>
            <a:ext cx="7344816" cy="4824536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根據美國</a:t>
            </a:r>
            <a:r>
              <a:rPr 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AKC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標準，純種狗狗共</a:t>
            </a:r>
            <a:r>
              <a:rPr 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178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個品種，它們按體型分為：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超小型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小型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中型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大型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超大型</a:t>
            </a:r>
            <a:endParaRPr lang="en-US" altLang="en-US" sz="80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超小型犬：</a:t>
            </a:r>
            <a:r>
              <a:rPr 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種，標準身</a:t>
            </a:r>
            <a:r>
              <a:rPr 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25cm</a:t>
            </a:r>
            <a:r>
              <a:rPr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，體重</a:t>
            </a:r>
            <a:r>
              <a:rPr 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4kg</a:t>
            </a:r>
            <a:r>
              <a:rPr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</a:t>
            </a:r>
            <a:r>
              <a:rPr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例如：吉娃娃、博美犬</a:t>
            </a:r>
            <a:r>
              <a:rPr 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altLang="en-US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en-US" altLang="en-US" sz="49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小型犬：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種，標準身高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25-40cm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，體重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4-10kg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       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：貴賓犬、迷你杜賓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  <a:p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中型犬：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54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種，標準身高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41-60cm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，體重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11-30kg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       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：哈士奇、柴犬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  <a:p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大型犬：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種，標準身高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61-70cm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，體重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31-40kg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 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例如：黃金獵犬、德國牧羊犬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</a:p>
          <a:p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超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大型：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種，標準身高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70cm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以上，體重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40kg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以上</a:t>
            </a:r>
            <a:r>
              <a:rPr lang="en-US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    </a:t>
            </a:r>
            <a:r>
              <a:rPr lang="zh-TW" altLang="zh-TW" sz="49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例如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：秋田犬、杜賓犬</a:t>
            </a:r>
            <a:r>
              <a:rPr lang="en-US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zh-TW" sz="49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altLang="en-US" sz="49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altLang="en-US" sz="4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None/>
            </a:pPr>
            <a:endParaRPr altLang="en-US" sz="49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0"/>
            <a:ext cx="7029450" cy="908720"/>
          </a:xfrm>
        </p:spPr>
        <p:txBody>
          <a:bodyPr/>
          <a:lstStyle/>
          <a:p>
            <a:pPr lvl="0"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狗狗依據用途來做分類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1196752"/>
            <a:ext cx="7714010" cy="4518248"/>
          </a:xfrm>
        </p:spPr>
        <p:txBody>
          <a:bodyPr>
            <a:normAutofit/>
          </a:bodyPr>
          <a:lstStyle/>
          <a:p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大多數國家會根據狗狗的用途將它們分為</a:t>
            </a:r>
            <a:r>
              <a:rPr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工作犬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玩賞犬</a:t>
            </a: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伴侶犬和獵犬</a:t>
            </a:r>
            <a:endParaRPr lang="en-US" altLang="en-US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有些國家則劃分地更詳細，比如美國將狗狗分為獵犬、玩賞犬、小型犬、看門犬、牧羊犬和工作犬六種</a:t>
            </a:r>
          </a:p>
          <a:p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狗狗不只會顧家，也會安慰主人，因為不管狗狗是哪種品種牠的模樣就是會讓主人很喜愛。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412776"/>
          </a:xfrm>
        </p:spPr>
        <p:txBody>
          <a:bodyPr/>
          <a:lstStyle/>
          <a:p>
            <a:pPr lvl="0"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全球最受人類歡迎的十大寵物排行榜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68760"/>
            <a:ext cx="8604448" cy="453650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Top.1</a:t>
            </a:r>
            <a:r>
              <a:rPr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寵物狗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】【</a:t>
            </a: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Top.2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寵物貓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】【</a:t>
            </a: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Top.3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倉鼠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Top.4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龍貓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Top.5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荷蘭豬】【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Top.6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寵物蛇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Top.7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巴西紅耳龜】【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Top.8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小香豬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Top. 9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金魚】【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Top.10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蜥蜴】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C:\Users\Administrator\Desktop\統計圖表\十大寵物\ca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10250"/>
            <a:ext cx="2376264" cy="2061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C:\Users\Administrator\Desktop\統計圖表\十大寵物\倉鼠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8527"/>
            <a:ext cx="3059832" cy="2420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 descr="C:\Users\Administrator\Desktop\統計圖表\十大寵物\dog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528392" cy="257899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2843808" y="2511859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Top.1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寵物狗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7776572" y="316852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Top.3</a:t>
            </a: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倉鼠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3568" y="2988284"/>
            <a:ext cx="14542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Top.2</a:t>
            </a:r>
            <a:r>
              <a:rPr lang="zh-TW" altLang="en-US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寵物貓</a:t>
            </a:r>
            <a:endParaRPr lang="zh-TW" altLang="en-US" b="1" dirty="0">
              <a:solidFill>
                <a:srgbClr val="00B0F0"/>
              </a:solidFill>
            </a:endParaRPr>
          </a:p>
        </p:txBody>
      </p:sp>
      <p:pic>
        <p:nvPicPr>
          <p:cNvPr id="10" name="圖片 9" descr="C:\Users\Administrator\Desktop\統計圖表\十大寵物\豬豬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74" y="4841527"/>
            <a:ext cx="21812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C:\Users\Administrator\Desktop\統計圖表\十大寵物\龍貓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99" y="4899630"/>
            <a:ext cx="2162175" cy="1379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6567"/>
            <a:ext cx="7992888" cy="1036169"/>
          </a:xfrm>
        </p:spPr>
        <p:txBody>
          <a:bodyPr/>
          <a:lstStyle/>
          <a:p>
            <a:pPr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台灣最受歡迎的</a:t>
            </a:r>
            <a:r>
              <a:rPr lang="en-US" altLang="zh-TW" sz="4800" dirty="0"/>
              <a:t>Top10</a:t>
            </a:r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狗狗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340768"/>
            <a:ext cx="8002042" cy="504056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No.1---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拉布拉多犬</a:t>
            </a:r>
            <a:r>
              <a:rPr 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</a:t>
            </a:r>
          </a:p>
          <a:p>
            <a:r>
              <a:rPr 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No.2---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哈士奇</a:t>
            </a:r>
            <a:r>
              <a:rPr 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西伯利亞雪橇犬</a:t>
            </a:r>
            <a:r>
              <a:rPr 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No.3---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</a:t>
            </a:r>
            <a:r>
              <a:rPr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金獵犬</a:t>
            </a:r>
            <a:endParaRPr lang="en-US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No.4---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德國牧羊犬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No.5---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日本柴犬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西巴犬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 </a:t>
            </a: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No.6---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薩摩耶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No.7---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阿拉斯加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阿拉斯加雪橇犬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No.8---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柯基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威爾斯柯基犬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No.9---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邊牧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邊境牧羊犬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No.10---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泰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迪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M:\十大狗狗圖片\no1拉不拉多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01" y="964779"/>
            <a:ext cx="1641406" cy="124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C:\Users\Administrator\Desktop\統計圖表\tmp7866453395568066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07" y="966049"/>
            <a:ext cx="1581145" cy="1238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10019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891205" y="2101032"/>
            <a:ext cx="1594798" cy="1183952"/>
          </a:xfrm>
          <a:prstGeom prst="rect">
            <a:avLst/>
          </a:prstGeom>
        </p:spPr>
      </p:pic>
      <p:pic>
        <p:nvPicPr>
          <p:cNvPr id="7" name="圖片 6" descr="1000201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6477637" y="2134443"/>
            <a:ext cx="1678473" cy="1078533"/>
          </a:xfrm>
          <a:prstGeom prst="rect">
            <a:avLst/>
          </a:prstGeom>
        </p:spPr>
      </p:pic>
      <p:pic>
        <p:nvPicPr>
          <p:cNvPr id="8" name="圖片 7" descr="t96fm03.jpg"/>
          <p:cNvPicPr/>
          <p:nvPr/>
        </p:nvPicPr>
        <p:blipFill>
          <a:blip r:embed="rId6"/>
          <a:stretch>
            <a:fillRect/>
          </a:stretch>
        </p:blipFill>
        <p:spPr>
          <a:xfrm>
            <a:off x="4822714" y="3185989"/>
            <a:ext cx="1654923" cy="1035099"/>
          </a:xfrm>
          <a:prstGeom prst="rect">
            <a:avLst/>
          </a:prstGeom>
        </p:spPr>
      </p:pic>
      <p:pic>
        <p:nvPicPr>
          <p:cNvPr id="9" name="圖片 8" descr="10200001001001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477637" y="3185989"/>
            <a:ext cx="1678473" cy="1035099"/>
          </a:xfrm>
          <a:prstGeom prst="rect">
            <a:avLst/>
          </a:prstGeom>
        </p:spPr>
      </p:pic>
      <p:pic>
        <p:nvPicPr>
          <p:cNvPr id="10" name="圖片 9" descr="134n0002oop4s9793q70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716015" y="4176067"/>
            <a:ext cx="1769987" cy="1080120"/>
          </a:xfrm>
          <a:prstGeom prst="rect">
            <a:avLst/>
          </a:prstGeom>
        </p:spPr>
      </p:pic>
      <p:pic>
        <p:nvPicPr>
          <p:cNvPr id="11" name="圖片 10" descr="dog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6477637" y="4176068"/>
            <a:ext cx="1738559" cy="1080120"/>
          </a:xfrm>
          <a:prstGeom prst="rect">
            <a:avLst/>
          </a:prstGeom>
        </p:spPr>
      </p:pic>
      <p:pic>
        <p:nvPicPr>
          <p:cNvPr id="12" name="圖片 11" descr="black   white   dog.jpg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733866" y="5215819"/>
            <a:ext cx="1743772" cy="1079441"/>
          </a:xfrm>
          <a:prstGeom prst="rect">
            <a:avLst/>
          </a:prstGeom>
        </p:spPr>
      </p:pic>
      <p:pic>
        <p:nvPicPr>
          <p:cNvPr id="13" name="圖片 12" descr="cute   dog.jpg"/>
          <p:cNvPicPr/>
          <p:nvPr/>
        </p:nvPicPr>
        <p:blipFill>
          <a:blip r:embed="rId11"/>
          <a:stretch>
            <a:fillRect/>
          </a:stretch>
        </p:blipFill>
        <p:spPr>
          <a:xfrm>
            <a:off x="6463428" y="5256187"/>
            <a:ext cx="1706889" cy="1020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0"/>
            <a:ext cx="7029450" cy="908720"/>
          </a:xfrm>
        </p:spPr>
        <p:txBody>
          <a:bodyPr/>
          <a:lstStyle/>
          <a:p>
            <a:pPr lvl="0"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問卷調查結果分析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792189563"/>
              </p:ext>
            </p:extLst>
          </p:nvPr>
        </p:nvGraphicFramePr>
        <p:xfrm>
          <a:off x="971600" y="1772816"/>
          <a:ext cx="6840759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 5"/>
          <p:cNvSpPr/>
          <p:nvPr/>
        </p:nvSpPr>
        <p:spPr>
          <a:xfrm>
            <a:off x="611560" y="1110415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志學國小學生家中養的寵物狗的比例是多少？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907992565"/>
              </p:ext>
            </p:extLst>
          </p:nvPr>
        </p:nvGraphicFramePr>
        <p:xfrm>
          <a:off x="611560" y="1124744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矩形 1"/>
          <p:cNvSpPr/>
          <p:nvPr/>
        </p:nvSpPr>
        <p:spPr>
          <a:xfrm>
            <a:off x="1016756" y="431086"/>
            <a:ext cx="7296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志學國小學生心目中喜歡狗的品種為何？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0"/>
            <a:ext cx="7029450" cy="908720"/>
          </a:xfrm>
        </p:spPr>
        <p:txBody>
          <a:bodyPr/>
          <a:lstStyle/>
          <a:p>
            <a:pPr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124744"/>
            <a:ext cx="8002042" cy="4590256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問卷的數據顯示：</a:t>
            </a:r>
            <a:endParaRPr lang="en-US" altLang="en-US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全校小朋友心目中最想養的狗排名前五名是，</a:t>
            </a:r>
            <a:r>
              <a:rPr alt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哈士奇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柴犬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黃金獵犬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貴賓狗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alt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拉不拉多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en-US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我們也調查學校小朋友家中是否養小狗的比例，從總調查數</a:t>
            </a:r>
            <a:r>
              <a:rPr 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93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人中發現家中有養寵物狗的比例是</a:t>
            </a:r>
            <a:r>
              <a:rPr 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53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人，非寵物狗的比例是</a:t>
            </a:r>
            <a:r>
              <a:rPr lang="en-US" sz="3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en-US" sz="3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sz="3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結論還是大家很喜歡小狗，有機會也會養小狗來當寵物。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7029450" cy="908720"/>
          </a:xfrm>
        </p:spPr>
        <p:txBody>
          <a:bodyPr/>
          <a:lstStyle/>
          <a:p>
            <a:pPr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建議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052736"/>
            <a:ext cx="8064896" cy="5688632"/>
          </a:xfrm>
        </p:spPr>
        <p:txBody>
          <a:bodyPr>
            <a:normAutofit fontScale="40000" lnSpcReduction="20000"/>
          </a:bodyPr>
          <a:lstStyle/>
          <a:p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狗狗不只是可以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安慰主人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，也可以幫助失明的人協助他們日常的生活行動，例如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導盲犬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sz="8000" dirty="0">
                <a:latin typeface="標楷體" panose="03000509000000000000" pitchFamily="65" charset="-120"/>
                <a:ea typeface="標楷體" panose="03000509000000000000" pitchFamily="65" charset="-120"/>
              </a:rPr>
              <a:t>就像是黃金獵犬個性很溫馴一出生就可以訓練牠作為導盲犬。</a:t>
            </a:r>
            <a:endParaRPr lang="en-US" altLang="en-US" sz="8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警犬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或者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緝毒犬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，這些狗狗的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嗅覺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要非常的好，因此也必須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從小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開始訓練才能勝任這份工作。</a:t>
            </a:r>
            <a:endParaRPr lang="en-US" altLang="en-US" sz="8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狗狗的議題其實有很多可以做的，只是因為我們是</a:t>
            </a:r>
            <a:r>
              <a:rPr altLang="en-US" sz="80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第一次參與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這樣的小論文方式，所以我們就直接找我們最喜歡的議題來討論，若還有機會我們還可以再深入探討狗狗這個議題，像是導盲犬，緝毒犬或者流浪犬等等都是我們可以再發揮的題材</a:t>
            </a:r>
            <a:r>
              <a:rPr altLang="en-US" sz="8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en-US" sz="8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endParaRPr altLang="en-US" sz="8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0"/>
            <a:ext cx="7029450" cy="946246"/>
          </a:xfrm>
        </p:spPr>
        <p:txBody>
          <a:bodyPr/>
          <a:lstStyle/>
          <a:p>
            <a:pPr algn="ctr"/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研究收穫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認識很多狗的品種</a:t>
            </a:r>
            <a:endParaRPr lang="en-US" altLang="zh-TW" sz="3200" dirty="0" smtClean="0"/>
          </a:p>
          <a:p>
            <a:pPr marL="4572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3200" dirty="0" smtClean="0"/>
              <a:t>學會如何做一個專題報告</a:t>
            </a:r>
            <a:endParaRPr lang="en-US" altLang="zh-TW" sz="3200" dirty="0" smtClean="0"/>
          </a:p>
          <a:p>
            <a:pPr marL="4572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3200" dirty="0" smtClean="0"/>
              <a:t>我們也學會如何團隊分工合作</a:t>
            </a:r>
            <a:endParaRPr lang="en-US" altLang="zh-TW" sz="3200" dirty="0" smtClean="0"/>
          </a:p>
          <a:p>
            <a:pPr marL="4572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14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8934" y="1"/>
            <a:ext cx="7029450" cy="908720"/>
          </a:xfrm>
        </p:spPr>
        <p:txBody>
          <a:bodyPr/>
          <a:lstStyle/>
          <a:p>
            <a:pPr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47056" y="908720"/>
            <a:ext cx="8496944" cy="48965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一、書籍</a:t>
            </a:r>
          </a:p>
          <a:p>
            <a:pPr marL="45720" indent="0">
              <a:buNone/>
            </a:pP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楊培中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世界名犬圖鑑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明天國際圖書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有限公司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楊懷民、大城莉莉、張國彬（</a:t>
            </a: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Vincent </a:t>
            </a:r>
            <a:r>
              <a:rPr lang="en-US" sz="24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Chag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奔跑吧！浪浪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四塊玉創。</a:t>
            </a:r>
          </a:p>
          <a:p>
            <a:pPr marL="45720" indent="0">
              <a:buNone/>
            </a:pP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陳人傑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寵物的飼養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益群書店股份有限公司。</a:t>
            </a:r>
          </a:p>
          <a:p>
            <a:pPr marL="45720" indent="0">
              <a:buNone/>
            </a:pP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大衛</a:t>
            </a: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桑德斯博士著劉珈汶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愛犬完全教養事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典</a:t>
            </a:r>
            <a:endParaRPr lang="en-US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大都會文化。</a:t>
            </a:r>
          </a:p>
          <a:p>
            <a:pPr marL="45720" indent="0">
              <a:buNone/>
            </a:pPr>
            <a:r>
              <a:rPr 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5. 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蔡福義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小型狗飼養百科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福利文化有限公司。</a:t>
            </a:r>
          </a:p>
          <a:p>
            <a:endParaRPr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55576" y="0"/>
            <a:ext cx="8181578" cy="956536"/>
          </a:xfrm>
        </p:spPr>
        <p:txBody>
          <a:bodyPr/>
          <a:lstStyle/>
          <a:p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研究開始前，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來看狗狗照吧</a:t>
            </a:r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!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內容版面配置區 6" descr="M:\十大狗狗圖片\no1拉不拉多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2266"/>
            <a:ext cx="3816424" cy="270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10019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355976" y="1484784"/>
            <a:ext cx="4331102" cy="2552104"/>
          </a:xfrm>
          <a:prstGeom prst="rect">
            <a:avLst/>
          </a:prstGeom>
        </p:spPr>
      </p:pic>
      <p:pic>
        <p:nvPicPr>
          <p:cNvPr id="9" name="圖片 8" descr="t96fm03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3923928" y="4036888"/>
            <a:ext cx="3384376" cy="2272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51520" y="188640"/>
            <a:ext cx="871296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altLang="en-US" sz="32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二、網路資料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en-US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最可愛的十大狗狗種</a:t>
            </a:r>
            <a:r>
              <a:rPr lang="en-US" altLang="zh-TW" sz="2400" u="sng" dirty="0">
                <a:hlinkClick r:id="rId2"/>
              </a:rPr>
              <a:t>https://www.youtube.com/</a:t>
            </a:r>
            <a:r>
              <a:rPr lang="en-US" altLang="zh-TW" sz="2400" u="sng" dirty="0" err="1">
                <a:hlinkClick r:id="rId2"/>
              </a:rPr>
              <a:t>watch?v</a:t>
            </a:r>
            <a:r>
              <a:rPr lang="en-US" altLang="zh-TW" sz="2400" u="sng" dirty="0">
                <a:hlinkClick r:id="rId2"/>
              </a:rPr>
              <a:t>=</a:t>
            </a:r>
            <a:r>
              <a:rPr lang="en-US" altLang="zh-TW" sz="2400" u="sng" dirty="0" err="1">
                <a:hlinkClick r:id="rId2"/>
              </a:rPr>
              <a:t>RTsFuRzpYWs</a:t>
            </a:r>
            <a:r>
              <a:rPr lang="en-US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。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en-US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幾萬年前就是好朋友？在北極發現狗的可能始祖</a:t>
            </a:r>
            <a:r>
              <a:rPr lang="en-US" altLang="zh-TW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3"/>
              </a:rPr>
              <a:t>http://pansci.asia/archives/80329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en-US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壹讀全球最受人類歡迎的十大寵物排行榜</a:t>
            </a:r>
          </a:p>
          <a:p>
            <a:pPr marL="45720" indent="0">
              <a:buNone/>
            </a:pPr>
            <a:r>
              <a:rPr lang="en-US" altLang="zh-TW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4"/>
              </a:rPr>
              <a:t>https://read01.com/zh-tw/Gxmd8y.html#.WdD5EWiCwps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4.</a:t>
            </a:r>
            <a:r>
              <a:rPr lang="en-US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每日頭條台灣最受歡迎的狗狗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top10</a:t>
            </a:r>
            <a:r>
              <a:rPr lang="en-US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，看看有沒有你家的狗</a:t>
            </a:r>
          </a:p>
          <a:p>
            <a:pPr marL="45720" indent="0">
              <a:buNone/>
            </a:pPr>
            <a:r>
              <a:rPr lang="en-US" altLang="zh-TW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5"/>
              </a:rPr>
              <a:t>https://kknews.cc/zh-tw/pet/89zeqrn.html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5.Convincing ways why you should get a Husky</a:t>
            </a:r>
            <a:endParaRPr lang="en-US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altLang="zh-TW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6"/>
              </a:rPr>
              <a:t>https://www.thinglink.com/scene/786645339556806656</a:t>
            </a:r>
            <a:endParaRPr lang="en-US" altLang="en-US" sz="2400" b="1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6.</a:t>
            </a:r>
            <a:r>
              <a:rPr lang="en-US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寵物百科</a:t>
            </a:r>
            <a:r>
              <a:rPr lang="en-US" altLang="zh-TW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7"/>
              </a:rPr>
              <a:t>https://petbird.tw/article2784.htm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pPr marL="45720" indent="0"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7.</a:t>
            </a:r>
            <a:r>
              <a:rPr lang="en-US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寵毛網</a:t>
            </a:r>
            <a:r>
              <a:rPr lang="en-US" altLang="zh-TW" sz="2400" u="sng" dirty="0"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hlinkClick r:id="rId8"/>
              </a:rPr>
              <a:t>https://www.petsmao.com/post/4204</a:t>
            </a:r>
            <a:endParaRPr lang="en-US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>
          <a:xfrm>
            <a:off x="3275856" y="4694915"/>
            <a:ext cx="4800601" cy="653752"/>
          </a:xfrm>
        </p:spPr>
        <p:txBody>
          <a:bodyPr>
            <a:normAutofit/>
          </a:bodyPr>
          <a:lstStyle/>
          <a:p>
            <a:r>
              <a:rPr lang="zh-TW" altLang="en-US" sz="3600" b="1" dirty="0"/>
              <a:t>謝謝聆聽，敬請指教！</a:t>
            </a:r>
          </a:p>
        </p:txBody>
      </p:sp>
      <p:sp>
        <p:nvSpPr>
          <p:cNvPr id="2" name="AutoShape 2" descr="「蔬菜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52" name="AutoShape 4" descr="「蔬菜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D:\郭鈺菁\狗狗\未命名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936" y="147431"/>
            <a:ext cx="4824536" cy="45474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24"/>
            <a:ext cx="8469610" cy="836736"/>
          </a:xfrm>
        </p:spPr>
        <p:txBody>
          <a:bodyPr/>
          <a:lstStyle/>
          <a:p>
            <a:pPr lvl="2" algn="ctr" rtl="0">
              <a:lnSpc>
                <a:spcPct val="90000"/>
              </a:lnSpc>
              <a:spcBef>
                <a:spcPct val="0"/>
              </a:spcBef>
            </a:pPr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動機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282" y="1142984"/>
            <a:ext cx="8643998" cy="4214842"/>
          </a:xfrm>
        </p:spPr>
        <p:txBody>
          <a:bodyPr>
            <a:noAutofit/>
          </a:bodyPr>
          <a:lstStyle/>
          <a:p>
            <a:pPr lvl="2">
              <a:buFont typeface="Wingdings" pitchFamily="2" charset="2"/>
              <a:buChar char="u"/>
            </a:pPr>
            <a:r>
              <a:rPr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寵物團隊四個小朋友都很喜歡小狗</a:t>
            </a:r>
            <a:endParaRPr lang="en-US" altLang="en-US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None/>
            </a:pPr>
            <a:endParaRPr lang="en-US" altLang="en-US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>
              <a:buFont typeface="Wingdings" pitchFamily="2" charset="2"/>
              <a:buChar char="u"/>
            </a:pPr>
            <a:r>
              <a:rPr altLang="en-US" b="1" dirty="0" smtClean="0">
                <a:latin typeface="標楷體" pitchFamily="65" charset="-120"/>
                <a:ea typeface="標楷體" pitchFamily="65" charset="-120"/>
              </a:rPr>
              <a:t>想了解全校小朋友是不是也和我們一樣喜歡狗狗</a:t>
            </a:r>
            <a:endParaRPr lang="en-US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buFont typeface="Wingdings" pitchFamily="2" charset="2"/>
              <a:buChar char="u"/>
            </a:pPr>
            <a:r>
              <a:rPr altLang="en-US" b="1" dirty="0" smtClean="0">
                <a:latin typeface="標楷體" pitchFamily="65" charset="-120"/>
                <a:ea typeface="標楷體" pitchFamily="65" charset="-120"/>
              </a:rPr>
              <a:t>即使我們四人小朋友感情很好，但喜愛的狗都大不一樣，想了解哪一品種的狗最受全校小朋友喜愛。</a:t>
            </a:r>
            <a:endParaRPr lang="en-US" altLang="en-US" b="1" dirty="0" smtClean="0">
              <a:latin typeface="標楷體" pitchFamily="65" charset="-120"/>
              <a:ea typeface="標楷體" pitchFamily="65" charset="-120"/>
            </a:endParaRPr>
          </a:p>
          <a:p>
            <a:pPr lvl="2">
              <a:buNone/>
            </a:pPr>
            <a:endParaRPr lang="en-US" altLang="en-US" sz="2800" dirty="0" smtClean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0"/>
            <a:ext cx="8429684" cy="836712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研究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目</a:t>
            </a:r>
            <a:r>
              <a:rPr altLang="en-US" sz="4800" dirty="0" smtClean="0">
                <a:latin typeface="標楷體" pitchFamily="65" charset="-120"/>
                <a:ea typeface="標楷體" pitchFamily="65" charset="-120"/>
              </a:rPr>
              <a:t>的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8390" y="1142984"/>
            <a:ext cx="8506098" cy="3726176"/>
          </a:xfrm>
        </p:spPr>
        <p:txBody>
          <a:bodyPr>
            <a:normAutofit/>
          </a:bodyPr>
          <a:lstStyle/>
          <a:p>
            <a:pPr lvl="0"/>
            <a:r>
              <a:rPr altLang="en-US" sz="3200" b="1" dirty="0" smtClean="0">
                <a:latin typeface="標楷體" pitchFamily="65" charset="-120"/>
                <a:ea typeface="標楷體" pitchFamily="65" charset="-120"/>
              </a:rPr>
              <a:t>我們想知道全校小朋友最喜歡的寵物是不是狗？</a:t>
            </a:r>
          </a:p>
          <a:p>
            <a:r>
              <a:rPr altLang="en-US" sz="3200" b="1" dirty="0" smtClean="0">
                <a:latin typeface="標楷體" pitchFamily="65" charset="-120"/>
                <a:ea typeface="標楷體" pitchFamily="65" charset="-120"/>
              </a:rPr>
              <a:t>我們想知道家裡有養寵物狗的比例佔全校多少？</a:t>
            </a:r>
            <a:endParaRPr lang="en-US" altLang="en-US" sz="32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altLang="en-US" sz="3200" b="1" dirty="0" smtClean="0">
                <a:latin typeface="標楷體" pitchFamily="65" charset="-120"/>
                <a:ea typeface="標楷體" pitchFamily="65" charset="-120"/>
              </a:rPr>
              <a:t>我們想知道最受全校小朋友喜愛的狗品種是什麼？</a:t>
            </a:r>
            <a:endParaRPr lang="en-US" altLang="en-US" sz="32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zh-TW" sz="3200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14" y="0"/>
            <a:ext cx="7029450" cy="836712"/>
          </a:xfrm>
        </p:spPr>
        <p:txBody>
          <a:bodyPr/>
          <a:lstStyle/>
          <a:p>
            <a:pPr algn="ctr"/>
            <a:r>
              <a:rPr lang="zh-TW" altLang="en-US" sz="4800" dirty="0">
                <a:latin typeface="標楷體" pitchFamily="65" charset="-120"/>
                <a:ea typeface="標楷體" pitchFamily="65" charset="-120"/>
              </a:rPr>
              <a:t>研究流程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51520" y="1340768"/>
            <a:ext cx="2857520" cy="1428760"/>
            <a:chOff x="5147" y="686148"/>
            <a:chExt cx="1937825" cy="1162695"/>
          </a:xfrm>
          <a:scene3d>
            <a:camera prst="orthographicFront"/>
            <a:lightRig rig="flat" dir="t"/>
          </a:scene3d>
        </p:grpSpPr>
        <p:sp>
          <p:nvSpPr>
            <p:cNvPr id="7" name="矩形 6"/>
            <p:cNvSpPr/>
            <p:nvPr/>
          </p:nvSpPr>
          <p:spPr>
            <a:xfrm>
              <a:off x="5147" y="686148"/>
              <a:ext cx="1757562" cy="116269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矩形 7"/>
            <p:cNvSpPr/>
            <p:nvPr/>
          </p:nvSpPr>
          <p:spPr>
            <a:xfrm>
              <a:off x="5147" y="686148"/>
              <a:ext cx="1937825" cy="11626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成立研究小組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邀請好友參加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邀請老師指導</a:t>
              </a: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2915816" y="1969264"/>
            <a:ext cx="415099" cy="91440"/>
            <a:chOff x="1941173" y="1221775"/>
            <a:chExt cx="415099" cy="91440"/>
          </a:xfrm>
        </p:grpSpPr>
        <p:sp>
          <p:nvSpPr>
            <p:cNvPr id="10" name="直線接點 3"/>
            <p:cNvSpPr/>
            <p:nvPr/>
          </p:nvSpPr>
          <p:spPr>
            <a:xfrm>
              <a:off x="1941173" y="1221775"/>
              <a:ext cx="41509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15099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直線接點 4"/>
            <p:cNvSpPr/>
            <p:nvPr/>
          </p:nvSpPr>
          <p:spPr>
            <a:xfrm>
              <a:off x="2137580" y="1265267"/>
              <a:ext cx="22284" cy="4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3635896" y="1302832"/>
            <a:ext cx="2428892" cy="1428760"/>
            <a:chOff x="2388673" y="686148"/>
            <a:chExt cx="1937825" cy="1162695"/>
          </a:xfrm>
          <a:scene3d>
            <a:camera prst="orthographicFront"/>
            <a:lightRig rig="flat" dir="t"/>
          </a:scene3d>
        </p:grpSpPr>
        <p:sp>
          <p:nvSpPr>
            <p:cNvPr id="13" name="矩形 12"/>
            <p:cNvSpPr/>
            <p:nvPr/>
          </p:nvSpPr>
          <p:spPr>
            <a:xfrm>
              <a:off x="2388673" y="686148"/>
              <a:ext cx="1937825" cy="116269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矩形 13"/>
            <p:cNvSpPr/>
            <p:nvPr/>
          </p:nvSpPr>
          <p:spPr>
            <a:xfrm>
              <a:off x="2388673" y="686148"/>
              <a:ext cx="1937825" cy="11626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確定研究主題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大家感興趣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好玩的題目</a:t>
              </a: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6228184" y="2103112"/>
            <a:ext cx="415099" cy="91440"/>
            <a:chOff x="1941173" y="1221775"/>
            <a:chExt cx="415099" cy="91440"/>
          </a:xfrm>
        </p:grpSpPr>
        <p:sp>
          <p:nvSpPr>
            <p:cNvPr id="16" name="直線接點 3"/>
            <p:cNvSpPr/>
            <p:nvPr/>
          </p:nvSpPr>
          <p:spPr>
            <a:xfrm>
              <a:off x="1941173" y="1221775"/>
              <a:ext cx="415099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15099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直線接點 4"/>
            <p:cNvSpPr/>
            <p:nvPr/>
          </p:nvSpPr>
          <p:spPr>
            <a:xfrm>
              <a:off x="2137580" y="1265267"/>
              <a:ext cx="22284" cy="44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6660232" y="1340768"/>
            <a:ext cx="2285984" cy="1428760"/>
            <a:chOff x="2388673" y="686148"/>
            <a:chExt cx="1937825" cy="1162695"/>
          </a:xfrm>
          <a:scene3d>
            <a:camera prst="orthographicFront"/>
            <a:lightRig rig="flat" dir="t"/>
          </a:scene3d>
        </p:grpSpPr>
        <p:sp>
          <p:nvSpPr>
            <p:cNvPr id="19" name="矩形 18"/>
            <p:cNvSpPr/>
            <p:nvPr/>
          </p:nvSpPr>
          <p:spPr>
            <a:xfrm>
              <a:off x="2388673" y="686148"/>
              <a:ext cx="1937825" cy="1162695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矩形 19"/>
            <p:cNvSpPr/>
            <p:nvPr/>
          </p:nvSpPr>
          <p:spPr>
            <a:xfrm>
              <a:off x="2388673" y="686148"/>
              <a:ext cx="1937825" cy="116269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3792" tIns="113792" rIns="113792" bIns="113792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蒐集資料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上網查資料</a:t>
              </a:r>
            </a:p>
            <a:p>
              <a:pPr marL="114300" lvl="1" indent="-114300" algn="l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閱讀書籍</a:t>
              </a: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4116424" y="3861048"/>
            <a:ext cx="635310" cy="91440"/>
            <a:chOff x="3022830" y="824439"/>
            <a:chExt cx="635310" cy="91440"/>
          </a:xfrm>
        </p:grpSpPr>
        <p:sp>
          <p:nvSpPr>
            <p:cNvPr id="22" name="直線接點 3"/>
            <p:cNvSpPr/>
            <p:nvPr/>
          </p:nvSpPr>
          <p:spPr>
            <a:xfrm>
              <a:off x="3022830" y="824439"/>
              <a:ext cx="63531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63531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直線接點 4"/>
            <p:cNvSpPr/>
            <p:nvPr/>
          </p:nvSpPr>
          <p:spPr>
            <a:xfrm>
              <a:off x="3323838" y="866830"/>
              <a:ext cx="33295" cy="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357158" y="3068960"/>
            <a:ext cx="3714776" cy="1737157"/>
            <a:chOff x="3690541" y="1581"/>
            <a:chExt cx="2895262" cy="1737157"/>
          </a:xfrm>
          <a:scene3d>
            <a:camera prst="orthographicFront"/>
            <a:lightRig rig="flat" dir="t"/>
          </a:scene3d>
        </p:grpSpPr>
        <p:sp>
          <p:nvSpPr>
            <p:cNvPr id="25" name="矩形 24"/>
            <p:cNvSpPr/>
            <p:nvPr/>
          </p:nvSpPr>
          <p:spPr>
            <a:xfrm>
              <a:off x="3690541" y="1581"/>
              <a:ext cx="2895262" cy="173715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3690541" y="1581"/>
              <a:ext cx="2895262" cy="1737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63576" tIns="163576" rIns="163576" bIns="163576" numCol="1" spcCol="1270" anchor="t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問卷設計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家中是否有養寵物犬</a:t>
              </a:r>
            </a:p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最喜歡的寵物狗是什麼</a:t>
              </a:r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4788024" y="2996952"/>
            <a:ext cx="2570042" cy="1428760"/>
            <a:chOff x="-82514" y="1168686"/>
            <a:chExt cx="3093946" cy="1806014"/>
          </a:xfrm>
          <a:scene3d>
            <a:camera prst="orthographicFront"/>
            <a:lightRig rig="flat" dir="t"/>
          </a:scene3d>
        </p:grpSpPr>
        <p:sp>
          <p:nvSpPr>
            <p:cNvPr id="28" name="矩形 27"/>
            <p:cNvSpPr/>
            <p:nvPr/>
          </p:nvSpPr>
          <p:spPr>
            <a:xfrm>
              <a:off x="1409" y="1168686"/>
              <a:ext cx="3010023" cy="180601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9" name="矩形 28"/>
            <p:cNvSpPr/>
            <p:nvPr/>
          </p:nvSpPr>
          <p:spPr>
            <a:xfrm>
              <a:off x="-82514" y="1168686"/>
              <a:ext cx="3010023" cy="18060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6248" tIns="206248" rIns="206248" bIns="206248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資料分析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小組討論</a:t>
              </a:r>
            </a:p>
            <a:p>
              <a:pPr marL="228600" lvl="1" indent="-22860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zh-TW" altLang="en-US" sz="2400" kern="1200" dirty="0">
                  <a:latin typeface="標楷體" pitchFamily="65" charset="-120"/>
                  <a:ea typeface="標楷體" pitchFamily="65" charset="-120"/>
                </a:rPr>
                <a:t>簡單統計</a:t>
              </a:r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4228782" y="5229200"/>
            <a:ext cx="2357454" cy="1428760"/>
            <a:chOff x="1409" y="1168686"/>
            <a:chExt cx="3010023" cy="1806014"/>
          </a:xfrm>
          <a:scene3d>
            <a:camera prst="orthographicFront"/>
            <a:lightRig rig="flat" dir="t"/>
          </a:scene3d>
        </p:grpSpPr>
        <p:sp>
          <p:nvSpPr>
            <p:cNvPr id="41" name="矩形 40"/>
            <p:cNvSpPr/>
            <p:nvPr/>
          </p:nvSpPr>
          <p:spPr>
            <a:xfrm>
              <a:off x="1409" y="1168686"/>
              <a:ext cx="3010023" cy="1806014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2" name="矩形 41"/>
            <p:cNvSpPr/>
            <p:nvPr/>
          </p:nvSpPr>
          <p:spPr>
            <a:xfrm>
              <a:off x="1409" y="1168686"/>
              <a:ext cx="3010023" cy="180601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206248" tIns="206248" rIns="206248" bIns="206248" numCol="1" spcCol="1270" anchor="t" anchorCtr="0">
              <a:noAutofit/>
            </a:bodyPr>
            <a:lstStyle/>
            <a:p>
              <a:pPr lvl="0" algn="l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2400" kern="1200"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4659984" y="5229200"/>
            <a:ext cx="2000248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完成報告</a:t>
            </a:r>
          </a:p>
          <a:p>
            <a:pPr marL="285750" lvl="1" indent="-285750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分工撰寫</a:t>
            </a:r>
          </a:p>
          <a:p>
            <a:pPr marL="285750" lvl="1" indent="-285750" defTabSz="2266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一起彙整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 rot="5400000">
            <a:off x="5335369" y="4480399"/>
            <a:ext cx="371443" cy="550095"/>
            <a:chOff x="2883015" y="706381"/>
            <a:chExt cx="635310" cy="167108"/>
          </a:xfrm>
        </p:grpSpPr>
        <p:sp>
          <p:nvSpPr>
            <p:cNvPr id="32" name="直線接點 3"/>
            <p:cNvSpPr/>
            <p:nvPr/>
          </p:nvSpPr>
          <p:spPr>
            <a:xfrm>
              <a:off x="2883015" y="706381"/>
              <a:ext cx="635310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635310" y="45720"/>
                  </a:lnTo>
                </a:path>
              </a:pathLst>
            </a:custGeom>
            <a:noFill/>
            <a:ln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直線接點 4"/>
            <p:cNvSpPr/>
            <p:nvPr/>
          </p:nvSpPr>
          <p:spPr>
            <a:xfrm>
              <a:off x="3323838" y="866830"/>
              <a:ext cx="33295" cy="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500" kern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4648"/>
            <a:ext cx="7029450" cy="812064"/>
          </a:xfrm>
        </p:spPr>
        <p:txBody>
          <a:bodyPr/>
          <a:lstStyle/>
          <a:p>
            <a:pPr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問卷調查法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71600" y="980728"/>
            <a:ext cx="7560840" cy="4320480"/>
          </a:xfrm>
          <a:solidFill>
            <a:srgbClr val="FFC000"/>
          </a:solidFill>
        </p:spPr>
        <p:txBody>
          <a:bodyPr>
            <a:noAutofit/>
          </a:bodyPr>
          <a:lstStyle/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關於志學國小師生對於家中是否有養小狗進行問卷調查</a:t>
            </a: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姓名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    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年級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       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是否有兄弟姊妹就讀其他年級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1: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請問家中是否有養寵物？□有；□沒有</a:t>
            </a: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回答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就繼續進行第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題問題。回答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沒有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就直接回答第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題。</a:t>
            </a: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2: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請問養什麼寵物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□小狗；□非小狗</a:t>
            </a: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回答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養小狗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就繼續進行第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題問題。回答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『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養小狗以外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』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就直接回答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題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3: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請問養什麼體型的狗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□小型犬；□中大型犬</a:t>
            </a: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4: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請問小狗是純種狗還是混種狗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□純種狗；□混種狗</a:t>
            </a: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5: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請問家中寵物犬是屬於什麼習性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 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□溫馴；□兇猛；□其他；□不知道</a:t>
            </a:r>
          </a:p>
          <a:p>
            <a:pPr marL="45720" indent="0">
              <a:buNone/>
            </a:pP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6:</a:t>
            </a:r>
            <a:r>
              <a:rPr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如果要重新養一隻寵物犬，請問你心中最喜歡的狗是什麼狗品種的</a:t>
            </a:r>
            <a:r>
              <a:rPr 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altLang="en-US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03648" y="-27384"/>
            <a:ext cx="7029450" cy="864096"/>
          </a:xfrm>
        </p:spPr>
        <p:txBody>
          <a:bodyPr/>
          <a:lstStyle/>
          <a:p>
            <a:pPr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小組討論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M:\討論小論文照片\IMG_27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236" y="1484784"/>
            <a:ext cx="3207100" cy="2316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M:\討論小論文照片\討論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4752"/>
            <a:ext cx="2938023" cy="2162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M:\照片\7-11討論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14" y="3714752"/>
            <a:ext cx="3100922" cy="237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內容版面配置區 3" descr="M:\討論小論文照片\IMG_2724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2868195" cy="2417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0"/>
            <a:ext cx="7029450" cy="836711"/>
          </a:xfrm>
        </p:spPr>
        <p:txBody>
          <a:bodyPr/>
          <a:lstStyle/>
          <a:p>
            <a:pPr algn="ctr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圖書館查資料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內容版面配置區 3" descr="M:\照片\getImag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547">
            <a:off x="611560" y="1142984"/>
            <a:ext cx="3488926" cy="3814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M:\討論小論文照片\IMG_27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2552">
            <a:off x="4286246" y="1166556"/>
            <a:ext cx="3043247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M:\討論小論文照片\IMG_273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08188" y="3375372"/>
            <a:ext cx="3381527" cy="28060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0"/>
            <a:ext cx="7776864" cy="908720"/>
          </a:xfrm>
        </p:spPr>
        <p:txBody>
          <a:bodyPr/>
          <a:lstStyle/>
          <a:p>
            <a:pPr lvl="0"/>
            <a:r>
              <a:rPr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狗狗是人類最早的寵物嗎？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052736"/>
            <a:ext cx="8640960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我們的祖先到底是</a:t>
            </a:r>
            <a:r>
              <a:rPr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多久以前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將狗狗馴化的呢？關於這點各派科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學家都有不同答案</a:t>
            </a:r>
            <a:endParaRPr lang="en-US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科學家他們所預估的年份都介於現今</a:t>
            </a:r>
            <a:r>
              <a:rPr 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萬到</a:t>
            </a:r>
            <a:r>
              <a:rPr 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萬年前</a:t>
            </a:r>
            <a:endParaRPr lang="en-US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有些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科學家是從基因來分析也有些科學家是從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考古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學方面來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分析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是哪種分析，可以很明確的知道就是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狗狗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目前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最早被馴化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的寵物，其次是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貓咪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狗狗確實是人類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也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最忠實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的好朋友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佈景主題3">
  <a:themeElements>
    <a:clrScheme name="華麗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hildrenHappy_16x9_TP103461882" id="{8C4E9620-458B-4ED1-A6E2-83A8C75A1A13}" vid="{9427B330-C6D8-40D7-B42F-CC81D7E70B6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2296</TotalTime>
  <Words>820</Words>
  <Application>Microsoft Office PowerPoint</Application>
  <PresentationFormat>如螢幕大小 (4:3)</PresentationFormat>
  <Paragraphs>131</Paragraphs>
  <Slides>21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佈景主題3</vt:lpstr>
      <vt:lpstr>寵物團隊之  狗狗當家</vt:lpstr>
      <vt:lpstr>研究開始前，來看狗狗照吧!</vt:lpstr>
      <vt:lpstr>研究動機</vt:lpstr>
      <vt:lpstr>研究目的</vt:lpstr>
      <vt:lpstr>研究流程</vt:lpstr>
      <vt:lpstr>問卷調查法</vt:lpstr>
      <vt:lpstr>小組討論</vt:lpstr>
      <vt:lpstr>圖書館查資料</vt:lpstr>
      <vt:lpstr>狗狗是人類最早的寵物嗎？</vt:lpstr>
      <vt:lpstr>依據體型狗狗可以分幾類呢？</vt:lpstr>
      <vt:lpstr>狗狗依據用途來做分類</vt:lpstr>
      <vt:lpstr>全球最受人類歡迎的十大寵物排行榜</vt:lpstr>
      <vt:lpstr>台灣最受歡迎的Top10狗狗</vt:lpstr>
      <vt:lpstr>問卷調查結果分析</vt:lpstr>
      <vt:lpstr>PowerPoint 簡報</vt:lpstr>
      <vt:lpstr>結論</vt:lpstr>
      <vt:lpstr>建議</vt:lpstr>
      <vt:lpstr>研究收穫</vt:lpstr>
      <vt:lpstr>參考資料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「食」在不安?食品內容大調查</dc:title>
  <dc:creator>Administrator</dc:creator>
  <cp:lastModifiedBy>mimi</cp:lastModifiedBy>
  <cp:revision>220</cp:revision>
  <dcterms:created xsi:type="dcterms:W3CDTF">2016-10-11T08:18:16Z</dcterms:created>
  <dcterms:modified xsi:type="dcterms:W3CDTF">2017-10-28T10:07:22Z</dcterms:modified>
</cp:coreProperties>
</file>