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69" r:id="rId11"/>
    <p:sldId id="267" r:id="rId12"/>
    <p:sldId id="270" r:id="rId13"/>
    <p:sldId id="271" r:id="rId14"/>
    <p:sldId id="263" r:id="rId15"/>
    <p:sldId id="265" r:id="rId16"/>
    <p:sldId id="273" r:id="rId17"/>
    <p:sldId id="274" r:id="rId18"/>
    <p:sldId id="275" r:id="rId19"/>
    <p:sldId id="280" r:id="rId20"/>
    <p:sldId id="279" r:id="rId21"/>
    <p:sldId id="281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7" autoAdjust="0"/>
  </p:normalViewPr>
  <p:slideViewPr>
    <p:cSldViewPr>
      <p:cViewPr>
        <p:scale>
          <a:sx n="66" d="100"/>
          <a:sy n="66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NBUSER\Desktop\&#20116;&#30002;&#23567;&#35542;&#25991;\&#21839;&#21367;\&#23567;&#35542;&#25991;&#21839;&#21367;&#32113;&#35336;_&#20840;&#37096;_2017092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3567;&#35542;&#25991;\&#21839;&#21367;\&#23567;&#35542;&#25991;&#21839;&#21367;&#32113;&#35336;_&#20840;&#37096;_201709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0329230563614"/>
          <c:y val="0.15862092142451462"/>
          <c:w val="0.42338382190493812"/>
          <c:h val="0.72389056361552784"/>
        </c:manualLayout>
      </c:layout>
      <c:pieChart>
        <c:varyColors val="1"/>
        <c:ser>
          <c:idx val="0"/>
          <c:order val="0"/>
          <c:explosion val="6"/>
          <c:dLbls>
            <c:dLbl>
              <c:idx val="0"/>
              <c:layout>
                <c:manualLayout>
                  <c:x val="4.1222206352431415E-2"/>
                  <c:y val="-0.158546979184641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38979402576138E-2"/>
                  <c:y val="6.747434335402788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全部數據!$B$13:$C$13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全部數據!$B$18:$C$18</c:f>
              <c:numCache>
                <c:formatCode>General</c:formatCode>
                <c:ptCount val="2"/>
                <c:pt idx="0">
                  <c:v>50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60886705774077E-2"/>
          <c:y val="0.13468350142393118"/>
          <c:w val="0.68659803182160972"/>
          <c:h val="0.71061972814097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全部數據!$B$101</c:f>
              <c:strCache>
                <c:ptCount val="1"/>
                <c:pt idx="0">
                  <c:v>願意</c:v>
                </c:pt>
              </c:strCache>
            </c:strRef>
          </c:tx>
          <c:invertIfNegative val="0"/>
          <c:cat>
            <c:strRef>
              <c:f>全部數據!$A$102:$A$105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全部數據!$B$102:$B$105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24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全部數據!$C$101</c:f>
              <c:strCache>
                <c:ptCount val="1"/>
                <c:pt idx="0">
                  <c:v>不願意</c:v>
                </c:pt>
              </c:strCache>
            </c:strRef>
          </c:tx>
          <c:invertIfNegative val="0"/>
          <c:cat>
            <c:strRef>
              <c:f>全部數據!$A$102:$A$105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全部數據!$C$102:$C$105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03040"/>
        <c:axId val="130005760"/>
      </c:barChart>
      <c:catAx>
        <c:axId val="4450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005760"/>
        <c:crosses val="autoZero"/>
        <c:auto val="1"/>
        <c:lblAlgn val="ctr"/>
        <c:lblOffset val="100"/>
        <c:noMultiLvlLbl val="0"/>
      </c:catAx>
      <c:valAx>
        <c:axId val="13000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0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593298258596"/>
          <c:y val="0.35091462721101274"/>
          <c:w val="0.2314153145208018"/>
          <c:h val="0.29841632854604355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0647793200293"/>
          <c:y val="8.3581721913939394E-2"/>
          <c:w val="0.85920655677757618"/>
          <c:h val="0.64172109531689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全部數據!$A$61</c:f>
              <c:strCache>
                <c:ptCount val="1"/>
                <c:pt idx="0">
                  <c:v>全部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全部數據!$B$56:$E$56</c:f>
              <c:strCache>
                <c:ptCount val="4"/>
                <c:pt idx="0">
                  <c:v>清理環境（清理大小便）</c:v>
                </c:pt>
                <c:pt idx="1">
                  <c:v>洗澡</c:v>
                </c:pt>
                <c:pt idx="2">
                  <c:v>餵食</c:v>
                </c:pt>
                <c:pt idx="3">
                  <c:v>其他</c:v>
                </c:pt>
              </c:strCache>
            </c:strRef>
          </c:cat>
          <c:val>
            <c:numRef>
              <c:f>全部數據!$B$61:$E$61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39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06624"/>
        <c:axId val="129967232"/>
      </c:barChart>
      <c:catAx>
        <c:axId val="4450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129967232"/>
        <c:crosses val="autoZero"/>
        <c:auto val="1"/>
        <c:lblAlgn val="ctr"/>
        <c:lblOffset val="100"/>
        <c:noMultiLvlLbl val="0"/>
      </c:catAx>
      <c:valAx>
        <c:axId val="12996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066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336516021956922E-2"/>
          <c:y val="0.11039581534068697"/>
          <c:w val="0.55335344263299124"/>
          <c:h val="0.86296287452317177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1.6004605462311527E-2"/>
                  <c:y val="-4.95900001135483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全部數據!$B$65:$E$65</c:f>
              <c:strCache>
                <c:ptCount val="4"/>
                <c:pt idx="0">
                  <c:v>很累，不想幫忙</c:v>
                </c:pt>
                <c:pt idx="1">
                  <c:v>很累，但還是願意幫忙</c:v>
                </c:pt>
                <c:pt idx="2">
                  <c:v>很有趣</c:v>
                </c:pt>
                <c:pt idx="3">
                  <c:v>沒有特別的感覺</c:v>
                </c:pt>
              </c:strCache>
            </c:strRef>
          </c:cat>
          <c:val>
            <c:numRef>
              <c:f>全部數據!$B$70:$E$70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29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88600813061583"/>
          <c:y val="0.11594682203769259"/>
          <c:w val="0.32611399186938433"/>
          <c:h val="0.76815046438187184"/>
        </c:manualLayout>
      </c:layout>
      <c:overlay val="0"/>
      <c:txPr>
        <a:bodyPr/>
        <a:lstStyle/>
        <a:p>
          <a:pPr>
            <a:defRPr sz="800"/>
          </a:pPr>
          <a:endParaRPr lang="zh-TW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全部數據!$A$79</c:f>
              <c:strCache>
                <c:ptCount val="1"/>
                <c:pt idx="0">
                  <c:v>全部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全部數據!$B$74:$E$74</c:f>
              <c:strCache>
                <c:ptCount val="4"/>
                <c:pt idx="0">
                  <c:v>很煩躁</c:v>
                </c:pt>
                <c:pt idx="1">
                  <c:v>很開心</c:v>
                </c:pt>
                <c:pt idx="2">
                  <c:v>沒感覺</c:v>
                </c:pt>
                <c:pt idx="3">
                  <c:v>從來不陪伴</c:v>
                </c:pt>
              </c:strCache>
            </c:strRef>
          </c:cat>
          <c:val>
            <c:numRef>
              <c:f>全部數據!$B$79:$E$79</c:f>
              <c:numCache>
                <c:formatCode>General</c:formatCode>
                <c:ptCount val="4"/>
                <c:pt idx="0">
                  <c:v>3</c:v>
                </c:pt>
                <c:pt idx="1">
                  <c:v>41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54080"/>
        <c:axId val="129970688"/>
      </c:barChart>
      <c:catAx>
        <c:axId val="4465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70688"/>
        <c:crosses val="autoZero"/>
        <c:auto val="1"/>
        <c:lblAlgn val="ctr"/>
        <c:lblOffset val="100"/>
        <c:noMultiLvlLbl val="0"/>
      </c:catAx>
      <c:valAx>
        <c:axId val="12997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540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7150857195039743E-2"/>
                  <c:y val="-5.17770391835449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11683529446523E-2"/>
                  <c:y val="2.942250484596182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99770089627444E-2"/>
                  <c:y val="-5.011265143682223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676701967936101E-2"/>
                  <c:y val="-1.02901093338516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全部數據!$B$83:$E$83</c:f>
              <c:strCache>
                <c:ptCount val="4"/>
                <c:pt idx="0">
                  <c:v>送人</c:v>
                </c:pt>
                <c:pt idx="1">
                  <c:v>賣掉</c:v>
                </c:pt>
                <c:pt idx="2">
                  <c:v>丟掉</c:v>
                </c:pt>
                <c:pt idx="3">
                  <c:v>安樂死</c:v>
                </c:pt>
              </c:strCache>
            </c:strRef>
          </c:cat>
          <c:val>
            <c:numRef>
              <c:f>全部數據!$B$88:$E$88</c:f>
              <c:numCache>
                <c:formatCode>General</c:formatCode>
                <c:ptCount val="4"/>
                <c:pt idx="0">
                  <c:v>44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全部數據!$A$115</c:f>
              <c:strCache>
                <c:ptCount val="1"/>
                <c:pt idx="0">
                  <c:v>全部</c:v>
                </c:pt>
              </c:strCache>
            </c:strRef>
          </c:tx>
          <c:dLbls>
            <c:dLbl>
              <c:idx val="0"/>
              <c:layout>
                <c:manualLayout>
                  <c:x val="3.9774716171119412E-2"/>
                  <c:y val="-5.56812906459730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994150550811659E-3"/>
                  <c:y val="-1.109449210090527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全部數據!$B$110:$C$110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全部數據!$B$115:$C$115</c:f>
              <c:numCache>
                <c:formatCode>General</c:formatCode>
                <c:ptCount val="2"/>
                <c:pt idx="0">
                  <c:v>57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72958560160035E-2"/>
          <c:y val="0.11984044256520519"/>
          <c:w val="0.86782579713365204"/>
          <c:h val="0.74603271205160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全部數據!$A$124</c:f>
              <c:strCache>
                <c:ptCount val="1"/>
                <c:pt idx="0">
                  <c:v>全部</c:v>
                </c:pt>
              </c:strCache>
            </c:strRef>
          </c:tx>
          <c:invertIfNegative val="0"/>
          <c:cat>
            <c:strRef>
              <c:f>全部數據!$B$119:$C$119</c:f>
              <c:strCache>
                <c:ptCount val="2"/>
                <c:pt idx="0">
                  <c:v>會</c:v>
                </c:pt>
                <c:pt idx="1">
                  <c:v>不會</c:v>
                </c:pt>
              </c:strCache>
            </c:strRef>
          </c:cat>
          <c:val>
            <c:numRef>
              <c:f>全部數據!$B$124:$C$124</c:f>
              <c:numCache>
                <c:formatCode>General</c:formatCode>
                <c:ptCount val="2"/>
                <c:pt idx="0">
                  <c:v>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41408"/>
        <c:axId val="42102144"/>
      </c:barChart>
      <c:catAx>
        <c:axId val="4104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42102144"/>
        <c:crosses val="autoZero"/>
        <c:auto val="1"/>
        <c:lblAlgn val="ctr"/>
        <c:lblOffset val="100"/>
        <c:noMultiLvlLbl val="0"/>
      </c:catAx>
      <c:valAx>
        <c:axId val="421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414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134146388786"/>
          <c:y val="0.12411217611200447"/>
          <c:w val="0.81806720047684367"/>
          <c:h val="0.51887369544134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全部數據!$A$132</c:f>
              <c:strCache>
                <c:ptCount val="1"/>
                <c:pt idx="0">
                  <c:v>全部</c:v>
                </c:pt>
              </c:strCache>
            </c:strRef>
          </c:tx>
          <c:invertIfNegative val="0"/>
          <c:cat>
            <c:strRef>
              <c:f>全部數據!$B$127:$F$127</c:f>
              <c:strCache>
                <c:ptCount val="5"/>
                <c:pt idx="0">
                  <c:v>變成遊蕩動物（如：流浪狗）</c:v>
                </c:pt>
                <c:pt idx="1">
                  <c:v>在外面會亂咬人</c:v>
                </c:pt>
                <c:pt idx="2">
                  <c:v>造成外來種的危害</c:v>
                </c:pt>
                <c:pt idx="3">
                  <c:v>造成環境髒亂 </c:v>
                </c:pt>
                <c:pt idx="4">
                  <c:v>沒有問題</c:v>
                </c:pt>
              </c:strCache>
            </c:strRef>
          </c:cat>
          <c:val>
            <c:numRef>
              <c:f>全部數據!$B$132:$F$132</c:f>
              <c:numCache>
                <c:formatCode>General</c:formatCode>
                <c:ptCount val="5"/>
                <c:pt idx="0">
                  <c:v>49</c:v>
                </c:pt>
                <c:pt idx="1">
                  <c:v>43</c:v>
                </c:pt>
                <c:pt idx="2">
                  <c:v>23</c:v>
                </c:pt>
                <c:pt idx="3">
                  <c:v>33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39872"/>
        <c:axId val="44999808"/>
      </c:barChart>
      <c:catAx>
        <c:axId val="4103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44999808"/>
        <c:crosses val="autoZero"/>
        <c:auto val="1"/>
        <c:lblAlgn val="ctr"/>
        <c:lblOffset val="100"/>
        <c:noMultiLvlLbl val="0"/>
      </c:catAx>
      <c:valAx>
        <c:axId val="449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39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033275501579"/>
          <c:y val="9.5133982267964531E-2"/>
          <c:w val="0.57674051336803289"/>
          <c:h val="0.767186558373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全部數據!$B$135</c:f>
              <c:strCache>
                <c:ptCount val="1"/>
                <c:pt idx="0">
                  <c:v> 知道</c:v>
                </c:pt>
              </c:strCache>
            </c:strRef>
          </c:tx>
          <c:invertIfNegative val="0"/>
          <c:cat>
            <c:strRef>
              <c:f>全部數據!$A$136:$A$139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全部數據!$B$136:$B$139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全部數據!$C$135</c:f>
              <c:strCache>
                <c:ptCount val="1"/>
                <c:pt idx="0">
                  <c:v>不知道</c:v>
                </c:pt>
              </c:strCache>
            </c:strRef>
          </c:tx>
          <c:invertIfNegative val="0"/>
          <c:cat>
            <c:strRef>
              <c:f>全部數據!$A$136:$A$139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全部數據!$C$136:$C$139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40896"/>
        <c:axId val="45004416"/>
      </c:barChart>
      <c:catAx>
        <c:axId val="4104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45004416"/>
        <c:crosses val="autoZero"/>
        <c:auto val="1"/>
        <c:lblAlgn val="ctr"/>
        <c:lblOffset val="100"/>
        <c:noMultiLvlLbl val="0"/>
      </c:catAx>
      <c:valAx>
        <c:axId val="450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4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58355376476351"/>
          <c:y val="0.37669312815611639"/>
          <c:w val="0.22941644623523633"/>
          <c:h val="0.24661320676204268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06743699972436E-2"/>
          <c:y val="7.5571629633520321E-2"/>
          <c:w val="0.89419031544897343"/>
          <c:h val="0.6574790152126961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全部數據!$B$21:$K$21</c:f>
              <c:strCache>
                <c:ptCount val="10"/>
                <c:pt idx="0">
                  <c:v>狗</c:v>
                </c:pt>
                <c:pt idx="1">
                  <c:v>貓</c:v>
                </c:pt>
                <c:pt idx="2">
                  <c:v>魚</c:v>
                </c:pt>
                <c:pt idx="3">
                  <c:v>鼠</c:v>
                </c:pt>
                <c:pt idx="4">
                  <c:v>昆蟲</c:v>
                </c:pt>
                <c:pt idx="5">
                  <c:v>爬蟲類</c:v>
                </c:pt>
                <c:pt idx="6">
                  <c:v>鳥</c:v>
                </c:pt>
                <c:pt idx="7">
                  <c:v>兔子</c:v>
                </c:pt>
                <c:pt idx="8">
                  <c:v>兩棲（青蛙等）</c:v>
                </c:pt>
                <c:pt idx="9">
                  <c:v>其他</c:v>
                </c:pt>
              </c:strCache>
            </c:strRef>
          </c:cat>
          <c:val>
            <c:numRef>
              <c:f>全部數據!$B$26:$K$26</c:f>
              <c:numCache>
                <c:formatCode>General</c:formatCode>
                <c:ptCount val="10"/>
                <c:pt idx="0">
                  <c:v>37</c:v>
                </c:pt>
                <c:pt idx="1">
                  <c:v>15</c:v>
                </c:pt>
                <c:pt idx="2">
                  <c:v>12</c:v>
                </c:pt>
                <c:pt idx="3">
                  <c:v>9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31072"/>
        <c:axId val="42852352"/>
      </c:barChart>
      <c:catAx>
        <c:axId val="4333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zh-TW"/>
          </a:p>
        </c:txPr>
        <c:crossAx val="42852352"/>
        <c:crosses val="autoZero"/>
        <c:auto val="1"/>
        <c:lblAlgn val="ctr"/>
        <c:lblOffset val="100"/>
        <c:noMultiLvlLbl val="0"/>
      </c:catAx>
      <c:valAx>
        <c:axId val="4285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331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4769777444250291E-2"/>
                  <c:y val="4.31011259548547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499167699198782E-2"/>
                  <c:y val="-6.003973532384058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556643249219818E-3"/>
                  <c:y val="-3.36563755151020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866378984840509E-3"/>
                  <c:y val="4.939022092385887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142228879385577E-3"/>
                  <c:y val="2.34116855027943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全部數據!$B$29:$F$29</c:f>
              <c:strCache>
                <c:ptCount val="5"/>
                <c:pt idx="0">
                  <c:v>需要牠陪伴</c:v>
                </c:pt>
                <c:pt idx="1">
                  <c:v>看起來很可愛</c:v>
                </c:pt>
                <c:pt idx="2">
                  <c:v>一時興起</c:v>
                </c:pt>
                <c:pt idx="3">
                  <c:v>看到別人養自己也想養（羨慕）</c:v>
                </c:pt>
                <c:pt idx="4">
                  <c:v>從小家裡就有養</c:v>
                </c:pt>
              </c:strCache>
            </c:strRef>
          </c:cat>
          <c:val>
            <c:numRef>
              <c:f>全部數據!$B$34:$F$34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6</c:v>
                </c:pt>
                <c:pt idx="3">
                  <c:v>3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502942133413781"/>
          <c:y val="5.5398797476769474E-3"/>
          <c:w val="0.3049705786658628"/>
          <c:h val="0.96546608565366088"/>
        </c:manualLayout>
      </c:layout>
      <c:overlay val="0"/>
      <c:txPr>
        <a:bodyPr/>
        <a:lstStyle/>
        <a:p>
          <a:pPr>
            <a:defRPr sz="800"/>
          </a:pPr>
          <a:endParaRPr lang="zh-TW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19038797675426E-2"/>
          <c:y val="7.3689163736329041E-2"/>
          <c:w val="0.77010099048358938"/>
          <c:h val="0.5268191100459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全部數據!$A$30</c:f>
              <c:strCache>
                <c:ptCount val="1"/>
                <c:pt idx="0">
                  <c:v>三甲</c:v>
                </c:pt>
              </c:strCache>
            </c:strRef>
          </c:tx>
          <c:invertIfNegative val="0"/>
          <c:cat>
            <c:strRef>
              <c:f>全部數據!$B$29:$F$29</c:f>
              <c:strCache>
                <c:ptCount val="5"/>
                <c:pt idx="0">
                  <c:v>需要牠陪伴</c:v>
                </c:pt>
                <c:pt idx="1">
                  <c:v>看起來很可愛</c:v>
                </c:pt>
                <c:pt idx="2">
                  <c:v>一時興起</c:v>
                </c:pt>
                <c:pt idx="3">
                  <c:v>看到別人養自己也想養（羨慕）</c:v>
                </c:pt>
                <c:pt idx="4">
                  <c:v>從小家裡就有養</c:v>
                </c:pt>
              </c:strCache>
            </c:strRef>
          </c:cat>
          <c:val>
            <c:numRef>
              <c:f>全部數據!$B$30:$F$30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全部數據!$A$31</c:f>
              <c:strCache>
                <c:ptCount val="1"/>
                <c:pt idx="0">
                  <c:v>四甲</c:v>
                </c:pt>
              </c:strCache>
            </c:strRef>
          </c:tx>
          <c:invertIfNegative val="0"/>
          <c:cat>
            <c:strRef>
              <c:f>全部數據!$B$29:$F$29</c:f>
              <c:strCache>
                <c:ptCount val="5"/>
                <c:pt idx="0">
                  <c:v>需要牠陪伴</c:v>
                </c:pt>
                <c:pt idx="1">
                  <c:v>看起來很可愛</c:v>
                </c:pt>
                <c:pt idx="2">
                  <c:v>一時興起</c:v>
                </c:pt>
                <c:pt idx="3">
                  <c:v>看到別人養自己也想養（羨慕）</c:v>
                </c:pt>
                <c:pt idx="4">
                  <c:v>從小家裡就有養</c:v>
                </c:pt>
              </c:strCache>
            </c:strRef>
          </c:cat>
          <c:val>
            <c:numRef>
              <c:f>全部數據!$B$31:$F$31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全部數據!$A$32</c:f>
              <c:strCache>
                <c:ptCount val="1"/>
                <c:pt idx="0">
                  <c:v>五甲</c:v>
                </c:pt>
              </c:strCache>
            </c:strRef>
          </c:tx>
          <c:invertIfNegative val="0"/>
          <c:cat>
            <c:strRef>
              <c:f>全部數據!$B$29:$F$29</c:f>
              <c:strCache>
                <c:ptCount val="5"/>
                <c:pt idx="0">
                  <c:v>需要牠陪伴</c:v>
                </c:pt>
                <c:pt idx="1">
                  <c:v>看起來很可愛</c:v>
                </c:pt>
                <c:pt idx="2">
                  <c:v>一時興起</c:v>
                </c:pt>
                <c:pt idx="3">
                  <c:v>看到別人養自己也想養（羨慕）</c:v>
                </c:pt>
                <c:pt idx="4">
                  <c:v>從小家裡就有養</c:v>
                </c:pt>
              </c:strCache>
            </c:strRef>
          </c:cat>
          <c:val>
            <c:numRef>
              <c:f>全部數據!$B$32:$F$32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全部數據!$A$33</c:f>
              <c:strCache>
                <c:ptCount val="1"/>
                <c:pt idx="0">
                  <c:v>六甲</c:v>
                </c:pt>
              </c:strCache>
            </c:strRef>
          </c:tx>
          <c:invertIfNegative val="0"/>
          <c:cat>
            <c:strRef>
              <c:f>全部數據!$B$29:$F$29</c:f>
              <c:strCache>
                <c:ptCount val="5"/>
                <c:pt idx="0">
                  <c:v>需要牠陪伴</c:v>
                </c:pt>
                <c:pt idx="1">
                  <c:v>看起來很可愛</c:v>
                </c:pt>
                <c:pt idx="2">
                  <c:v>一時興起</c:v>
                </c:pt>
                <c:pt idx="3">
                  <c:v>看到別人養自己也想養（羨慕）</c:v>
                </c:pt>
                <c:pt idx="4">
                  <c:v>從小家裡就有養</c:v>
                </c:pt>
              </c:strCache>
            </c:strRef>
          </c:cat>
          <c:val>
            <c:numRef>
              <c:f>全部數據!$B$33:$F$33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0432"/>
        <c:axId val="42855808"/>
      </c:barChart>
      <c:catAx>
        <c:axId val="4309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42855808"/>
        <c:crosses val="autoZero"/>
        <c:auto val="1"/>
        <c:lblAlgn val="ctr"/>
        <c:lblOffset val="100"/>
        <c:noMultiLvlLbl val="0"/>
      </c:catAx>
      <c:valAx>
        <c:axId val="4285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51808125297102"/>
          <c:y val="0.26092264230329981"/>
          <c:w val="0.14648191874702887"/>
          <c:h val="0.47827827033809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5463507746088163E-2"/>
                  <c:y val="3.940652744766950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8000350261265141E-2"/>
                  <c:y val="-8.30061140001932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4994269527764758E-2"/>
                  <c:y val="-3.813281169132834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336311056100108E-2"/>
                  <c:y val="4.74729002162190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全部數據!$B$38:$E$38</c:f>
              <c:strCache>
                <c:ptCount val="4"/>
                <c:pt idx="0">
                  <c:v>買的</c:v>
                </c:pt>
                <c:pt idx="1">
                  <c:v>撿到的</c:v>
                </c:pt>
                <c:pt idx="2">
                  <c:v>領養的</c:v>
                </c:pt>
                <c:pt idx="3">
                  <c:v>別人送的</c:v>
                </c:pt>
              </c:strCache>
            </c:strRef>
          </c:cat>
          <c:val>
            <c:numRef>
              <c:f>全部數據!$B$43:$E$43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763926135146975"/>
          <c:y val="0.27522460594407955"/>
          <c:w val="0.24236073864853014"/>
          <c:h val="0.44955078811184174"/>
        </c:manualLayout>
      </c:layout>
      <c:overlay val="0"/>
      <c:txPr>
        <a:bodyPr/>
        <a:lstStyle/>
        <a:p>
          <a:pPr>
            <a:defRPr sz="800"/>
          </a:pPr>
          <a:endParaRPr lang="zh-TW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79901359241527"/>
          <c:y val="8.192260921552369E-2"/>
          <c:w val="0.73131492351823923"/>
          <c:h val="0.73399002185152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全部數據!$A$39</c:f>
              <c:strCache>
                <c:ptCount val="1"/>
                <c:pt idx="0">
                  <c:v>三甲</c:v>
                </c:pt>
              </c:strCache>
            </c:strRef>
          </c:tx>
          <c:invertIfNegative val="0"/>
          <c:cat>
            <c:strRef>
              <c:f>全部數據!$B$38:$E$38</c:f>
              <c:strCache>
                <c:ptCount val="4"/>
                <c:pt idx="0">
                  <c:v>買的</c:v>
                </c:pt>
                <c:pt idx="1">
                  <c:v>撿到的</c:v>
                </c:pt>
                <c:pt idx="2">
                  <c:v>領養的</c:v>
                </c:pt>
                <c:pt idx="3">
                  <c:v>別人送的</c:v>
                </c:pt>
              </c:strCache>
            </c:strRef>
          </c:cat>
          <c:val>
            <c:numRef>
              <c:f>全部數據!$B$39:$E$39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全部數據!$A$40</c:f>
              <c:strCache>
                <c:ptCount val="1"/>
                <c:pt idx="0">
                  <c:v>四甲</c:v>
                </c:pt>
              </c:strCache>
            </c:strRef>
          </c:tx>
          <c:invertIfNegative val="0"/>
          <c:cat>
            <c:strRef>
              <c:f>全部數據!$B$38:$E$38</c:f>
              <c:strCache>
                <c:ptCount val="4"/>
                <c:pt idx="0">
                  <c:v>買的</c:v>
                </c:pt>
                <c:pt idx="1">
                  <c:v>撿到的</c:v>
                </c:pt>
                <c:pt idx="2">
                  <c:v>領養的</c:v>
                </c:pt>
                <c:pt idx="3">
                  <c:v>別人送的</c:v>
                </c:pt>
              </c:strCache>
            </c:strRef>
          </c:cat>
          <c:val>
            <c:numRef>
              <c:f>全部數據!$B$40:$E$40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全部數據!$A$41</c:f>
              <c:strCache>
                <c:ptCount val="1"/>
                <c:pt idx="0">
                  <c:v>五甲</c:v>
                </c:pt>
              </c:strCache>
            </c:strRef>
          </c:tx>
          <c:invertIfNegative val="0"/>
          <c:cat>
            <c:strRef>
              <c:f>全部數據!$B$38:$E$38</c:f>
              <c:strCache>
                <c:ptCount val="4"/>
                <c:pt idx="0">
                  <c:v>買的</c:v>
                </c:pt>
                <c:pt idx="1">
                  <c:v>撿到的</c:v>
                </c:pt>
                <c:pt idx="2">
                  <c:v>領養的</c:v>
                </c:pt>
                <c:pt idx="3">
                  <c:v>別人送的</c:v>
                </c:pt>
              </c:strCache>
            </c:strRef>
          </c:cat>
          <c:val>
            <c:numRef>
              <c:f>全部數據!$B$41:$E$41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全部數據!$A$42</c:f>
              <c:strCache>
                <c:ptCount val="1"/>
                <c:pt idx="0">
                  <c:v>六甲</c:v>
                </c:pt>
              </c:strCache>
            </c:strRef>
          </c:tx>
          <c:invertIfNegative val="0"/>
          <c:cat>
            <c:strRef>
              <c:f>全部數據!$B$38:$E$38</c:f>
              <c:strCache>
                <c:ptCount val="4"/>
                <c:pt idx="0">
                  <c:v>買的</c:v>
                </c:pt>
                <c:pt idx="1">
                  <c:v>撿到的</c:v>
                </c:pt>
                <c:pt idx="2">
                  <c:v>領養的</c:v>
                </c:pt>
                <c:pt idx="3">
                  <c:v>別人送的</c:v>
                </c:pt>
              </c:strCache>
            </c:strRef>
          </c:cat>
          <c:val>
            <c:numRef>
              <c:f>全部數據!$B$42:$E$42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7072"/>
        <c:axId val="42859840"/>
      </c:barChart>
      <c:catAx>
        <c:axId val="4326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42859840"/>
        <c:crosses val="autoZero"/>
        <c:auto val="1"/>
        <c:lblAlgn val="ctr"/>
        <c:lblOffset val="100"/>
        <c:noMultiLvlLbl val="0"/>
      </c:catAx>
      <c:valAx>
        <c:axId val="4285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6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2402863864843"/>
          <c:y val="0.26878949732186602"/>
          <c:w val="0.15281266853734995"/>
          <c:h val="0.46242042435309672"/>
        </c:manualLayout>
      </c:layout>
      <c:overlay val="0"/>
      <c:txPr>
        <a:bodyPr/>
        <a:lstStyle/>
        <a:p>
          <a:pPr>
            <a:defRPr sz="800"/>
          </a:pPr>
          <a:endParaRPr lang="zh-TW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72958560160035E-2"/>
          <c:y val="0.10722565913728889"/>
          <c:w val="0.86782579713365204"/>
          <c:h val="0.77276611078301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全部數據!$A$97</c:f>
              <c:strCache>
                <c:ptCount val="1"/>
                <c:pt idx="0">
                  <c:v>全部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全部數據!$B$92:$C$92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全部數據!$B$97:$C$97</c:f>
              <c:numCache>
                <c:formatCode>General</c:formatCode>
                <c:ptCount val="2"/>
                <c:pt idx="0">
                  <c:v>33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15168"/>
        <c:axId val="130000576"/>
      </c:barChart>
      <c:catAx>
        <c:axId val="4461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000576"/>
        <c:crosses val="autoZero"/>
        <c:auto val="1"/>
        <c:lblAlgn val="ctr"/>
        <c:lblOffset val="100"/>
        <c:noMultiLvlLbl val="0"/>
      </c:catAx>
      <c:valAx>
        <c:axId val="13000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151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02744237018021"/>
          <c:y val="8.0136263816205255E-2"/>
          <c:w val="0.69910536474769447"/>
          <c:h val="0.7332347083990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全部數據!$B$92</c:f>
              <c:strCache>
                <c:ptCount val="1"/>
                <c:pt idx="0">
                  <c:v>有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全部數據!$A$93:$A$96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全部數據!$B$93:$B$96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全部數據!$C$92</c:f>
              <c:strCache>
                <c:ptCount val="1"/>
                <c:pt idx="0">
                  <c:v>沒有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全部數據!$A$93:$A$96</c:f>
              <c:strCache>
                <c:ptCount val="4"/>
                <c:pt idx="0">
                  <c:v>三甲</c:v>
                </c:pt>
                <c:pt idx="1">
                  <c:v>四甲</c:v>
                </c:pt>
                <c:pt idx="2">
                  <c:v>五甲</c:v>
                </c:pt>
                <c:pt idx="3">
                  <c:v>六甲</c:v>
                </c:pt>
              </c:strCache>
            </c:strRef>
          </c:cat>
          <c:val>
            <c:numRef>
              <c:f>全部數據!$C$93:$C$96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15680"/>
        <c:axId val="130002304"/>
      </c:barChart>
      <c:catAx>
        <c:axId val="446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002304"/>
        <c:crosses val="autoZero"/>
        <c:auto val="1"/>
        <c:lblAlgn val="ctr"/>
        <c:lblOffset val="100"/>
        <c:noMultiLvlLbl val="0"/>
      </c:catAx>
      <c:valAx>
        <c:axId val="13000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1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28322679509968"/>
          <c:y val="0.36238153443815918"/>
          <c:w val="0.17985382040464362"/>
          <c:h val="0.26103932418239428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全部數據!$B$101:$C$101</c:f>
              <c:strCache>
                <c:ptCount val="2"/>
                <c:pt idx="0">
                  <c:v>願意</c:v>
                </c:pt>
                <c:pt idx="1">
                  <c:v>不願意</c:v>
                </c:pt>
              </c:strCache>
            </c:strRef>
          </c:cat>
          <c:val>
            <c:numRef>
              <c:f>全部數據!$B$106:$C$106</c:f>
              <c:numCache>
                <c:formatCode>General</c:formatCode>
                <c:ptCount val="2"/>
                <c:pt idx="0">
                  <c:v>63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D98D6-DD55-4048-8C0A-65EF615CBADE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068833-1678-4892-B3CB-B2A5CB2FFC8B}">
      <dgm:prSet phldrT="[文字]"/>
      <dgm:spPr/>
      <dgm:t>
        <a:bodyPr/>
        <a:lstStyle/>
        <a:p>
          <a:r>
            <a:rPr lang="zh-TW" altLang="en-US"/>
            <a:t>成立研究小組</a:t>
          </a:r>
        </a:p>
      </dgm:t>
    </dgm:pt>
    <dgm:pt modelId="{52FA2EFF-C0AA-4B61-937B-6A4E3BC47FF4}" type="par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2742F05F-AF83-49B0-BE4D-764CB446FB0B}" type="sibTrans" cxnId="{E6ED9795-9FCD-4A1A-9683-B5F4F4C0EB9C}">
      <dgm:prSet/>
      <dgm:spPr/>
      <dgm:t>
        <a:bodyPr/>
        <a:lstStyle/>
        <a:p>
          <a:endParaRPr lang="zh-TW" altLang="en-US"/>
        </a:p>
      </dgm:t>
    </dgm:pt>
    <dgm:pt modelId="{46BD9B12-370E-479D-AFB1-1BD9DA0EB43D}">
      <dgm:prSet phldrT="[文字]"/>
      <dgm:spPr/>
      <dgm:t>
        <a:bodyPr/>
        <a:lstStyle/>
        <a:p>
          <a:r>
            <a:rPr lang="zh-TW" altLang="en-US"/>
            <a:t>邀請好友參加</a:t>
          </a:r>
        </a:p>
      </dgm:t>
    </dgm:pt>
    <dgm:pt modelId="{60C94F16-8E5B-4ECC-B350-97875422C6AE}" type="par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0590A8B6-59D1-450D-84DF-F3600338E41F}" type="sibTrans" cxnId="{5AC62C0B-8746-4668-9969-6CDFBAFF1B88}">
      <dgm:prSet/>
      <dgm:spPr/>
      <dgm:t>
        <a:bodyPr/>
        <a:lstStyle/>
        <a:p>
          <a:endParaRPr lang="zh-TW" altLang="en-US"/>
        </a:p>
      </dgm:t>
    </dgm:pt>
    <dgm:pt modelId="{AF063BAE-B390-44CF-8678-0EF8DAB92EBB}">
      <dgm:prSet phldrT="[文字]"/>
      <dgm:spPr/>
      <dgm:t>
        <a:bodyPr/>
        <a:lstStyle/>
        <a:p>
          <a:r>
            <a:rPr lang="zh-TW" altLang="en-US"/>
            <a:t>邀請老師指導</a:t>
          </a:r>
        </a:p>
      </dgm:t>
    </dgm:pt>
    <dgm:pt modelId="{C4EEC745-AB43-4EE6-A99A-E499DCF7A321}" type="par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F8F5227F-F2B4-4706-BCD8-796B6BAC1607}" type="sibTrans" cxnId="{BD60C86F-A3DC-4AFE-91A1-FEA0305133CB}">
      <dgm:prSet/>
      <dgm:spPr/>
      <dgm:t>
        <a:bodyPr/>
        <a:lstStyle/>
        <a:p>
          <a:endParaRPr lang="zh-TW" altLang="en-US"/>
        </a:p>
      </dgm:t>
    </dgm:pt>
    <dgm:pt modelId="{9922438D-02A5-406E-B6DD-AF11AB9385A8}">
      <dgm:prSet phldrT="[文字]"/>
      <dgm:spPr/>
      <dgm:t>
        <a:bodyPr/>
        <a:lstStyle/>
        <a:p>
          <a:r>
            <a:rPr lang="zh-TW" altLang="en-US"/>
            <a:t>確定研究主題</a:t>
          </a:r>
        </a:p>
      </dgm:t>
    </dgm:pt>
    <dgm:pt modelId="{0C93EED6-A895-422D-BD4D-00079C73BEBF}" type="par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08DB55D8-A8E0-4D32-A34A-3F4998F9685B}" type="sibTrans" cxnId="{3AE9F647-B607-4F57-87B5-037FBDAA455D}">
      <dgm:prSet/>
      <dgm:spPr/>
      <dgm:t>
        <a:bodyPr/>
        <a:lstStyle/>
        <a:p>
          <a:endParaRPr lang="zh-TW" altLang="en-US"/>
        </a:p>
      </dgm:t>
    </dgm:pt>
    <dgm:pt modelId="{87038FAB-CD6F-407E-95BF-A4DBE28EC90E}">
      <dgm:prSet phldrT="[文字]"/>
      <dgm:spPr/>
      <dgm:t>
        <a:bodyPr/>
        <a:lstStyle/>
        <a:p>
          <a:r>
            <a:rPr lang="zh-TW" altLang="en-US"/>
            <a:t>大家感興趣</a:t>
          </a:r>
        </a:p>
      </dgm:t>
    </dgm:pt>
    <dgm:pt modelId="{5206769D-5C13-4D80-915A-1A2688896EC8}" type="par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5115861B-6DE8-4948-9461-C5C43DE78E07}" type="sibTrans" cxnId="{66EEA7F5-9DEE-4917-A3A6-CB8BCB118AE4}">
      <dgm:prSet/>
      <dgm:spPr/>
      <dgm:t>
        <a:bodyPr/>
        <a:lstStyle/>
        <a:p>
          <a:endParaRPr lang="zh-TW" altLang="en-US"/>
        </a:p>
      </dgm:t>
    </dgm:pt>
    <dgm:pt modelId="{DE4902B4-F9DF-46C9-8D17-56CB74C14AF6}">
      <dgm:prSet phldrT="[文字]"/>
      <dgm:spPr/>
      <dgm:t>
        <a:bodyPr/>
        <a:lstStyle/>
        <a:p>
          <a:r>
            <a:rPr lang="zh-TW" altLang="en-US"/>
            <a:t>好玩的題目</a:t>
          </a:r>
        </a:p>
      </dgm:t>
    </dgm:pt>
    <dgm:pt modelId="{40F7C27B-3CDD-484F-9566-9F5DC43C7F8F}" type="par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4835762B-885A-42CE-94ED-F5147C8AC31A}" type="sibTrans" cxnId="{6B4BD228-5A52-40D9-84D0-086CFC50DE0F}">
      <dgm:prSet/>
      <dgm:spPr/>
      <dgm:t>
        <a:bodyPr/>
        <a:lstStyle/>
        <a:p>
          <a:endParaRPr lang="zh-TW" altLang="en-US"/>
        </a:p>
      </dgm:t>
    </dgm:pt>
    <dgm:pt modelId="{9E63CEC8-1553-4B91-830E-CE194EDBA2FC}">
      <dgm:prSet phldrT="[文字]"/>
      <dgm:spPr/>
      <dgm:t>
        <a:bodyPr/>
        <a:lstStyle/>
        <a:p>
          <a:r>
            <a:rPr lang="zh-TW" altLang="en-US"/>
            <a:t>蒐集資料</a:t>
          </a:r>
        </a:p>
      </dgm:t>
    </dgm:pt>
    <dgm:pt modelId="{68972F22-1713-48A0-A860-6725D3E0C7ED}" type="par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D743E77F-A6C5-454F-B8EA-11A10C1B074E}" type="sibTrans" cxnId="{2958667E-1C88-4183-B927-31AB98991E34}">
      <dgm:prSet/>
      <dgm:spPr/>
      <dgm:t>
        <a:bodyPr/>
        <a:lstStyle/>
        <a:p>
          <a:endParaRPr lang="zh-TW" altLang="en-US"/>
        </a:p>
      </dgm:t>
    </dgm:pt>
    <dgm:pt modelId="{9E5E8F9E-BCE8-4B06-B506-7C1323B43886}">
      <dgm:prSet phldrT="[文字]"/>
      <dgm:spPr/>
      <dgm:t>
        <a:bodyPr/>
        <a:lstStyle/>
        <a:p>
          <a:r>
            <a:rPr lang="zh-TW" altLang="en-US"/>
            <a:t>上網查資料</a:t>
          </a:r>
        </a:p>
      </dgm:t>
    </dgm:pt>
    <dgm:pt modelId="{D341AEBB-914C-4EFA-AA04-09EAA3F1A7FD}" type="par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FD439EF5-7361-4A45-8B4E-23D7F7D008AB}" type="sibTrans" cxnId="{9D9E01F6-3391-40C5-8946-749033E7725D}">
      <dgm:prSet/>
      <dgm:spPr/>
      <dgm:t>
        <a:bodyPr/>
        <a:lstStyle/>
        <a:p>
          <a:endParaRPr lang="zh-TW" altLang="en-US"/>
        </a:p>
      </dgm:t>
    </dgm:pt>
    <dgm:pt modelId="{7AA3037B-161F-45CB-ABD2-32E63C85315A}">
      <dgm:prSet phldrT="[文字]"/>
      <dgm:spPr/>
      <dgm:t>
        <a:bodyPr/>
        <a:lstStyle/>
        <a:p>
          <a:r>
            <a:rPr lang="zh-TW" altLang="en-US"/>
            <a:t>閱讀書籍</a:t>
          </a:r>
        </a:p>
      </dgm:t>
    </dgm:pt>
    <dgm:pt modelId="{8189AE4F-AC66-4EBD-A00C-B082B8A1E3E0}" type="par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3FB3D0F8-8446-4EBC-B38C-269719561592}" type="sibTrans" cxnId="{E534DE7C-80E3-40A7-8A81-A67B09554089}">
      <dgm:prSet/>
      <dgm:spPr/>
      <dgm:t>
        <a:bodyPr/>
        <a:lstStyle/>
        <a:p>
          <a:endParaRPr lang="zh-TW" altLang="en-US"/>
        </a:p>
      </dgm:t>
    </dgm:pt>
    <dgm:pt modelId="{81D5A2F0-B961-4704-8347-D4BF3D447A42}">
      <dgm:prSet phldrT="[文字]"/>
      <dgm:spPr/>
      <dgm:t>
        <a:bodyPr/>
        <a:lstStyle/>
        <a:p>
          <a:r>
            <a:rPr lang="zh-TW" altLang="en-US">
              <a:solidFill>
                <a:schemeClr val="bg2"/>
              </a:solidFill>
            </a:rPr>
            <a:t>資料分析</a:t>
          </a:r>
        </a:p>
      </dgm:t>
    </dgm:pt>
    <dgm:pt modelId="{3AED5E44-53FC-4B80-BBD4-D75C2657C162}" type="par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61481ADB-0981-4D51-9811-83DE14648048}" type="sibTrans" cxnId="{C9880036-E42F-4C70-A4ED-4D5BDF14BCD6}">
      <dgm:prSet/>
      <dgm:spPr/>
      <dgm:t>
        <a:bodyPr/>
        <a:lstStyle/>
        <a:p>
          <a:endParaRPr lang="zh-TW" altLang="en-US"/>
        </a:p>
      </dgm:t>
    </dgm:pt>
    <dgm:pt modelId="{D3EBE5EB-97DC-474F-8E83-5881D75FB2BB}">
      <dgm:prSet phldrT="[文字]"/>
      <dgm:spPr/>
      <dgm:t>
        <a:bodyPr/>
        <a:lstStyle/>
        <a:p>
          <a:r>
            <a:rPr lang="zh-TW" altLang="en-US"/>
            <a:t>問卷設計</a:t>
          </a:r>
        </a:p>
      </dgm:t>
    </dgm:pt>
    <dgm:pt modelId="{AB0BDA0F-E6CD-48B8-8D2F-21899CBEF362}" type="par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FC27EC5F-D996-4D33-81DF-72BFD1C73566}" type="sibTrans" cxnId="{32FCCF9C-9EA8-47CA-B992-E5C665C82217}">
      <dgm:prSet/>
      <dgm:spPr/>
      <dgm:t>
        <a:bodyPr/>
        <a:lstStyle/>
        <a:p>
          <a:endParaRPr lang="zh-TW" altLang="en-US"/>
        </a:p>
      </dgm:t>
    </dgm:pt>
    <dgm:pt modelId="{73D213AF-0800-4B3D-9FA6-76E26B8F069C}">
      <dgm:prSet phldrT="[文字]"/>
      <dgm:spPr/>
      <dgm:t>
        <a:bodyPr/>
        <a:lstStyle/>
        <a:p>
          <a:r>
            <a:rPr lang="zh-TW" altLang="en-US"/>
            <a:t>家裡飼養寵物情形</a:t>
          </a:r>
        </a:p>
      </dgm:t>
    </dgm:pt>
    <dgm:pt modelId="{96FAF15E-A770-475C-B841-5501C4BBF1FC}" type="par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04B623EE-3F70-4D77-BCC3-9B9DF1434FF7}" type="sibTrans" cxnId="{4A11F6E6-A9EE-4B27-AEF1-A14B1CA96A9C}">
      <dgm:prSet/>
      <dgm:spPr/>
      <dgm:t>
        <a:bodyPr/>
        <a:lstStyle/>
        <a:p>
          <a:endParaRPr lang="zh-TW" altLang="en-US"/>
        </a:p>
      </dgm:t>
    </dgm:pt>
    <dgm:pt modelId="{458950A0-6D34-4859-8DAC-325B8E8169D2}">
      <dgm:prSet phldrT="[文字]"/>
      <dgm:spPr/>
      <dgm:t>
        <a:bodyPr/>
        <a:lstStyle/>
        <a:p>
          <a:r>
            <a:rPr lang="zh-TW" altLang="en-US"/>
            <a:t>完成報告</a:t>
          </a:r>
        </a:p>
      </dgm:t>
    </dgm:pt>
    <dgm:pt modelId="{B5F7D77F-4BF7-4F31-BE6E-28EDD2A8B283}" type="par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464F3F15-92CA-4F89-B8EE-3215CD25310B}" type="sibTrans" cxnId="{AFC6C227-C96B-40DB-86B3-1959E553A80A}">
      <dgm:prSet/>
      <dgm:spPr/>
      <dgm:t>
        <a:bodyPr/>
        <a:lstStyle/>
        <a:p>
          <a:endParaRPr lang="zh-TW" altLang="en-US"/>
        </a:p>
      </dgm:t>
    </dgm:pt>
    <dgm:pt modelId="{50BA8477-E7BD-4062-BA47-09D7594EDAA2}">
      <dgm:prSet phldrT="[文字]"/>
      <dgm:spPr/>
      <dgm:t>
        <a:bodyPr/>
        <a:lstStyle/>
        <a:p>
          <a:r>
            <a:rPr lang="zh-TW" altLang="en-US">
              <a:solidFill>
                <a:schemeClr val="bg2"/>
              </a:solidFill>
            </a:rPr>
            <a:t>簡單統計、分析</a:t>
          </a:r>
        </a:p>
      </dgm:t>
    </dgm:pt>
    <dgm:pt modelId="{93EAEEEA-2E38-4569-8C4B-857CE7A675F6}" type="par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6D2C3D4F-20FB-4F57-AF40-98D467C49D34}" type="sibTrans" cxnId="{94F2FFDE-A42D-4FF5-AF7B-0869E88B4404}">
      <dgm:prSet/>
      <dgm:spPr/>
      <dgm:t>
        <a:bodyPr/>
        <a:lstStyle/>
        <a:p>
          <a:endParaRPr lang="zh-TW" altLang="en-US"/>
        </a:p>
      </dgm:t>
    </dgm:pt>
    <dgm:pt modelId="{4844FBAE-1885-4226-BCBA-0FC49D9BDFD7}">
      <dgm:prSet phldrT="[文字]"/>
      <dgm:spPr/>
      <dgm:t>
        <a:bodyPr/>
        <a:lstStyle/>
        <a:p>
          <a:r>
            <a:rPr lang="zh-TW" altLang="en-US"/>
            <a:t>分工撰寫</a:t>
          </a:r>
        </a:p>
      </dgm:t>
    </dgm:pt>
    <dgm:pt modelId="{3B842140-22AA-4119-8FA2-DC28E63EA97C}" type="par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13203B84-7CEF-4561-980B-6F954D652B97}" type="sibTrans" cxnId="{033102D9-DF9C-4E2C-A258-B5365A39253C}">
      <dgm:prSet/>
      <dgm:spPr/>
      <dgm:t>
        <a:bodyPr/>
        <a:lstStyle/>
        <a:p>
          <a:endParaRPr lang="zh-TW" altLang="en-US"/>
        </a:p>
      </dgm:t>
    </dgm:pt>
    <dgm:pt modelId="{EB908623-6E6C-4662-8A49-913721986F8D}">
      <dgm:prSet phldrT="[文字]"/>
      <dgm:spPr/>
      <dgm:t>
        <a:bodyPr/>
        <a:lstStyle/>
        <a:p>
          <a:r>
            <a:rPr lang="zh-TW" altLang="en-US"/>
            <a:t>一起彙整</a:t>
          </a:r>
        </a:p>
      </dgm:t>
    </dgm:pt>
    <dgm:pt modelId="{447EF9FE-704A-4239-966A-5E34363CE55D}" type="par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44B727DC-3226-45F4-A0A1-3F792BA0142E}" type="sibTrans" cxnId="{A31E6CAD-95EB-4662-8B46-CEA0A3F72D3A}">
      <dgm:prSet/>
      <dgm:spPr/>
      <dgm:t>
        <a:bodyPr/>
        <a:lstStyle/>
        <a:p>
          <a:endParaRPr lang="zh-TW" altLang="en-US"/>
        </a:p>
      </dgm:t>
    </dgm:pt>
    <dgm:pt modelId="{F0E34912-715C-4D4B-94A1-1C92D69355F5}">
      <dgm:prSet phldrT="[文字]"/>
      <dgm:spPr/>
      <dgm:t>
        <a:bodyPr/>
        <a:lstStyle/>
        <a:p>
          <a:r>
            <a:rPr lang="zh-TW" altLang="en-US"/>
            <a:t>關於寵物相關觀念</a:t>
          </a:r>
        </a:p>
      </dgm:t>
    </dgm:pt>
    <dgm:pt modelId="{B5273D96-0C6B-4679-8D39-A1D3DBB65CC5}" type="parTrans" cxnId="{0D1BE33E-E9B0-4958-BEA4-3F0B0CE098C3}">
      <dgm:prSet/>
      <dgm:spPr/>
      <dgm:t>
        <a:bodyPr/>
        <a:lstStyle/>
        <a:p>
          <a:endParaRPr lang="zh-TW" altLang="en-US"/>
        </a:p>
      </dgm:t>
    </dgm:pt>
    <dgm:pt modelId="{139C3526-238A-417F-A5EA-0DD302B96E3E}" type="sibTrans" cxnId="{0D1BE33E-E9B0-4958-BEA4-3F0B0CE098C3}">
      <dgm:prSet/>
      <dgm:spPr/>
      <dgm:t>
        <a:bodyPr/>
        <a:lstStyle/>
        <a:p>
          <a:endParaRPr lang="zh-TW" altLang="en-US"/>
        </a:p>
      </dgm:t>
    </dgm:pt>
    <dgm:pt modelId="{544F103C-DCDE-4BF3-BB5A-47C1AA8ACC62}">
      <dgm:prSet phldrT="[文字]"/>
      <dgm:spPr/>
      <dgm:t>
        <a:bodyPr/>
        <a:lstStyle/>
        <a:p>
          <a:r>
            <a:rPr lang="zh-TW" altLang="en-US">
              <a:solidFill>
                <a:schemeClr val="bg2"/>
              </a:solidFill>
            </a:rPr>
            <a:t>小組討論</a:t>
          </a:r>
        </a:p>
      </dgm:t>
    </dgm:pt>
    <dgm:pt modelId="{88A57B62-0705-4989-8898-29EC22B78168}" type="parTrans" cxnId="{89577891-0C3B-4817-8DEF-1865E3D35EA2}">
      <dgm:prSet/>
      <dgm:spPr/>
      <dgm:t>
        <a:bodyPr/>
        <a:lstStyle/>
        <a:p>
          <a:endParaRPr lang="zh-TW" altLang="en-US"/>
        </a:p>
      </dgm:t>
    </dgm:pt>
    <dgm:pt modelId="{E7A149A3-6768-450B-A692-D94E5F278EBE}" type="sibTrans" cxnId="{89577891-0C3B-4817-8DEF-1865E3D35EA2}">
      <dgm:prSet/>
      <dgm:spPr/>
      <dgm:t>
        <a:bodyPr/>
        <a:lstStyle/>
        <a:p>
          <a:endParaRPr lang="zh-TW" altLang="en-US"/>
        </a:p>
      </dgm:t>
    </dgm:pt>
    <dgm:pt modelId="{9E8462A3-1D43-4E01-83BF-18192FD35334}" type="pres">
      <dgm:prSet presAssocID="{060D98D6-DD55-4048-8C0A-65EF615CB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7B6F6A-A220-4BCB-B9AE-5105A984B76A}" type="pres">
      <dgm:prSet presAssocID="{F5068833-1678-4892-B3CB-B2A5CB2FFC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363451-4CC5-425F-A96B-65D36122223A}" type="pres">
      <dgm:prSet presAssocID="{2742F05F-AF83-49B0-BE4D-764CB446FB0B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734EA38-5FC7-41F9-970D-56299D603CD8}" type="pres">
      <dgm:prSet presAssocID="{2742F05F-AF83-49B0-BE4D-764CB446FB0B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DD140E5B-80FF-4068-A15C-9147178411D1}" type="pres">
      <dgm:prSet presAssocID="{9922438D-02A5-406E-B6DD-AF11AB9385A8}" presName="node" presStyleLbl="node1" presStyleIdx="1" presStyleCnt="6" custLinFactNeighborX="381" custLinFactNeighborY="-6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A7B29-EABB-43F5-80E2-9912E4757FEC}" type="pres">
      <dgm:prSet presAssocID="{08DB55D8-A8E0-4D32-A34A-3F4998F9685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CD4ABAA-9C15-46BA-B402-8EE93D3A089E}" type="pres">
      <dgm:prSet presAssocID="{08DB55D8-A8E0-4D32-A34A-3F4998F9685B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45A14CA0-6968-477C-983F-2F4456C8344E}" type="pres">
      <dgm:prSet presAssocID="{9E63CEC8-1553-4B91-830E-CE194EDBA2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27A44-B46E-444C-B49A-470BC82A0505}" type="pres">
      <dgm:prSet presAssocID="{D743E77F-A6C5-454F-B8EA-11A10C1B074E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76EABAD3-2BC8-470A-8A12-4B1A73FEA15F}" type="pres">
      <dgm:prSet presAssocID="{D743E77F-A6C5-454F-B8EA-11A10C1B074E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9B30240C-806F-4D22-BA7E-21650002CD3A}" type="pres">
      <dgm:prSet presAssocID="{D3EBE5EB-97DC-474F-8E83-5881D75FB2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056C0-C875-43FD-8E98-01EAC501EB15}" type="pres">
      <dgm:prSet presAssocID="{FC27EC5F-D996-4D33-81DF-72BFD1C7356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BA18CA8-5839-4DA2-943B-0F19A5579B0E}" type="pres">
      <dgm:prSet presAssocID="{FC27EC5F-D996-4D33-81DF-72BFD1C73566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F92135C0-C1D8-4D58-AB7B-D2EF129BC22F}" type="pres">
      <dgm:prSet presAssocID="{81D5A2F0-B961-4704-8347-D4BF3D447A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07B7E-45FB-4E9E-9A01-75CBAED9BE47}" type="pres">
      <dgm:prSet presAssocID="{61481ADB-0981-4D51-9811-83DE14648048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B53E964F-72E4-4740-B977-C76EADF1665E}" type="pres">
      <dgm:prSet presAssocID="{61481ADB-0981-4D51-9811-83DE14648048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4DF15420-990F-4176-BD84-B03231F5DA24}" type="pres">
      <dgm:prSet presAssocID="{458950A0-6D34-4859-8DAC-325B8E8169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9E01F6-3391-40C5-8946-749033E7725D}" srcId="{9E63CEC8-1553-4B91-830E-CE194EDBA2FC}" destId="{9E5E8F9E-BCE8-4B06-B506-7C1323B43886}" srcOrd="0" destOrd="0" parTransId="{D341AEBB-914C-4EFA-AA04-09EAA3F1A7FD}" sibTransId="{FD439EF5-7361-4A45-8B4E-23D7F7D008AB}"/>
    <dgm:cxn modelId="{32FCCF9C-9EA8-47CA-B992-E5C665C82217}" srcId="{060D98D6-DD55-4048-8C0A-65EF615CBADE}" destId="{D3EBE5EB-97DC-474F-8E83-5881D75FB2BB}" srcOrd="3" destOrd="0" parTransId="{AB0BDA0F-E6CD-48B8-8D2F-21899CBEF362}" sibTransId="{FC27EC5F-D996-4D33-81DF-72BFD1C73566}"/>
    <dgm:cxn modelId="{87F803F9-F111-4854-87C9-C6D5C6D9DBEF}" type="presOf" srcId="{61481ADB-0981-4D51-9811-83DE14648048}" destId="{1E307B7E-45FB-4E9E-9A01-75CBAED9BE47}" srcOrd="0" destOrd="0" presId="urn:microsoft.com/office/officeart/2005/8/layout/bProcess3"/>
    <dgm:cxn modelId="{0D1BE33E-E9B0-4958-BEA4-3F0B0CE098C3}" srcId="{D3EBE5EB-97DC-474F-8E83-5881D75FB2BB}" destId="{F0E34912-715C-4D4B-94A1-1C92D69355F5}" srcOrd="1" destOrd="0" parTransId="{B5273D96-0C6B-4679-8D39-A1D3DBB65CC5}" sibTransId="{139C3526-238A-417F-A5EA-0DD302B96E3E}"/>
    <dgm:cxn modelId="{E4D000DB-25E3-4061-9E48-43CC42C9BEB4}" type="presOf" srcId="{544F103C-DCDE-4BF3-BB5A-47C1AA8ACC62}" destId="{F92135C0-C1D8-4D58-AB7B-D2EF129BC22F}" srcOrd="0" destOrd="2" presId="urn:microsoft.com/office/officeart/2005/8/layout/bProcess3"/>
    <dgm:cxn modelId="{BD60C86F-A3DC-4AFE-91A1-FEA0305133CB}" srcId="{F5068833-1678-4892-B3CB-B2A5CB2FFC8B}" destId="{AF063BAE-B390-44CF-8678-0EF8DAB92EBB}" srcOrd="1" destOrd="0" parTransId="{C4EEC745-AB43-4EE6-A99A-E499DCF7A321}" sibTransId="{F8F5227F-F2B4-4706-BCD8-796B6BAC1607}"/>
    <dgm:cxn modelId="{E0A488CD-9857-4B5F-8EF0-FD865B907D7F}" type="presOf" srcId="{87038FAB-CD6F-407E-95BF-A4DBE28EC90E}" destId="{DD140E5B-80FF-4068-A15C-9147178411D1}" srcOrd="0" destOrd="1" presId="urn:microsoft.com/office/officeart/2005/8/layout/bProcess3"/>
    <dgm:cxn modelId="{540666FB-4038-4FB3-A2F2-8FE8B7044129}" type="presOf" srcId="{61481ADB-0981-4D51-9811-83DE14648048}" destId="{B53E964F-72E4-4740-B977-C76EADF1665E}" srcOrd="1" destOrd="0" presId="urn:microsoft.com/office/officeart/2005/8/layout/bProcess3"/>
    <dgm:cxn modelId="{A65466A0-9B8B-4C1D-8B56-D7CA34D06C15}" type="presOf" srcId="{F5068833-1678-4892-B3CB-B2A5CB2FFC8B}" destId="{197B6F6A-A220-4BCB-B9AE-5105A984B76A}" srcOrd="0" destOrd="0" presId="urn:microsoft.com/office/officeart/2005/8/layout/bProcess3"/>
    <dgm:cxn modelId="{FDA7A18A-CF40-4B68-A530-AD6B18AEE88C}" type="presOf" srcId="{AF063BAE-B390-44CF-8678-0EF8DAB92EBB}" destId="{197B6F6A-A220-4BCB-B9AE-5105A984B76A}" srcOrd="0" destOrd="2" presId="urn:microsoft.com/office/officeart/2005/8/layout/bProcess3"/>
    <dgm:cxn modelId="{3AE9F647-B607-4F57-87B5-037FBDAA455D}" srcId="{060D98D6-DD55-4048-8C0A-65EF615CBADE}" destId="{9922438D-02A5-406E-B6DD-AF11AB9385A8}" srcOrd="1" destOrd="0" parTransId="{0C93EED6-A895-422D-BD4D-00079C73BEBF}" sibTransId="{08DB55D8-A8E0-4D32-A34A-3F4998F9685B}"/>
    <dgm:cxn modelId="{A31E6CAD-95EB-4662-8B46-CEA0A3F72D3A}" srcId="{458950A0-6D34-4859-8DAC-325B8E8169D2}" destId="{EB908623-6E6C-4662-8A49-913721986F8D}" srcOrd="1" destOrd="0" parTransId="{447EF9FE-704A-4239-966A-5E34363CE55D}" sibTransId="{44B727DC-3226-45F4-A0A1-3F792BA0142E}"/>
    <dgm:cxn modelId="{70CB1496-F117-4993-906D-1B933329A31B}" type="presOf" srcId="{08DB55D8-A8E0-4D32-A34A-3F4998F9685B}" destId="{E2FA7B29-EABB-43F5-80E2-9912E4757FEC}" srcOrd="0" destOrd="0" presId="urn:microsoft.com/office/officeart/2005/8/layout/bProcess3"/>
    <dgm:cxn modelId="{B7D508D3-D1A0-4871-AFAC-0F1073477D40}" type="presOf" srcId="{F0E34912-715C-4D4B-94A1-1C92D69355F5}" destId="{9B30240C-806F-4D22-BA7E-21650002CD3A}" srcOrd="0" destOrd="2" presId="urn:microsoft.com/office/officeart/2005/8/layout/bProcess3"/>
    <dgm:cxn modelId="{89577891-0C3B-4817-8DEF-1865E3D35EA2}" srcId="{81D5A2F0-B961-4704-8347-D4BF3D447A42}" destId="{544F103C-DCDE-4BF3-BB5A-47C1AA8ACC62}" srcOrd="1" destOrd="0" parTransId="{88A57B62-0705-4989-8898-29EC22B78168}" sibTransId="{E7A149A3-6768-450B-A692-D94E5F278EBE}"/>
    <dgm:cxn modelId="{6B4BD228-5A52-40D9-84D0-086CFC50DE0F}" srcId="{9922438D-02A5-406E-B6DD-AF11AB9385A8}" destId="{DE4902B4-F9DF-46C9-8D17-56CB74C14AF6}" srcOrd="1" destOrd="0" parTransId="{40F7C27B-3CDD-484F-9566-9F5DC43C7F8F}" sibTransId="{4835762B-885A-42CE-94ED-F5147C8AC31A}"/>
    <dgm:cxn modelId="{B5B1CEE6-4D0C-4BDF-8C24-EB18C5E381B8}" type="presOf" srcId="{9E5E8F9E-BCE8-4B06-B506-7C1323B43886}" destId="{45A14CA0-6968-477C-983F-2F4456C8344E}" srcOrd="0" destOrd="1" presId="urn:microsoft.com/office/officeart/2005/8/layout/bProcess3"/>
    <dgm:cxn modelId="{1E02D57C-2AE6-42AA-BF26-637C497B7A7A}" type="presOf" srcId="{7AA3037B-161F-45CB-ABD2-32E63C85315A}" destId="{45A14CA0-6968-477C-983F-2F4456C8344E}" srcOrd="0" destOrd="2" presId="urn:microsoft.com/office/officeart/2005/8/layout/bProcess3"/>
    <dgm:cxn modelId="{F9FC2CBC-76A8-48BA-AA6A-BE3AE65E756D}" type="presOf" srcId="{DE4902B4-F9DF-46C9-8D17-56CB74C14AF6}" destId="{DD140E5B-80FF-4068-A15C-9147178411D1}" srcOrd="0" destOrd="2" presId="urn:microsoft.com/office/officeart/2005/8/layout/bProcess3"/>
    <dgm:cxn modelId="{AFC6C227-C96B-40DB-86B3-1959E553A80A}" srcId="{060D98D6-DD55-4048-8C0A-65EF615CBADE}" destId="{458950A0-6D34-4859-8DAC-325B8E8169D2}" srcOrd="5" destOrd="0" parTransId="{B5F7D77F-4BF7-4F31-BE6E-28EDD2A8B283}" sibTransId="{464F3F15-92CA-4F89-B8EE-3215CD25310B}"/>
    <dgm:cxn modelId="{4A11F6E6-A9EE-4B27-AEF1-A14B1CA96A9C}" srcId="{D3EBE5EB-97DC-474F-8E83-5881D75FB2BB}" destId="{73D213AF-0800-4B3D-9FA6-76E26B8F069C}" srcOrd="0" destOrd="0" parTransId="{96FAF15E-A770-475C-B841-5501C4BBF1FC}" sibTransId="{04B623EE-3F70-4D77-BCC3-9B9DF1434FF7}"/>
    <dgm:cxn modelId="{B52F9ECF-F993-45E1-92D9-4A4F9AA9A729}" type="presOf" srcId="{FC27EC5F-D996-4D33-81DF-72BFD1C73566}" destId="{3BA18CA8-5839-4DA2-943B-0F19A5579B0E}" srcOrd="1" destOrd="0" presId="urn:microsoft.com/office/officeart/2005/8/layout/bProcess3"/>
    <dgm:cxn modelId="{0A93330D-C1EA-44E2-B7D5-665F9CDA0440}" type="presOf" srcId="{2742F05F-AF83-49B0-BE4D-764CB446FB0B}" destId="{04363451-4CC5-425F-A96B-65D36122223A}" srcOrd="0" destOrd="0" presId="urn:microsoft.com/office/officeart/2005/8/layout/bProcess3"/>
    <dgm:cxn modelId="{E6ED9795-9FCD-4A1A-9683-B5F4F4C0EB9C}" srcId="{060D98D6-DD55-4048-8C0A-65EF615CBADE}" destId="{F5068833-1678-4892-B3CB-B2A5CB2FFC8B}" srcOrd="0" destOrd="0" parTransId="{52FA2EFF-C0AA-4B61-937B-6A4E3BC47FF4}" sibTransId="{2742F05F-AF83-49B0-BE4D-764CB446FB0B}"/>
    <dgm:cxn modelId="{E534DE7C-80E3-40A7-8A81-A67B09554089}" srcId="{9E63CEC8-1553-4B91-830E-CE194EDBA2FC}" destId="{7AA3037B-161F-45CB-ABD2-32E63C85315A}" srcOrd="1" destOrd="0" parTransId="{8189AE4F-AC66-4EBD-A00C-B082B8A1E3E0}" sibTransId="{3FB3D0F8-8446-4EBC-B38C-269719561592}"/>
    <dgm:cxn modelId="{8E6E5870-9E8A-43BE-89D3-982C34B3B8E9}" type="presOf" srcId="{2742F05F-AF83-49B0-BE4D-764CB446FB0B}" destId="{2734EA38-5FC7-41F9-970D-56299D603CD8}" srcOrd="1" destOrd="0" presId="urn:microsoft.com/office/officeart/2005/8/layout/bProcess3"/>
    <dgm:cxn modelId="{FA34AF09-9521-4C9E-954E-51EA7284A93A}" type="presOf" srcId="{81D5A2F0-B961-4704-8347-D4BF3D447A42}" destId="{F92135C0-C1D8-4D58-AB7B-D2EF129BC22F}" srcOrd="0" destOrd="0" presId="urn:microsoft.com/office/officeart/2005/8/layout/bProcess3"/>
    <dgm:cxn modelId="{D9A6265A-92E9-4B86-AA90-D5FA4F6993E0}" type="presOf" srcId="{EB908623-6E6C-4662-8A49-913721986F8D}" destId="{4DF15420-990F-4176-BD84-B03231F5DA24}" srcOrd="0" destOrd="2" presId="urn:microsoft.com/office/officeart/2005/8/layout/bProcess3"/>
    <dgm:cxn modelId="{063F1BBF-90F0-4995-9B2E-2AEC4C52CA29}" type="presOf" srcId="{4844FBAE-1885-4226-BCBA-0FC49D9BDFD7}" destId="{4DF15420-990F-4176-BD84-B03231F5DA24}" srcOrd="0" destOrd="1" presId="urn:microsoft.com/office/officeart/2005/8/layout/bProcess3"/>
    <dgm:cxn modelId="{519F7231-3DCF-443A-84E1-BAC680404396}" type="presOf" srcId="{08DB55D8-A8E0-4D32-A34A-3F4998F9685B}" destId="{DCD4ABAA-9C15-46BA-B402-8EE93D3A089E}" srcOrd="1" destOrd="0" presId="urn:microsoft.com/office/officeart/2005/8/layout/bProcess3"/>
    <dgm:cxn modelId="{521C3C97-E65F-473A-83FE-B4D2B60BD35C}" type="presOf" srcId="{50BA8477-E7BD-4062-BA47-09D7594EDAA2}" destId="{F92135C0-C1D8-4D58-AB7B-D2EF129BC22F}" srcOrd="0" destOrd="1" presId="urn:microsoft.com/office/officeart/2005/8/layout/bProcess3"/>
    <dgm:cxn modelId="{7530C2B4-D415-485B-9BEA-BBEE0C17C324}" type="presOf" srcId="{9922438D-02A5-406E-B6DD-AF11AB9385A8}" destId="{DD140E5B-80FF-4068-A15C-9147178411D1}" srcOrd="0" destOrd="0" presId="urn:microsoft.com/office/officeart/2005/8/layout/bProcess3"/>
    <dgm:cxn modelId="{98BB2EC1-B6AC-44D8-B390-B75CF7BAC60B}" type="presOf" srcId="{060D98D6-DD55-4048-8C0A-65EF615CBADE}" destId="{9E8462A3-1D43-4E01-83BF-18192FD35334}" srcOrd="0" destOrd="0" presId="urn:microsoft.com/office/officeart/2005/8/layout/bProcess3"/>
    <dgm:cxn modelId="{86009CC1-1200-4DD5-AE13-D62D4AAD424B}" type="presOf" srcId="{73D213AF-0800-4B3D-9FA6-76E26B8F069C}" destId="{9B30240C-806F-4D22-BA7E-21650002CD3A}" srcOrd="0" destOrd="1" presId="urn:microsoft.com/office/officeart/2005/8/layout/bProcess3"/>
    <dgm:cxn modelId="{94F2FFDE-A42D-4FF5-AF7B-0869E88B4404}" srcId="{81D5A2F0-B961-4704-8347-D4BF3D447A42}" destId="{50BA8477-E7BD-4062-BA47-09D7594EDAA2}" srcOrd="0" destOrd="0" parTransId="{93EAEEEA-2E38-4569-8C4B-857CE7A675F6}" sibTransId="{6D2C3D4F-20FB-4F57-AF40-98D467C49D34}"/>
    <dgm:cxn modelId="{5AC62C0B-8746-4668-9969-6CDFBAFF1B88}" srcId="{F5068833-1678-4892-B3CB-B2A5CB2FFC8B}" destId="{46BD9B12-370E-479D-AFB1-1BD9DA0EB43D}" srcOrd="0" destOrd="0" parTransId="{60C94F16-8E5B-4ECC-B350-97875422C6AE}" sibTransId="{0590A8B6-59D1-450D-84DF-F3600338E41F}"/>
    <dgm:cxn modelId="{C9880036-E42F-4C70-A4ED-4D5BDF14BCD6}" srcId="{060D98D6-DD55-4048-8C0A-65EF615CBADE}" destId="{81D5A2F0-B961-4704-8347-D4BF3D447A42}" srcOrd="4" destOrd="0" parTransId="{3AED5E44-53FC-4B80-BBD4-D75C2657C162}" sibTransId="{61481ADB-0981-4D51-9811-83DE14648048}"/>
    <dgm:cxn modelId="{A256E04D-DF9F-4B2E-A3DE-66972138C49F}" type="presOf" srcId="{D743E77F-A6C5-454F-B8EA-11A10C1B074E}" destId="{76EABAD3-2BC8-470A-8A12-4B1A73FEA15F}" srcOrd="1" destOrd="0" presId="urn:microsoft.com/office/officeart/2005/8/layout/bProcess3"/>
    <dgm:cxn modelId="{CBE20633-A37E-45CC-B5CC-256C2EA487CB}" type="presOf" srcId="{9E63CEC8-1553-4B91-830E-CE194EDBA2FC}" destId="{45A14CA0-6968-477C-983F-2F4456C8344E}" srcOrd="0" destOrd="0" presId="urn:microsoft.com/office/officeart/2005/8/layout/bProcess3"/>
    <dgm:cxn modelId="{8191E144-416C-4B40-AC3C-14C96D0AAD04}" type="presOf" srcId="{D743E77F-A6C5-454F-B8EA-11A10C1B074E}" destId="{4AA27A44-B46E-444C-B49A-470BC82A0505}" srcOrd="0" destOrd="0" presId="urn:microsoft.com/office/officeart/2005/8/layout/bProcess3"/>
    <dgm:cxn modelId="{CEE0F5B9-BBB7-40DB-895F-ECF7F842B332}" type="presOf" srcId="{46BD9B12-370E-479D-AFB1-1BD9DA0EB43D}" destId="{197B6F6A-A220-4BCB-B9AE-5105A984B76A}" srcOrd="0" destOrd="1" presId="urn:microsoft.com/office/officeart/2005/8/layout/bProcess3"/>
    <dgm:cxn modelId="{2958667E-1C88-4183-B927-31AB98991E34}" srcId="{060D98D6-DD55-4048-8C0A-65EF615CBADE}" destId="{9E63CEC8-1553-4B91-830E-CE194EDBA2FC}" srcOrd="2" destOrd="0" parTransId="{68972F22-1713-48A0-A860-6725D3E0C7ED}" sibTransId="{D743E77F-A6C5-454F-B8EA-11A10C1B074E}"/>
    <dgm:cxn modelId="{B9592992-72D8-45F0-A287-591AFC28D662}" type="presOf" srcId="{D3EBE5EB-97DC-474F-8E83-5881D75FB2BB}" destId="{9B30240C-806F-4D22-BA7E-21650002CD3A}" srcOrd="0" destOrd="0" presId="urn:microsoft.com/office/officeart/2005/8/layout/bProcess3"/>
    <dgm:cxn modelId="{033102D9-DF9C-4E2C-A258-B5365A39253C}" srcId="{458950A0-6D34-4859-8DAC-325B8E8169D2}" destId="{4844FBAE-1885-4226-BCBA-0FC49D9BDFD7}" srcOrd="0" destOrd="0" parTransId="{3B842140-22AA-4119-8FA2-DC28E63EA97C}" sibTransId="{13203B84-7CEF-4561-980B-6F954D652B97}"/>
    <dgm:cxn modelId="{70063CC5-F4FC-4237-AAB4-95D29CA2D11C}" type="presOf" srcId="{458950A0-6D34-4859-8DAC-325B8E8169D2}" destId="{4DF15420-990F-4176-BD84-B03231F5DA24}" srcOrd="0" destOrd="0" presId="urn:microsoft.com/office/officeart/2005/8/layout/bProcess3"/>
    <dgm:cxn modelId="{66EEA7F5-9DEE-4917-A3A6-CB8BCB118AE4}" srcId="{9922438D-02A5-406E-B6DD-AF11AB9385A8}" destId="{87038FAB-CD6F-407E-95BF-A4DBE28EC90E}" srcOrd="0" destOrd="0" parTransId="{5206769D-5C13-4D80-915A-1A2688896EC8}" sibTransId="{5115861B-6DE8-4948-9461-C5C43DE78E07}"/>
    <dgm:cxn modelId="{593E8BAF-6F01-424D-92FB-FB3211F0E053}" type="presOf" srcId="{FC27EC5F-D996-4D33-81DF-72BFD1C73566}" destId="{5D7056C0-C875-43FD-8E98-01EAC501EB15}" srcOrd="0" destOrd="0" presId="urn:microsoft.com/office/officeart/2005/8/layout/bProcess3"/>
    <dgm:cxn modelId="{62E29052-3723-40E2-B19B-5C2AC83E4BBE}" type="presParOf" srcId="{9E8462A3-1D43-4E01-83BF-18192FD35334}" destId="{197B6F6A-A220-4BCB-B9AE-5105A984B76A}" srcOrd="0" destOrd="0" presId="urn:microsoft.com/office/officeart/2005/8/layout/bProcess3"/>
    <dgm:cxn modelId="{58A89A54-0EF4-4E03-94DF-027D5B01F5AC}" type="presParOf" srcId="{9E8462A3-1D43-4E01-83BF-18192FD35334}" destId="{04363451-4CC5-425F-A96B-65D36122223A}" srcOrd="1" destOrd="0" presId="urn:microsoft.com/office/officeart/2005/8/layout/bProcess3"/>
    <dgm:cxn modelId="{8F64A6EB-0187-4698-B32A-603F6C0E0C48}" type="presParOf" srcId="{04363451-4CC5-425F-A96B-65D36122223A}" destId="{2734EA38-5FC7-41F9-970D-56299D603CD8}" srcOrd="0" destOrd="0" presId="urn:microsoft.com/office/officeart/2005/8/layout/bProcess3"/>
    <dgm:cxn modelId="{DA50BB25-45EF-476F-A760-BEED9315631F}" type="presParOf" srcId="{9E8462A3-1D43-4E01-83BF-18192FD35334}" destId="{DD140E5B-80FF-4068-A15C-9147178411D1}" srcOrd="2" destOrd="0" presId="urn:microsoft.com/office/officeart/2005/8/layout/bProcess3"/>
    <dgm:cxn modelId="{E8622417-F8E3-4213-AF94-081BE736FB74}" type="presParOf" srcId="{9E8462A3-1D43-4E01-83BF-18192FD35334}" destId="{E2FA7B29-EABB-43F5-80E2-9912E4757FEC}" srcOrd="3" destOrd="0" presId="urn:microsoft.com/office/officeart/2005/8/layout/bProcess3"/>
    <dgm:cxn modelId="{64D4CBA5-7D79-4C1C-AA3E-54137848D09E}" type="presParOf" srcId="{E2FA7B29-EABB-43F5-80E2-9912E4757FEC}" destId="{DCD4ABAA-9C15-46BA-B402-8EE93D3A089E}" srcOrd="0" destOrd="0" presId="urn:microsoft.com/office/officeart/2005/8/layout/bProcess3"/>
    <dgm:cxn modelId="{2B0DEF8F-1B17-47F4-A984-9B8953C06707}" type="presParOf" srcId="{9E8462A3-1D43-4E01-83BF-18192FD35334}" destId="{45A14CA0-6968-477C-983F-2F4456C8344E}" srcOrd="4" destOrd="0" presId="urn:microsoft.com/office/officeart/2005/8/layout/bProcess3"/>
    <dgm:cxn modelId="{F9851B45-C718-4920-8B79-30A6CF5B0FD0}" type="presParOf" srcId="{9E8462A3-1D43-4E01-83BF-18192FD35334}" destId="{4AA27A44-B46E-444C-B49A-470BC82A0505}" srcOrd="5" destOrd="0" presId="urn:microsoft.com/office/officeart/2005/8/layout/bProcess3"/>
    <dgm:cxn modelId="{097DFAB5-6C37-4D52-A557-AA15C91271D3}" type="presParOf" srcId="{4AA27A44-B46E-444C-B49A-470BC82A0505}" destId="{76EABAD3-2BC8-470A-8A12-4B1A73FEA15F}" srcOrd="0" destOrd="0" presId="urn:microsoft.com/office/officeart/2005/8/layout/bProcess3"/>
    <dgm:cxn modelId="{9FBA7541-5BF4-4D1C-8E22-719DC27BFBCA}" type="presParOf" srcId="{9E8462A3-1D43-4E01-83BF-18192FD35334}" destId="{9B30240C-806F-4D22-BA7E-21650002CD3A}" srcOrd="6" destOrd="0" presId="urn:microsoft.com/office/officeart/2005/8/layout/bProcess3"/>
    <dgm:cxn modelId="{31F59B51-108D-49B4-9460-525C5CA7793C}" type="presParOf" srcId="{9E8462A3-1D43-4E01-83BF-18192FD35334}" destId="{5D7056C0-C875-43FD-8E98-01EAC501EB15}" srcOrd="7" destOrd="0" presId="urn:microsoft.com/office/officeart/2005/8/layout/bProcess3"/>
    <dgm:cxn modelId="{0C948E17-1BE8-423B-8419-8D3EFF1F448F}" type="presParOf" srcId="{5D7056C0-C875-43FD-8E98-01EAC501EB15}" destId="{3BA18CA8-5839-4DA2-943B-0F19A5579B0E}" srcOrd="0" destOrd="0" presId="urn:microsoft.com/office/officeart/2005/8/layout/bProcess3"/>
    <dgm:cxn modelId="{AFBD23E1-F80B-4F3A-88C3-79ACB935C124}" type="presParOf" srcId="{9E8462A3-1D43-4E01-83BF-18192FD35334}" destId="{F92135C0-C1D8-4D58-AB7B-D2EF129BC22F}" srcOrd="8" destOrd="0" presId="urn:microsoft.com/office/officeart/2005/8/layout/bProcess3"/>
    <dgm:cxn modelId="{DAA5D07C-8ECC-4761-8CC6-657F3FC0C81C}" type="presParOf" srcId="{9E8462A3-1D43-4E01-83BF-18192FD35334}" destId="{1E307B7E-45FB-4E9E-9A01-75CBAED9BE47}" srcOrd="9" destOrd="0" presId="urn:microsoft.com/office/officeart/2005/8/layout/bProcess3"/>
    <dgm:cxn modelId="{E26F9EF1-8B19-4DC5-9BDD-60A6FE7EF38A}" type="presParOf" srcId="{1E307B7E-45FB-4E9E-9A01-75CBAED9BE47}" destId="{B53E964F-72E4-4740-B977-C76EADF1665E}" srcOrd="0" destOrd="0" presId="urn:microsoft.com/office/officeart/2005/8/layout/bProcess3"/>
    <dgm:cxn modelId="{BEE523C8-BBD8-4220-A257-052A223F98D2}" type="presParOf" srcId="{9E8462A3-1D43-4E01-83BF-18192FD35334}" destId="{4DF15420-990F-4176-BD84-B03231F5DA2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3451-4CC5-425F-A96B-65D36122223A}">
      <dsp:nvSpPr>
        <dsp:cNvPr id="0" name=""/>
        <dsp:cNvSpPr/>
      </dsp:nvSpPr>
      <dsp:spPr>
        <a:xfrm>
          <a:off x="2379359" y="1343572"/>
          <a:ext cx="524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4768"/>
              </a:moveTo>
              <a:lnTo>
                <a:pt x="279431" y="54768"/>
              </a:lnTo>
              <a:lnTo>
                <a:pt x="279431" y="45720"/>
              </a:lnTo>
              <a:lnTo>
                <a:pt x="5246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27807" y="1386561"/>
        <a:ext cx="27766" cy="5462"/>
      </dsp:txXfrm>
    </dsp:sp>
    <dsp:sp modelId="{197B6F6A-A220-4BCB-B9AE-5105A984B76A}">
      <dsp:nvSpPr>
        <dsp:cNvPr id="0" name=""/>
        <dsp:cNvSpPr/>
      </dsp:nvSpPr>
      <dsp:spPr>
        <a:xfrm>
          <a:off x="6308" y="685885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成立研究小組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邀請好友參加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邀請老師指導</a:t>
          </a:r>
        </a:p>
      </dsp:txBody>
      <dsp:txXfrm>
        <a:off x="6308" y="685885"/>
        <a:ext cx="2374850" cy="1424910"/>
      </dsp:txXfrm>
    </dsp:sp>
    <dsp:sp modelId="{E2FA7B29-EABB-43F5-80E2-9912E4757FEC}">
      <dsp:nvSpPr>
        <dsp:cNvPr id="0" name=""/>
        <dsp:cNvSpPr/>
      </dsp:nvSpPr>
      <dsp:spPr>
        <a:xfrm>
          <a:off x="5309473" y="1343572"/>
          <a:ext cx="506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383" y="45720"/>
              </a:lnTo>
              <a:lnTo>
                <a:pt x="270383" y="54768"/>
              </a:lnTo>
              <a:lnTo>
                <a:pt x="506567" y="5476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49325" y="1386561"/>
        <a:ext cx="26862" cy="5462"/>
      </dsp:txXfrm>
    </dsp:sp>
    <dsp:sp modelId="{DD140E5B-80FF-4068-A15C-9147178411D1}">
      <dsp:nvSpPr>
        <dsp:cNvPr id="0" name=""/>
        <dsp:cNvSpPr/>
      </dsp:nvSpPr>
      <dsp:spPr>
        <a:xfrm>
          <a:off x="2936422" y="676837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確定研究主題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大家感興趣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好玩的題目</a:t>
          </a:r>
        </a:p>
      </dsp:txBody>
      <dsp:txXfrm>
        <a:off x="2936422" y="676837"/>
        <a:ext cx="2374850" cy="1424910"/>
      </dsp:txXfrm>
    </dsp:sp>
    <dsp:sp modelId="{4AA27A44-B46E-444C-B49A-470BC82A0505}">
      <dsp:nvSpPr>
        <dsp:cNvPr id="0" name=""/>
        <dsp:cNvSpPr/>
      </dsp:nvSpPr>
      <dsp:spPr>
        <a:xfrm>
          <a:off x="1193734" y="2108996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68109" y="2364072"/>
        <a:ext cx="293380" cy="5462"/>
      </dsp:txXfrm>
    </dsp:sp>
    <dsp:sp modelId="{45A14CA0-6968-477C-983F-2F4456C8344E}">
      <dsp:nvSpPr>
        <dsp:cNvPr id="0" name=""/>
        <dsp:cNvSpPr/>
      </dsp:nvSpPr>
      <dsp:spPr>
        <a:xfrm>
          <a:off x="5848440" y="685885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蒐集資料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上網查資料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閱讀書籍</a:t>
          </a:r>
        </a:p>
      </dsp:txBody>
      <dsp:txXfrm>
        <a:off x="5848440" y="685885"/>
        <a:ext cx="2374850" cy="1424910"/>
      </dsp:txXfrm>
    </dsp:sp>
    <dsp:sp modelId="{5D7056C0-C875-43FD-8E98-01EAC501EB15}">
      <dsp:nvSpPr>
        <dsp:cNvPr id="0" name=""/>
        <dsp:cNvSpPr/>
      </dsp:nvSpPr>
      <dsp:spPr>
        <a:xfrm>
          <a:off x="2379359" y="3323746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23511" y="3366735"/>
        <a:ext cx="27310" cy="5462"/>
      </dsp:txXfrm>
    </dsp:sp>
    <dsp:sp modelId="{9B30240C-806F-4D22-BA7E-21650002CD3A}">
      <dsp:nvSpPr>
        <dsp:cNvPr id="0" name=""/>
        <dsp:cNvSpPr/>
      </dsp:nvSpPr>
      <dsp:spPr>
        <a:xfrm>
          <a:off x="6308" y="265701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問卷設計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家裡飼養寵物情形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關於寵物相關觀念</a:t>
          </a:r>
        </a:p>
      </dsp:txBody>
      <dsp:txXfrm>
        <a:off x="6308" y="2657011"/>
        <a:ext cx="2374850" cy="1424910"/>
      </dsp:txXfrm>
    </dsp:sp>
    <dsp:sp modelId="{1E307B7E-45FB-4E9E-9A01-75CBAED9BE47}">
      <dsp:nvSpPr>
        <dsp:cNvPr id="0" name=""/>
        <dsp:cNvSpPr/>
      </dsp:nvSpPr>
      <dsp:spPr>
        <a:xfrm>
          <a:off x="5300425" y="3323746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44577" y="3366735"/>
        <a:ext cx="27310" cy="5462"/>
      </dsp:txXfrm>
    </dsp:sp>
    <dsp:sp modelId="{F92135C0-C1D8-4D58-AB7B-D2EF129BC22F}">
      <dsp:nvSpPr>
        <dsp:cNvPr id="0" name=""/>
        <dsp:cNvSpPr/>
      </dsp:nvSpPr>
      <dsp:spPr>
        <a:xfrm>
          <a:off x="2927374" y="265701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>
              <a:solidFill>
                <a:schemeClr val="bg2"/>
              </a:solidFill>
            </a:rPr>
            <a:t>資料分析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>
              <a:solidFill>
                <a:schemeClr val="bg2"/>
              </a:solidFill>
            </a:rPr>
            <a:t>簡單統計、分析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>
              <a:solidFill>
                <a:schemeClr val="bg2"/>
              </a:solidFill>
            </a:rPr>
            <a:t>小組討論</a:t>
          </a:r>
        </a:p>
      </dsp:txBody>
      <dsp:txXfrm>
        <a:off x="2927374" y="2657011"/>
        <a:ext cx="2374850" cy="1424910"/>
      </dsp:txXfrm>
    </dsp:sp>
    <dsp:sp modelId="{4DF15420-990F-4176-BD84-B03231F5DA24}">
      <dsp:nvSpPr>
        <dsp:cNvPr id="0" name=""/>
        <dsp:cNvSpPr/>
      </dsp:nvSpPr>
      <dsp:spPr>
        <a:xfrm>
          <a:off x="5848440" y="2657011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/>
            <a:t>完成報告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分工撰寫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一起彙整</a:t>
          </a:r>
        </a:p>
      </dsp:txBody>
      <dsp:txXfrm>
        <a:off x="5848440" y="2657011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0.82353</cdr:y>
    </cdr:from>
    <cdr:to>
      <cdr:x>1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2520280"/>
          <a:ext cx="3600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0.84915</cdr:y>
    </cdr:from>
    <cdr:to>
      <cdr:x>1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2448272"/>
          <a:ext cx="352839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0.78571</cdr:y>
    </cdr:from>
    <cdr:to>
      <cdr:x>1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2016224"/>
          <a:ext cx="32403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5D66-7CDD-4416-AD13-45F7466A80F7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34B7-FA79-4C16-A5D3-3FDB4F5C00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61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34B7-FA79-4C16-A5D3-3FDB4F5C00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64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NBUSER\Desktop\五甲小論文\照片\活動\上網找資料\IMAG5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" y="5287685"/>
            <a:ext cx="2747279" cy="15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24814" cy="1481336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志學國小學生家裡寵物調查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854696" cy="20162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 smtClean="0"/>
              <a:t>花蓮縣志學國小 五年甲班 貓貓隊</a:t>
            </a:r>
            <a:endParaRPr lang="en-US" altLang="zh-TW" dirty="0" smtClean="0"/>
          </a:p>
          <a:p>
            <a:pPr algn="ctr">
              <a:lnSpc>
                <a:spcPct val="150000"/>
              </a:lnSpc>
            </a:pPr>
            <a:r>
              <a:rPr lang="zh-TW" altLang="en-US" dirty="0" smtClean="0"/>
              <a:t>作者：施得瑩  楊欣憓  盧怡均  郭子馨</a:t>
            </a:r>
            <a:endParaRPr lang="en-US" altLang="zh-TW" dirty="0" smtClean="0"/>
          </a:p>
          <a:p>
            <a:pPr algn="ctr">
              <a:lnSpc>
                <a:spcPct val="150000"/>
              </a:lnSpc>
            </a:pPr>
            <a:r>
              <a:rPr lang="zh-TW" altLang="en-US" dirty="0" smtClean="0"/>
              <a:t>指導老師： 吳宇凡老師 方雅芬老師</a:t>
            </a:r>
            <a:endParaRPr lang="zh-TW" altLang="en-US" dirty="0"/>
          </a:p>
        </p:txBody>
      </p:sp>
      <p:pic>
        <p:nvPicPr>
          <p:cNvPr id="1026" name="Picture 2" descr="C:\Users\ASUSNBUSER\Desktop\五甲小論文\照片\活動\我們的毛小孩\IMAG56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r="13284"/>
          <a:stretch/>
        </p:blipFill>
        <p:spPr bwMode="auto">
          <a:xfrm>
            <a:off x="6616205" y="10683"/>
            <a:ext cx="2497346" cy="174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二、志學國小學生家裡飼養寵物的情形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飼養</a:t>
            </a:r>
            <a:r>
              <a:rPr lang="zh-TW" altLang="zh-TW" dirty="0" smtClean="0"/>
              <a:t>寵物</a:t>
            </a:r>
            <a:r>
              <a:rPr lang="zh-TW" altLang="zh-TW" dirty="0" smtClean="0">
                <a:solidFill>
                  <a:srgbClr val="FF0000"/>
                </a:solidFill>
              </a:rPr>
              <a:t>理由</a:t>
            </a:r>
            <a:r>
              <a:rPr lang="zh-TW" altLang="zh-TW" dirty="0" smtClean="0"/>
              <a:t>，最多</a:t>
            </a:r>
            <a:r>
              <a:rPr lang="zh-TW" altLang="zh-TW" dirty="0"/>
              <a:t>的是看起來很</a:t>
            </a:r>
            <a:r>
              <a:rPr lang="zh-TW" altLang="zh-TW" dirty="0" smtClean="0"/>
              <a:t>可愛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FF0000"/>
                </a:solidFill>
              </a:rPr>
              <a:t>三</a:t>
            </a:r>
            <a:r>
              <a:rPr lang="zh-TW" altLang="en-US" dirty="0" smtClean="0">
                <a:solidFill>
                  <a:srgbClr val="FF0000"/>
                </a:solidFill>
              </a:rPr>
              <a:t>至五</a:t>
            </a:r>
            <a:r>
              <a:rPr lang="zh-TW" altLang="zh-TW" dirty="0" smtClean="0">
                <a:solidFill>
                  <a:srgbClr val="FF0000"/>
                </a:solidFill>
              </a:rPr>
              <a:t>年級</a:t>
            </a:r>
            <a:r>
              <a:rPr lang="zh-TW" altLang="zh-TW" dirty="0">
                <a:solidFill>
                  <a:srgbClr val="FF0000"/>
                </a:solidFill>
              </a:rPr>
              <a:t>是看起來很可愛</a:t>
            </a:r>
            <a:r>
              <a:rPr lang="zh-TW" altLang="zh-TW" dirty="0" smtClean="0">
                <a:solidFill>
                  <a:srgbClr val="FF0000"/>
                </a:solidFill>
              </a:rPr>
              <a:t>，六年級是</a:t>
            </a:r>
            <a:r>
              <a:rPr lang="zh-TW" altLang="zh-TW" dirty="0">
                <a:solidFill>
                  <a:srgbClr val="FF0000"/>
                </a:solidFill>
              </a:rPr>
              <a:t>需要牠陪伴 </a:t>
            </a:r>
            <a:r>
              <a:rPr lang="zh-TW" altLang="zh-TW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760763"/>
              </p:ext>
            </p:extLst>
          </p:nvPr>
        </p:nvGraphicFramePr>
        <p:xfrm>
          <a:off x="467544" y="3122385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536" y="62280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3 </a:t>
            </a:r>
            <a:r>
              <a:rPr lang="zh-TW" altLang="zh-TW" dirty="0"/>
              <a:t>飼養寵物的理由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801632249"/>
              </p:ext>
            </p:extLst>
          </p:nvPr>
        </p:nvGraphicFramePr>
        <p:xfrm>
          <a:off x="4680520" y="3139440"/>
          <a:ext cx="4283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644008" y="62280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4 </a:t>
            </a:r>
            <a:r>
              <a:rPr lang="zh-TW" altLang="zh-TW" dirty="0"/>
              <a:t>各年級飼養寵物的理由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4932040" y="3139440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796136" y="3375899"/>
            <a:ext cx="504056" cy="1871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68920" y="4077072"/>
            <a:ext cx="33782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</a:t>
            </a:r>
            <a:r>
              <a:rPr lang="zh-TW" altLang="zh-TW" sz="4400" dirty="0" smtClean="0"/>
              <a:t>情形</a:t>
            </a:r>
            <a:endParaRPr lang="zh-TW" altLang="en-US" sz="4400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385192" y="1981120"/>
            <a:ext cx="8229600" cy="4389120"/>
          </a:xfrm>
        </p:spPr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寵物來源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包括買的、撿到、</a:t>
            </a:r>
            <a:r>
              <a:rPr lang="zh-TW" altLang="zh-TW" dirty="0" smtClean="0"/>
              <a:t>領養</a:t>
            </a:r>
            <a:r>
              <a:rPr lang="zh-TW" altLang="en-US" dirty="0" smtClean="0"/>
              <a:t>、別人送的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>
                <a:solidFill>
                  <a:srgbClr val="FF0000"/>
                </a:solidFill>
              </a:rPr>
              <a:t>三</a:t>
            </a:r>
            <a:r>
              <a:rPr lang="zh-TW" altLang="zh-TW" dirty="0">
                <a:solidFill>
                  <a:srgbClr val="FF0000"/>
                </a:solidFill>
              </a:rPr>
              <a:t>年級</a:t>
            </a:r>
            <a:r>
              <a:rPr lang="zh-TW" altLang="zh-TW" dirty="0"/>
              <a:t>最多的是</a:t>
            </a:r>
            <a:r>
              <a:rPr lang="zh-TW" altLang="zh-TW" dirty="0">
                <a:solidFill>
                  <a:srgbClr val="FF0000"/>
                </a:solidFill>
              </a:rPr>
              <a:t>買的</a:t>
            </a:r>
            <a:r>
              <a:rPr lang="zh-TW" altLang="zh-TW" dirty="0"/>
              <a:t>，</a:t>
            </a:r>
            <a:r>
              <a:rPr lang="zh-TW" altLang="zh-TW" dirty="0">
                <a:solidFill>
                  <a:srgbClr val="FF0000"/>
                </a:solidFill>
              </a:rPr>
              <a:t>六年級</a:t>
            </a:r>
            <a:r>
              <a:rPr lang="zh-TW" altLang="zh-TW" dirty="0"/>
              <a:t>最多的則是</a:t>
            </a:r>
            <a:r>
              <a:rPr lang="zh-TW" altLang="zh-TW" dirty="0">
                <a:solidFill>
                  <a:srgbClr val="FF0000"/>
                </a:solidFill>
              </a:rPr>
              <a:t>領養</a:t>
            </a:r>
            <a:r>
              <a:rPr lang="zh-TW" altLang="zh-TW" dirty="0" smtClean="0">
                <a:solidFill>
                  <a:srgbClr val="FF0000"/>
                </a:solidFill>
              </a:rPr>
              <a:t>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2144424218"/>
              </p:ext>
            </p:extLst>
          </p:nvPr>
        </p:nvGraphicFramePr>
        <p:xfrm>
          <a:off x="683568" y="3357756"/>
          <a:ext cx="3744416" cy="280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83568" y="62280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5 </a:t>
            </a:r>
            <a:r>
              <a:rPr lang="zh-TW" altLang="zh-TW" dirty="0"/>
              <a:t>寵物的來源</a:t>
            </a:r>
            <a:endParaRPr lang="zh-TW" altLang="en-US" dirty="0"/>
          </a:p>
        </p:txBody>
      </p:sp>
      <p:graphicFrame>
        <p:nvGraphicFramePr>
          <p:cNvPr id="13" name="圖表 12"/>
          <p:cNvGraphicFramePr/>
          <p:nvPr>
            <p:extLst>
              <p:ext uri="{D42A27DB-BD31-4B8C-83A1-F6EECF244321}">
                <p14:modId xmlns:p14="http://schemas.microsoft.com/office/powerpoint/2010/main" val="1867692256"/>
              </p:ext>
            </p:extLst>
          </p:nvPr>
        </p:nvGraphicFramePr>
        <p:xfrm>
          <a:off x="4615837" y="3356993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644008" y="62280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6 </a:t>
            </a:r>
            <a:r>
              <a:rPr lang="zh-TW" altLang="zh-TW" dirty="0"/>
              <a:t>各年級寵物的來源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4927208" y="3357756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143504" y="3643314"/>
            <a:ext cx="214314" cy="2071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929454" y="4143380"/>
            <a:ext cx="214314" cy="1643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二、志學國小學生家裡飼養寵物的情形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｢</a:t>
            </a:r>
            <a:r>
              <a:rPr lang="zh-TW" altLang="zh-TW" dirty="0">
                <a:solidFill>
                  <a:srgbClr val="FF0000"/>
                </a:solidFill>
              </a:rPr>
              <a:t>領養代替購買｣</a:t>
            </a:r>
            <a:r>
              <a:rPr lang="zh-TW" altLang="zh-TW" dirty="0" smtClean="0"/>
              <a:t>觀念，</a:t>
            </a:r>
            <a:r>
              <a:rPr lang="zh-TW" altLang="en-US" dirty="0" smtClean="0"/>
              <a:t>整體</a:t>
            </a:r>
            <a:r>
              <a:rPr lang="zh-TW" altLang="zh-TW" dirty="0" smtClean="0">
                <a:solidFill>
                  <a:srgbClr val="FF0000"/>
                </a:solidFill>
              </a:rPr>
              <a:t>沒有</a:t>
            </a:r>
            <a:r>
              <a:rPr lang="zh-TW" altLang="zh-TW" dirty="0">
                <a:solidFill>
                  <a:srgbClr val="FF0000"/>
                </a:solidFill>
              </a:rPr>
              <a:t>聽</a:t>
            </a:r>
            <a:r>
              <a:rPr lang="zh-TW" altLang="zh-TW" dirty="0" smtClean="0">
                <a:solidFill>
                  <a:srgbClr val="FF0000"/>
                </a:solidFill>
              </a:rPr>
              <a:t>過的</a:t>
            </a:r>
            <a:r>
              <a:rPr lang="zh-TW" altLang="zh-TW" dirty="0">
                <a:solidFill>
                  <a:srgbClr val="FF0000"/>
                </a:solidFill>
              </a:rPr>
              <a:t>人比較</a:t>
            </a:r>
            <a:r>
              <a:rPr lang="zh-TW" altLang="zh-TW" dirty="0" smtClean="0">
                <a:solidFill>
                  <a:srgbClr val="FF0000"/>
                </a:solidFill>
              </a:rPr>
              <a:t>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中</a:t>
            </a:r>
            <a:r>
              <a:rPr lang="zh-TW" altLang="zh-TW" dirty="0" smtClean="0">
                <a:solidFill>
                  <a:srgbClr val="FF0000"/>
                </a:solidFill>
              </a:rPr>
              <a:t>年級</a:t>
            </a:r>
            <a:r>
              <a:rPr lang="zh-TW" altLang="zh-TW" dirty="0">
                <a:solidFill>
                  <a:srgbClr val="FF0000"/>
                </a:solidFill>
              </a:rPr>
              <a:t>沒有聽過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較</a:t>
            </a:r>
            <a:r>
              <a:rPr lang="zh-TW" altLang="zh-TW" dirty="0" smtClean="0"/>
              <a:t>多</a:t>
            </a:r>
            <a:r>
              <a:rPr lang="zh-TW" altLang="en-US" dirty="0" smtClean="0"/>
              <a:t>；</a:t>
            </a:r>
            <a:r>
              <a:rPr lang="zh-TW" altLang="en-US" dirty="0" smtClean="0">
                <a:solidFill>
                  <a:srgbClr val="FF0000"/>
                </a:solidFill>
              </a:rPr>
              <a:t>高</a:t>
            </a:r>
            <a:r>
              <a:rPr lang="zh-TW" altLang="zh-TW" dirty="0" smtClean="0">
                <a:solidFill>
                  <a:srgbClr val="FF0000"/>
                </a:solidFill>
              </a:rPr>
              <a:t>年級</a:t>
            </a:r>
            <a:r>
              <a:rPr lang="zh-TW" altLang="zh-TW" dirty="0">
                <a:solidFill>
                  <a:srgbClr val="FF0000"/>
                </a:solidFill>
              </a:rPr>
              <a:t>有聽</a:t>
            </a:r>
            <a:r>
              <a:rPr lang="zh-TW" altLang="zh-TW" dirty="0" smtClean="0">
                <a:solidFill>
                  <a:srgbClr val="FF0000"/>
                </a:solidFill>
              </a:rPr>
              <a:t>過</a:t>
            </a:r>
            <a:r>
              <a:rPr lang="zh-TW" altLang="zh-TW" dirty="0" smtClean="0"/>
              <a:t>的較多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473891619"/>
              </p:ext>
            </p:extLst>
          </p:nvPr>
        </p:nvGraphicFramePr>
        <p:xfrm>
          <a:off x="611560" y="3429000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39552" y="62280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7 </a:t>
            </a:r>
            <a:r>
              <a:rPr lang="zh-TW" altLang="zh-TW" dirty="0"/>
              <a:t>聽過領養代替購買的學生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2941510558"/>
              </p:ext>
            </p:extLst>
          </p:nvPr>
        </p:nvGraphicFramePr>
        <p:xfrm>
          <a:off x="4572000" y="3429000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572000" y="62280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圖</a:t>
            </a:r>
            <a:r>
              <a:rPr lang="en-US" altLang="zh-TW" dirty="0"/>
              <a:t>8</a:t>
            </a:r>
            <a:r>
              <a:rPr lang="zh-TW" altLang="zh-TW" dirty="0"/>
              <a:t>各年級聽過領養代替購買的學生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4927208" y="3429000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822752" y="3499480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341209" y="3644260"/>
            <a:ext cx="337820" cy="197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106388" y="4437112"/>
            <a:ext cx="337820" cy="1243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588224" y="3573780"/>
            <a:ext cx="288032" cy="210666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236296" y="4293096"/>
            <a:ext cx="360040" cy="14585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二、志學國小學生家裡飼養寵物的情形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新細明體"/>
                <a:ea typeface="新細明體"/>
              </a:rPr>
              <a:t>｢</a:t>
            </a:r>
            <a:r>
              <a:rPr lang="zh-TW" altLang="zh-TW" dirty="0"/>
              <a:t>領養獲得貓狗寵物</a:t>
            </a:r>
            <a:r>
              <a:rPr lang="en-US" altLang="zh-TW" dirty="0" smtClean="0">
                <a:latin typeface="新細明體"/>
                <a:ea typeface="新細明體"/>
              </a:rPr>
              <a:t>｣</a:t>
            </a:r>
            <a:r>
              <a:rPr lang="zh-TW" altLang="zh-TW" dirty="0" smtClean="0"/>
              <a:t>意願，</a:t>
            </a:r>
            <a:r>
              <a:rPr lang="zh-TW" altLang="en-US" dirty="0" smtClean="0"/>
              <a:t>多數人</a:t>
            </a:r>
            <a:r>
              <a:rPr lang="zh-TW" altLang="zh-TW" dirty="0" smtClean="0"/>
              <a:t>願意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越高年級越有意願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384422665"/>
              </p:ext>
            </p:extLst>
          </p:nvPr>
        </p:nvGraphicFramePr>
        <p:xfrm>
          <a:off x="539552" y="3428999"/>
          <a:ext cx="3816424" cy="263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39552" y="60840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9</a:t>
            </a:r>
            <a:r>
              <a:rPr lang="zh-TW" altLang="zh-TW" dirty="0"/>
              <a:t>用領養獲得貓狗寵物的意願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2658074409"/>
              </p:ext>
            </p:extLst>
          </p:nvPr>
        </p:nvGraphicFramePr>
        <p:xfrm>
          <a:off x="4752663" y="3429000"/>
          <a:ext cx="3851785" cy="263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716016" y="60840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10</a:t>
            </a:r>
            <a:r>
              <a:rPr lang="zh-TW" altLang="zh-TW" dirty="0"/>
              <a:t>各年級用領養獲得貓狗的意願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4932040" y="3499480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092280" y="4509120"/>
            <a:ext cx="33782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60463" indent="-1160463"/>
            <a:r>
              <a:rPr lang="zh-TW" altLang="zh-TW" sz="4400" dirty="0"/>
              <a:t>三、學生幫忙飼養寵物的意願與態度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幫忙飼養的</a:t>
            </a:r>
            <a:r>
              <a:rPr lang="zh-TW" altLang="zh-TW" dirty="0" smtClean="0"/>
              <a:t>事項，</a:t>
            </a:r>
            <a:r>
              <a:rPr lang="zh-TW" altLang="zh-TW" dirty="0"/>
              <a:t>最多的是</a:t>
            </a:r>
            <a:r>
              <a:rPr lang="zh-TW" altLang="zh-TW" dirty="0" smtClean="0"/>
              <a:t>餵食。</a:t>
            </a:r>
            <a:endParaRPr lang="en-US" altLang="zh-TW" dirty="0" smtClean="0"/>
          </a:p>
          <a:p>
            <a:r>
              <a:rPr lang="zh-TW" altLang="zh-TW" dirty="0">
                <a:solidFill>
                  <a:srgbClr val="FF0000"/>
                </a:solidFill>
              </a:rPr>
              <a:t>幫忙飼養</a:t>
            </a:r>
            <a:r>
              <a:rPr lang="zh-TW" altLang="zh-TW" dirty="0" smtClean="0">
                <a:solidFill>
                  <a:srgbClr val="FF0000"/>
                </a:solidFill>
              </a:rPr>
              <a:t>寵物心情，</a:t>
            </a:r>
            <a:r>
              <a:rPr lang="en-US" altLang="zh-TW" dirty="0" smtClean="0">
                <a:solidFill>
                  <a:srgbClr val="FF0000"/>
                </a:solidFill>
              </a:rPr>
              <a:t>58%</a:t>
            </a:r>
            <a:r>
              <a:rPr lang="zh-TW" altLang="zh-TW" dirty="0" smtClean="0">
                <a:solidFill>
                  <a:srgbClr val="FF0000"/>
                </a:solidFill>
              </a:rPr>
              <a:t>學生</a:t>
            </a:r>
            <a:r>
              <a:rPr lang="zh-TW" altLang="en-US" dirty="0" smtClean="0">
                <a:solidFill>
                  <a:srgbClr val="FF0000"/>
                </a:solidFill>
              </a:rPr>
              <a:t>感到</a:t>
            </a:r>
            <a:r>
              <a:rPr lang="zh-TW" altLang="zh-TW" dirty="0" smtClean="0">
                <a:solidFill>
                  <a:srgbClr val="FF0000"/>
                </a:solidFill>
              </a:rPr>
              <a:t>很有趣。</a:t>
            </a:r>
            <a:endParaRPr lang="zh-TW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431637458"/>
              </p:ext>
            </p:extLst>
          </p:nvPr>
        </p:nvGraphicFramePr>
        <p:xfrm>
          <a:off x="683568" y="3140968"/>
          <a:ext cx="36724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468474021"/>
              </p:ext>
            </p:extLst>
          </p:nvPr>
        </p:nvGraphicFramePr>
        <p:xfrm>
          <a:off x="4788024" y="3140968"/>
          <a:ext cx="35283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3568" y="59399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13 </a:t>
            </a:r>
            <a:r>
              <a:rPr lang="zh-TW" altLang="zh-TW" dirty="0"/>
              <a:t>幫忙飼養寵物的項目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61912" y="58997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14 </a:t>
            </a:r>
            <a:r>
              <a:rPr lang="zh-TW" altLang="zh-TW" dirty="0"/>
              <a:t>幫忙飼養寵物的心情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899592" y="3140968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843808" y="3280925"/>
            <a:ext cx="432048" cy="1977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6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陪伴寵物的心情</a:t>
            </a:r>
            <a:r>
              <a:rPr lang="zh-TW" altLang="zh-TW" dirty="0" smtClean="0"/>
              <a:t>，大多數</a:t>
            </a:r>
            <a:r>
              <a:rPr lang="zh-TW" altLang="zh-TW" dirty="0"/>
              <a:t>的學生覺得很</a:t>
            </a:r>
            <a:r>
              <a:rPr lang="zh-TW" altLang="zh-TW" dirty="0" smtClean="0"/>
              <a:t>開心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不想飼養</a:t>
            </a:r>
            <a:r>
              <a:rPr lang="zh-TW" altLang="zh-TW" dirty="0" smtClean="0"/>
              <a:t>寵物</a:t>
            </a:r>
            <a:r>
              <a:rPr lang="zh-TW" altLang="en-US" dirty="0" smtClean="0"/>
              <a:t>的</a:t>
            </a:r>
            <a:r>
              <a:rPr lang="zh-TW" altLang="zh-TW" dirty="0" smtClean="0"/>
              <a:t>做法，</a:t>
            </a:r>
            <a:r>
              <a:rPr lang="zh-TW" altLang="zh-TW" dirty="0" smtClean="0">
                <a:solidFill>
                  <a:srgbClr val="FF0000"/>
                </a:solidFill>
              </a:rPr>
              <a:t>最多是送人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有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zh-TW" dirty="0">
                <a:solidFill>
                  <a:srgbClr val="FF0000"/>
                </a:solidFill>
              </a:rPr>
              <a:t>人選擇</a:t>
            </a:r>
            <a:r>
              <a:rPr lang="zh-TW" altLang="zh-TW" dirty="0" smtClean="0">
                <a:solidFill>
                  <a:srgbClr val="FF0000"/>
                </a:solidFill>
              </a:rPr>
              <a:t>丟掉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875963089"/>
              </p:ext>
            </p:extLst>
          </p:nvPr>
        </p:nvGraphicFramePr>
        <p:xfrm>
          <a:off x="827584" y="3501008"/>
          <a:ext cx="35283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27584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15</a:t>
            </a:r>
            <a:r>
              <a:rPr lang="zh-TW" altLang="zh-TW" dirty="0"/>
              <a:t>陪伴寵物的心情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2933694247"/>
              </p:ext>
            </p:extLst>
          </p:nvPr>
        </p:nvGraphicFramePr>
        <p:xfrm>
          <a:off x="5004048" y="3501008"/>
          <a:ext cx="35283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004048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16</a:t>
            </a:r>
            <a:r>
              <a:rPr lang="zh-TW" altLang="zh-TW" dirty="0"/>
              <a:t>不想養牠時的做法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marL="1160463" indent="-1160463"/>
            <a:r>
              <a:rPr lang="zh-TW" altLang="zh-TW" sz="4400" dirty="0"/>
              <a:t>三、學生幫忙飼養寵物的意願與態度</a:t>
            </a:r>
            <a:endParaRPr lang="zh-TW" altLang="en-US" sz="4400" dirty="0"/>
          </a:p>
        </p:txBody>
      </p:sp>
      <p:sp>
        <p:nvSpPr>
          <p:cNvPr id="8" name="橢圓 7"/>
          <p:cNvSpPr/>
          <p:nvPr/>
        </p:nvSpPr>
        <p:spPr>
          <a:xfrm>
            <a:off x="2051720" y="3501008"/>
            <a:ext cx="504008" cy="2260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60463" indent="-1160463"/>
            <a:r>
              <a:rPr lang="zh-TW" altLang="zh-TW" sz="4000" dirty="0"/>
              <a:t>四、學生是否了解寵物不慎變成遊蕩動物後，會產生哪些問題</a:t>
            </a:r>
            <a:r>
              <a:rPr lang="en-US" altLang="zh-TW" sz="4000" dirty="0"/>
              <a:t>?</a:t>
            </a:r>
            <a:endParaRPr lang="zh-TW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</a:t>
            </a:r>
            <a:r>
              <a:rPr lang="en-US" altLang="zh-TW" dirty="0"/>
              <a:t>79%</a:t>
            </a:r>
            <a:r>
              <a:rPr lang="zh-TW" altLang="zh-TW" dirty="0"/>
              <a:t>的</a:t>
            </a:r>
            <a:r>
              <a:rPr lang="zh-TW" altLang="zh-TW" dirty="0" smtClean="0"/>
              <a:t>學生</a:t>
            </a:r>
            <a:r>
              <a:rPr lang="zh-TW" altLang="zh-TW" dirty="0"/>
              <a:t>看過自己在外行動的</a:t>
            </a:r>
            <a:r>
              <a:rPr lang="zh-TW" altLang="zh-TW" dirty="0" smtClean="0"/>
              <a:t>寵物。</a:t>
            </a:r>
            <a:endParaRPr lang="en-US" altLang="zh-TW" dirty="0" smtClean="0"/>
          </a:p>
          <a:p>
            <a:r>
              <a:rPr lang="zh-TW" altLang="en-US" dirty="0" smtClean="0"/>
              <a:t>多數</a:t>
            </a:r>
            <a:r>
              <a:rPr lang="zh-TW" altLang="zh-TW" dirty="0"/>
              <a:t>學生</a:t>
            </a:r>
            <a:r>
              <a:rPr lang="zh-TW" altLang="zh-TW" dirty="0" smtClean="0"/>
              <a:t>不會</a:t>
            </a:r>
            <a:r>
              <a:rPr lang="zh-TW" altLang="en-US" dirty="0" smtClean="0"/>
              <a:t>讓</a:t>
            </a:r>
            <a:r>
              <a:rPr lang="zh-TW" altLang="zh-TW" dirty="0" smtClean="0"/>
              <a:t>寵物</a:t>
            </a:r>
            <a:r>
              <a:rPr lang="zh-TW" altLang="zh-TW" dirty="0"/>
              <a:t>在外</a:t>
            </a:r>
            <a:r>
              <a:rPr lang="zh-TW" altLang="zh-TW" dirty="0" smtClean="0"/>
              <a:t>遊蕩</a:t>
            </a:r>
            <a:r>
              <a:rPr lang="zh-TW" altLang="en-US" dirty="0" smtClean="0"/>
              <a:t>，但仍有少數人會。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072696677"/>
              </p:ext>
            </p:extLst>
          </p:nvPr>
        </p:nvGraphicFramePr>
        <p:xfrm>
          <a:off x="827584" y="3429000"/>
          <a:ext cx="3528392" cy="266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27584" y="613364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17 </a:t>
            </a:r>
            <a:r>
              <a:rPr lang="zh-TW" altLang="zh-TW" dirty="0"/>
              <a:t>是否看過遊蕩動物</a:t>
            </a:r>
            <a:endParaRPr lang="zh-TW" altLang="en-US" dirty="0"/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2421432882"/>
              </p:ext>
            </p:extLst>
          </p:nvPr>
        </p:nvGraphicFramePr>
        <p:xfrm>
          <a:off x="4725458" y="3429000"/>
          <a:ext cx="3600400" cy="263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725458" y="6067653"/>
            <a:ext cx="387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圖</a:t>
            </a:r>
            <a:r>
              <a:rPr lang="en-US" altLang="zh-TW" dirty="0"/>
              <a:t>18 </a:t>
            </a:r>
            <a:r>
              <a:rPr lang="zh-TW" altLang="zh-TW" dirty="0"/>
              <a:t>是否會讓自己的寵物在外遊蕩</a:t>
            </a:r>
            <a:endParaRPr lang="zh-TW" altLang="en-US" dirty="0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5022610" y="3571488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15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自己在野外行動的寵物會</a:t>
            </a:r>
            <a:r>
              <a:rPr lang="zh-TW" altLang="zh-TW" dirty="0" smtClean="0"/>
              <a:t>造成</a:t>
            </a:r>
            <a:r>
              <a:rPr lang="zh-TW" altLang="en-US" dirty="0" smtClean="0"/>
              <a:t>的</a:t>
            </a:r>
            <a:r>
              <a:rPr lang="zh-TW" altLang="zh-TW" dirty="0" smtClean="0"/>
              <a:t>問題，</a:t>
            </a:r>
            <a:r>
              <a:rPr lang="zh-TW" altLang="en-US" dirty="0" smtClean="0">
                <a:solidFill>
                  <a:srgbClr val="FF0000"/>
                </a:solidFill>
              </a:rPr>
              <a:t>最多</a:t>
            </a:r>
            <a:r>
              <a:rPr lang="zh-TW" altLang="zh-TW" dirty="0" smtClean="0">
                <a:solidFill>
                  <a:srgbClr val="FF0000"/>
                </a:solidFill>
              </a:rPr>
              <a:t>認為</a:t>
            </a:r>
            <a:r>
              <a:rPr lang="zh-TW" altLang="en-US" dirty="0" smtClean="0">
                <a:solidFill>
                  <a:srgbClr val="FF0000"/>
                </a:solidFill>
              </a:rPr>
              <a:t>會</a:t>
            </a:r>
            <a:r>
              <a:rPr lang="zh-TW" altLang="zh-TW" dirty="0" smtClean="0">
                <a:solidFill>
                  <a:srgbClr val="FF0000"/>
                </a:solidFill>
              </a:rPr>
              <a:t>變成</a:t>
            </a:r>
            <a:r>
              <a:rPr lang="zh-TW" altLang="zh-TW" dirty="0">
                <a:solidFill>
                  <a:srgbClr val="FF0000"/>
                </a:solidFill>
              </a:rPr>
              <a:t>遊蕩動物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如流浪狗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zh-TW" dirty="0" smtClean="0">
                <a:solidFill>
                  <a:srgbClr val="FF0000"/>
                </a:solidFill>
              </a:rPr>
              <a:t> 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法律</a:t>
            </a:r>
            <a:r>
              <a:rPr lang="zh-TW" altLang="en-US" dirty="0" smtClean="0"/>
              <a:t>對於</a:t>
            </a:r>
            <a:r>
              <a:rPr lang="zh-TW" altLang="zh-TW" dirty="0" smtClean="0"/>
              <a:t>飼主不可讓寵物</a:t>
            </a:r>
            <a:r>
              <a:rPr lang="zh-TW" altLang="zh-TW" dirty="0"/>
              <a:t>在外</a:t>
            </a:r>
            <a:r>
              <a:rPr lang="zh-TW" altLang="zh-TW" dirty="0" smtClean="0"/>
              <a:t>遊蕩</a:t>
            </a:r>
            <a:r>
              <a:rPr lang="zh-TW" altLang="en-US" dirty="0" smtClean="0"/>
              <a:t>之</a:t>
            </a:r>
            <a:r>
              <a:rPr lang="zh-TW" altLang="zh-TW" dirty="0" smtClean="0"/>
              <a:t>規定</a:t>
            </a:r>
            <a:r>
              <a:rPr lang="zh-TW" altLang="zh-TW" dirty="0"/>
              <a:t>，</a:t>
            </a:r>
            <a:r>
              <a:rPr lang="zh-TW" altLang="zh-TW" dirty="0">
                <a:solidFill>
                  <a:srgbClr val="FF0000"/>
                </a:solidFill>
              </a:rPr>
              <a:t>三年級</a:t>
            </a:r>
            <a:r>
              <a:rPr lang="zh-TW" altLang="zh-TW" dirty="0" smtClean="0">
                <a:solidFill>
                  <a:srgbClr val="FF0000"/>
                </a:solidFill>
              </a:rPr>
              <a:t>學生不知道</a:t>
            </a:r>
            <a:r>
              <a:rPr lang="zh-TW" altLang="zh-TW" dirty="0">
                <a:solidFill>
                  <a:srgbClr val="FF0000"/>
                </a:solidFill>
              </a:rPr>
              <a:t>的</a:t>
            </a:r>
            <a:r>
              <a:rPr lang="zh-TW" altLang="zh-TW" dirty="0" smtClean="0"/>
              <a:t>比</a:t>
            </a:r>
            <a:r>
              <a:rPr lang="zh-TW" altLang="en-US" dirty="0" smtClean="0"/>
              <a:t>較</a:t>
            </a:r>
            <a:r>
              <a:rPr lang="zh-TW" altLang="zh-TW" dirty="0" smtClean="0"/>
              <a:t>多</a:t>
            </a:r>
            <a:r>
              <a:rPr lang="zh-TW" altLang="zh-TW" dirty="0" smtClean="0">
                <a:solidFill>
                  <a:srgbClr val="FF0000"/>
                </a:solidFill>
              </a:rPr>
              <a:t>，五</a:t>
            </a:r>
            <a:r>
              <a:rPr lang="zh-TW" altLang="zh-TW" dirty="0">
                <a:solidFill>
                  <a:srgbClr val="FF0000"/>
                </a:solidFill>
              </a:rPr>
              <a:t>、六</a:t>
            </a:r>
            <a:r>
              <a:rPr lang="zh-TW" altLang="zh-TW" dirty="0" smtClean="0">
                <a:solidFill>
                  <a:srgbClr val="FF0000"/>
                </a:solidFill>
              </a:rPr>
              <a:t>年級</a:t>
            </a:r>
            <a:r>
              <a:rPr lang="zh-TW" altLang="en-US" dirty="0" smtClean="0">
                <a:solidFill>
                  <a:srgbClr val="FF0000"/>
                </a:solidFill>
              </a:rPr>
              <a:t>多數</a:t>
            </a:r>
            <a:r>
              <a:rPr lang="zh-TW" altLang="zh-TW" dirty="0" smtClean="0">
                <a:solidFill>
                  <a:srgbClr val="FF0000"/>
                </a:solidFill>
              </a:rPr>
              <a:t>知道</a:t>
            </a:r>
            <a:r>
              <a:rPr lang="zh-TW" altLang="zh-TW" dirty="0" smtClean="0"/>
              <a:t>。 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546691732"/>
              </p:ext>
            </p:extLst>
          </p:nvPr>
        </p:nvGraphicFramePr>
        <p:xfrm>
          <a:off x="611560" y="3933055"/>
          <a:ext cx="3456384" cy="230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19 </a:t>
            </a:r>
            <a:r>
              <a:rPr lang="zh-TW" altLang="zh-TW" dirty="0"/>
              <a:t>遊蕩動物造成的問題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1643414536"/>
              </p:ext>
            </p:extLst>
          </p:nvPr>
        </p:nvGraphicFramePr>
        <p:xfrm>
          <a:off x="4572001" y="3935423"/>
          <a:ext cx="36724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499992" y="623967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20 </a:t>
            </a:r>
            <a:r>
              <a:rPr lang="zh-TW" altLang="zh-TW" dirty="0"/>
              <a:t>各年級知道法律對飼主的規定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marL="1160463" indent="-1160463"/>
            <a:r>
              <a:rPr lang="zh-TW" altLang="zh-TW" sz="4000" dirty="0"/>
              <a:t>四、學生是否了解寵物不慎變成遊蕩動物後，會產生哪些問題</a:t>
            </a:r>
            <a:r>
              <a:rPr lang="en-US" altLang="zh-TW" sz="4000" dirty="0"/>
              <a:t>?</a:t>
            </a:r>
            <a:endParaRPr lang="zh-TW" altLang="zh-TW" sz="4000" dirty="0"/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5071224" y="3933056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894760" y="4003536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386308" y="4476262"/>
            <a:ext cx="337820" cy="1473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00192" y="4077072"/>
            <a:ext cx="288032" cy="19190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858226" y="4509120"/>
            <a:ext cx="288032" cy="14862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9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參、結論及建議</a:t>
            </a:r>
            <a:br>
              <a:rPr lang="zh-TW" altLang="zh-TW" dirty="0"/>
            </a:br>
            <a:r>
              <a:rPr lang="zh-TW" altLang="zh-TW" dirty="0"/>
              <a:t>一、</a:t>
            </a:r>
            <a:r>
              <a:rPr lang="zh-TW" altLang="zh-TW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dirty="0">
                <a:solidFill>
                  <a:srgbClr val="0000CC"/>
                </a:solidFill>
              </a:rPr>
              <a:t>志學國小學生家裡的寵物有哪些</a:t>
            </a:r>
            <a:r>
              <a:rPr lang="en-US" altLang="zh-TW" dirty="0">
                <a:solidFill>
                  <a:srgbClr val="0000CC"/>
                </a:solidFill>
              </a:rPr>
              <a:t>?</a:t>
            </a:r>
            <a:r>
              <a:rPr lang="zh-TW" altLang="zh-TW" dirty="0">
                <a:solidFill>
                  <a:srgbClr val="0000CC"/>
                </a:solidFill>
              </a:rPr>
              <a:t>為什麼想養牠</a:t>
            </a:r>
            <a:r>
              <a:rPr lang="en-US" altLang="zh-TW" dirty="0" smtClean="0">
                <a:solidFill>
                  <a:srgbClr val="0000CC"/>
                </a:solidFill>
              </a:rPr>
              <a:t>?</a:t>
            </a:r>
          </a:p>
          <a:p>
            <a:r>
              <a:rPr lang="zh-TW" altLang="zh-TW" dirty="0"/>
              <a:t>多數學生家裡有飼養寵物，最</a:t>
            </a:r>
            <a:r>
              <a:rPr lang="zh-TW" altLang="zh-TW" dirty="0" smtClean="0"/>
              <a:t>普遍飼養的</a:t>
            </a:r>
            <a:r>
              <a:rPr lang="zh-TW" altLang="zh-TW" dirty="0"/>
              <a:t>是狗。</a:t>
            </a:r>
            <a:endParaRPr lang="en-US" altLang="zh-TW" dirty="0"/>
          </a:p>
          <a:p>
            <a:r>
              <a:rPr lang="zh-TW" altLang="zh-TW" dirty="0"/>
              <a:t>三到五年級</a:t>
            </a:r>
            <a:r>
              <a:rPr lang="zh-TW" altLang="en-US" dirty="0"/>
              <a:t>會</a:t>
            </a:r>
            <a:r>
              <a:rPr lang="zh-TW" altLang="zh-TW" dirty="0"/>
              <a:t>因看起來很可愛而飼養</a:t>
            </a:r>
            <a:r>
              <a:rPr lang="zh-TW" altLang="en-US" dirty="0"/>
              <a:t>；</a:t>
            </a:r>
            <a:r>
              <a:rPr lang="zh-TW" altLang="zh-TW" dirty="0"/>
              <a:t>六</a:t>
            </a:r>
            <a:r>
              <a:rPr lang="zh-TW" altLang="zh-TW" dirty="0" smtClean="0"/>
              <a:t>年級</a:t>
            </a:r>
            <a:r>
              <a:rPr lang="zh-TW" altLang="en-US" dirty="0" smtClean="0"/>
              <a:t>則</a:t>
            </a:r>
            <a:r>
              <a:rPr lang="zh-TW" altLang="zh-TW" dirty="0" smtClean="0"/>
              <a:t>是</a:t>
            </a:r>
            <a:r>
              <a:rPr lang="zh-TW" altLang="zh-TW" dirty="0"/>
              <a:t>需要</a:t>
            </a:r>
            <a:r>
              <a:rPr lang="zh-TW" altLang="zh-TW" dirty="0" smtClean="0"/>
              <a:t>陪伴。</a:t>
            </a:r>
            <a:endParaRPr lang="zh-TW" altLang="zh-TW" dirty="0"/>
          </a:p>
          <a:p>
            <a:pPr lvl="0"/>
            <a:r>
              <a:rPr lang="zh-TW" altLang="zh-TW" dirty="0">
                <a:solidFill>
                  <a:srgbClr val="0000CC"/>
                </a:solidFill>
              </a:rPr>
              <a:t>學生會不會幫忙飼養</a:t>
            </a:r>
            <a:r>
              <a:rPr lang="en-US" altLang="zh-TW" dirty="0">
                <a:solidFill>
                  <a:srgbClr val="0000CC"/>
                </a:solidFill>
              </a:rPr>
              <a:t>?</a:t>
            </a:r>
            <a:r>
              <a:rPr lang="zh-TW" altLang="zh-TW" dirty="0">
                <a:solidFill>
                  <a:srgbClr val="0000CC"/>
                </a:solidFill>
              </a:rPr>
              <a:t>平常如何照顧</a:t>
            </a:r>
            <a:r>
              <a:rPr lang="en-US" altLang="zh-TW" dirty="0">
                <a:solidFill>
                  <a:srgbClr val="0000CC"/>
                </a:solidFill>
              </a:rPr>
              <a:t>?</a:t>
            </a:r>
            <a:r>
              <a:rPr lang="zh-TW" altLang="zh-TW" dirty="0">
                <a:solidFill>
                  <a:srgbClr val="0000CC"/>
                </a:solidFill>
              </a:rPr>
              <a:t>心情如何</a:t>
            </a:r>
            <a:r>
              <a:rPr lang="en-US" altLang="zh-TW" dirty="0" smtClean="0">
                <a:solidFill>
                  <a:srgbClr val="0000CC"/>
                </a:solidFill>
              </a:rPr>
              <a:t>?</a:t>
            </a:r>
          </a:p>
          <a:p>
            <a:r>
              <a:rPr lang="zh-TW" altLang="en-US" dirty="0" smtClean="0"/>
              <a:t>多數人</a:t>
            </a:r>
            <a:r>
              <a:rPr lang="zh-TW" altLang="zh-TW" dirty="0" smtClean="0"/>
              <a:t>會</a:t>
            </a:r>
            <a:r>
              <a:rPr lang="zh-TW" altLang="zh-TW" dirty="0"/>
              <a:t>陪伴家裡寵物，並且感到很開心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多數人會</a:t>
            </a:r>
            <a:r>
              <a:rPr lang="zh-TW" altLang="zh-TW" dirty="0" smtClean="0"/>
              <a:t>幫忙餵食</a:t>
            </a:r>
            <a:r>
              <a:rPr lang="zh-TW" altLang="en-US" dirty="0" smtClean="0"/>
              <a:t>，越</a:t>
            </a:r>
            <a:r>
              <a:rPr lang="zh-TW" altLang="zh-TW" dirty="0"/>
              <a:t>高年級越有</a:t>
            </a:r>
            <a:r>
              <a:rPr lang="zh-TW" altLang="zh-TW" dirty="0" smtClean="0"/>
              <a:t>幫忙的</a:t>
            </a:r>
            <a:r>
              <a:rPr lang="zh-TW" altLang="zh-TW" dirty="0"/>
              <a:t>意願和能力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沒聽過｢領養代替購買｣的學生較</a:t>
            </a:r>
            <a:r>
              <a:rPr lang="zh-TW" altLang="zh-TW" dirty="0" smtClean="0"/>
              <a:t>多</a:t>
            </a:r>
            <a:r>
              <a:rPr lang="zh-TW" altLang="en-US" dirty="0" smtClean="0"/>
              <a:t>；但</a:t>
            </a:r>
            <a:r>
              <a:rPr lang="zh-TW" altLang="zh-TW" dirty="0" smtClean="0"/>
              <a:t>如果</a:t>
            </a:r>
            <a:r>
              <a:rPr lang="zh-TW" altLang="zh-TW" dirty="0"/>
              <a:t>要飼養貓</a:t>
            </a:r>
            <a:r>
              <a:rPr lang="zh-TW" altLang="zh-TW" dirty="0" smtClean="0"/>
              <a:t>狗，多數人</a:t>
            </a:r>
            <a:r>
              <a:rPr lang="zh-TW" altLang="zh-TW" dirty="0"/>
              <a:t>願意用領養的。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82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參、結論及建議</a:t>
            </a:r>
            <a:br>
              <a:rPr lang="zh-TW" altLang="zh-TW" dirty="0"/>
            </a:br>
            <a:r>
              <a:rPr lang="zh-TW" altLang="zh-TW" dirty="0"/>
              <a:t>一、</a:t>
            </a:r>
            <a:r>
              <a:rPr lang="zh-TW" altLang="zh-TW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>
                <a:solidFill>
                  <a:srgbClr val="0000CC"/>
                </a:solidFill>
              </a:rPr>
              <a:t>會不會把寵物放出去遊蕩，知道遊蕩動物會造成什麼問題</a:t>
            </a:r>
            <a:r>
              <a:rPr lang="en-US" altLang="zh-TW" dirty="0">
                <a:solidFill>
                  <a:srgbClr val="0000CC"/>
                </a:solidFill>
              </a:rPr>
              <a:t>?</a:t>
            </a:r>
            <a:endParaRPr lang="zh-TW" altLang="zh-TW" dirty="0">
              <a:solidFill>
                <a:srgbClr val="0000CC"/>
              </a:solidFill>
            </a:endParaRPr>
          </a:p>
          <a:p>
            <a:r>
              <a:rPr lang="zh-TW" altLang="zh-TW" dirty="0" smtClean="0"/>
              <a:t>不想</a:t>
            </a:r>
            <a:r>
              <a:rPr lang="zh-TW" altLang="en-US" dirty="0" smtClean="0"/>
              <a:t>飼</a:t>
            </a:r>
            <a:r>
              <a:rPr lang="zh-TW" altLang="zh-TW" dirty="0" smtClean="0"/>
              <a:t>養時，</a:t>
            </a:r>
            <a:r>
              <a:rPr lang="zh-TW" altLang="en-US" dirty="0" smtClean="0"/>
              <a:t>少數</a:t>
            </a:r>
            <a:r>
              <a:rPr lang="zh-TW" altLang="zh-TW" dirty="0" smtClean="0"/>
              <a:t>人想丟掉，可能造成</a:t>
            </a:r>
            <a:r>
              <a:rPr lang="zh-TW" altLang="zh-TW" dirty="0"/>
              <a:t>遊蕩</a:t>
            </a:r>
            <a:r>
              <a:rPr lang="zh-TW" altLang="zh-TW" dirty="0" smtClean="0"/>
              <a:t>動物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多數</a:t>
            </a:r>
            <a:r>
              <a:rPr lang="zh-TW" altLang="en-US" dirty="0" smtClean="0"/>
              <a:t>人</a:t>
            </a:r>
            <a:r>
              <a:rPr lang="zh-TW" altLang="zh-TW" dirty="0" smtClean="0"/>
              <a:t>看過寵物</a:t>
            </a:r>
            <a:r>
              <a:rPr lang="zh-TW" altLang="en-US" dirty="0" smtClean="0"/>
              <a:t>遊蕩，並知道會</a:t>
            </a:r>
            <a:r>
              <a:rPr lang="zh-TW" altLang="zh-TW" dirty="0" smtClean="0"/>
              <a:t>造成</a:t>
            </a:r>
            <a:r>
              <a:rPr lang="zh-TW" altLang="en-US" dirty="0" smtClean="0"/>
              <a:t>的</a:t>
            </a:r>
            <a:r>
              <a:rPr lang="zh-TW" altLang="zh-TW" dirty="0" smtClean="0"/>
              <a:t>問題</a:t>
            </a:r>
            <a:r>
              <a:rPr lang="zh-TW" altLang="en-US" dirty="0"/>
              <a:t>；</a:t>
            </a:r>
            <a:r>
              <a:rPr lang="zh-TW" altLang="zh-TW" dirty="0" smtClean="0"/>
              <a:t>少數</a:t>
            </a:r>
            <a:r>
              <a:rPr lang="zh-TW" altLang="en-US" dirty="0" smtClean="0"/>
              <a:t>人</a:t>
            </a:r>
            <a:r>
              <a:rPr lang="zh-TW" altLang="zh-TW" dirty="0" smtClean="0"/>
              <a:t>因為</a:t>
            </a:r>
            <a:r>
              <a:rPr lang="zh-TW" altLang="zh-TW" dirty="0"/>
              <a:t>方便或希望</a:t>
            </a:r>
            <a:r>
              <a:rPr lang="zh-TW" altLang="zh-TW" dirty="0" smtClean="0"/>
              <a:t>寵物自由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讓</a:t>
            </a:r>
            <a:r>
              <a:rPr lang="zh-TW" altLang="zh-TW" dirty="0"/>
              <a:t>牠們在外遊蕩。</a:t>
            </a:r>
          </a:p>
          <a:p>
            <a:r>
              <a:rPr lang="zh-TW" altLang="zh-TW" dirty="0" smtClean="0"/>
              <a:t>法律</a:t>
            </a:r>
            <a:r>
              <a:rPr lang="zh-TW" altLang="en-US" dirty="0" smtClean="0"/>
              <a:t>相關規定、</a:t>
            </a:r>
            <a:r>
              <a:rPr lang="zh-TW" altLang="zh-TW" dirty="0"/>
              <a:t>｢領養代替購買｣</a:t>
            </a:r>
            <a:r>
              <a:rPr lang="zh-TW" altLang="zh-TW" dirty="0" smtClean="0"/>
              <a:t>觀念</a:t>
            </a:r>
            <a:r>
              <a:rPr lang="zh-TW" altLang="en-US" dirty="0"/>
              <a:t>等，高年級較</a:t>
            </a:r>
            <a:r>
              <a:rPr lang="zh-TW" altLang="en-US" dirty="0" smtClean="0"/>
              <a:t>了解，</a:t>
            </a:r>
            <a:r>
              <a:rPr lang="zh-TW" altLang="zh-TW" dirty="0" smtClean="0"/>
              <a:t>可能</a:t>
            </a:r>
            <a:r>
              <a:rPr lang="zh-TW" altLang="en-US" dirty="0" smtClean="0"/>
              <a:t>是</a:t>
            </a:r>
            <a:r>
              <a:rPr lang="zh-TW" altLang="zh-TW" dirty="0" smtClean="0"/>
              <a:t>學校</a:t>
            </a:r>
            <a:r>
              <a:rPr lang="zh-TW" altLang="en-US" dirty="0" smtClean="0"/>
              <a:t>老師說過</a:t>
            </a:r>
            <a:r>
              <a:rPr lang="zh-TW" altLang="zh-TW" dirty="0" smtClean="0"/>
              <a:t>｢十二</a:t>
            </a:r>
            <a:r>
              <a:rPr lang="zh-TW" altLang="zh-TW" dirty="0"/>
              <a:t>夜｣</a:t>
            </a:r>
            <a:r>
              <a:rPr lang="zh-TW" altLang="zh-TW" dirty="0" smtClean="0"/>
              <a:t>電影</a:t>
            </a:r>
            <a:r>
              <a:rPr lang="zh-TW" altLang="en-US" dirty="0" smtClean="0"/>
              <a:t>故事所影響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4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壹、前言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一、研究動機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我們的家裡都有養寵物，牠們會陪伴我們，我們都很喜歡、關心寵物。</a:t>
            </a:r>
            <a:endParaRPr lang="en-US" altLang="zh-TW" dirty="0"/>
          </a:p>
          <a:p>
            <a:r>
              <a:rPr lang="zh-TW" altLang="en-US" dirty="0"/>
              <a:t>有些人 會</a:t>
            </a:r>
            <a:r>
              <a:rPr lang="zh-TW" altLang="en-US" dirty="0" smtClean="0"/>
              <a:t>讓寵物</a:t>
            </a:r>
            <a:r>
              <a:rPr lang="zh-TW" altLang="en-US" dirty="0"/>
              <a:t>在外</a:t>
            </a:r>
            <a:r>
              <a:rPr lang="zh-TW" altLang="en-US" dirty="0" smtClean="0"/>
              <a:t>遊蕩，</a:t>
            </a:r>
            <a:r>
              <a:rPr lang="zh-TW" altLang="en-US" dirty="0" smtClean="0"/>
              <a:t>造成疾病傳染、環境</a:t>
            </a:r>
            <a:r>
              <a:rPr lang="zh-TW" altLang="en-US" dirty="0"/>
              <a:t>髒亂、攻擊</a:t>
            </a:r>
            <a:r>
              <a:rPr lang="zh-TW" altLang="en-US" dirty="0" smtClean="0"/>
              <a:t>人及其他</a:t>
            </a:r>
            <a:r>
              <a:rPr lang="zh-TW" altLang="en-US" dirty="0"/>
              <a:t>動物，甚至造成外來種危害等問題。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 descr="C:\Users\ASUSNBUSER\Desktop\五甲小論文\照片\活動\寵物問題\IMAG57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24239" r="4947" b="19059"/>
          <a:stretch/>
        </p:blipFill>
        <p:spPr bwMode="auto">
          <a:xfrm>
            <a:off x="3747368" y="4017231"/>
            <a:ext cx="2336800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NBUSER\Desktop\五甲小論文\照片\活動\寵物問題\IMAG5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9211"/>
          <a:stretch/>
        </p:blipFill>
        <p:spPr bwMode="auto">
          <a:xfrm>
            <a:off x="6588224" y="3717032"/>
            <a:ext cx="2038858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USNBUSER\Desktop\五甲小論文\照片\活動\IMAG58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17375" r="22001" b="5758"/>
          <a:stretch/>
        </p:blipFill>
        <p:spPr bwMode="auto">
          <a:xfrm>
            <a:off x="396160" y="4309321"/>
            <a:ext cx="2807688" cy="20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二、</a:t>
            </a:r>
            <a:r>
              <a:rPr lang="zh-TW" altLang="zh-TW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79" cy="4389120"/>
          </a:xfrm>
        </p:spPr>
        <p:txBody>
          <a:bodyPr>
            <a:noAutofit/>
          </a:bodyPr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學生</a:t>
            </a:r>
            <a:r>
              <a:rPr lang="zh-TW" altLang="zh-TW" dirty="0" smtClean="0"/>
              <a:t>部分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飼養寵物</a:t>
            </a:r>
            <a:r>
              <a:rPr lang="zh-TW" altLang="en-US" dirty="0" smtClean="0"/>
              <a:t>考慮</a:t>
            </a:r>
            <a:r>
              <a:rPr lang="zh-TW" altLang="zh-TW" dirty="0" smtClean="0">
                <a:solidFill>
                  <a:srgbClr val="FF0000"/>
                </a:solidFill>
              </a:rPr>
              <a:t>幫忙</a:t>
            </a:r>
            <a:r>
              <a:rPr lang="zh-TW" altLang="zh-TW" dirty="0">
                <a:solidFill>
                  <a:srgbClr val="FF0000"/>
                </a:solidFill>
              </a:rPr>
              <a:t>飼養</a:t>
            </a:r>
            <a:r>
              <a:rPr lang="zh-TW" altLang="zh-TW" dirty="0" smtClean="0">
                <a:solidFill>
                  <a:srgbClr val="FF0000"/>
                </a:solidFill>
              </a:rPr>
              <a:t>能力及意願</a:t>
            </a:r>
            <a:r>
              <a:rPr lang="zh-TW" altLang="zh-TW" dirty="0" smtClean="0"/>
              <a:t>， </a:t>
            </a:r>
            <a:r>
              <a:rPr lang="zh-TW" altLang="en-US" dirty="0" smtClean="0">
                <a:solidFill>
                  <a:srgbClr val="FF0000"/>
                </a:solidFill>
              </a:rPr>
              <a:t>了解寵物特性</a:t>
            </a:r>
            <a:r>
              <a:rPr lang="en-US" altLang="zh-TW" dirty="0" smtClean="0"/>
              <a:t>(</a:t>
            </a:r>
            <a:r>
              <a:rPr lang="zh-TW" altLang="en-US" dirty="0" smtClean="0"/>
              <a:t>避免一窩蜂流行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，還有</a:t>
            </a:r>
            <a:r>
              <a:rPr lang="zh-TW" altLang="en-US" dirty="0" smtClean="0">
                <a:solidFill>
                  <a:srgbClr val="FF0000"/>
                </a:solidFill>
              </a:rPr>
              <a:t>養牠一輩子決心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zh-TW" altLang="zh-TW" dirty="0" smtClean="0">
                <a:solidFill>
                  <a:srgbClr val="FF0000"/>
                </a:solidFill>
              </a:rPr>
              <a:t>家長</a:t>
            </a:r>
            <a:r>
              <a:rPr lang="zh-TW" altLang="zh-TW" dirty="0"/>
              <a:t>部分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讓孩子學習幫忙飼養</a:t>
            </a:r>
            <a:r>
              <a:rPr lang="zh-TW" altLang="zh-TW" dirty="0">
                <a:solidFill>
                  <a:srgbClr val="FF0000"/>
                </a:solidFill>
              </a:rPr>
              <a:t>寵物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以</a:t>
            </a:r>
            <a:r>
              <a:rPr lang="zh-TW" altLang="zh-TW" dirty="0" smtClean="0"/>
              <a:t>培養責任感</a:t>
            </a:r>
            <a:r>
              <a:rPr lang="zh-TW" altLang="zh-TW" dirty="0"/>
              <a:t>與</a:t>
            </a:r>
            <a:r>
              <a:rPr lang="zh-TW" altLang="zh-TW" dirty="0" smtClean="0"/>
              <a:t>成就感，全家人</a:t>
            </a:r>
            <a:r>
              <a:rPr lang="zh-TW" altLang="en-US" dirty="0" smtClean="0"/>
              <a:t>也可以</a:t>
            </a:r>
            <a:r>
              <a:rPr lang="zh-TW" altLang="zh-TW" dirty="0" smtClean="0"/>
              <a:t>一起</a:t>
            </a:r>
            <a:r>
              <a:rPr lang="zh-TW" altLang="zh-TW" dirty="0"/>
              <a:t>帶</a:t>
            </a:r>
            <a:r>
              <a:rPr lang="zh-TW" altLang="zh-TW" dirty="0" smtClean="0"/>
              <a:t>寵物散步。</a:t>
            </a:r>
            <a:endParaRPr lang="zh-TW" altLang="zh-TW" dirty="0"/>
          </a:p>
          <a:p>
            <a:r>
              <a:rPr lang="en-US" altLang="zh-TW" dirty="0" smtClean="0"/>
              <a:t> </a:t>
            </a:r>
            <a:r>
              <a:rPr lang="zh-TW" altLang="zh-TW" dirty="0">
                <a:solidFill>
                  <a:srgbClr val="FF0000"/>
                </a:solidFill>
              </a:rPr>
              <a:t>學校</a:t>
            </a:r>
            <a:r>
              <a:rPr lang="zh-TW" altLang="zh-TW" dirty="0"/>
              <a:t>部分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學生</a:t>
            </a:r>
            <a:r>
              <a:rPr lang="zh-TW" altLang="zh-TW" dirty="0" smtClean="0"/>
              <a:t>飼養</a:t>
            </a:r>
            <a:r>
              <a:rPr lang="zh-TW" altLang="zh-TW" dirty="0"/>
              <a:t>寵物以貓和狗最多</a:t>
            </a:r>
            <a:r>
              <a:rPr lang="zh-TW" altLang="zh-TW" dirty="0" smtClean="0"/>
              <a:t>，</a:t>
            </a:r>
            <a:r>
              <a:rPr lang="zh-TW" altLang="zh-TW" dirty="0"/>
              <a:t>可以</a:t>
            </a:r>
            <a:r>
              <a:rPr lang="zh-TW" altLang="zh-TW" dirty="0">
                <a:solidFill>
                  <a:srgbClr val="FF0000"/>
                </a:solidFill>
              </a:rPr>
              <a:t>多多</a:t>
            </a:r>
            <a:r>
              <a:rPr lang="zh-TW" altLang="zh-TW" dirty="0" smtClean="0">
                <a:solidFill>
                  <a:srgbClr val="FF0000"/>
                </a:solidFill>
              </a:rPr>
              <a:t>宣導</a:t>
            </a:r>
            <a:r>
              <a:rPr lang="zh-TW" altLang="en-US" dirty="0" smtClean="0">
                <a:solidFill>
                  <a:srgbClr val="FF0000"/>
                </a:solidFill>
              </a:rPr>
              <a:t>生命教育、</a:t>
            </a:r>
            <a:r>
              <a:rPr lang="zh-TW" altLang="zh-TW" dirty="0" smtClean="0">
                <a:solidFill>
                  <a:srgbClr val="FF0000"/>
                </a:solidFill>
              </a:rPr>
              <a:t>領養</a:t>
            </a:r>
            <a:r>
              <a:rPr lang="zh-TW" altLang="en-US" dirty="0" smtClean="0">
                <a:solidFill>
                  <a:srgbClr val="FF0000"/>
                </a:solidFill>
              </a:rPr>
              <a:t>觀念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社會</a:t>
            </a:r>
            <a:r>
              <a:rPr lang="zh-TW" altLang="en-US" dirty="0" smtClean="0"/>
              <a:t>部分，</a:t>
            </a:r>
            <a:r>
              <a:rPr lang="zh-TW" altLang="en-US" dirty="0" smtClean="0">
                <a:solidFill>
                  <a:srgbClr val="FF0000"/>
                </a:solidFill>
              </a:rPr>
              <a:t>辦理領養活動、體驗活動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如一日飼養員體驗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，透過電影或</a:t>
            </a:r>
            <a:r>
              <a:rPr lang="zh-TW" altLang="en-US" smtClean="0"/>
              <a:t>媒體傳達相關的</a:t>
            </a:r>
            <a:r>
              <a:rPr lang="zh-TW" altLang="en-US" dirty="0" smtClean="0"/>
              <a:t>觀念等。</a:t>
            </a:r>
            <a:endParaRPr lang="zh-TW" altLang="zh-TW" dirty="0"/>
          </a:p>
        </p:txBody>
      </p:sp>
      <p:pic>
        <p:nvPicPr>
          <p:cNvPr id="1026" name="Picture 2" descr="C:\Users\ASUSNBUSER\Desktop\五甲小論文\照片\活動\IMAG5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85">
            <a:off x="7348975" y="1977596"/>
            <a:ext cx="1640339" cy="291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57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二</a:t>
            </a:r>
            <a:r>
              <a:rPr lang="zh-TW" altLang="zh-TW" dirty="0" smtClean="0"/>
              <a:t>、</a:t>
            </a:r>
            <a:r>
              <a:rPr lang="zh-TW" altLang="en-US" dirty="0" smtClean="0"/>
              <a:t>未來</a:t>
            </a:r>
            <a:r>
              <a:rPr lang="zh-TW" altLang="zh-TW" dirty="0" smtClean="0"/>
              <a:t>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dirty="0" smtClean="0"/>
              <a:t>追蹤三</a:t>
            </a:r>
            <a:r>
              <a:rPr lang="zh-TW" altLang="zh-TW" dirty="0"/>
              <a:t>年級</a:t>
            </a:r>
            <a:r>
              <a:rPr lang="zh-TW" altLang="zh-TW" dirty="0" smtClean="0"/>
              <a:t>學生相關知識及觀念。</a:t>
            </a:r>
            <a:endParaRPr lang="en-US" altLang="zh-TW" dirty="0" smtClean="0"/>
          </a:p>
          <a:p>
            <a:r>
              <a:rPr lang="zh-TW" altLang="en-US" dirty="0" smtClean="0"/>
              <a:t>擴大研究族群，了解社區大人以及東華大學學生</a:t>
            </a:r>
            <a:r>
              <a:rPr lang="zh-TW" altLang="zh-TW" dirty="0" smtClean="0"/>
              <a:t>相關</a:t>
            </a:r>
            <a:r>
              <a:rPr lang="zh-TW" altLang="en-US" dirty="0" smtClean="0"/>
              <a:t>態度</a:t>
            </a:r>
            <a:r>
              <a:rPr lang="zh-TW" altLang="zh-TW" dirty="0" smtClean="0"/>
              <a:t>及</a:t>
            </a:r>
            <a:r>
              <a:rPr lang="zh-TW" altLang="zh-TW" dirty="0" smtClean="0"/>
              <a:t>觀念</a:t>
            </a:r>
            <a:r>
              <a:rPr lang="zh-TW" altLang="en-US" dirty="0"/>
              <a:t>，</a:t>
            </a:r>
            <a:r>
              <a:rPr lang="zh-TW" altLang="en-US" dirty="0" smtClean="0"/>
              <a:t>對不同族群提供適當的寵物對待方式。</a:t>
            </a:r>
            <a:endParaRPr lang="zh-TW" altLang="en-US" dirty="0"/>
          </a:p>
        </p:txBody>
      </p:sp>
      <p:pic>
        <p:nvPicPr>
          <p:cNvPr id="4" name="Picture 2" descr="F:\志學國小\小論文\五甲小論文\照片\活動\IMAG6047.jpg"/>
          <p:cNvPicPr>
            <a:picLocks noChangeAspect="1" noChangeArrowheads="1"/>
          </p:cNvPicPr>
          <p:nvPr/>
        </p:nvPicPr>
        <p:blipFill>
          <a:blip r:embed="rId2" cstate="print"/>
          <a:srcRect l="25926" t="4527" b="19752"/>
          <a:stretch>
            <a:fillRect/>
          </a:stretch>
        </p:blipFill>
        <p:spPr bwMode="auto">
          <a:xfrm>
            <a:off x="2071669" y="3789040"/>
            <a:ext cx="4871401" cy="280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7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836" y="1195612"/>
            <a:ext cx="8229600" cy="1657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300" dirty="0" smtClean="0"/>
              <a:t>我們想說</a:t>
            </a:r>
            <a:r>
              <a:rPr lang="zh-TW" altLang="en-US" sz="4300" dirty="0" smtClean="0">
                <a:latin typeface="新細明體"/>
                <a:ea typeface="新細明體"/>
              </a:rPr>
              <a:t>：</a:t>
            </a:r>
            <a:endParaRPr lang="en-US" altLang="zh-TW" sz="4300" dirty="0" smtClean="0"/>
          </a:p>
          <a:p>
            <a:pPr marL="0" indent="0" algn="ctr">
              <a:buNone/>
            </a:pPr>
            <a:r>
              <a:rPr lang="zh-TW" altLang="en-US" sz="5400" dirty="0" smtClean="0"/>
              <a:t>愛</a:t>
            </a:r>
            <a:r>
              <a:rPr lang="zh-TW" altLang="en-US" sz="5400" dirty="0" smtClean="0"/>
              <a:t>牠，請一輩子飼養牠</a:t>
            </a:r>
            <a:r>
              <a:rPr lang="zh-TW" altLang="en-US" sz="5400" dirty="0" smtClean="0"/>
              <a:t>！</a:t>
            </a:r>
            <a:endParaRPr lang="en-US" altLang="zh-TW" sz="5400" dirty="0" smtClean="0"/>
          </a:p>
        </p:txBody>
      </p:sp>
      <p:pic>
        <p:nvPicPr>
          <p:cNvPr id="2050" name="Picture 2" descr="C:\Users\ASUSNBUSER\Desktop\五甲小論文\照片\活動\上網找資料\IMAG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8" y="4188061"/>
            <a:ext cx="4027156" cy="22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NBUSER\Desktop\五甲小論文\照片\活動\我們的毛小孩\IMAG5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" y="4188062"/>
            <a:ext cx="4027153" cy="22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619672" y="3068960"/>
            <a:ext cx="6768752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zh-TW" altLang="en-US" sz="5400" dirty="0" smtClean="0"/>
              <a:t>謝謝聆聽</a:t>
            </a:r>
            <a:r>
              <a:rPr lang="zh-TW" altLang="en-US" sz="5400" dirty="0" smtClean="0">
                <a:latin typeface="華康儷粗圓"/>
                <a:ea typeface="華康儷粗圓"/>
              </a:rPr>
              <a:t>！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080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二、研究目的及待答</a:t>
            </a:r>
            <a:r>
              <a:rPr lang="zh-TW" altLang="zh-TW" dirty="0" smtClean="0"/>
              <a:t>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了解</a:t>
            </a:r>
            <a:r>
              <a:rPr lang="zh-TW" altLang="zh-TW" dirty="0"/>
              <a:t>志學國小學生家裡飼養寵物的情形、學生對於飼養寵物的態度、以及學生是否了解寵物不慎變成遊蕩動物後，會產生哪些問題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" name="Picture 3" descr="C:\Users\ASUSNBUSER\Desktop\五甲小論文\照片\活動\寵物問題\IMAG5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23118" r="26284" b="28264"/>
          <a:stretch/>
        </p:blipFill>
        <p:spPr bwMode="auto">
          <a:xfrm>
            <a:off x="467544" y="3501008"/>
            <a:ext cx="4077063" cy="2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NBUSER\Desktop\五甲小論文\照片\活動\IMAG6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27001" r="28690" b="20166"/>
          <a:stretch/>
        </p:blipFill>
        <p:spPr bwMode="auto">
          <a:xfrm>
            <a:off x="5004048" y="4077072"/>
            <a:ext cx="3744416" cy="23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我們研究的問題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5698976" cy="4191744"/>
          </a:xfrm>
        </p:spPr>
        <p:txBody>
          <a:bodyPr/>
          <a:lstStyle/>
          <a:p>
            <a:pPr lvl="0"/>
            <a:r>
              <a:rPr lang="zh-TW" altLang="zh-TW" dirty="0" smtClean="0"/>
              <a:t>志學國小學生家裡的寵物有哪些</a:t>
            </a:r>
            <a:r>
              <a:rPr lang="en-US" altLang="zh-TW" dirty="0" smtClean="0"/>
              <a:t>?</a:t>
            </a:r>
            <a:r>
              <a:rPr lang="zh-TW" altLang="zh-TW" dirty="0" smtClean="0"/>
              <a:t>為什麼想養牠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學生會不會幫忙飼養</a:t>
            </a:r>
            <a:r>
              <a:rPr lang="en-US" altLang="zh-TW" dirty="0" smtClean="0"/>
              <a:t>?</a:t>
            </a:r>
            <a:r>
              <a:rPr lang="zh-TW" altLang="zh-TW" dirty="0" smtClean="0"/>
              <a:t>平常如何照顧</a:t>
            </a:r>
            <a:r>
              <a:rPr lang="en-US" altLang="zh-TW" dirty="0" smtClean="0"/>
              <a:t>?</a:t>
            </a:r>
            <a:r>
              <a:rPr lang="zh-TW" altLang="zh-TW" dirty="0" smtClean="0"/>
              <a:t>心情如何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會不會把寵物放出去遊蕩，知道遊蕩動物會造成什麼問題</a:t>
            </a:r>
            <a:r>
              <a:rPr lang="en-US" altLang="zh-TW" dirty="0" smtClean="0"/>
              <a:t>?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2051" name="Picture 3" descr="E:\文件作業資料\照片集\2013動植物_已歸類\06_哺乳動物\貓\DSCN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13" y="1556792"/>
            <a:ext cx="1823337" cy="2431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文件作業資料\照片集\2013動植物_已歸類\06_哺乳動物\貓\DSCN13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30374" r="30397" b="25702"/>
          <a:stretch/>
        </p:blipFill>
        <p:spPr bwMode="auto">
          <a:xfrm>
            <a:off x="6084168" y="4653136"/>
            <a:ext cx="2911063" cy="20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三、研究</a:t>
            </a:r>
            <a:r>
              <a:rPr lang="zh-TW" altLang="zh-TW" dirty="0" smtClean="0"/>
              <a:t>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文獻探討</a:t>
            </a:r>
            <a:endParaRPr lang="en-US" altLang="zh-TW" dirty="0" smtClean="0"/>
          </a:p>
          <a:p>
            <a:r>
              <a:rPr lang="zh-TW" altLang="zh-TW" dirty="0" smtClean="0"/>
              <a:t>問卷調查</a:t>
            </a:r>
            <a:endParaRPr lang="en-US" altLang="zh-TW" dirty="0"/>
          </a:p>
          <a:p>
            <a:r>
              <a:rPr lang="zh-TW" altLang="zh-TW" dirty="0" smtClean="0"/>
              <a:t>統計與分析</a:t>
            </a:r>
            <a:endParaRPr lang="zh-TW" altLang="zh-TW" dirty="0"/>
          </a:p>
        </p:txBody>
      </p:sp>
      <p:pic>
        <p:nvPicPr>
          <p:cNvPr id="3074" name="Picture 2" descr="C:\Users\ASUSNBUSER\Desktop\五甲小論文\照片\活動\閱讀書籍\IMAG5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85" y="260648"/>
            <a:ext cx="2450380" cy="13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NBUSER\Desktop\五甲小論文\照片\活動\各班做問卷\IMAG5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00102"/>
            <a:ext cx="3743470" cy="21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USNBUSER\Desktop\五甲小論文\照片\活動\統計_登錄及分析\IMAG5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85" y="3501008"/>
            <a:ext cx="2544716" cy="14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NBUSER\Desktop\五甲小論文\照片\活動\撰寫心得\IMAG5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80" y="5157192"/>
            <a:ext cx="2618916" cy="14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NBUSER\Desktop\五甲小論文\照片\活動\上網找資料\IMAG56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86" y="1844824"/>
            <a:ext cx="2553071" cy="1436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8373" r="66757" b="8929"/>
          <a:stretch/>
        </p:blipFill>
        <p:spPr bwMode="auto">
          <a:xfrm>
            <a:off x="251520" y="3772338"/>
            <a:ext cx="2088232" cy="2953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四、研究</a:t>
            </a:r>
            <a:r>
              <a:rPr lang="zh-TW" altLang="zh-TW" dirty="0" smtClean="0"/>
              <a:t>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552560"/>
              </p:ext>
            </p:extLst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ASUSNBUSER\Desktop\五甲小論文\照片\活動\檢查問卷\IMAG58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788"/>
            <a:ext cx="3075325" cy="1729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r>
              <a:rPr lang="zh-TW" altLang="zh-TW" sz="4400" dirty="0"/>
              <a:t>貳、</a:t>
            </a:r>
            <a:r>
              <a:rPr lang="zh-TW" altLang="zh-TW" sz="4400" dirty="0" smtClean="0"/>
              <a:t>正文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zh-TW" sz="4400" dirty="0"/>
              <a:t>一、寵物與遊蕩</a:t>
            </a:r>
            <a:r>
              <a:rPr lang="zh-TW" altLang="zh-TW" sz="4400" dirty="0" smtClean="0"/>
              <a:t>動物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｢</a:t>
            </a:r>
            <a:r>
              <a:rPr lang="zh-TW" altLang="zh-TW" dirty="0"/>
              <a:t>動物保護法</a:t>
            </a:r>
            <a:r>
              <a:rPr lang="zh-TW" altLang="zh-TW" dirty="0" smtClean="0"/>
              <a:t>｣</a:t>
            </a:r>
            <a:r>
              <a:rPr lang="zh-TW" altLang="en-US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寵物：指</a:t>
            </a:r>
            <a:r>
              <a:rPr lang="zh-TW" altLang="zh-TW" dirty="0">
                <a:solidFill>
                  <a:srgbClr val="FF0000"/>
                </a:solidFill>
              </a:rPr>
              <a:t>犬、貓及其他供玩賞、伴侶之目的</a:t>
            </a:r>
            <a:r>
              <a:rPr lang="zh-TW" altLang="zh-TW" dirty="0"/>
              <a:t>而飼養或管領之動物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遊蕩動物</a:t>
            </a:r>
            <a:r>
              <a:rPr lang="zh-TW" altLang="zh-TW" dirty="0"/>
              <a:t>：</a:t>
            </a:r>
            <a:r>
              <a:rPr lang="zh-TW" altLang="zh-TW" dirty="0" smtClean="0"/>
              <a:t>沒有</a:t>
            </a:r>
            <a:r>
              <a:rPr lang="zh-TW" altLang="zh-TW" dirty="0"/>
              <a:t>明確定義</a:t>
            </a:r>
            <a:r>
              <a:rPr lang="zh-TW" altLang="zh-TW" dirty="0" smtClean="0"/>
              <a:t>，</a:t>
            </a:r>
            <a:r>
              <a:rPr lang="zh-TW" altLang="zh-TW" dirty="0"/>
              <a:t> ｢動物保護法</a:t>
            </a:r>
            <a:r>
              <a:rPr lang="zh-TW" altLang="zh-TW" dirty="0" smtClean="0"/>
              <a:t>｣</a:t>
            </a:r>
            <a:r>
              <a:rPr lang="zh-TW" altLang="en-US" dirty="0" smtClean="0"/>
              <a:t>有提及，</a:t>
            </a:r>
            <a:r>
              <a:rPr lang="zh-TW" altLang="zh-TW" dirty="0" smtClean="0"/>
              <a:t>所以</a:t>
            </a:r>
            <a:r>
              <a:rPr lang="zh-TW" altLang="zh-TW" dirty="0"/>
              <a:t>，在本研究中，</a:t>
            </a:r>
            <a:r>
              <a:rPr lang="zh-TW" altLang="zh-TW" dirty="0">
                <a:solidFill>
                  <a:srgbClr val="FF0000"/>
                </a:solidFill>
              </a:rPr>
              <a:t>遊蕩動物就是指原本是寵物，後來在野外生活的動物或是牠們的下一代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  <p:pic>
        <p:nvPicPr>
          <p:cNvPr id="4098" name="Picture 2" descr="E:\文件作業資料\照片集\2013動植物_已歸類\02_鳥類\綠頸鸚鵡_月輪\DSCN8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55114"/>
            <a:ext cx="3047661" cy="22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文件作業資料\照片集\2013動植物_已歸類\02_鳥類\八哥\DSCN7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44" y="4455113"/>
            <a:ext cx="3047663" cy="22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二、志學國小學生家裡飼養寵物的情形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研究</a:t>
            </a:r>
            <a:r>
              <a:rPr lang="zh-TW" altLang="zh-TW" dirty="0" smtClean="0">
                <a:solidFill>
                  <a:srgbClr val="FF0000"/>
                </a:solidFill>
              </a:rPr>
              <a:t>對象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：</a:t>
            </a:r>
            <a:r>
              <a:rPr lang="zh-TW" altLang="zh-TW" dirty="0" smtClean="0">
                <a:solidFill>
                  <a:srgbClr val="FF0000"/>
                </a:solidFill>
              </a:rPr>
              <a:t>三</a:t>
            </a:r>
            <a:r>
              <a:rPr lang="zh-TW" altLang="zh-TW" dirty="0">
                <a:solidFill>
                  <a:srgbClr val="FF0000"/>
                </a:solidFill>
              </a:rPr>
              <a:t>到六年級</a:t>
            </a:r>
            <a:r>
              <a:rPr lang="zh-TW" altLang="zh-TW" dirty="0" smtClean="0">
                <a:solidFill>
                  <a:srgbClr val="FF0000"/>
                </a:solidFill>
              </a:rPr>
              <a:t>學生</a:t>
            </a:r>
            <a:r>
              <a:rPr lang="zh-TW" altLang="en-US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有效問卷</a:t>
            </a:r>
            <a:r>
              <a:rPr lang="en-US" altLang="zh-TW" dirty="0">
                <a:solidFill>
                  <a:srgbClr val="FF0000"/>
                </a:solidFill>
              </a:rPr>
              <a:t>72</a:t>
            </a:r>
            <a:r>
              <a:rPr lang="zh-TW" altLang="zh-TW" dirty="0">
                <a:solidFill>
                  <a:srgbClr val="FF0000"/>
                </a:solidFill>
              </a:rPr>
              <a:t>份</a:t>
            </a:r>
            <a:r>
              <a:rPr lang="zh-TW" altLang="zh-TW" dirty="0"/>
              <a:t>，無效問卷</a:t>
            </a:r>
            <a:r>
              <a:rPr lang="en-US" altLang="zh-TW" dirty="0"/>
              <a:t>6</a:t>
            </a:r>
            <a:r>
              <a:rPr lang="zh-TW" altLang="zh-TW" dirty="0" smtClean="0"/>
              <a:t>份。</a:t>
            </a:r>
            <a:endParaRPr lang="zh-TW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63511"/>
              </p:ext>
            </p:extLst>
          </p:nvPr>
        </p:nvGraphicFramePr>
        <p:xfrm>
          <a:off x="827585" y="3212974"/>
          <a:ext cx="7560839" cy="338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298"/>
                <a:gridCol w="1826581"/>
                <a:gridCol w="1827480"/>
                <a:gridCol w="1827480"/>
              </a:tblGrid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班級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有效問卷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無效問卷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問卷數量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三年甲班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四年甲班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五年甲班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六年甲班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全部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7712" y="27809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表</a:t>
            </a:r>
            <a:r>
              <a:rPr lang="en-US" altLang="zh-TW" dirty="0"/>
              <a:t>1 </a:t>
            </a:r>
            <a:r>
              <a:rPr lang="zh-TW" altLang="zh-TW" dirty="0"/>
              <a:t>各年級問卷調查數量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2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58875" indent="-1158875"/>
            <a:r>
              <a:rPr lang="zh-TW" altLang="zh-TW" sz="4400" dirty="0"/>
              <a:t>二、志學國小學生家裡飼養寵物的情形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家裡養寵物的有</a:t>
            </a:r>
            <a:r>
              <a:rPr lang="en-US" altLang="zh-TW" dirty="0"/>
              <a:t>50</a:t>
            </a:r>
            <a:r>
              <a:rPr lang="zh-TW" altLang="zh-TW" dirty="0" smtClean="0"/>
              <a:t>人</a:t>
            </a:r>
            <a:r>
              <a:rPr lang="zh-TW" altLang="en-US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佔</a:t>
            </a:r>
            <a:r>
              <a:rPr lang="en-US" altLang="zh-TW" dirty="0">
                <a:solidFill>
                  <a:srgbClr val="FF0000"/>
                </a:solidFill>
              </a:rPr>
              <a:t>69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所飼養寵物</a:t>
            </a:r>
            <a:r>
              <a:rPr lang="zh-TW" altLang="zh-TW" dirty="0"/>
              <a:t>最多的三</a:t>
            </a:r>
            <a:r>
              <a:rPr lang="zh-TW" altLang="zh-TW" dirty="0" smtClean="0"/>
              <a:t>類是</a:t>
            </a:r>
            <a:r>
              <a:rPr lang="zh-TW" altLang="zh-TW" dirty="0"/>
              <a:t>狗、貓、魚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其中</a:t>
            </a:r>
            <a:r>
              <a:rPr lang="zh-TW" altLang="zh-TW" dirty="0" smtClean="0">
                <a:solidFill>
                  <a:srgbClr val="FF0000"/>
                </a:solidFill>
              </a:rPr>
              <a:t>狗最</a:t>
            </a:r>
            <a:r>
              <a:rPr lang="zh-TW" altLang="en-US" dirty="0" smtClean="0">
                <a:solidFill>
                  <a:srgbClr val="FF0000"/>
                </a:solidFill>
              </a:rPr>
              <a:t>多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2232882393"/>
              </p:ext>
            </p:extLst>
          </p:nvPr>
        </p:nvGraphicFramePr>
        <p:xfrm>
          <a:off x="407368" y="3212976"/>
          <a:ext cx="39486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39552" y="59399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1</a:t>
            </a:r>
            <a:r>
              <a:rPr lang="zh-TW" altLang="zh-TW" dirty="0"/>
              <a:t>家裡養寵物的情形</a:t>
            </a:r>
            <a:endParaRPr lang="zh-TW" altLang="en-US" dirty="0"/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929254477"/>
              </p:ext>
            </p:extLst>
          </p:nvPr>
        </p:nvGraphicFramePr>
        <p:xfrm>
          <a:off x="4463988" y="3188568"/>
          <a:ext cx="4248472" cy="26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572000" y="59399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圖</a:t>
            </a:r>
            <a:r>
              <a:rPr lang="en-US" altLang="zh-TW" dirty="0"/>
              <a:t>2</a:t>
            </a:r>
            <a:r>
              <a:rPr lang="zh-TW" altLang="zh-TW" dirty="0"/>
              <a:t>家裡養寵物的種類</a:t>
            </a:r>
            <a:endParaRPr lang="zh-TW" altLang="en-US" dirty="0"/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4644008" y="3212976"/>
            <a:ext cx="436880" cy="28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600" kern="100" dirty="0">
                <a:effectLst/>
                <a:latin typeface="Calibri"/>
                <a:ea typeface="新細明體"/>
                <a:cs typeface="Times New Roman"/>
              </a:rPr>
              <a:t>人數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801125" y="3357756"/>
            <a:ext cx="337820" cy="1871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2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1349</Words>
  <Application>Microsoft Office PowerPoint</Application>
  <PresentationFormat>如螢幕大小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流線</vt:lpstr>
      <vt:lpstr>志學國小學生家裡寵物調查</vt:lpstr>
      <vt:lpstr>壹、前言  一、研究動機</vt:lpstr>
      <vt:lpstr>二、研究目的及待答問題</vt:lpstr>
      <vt:lpstr>我們研究的問題</vt:lpstr>
      <vt:lpstr>三、研究方法</vt:lpstr>
      <vt:lpstr>四、研究流程</vt:lpstr>
      <vt:lpstr>貳、正文 一、寵物與遊蕩動物</vt:lpstr>
      <vt:lpstr>二、志學國小學生家裡飼養寵物的情形</vt:lpstr>
      <vt:lpstr>二、志學國小學生家裡飼養寵物的情形</vt:lpstr>
      <vt:lpstr>二、志學國小學生家裡飼養寵物的情形</vt:lpstr>
      <vt:lpstr>二、志學國小學生家裡飼養寵物的情形</vt:lpstr>
      <vt:lpstr>二、志學國小學生家裡飼養寵物的情形</vt:lpstr>
      <vt:lpstr>二、志學國小學生家裡飼養寵物的情形</vt:lpstr>
      <vt:lpstr>三、學生幫忙飼養寵物的意願與態度</vt:lpstr>
      <vt:lpstr>三、學生幫忙飼養寵物的意願與態度</vt:lpstr>
      <vt:lpstr>四、學生是否了解寵物不慎變成遊蕩動物後，會產生哪些問題?</vt:lpstr>
      <vt:lpstr>四、學生是否了解寵物不慎變成遊蕩動物後，會產生哪些問題?</vt:lpstr>
      <vt:lpstr>參、結論及建議 一、結論</vt:lpstr>
      <vt:lpstr>參、結論及建議 一、結論</vt:lpstr>
      <vt:lpstr>二、建議</vt:lpstr>
      <vt:lpstr>二、未來研究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500</dc:creator>
  <cp:lastModifiedBy>ASUSNBUSER</cp:lastModifiedBy>
  <cp:revision>208</cp:revision>
  <dcterms:created xsi:type="dcterms:W3CDTF">2017-10-13T06:21:49Z</dcterms:created>
  <dcterms:modified xsi:type="dcterms:W3CDTF">2017-11-01T11:04:24Z</dcterms:modified>
</cp:coreProperties>
</file>