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60" r:id="rId4"/>
    <p:sldId id="274" r:id="rId5"/>
    <p:sldId id="275" r:id="rId6"/>
    <p:sldId id="276" r:id="rId7"/>
    <p:sldId id="277" r:id="rId8"/>
    <p:sldId id="265" r:id="rId9"/>
    <p:sldId id="266" r:id="rId10"/>
    <p:sldId id="268" r:id="rId11"/>
    <p:sldId id="269" r:id="rId12"/>
    <p:sldId id="270" r:id="rId13"/>
    <p:sldId id="319" r:id="rId14"/>
    <p:sldId id="279" r:id="rId15"/>
    <p:sldId id="272" r:id="rId16"/>
    <p:sldId id="278" r:id="rId17"/>
    <p:sldId id="320" r:id="rId18"/>
    <p:sldId id="282" r:id="rId19"/>
    <p:sldId id="280" r:id="rId20"/>
    <p:sldId id="283" r:id="rId21"/>
    <p:sldId id="321" r:id="rId22"/>
    <p:sldId id="284" r:id="rId23"/>
    <p:sldId id="285" r:id="rId24"/>
    <p:sldId id="286" r:id="rId25"/>
    <p:sldId id="322" r:id="rId26"/>
    <p:sldId id="287" r:id="rId27"/>
    <p:sldId id="288" r:id="rId28"/>
    <p:sldId id="289" r:id="rId29"/>
    <p:sldId id="323" r:id="rId30"/>
    <p:sldId id="290" r:id="rId31"/>
    <p:sldId id="297" r:id="rId32"/>
    <p:sldId id="298" r:id="rId33"/>
    <p:sldId id="299" r:id="rId34"/>
    <p:sldId id="300" r:id="rId35"/>
    <p:sldId id="301" r:id="rId36"/>
    <p:sldId id="302" r:id="rId37"/>
    <p:sldId id="306" r:id="rId38"/>
    <p:sldId id="307" r:id="rId39"/>
    <p:sldId id="308" r:id="rId40"/>
    <p:sldId id="309" r:id="rId41"/>
    <p:sldId id="310" r:id="rId42"/>
    <p:sldId id="313" r:id="rId43"/>
    <p:sldId id="314" r:id="rId44"/>
    <p:sldId id="329" r:id="rId45"/>
    <p:sldId id="315" r:id="rId46"/>
    <p:sldId id="317" r:id="rId47"/>
    <p:sldId id="318" r:id="rId48"/>
    <p:sldId id="327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244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1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920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471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4775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922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654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770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991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7128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0905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6870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683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1775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15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2980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3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14876" y="928670"/>
            <a:ext cx="1107996" cy="55007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落花飛旋迴空谷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43240" y="928670"/>
            <a:ext cx="1107996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百轉鳳凰溯流光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143116"/>
            <a:ext cx="7355334" cy="38813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274638"/>
            <a:ext cx="8820472" cy="1944217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陸、文獻探討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旋轉原理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：找出自由落體葉扇最佳長度</a:t>
            </a:r>
            <a:r>
              <a:rPr lang="zh-TW" altLang="en-US" sz="5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0289501"/>
              </p:ext>
            </p:extLst>
          </p:nvPr>
        </p:nvGraphicFramePr>
        <p:xfrm>
          <a:off x="1043608" y="2060848"/>
          <a:ext cx="7560839" cy="39963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4265"/>
                <a:gridCol w="2510770"/>
                <a:gridCol w="2485804"/>
              </a:tblGrid>
              <a:tr h="3111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5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r>
                        <a:rPr lang="zh-TW" sz="2800" dirty="0"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  <a:r>
                        <a:rPr lang="en-US" sz="2800" dirty="0">
                          <a:latin typeface="標楷體" pitchFamily="65" charset="-120"/>
                          <a:ea typeface="標楷體" pitchFamily="65" charset="-120"/>
                        </a:rPr>
                        <a:t>:2</a:t>
                      </a:r>
                      <a:r>
                        <a:rPr lang="zh-TW" sz="2800" dirty="0">
                          <a:latin typeface="標楷體" pitchFamily="65" charset="-120"/>
                          <a:ea typeface="標楷體" pitchFamily="65" charset="-120"/>
                        </a:rPr>
                        <a:t>公分扇長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r>
                        <a:rPr lang="zh-TW" sz="2800" dirty="0"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  <a:r>
                        <a:rPr lang="en-US" sz="2800" dirty="0">
                          <a:latin typeface="標楷體" pitchFamily="65" charset="-120"/>
                          <a:ea typeface="標楷體" pitchFamily="65" charset="-120"/>
                        </a:rPr>
                        <a:t>:5</a:t>
                      </a:r>
                      <a:r>
                        <a:rPr lang="zh-TW" sz="2800" dirty="0">
                          <a:latin typeface="標楷體" pitchFamily="65" charset="-120"/>
                          <a:ea typeface="標楷體" pitchFamily="65" charset="-120"/>
                        </a:rPr>
                        <a:t>公分扇長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  <a:r>
                        <a:rPr lang="en-US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:7</a:t>
                      </a:r>
                      <a:r>
                        <a:rPr lang="zh-TW" sz="28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公分扇長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1644550" cy="288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190934"/>
            <a:ext cx="1656184" cy="290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154168"/>
            <a:ext cx="1656184" cy="294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66437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66437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9057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 rot="20808758">
            <a:off x="4128870" y="2701280"/>
            <a:ext cx="6480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20808758">
            <a:off x="5914819" y="2344090"/>
            <a:ext cx="6480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沿用</a:t>
            </a:r>
          </a:p>
        </p:txBody>
      </p:sp>
      <p:sp>
        <p:nvSpPr>
          <p:cNvPr id="7" name="文字方塊 6"/>
          <p:cNvSpPr txBox="1"/>
          <p:nvPr/>
        </p:nvSpPr>
        <p:spPr>
          <a:xfrm rot="20808758">
            <a:off x="2557235" y="2987030"/>
            <a:ext cx="6480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1714488"/>
            <a:ext cx="5857916" cy="3500462"/>
          </a:xfrm>
        </p:spPr>
        <p:txBody>
          <a:bodyPr>
            <a:normAutofit/>
          </a:bodyPr>
          <a:lstStyle/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扇長度越長，滯空時間也相對的越</a:t>
            </a:r>
            <a:r>
              <a:rPr lang="zh-TW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久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Clr>
                <a:schemeClr val="tx1"/>
              </a:buClr>
              <a:buNone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因葉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扇過長而支撐不住空氣對其下降之阻力而扭曲使滯空時間</a:t>
            </a:r>
            <a:r>
              <a:rPr lang="zh-TW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9435009" cy="13208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找出自由落體葉扇最佳寬度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986095"/>
              </p:ext>
            </p:extLst>
          </p:nvPr>
        </p:nvGraphicFramePr>
        <p:xfrm>
          <a:off x="928662" y="2143116"/>
          <a:ext cx="7173439" cy="3888431"/>
        </p:xfrm>
        <a:graphic>
          <a:graphicData uri="http://schemas.openxmlformats.org/drawingml/2006/table">
            <a:tbl>
              <a:tblPr firstRow="1" firstCol="1" bandRow="1"/>
              <a:tblGrid>
                <a:gridCol w="2315655"/>
                <a:gridCol w="2571768"/>
                <a:gridCol w="2286016"/>
              </a:tblGrid>
              <a:tr h="2942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19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</a:t>
                      </a: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公分扇寬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D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公分扇寬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E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公分扇寬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1584176" cy="278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85992"/>
            <a:ext cx="1507608" cy="286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357430"/>
            <a:ext cx="1440160" cy="281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65411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65411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 rot="20808758">
            <a:off x="2341999" y="2566389"/>
            <a:ext cx="71807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rot="20808758">
            <a:off x="5342393" y="2852141"/>
            <a:ext cx="71807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20808758">
            <a:off x="3913632" y="2352075"/>
            <a:ext cx="71807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沿用</a:t>
            </a:r>
          </a:p>
        </p:txBody>
      </p:sp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857364"/>
            <a:ext cx="5983102" cy="2786082"/>
          </a:xfrm>
        </p:spPr>
        <p:txBody>
          <a:bodyPr>
            <a:normAutofit/>
          </a:bodyPr>
          <a:lstStyle/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葉扇寬為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公分的自由落體葉扇有夠大的表面積對抗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地心引力。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Clr>
                <a:schemeClr val="tx1"/>
              </a:buClr>
              <a:buNone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不會因為空氣阻力使葉扇扭曲，而達到最佳效果。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30" y="188640"/>
            <a:ext cx="8492926" cy="1296144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：自由落體葉扇的支撐與否</a:t>
            </a:r>
            <a:b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4834384"/>
              </p:ext>
            </p:extLst>
          </p:nvPr>
        </p:nvGraphicFramePr>
        <p:xfrm>
          <a:off x="857224" y="2071678"/>
          <a:ext cx="6357982" cy="3662718"/>
        </p:xfrm>
        <a:graphic>
          <a:graphicData uri="http://schemas.openxmlformats.org/drawingml/2006/table">
            <a:tbl>
              <a:tblPr/>
              <a:tblGrid>
                <a:gridCol w="3071834"/>
                <a:gridCol w="3286148"/>
              </a:tblGrid>
              <a:tr h="3114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6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D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對照組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F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組：加支撐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1656184" cy="314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1752065" cy="307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836712"/>
            <a:ext cx="96490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旋轉自由落體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滯空因素之研究</a:t>
            </a: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7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64244" y="4122424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 黃俊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諺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楊鈞亦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91922"/>
            <a:ext cx="6357982" cy="363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91922"/>
            <a:ext cx="6357982" cy="363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20808758">
            <a:off x="5270188" y="2215845"/>
            <a:ext cx="77633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沿用</a:t>
            </a:r>
          </a:p>
        </p:txBody>
      </p:sp>
      <p:sp>
        <p:nvSpPr>
          <p:cNvPr id="3" name="文字方塊 2"/>
          <p:cNvSpPr txBox="1"/>
          <p:nvPr/>
        </p:nvSpPr>
        <p:spPr>
          <a:xfrm rot="20808758">
            <a:off x="2698419" y="2930225"/>
            <a:ext cx="77633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714488"/>
            <a:ext cx="6625474" cy="4525963"/>
          </a:xfrm>
        </p:spPr>
        <p:txBody>
          <a:bodyPr>
            <a:normAutofit/>
          </a:bodyPr>
          <a:lstStyle/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有用包裝鐵絲固定的</a:t>
            </a:r>
            <a:r>
              <a:rPr lang="en-US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組自由落體降落下降時較穩定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Clr>
                <a:schemeClr val="tx1"/>
              </a:buClr>
              <a:buNone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自由落體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組滯空時間也相對較久。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44624"/>
            <a:ext cx="7922841" cy="13208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找出自由落體葉扇的</a:t>
            </a:r>
            <a:r>
              <a:rPr lang="en-US" altLang="zh-TW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最佳角度                                   </a:t>
            </a:r>
            <a:r>
              <a:rPr lang="zh-TW" altLang="en-US" sz="4000" dirty="0" smtClean="0">
                <a:latin typeface="+mj-ea"/>
              </a:rPr>
              <a:t/>
            </a:r>
            <a:br>
              <a:rPr lang="zh-TW" altLang="en-US" sz="4000" dirty="0" smtClean="0">
                <a:latin typeface="+mj-ea"/>
              </a:rPr>
            </a:br>
            <a:endParaRPr lang="zh-TW" altLang="en-US" sz="4000" dirty="0"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71472" y="2348880"/>
          <a:ext cx="7888959" cy="3816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9653"/>
                <a:gridCol w="2629653"/>
                <a:gridCol w="2629653"/>
              </a:tblGrid>
              <a:tr h="320471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17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F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45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60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度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H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度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867" y="2348881"/>
            <a:ext cx="1847853" cy="322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2406022"/>
            <a:ext cx="1800201" cy="316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599" y="2474777"/>
            <a:ext cx="1716793" cy="309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496944" cy="413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58288" cy="401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20808758">
            <a:off x="3795553" y="2674629"/>
            <a:ext cx="6480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沿用</a:t>
            </a:r>
          </a:p>
        </p:txBody>
      </p:sp>
      <p:sp>
        <p:nvSpPr>
          <p:cNvPr id="3" name="文字方塊 2"/>
          <p:cNvSpPr txBox="1"/>
          <p:nvPr/>
        </p:nvSpPr>
        <p:spPr>
          <a:xfrm rot="20808758">
            <a:off x="1707321" y="2962661"/>
            <a:ext cx="6480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20808758">
            <a:off x="5667761" y="2386597"/>
            <a:ext cx="6480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在三組自由落體中以</a:t>
            </a:r>
            <a:r>
              <a:rPr lang="en-US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組自由落體滯空時間最久。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組未有效的藉旋轉增長滯空時間，只是藉旋轉飄落，故在下個實驗中不沿用</a:t>
            </a:r>
            <a:r>
              <a:rPr lang="en-US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組自由落體。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本實驗中滯空時間次久且有效旋轉的為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度。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320800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：找出自由落體製作的最佳材質</a:t>
            </a:r>
            <a:r>
              <a:rPr lang="zh-TW" altLang="en-US" sz="3200" dirty="0" smtClean="0">
                <a:latin typeface="+mj-ea"/>
              </a:rPr>
              <a:t/>
            </a:r>
            <a:br>
              <a:rPr lang="zh-TW" altLang="en-US" sz="3200" dirty="0" smtClean="0">
                <a:latin typeface="+mj-ea"/>
              </a:rPr>
            </a:br>
            <a:endParaRPr lang="zh-TW" altLang="en-US" sz="3200" dirty="0">
              <a:latin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10" y="2276872"/>
          <a:ext cx="7601499" cy="41044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33833"/>
                <a:gridCol w="2533833"/>
                <a:gridCol w="2533833"/>
              </a:tblGrid>
              <a:tr h="304786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58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組：牛皮紙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I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組：影印紙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J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組：描圖紙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9172"/>
            <a:ext cx="1584176" cy="285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84208"/>
            <a:ext cx="1584176" cy="301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71620"/>
            <a:ext cx="1584176" cy="300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857364"/>
            <a:ext cx="8450893" cy="42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94555" cy="43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20808758">
            <a:off x="1673950" y="2389997"/>
            <a:ext cx="8065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沿用</a:t>
            </a:r>
          </a:p>
        </p:txBody>
      </p:sp>
      <p:sp>
        <p:nvSpPr>
          <p:cNvPr id="8" name="文字方塊 7"/>
          <p:cNvSpPr txBox="1"/>
          <p:nvPr/>
        </p:nvSpPr>
        <p:spPr>
          <a:xfrm rot="20808758">
            <a:off x="3639197" y="2604311"/>
            <a:ext cx="8065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rot="20808758">
            <a:off x="5655421" y="2961501"/>
            <a:ext cx="8065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643042" y="6215082"/>
            <a:ext cx="5072098" cy="500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/>
              <a:t>圖片來源：</a:t>
            </a:r>
            <a:r>
              <a:rPr lang="en-US" altLang="zh-TW" sz="1400" dirty="0" smtClean="0"/>
              <a:t>http://www.dgtle.com/thread-146610-1-1.html</a:t>
            </a:r>
          </a:p>
        </p:txBody>
      </p:sp>
      <p:pic>
        <p:nvPicPr>
          <p:cNvPr id="7" name="圖片 6" descr="141428me9ev6weweqgiq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4945182" cy="494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404664"/>
            <a:ext cx="5688632" cy="895446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壹、研究動機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右箭號 2"/>
          <p:cNvSpPr/>
          <p:nvPr/>
        </p:nvSpPr>
        <p:spPr>
          <a:xfrm rot="20126500">
            <a:off x="2676028" y="4159938"/>
            <a:ext cx="1202348" cy="419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571604" y="3214686"/>
            <a:ext cx="1200329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龍腦香茅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673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因為牛皮只兼具輕且夠硬的特質，而達到最好的滯空效果。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7778825" cy="13208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：自由落體旋轉圈數與滯空時間之關聯性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14348" y="2001380"/>
          <a:ext cx="7674075" cy="416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025"/>
                <a:gridCol w="2558025"/>
                <a:gridCol w="2558025"/>
              </a:tblGrid>
              <a:tr h="350457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934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 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10cm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8cm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N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7cm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1916286" cy="331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37569"/>
            <a:ext cx="1830054" cy="323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1872208" cy="321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022767" cy="44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848" y="7647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自由落體葉扇越短，下降越快。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葉扇轉速越快，自由落體滯空時間也越短。</a:t>
            </a: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536" y="418654"/>
            <a:ext cx="9144000" cy="1498178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：自製自由落體與市售自由落體滯空時間之比較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5784" y="2132856"/>
          <a:ext cx="7602639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213"/>
                <a:gridCol w="2534213"/>
                <a:gridCol w="2534213"/>
              </a:tblGrid>
              <a:tr h="2727532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093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組：一組葉 扇自由落體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L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組：兩組葉扇自由落體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組：市售旋轉降落器</a:t>
                      </a:r>
                      <a:endParaRPr lang="zh-TW" altLang="en-US" sz="28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1584176" cy="278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1440160" cy="260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72" t="4420" r="19885" b="29281"/>
          <a:stretch>
            <a:fillRect/>
          </a:stretch>
        </p:blipFill>
        <p:spPr bwMode="auto">
          <a:xfrm>
            <a:off x="6156176" y="2276872"/>
            <a:ext cx="2088232" cy="257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實驗結果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-15"/>
          <a:stretch>
            <a:fillRect/>
          </a:stretch>
        </p:blipFill>
        <p:spPr bwMode="auto">
          <a:xfrm>
            <a:off x="285719" y="2000240"/>
            <a:ext cx="8367821" cy="41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1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3110" y="1423317"/>
            <a:ext cx="8007322" cy="4525963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自製最佳自由落體滯空時間較久可能因為材質是牛皮紙。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相對於市售的自由落體較輕。自製自由落體葉扇較大，與空氣接觸面積較多，下降也相對的緩慢。</a:t>
            </a: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1538" y="2714620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柒、研究結論</a:t>
            </a: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59421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一、自由落體在葉扇支撐不具重量的情況下，葉扇越長滯空時間越長。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二、用牛皮紙製作的無支撐葉扇以</a:t>
            </a:r>
            <a:r>
              <a:rPr lang="en-US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公分寬最佳，若葉扇過寬則在下降時會有葉扇扭曲的現象，滯空時間也會縮短。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330249928-3757460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571744"/>
            <a:ext cx="5072098" cy="34490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5385710" cy="1374639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53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、滯</a:t>
            </a:r>
            <a:r>
              <a:rPr lang="zh-TW" altLang="en-US" sz="53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en-US" sz="53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時間延長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5800" y="404664"/>
            <a:ext cx="82296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貳、研究目的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000100" y="6072206"/>
            <a:ext cx="5857916" cy="5000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圖片來源：</a:t>
            </a:r>
            <a:r>
              <a:rPr lang="en-US" altLang="zh-TW" sz="1400" dirty="0" smtClean="0"/>
              <a:t>http://mehndi.pixnet.net/blog/post/43037025-03-18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502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2791469"/>
            <a:ext cx="8229600" cy="1137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三、自由落體葉扇角度以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度最佳。</a:t>
            </a:r>
          </a:p>
          <a:p>
            <a:pPr>
              <a:buNone/>
            </a:pP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25034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四、自由落體製作材質以牛皮紙為容易取得的好材料，因為牛皮紙既輕且韌。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21433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五、自由落體在加裝第二組葉扇</a:t>
            </a:r>
            <a:r>
              <a:rPr lang="en-US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與第一組葉扇為反方向旋轉</a:t>
            </a:r>
            <a:r>
              <a:rPr lang="en-US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時降落更趨近於垂直、更穩定。</a:t>
            </a:r>
          </a:p>
          <a:p>
            <a:pPr>
              <a:buNone/>
            </a:pPr>
            <a:endParaRPr lang="zh-TW" altLang="en-US" sz="36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279146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六、自由落體葉扇越短，下降越快。</a:t>
            </a:r>
          </a:p>
          <a:p>
            <a:pPr>
              <a:buNone/>
            </a:pPr>
            <a:endParaRPr lang="zh-TW" altLang="en-US" sz="36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4464496"/>
          </a:xfrm>
        </p:spPr>
        <p:txBody>
          <a:bodyPr/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葉扇轉速越快，自由落體滯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空時間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也越短。 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38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636913"/>
            <a:ext cx="8229600" cy="15779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八、在葉扇之稱良好的情況下，葉扇面積越大，滯空時間越久。</a:t>
            </a:r>
          </a:p>
        </p:txBody>
      </p:sp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九、本研究滯空最久且有效旋轉的自由落體為</a:t>
            </a:r>
            <a:r>
              <a:rPr lang="en-US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組自由落體。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16832"/>
            <a:ext cx="2795202" cy="491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十、本研究降落最穩定且有效旋轉的自由落體為</a:t>
            </a:r>
            <a:r>
              <a:rPr lang="en-US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組自由落體。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11554"/>
            <a:ext cx="2571768" cy="465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6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056780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感謝玲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4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643042" y="6072206"/>
            <a:ext cx="5214974" cy="5714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/>
              <a:t>圖片來源：</a:t>
            </a:r>
            <a:r>
              <a:rPr lang="en-US" altLang="zh-TW" sz="1400" dirty="0" smtClean="0"/>
              <a:t>http://www.nipic.com/show/10212926.html</a:t>
            </a:r>
            <a:endParaRPr lang="zh-TW" altLang="en-US" sz="1400" dirty="0"/>
          </a:p>
        </p:txBody>
      </p:sp>
      <p:pic>
        <p:nvPicPr>
          <p:cNvPr id="6" name="圖片 5" descr="2531170_09380137600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643050"/>
            <a:ext cx="3786214" cy="44461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0717" y="87354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二、有效旋轉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5800" y="404664"/>
            <a:ext cx="82296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407289514-3588188650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45998"/>
            <a:ext cx="3500462" cy="350046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755576" y="424064"/>
            <a:ext cx="82296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、沿用優良的滯空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因素進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下個實驗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200" dirty="0"/>
          </a:p>
        </p:txBody>
      </p:sp>
      <p:sp>
        <p:nvSpPr>
          <p:cNvPr id="7" name="圓角矩形 6"/>
          <p:cNvSpPr/>
          <p:nvPr/>
        </p:nvSpPr>
        <p:spPr>
          <a:xfrm>
            <a:off x="785786" y="5929330"/>
            <a:ext cx="6072230" cy="5715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/>
              <a:t>圖片來源：</a:t>
            </a:r>
            <a:r>
              <a:rPr lang="en-US" altLang="zh-TW" sz="1400" dirty="0" smtClean="0"/>
              <a:t>http://chico386.pixnet.net/album/photo/172562349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831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68059" y="2348880"/>
            <a:ext cx="923330" cy="3080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文獻探討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8380" y="2322472"/>
            <a:ext cx="923330" cy="29639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擬定主題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48362" y="2392770"/>
            <a:ext cx="923330" cy="3179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實驗進行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63563" y="2392770"/>
            <a:ext cx="923330" cy="28936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實驗討論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92971" y="2420888"/>
            <a:ext cx="923330" cy="2936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驗究結論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619672" y="2996952"/>
            <a:ext cx="792088" cy="1008112"/>
          </a:xfrm>
          <a:prstGeom prst="rightArrow">
            <a:avLst>
              <a:gd name="adj1" fmla="val 50000"/>
              <a:gd name="adj2" fmla="val 591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349140" y="3068960"/>
            <a:ext cx="792088" cy="1008112"/>
          </a:xfrm>
          <a:prstGeom prst="rightArrow">
            <a:avLst>
              <a:gd name="adj1" fmla="val 50000"/>
              <a:gd name="adj2" fmla="val 591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5148064" y="3068960"/>
            <a:ext cx="792088" cy="1008112"/>
          </a:xfrm>
          <a:prstGeom prst="rightArrow">
            <a:avLst>
              <a:gd name="adj1" fmla="val 50000"/>
              <a:gd name="adj2" fmla="val 591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6781998" y="3068960"/>
            <a:ext cx="792088" cy="1008112"/>
          </a:xfrm>
          <a:prstGeom prst="rightArrow">
            <a:avLst>
              <a:gd name="adj1" fmla="val 50000"/>
              <a:gd name="adj2" fmla="val 591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52704" y="401759"/>
            <a:ext cx="550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肆、研究流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</a:p>
        </p:txBody>
      </p:sp>
    </p:spTree>
    <p:extLst>
      <p:ext uri="{BB962C8B-B14F-4D97-AF65-F5344CB8AC3E}">
        <p14:creationId xmlns:p14="http://schemas.microsoft.com/office/powerpoint/2010/main" xmlns="" val="37044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伍、實驗步驟</a:t>
            </a:r>
            <a:endParaRPr lang="zh-TW" altLang="en-US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1714488"/>
            <a:ext cx="5857916" cy="4680520"/>
          </a:xfrm>
        </p:spPr>
        <p:txBody>
          <a:bodyPr>
            <a:noAutofit/>
          </a:bodyPr>
          <a:lstStyle/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選定一個不受風影響的空間，垂直高度約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將自由落體下放，觀察旋轉現象，並計算落地時間。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以水桶將自由落體往上運送。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反覆十二次，完成實驗。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將實驗數據去頭去尾。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368" r="9502" b="13421"/>
          <a:stretch/>
        </p:blipFill>
        <p:spPr bwMode="auto">
          <a:xfrm>
            <a:off x="2714612" y="500042"/>
            <a:ext cx="2910542" cy="606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6643702" y="1285860"/>
            <a:ext cx="800219" cy="18044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降落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28662" y="3000372"/>
            <a:ext cx="800219" cy="1287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右箭號 5"/>
          <p:cNvSpPr/>
          <p:nvPr/>
        </p:nvSpPr>
        <p:spPr>
          <a:xfrm rot="1914864">
            <a:off x="1718675" y="3867161"/>
            <a:ext cx="931394" cy="320316"/>
          </a:xfrm>
          <a:prstGeom prst="rightArrow">
            <a:avLst>
              <a:gd name="adj1" fmla="val 50000"/>
              <a:gd name="adj2" fmla="val 59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2952111">
            <a:off x="5730318" y="1456456"/>
            <a:ext cx="941718" cy="357050"/>
          </a:xfrm>
          <a:prstGeom prst="rightArrow">
            <a:avLst>
              <a:gd name="adj1" fmla="val 50000"/>
              <a:gd name="adj2" fmla="val 59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9526863">
            <a:off x="5676120" y="4451452"/>
            <a:ext cx="1001993" cy="320316"/>
          </a:xfrm>
          <a:prstGeom prst="rightArrow">
            <a:avLst>
              <a:gd name="adj1" fmla="val 50000"/>
              <a:gd name="adj2" fmla="val 59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715140" y="3643314"/>
            <a:ext cx="800219" cy="1355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水桶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520</TotalTime>
  <Words>811</Words>
  <Application>Microsoft Office PowerPoint</Application>
  <PresentationFormat>如螢幕大小 (4:3)</PresentationFormat>
  <Paragraphs>125</Paragraphs>
  <Slides>48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多面向</vt:lpstr>
      <vt:lpstr>投影片 1</vt:lpstr>
      <vt:lpstr>投影片 2</vt:lpstr>
      <vt:lpstr>投影片 3</vt:lpstr>
      <vt:lpstr>一、滯空時間延長 </vt:lpstr>
      <vt:lpstr>二、有效旋轉 </vt:lpstr>
      <vt:lpstr>               三、沿用優良的滯空因素進 行下個實驗 </vt:lpstr>
      <vt:lpstr>投影片 7</vt:lpstr>
      <vt:lpstr>伍、實驗步驟</vt:lpstr>
      <vt:lpstr>投影片 9</vt:lpstr>
      <vt:lpstr>投影片 10</vt:lpstr>
      <vt:lpstr> 實驗(一)：找出自由落體葉扇最佳長度 </vt:lpstr>
      <vt:lpstr>實驗結果</vt:lpstr>
      <vt:lpstr>實驗結果</vt:lpstr>
      <vt:lpstr>實驗討論</vt:lpstr>
      <vt:lpstr> 實驗(二):找出自由落體葉扇最佳寬度 </vt:lpstr>
      <vt:lpstr>實驗結果</vt:lpstr>
      <vt:lpstr>實驗結果</vt:lpstr>
      <vt:lpstr>實驗討論</vt:lpstr>
      <vt:lpstr> 實驗(三)：自由落體葉扇的支撐與否 </vt:lpstr>
      <vt:lpstr>實驗結果</vt:lpstr>
      <vt:lpstr>實驗結果</vt:lpstr>
      <vt:lpstr>實驗討論</vt:lpstr>
      <vt:lpstr> 實驗(四):找出自由落體葉扇的 最佳角度                                    </vt:lpstr>
      <vt:lpstr>實驗結果</vt:lpstr>
      <vt:lpstr>實驗結果</vt:lpstr>
      <vt:lpstr>實驗討論</vt:lpstr>
      <vt:lpstr> 實驗(五)：找出自由落體製作的最佳材質 </vt:lpstr>
      <vt:lpstr>實驗結果</vt:lpstr>
      <vt:lpstr>實驗結果</vt:lpstr>
      <vt:lpstr>實驗討論</vt:lpstr>
      <vt:lpstr>實驗(六)：自由落體旋轉圈數與滯空時間之關聯性</vt:lpstr>
      <vt:lpstr>實驗結果</vt:lpstr>
      <vt:lpstr>實驗討論</vt:lpstr>
      <vt:lpstr>實驗(七)：自製自由落體與市售自由落體滯空時間之比較</vt:lpstr>
      <vt:lpstr>實驗結果</vt:lpstr>
      <vt:lpstr>實驗討論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65</cp:revision>
  <dcterms:created xsi:type="dcterms:W3CDTF">2017-05-09T04:49:30Z</dcterms:created>
  <dcterms:modified xsi:type="dcterms:W3CDTF">2017-10-31T13:29:54Z</dcterms:modified>
</cp:coreProperties>
</file>