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3" r:id="rId26"/>
    <p:sldId id="293" r:id="rId27"/>
    <p:sldId id="294" r:id="rId2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9FFFF"/>
    <a:srgbClr val="009999"/>
    <a:srgbClr val="FFB9ED"/>
    <a:srgbClr val="FF33CC"/>
    <a:srgbClr val="CBA9E5"/>
    <a:srgbClr val="FFA3A3"/>
    <a:srgbClr val="79FFB6"/>
    <a:srgbClr val="FFE285"/>
    <a:srgbClr val="81C9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28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178667713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33755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00007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43343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43651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0" name="Shape 3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21268826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1" name="Shape 3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51751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2" name="Shape 3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13133260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3" name="Shape 3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38418002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4" name="Shape 3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2505990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5" name="Shape 4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7343937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6" name="Shape 4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588620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68290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57" name="Shape 4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26042857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8" name="Shape 4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34295086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4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9" name="Shape 4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41153276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Shape 5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0" name="Shape 5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38845685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Shape 5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1" name="Shape 5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30130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Shape 5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3" name="Shape 5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7555696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Shape 7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93" name="Shape 7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3339759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7980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3669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5424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1296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413678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8129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698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7853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52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52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52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52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52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52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52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-88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None/>
              </a:pPr>
              <a:t>‹#›</a:t>
            </a:fld>
            <a:endParaRPr lang="zh-TW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1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120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120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120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120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120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120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120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1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1143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8890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-88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None/>
              </a:pPr>
              <a:t>‹#›</a:t>
            </a:fld>
            <a:endParaRPr lang="zh-TW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-88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None/>
              </a:pPr>
              <a:t>‹#›</a:t>
            </a:fld>
            <a:endParaRPr lang="zh-TW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1143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-88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None/>
              </a:pPr>
              <a:t>‹#›</a:t>
            </a:fld>
            <a:endParaRPr lang="zh-TW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-88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None/>
              </a:pPr>
              <a:t>‹#›</a:t>
            </a:fld>
            <a:endParaRPr lang="zh-TW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-88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None/>
              </a:pPr>
              <a:t>‹#›</a:t>
            </a:fld>
            <a:endParaRPr lang="zh-TW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-88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None/>
              </a:pPr>
              <a:t>‹#›</a:t>
            </a:fld>
            <a:endParaRPr lang="zh-TW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4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4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4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4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4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4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4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4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762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-88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None/>
              </a:pPr>
              <a:t>‹#›</a:t>
            </a:fld>
            <a:endParaRPr lang="zh-TW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-88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None/>
              </a:pPr>
              <a:t>‹#›</a:t>
            </a:fld>
            <a:endParaRPr lang="zh-TW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200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200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200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200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200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200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200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21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1143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-88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None/>
              </a:pPr>
              <a:t>‹#›</a:t>
            </a:fld>
            <a:endParaRPr lang="zh-TW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fld id="{00000000-1234-1234-1234-123412341234}" type="slidenum">
              <a:rPr lang="zh-TW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-889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/>
                <a:buNone/>
              </a:pPr>
              <a:t>‹#›</a:t>
            </a:fld>
            <a:endParaRPr lang="zh-TW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1143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889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63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fld id="{00000000-1234-1234-1234-123412341234}" type="slidenum">
              <a:rPr lang="zh-TW"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-6350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ct val="100000"/>
                <a:buFont typeface="Arial"/>
                <a:buNone/>
              </a:pPr>
              <a:t>‹#›</a:t>
            </a:fld>
            <a:endParaRPr lang="zh-TW" sz="1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Shape 58"/>
          <p:cNvPicPr preferRelativeResize="0"/>
          <p:nvPr/>
        </p:nvPicPr>
        <p:blipFill rotWithShape="1">
          <a:blip r:embed="rId3">
            <a:alphaModFix/>
          </a:blip>
          <a:srcRect l="14185" t="57155" r="10159"/>
          <a:stretch/>
        </p:blipFill>
        <p:spPr>
          <a:xfrm>
            <a:off x="251520" y="4365104"/>
            <a:ext cx="4815823" cy="2088231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Shape 54"/>
          <p:cNvSpPr/>
          <p:nvPr/>
        </p:nvSpPr>
        <p:spPr>
          <a:xfrm>
            <a:off x="0" y="0"/>
            <a:ext cx="9144000" cy="24516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-173925" y="1214767"/>
            <a:ext cx="9467100" cy="76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4788024" y="4207170"/>
            <a:ext cx="4355976" cy="224616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zh-TW" sz="1800" b="1" i="0" u="none" strike="noStrike" cap="none" spc="300" dirty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投稿類別</a:t>
            </a:r>
            <a:r>
              <a:rPr lang="zh-TW" sz="1800" b="0" i="0" u="none" strike="noStrike" cap="none" spc="300" dirty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:本土關懷</a:t>
            </a:r>
            <a:br>
              <a:rPr lang="zh-TW" sz="1800" b="0" i="0" u="none" strike="noStrike" cap="none" spc="300" dirty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</a:br>
            <a:r>
              <a:rPr lang="zh-TW" sz="1800" b="1" i="0" u="none" strike="noStrike" cap="none" spc="300" dirty="0">
                <a:solidFill>
                  <a:schemeClr val="dk1"/>
                </a:solidFill>
                <a:highlight>
                  <a:srgbClr val="FFFFFF"/>
                </a:highlight>
                <a:latin typeface="微軟正黑體" pitchFamily="34" charset="-120"/>
                <a:ea typeface="微軟正黑體" pitchFamily="34" charset="-120"/>
                <a:sym typeface="Arial"/>
              </a:rPr>
              <a:t>學校</a:t>
            </a:r>
            <a:r>
              <a:rPr lang="zh-TW" sz="1800" b="0" i="0" u="none" strike="noStrike" cap="none" spc="300" dirty="0">
                <a:solidFill>
                  <a:schemeClr val="dk1"/>
                </a:solidFill>
                <a:highlight>
                  <a:srgbClr val="FFFFFF"/>
                </a:highlight>
                <a:latin typeface="微軟正黑體" pitchFamily="34" charset="-120"/>
                <a:ea typeface="微軟正黑體" pitchFamily="34" charset="-120"/>
                <a:sym typeface="Arial"/>
              </a:rPr>
              <a:t>:</a:t>
            </a:r>
            <a:r>
              <a:rPr lang="zh-TW" sz="1800" b="0" i="0" u="none" strike="noStrike" cap="none" spc="300" dirty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花蓮縣立自強國民中學</a:t>
            </a:r>
          </a:p>
          <a:p>
            <a:pPr marL="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zh-TW" sz="1800" b="1" i="0" u="none" strike="noStrike" cap="none" spc="300" dirty="0">
                <a:solidFill>
                  <a:schemeClr val="dk1"/>
                </a:solidFill>
                <a:highlight>
                  <a:srgbClr val="FFFFFF"/>
                </a:highlight>
                <a:latin typeface="微軟正黑體" pitchFamily="34" charset="-120"/>
                <a:ea typeface="微軟正黑體" pitchFamily="34" charset="-120"/>
                <a:sym typeface="Arial"/>
              </a:rPr>
              <a:t>班級</a:t>
            </a:r>
            <a:r>
              <a:rPr lang="zh-TW" sz="1800" b="0" i="0" u="none" strike="noStrike" cap="none" spc="300" dirty="0">
                <a:solidFill>
                  <a:schemeClr val="dk1"/>
                </a:solidFill>
                <a:highlight>
                  <a:srgbClr val="FFFFFF"/>
                </a:highlight>
                <a:latin typeface="微軟正黑體" pitchFamily="34" charset="-120"/>
                <a:ea typeface="微軟正黑體" pitchFamily="34" charset="-120"/>
                <a:sym typeface="Arial"/>
              </a:rPr>
              <a:t>:</a:t>
            </a:r>
            <a:r>
              <a:rPr lang="zh-TW" sz="1800" b="0" i="0" u="none" strike="noStrike" cap="none" spc="300" dirty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八年一班、八年七班</a:t>
            </a:r>
          </a:p>
          <a:p>
            <a:pPr marL="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zh-TW" sz="1800" b="1" i="0" u="none" strike="noStrike" cap="none" spc="300" dirty="0">
                <a:solidFill>
                  <a:schemeClr val="dk1"/>
                </a:solidFill>
                <a:highlight>
                  <a:srgbClr val="FFFFFF"/>
                </a:highlight>
                <a:latin typeface="微軟正黑體" pitchFamily="34" charset="-120"/>
                <a:ea typeface="微軟正黑體" pitchFamily="34" charset="-120"/>
                <a:sym typeface="Arial"/>
              </a:rPr>
              <a:t>作者</a:t>
            </a:r>
            <a:r>
              <a:rPr lang="zh-TW" sz="1800" b="0" i="0" u="none" strike="noStrike" cap="none" spc="300" dirty="0">
                <a:solidFill>
                  <a:schemeClr val="dk1"/>
                </a:solidFill>
                <a:highlight>
                  <a:srgbClr val="FFFFFF"/>
                </a:highlight>
                <a:latin typeface="微軟正黑體" pitchFamily="34" charset="-120"/>
                <a:ea typeface="微軟正黑體" pitchFamily="34" charset="-120"/>
                <a:sym typeface="Arial"/>
              </a:rPr>
              <a:t>:</a:t>
            </a:r>
            <a:r>
              <a:rPr lang="zh-TW" sz="1800" b="0" i="0" u="none" strike="noStrike" cap="none" spc="300" dirty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簡志桓、古芸庭</a:t>
            </a:r>
          </a:p>
          <a:p>
            <a:pPr marL="0" marR="0" lvl="0" indent="-88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zh-TW" sz="1800" b="1" i="0" u="none" strike="noStrike" cap="none" spc="300" dirty="0">
                <a:solidFill>
                  <a:schemeClr val="dk1"/>
                </a:solidFill>
                <a:highlight>
                  <a:srgbClr val="FFFFFF"/>
                </a:highlight>
                <a:latin typeface="微軟正黑體" pitchFamily="34" charset="-120"/>
                <a:ea typeface="微軟正黑體" pitchFamily="34" charset="-120"/>
                <a:sym typeface="Arial"/>
              </a:rPr>
              <a:t>指導老師</a:t>
            </a:r>
            <a:r>
              <a:rPr lang="zh-TW" sz="1800" b="0" i="0" u="none" strike="noStrike" cap="none" spc="300" dirty="0">
                <a:solidFill>
                  <a:schemeClr val="dk1"/>
                </a:solidFill>
                <a:highlight>
                  <a:srgbClr val="FFFFFF"/>
                </a:highlight>
                <a:latin typeface="微軟正黑體" pitchFamily="34" charset="-120"/>
                <a:ea typeface="微軟正黑體" pitchFamily="34" charset="-120"/>
                <a:sym typeface="Arial"/>
              </a:rPr>
              <a:t>:</a:t>
            </a:r>
            <a:r>
              <a:rPr lang="zh-TW" sz="1800" b="0" i="0" u="none" strike="noStrike" cap="none" spc="300" dirty="0">
                <a:solidFill>
                  <a:schemeClr val="dk1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徐彥哲老師、紀博三老師</a:t>
            </a:r>
          </a:p>
        </p:txBody>
      </p:sp>
      <p:sp>
        <p:nvSpPr>
          <p:cNvPr id="59" name="Shape 59"/>
          <p:cNvSpPr txBox="1"/>
          <p:nvPr/>
        </p:nvSpPr>
        <p:spPr>
          <a:xfrm>
            <a:off x="3211950" y="839200"/>
            <a:ext cx="3006600" cy="1612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12700" lvl="0" indent="-215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</a:pPr>
            <a:r>
              <a:rPr lang="zh-TW" sz="3400" b="0" i="0" u="none" strike="noStrike" cap="none" dirty="0">
                <a:solidFill>
                  <a:schemeClr val="accent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New Resident</a:t>
            </a:r>
          </a:p>
        </p:txBody>
      </p:sp>
      <p:sp>
        <p:nvSpPr>
          <p:cNvPr id="60" name="Shape 60"/>
          <p:cNvSpPr/>
          <p:nvPr/>
        </p:nvSpPr>
        <p:spPr>
          <a:xfrm>
            <a:off x="4860033" y="6383133"/>
            <a:ext cx="4104456" cy="4749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Shape 61"/>
          <p:cNvSpPr/>
          <p:nvPr/>
        </p:nvSpPr>
        <p:spPr>
          <a:xfrm>
            <a:off x="-161550" y="6568333"/>
            <a:ext cx="9467100" cy="104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311708" y="916567"/>
            <a:ext cx="8520600" cy="273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-215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zh-TW" sz="3200" b="1" i="0" u="none" strike="noStrike" cap="none" dirty="0">
                <a:solidFill>
                  <a:schemeClr val="tx1"/>
                </a:solidFill>
                <a:highlight>
                  <a:srgbClr val="FFFFFF"/>
                </a:highlight>
                <a:latin typeface="微軟正黑體" pitchFamily="34" charset="-120"/>
                <a:ea typeface="微軟正黑體" pitchFamily="34" charset="-120"/>
                <a:sym typeface="Arial"/>
              </a:rPr>
              <a:t>新住民?台灣人?台灣人對新住民之想法研究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8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8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7" grpId="0" build="p"/>
      <p:bldP spid="59" grpId="0"/>
      <p:bldP spid="60" grpId="0" animBg="1"/>
      <p:bldP spid="61" grpId="0" animBg="1"/>
      <p:bldP spid="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/>
        </p:nvSpPr>
        <p:spPr>
          <a:xfrm>
            <a:off x="2699792" y="6490468"/>
            <a:ext cx="376800" cy="367532"/>
          </a:xfrm>
          <a:prstGeom prst="roundRect">
            <a:avLst>
              <a:gd name="adj" fmla="val 16667"/>
            </a:avLst>
          </a:prstGeom>
          <a:solidFill>
            <a:srgbClr val="FF9B9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Shape 248"/>
          <p:cNvSpPr/>
          <p:nvPr/>
        </p:nvSpPr>
        <p:spPr>
          <a:xfrm>
            <a:off x="3059832" y="6490468"/>
            <a:ext cx="3384376" cy="36753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539552" y="433252"/>
            <a:ext cx="8604448" cy="76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indent="-177800"/>
            <a:r>
              <a:rPr lang="zh-TW" altLang="en-US" sz="4200" b="1" i="0" u="none" strike="noStrike" cap="none" dirty="0" smtClean="0">
                <a:solidFill>
                  <a:schemeClr val="accent1">
                    <a:lumMod val="75000"/>
                  </a:schemeClr>
                </a:solidFill>
                <a:latin typeface="Batang" pitchFamily="18" charset="-127"/>
                <a:ea typeface="Batang" pitchFamily="18" charset="-127"/>
                <a:sym typeface="Arial"/>
              </a:rPr>
              <a:t>研究流程</a:t>
            </a:r>
            <a:endParaRPr lang="zh-TW" sz="4200" b="1" i="0" u="none" strike="noStrike" cap="none" dirty="0">
              <a:solidFill>
                <a:schemeClr val="accent1">
                  <a:lumMod val="75000"/>
                </a:schemeClr>
              </a:solidFill>
              <a:latin typeface="Batang" pitchFamily="18" charset="-127"/>
              <a:ea typeface="Batang" pitchFamily="18" charset="-127"/>
              <a:sym typeface="Arial"/>
            </a:endParaRPr>
          </a:p>
        </p:txBody>
      </p:sp>
      <p:sp>
        <p:nvSpPr>
          <p:cNvPr id="257" name="Shape 257"/>
          <p:cNvSpPr/>
          <p:nvPr/>
        </p:nvSpPr>
        <p:spPr>
          <a:xfrm>
            <a:off x="2339752" y="6490468"/>
            <a:ext cx="376800" cy="367532"/>
          </a:xfrm>
          <a:prstGeom prst="roundRect">
            <a:avLst>
              <a:gd name="adj" fmla="val 16667"/>
            </a:avLst>
          </a:prstGeom>
          <a:solidFill>
            <a:srgbClr val="FF9B9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Shape 258"/>
          <p:cNvSpPr/>
          <p:nvPr/>
        </p:nvSpPr>
        <p:spPr>
          <a:xfrm>
            <a:off x="6444208" y="6490468"/>
            <a:ext cx="376800" cy="367532"/>
          </a:xfrm>
          <a:prstGeom prst="roundRect">
            <a:avLst>
              <a:gd name="adj" fmla="val 16667"/>
            </a:avLst>
          </a:prstGeom>
          <a:solidFill>
            <a:srgbClr val="FF9B9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Shape 259"/>
          <p:cNvSpPr/>
          <p:nvPr/>
        </p:nvSpPr>
        <p:spPr>
          <a:xfrm>
            <a:off x="3491880" y="6485274"/>
            <a:ext cx="2492991" cy="4001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None/>
            </a:pPr>
            <a:r>
              <a:rPr lang="zh-TW" sz="20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研究對象及研究流程</a:t>
            </a:r>
          </a:p>
        </p:txBody>
      </p:sp>
      <p:sp>
        <p:nvSpPr>
          <p:cNvPr id="42" name="圓角矩形 41"/>
          <p:cNvSpPr/>
          <p:nvPr/>
        </p:nvSpPr>
        <p:spPr bwMode="auto">
          <a:xfrm>
            <a:off x="684014" y="1888133"/>
            <a:ext cx="792163" cy="3637036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indent="-88900" algn="ctr">
              <a:buClr>
                <a:srgbClr val="000000"/>
              </a:buClr>
              <a:buSzPct val="100000"/>
            </a:pPr>
            <a:r>
              <a:rPr lang="zh-TW" altLang="zh-TW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/>
              </a:rPr>
              <a:t>參考文獻資料</a:t>
            </a:r>
          </a:p>
        </p:txBody>
      </p:sp>
      <p:sp>
        <p:nvSpPr>
          <p:cNvPr id="43" name="橢圓 42"/>
          <p:cNvSpPr/>
          <p:nvPr/>
        </p:nvSpPr>
        <p:spPr bwMode="auto">
          <a:xfrm>
            <a:off x="539552" y="1628800"/>
            <a:ext cx="576385" cy="648201"/>
          </a:xfrm>
          <a:prstGeom prst="ellipse">
            <a:avLst/>
          </a:prstGeom>
          <a:solidFill>
            <a:srgbClr val="81C9FF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</a:t>
            </a:r>
            <a:endParaRPr lang="zh-TW" altLang="en-US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4" name="圓角矩形 53"/>
          <p:cNvSpPr/>
          <p:nvPr/>
        </p:nvSpPr>
        <p:spPr bwMode="auto">
          <a:xfrm>
            <a:off x="3124002" y="1909787"/>
            <a:ext cx="792162" cy="3615382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/>
            </a:pPr>
            <a:endParaRPr kumimoji="0" lang="en-US" altLang="zh-TW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lvl="0" indent="-88900" algn="ctr">
              <a:buClr>
                <a:srgbClr val="000000"/>
              </a:buClr>
              <a:buSzPct val="100000"/>
            </a:pPr>
            <a:r>
              <a:rPr lang="zh-TW" altLang="zh-TW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/>
              </a:rPr>
              <a:t>網路問卷調查</a:t>
            </a:r>
          </a:p>
          <a:p>
            <a:pPr algn="ctr">
              <a:defRPr/>
            </a:pPr>
            <a:endParaRPr kumimoji="0" lang="zh-TW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>
              <a:defRPr/>
            </a:pPr>
            <a:endParaRPr lang="zh-TW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5" name="橢圓 54"/>
          <p:cNvSpPr/>
          <p:nvPr/>
        </p:nvSpPr>
        <p:spPr bwMode="auto">
          <a:xfrm>
            <a:off x="2987477" y="1636737"/>
            <a:ext cx="576140" cy="648042"/>
          </a:xfrm>
          <a:prstGeom prst="ellipse">
            <a:avLst/>
          </a:prstGeom>
          <a:solidFill>
            <a:srgbClr val="79FFB6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3</a:t>
            </a:r>
            <a:endParaRPr lang="zh-TW" altLang="en-US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4" name="圓角矩形 63"/>
          <p:cNvSpPr/>
          <p:nvPr/>
        </p:nvSpPr>
        <p:spPr bwMode="auto">
          <a:xfrm>
            <a:off x="1907704" y="1909787"/>
            <a:ext cx="793750" cy="3615382"/>
          </a:xfrm>
          <a:prstGeom prst="roundRect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indent="-88900" algn="ctr">
              <a:buClr>
                <a:srgbClr val="000000"/>
              </a:buClr>
              <a:buSzPct val="100000"/>
            </a:pPr>
            <a:r>
              <a:rPr lang="zh-TW" altLang="zh-TW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/>
              </a:rPr>
              <a:t>設計問卷</a:t>
            </a:r>
            <a:endParaRPr lang="zh-TW" altLang="zh-TW" sz="28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  <a:cs typeface="Arial"/>
            </a:endParaRPr>
          </a:p>
        </p:txBody>
      </p:sp>
      <p:sp>
        <p:nvSpPr>
          <p:cNvPr id="65" name="橢圓 64"/>
          <p:cNvSpPr/>
          <p:nvPr/>
        </p:nvSpPr>
        <p:spPr bwMode="auto">
          <a:xfrm>
            <a:off x="1710854" y="1628800"/>
            <a:ext cx="576843" cy="648128"/>
          </a:xfrm>
          <a:prstGeom prst="ellipse">
            <a:avLst/>
          </a:prstGeom>
          <a:solidFill>
            <a:srgbClr val="FFB9ED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2</a:t>
            </a:r>
            <a:endParaRPr lang="zh-TW" altLang="en-US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6" name="Shape 70"/>
          <p:cNvSpPr/>
          <p:nvPr/>
        </p:nvSpPr>
        <p:spPr>
          <a:xfrm>
            <a:off x="8244408" y="5229200"/>
            <a:ext cx="1136676" cy="1092148"/>
          </a:xfrm>
          <a:prstGeom prst="roundRect">
            <a:avLst>
              <a:gd name="adj" fmla="val 28961"/>
            </a:avLst>
          </a:prstGeom>
          <a:solidFill>
            <a:srgbClr val="FFCD8B"/>
          </a:solidFill>
          <a:ln w="762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7" name="矩形 66"/>
          <p:cNvSpPr/>
          <p:nvPr/>
        </p:nvSpPr>
        <p:spPr>
          <a:xfrm>
            <a:off x="8343781" y="5373216"/>
            <a:ext cx="80021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zh-TW" altLang="en-US" sz="2400" b="1" cap="none" spc="0" dirty="0" smtClean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引註</a:t>
            </a:r>
            <a:endParaRPr lang="en-US" altLang="zh-TW" sz="2400" b="1" cap="none" spc="0" dirty="0" smtClean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  <a:p>
            <a:pPr algn="ctr"/>
            <a:r>
              <a:rPr lang="zh-TW" altLang="en-US" sz="2400" b="1" cap="none" spc="0" dirty="0" smtClean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資料</a:t>
            </a:r>
            <a:endParaRPr lang="zh-TW" altLang="en-US" sz="2400" b="1" cap="none" spc="0" dirty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68" name="Shape 70"/>
          <p:cNvSpPr/>
          <p:nvPr/>
        </p:nvSpPr>
        <p:spPr>
          <a:xfrm>
            <a:off x="8244408" y="4137052"/>
            <a:ext cx="1136676" cy="1092148"/>
          </a:xfrm>
          <a:prstGeom prst="roundRect">
            <a:avLst>
              <a:gd name="adj" fmla="val 28961"/>
            </a:avLst>
          </a:prstGeom>
          <a:solidFill>
            <a:srgbClr val="FFCD8B"/>
          </a:solidFill>
          <a:ln w="762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70"/>
          <p:cNvSpPr/>
          <p:nvPr/>
        </p:nvSpPr>
        <p:spPr>
          <a:xfrm>
            <a:off x="8244408" y="1484784"/>
            <a:ext cx="1136676" cy="1092148"/>
          </a:xfrm>
          <a:prstGeom prst="roundRect">
            <a:avLst>
              <a:gd name="adj" fmla="val 28961"/>
            </a:avLst>
          </a:prstGeom>
          <a:solidFill>
            <a:srgbClr val="FFCD8B"/>
          </a:solidFill>
          <a:ln w="762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0" name="Shape 68"/>
          <p:cNvSpPr/>
          <p:nvPr/>
        </p:nvSpPr>
        <p:spPr>
          <a:xfrm>
            <a:off x="7812360" y="2564904"/>
            <a:ext cx="1566300" cy="1572148"/>
          </a:xfrm>
          <a:prstGeom prst="roundRect">
            <a:avLst>
              <a:gd name="adj" fmla="val 28961"/>
            </a:avLst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矩形 70"/>
          <p:cNvSpPr/>
          <p:nvPr/>
        </p:nvSpPr>
        <p:spPr>
          <a:xfrm>
            <a:off x="8343781" y="1844824"/>
            <a:ext cx="8002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zh-TW" sz="2400" b="1" cap="none" spc="0" dirty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  <a:t>前言</a:t>
            </a:r>
            <a:endParaRPr lang="zh-TW" altLang="en-US" sz="2400" b="1" cap="none" spc="0" dirty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8343781" y="4437112"/>
            <a:ext cx="8002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zh-TW" altLang="en-US" sz="2400" b="1" cap="none" spc="0" dirty="0" smtClean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結論</a:t>
            </a:r>
            <a:endParaRPr lang="en-US" altLang="zh-TW" sz="2400" b="1" cap="none" spc="0" dirty="0" smtClean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73" name="矩形 72"/>
          <p:cNvSpPr/>
          <p:nvPr/>
        </p:nvSpPr>
        <p:spPr>
          <a:xfrm>
            <a:off x="7830820" y="2996952"/>
            <a:ext cx="131318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zh-TW" altLang="en-US" sz="4400" b="1" cap="none" spc="0" dirty="0" smtClean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正文</a:t>
            </a:r>
            <a:endParaRPr lang="zh-TW" altLang="en-US" sz="4400" b="1" cap="none" spc="0" dirty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51" name="圓角矩形 50"/>
          <p:cNvSpPr/>
          <p:nvPr/>
        </p:nvSpPr>
        <p:spPr bwMode="auto">
          <a:xfrm>
            <a:off x="4344789" y="1909787"/>
            <a:ext cx="792163" cy="3615382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indent="-88900" algn="ctr">
              <a:buClr>
                <a:srgbClr val="000000"/>
              </a:buClr>
              <a:buSzPct val="100000"/>
            </a:pPr>
            <a:r>
              <a:rPr lang="zh-TW" altLang="zh-TW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/>
              </a:rPr>
              <a:t>整理問卷數據 </a:t>
            </a:r>
            <a:endParaRPr lang="zh-TW" altLang="zh-TW" sz="28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  <a:cs typeface="Arial"/>
            </a:endParaRPr>
          </a:p>
        </p:txBody>
      </p:sp>
      <p:sp>
        <p:nvSpPr>
          <p:cNvPr id="52" name="橢圓 51"/>
          <p:cNvSpPr/>
          <p:nvPr/>
        </p:nvSpPr>
        <p:spPr bwMode="auto">
          <a:xfrm>
            <a:off x="4140002" y="1628800"/>
            <a:ext cx="576150" cy="648128"/>
          </a:xfrm>
          <a:prstGeom prst="ellipse">
            <a:avLst/>
          </a:prstGeom>
          <a:solidFill>
            <a:srgbClr val="FFA3A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4</a:t>
            </a:r>
            <a:endParaRPr lang="zh-TW" altLang="en-US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8" name="圓角矩形 47"/>
          <p:cNvSpPr/>
          <p:nvPr/>
        </p:nvSpPr>
        <p:spPr bwMode="auto">
          <a:xfrm>
            <a:off x="5565577" y="1909787"/>
            <a:ext cx="792162" cy="3615382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indent="-88900" algn="ctr">
              <a:buClr>
                <a:srgbClr val="000000"/>
              </a:buClr>
              <a:buSzPct val="100000"/>
            </a:pPr>
            <a:r>
              <a:rPr lang="zh-TW" altLang="zh-TW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/>
              </a:rPr>
              <a:t>比較分析</a:t>
            </a:r>
          </a:p>
        </p:txBody>
      </p:sp>
      <p:sp>
        <p:nvSpPr>
          <p:cNvPr id="49" name="橢圓 48"/>
          <p:cNvSpPr/>
          <p:nvPr/>
        </p:nvSpPr>
        <p:spPr bwMode="auto">
          <a:xfrm>
            <a:off x="5363964" y="1628800"/>
            <a:ext cx="576495" cy="648128"/>
          </a:xfrm>
          <a:prstGeom prst="ellipse">
            <a:avLst/>
          </a:prstGeom>
          <a:solidFill>
            <a:srgbClr val="CBA9E5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5</a:t>
            </a:r>
            <a:endParaRPr lang="zh-TW" altLang="en-US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2" name="圓角矩形 61"/>
          <p:cNvSpPr/>
          <p:nvPr/>
        </p:nvSpPr>
        <p:spPr bwMode="auto">
          <a:xfrm>
            <a:off x="6800646" y="1909663"/>
            <a:ext cx="793036" cy="3615506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indent="-88900" algn="ctr">
              <a:buClr>
                <a:srgbClr val="000000"/>
              </a:buClr>
              <a:buSzPct val="100000"/>
            </a:pPr>
            <a:r>
              <a:rPr lang="zh-TW" altLang="zh-TW" sz="2800" b="1" dirty="0" smtClean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  <a:cs typeface="Arial"/>
              </a:rPr>
              <a:t>結論</a:t>
            </a:r>
            <a:endParaRPr lang="zh-TW" altLang="zh-TW" sz="2800" b="1" dirty="0">
              <a:solidFill>
                <a:schemeClr val="bg1"/>
              </a:solidFill>
              <a:latin typeface="微軟正黑體" pitchFamily="34" charset="-120"/>
              <a:ea typeface="微軟正黑體" pitchFamily="34" charset="-120"/>
              <a:cs typeface="Arial"/>
            </a:endParaRPr>
          </a:p>
        </p:txBody>
      </p:sp>
      <p:sp>
        <p:nvSpPr>
          <p:cNvPr id="63" name="橢圓 62"/>
          <p:cNvSpPr/>
          <p:nvPr/>
        </p:nvSpPr>
        <p:spPr bwMode="auto">
          <a:xfrm>
            <a:off x="6660232" y="1636737"/>
            <a:ext cx="576754" cy="648042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TW" sz="2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6</a:t>
            </a:r>
            <a:endParaRPr lang="zh-TW" altLang="en-US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4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85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385" decel="100000"/>
                                        <p:tgtEl>
                                          <p:spTgt spid="4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385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385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85" decel="100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385" decel="100000"/>
                                        <p:tgtEl>
                                          <p:spTgt spid="6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385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385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85" decel="100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385" decel="100000"/>
                                        <p:tgtEl>
                                          <p:spTgt spid="6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385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385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85" decel="100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385" decel="100000"/>
                                        <p:tgtEl>
                                          <p:spTgt spid="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385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385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85" decel="100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385" decel="100000"/>
                                        <p:tgtEl>
                                          <p:spTgt spid="5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7" dur="385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385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385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385" decel="100000"/>
                                        <p:tgtEl>
                                          <p:spTgt spid="5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7" dur="385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9" dur="385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7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85" decel="100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385" decel="100000"/>
                                        <p:tgtEl>
                                          <p:spTgt spid="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6" dur="385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8" dur="385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385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385" decel="100000"/>
                                        <p:tgtEl>
                                          <p:spTgt spid="4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6" dur="385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8" dur="385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9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385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385" decel="100000"/>
                                        <p:tgtEl>
                                          <p:spTgt spid="4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5" dur="385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7" dur="385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385" decel="100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385" decel="100000"/>
                                        <p:tgtEl>
                                          <p:spTgt spid="6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5" dur="385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7" dur="385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09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385" decel="100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385" decel="100000"/>
                                        <p:tgtEl>
                                          <p:spTgt spid="6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4" dur="385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6" dur="385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54" grpId="0" animBg="1"/>
      <p:bldP spid="55" grpId="0" animBg="1"/>
      <p:bldP spid="64" grpId="0" animBg="1"/>
      <p:bldP spid="65" grpId="0" animBg="1"/>
      <p:bldP spid="51" grpId="0" animBg="1"/>
      <p:bldP spid="52" grpId="0" animBg="1"/>
      <p:bldP spid="48" grpId="0" animBg="1"/>
      <p:bldP spid="49" grpId="0" animBg="1"/>
      <p:bldP spid="62" grpId="0" animBg="1"/>
      <p:bldP spid="6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968"/>
          <a:stretch>
            <a:fillRect/>
          </a:stretch>
        </p:blipFill>
        <p:spPr>
          <a:xfrm>
            <a:off x="5652121" y="1672374"/>
            <a:ext cx="2076392" cy="4646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2" name="Shape 272"/>
          <p:cNvSpPr txBox="1">
            <a:spLocks noGrp="1"/>
          </p:cNvSpPr>
          <p:nvPr>
            <p:ph type="title"/>
          </p:nvPr>
        </p:nvSpPr>
        <p:spPr>
          <a:xfrm>
            <a:off x="539552" y="391234"/>
            <a:ext cx="9144000" cy="76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zh-TW" sz="42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  <a:sym typeface="Arial"/>
              </a:rPr>
              <a:t>研究對象</a:t>
            </a:r>
          </a:p>
        </p:txBody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539552" y="1106048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en-US" altLang="zh-TW" sz="2400" dirty="0" smtClean="0"/>
              <a:t>1.</a:t>
            </a:r>
            <a:r>
              <a:rPr lang="zh-TW" altLang="en-US" sz="2400" dirty="0" smtClean="0"/>
              <a:t>不同性別            </a:t>
            </a:r>
            <a:r>
              <a:rPr lang="en-US" altLang="zh-TW" sz="2400" dirty="0" smtClean="0"/>
              <a:t>2.</a:t>
            </a:r>
            <a:r>
              <a:rPr lang="zh-TW" altLang="en-US" sz="2400" dirty="0" smtClean="0"/>
              <a:t>各年齡層            </a:t>
            </a:r>
            <a:r>
              <a:rPr lang="en-US" altLang="zh-TW" sz="2400" dirty="0" smtClean="0"/>
              <a:t>3.</a:t>
            </a:r>
            <a:r>
              <a:rPr lang="zh-TW" altLang="en-US" sz="2400" dirty="0" smtClean="0"/>
              <a:t>各教育程度</a:t>
            </a:r>
            <a:endParaRPr lang="en-US" altLang="zh-TW" sz="2400" dirty="0" smtClean="0"/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endParaRPr lang="en-US" altLang="zh-TW" sz="2400" b="0" i="0" u="none" strike="noStrike" cap="none" dirty="0" smtClean="0">
              <a:solidFill>
                <a:schemeClr val="dk2"/>
              </a:solidFill>
              <a:sym typeface="Arial"/>
            </a:endParaRPr>
          </a:p>
        </p:txBody>
      </p:sp>
      <p:sp>
        <p:nvSpPr>
          <p:cNvPr id="275" name="Shape 275"/>
          <p:cNvSpPr/>
          <p:nvPr/>
        </p:nvSpPr>
        <p:spPr>
          <a:xfrm>
            <a:off x="2699792" y="6490468"/>
            <a:ext cx="376800" cy="367532"/>
          </a:xfrm>
          <a:prstGeom prst="roundRect">
            <a:avLst>
              <a:gd name="adj" fmla="val 16667"/>
            </a:avLst>
          </a:prstGeom>
          <a:solidFill>
            <a:srgbClr val="FF9B9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Shape 276"/>
          <p:cNvSpPr/>
          <p:nvPr/>
        </p:nvSpPr>
        <p:spPr>
          <a:xfrm>
            <a:off x="3059832" y="6490468"/>
            <a:ext cx="3384376" cy="36753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Shape 277"/>
          <p:cNvSpPr/>
          <p:nvPr/>
        </p:nvSpPr>
        <p:spPr>
          <a:xfrm>
            <a:off x="2339752" y="6490468"/>
            <a:ext cx="376800" cy="367532"/>
          </a:xfrm>
          <a:prstGeom prst="roundRect">
            <a:avLst>
              <a:gd name="adj" fmla="val 16667"/>
            </a:avLst>
          </a:prstGeom>
          <a:solidFill>
            <a:srgbClr val="FF9B9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Shape 278"/>
          <p:cNvSpPr/>
          <p:nvPr/>
        </p:nvSpPr>
        <p:spPr>
          <a:xfrm>
            <a:off x="6444208" y="6490468"/>
            <a:ext cx="376800" cy="367532"/>
          </a:xfrm>
          <a:prstGeom prst="roundRect">
            <a:avLst>
              <a:gd name="adj" fmla="val 16667"/>
            </a:avLst>
          </a:prstGeom>
          <a:solidFill>
            <a:srgbClr val="FF9B9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Shape 279"/>
          <p:cNvSpPr/>
          <p:nvPr/>
        </p:nvSpPr>
        <p:spPr>
          <a:xfrm>
            <a:off x="3491880" y="6485274"/>
            <a:ext cx="2492991" cy="4001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None/>
            </a:pPr>
            <a:r>
              <a:rPr lang="zh-TW" sz="20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研究對象及研究流程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100000"/>
                    </a14:imgEffect>
                    <a14:imgEffect>
                      <a14:brightnessContrast contrast="-2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51303" b="72630"/>
          <a:stretch/>
        </p:blipFill>
        <p:spPr>
          <a:xfrm>
            <a:off x="755577" y="1700808"/>
            <a:ext cx="1728192" cy="27781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4937" r="23775"/>
          <a:stretch/>
        </p:blipFill>
        <p:spPr>
          <a:xfrm>
            <a:off x="3131840" y="1700808"/>
            <a:ext cx="1847255" cy="46181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Shape 70"/>
          <p:cNvSpPr/>
          <p:nvPr/>
        </p:nvSpPr>
        <p:spPr>
          <a:xfrm>
            <a:off x="8244408" y="5229200"/>
            <a:ext cx="1136676" cy="1092148"/>
          </a:xfrm>
          <a:prstGeom prst="roundRect">
            <a:avLst>
              <a:gd name="adj" fmla="val 28961"/>
            </a:avLst>
          </a:prstGeom>
          <a:solidFill>
            <a:srgbClr val="FFCD8B"/>
          </a:solidFill>
          <a:ln w="762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矩形 21"/>
          <p:cNvSpPr/>
          <p:nvPr/>
        </p:nvSpPr>
        <p:spPr>
          <a:xfrm>
            <a:off x="8343781" y="5373216"/>
            <a:ext cx="80021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zh-TW" altLang="en-US" sz="2400" b="1" cap="none" spc="0" dirty="0" smtClean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引註</a:t>
            </a:r>
            <a:endParaRPr lang="en-US" altLang="zh-TW" sz="2400" b="1" cap="none" spc="0" dirty="0" smtClean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  <a:p>
            <a:pPr algn="ctr"/>
            <a:r>
              <a:rPr lang="zh-TW" altLang="en-US" sz="2400" b="1" cap="none" spc="0" dirty="0" smtClean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資料</a:t>
            </a:r>
            <a:endParaRPr lang="zh-TW" altLang="en-US" sz="2400" b="1" cap="none" spc="0" dirty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23" name="Shape 70"/>
          <p:cNvSpPr/>
          <p:nvPr/>
        </p:nvSpPr>
        <p:spPr>
          <a:xfrm>
            <a:off x="8244408" y="4137052"/>
            <a:ext cx="1136676" cy="1092148"/>
          </a:xfrm>
          <a:prstGeom prst="roundRect">
            <a:avLst>
              <a:gd name="adj" fmla="val 28961"/>
            </a:avLst>
          </a:prstGeom>
          <a:solidFill>
            <a:srgbClr val="FFCD8B"/>
          </a:solidFill>
          <a:ln w="762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70"/>
          <p:cNvSpPr/>
          <p:nvPr/>
        </p:nvSpPr>
        <p:spPr>
          <a:xfrm>
            <a:off x="8244408" y="1484784"/>
            <a:ext cx="1136676" cy="1092148"/>
          </a:xfrm>
          <a:prstGeom prst="roundRect">
            <a:avLst>
              <a:gd name="adj" fmla="val 28961"/>
            </a:avLst>
          </a:prstGeom>
          <a:solidFill>
            <a:srgbClr val="FFCD8B"/>
          </a:solidFill>
          <a:ln w="762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68"/>
          <p:cNvSpPr/>
          <p:nvPr/>
        </p:nvSpPr>
        <p:spPr>
          <a:xfrm>
            <a:off x="7812360" y="2564904"/>
            <a:ext cx="1566300" cy="1572148"/>
          </a:xfrm>
          <a:prstGeom prst="roundRect">
            <a:avLst>
              <a:gd name="adj" fmla="val 28961"/>
            </a:avLst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矩形 25"/>
          <p:cNvSpPr/>
          <p:nvPr/>
        </p:nvSpPr>
        <p:spPr>
          <a:xfrm>
            <a:off x="8343781" y="1844824"/>
            <a:ext cx="8002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zh-TW" sz="2400" b="1" cap="none" spc="0" dirty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  <a:t>前言</a:t>
            </a:r>
            <a:endParaRPr lang="zh-TW" altLang="en-US" sz="2400" b="1" cap="none" spc="0" dirty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343781" y="4437112"/>
            <a:ext cx="8002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zh-TW" altLang="en-US" sz="2400" b="1" cap="none" spc="0" dirty="0" smtClean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結論</a:t>
            </a:r>
            <a:endParaRPr lang="en-US" altLang="zh-TW" sz="2400" b="1" cap="none" spc="0" dirty="0" smtClean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830820" y="2996952"/>
            <a:ext cx="131318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zh-TW" altLang="en-US" sz="4400" b="1" cap="none" spc="0" dirty="0" smtClean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正文</a:t>
            </a:r>
            <a:endParaRPr lang="zh-TW" altLang="en-US" sz="4400" b="1" cap="none" spc="0" dirty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563888" y="2420888"/>
            <a:ext cx="1297150" cy="378565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zh-TW" sz="1500" dirty="0" smtClean="0"/>
              <a:t>15</a:t>
            </a:r>
            <a:r>
              <a:rPr lang="zh-TW" altLang="en-US" sz="1500" dirty="0" smtClean="0"/>
              <a:t>歲</a:t>
            </a:r>
            <a:r>
              <a:rPr lang="en-US" altLang="zh-TW" sz="1500" dirty="0" smtClean="0"/>
              <a:t>(</a:t>
            </a:r>
            <a:r>
              <a:rPr lang="zh-TW" altLang="en-US" sz="1500" dirty="0" smtClean="0"/>
              <a:t>含以下</a:t>
            </a:r>
            <a:r>
              <a:rPr lang="en-US" altLang="zh-TW" sz="1500" dirty="0" smtClean="0"/>
              <a:t>)</a:t>
            </a:r>
          </a:p>
          <a:p>
            <a:endParaRPr lang="en-US" altLang="zh-TW" sz="1500" dirty="0" smtClean="0"/>
          </a:p>
          <a:p>
            <a:endParaRPr lang="en-US" altLang="zh-TW" sz="1500" dirty="0"/>
          </a:p>
          <a:p>
            <a:r>
              <a:rPr lang="en-US" altLang="zh-TW" sz="1500" dirty="0"/>
              <a:t>16~25</a:t>
            </a:r>
            <a:r>
              <a:rPr lang="zh-TW" altLang="en-US" sz="1500" dirty="0" smtClean="0"/>
              <a:t>歲</a:t>
            </a:r>
            <a:endParaRPr lang="en-US" altLang="zh-TW" sz="1500" dirty="0" smtClean="0"/>
          </a:p>
          <a:p>
            <a:endParaRPr lang="en-US" altLang="zh-TW" sz="1500" dirty="0" smtClean="0"/>
          </a:p>
          <a:p>
            <a:endParaRPr lang="en-US" altLang="zh-TW" sz="1500" dirty="0"/>
          </a:p>
          <a:p>
            <a:r>
              <a:rPr lang="en-US" altLang="zh-TW" sz="1500" dirty="0" smtClean="0"/>
              <a:t>26~35</a:t>
            </a:r>
            <a:r>
              <a:rPr lang="zh-TW" altLang="en-US" sz="1500" dirty="0"/>
              <a:t>歲</a:t>
            </a:r>
          </a:p>
          <a:p>
            <a:endParaRPr lang="en-US" altLang="zh-TW" sz="1500" dirty="0" smtClean="0"/>
          </a:p>
          <a:p>
            <a:endParaRPr lang="en-US" altLang="zh-TW" sz="1500" dirty="0"/>
          </a:p>
          <a:p>
            <a:r>
              <a:rPr lang="en-US" altLang="zh-TW" sz="1500" dirty="0" smtClean="0"/>
              <a:t>36~45</a:t>
            </a:r>
            <a:r>
              <a:rPr lang="zh-TW" altLang="en-US" sz="1500" dirty="0"/>
              <a:t>歲</a:t>
            </a:r>
          </a:p>
          <a:p>
            <a:endParaRPr lang="en-US" altLang="zh-TW" sz="1500" dirty="0" smtClean="0"/>
          </a:p>
          <a:p>
            <a:endParaRPr lang="en-US" altLang="zh-TW" sz="1500" dirty="0"/>
          </a:p>
          <a:p>
            <a:r>
              <a:rPr lang="en-US" altLang="zh-TW" sz="1500" dirty="0" smtClean="0"/>
              <a:t>46~55</a:t>
            </a:r>
            <a:r>
              <a:rPr lang="zh-TW" altLang="en-US" sz="1500" dirty="0"/>
              <a:t>歲</a:t>
            </a:r>
          </a:p>
          <a:p>
            <a:endParaRPr lang="en-US" altLang="zh-TW" sz="1500" dirty="0" smtClean="0"/>
          </a:p>
          <a:p>
            <a:endParaRPr lang="en-US" altLang="zh-TW" sz="1500" dirty="0"/>
          </a:p>
          <a:p>
            <a:r>
              <a:rPr lang="en-US" altLang="zh-TW" sz="1500" dirty="0" smtClean="0"/>
              <a:t>56</a:t>
            </a:r>
            <a:r>
              <a:rPr lang="zh-TW" altLang="en-US" sz="1500" dirty="0" smtClean="0"/>
              <a:t>歲</a:t>
            </a:r>
            <a:r>
              <a:rPr lang="en-US" altLang="zh-TW" sz="1500" dirty="0" smtClean="0"/>
              <a:t>(</a:t>
            </a:r>
            <a:r>
              <a:rPr lang="zh-TW" altLang="en-US" sz="1500" dirty="0" smtClean="0"/>
              <a:t>含以上</a:t>
            </a:r>
            <a:r>
              <a:rPr lang="en-US" altLang="zh-TW" sz="1500" dirty="0" smtClean="0"/>
              <a:t>)</a:t>
            </a:r>
            <a:endParaRPr lang="zh-TW" altLang="en-US" sz="1500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Shape 293"/>
          <p:cNvPicPr preferRelativeResize="0"/>
          <p:nvPr/>
        </p:nvPicPr>
        <p:blipFill rotWithShape="1">
          <a:blip r:embed="rId3">
            <a:alphaModFix/>
          </a:blip>
          <a:srcRect l="26436" t="30629" r="30679" b="315"/>
          <a:stretch/>
        </p:blipFill>
        <p:spPr>
          <a:xfrm>
            <a:off x="2483768" y="2492896"/>
            <a:ext cx="3888432" cy="396044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Shape 294"/>
          <p:cNvSpPr/>
          <p:nvPr/>
        </p:nvSpPr>
        <p:spPr>
          <a:xfrm>
            <a:off x="2699792" y="6490468"/>
            <a:ext cx="376800" cy="367532"/>
          </a:xfrm>
          <a:prstGeom prst="roundRect">
            <a:avLst>
              <a:gd name="adj" fmla="val 16667"/>
            </a:avLst>
          </a:prstGeom>
          <a:solidFill>
            <a:srgbClr val="FF9B9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Shape 295"/>
          <p:cNvSpPr/>
          <p:nvPr/>
        </p:nvSpPr>
        <p:spPr>
          <a:xfrm>
            <a:off x="2339752" y="6490468"/>
            <a:ext cx="376800" cy="367532"/>
          </a:xfrm>
          <a:prstGeom prst="roundRect">
            <a:avLst>
              <a:gd name="adj" fmla="val 16667"/>
            </a:avLst>
          </a:prstGeom>
          <a:solidFill>
            <a:srgbClr val="FF9B9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Shape 296"/>
          <p:cNvSpPr/>
          <p:nvPr/>
        </p:nvSpPr>
        <p:spPr>
          <a:xfrm>
            <a:off x="3491880" y="6485274"/>
            <a:ext cx="2492991" cy="4001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None/>
            </a:pPr>
            <a:r>
              <a:rPr lang="zh-TW" sz="20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研究對象及研究流程</a:t>
            </a:r>
          </a:p>
        </p:txBody>
      </p:sp>
      <p:sp>
        <p:nvSpPr>
          <p:cNvPr id="297" name="Shape 297"/>
          <p:cNvSpPr/>
          <p:nvPr/>
        </p:nvSpPr>
        <p:spPr>
          <a:xfrm>
            <a:off x="3419872" y="6490468"/>
            <a:ext cx="3384376" cy="36753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Shape 298"/>
          <p:cNvSpPr/>
          <p:nvPr/>
        </p:nvSpPr>
        <p:spPr>
          <a:xfrm>
            <a:off x="3059832" y="6490468"/>
            <a:ext cx="376800" cy="367532"/>
          </a:xfrm>
          <a:prstGeom prst="roundRect">
            <a:avLst>
              <a:gd name="adj" fmla="val 16667"/>
            </a:avLst>
          </a:prstGeom>
          <a:solidFill>
            <a:srgbClr val="FF9B9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Shape 299"/>
          <p:cNvSpPr/>
          <p:nvPr/>
        </p:nvSpPr>
        <p:spPr>
          <a:xfrm>
            <a:off x="4216602" y="6485274"/>
            <a:ext cx="1723550" cy="4001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None/>
            </a:pPr>
            <a:r>
              <a:rPr lang="zh-TW" sz="20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問卷統計結果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2029829" y="1868892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此數據是我們問卷調查的性別比例</a:t>
            </a:r>
            <a:endParaRPr lang="zh-TW" altLang="en-US" sz="2400" dirty="0"/>
          </a:p>
        </p:txBody>
      </p:sp>
      <p:sp>
        <p:nvSpPr>
          <p:cNvPr id="21" name="Shape 292"/>
          <p:cNvSpPr txBox="1">
            <a:spLocks/>
          </p:cNvSpPr>
          <p:nvPr/>
        </p:nvSpPr>
        <p:spPr>
          <a:xfrm>
            <a:off x="539552" y="393889"/>
            <a:ext cx="3380789" cy="76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pPr indent="-177800"/>
            <a:r>
              <a:rPr lang="zh-TW" altLang="en-US" sz="4200" b="1" dirty="0" smtClean="0">
                <a:solidFill>
                  <a:schemeClr val="accent1">
                    <a:lumMod val="7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問卷數據</a:t>
            </a:r>
            <a:endParaRPr lang="zh-TW" sz="4200" b="1" dirty="0">
              <a:solidFill>
                <a:schemeClr val="accent1">
                  <a:lumMod val="75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2" name="Shape 70"/>
          <p:cNvSpPr/>
          <p:nvPr/>
        </p:nvSpPr>
        <p:spPr>
          <a:xfrm>
            <a:off x="8244408" y="5229200"/>
            <a:ext cx="1136676" cy="1092148"/>
          </a:xfrm>
          <a:prstGeom prst="roundRect">
            <a:avLst>
              <a:gd name="adj" fmla="val 28961"/>
            </a:avLst>
          </a:prstGeom>
          <a:solidFill>
            <a:srgbClr val="FFCD8B"/>
          </a:solidFill>
          <a:ln w="762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矩形 22"/>
          <p:cNvSpPr/>
          <p:nvPr/>
        </p:nvSpPr>
        <p:spPr>
          <a:xfrm>
            <a:off x="8343781" y="5373216"/>
            <a:ext cx="80021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zh-TW" altLang="en-US" sz="2400" b="1" cap="none" spc="0" dirty="0" smtClean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引註</a:t>
            </a:r>
            <a:endParaRPr lang="en-US" altLang="zh-TW" sz="2400" b="1" cap="none" spc="0" dirty="0" smtClean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  <a:p>
            <a:pPr algn="ctr"/>
            <a:r>
              <a:rPr lang="zh-TW" altLang="en-US" sz="2400" b="1" cap="none" spc="0" dirty="0" smtClean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資料</a:t>
            </a:r>
            <a:endParaRPr lang="zh-TW" altLang="en-US" sz="2400" b="1" cap="none" spc="0" dirty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24" name="Shape 70"/>
          <p:cNvSpPr/>
          <p:nvPr/>
        </p:nvSpPr>
        <p:spPr>
          <a:xfrm>
            <a:off x="8244408" y="4137052"/>
            <a:ext cx="1136676" cy="1092148"/>
          </a:xfrm>
          <a:prstGeom prst="roundRect">
            <a:avLst>
              <a:gd name="adj" fmla="val 28961"/>
            </a:avLst>
          </a:prstGeom>
          <a:solidFill>
            <a:srgbClr val="FFCD8B"/>
          </a:solidFill>
          <a:ln w="762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70"/>
          <p:cNvSpPr/>
          <p:nvPr/>
        </p:nvSpPr>
        <p:spPr>
          <a:xfrm>
            <a:off x="8244408" y="1484784"/>
            <a:ext cx="1136676" cy="1092148"/>
          </a:xfrm>
          <a:prstGeom prst="roundRect">
            <a:avLst>
              <a:gd name="adj" fmla="val 28961"/>
            </a:avLst>
          </a:prstGeom>
          <a:solidFill>
            <a:srgbClr val="FFCD8B"/>
          </a:solidFill>
          <a:ln w="762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68"/>
          <p:cNvSpPr/>
          <p:nvPr/>
        </p:nvSpPr>
        <p:spPr>
          <a:xfrm>
            <a:off x="7812360" y="2564904"/>
            <a:ext cx="1566300" cy="1572148"/>
          </a:xfrm>
          <a:prstGeom prst="roundRect">
            <a:avLst>
              <a:gd name="adj" fmla="val 28961"/>
            </a:avLst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矩形 26"/>
          <p:cNvSpPr/>
          <p:nvPr/>
        </p:nvSpPr>
        <p:spPr>
          <a:xfrm>
            <a:off x="8343781" y="1844824"/>
            <a:ext cx="8002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zh-TW" sz="2400" b="1" cap="none" spc="0" dirty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  <a:t>前言</a:t>
            </a:r>
            <a:endParaRPr lang="zh-TW" altLang="en-US" sz="2400" b="1" cap="none" spc="0" dirty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8343781" y="4437112"/>
            <a:ext cx="8002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zh-TW" altLang="en-US" sz="2400" b="1" cap="none" spc="0" dirty="0" smtClean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結論</a:t>
            </a:r>
            <a:endParaRPr lang="en-US" altLang="zh-TW" sz="2400" b="1" cap="none" spc="0" dirty="0" smtClean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830820" y="2996952"/>
            <a:ext cx="131318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zh-TW" altLang="en-US" sz="4400" b="1" cap="none" spc="0" dirty="0" smtClean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正文</a:t>
            </a:r>
            <a:endParaRPr lang="zh-TW" altLang="en-US" sz="4400" b="1" cap="none" spc="0" dirty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pic>
        <p:nvPicPr>
          <p:cNvPr id="19" name="Shape 293"/>
          <p:cNvPicPr preferRelativeResize="0"/>
          <p:nvPr/>
        </p:nvPicPr>
        <p:blipFill rotWithShape="1">
          <a:blip r:embed="rId3">
            <a:alphaModFix/>
          </a:blip>
          <a:srcRect l="88788" t="27615"/>
          <a:stretch/>
        </p:blipFill>
        <p:spPr>
          <a:xfrm>
            <a:off x="6329252" y="2416919"/>
            <a:ext cx="826843" cy="3447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title"/>
          </p:nvPr>
        </p:nvSpPr>
        <p:spPr>
          <a:xfrm>
            <a:off x="395536" y="6121884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177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zh-TW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男性與女性「新住民與我們平等」的統計結果長條圖</a:t>
            </a:r>
          </a:p>
        </p:txBody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478568" y="1192350"/>
            <a:ext cx="7593736" cy="455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zh-TW" altLang="en-US" sz="2400" b="0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只有女性民眾有出現非常不同意的現象，且女性不同意的人數也比男性高。</a:t>
            </a:r>
            <a:endParaRPr sz="24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Shape 314"/>
          <p:cNvSpPr/>
          <p:nvPr/>
        </p:nvSpPr>
        <p:spPr>
          <a:xfrm>
            <a:off x="2699792" y="6490468"/>
            <a:ext cx="376800" cy="367532"/>
          </a:xfrm>
          <a:prstGeom prst="roundRect">
            <a:avLst>
              <a:gd name="adj" fmla="val 16667"/>
            </a:avLst>
          </a:prstGeom>
          <a:solidFill>
            <a:srgbClr val="FF9B9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Shape 315"/>
          <p:cNvSpPr/>
          <p:nvPr/>
        </p:nvSpPr>
        <p:spPr>
          <a:xfrm>
            <a:off x="2339752" y="6490468"/>
            <a:ext cx="376800" cy="367532"/>
          </a:xfrm>
          <a:prstGeom prst="roundRect">
            <a:avLst>
              <a:gd name="adj" fmla="val 16667"/>
            </a:avLst>
          </a:prstGeom>
          <a:solidFill>
            <a:srgbClr val="FF9B9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Shape 316"/>
          <p:cNvSpPr/>
          <p:nvPr/>
        </p:nvSpPr>
        <p:spPr>
          <a:xfrm>
            <a:off x="3491880" y="6485274"/>
            <a:ext cx="2492991" cy="4001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None/>
            </a:pPr>
            <a:r>
              <a:rPr lang="zh-TW" sz="20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研究對象及研究流程</a:t>
            </a:r>
          </a:p>
        </p:txBody>
      </p:sp>
      <p:sp>
        <p:nvSpPr>
          <p:cNvPr id="317" name="Shape 317"/>
          <p:cNvSpPr/>
          <p:nvPr/>
        </p:nvSpPr>
        <p:spPr>
          <a:xfrm>
            <a:off x="3419872" y="6490468"/>
            <a:ext cx="3384376" cy="36753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Shape 318"/>
          <p:cNvSpPr/>
          <p:nvPr/>
        </p:nvSpPr>
        <p:spPr>
          <a:xfrm>
            <a:off x="3059832" y="6490468"/>
            <a:ext cx="376800" cy="367532"/>
          </a:xfrm>
          <a:prstGeom prst="roundRect">
            <a:avLst>
              <a:gd name="adj" fmla="val 16667"/>
            </a:avLst>
          </a:prstGeom>
          <a:solidFill>
            <a:srgbClr val="FF9B9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Shape 319"/>
          <p:cNvSpPr/>
          <p:nvPr/>
        </p:nvSpPr>
        <p:spPr>
          <a:xfrm>
            <a:off x="4216602" y="6485274"/>
            <a:ext cx="1723550" cy="4001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None/>
            </a:pPr>
            <a:r>
              <a:rPr lang="zh-TW" sz="20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問卷統計結果</a:t>
            </a:r>
          </a:p>
        </p:txBody>
      </p:sp>
      <p:pic>
        <p:nvPicPr>
          <p:cNvPr id="320" name="Shape 3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0240" y="2109213"/>
            <a:ext cx="6778552" cy="4001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Shape 292"/>
          <p:cNvSpPr txBox="1">
            <a:spLocks/>
          </p:cNvSpPr>
          <p:nvPr/>
        </p:nvSpPr>
        <p:spPr>
          <a:xfrm>
            <a:off x="407387" y="252574"/>
            <a:ext cx="3380789" cy="76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pPr indent="-177800"/>
            <a:r>
              <a:rPr lang="zh-TW" altLang="en-US" sz="4200" b="1" dirty="0" smtClean="0">
                <a:solidFill>
                  <a:schemeClr val="accent1">
                    <a:lumMod val="7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問卷數據</a:t>
            </a:r>
            <a:endParaRPr lang="zh-TW" sz="4200" b="1" dirty="0">
              <a:solidFill>
                <a:schemeClr val="accent1">
                  <a:lumMod val="75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22" name="Shape 70"/>
          <p:cNvSpPr/>
          <p:nvPr/>
        </p:nvSpPr>
        <p:spPr>
          <a:xfrm>
            <a:off x="8244408" y="5229200"/>
            <a:ext cx="1136676" cy="1092148"/>
          </a:xfrm>
          <a:prstGeom prst="roundRect">
            <a:avLst>
              <a:gd name="adj" fmla="val 28961"/>
            </a:avLst>
          </a:prstGeom>
          <a:solidFill>
            <a:srgbClr val="FFCD8B"/>
          </a:solidFill>
          <a:ln w="762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矩形 22"/>
          <p:cNvSpPr/>
          <p:nvPr/>
        </p:nvSpPr>
        <p:spPr>
          <a:xfrm>
            <a:off x="8343781" y="5373216"/>
            <a:ext cx="80021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zh-TW" altLang="en-US" sz="2400" b="1" cap="none" spc="0" dirty="0" smtClean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引註</a:t>
            </a:r>
            <a:endParaRPr lang="en-US" altLang="zh-TW" sz="2400" b="1" cap="none" spc="0" dirty="0" smtClean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  <a:p>
            <a:pPr algn="ctr"/>
            <a:r>
              <a:rPr lang="zh-TW" altLang="en-US" sz="2400" b="1" cap="none" spc="0" dirty="0" smtClean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資料</a:t>
            </a:r>
            <a:endParaRPr lang="zh-TW" altLang="en-US" sz="2400" b="1" cap="none" spc="0" dirty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24" name="Shape 70"/>
          <p:cNvSpPr/>
          <p:nvPr/>
        </p:nvSpPr>
        <p:spPr>
          <a:xfrm>
            <a:off x="8244408" y="4137052"/>
            <a:ext cx="1136676" cy="1092148"/>
          </a:xfrm>
          <a:prstGeom prst="roundRect">
            <a:avLst>
              <a:gd name="adj" fmla="val 28961"/>
            </a:avLst>
          </a:prstGeom>
          <a:solidFill>
            <a:srgbClr val="FFCD8B"/>
          </a:solidFill>
          <a:ln w="762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70"/>
          <p:cNvSpPr/>
          <p:nvPr/>
        </p:nvSpPr>
        <p:spPr>
          <a:xfrm>
            <a:off x="8244408" y="1484784"/>
            <a:ext cx="1136676" cy="1092148"/>
          </a:xfrm>
          <a:prstGeom prst="roundRect">
            <a:avLst>
              <a:gd name="adj" fmla="val 28961"/>
            </a:avLst>
          </a:prstGeom>
          <a:solidFill>
            <a:srgbClr val="FFCD8B"/>
          </a:solidFill>
          <a:ln w="762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68"/>
          <p:cNvSpPr/>
          <p:nvPr/>
        </p:nvSpPr>
        <p:spPr>
          <a:xfrm>
            <a:off x="7812360" y="2564904"/>
            <a:ext cx="1566300" cy="1572148"/>
          </a:xfrm>
          <a:prstGeom prst="roundRect">
            <a:avLst>
              <a:gd name="adj" fmla="val 28961"/>
            </a:avLst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矩形 26"/>
          <p:cNvSpPr/>
          <p:nvPr/>
        </p:nvSpPr>
        <p:spPr>
          <a:xfrm>
            <a:off x="8343781" y="1844824"/>
            <a:ext cx="8002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zh-TW" sz="2400" b="1" cap="none" spc="0" dirty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  <a:t>前言</a:t>
            </a:r>
            <a:endParaRPr lang="zh-TW" altLang="en-US" sz="2400" b="1" cap="none" spc="0" dirty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8343781" y="4437112"/>
            <a:ext cx="8002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zh-TW" altLang="en-US" sz="2400" b="1" cap="none" spc="0" dirty="0" smtClean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結論</a:t>
            </a:r>
            <a:endParaRPr lang="en-US" altLang="zh-TW" sz="2400" b="1" cap="none" spc="0" dirty="0" smtClean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830820" y="2996952"/>
            <a:ext cx="131318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zh-TW" altLang="en-US" sz="4400" b="1" cap="none" spc="0" dirty="0" smtClean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正文</a:t>
            </a:r>
            <a:endParaRPr lang="zh-TW" altLang="en-US" sz="4400" b="1" cap="none" spc="0" dirty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Shape 335"/>
          <p:cNvPicPr preferRelativeResize="0"/>
          <p:nvPr/>
        </p:nvPicPr>
        <p:blipFill rotWithShape="1">
          <a:blip r:embed="rId3">
            <a:alphaModFix/>
          </a:blip>
          <a:srcRect l="23342" t="29583" r="37667"/>
          <a:stretch/>
        </p:blipFill>
        <p:spPr>
          <a:xfrm>
            <a:off x="2123728" y="2204864"/>
            <a:ext cx="4078830" cy="3999349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1357290" y="1571612"/>
            <a:ext cx="5562043" cy="3785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indent="-114300" algn="ctr">
              <a:spcAft>
                <a:spcPts val="0"/>
              </a:spcAft>
              <a:buNone/>
            </a:pPr>
            <a:r>
              <a:rPr lang="zh-TW" altLang="en-US" sz="2400" dirty="0">
                <a:solidFill>
                  <a:schemeClr val="tx1"/>
                </a:solidFill>
              </a:rPr>
              <a:t>此數據是我們問卷調查</a:t>
            </a:r>
            <a:r>
              <a:rPr lang="zh-TW" altLang="en-US" sz="2400" dirty="0" smtClean="0">
                <a:solidFill>
                  <a:schemeClr val="tx1"/>
                </a:solidFill>
              </a:rPr>
              <a:t>的各年齡</a:t>
            </a:r>
            <a:r>
              <a:rPr lang="zh-TW" altLang="en-US" sz="2400" dirty="0">
                <a:solidFill>
                  <a:schemeClr val="tx1"/>
                </a:solidFill>
              </a:rPr>
              <a:t>層</a:t>
            </a:r>
            <a:r>
              <a:rPr lang="zh-TW" altLang="en-US" sz="2400" dirty="0" smtClean="0">
                <a:solidFill>
                  <a:schemeClr val="tx1"/>
                </a:solidFill>
              </a:rPr>
              <a:t>比例</a:t>
            </a:r>
            <a:endParaRPr lang="zh-TW" altLang="en-US" sz="2400" dirty="0">
              <a:solidFill>
                <a:schemeClr val="tx1"/>
              </a:solidFill>
            </a:endParaRPr>
          </a:p>
          <a:p>
            <a:pPr marL="0" marR="0" lvl="0" indent="-1143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endParaRPr sz="2400" b="0" i="0" u="none" strike="noStrike" cap="none" dirty="0">
              <a:solidFill>
                <a:schemeClr val="dk2"/>
              </a:solidFill>
              <a:sym typeface="Arial"/>
            </a:endParaRPr>
          </a:p>
        </p:txBody>
      </p:sp>
      <p:sp>
        <p:nvSpPr>
          <p:cNvPr id="336" name="Shape 336"/>
          <p:cNvSpPr/>
          <p:nvPr/>
        </p:nvSpPr>
        <p:spPr>
          <a:xfrm>
            <a:off x="2699792" y="6490468"/>
            <a:ext cx="376800" cy="367532"/>
          </a:xfrm>
          <a:prstGeom prst="roundRect">
            <a:avLst>
              <a:gd name="adj" fmla="val 16667"/>
            </a:avLst>
          </a:prstGeom>
          <a:solidFill>
            <a:srgbClr val="FF9B9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Shape 337"/>
          <p:cNvSpPr/>
          <p:nvPr/>
        </p:nvSpPr>
        <p:spPr>
          <a:xfrm>
            <a:off x="2339752" y="6490468"/>
            <a:ext cx="376800" cy="367532"/>
          </a:xfrm>
          <a:prstGeom prst="roundRect">
            <a:avLst>
              <a:gd name="adj" fmla="val 16667"/>
            </a:avLst>
          </a:prstGeom>
          <a:solidFill>
            <a:srgbClr val="FF9B9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Shape 338"/>
          <p:cNvSpPr/>
          <p:nvPr/>
        </p:nvSpPr>
        <p:spPr>
          <a:xfrm>
            <a:off x="3491880" y="6485274"/>
            <a:ext cx="2492991" cy="4001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None/>
            </a:pPr>
            <a:r>
              <a:rPr lang="zh-TW" sz="20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研究對象及研究流程</a:t>
            </a:r>
          </a:p>
        </p:txBody>
      </p:sp>
      <p:sp>
        <p:nvSpPr>
          <p:cNvPr id="339" name="Shape 339"/>
          <p:cNvSpPr/>
          <p:nvPr/>
        </p:nvSpPr>
        <p:spPr>
          <a:xfrm>
            <a:off x="3419872" y="6490468"/>
            <a:ext cx="3384376" cy="36753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Shape 340"/>
          <p:cNvSpPr/>
          <p:nvPr/>
        </p:nvSpPr>
        <p:spPr>
          <a:xfrm>
            <a:off x="3059832" y="6490468"/>
            <a:ext cx="376800" cy="367532"/>
          </a:xfrm>
          <a:prstGeom prst="roundRect">
            <a:avLst>
              <a:gd name="adj" fmla="val 16667"/>
            </a:avLst>
          </a:prstGeom>
          <a:solidFill>
            <a:srgbClr val="FF9B9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Shape 341"/>
          <p:cNvSpPr/>
          <p:nvPr/>
        </p:nvSpPr>
        <p:spPr>
          <a:xfrm>
            <a:off x="4216602" y="6485274"/>
            <a:ext cx="1723550" cy="4001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None/>
            </a:pPr>
            <a:r>
              <a:rPr lang="zh-TW" sz="20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問卷統計結果</a:t>
            </a:r>
          </a:p>
        </p:txBody>
      </p:sp>
      <p:sp>
        <p:nvSpPr>
          <p:cNvPr id="21" name="Shape 70"/>
          <p:cNvSpPr/>
          <p:nvPr/>
        </p:nvSpPr>
        <p:spPr>
          <a:xfrm>
            <a:off x="8244408" y="5229200"/>
            <a:ext cx="1136676" cy="1092148"/>
          </a:xfrm>
          <a:prstGeom prst="roundRect">
            <a:avLst>
              <a:gd name="adj" fmla="val 28961"/>
            </a:avLst>
          </a:prstGeom>
          <a:solidFill>
            <a:srgbClr val="FFCD8B"/>
          </a:solidFill>
          <a:ln w="762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矩形 21"/>
          <p:cNvSpPr/>
          <p:nvPr/>
        </p:nvSpPr>
        <p:spPr>
          <a:xfrm>
            <a:off x="8343781" y="5373216"/>
            <a:ext cx="80021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zh-TW" altLang="en-US" sz="2400" b="1" cap="none" spc="0" dirty="0" smtClean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引註</a:t>
            </a:r>
            <a:endParaRPr lang="en-US" altLang="zh-TW" sz="2400" b="1" cap="none" spc="0" dirty="0" smtClean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  <a:p>
            <a:pPr algn="ctr"/>
            <a:r>
              <a:rPr lang="zh-TW" altLang="en-US" sz="2400" b="1" cap="none" spc="0" dirty="0" smtClean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資料</a:t>
            </a:r>
            <a:endParaRPr lang="zh-TW" altLang="en-US" sz="2400" b="1" cap="none" spc="0" dirty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23" name="Shape 70"/>
          <p:cNvSpPr/>
          <p:nvPr/>
        </p:nvSpPr>
        <p:spPr>
          <a:xfrm>
            <a:off x="8244408" y="4137052"/>
            <a:ext cx="1136676" cy="1092148"/>
          </a:xfrm>
          <a:prstGeom prst="roundRect">
            <a:avLst>
              <a:gd name="adj" fmla="val 28961"/>
            </a:avLst>
          </a:prstGeom>
          <a:solidFill>
            <a:srgbClr val="FFCD8B"/>
          </a:solidFill>
          <a:ln w="762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70"/>
          <p:cNvSpPr/>
          <p:nvPr/>
        </p:nvSpPr>
        <p:spPr>
          <a:xfrm>
            <a:off x="8244408" y="1484784"/>
            <a:ext cx="1136676" cy="1092148"/>
          </a:xfrm>
          <a:prstGeom prst="roundRect">
            <a:avLst>
              <a:gd name="adj" fmla="val 28961"/>
            </a:avLst>
          </a:prstGeom>
          <a:solidFill>
            <a:srgbClr val="FFCD8B"/>
          </a:solidFill>
          <a:ln w="762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68"/>
          <p:cNvSpPr/>
          <p:nvPr/>
        </p:nvSpPr>
        <p:spPr>
          <a:xfrm>
            <a:off x="7812360" y="2564904"/>
            <a:ext cx="1566300" cy="1572148"/>
          </a:xfrm>
          <a:prstGeom prst="roundRect">
            <a:avLst>
              <a:gd name="adj" fmla="val 28961"/>
            </a:avLst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矩形 25"/>
          <p:cNvSpPr/>
          <p:nvPr/>
        </p:nvSpPr>
        <p:spPr>
          <a:xfrm>
            <a:off x="8343781" y="1844824"/>
            <a:ext cx="8002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zh-TW" sz="2400" b="1" cap="none" spc="0" dirty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  <a:t>前言</a:t>
            </a:r>
            <a:endParaRPr lang="zh-TW" altLang="en-US" sz="2400" b="1" cap="none" spc="0" dirty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343781" y="4437112"/>
            <a:ext cx="8002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zh-TW" altLang="en-US" sz="2400" b="1" cap="none" spc="0" dirty="0" smtClean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結論</a:t>
            </a:r>
            <a:endParaRPr lang="en-US" altLang="zh-TW" sz="2400" b="1" cap="none" spc="0" dirty="0" smtClean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830820" y="2996952"/>
            <a:ext cx="131318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zh-TW" altLang="en-US" sz="4400" b="1" cap="none" spc="0" dirty="0" smtClean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正文</a:t>
            </a:r>
            <a:endParaRPr lang="zh-TW" altLang="en-US" sz="4400" b="1" cap="none" spc="0" dirty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20" name="Shape 292"/>
          <p:cNvSpPr txBox="1">
            <a:spLocks/>
          </p:cNvSpPr>
          <p:nvPr/>
        </p:nvSpPr>
        <p:spPr>
          <a:xfrm>
            <a:off x="407387" y="252574"/>
            <a:ext cx="3380789" cy="76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pPr indent="-177800"/>
            <a:r>
              <a:rPr lang="zh-TW" altLang="en-US" sz="4200" b="1" dirty="0" smtClean="0">
                <a:solidFill>
                  <a:schemeClr val="accent1">
                    <a:lumMod val="7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問卷數據</a:t>
            </a:r>
            <a:endParaRPr lang="zh-TW" sz="4200" b="1" dirty="0">
              <a:solidFill>
                <a:schemeClr val="accent1">
                  <a:lumMod val="75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19" name="Shape 335"/>
          <p:cNvPicPr preferRelativeResize="0"/>
          <p:nvPr/>
        </p:nvPicPr>
        <p:blipFill rotWithShape="1">
          <a:blip r:embed="rId3">
            <a:alphaModFix/>
          </a:blip>
          <a:srcRect l="79071" t="28259"/>
          <a:stretch/>
        </p:blipFill>
        <p:spPr>
          <a:xfrm>
            <a:off x="6211788" y="2106982"/>
            <a:ext cx="1530627" cy="2956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title"/>
          </p:nvPr>
        </p:nvSpPr>
        <p:spPr>
          <a:xfrm>
            <a:off x="95451" y="6121884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177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zh-TW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各年齡層社會民眾對於「新住民與我們平等」的統計調查結果</a:t>
            </a:r>
          </a:p>
        </p:txBody>
      </p:sp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899592" y="890024"/>
            <a:ext cx="7479825" cy="455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en-US" altLang="zh-TW" sz="2400" b="0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16~55</a:t>
            </a:r>
            <a:r>
              <a:rPr lang="zh-TW" altLang="en-US" sz="2400" b="0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歲的民眾皆有非常不同意的情形出現，唯獨</a:t>
            </a:r>
            <a:r>
              <a:rPr lang="en-US" altLang="zh-TW" sz="2400" b="0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r>
              <a:rPr lang="zh-TW" altLang="en-US" sz="2400" b="0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歲以下以及</a:t>
            </a:r>
            <a:r>
              <a:rPr lang="en-US" altLang="zh-TW" sz="2400" b="0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56</a:t>
            </a:r>
            <a:r>
              <a:rPr lang="zh-TW" altLang="en-US" sz="2400" b="0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歲含以上沒有</a:t>
            </a:r>
            <a:endParaRPr sz="24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6" name="Shape 3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9632" y="1857364"/>
            <a:ext cx="6336704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57" name="Shape 357"/>
          <p:cNvSpPr/>
          <p:nvPr/>
        </p:nvSpPr>
        <p:spPr>
          <a:xfrm>
            <a:off x="2699792" y="6490468"/>
            <a:ext cx="376800" cy="367532"/>
          </a:xfrm>
          <a:prstGeom prst="roundRect">
            <a:avLst>
              <a:gd name="adj" fmla="val 16667"/>
            </a:avLst>
          </a:prstGeom>
          <a:solidFill>
            <a:srgbClr val="FF9B9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Shape 358"/>
          <p:cNvSpPr/>
          <p:nvPr/>
        </p:nvSpPr>
        <p:spPr>
          <a:xfrm>
            <a:off x="2339752" y="6490468"/>
            <a:ext cx="376800" cy="367532"/>
          </a:xfrm>
          <a:prstGeom prst="roundRect">
            <a:avLst>
              <a:gd name="adj" fmla="val 16667"/>
            </a:avLst>
          </a:prstGeom>
          <a:solidFill>
            <a:srgbClr val="FF9B9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Shape 359"/>
          <p:cNvSpPr/>
          <p:nvPr/>
        </p:nvSpPr>
        <p:spPr>
          <a:xfrm>
            <a:off x="3491880" y="6485274"/>
            <a:ext cx="2492991" cy="4001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None/>
            </a:pPr>
            <a:r>
              <a:rPr lang="zh-TW" sz="20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研究對象及研究流程</a:t>
            </a:r>
          </a:p>
        </p:txBody>
      </p:sp>
      <p:sp>
        <p:nvSpPr>
          <p:cNvPr id="360" name="Shape 360"/>
          <p:cNvSpPr/>
          <p:nvPr/>
        </p:nvSpPr>
        <p:spPr>
          <a:xfrm>
            <a:off x="3419872" y="6490468"/>
            <a:ext cx="3384376" cy="36753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Shape 361"/>
          <p:cNvSpPr/>
          <p:nvPr/>
        </p:nvSpPr>
        <p:spPr>
          <a:xfrm>
            <a:off x="3059832" y="6490468"/>
            <a:ext cx="376800" cy="367532"/>
          </a:xfrm>
          <a:prstGeom prst="roundRect">
            <a:avLst>
              <a:gd name="adj" fmla="val 16667"/>
            </a:avLst>
          </a:prstGeom>
          <a:solidFill>
            <a:srgbClr val="FF9B9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Shape 362"/>
          <p:cNvSpPr/>
          <p:nvPr/>
        </p:nvSpPr>
        <p:spPr>
          <a:xfrm>
            <a:off x="4216602" y="6485274"/>
            <a:ext cx="1723550" cy="4001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None/>
            </a:pPr>
            <a:r>
              <a:rPr lang="zh-TW" sz="20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問卷統計結果</a:t>
            </a:r>
          </a:p>
        </p:txBody>
      </p:sp>
      <p:sp>
        <p:nvSpPr>
          <p:cNvPr id="22" name="Shape 70"/>
          <p:cNvSpPr/>
          <p:nvPr/>
        </p:nvSpPr>
        <p:spPr>
          <a:xfrm>
            <a:off x="8244408" y="5229200"/>
            <a:ext cx="1136676" cy="1092148"/>
          </a:xfrm>
          <a:prstGeom prst="roundRect">
            <a:avLst>
              <a:gd name="adj" fmla="val 28961"/>
            </a:avLst>
          </a:prstGeom>
          <a:solidFill>
            <a:srgbClr val="FFCD8B"/>
          </a:solidFill>
          <a:ln w="762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矩形 22"/>
          <p:cNvSpPr/>
          <p:nvPr/>
        </p:nvSpPr>
        <p:spPr>
          <a:xfrm>
            <a:off x="8343781" y="5373216"/>
            <a:ext cx="80021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zh-TW" altLang="en-US" sz="2400" b="1" cap="none" spc="0" dirty="0" smtClean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引註</a:t>
            </a:r>
            <a:endParaRPr lang="en-US" altLang="zh-TW" sz="2400" b="1" cap="none" spc="0" dirty="0" smtClean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  <a:p>
            <a:pPr algn="ctr"/>
            <a:r>
              <a:rPr lang="zh-TW" altLang="en-US" sz="2400" b="1" cap="none" spc="0" dirty="0" smtClean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資料</a:t>
            </a:r>
            <a:endParaRPr lang="zh-TW" altLang="en-US" sz="2400" b="1" cap="none" spc="0" dirty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24" name="Shape 70"/>
          <p:cNvSpPr/>
          <p:nvPr/>
        </p:nvSpPr>
        <p:spPr>
          <a:xfrm>
            <a:off x="8244408" y="4137052"/>
            <a:ext cx="1136676" cy="1092148"/>
          </a:xfrm>
          <a:prstGeom prst="roundRect">
            <a:avLst>
              <a:gd name="adj" fmla="val 28961"/>
            </a:avLst>
          </a:prstGeom>
          <a:solidFill>
            <a:srgbClr val="FFCD8B"/>
          </a:solidFill>
          <a:ln w="762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70"/>
          <p:cNvSpPr/>
          <p:nvPr/>
        </p:nvSpPr>
        <p:spPr>
          <a:xfrm>
            <a:off x="8244408" y="1484784"/>
            <a:ext cx="1136676" cy="1092148"/>
          </a:xfrm>
          <a:prstGeom prst="roundRect">
            <a:avLst>
              <a:gd name="adj" fmla="val 28961"/>
            </a:avLst>
          </a:prstGeom>
          <a:solidFill>
            <a:srgbClr val="FFCD8B"/>
          </a:solidFill>
          <a:ln w="762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68"/>
          <p:cNvSpPr/>
          <p:nvPr/>
        </p:nvSpPr>
        <p:spPr>
          <a:xfrm>
            <a:off x="7812360" y="2564904"/>
            <a:ext cx="1566300" cy="1572148"/>
          </a:xfrm>
          <a:prstGeom prst="roundRect">
            <a:avLst>
              <a:gd name="adj" fmla="val 28961"/>
            </a:avLst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矩形 26"/>
          <p:cNvSpPr/>
          <p:nvPr/>
        </p:nvSpPr>
        <p:spPr>
          <a:xfrm>
            <a:off x="8343781" y="1844824"/>
            <a:ext cx="8002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zh-TW" sz="2400" b="1" cap="none" spc="0" dirty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  <a:t>前言</a:t>
            </a:r>
            <a:endParaRPr lang="zh-TW" altLang="en-US" sz="2400" b="1" cap="none" spc="0" dirty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8343781" y="4437112"/>
            <a:ext cx="8002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zh-TW" altLang="en-US" sz="2400" b="1" cap="none" spc="0" dirty="0" smtClean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結論</a:t>
            </a:r>
            <a:endParaRPr lang="en-US" altLang="zh-TW" sz="2400" b="1" cap="none" spc="0" dirty="0" smtClean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830820" y="2996952"/>
            <a:ext cx="131318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zh-TW" altLang="en-US" sz="4400" b="1" cap="none" spc="0" dirty="0" smtClean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正文</a:t>
            </a:r>
            <a:endParaRPr lang="zh-TW" altLang="en-US" sz="4400" b="1" cap="none" spc="0" dirty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20" name="Shape 292"/>
          <p:cNvSpPr txBox="1">
            <a:spLocks/>
          </p:cNvSpPr>
          <p:nvPr/>
        </p:nvSpPr>
        <p:spPr>
          <a:xfrm>
            <a:off x="407387" y="252574"/>
            <a:ext cx="3380789" cy="76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pPr indent="-177800"/>
            <a:r>
              <a:rPr lang="zh-TW" altLang="en-US" sz="4200" b="1" dirty="0" smtClean="0">
                <a:solidFill>
                  <a:schemeClr val="accent1">
                    <a:lumMod val="7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問卷數據</a:t>
            </a:r>
            <a:endParaRPr lang="zh-TW" sz="4200" b="1" dirty="0">
              <a:solidFill>
                <a:schemeClr val="accent1">
                  <a:lumMod val="75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>
            <a:spLocks noGrp="1"/>
          </p:cNvSpPr>
          <p:nvPr>
            <p:ph type="title"/>
          </p:nvPr>
        </p:nvSpPr>
        <p:spPr>
          <a:xfrm>
            <a:off x="-43698" y="1326451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indent="-114300" algn="ctr"/>
            <a:r>
              <a:rPr lang="zh-TW" altLang="en-US" sz="2400" dirty="0"/>
              <a:t>此數據是我們問卷調查的</a:t>
            </a:r>
            <a:r>
              <a:rPr lang="zh-TW" altLang="en-US" sz="2400" dirty="0" smtClean="0"/>
              <a:t>各教育程</a:t>
            </a:r>
            <a:r>
              <a:rPr lang="zh-TW" altLang="en-US" sz="2400" dirty="0"/>
              <a:t>度</a:t>
            </a:r>
            <a:r>
              <a:rPr lang="zh-TW" altLang="en-US" sz="2400" dirty="0" smtClean="0"/>
              <a:t>比例</a:t>
            </a:r>
            <a:r>
              <a:rPr lang="zh-TW" altLang="en-US" sz="2400" dirty="0"/>
              <a:t/>
            </a:r>
            <a:br>
              <a:rPr lang="zh-TW" altLang="en-US" sz="2400" dirty="0"/>
            </a:br>
            <a:r>
              <a:rPr lang="zh-TW" altLang="en-US" sz="2400" dirty="0">
                <a:solidFill>
                  <a:schemeClr val="dk2"/>
                </a:solidFill>
              </a:rPr>
              <a:t/>
            </a:r>
            <a:br>
              <a:rPr lang="zh-TW" altLang="en-US" sz="2400" dirty="0">
                <a:solidFill>
                  <a:schemeClr val="dk2"/>
                </a:solidFill>
              </a:rPr>
            </a:br>
            <a:endParaRPr lang="zh-TW" sz="24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  <p:pic>
        <p:nvPicPr>
          <p:cNvPr id="377" name="Shape 377"/>
          <p:cNvPicPr preferRelativeResize="0"/>
          <p:nvPr/>
        </p:nvPicPr>
        <p:blipFill rotWithShape="1">
          <a:blip r:embed="rId3">
            <a:alphaModFix/>
          </a:blip>
          <a:srcRect l="21365" t="28591" r="41053" b="-570"/>
          <a:stretch/>
        </p:blipFill>
        <p:spPr>
          <a:xfrm>
            <a:off x="1619671" y="2060848"/>
            <a:ext cx="4227063" cy="4176464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Shape 378"/>
          <p:cNvSpPr/>
          <p:nvPr/>
        </p:nvSpPr>
        <p:spPr>
          <a:xfrm>
            <a:off x="2699792" y="6490468"/>
            <a:ext cx="376800" cy="367532"/>
          </a:xfrm>
          <a:prstGeom prst="roundRect">
            <a:avLst>
              <a:gd name="adj" fmla="val 16667"/>
            </a:avLst>
          </a:prstGeom>
          <a:solidFill>
            <a:srgbClr val="FF9B9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Shape 379"/>
          <p:cNvSpPr/>
          <p:nvPr/>
        </p:nvSpPr>
        <p:spPr>
          <a:xfrm>
            <a:off x="2339752" y="6490468"/>
            <a:ext cx="376800" cy="367532"/>
          </a:xfrm>
          <a:prstGeom prst="roundRect">
            <a:avLst>
              <a:gd name="adj" fmla="val 16667"/>
            </a:avLst>
          </a:prstGeom>
          <a:solidFill>
            <a:srgbClr val="FF9B9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Shape 380"/>
          <p:cNvSpPr/>
          <p:nvPr/>
        </p:nvSpPr>
        <p:spPr>
          <a:xfrm>
            <a:off x="3491880" y="6485274"/>
            <a:ext cx="2492991" cy="4001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None/>
            </a:pPr>
            <a:r>
              <a:rPr lang="zh-TW" sz="20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研究對象及研究流程</a:t>
            </a:r>
          </a:p>
        </p:txBody>
      </p:sp>
      <p:sp>
        <p:nvSpPr>
          <p:cNvPr id="381" name="Shape 381"/>
          <p:cNvSpPr/>
          <p:nvPr/>
        </p:nvSpPr>
        <p:spPr>
          <a:xfrm>
            <a:off x="3419872" y="6490468"/>
            <a:ext cx="3384376" cy="36753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Shape 382"/>
          <p:cNvSpPr/>
          <p:nvPr/>
        </p:nvSpPr>
        <p:spPr>
          <a:xfrm>
            <a:off x="3059832" y="6490468"/>
            <a:ext cx="376800" cy="367532"/>
          </a:xfrm>
          <a:prstGeom prst="roundRect">
            <a:avLst>
              <a:gd name="adj" fmla="val 16667"/>
            </a:avLst>
          </a:prstGeom>
          <a:solidFill>
            <a:srgbClr val="FF9B9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Shape 383"/>
          <p:cNvSpPr/>
          <p:nvPr/>
        </p:nvSpPr>
        <p:spPr>
          <a:xfrm>
            <a:off x="4216602" y="6485274"/>
            <a:ext cx="1723550" cy="4001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None/>
            </a:pPr>
            <a:r>
              <a:rPr lang="zh-TW" sz="20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問卷統計結果</a:t>
            </a:r>
          </a:p>
        </p:txBody>
      </p:sp>
      <p:sp>
        <p:nvSpPr>
          <p:cNvPr id="21" name="Shape 70"/>
          <p:cNvSpPr/>
          <p:nvPr/>
        </p:nvSpPr>
        <p:spPr>
          <a:xfrm>
            <a:off x="8244408" y="5229200"/>
            <a:ext cx="1136676" cy="1092148"/>
          </a:xfrm>
          <a:prstGeom prst="roundRect">
            <a:avLst>
              <a:gd name="adj" fmla="val 28961"/>
            </a:avLst>
          </a:prstGeom>
          <a:solidFill>
            <a:srgbClr val="FFCD8B"/>
          </a:solidFill>
          <a:ln w="762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矩形 21"/>
          <p:cNvSpPr/>
          <p:nvPr/>
        </p:nvSpPr>
        <p:spPr>
          <a:xfrm>
            <a:off x="8343781" y="5373216"/>
            <a:ext cx="80021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zh-TW" altLang="en-US" sz="2400" b="1" cap="none" spc="0" dirty="0" smtClean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引註</a:t>
            </a:r>
            <a:endParaRPr lang="en-US" altLang="zh-TW" sz="2400" b="1" cap="none" spc="0" dirty="0" smtClean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  <a:p>
            <a:pPr algn="ctr"/>
            <a:r>
              <a:rPr lang="zh-TW" altLang="en-US" sz="2400" b="1" cap="none" spc="0" dirty="0" smtClean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資料</a:t>
            </a:r>
            <a:endParaRPr lang="zh-TW" altLang="en-US" sz="2400" b="1" cap="none" spc="0" dirty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23" name="Shape 70"/>
          <p:cNvSpPr/>
          <p:nvPr/>
        </p:nvSpPr>
        <p:spPr>
          <a:xfrm>
            <a:off x="8244408" y="4137052"/>
            <a:ext cx="1136676" cy="1092148"/>
          </a:xfrm>
          <a:prstGeom prst="roundRect">
            <a:avLst>
              <a:gd name="adj" fmla="val 28961"/>
            </a:avLst>
          </a:prstGeom>
          <a:solidFill>
            <a:srgbClr val="FFCD8B"/>
          </a:solidFill>
          <a:ln w="762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70"/>
          <p:cNvSpPr/>
          <p:nvPr/>
        </p:nvSpPr>
        <p:spPr>
          <a:xfrm>
            <a:off x="8244408" y="1484784"/>
            <a:ext cx="1136676" cy="1092148"/>
          </a:xfrm>
          <a:prstGeom prst="roundRect">
            <a:avLst>
              <a:gd name="adj" fmla="val 28961"/>
            </a:avLst>
          </a:prstGeom>
          <a:solidFill>
            <a:srgbClr val="FFCD8B"/>
          </a:solidFill>
          <a:ln w="762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68"/>
          <p:cNvSpPr/>
          <p:nvPr/>
        </p:nvSpPr>
        <p:spPr>
          <a:xfrm>
            <a:off x="7812360" y="2564904"/>
            <a:ext cx="1566300" cy="1572148"/>
          </a:xfrm>
          <a:prstGeom prst="roundRect">
            <a:avLst>
              <a:gd name="adj" fmla="val 28961"/>
            </a:avLst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矩形 25"/>
          <p:cNvSpPr/>
          <p:nvPr/>
        </p:nvSpPr>
        <p:spPr>
          <a:xfrm>
            <a:off x="8343781" y="1844824"/>
            <a:ext cx="8002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zh-TW" sz="2400" b="1" cap="none" spc="0" dirty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  <a:t>前言</a:t>
            </a:r>
            <a:endParaRPr lang="zh-TW" altLang="en-US" sz="2400" b="1" cap="none" spc="0" dirty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343781" y="4437112"/>
            <a:ext cx="8002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zh-TW" altLang="en-US" sz="2400" b="1" cap="none" spc="0" dirty="0" smtClean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結論</a:t>
            </a:r>
            <a:endParaRPr lang="en-US" altLang="zh-TW" sz="2400" b="1" cap="none" spc="0" dirty="0" smtClean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830820" y="2996952"/>
            <a:ext cx="131318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zh-TW" altLang="en-US" sz="4400" b="1" cap="none" spc="0" dirty="0" smtClean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正文</a:t>
            </a:r>
            <a:endParaRPr lang="zh-TW" altLang="en-US" sz="4400" b="1" cap="none" spc="0" dirty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19" name="Shape 292"/>
          <p:cNvSpPr txBox="1">
            <a:spLocks/>
          </p:cNvSpPr>
          <p:nvPr/>
        </p:nvSpPr>
        <p:spPr>
          <a:xfrm>
            <a:off x="407387" y="252574"/>
            <a:ext cx="3380789" cy="76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pPr indent="-177800"/>
            <a:r>
              <a:rPr lang="zh-TW" altLang="en-US" sz="4200" b="1" dirty="0" smtClean="0">
                <a:solidFill>
                  <a:schemeClr val="accent1">
                    <a:lumMod val="7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問卷數據</a:t>
            </a:r>
            <a:endParaRPr lang="zh-TW" sz="4200" b="1" dirty="0">
              <a:solidFill>
                <a:schemeClr val="accent1">
                  <a:lumMod val="75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20" name="Shape 377"/>
          <p:cNvPicPr preferRelativeResize="0"/>
          <p:nvPr/>
        </p:nvPicPr>
        <p:blipFill rotWithShape="1">
          <a:blip r:embed="rId3">
            <a:alphaModFix/>
          </a:blip>
          <a:srcRect l="75073" t="27331"/>
          <a:stretch/>
        </p:blipFill>
        <p:spPr>
          <a:xfrm>
            <a:off x="5672284" y="2089951"/>
            <a:ext cx="2040074" cy="31683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>
            <a:spLocks noGrp="1"/>
          </p:cNvSpPr>
          <p:nvPr>
            <p:ph type="title"/>
          </p:nvPr>
        </p:nvSpPr>
        <p:spPr>
          <a:xfrm>
            <a:off x="323528" y="6165304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177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zh-TW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各教育程度社會民眾對於「新住民與我們平等」的統計結果調查</a:t>
            </a:r>
          </a:p>
        </p:txBody>
      </p:sp>
      <p:sp>
        <p:nvSpPr>
          <p:cNvPr id="397" name="Shape 397"/>
          <p:cNvSpPr txBox="1">
            <a:spLocks noGrp="1"/>
          </p:cNvSpPr>
          <p:nvPr>
            <p:ph type="body" idx="1"/>
          </p:nvPr>
        </p:nvSpPr>
        <p:spPr>
          <a:xfrm>
            <a:off x="71406" y="1285860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zh-TW" altLang="en-US" sz="2400" b="0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大學有明顯多的人數填選非常不同意</a:t>
            </a:r>
            <a:endParaRPr sz="24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8" name="Shape 3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9591" y="1844824"/>
            <a:ext cx="6721113" cy="43236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99" name="Shape 399"/>
          <p:cNvSpPr/>
          <p:nvPr/>
        </p:nvSpPr>
        <p:spPr>
          <a:xfrm>
            <a:off x="2699792" y="6490468"/>
            <a:ext cx="376800" cy="367532"/>
          </a:xfrm>
          <a:prstGeom prst="roundRect">
            <a:avLst>
              <a:gd name="adj" fmla="val 16667"/>
            </a:avLst>
          </a:prstGeom>
          <a:solidFill>
            <a:srgbClr val="FF9B9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Shape 400"/>
          <p:cNvSpPr/>
          <p:nvPr/>
        </p:nvSpPr>
        <p:spPr>
          <a:xfrm>
            <a:off x="2339752" y="6490468"/>
            <a:ext cx="376800" cy="367532"/>
          </a:xfrm>
          <a:prstGeom prst="roundRect">
            <a:avLst>
              <a:gd name="adj" fmla="val 16667"/>
            </a:avLst>
          </a:prstGeom>
          <a:solidFill>
            <a:srgbClr val="FF9B9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Shape 401"/>
          <p:cNvSpPr/>
          <p:nvPr/>
        </p:nvSpPr>
        <p:spPr>
          <a:xfrm>
            <a:off x="3491880" y="6485274"/>
            <a:ext cx="2492991" cy="4001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None/>
            </a:pPr>
            <a:r>
              <a:rPr lang="zh-TW" sz="20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研究對象及研究流程</a:t>
            </a:r>
          </a:p>
        </p:txBody>
      </p:sp>
      <p:sp>
        <p:nvSpPr>
          <p:cNvPr id="402" name="Shape 402"/>
          <p:cNvSpPr/>
          <p:nvPr/>
        </p:nvSpPr>
        <p:spPr>
          <a:xfrm>
            <a:off x="3419872" y="6490468"/>
            <a:ext cx="3384376" cy="36753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Shape 403"/>
          <p:cNvSpPr/>
          <p:nvPr/>
        </p:nvSpPr>
        <p:spPr>
          <a:xfrm>
            <a:off x="3059832" y="6490468"/>
            <a:ext cx="376800" cy="367532"/>
          </a:xfrm>
          <a:prstGeom prst="roundRect">
            <a:avLst>
              <a:gd name="adj" fmla="val 16667"/>
            </a:avLst>
          </a:prstGeom>
          <a:solidFill>
            <a:srgbClr val="FF9B9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Shape 404"/>
          <p:cNvSpPr/>
          <p:nvPr/>
        </p:nvSpPr>
        <p:spPr>
          <a:xfrm>
            <a:off x="4216602" y="6485274"/>
            <a:ext cx="1723550" cy="4001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None/>
            </a:pPr>
            <a:r>
              <a:rPr lang="zh-TW" sz="20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問卷統計結果</a:t>
            </a:r>
          </a:p>
        </p:txBody>
      </p:sp>
      <p:sp>
        <p:nvSpPr>
          <p:cNvPr id="21" name="Shape 70"/>
          <p:cNvSpPr/>
          <p:nvPr/>
        </p:nvSpPr>
        <p:spPr>
          <a:xfrm>
            <a:off x="8244408" y="5229200"/>
            <a:ext cx="1136676" cy="1092148"/>
          </a:xfrm>
          <a:prstGeom prst="roundRect">
            <a:avLst>
              <a:gd name="adj" fmla="val 28961"/>
            </a:avLst>
          </a:prstGeom>
          <a:solidFill>
            <a:srgbClr val="FFCD8B"/>
          </a:solidFill>
          <a:ln w="762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矩形 21"/>
          <p:cNvSpPr/>
          <p:nvPr/>
        </p:nvSpPr>
        <p:spPr>
          <a:xfrm>
            <a:off x="8343781" y="5373216"/>
            <a:ext cx="80021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zh-TW" altLang="en-US" sz="2400" b="1" cap="none" spc="0" dirty="0" smtClean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引註</a:t>
            </a:r>
            <a:endParaRPr lang="en-US" altLang="zh-TW" sz="2400" b="1" cap="none" spc="0" dirty="0" smtClean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  <a:p>
            <a:pPr algn="ctr"/>
            <a:r>
              <a:rPr lang="zh-TW" altLang="en-US" sz="2400" b="1" cap="none" spc="0" dirty="0" smtClean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資料</a:t>
            </a:r>
            <a:endParaRPr lang="zh-TW" altLang="en-US" sz="2400" b="1" cap="none" spc="0" dirty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23" name="Shape 70"/>
          <p:cNvSpPr/>
          <p:nvPr/>
        </p:nvSpPr>
        <p:spPr>
          <a:xfrm>
            <a:off x="8244408" y="4137052"/>
            <a:ext cx="1136676" cy="1092148"/>
          </a:xfrm>
          <a:prstGeom prst="roundRect">
            <a:avLst>
              <a:gd name="adj" fmla="val 28961"/>
            </a:avLst>
          </a:prstGeom>
          <a:solidFill>
            <a:srgbClr val="FFCD8B"/>
          </a:solidFill>
          <a:ln w="762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70"/>
          <p:cNvSpPr/>
          <p:nvPr/>
        </p:nvSpPr>
        <p:spPr>
          <a:xfrm>
            <a:off x="8244408" y="1484784"/>
            <a:ext cx="1136676" cy="1092148"/>
          </a:xfrm>
          <a:prstGeom prst="roundRect">
            <a:avLst>
              <a:gd name="adj" fmla="val 28961"/>
            </a:avLst>
          </a:prstGeom>
          <a:solidFill>
            <a:srgbClr val="FFCD8B"/>
          </a:solidFill>
          <a:ln w="762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68"/>
          <p:cNvSpPr/>
          <p:nvPr/>
        </p:nvSpPr>
        <p:spPr>
          <a:xfrm>
            <a:off x="7812360" y="2564904"/>
            <a:ext cx="1566300" cy="1572148"/>
          </a:xfrm>
          <a:prstGeom prst="roundRect">
            <a:avLst>
              <a:gd name="adj" fmla="val 28961"/>
            </a:avLst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矩形 25"/>
          <p:cNvSpPr/>
          <p:nvPr/>
        </p:nvSpPr>
        <p:spPr>
          <a:xfrm>
            <a:off x="8343781" y="1844824"/>
            <a:ext cx="8002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zh-TW" sz="2400" b="1" cap="none" spc="0" dirty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  <a:t>前言</a:t>
            </a:r>
            <a:endParaRPr lang="zh-TW" altLang="en-US" sz="2400" b="1" cap="none" spc="0" dirty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343781" y="4437112"/>
            <a:ext cx="8002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zh-TW" altLang="en-US" sz="2400" b="1" cap="none" spc="0" dirty="0" smtClean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結論</a:t>
            </a:r>
            <a:endParaRPr lang="en-US" altLang="zh-TW" sz="2400" b="1" cap="none" spc="0" dirty="0" smtClean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830820" y="2996952"/>
            <a:ext cx="131318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zh-TW" altLang="en-US" sz="4400" b="1" cap="none" spc="0" dirty="0" smtClean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正文</a:t>
            </a:r>
            <a:endParaRPr lang="zh-TW" altLang="en-US" sz="4400" b="1" cap="none" spc="0" dirty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29" name="Shape 292"/>
          <p:cNvSpPr txBox="1">
            <a:spLocks/>
          </p:cNvSpPr>
          <p:nvPr/>
        </p:nvSpPr>
        <p:spPr>
          <a:xfrm>
            <a:off x="407387" y="252574"/>
            <a:ext cx="3380789" cy="76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pPr indent="-177800"/>
            <a:r>
              <a:rPr lang="zh-TW" altLang="en-US" sz="4200" b="1" dirty="0" smtClean="0">
                <a:solidFill>
                  <a:schemeClr val="accent1">
                    <a:lumMod val="7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問卷數據</a:t>
            </a:r>
            <a:endParaRPr lang="zh-TW" sz="4200" b="1" dirty="0">
              <a:solidFill>
                <a:schemeClr val="accent1">
                  <a:lumMod val="75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" name="Shape 419"/>
          <p:cNvPicPr preferRelativeResize="0"/>
          <p:nvPr/>
        </p:nvPicPr>
        <p:blipFill rotWithShape="1">
          <a:blip r:embed="rId3">
            <a:alphaModFix/>
          </a:blip>
          <a:srcRect l="25602" t="34436" r="40093"/>
          <a:stretch/>
        </p:blipFill>
        <p:spPr>
          <a:xfrm>
            <a:off x="1907704" y="2348880"/>
            <a:ext cx="4104456" cy="3972468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Shape 418"/>
          <p:cNvSpPr txBox="1">
            <a:spLocks noGrp="1"/>
          </p:cNvSpPr>
          <p:nvPr>
            <p:ph type="body" idx="1"/>
          </p:nvPr>
        </p:nvSpPr>
        <p:spPr>
          <a:xfrm>
            <a:off x="586194" y="1340768"/>
            <a:ext cx="7629144" cy="455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zh-TW" altLang="en-US" sz="2400" b="0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此圖為所有</a:t>
            </a:r>
            <a:r>
              <a:rPr lang="zh-TW" altLang="en-US" sz="2400" dirty="0" smtClean="0">
                <a:solidFill>
                  <a:schemeClr val="tx1"/>
                </a:solidFill>
              </a:rPr>
              <a:t>填答</a:t>
            </a:r>
            <a:r>
              <a:rPr lang="zh-TW" altLang="en-US" sz="2400" dirty="0" smtClean="0">
                <a:solidFill>
                  <a:schemeClr val="tx1"/>
                </a:solidFill>
              </a:rPr>
              <a:t>民眾是否</a:t>
            </a:r>
            <a:r>
              <a:rPr lang="zh-TW" altLang="en-US" sz="2400" dirty="0" smtClean="0">
                <a:solidFill>
                  <a:schemeClr val="tx1"/>
                </a:solidFill>
              </a:rPr>
              <a:t>認為新住民所帶來的文化是否會使我們的文化受影響的調查數據</a:t>
            </a:r>
            <a:endParaRPr sz="24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Shape 420"/>
          <p:cNvSpPr/>
          <p:nvPr/>
        </p:nvSpPr>
        <p:spPr>
          <a:xfrm>
            <a:off x="2699792" y="6490468"/>
            <a:ext cx="376800" cy="367532"/>
          </a:xfrm>
          <a:prstGeom prst="roundRect">
            <a:avLst>
              <a:gd name="adj" fmla="val 16667"/>
            </a:avLst>
          </a:prstGeom>
          <a:solidFill>
            <a:srgbClr val="FF9B9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Shape 421"/>
          <p:cNvSpPr/>
          <p:nvPr/>
        </p:nvSpPr>
        <p:spPr>
          <a:xfrm>
            <a:off x="2339752" y="6490468"/>
            <a:ext cx="376800" cy="367532"/>
          </a:xfrm>
          <a:prstGeom prst="roundRect">
            <a:avLst>
              <a:gd name="adj" fmla="val 16667"/>
            </a:avLst>
          </a:prstGeom>
          <a:solidFill>
            <a:srgbClr val="FF9B9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Shape 422"/>
          <p:cNvSpPr/>
          <p:nvPr/>
        </p:nvSpPr>
        <p:spPr>
          <a:xfrm>
            <a:off x="3491880" y="6485274"/>
            <a:ext cx="2492991" cy="4001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None/>
            </a:pPr>
            <a:r>
              <a:rPr lang="zh-TW" sz="20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研究對象及研究流程</a:t>
            </a:r>
          </a:p>
        </p:txBody>
      </p:sp>
      <p:sp>
        <p:nvSpPr>
          <p:cNvPr id="423" name="Shape 423"/>
          <p:cNvSpPr/>
          <p:nvPr/>
        </p:nvSpPr>
        <p:spPr>
          <a:xfrm>
            <a:off x="3419872" y="6490468"/>
            <a:ext cx="3384376" cy="36753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Shape 424"/>
          <p:cNvSpPr/>
          <p:nvPr/>
        </p:nvSpPr>
        <p:spPr>
          <a:xfrm>
            <a:off x="3059832" y="6490468"/>
            <a:ext cx="376800" cy="367532"/>
          </a:xfrm>
          <a:prstGeom prst="roundRect">
            <a:avLst>
              <a:gd name="adj" fmla="val 16667"/>
            </a:avLst>
          </a:prstGeom>
          <a:solidFill>
            <a:srgbClr val="FF9B9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Shape 425"/>
          <p:cNvSpPr/>
          <p:nvPr/>
        </p:nvSpPr>
        <p:spPr>
          <a:xfrm>
            <a:off x="4216602" y="6485274"/>
            <a:ext cx="1723550" cy="4001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None/>
            </a:pPr>
            <a:r>
              <a:rPr lang="zh-TW" sz="20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問卷統計結果</a:t>
            </a:r>
          </a:p>
        </p:txBody>
      </p:sp>
      <p:sp>
        <p:nvSpPr>
          <p:cNvPr id="21" name="Shape 70"/>
          <p:cNvSpPr/>
          <p:nvPr/>
        </p:nvSpPr>
        <p:spPr>
          <a:xfrm>
            <a:off x="8244408" y="5229200"/>
            <a:ext cx="1136676" cy="1092148"/>
          </a:xfrm>
          <a:prstGeom prst="roundRect">
            <a:avLst>
              <a:gd name="adj" fmla="val 28961"/>
            </a:avLst>
          </a:prstGeom>
          <a:solidFill>
            <a:srgbClr val="FFCD8B"/>
          </a:solidFill>
          <a:ln w="762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矩形 21"/>
          <p:cNvSpPr/>
          <p:nvPr/>
        </p:nvSpPr>
        <p:spPr>
          <a:xfrm>
            <a:off x="8343781" y="5373216"/>
            <a:ext cx="80021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zh-TW" altLang="en-US" sz="2400" b="1" cap="none" spc="0" dirty="0" smtClean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引註</a:t>
            </a:r>
            <a:endParaRPr lang="en-US" altLang="zh-TW" sz="2400" b="1" cap="none" spc="0" dirty="0" smtClean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  <a:p>
            <a:pPr algn="ctr"/>
            <a:r>
              <a:rPr lang="zh-TW" altLang="en-US" sz="2400" b="1" cap="none" spc="0" dirty="0" smtClean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資料</a:t>
            </a:r>
            <a:endParaRPr lang="zh-TW" altLang="en-US" sz="2400" b="1" cap="none" spc="0" dirty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23" name="Shape 70"/>
          <p:cNvSpPr/>
          <p:nvPr/>
        </p:nvSpPr>
        <p:spPr>
          <a:xfrm>
            <a:off x="8244408" y="4137052"/>
            <a:ext cx="1136676" cy="1092148"/>
          </a:xfrm>
          <a:prstGeom prst="roundRect">
            <a:avLst>
              <a:gd name="adj" fmla="val 28961"/>
            </a:avLst>
          </a:prstGeom>
          <a:solidFill>
            <a:srgbClr val="FFCD8B"/>
          </a:solidFill>
          <a:ln w="762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70"/>
          <p:cNvSpPr/>
          <p:nvPr/>
        </p:nvSpPr>
        <p:spPr>
          <a:xfrm>
            <a:off x="8244408" y="1484784"/>
            <a:ext cx="1136676" cy="1092148"/>
          </a:xfrm>
          <a:prstGeom prst="roundRect">
            <a:avLst>
              <a:gd name="adj" fmla="val 28961"/>
            </a:avLst>
          </a:prstGeom>
          <a:solidFill>
            <a:srgbClr val="FFCD8B"/>
          </a:solidFill>
          <a:ln w="762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68"/>
          <p:cNvSpPr/>
          <p:nvPr/>
        </p:nvSpPr>
        <p:spPr>
          <a:xfrm>
            <a:off x="7812360" y="2564904"/>
            <a:ext cx="1566300" cy="1572148"/>
          </a:xfrm>
          <a:prstGeom prst="roundRect">
            <a:avLst>
              <a:gd name="adj" fmla="val 28961"/>
            </a:avLst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矩形 25"/>
          <p:cNvSpPr/>
          <p:nvPr/>
        </p:nvSpPr>
        <p:spPr>
          <a:xfrm>
            <a:off x="8343781" y="1844824"/>
            <a:ext cx="8002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zh-TW" sz="2400" b="1" cap="none" spc="0" dirty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  <a:t>前言</a:t>
            </a:r>
            <a:endParaRPr lang="zh-TW" altLang="en-US" sz="2400" b="1" cap="none" spc="0" dirty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343781" y="4437112"/>
            <a:ext cx="8002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zh-TW" altLang="en-US" sz="2400" b="1" cap="none" spc="0" dirty="0" smtClean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結論</a:t>
            </a:r>
            <a:endParaRPr lang="en-US" altLang="zh-TW" sz="2400" b="1" cap="none" spc="0" dirty="0" smtClean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830820" y="2996952"/>
            <a:ext cx="131318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zh-TW" altLang="en-US" sz="4400" b="1" cap="none" spc="0" dirty="0" smtClean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正文</a:t>
            </a:r>
            <a:endParaRPr lang="zh-TW" altLang="en-US" sz="4400" b="1" cap="none" spc="0" dirty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19" name="Shape 292"/>
          <p:cNvSpPr txBox="1">
            <a:spLocks/>
          </p:cNvSpPr>
          <p:nvPr/>
        </p:nvSpPr>
        <p:spPr>
          <a:xfrm>
            <a:off x="407387" y="252574"/>
            <a:ext cx="3380789" cy="76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pPr indent="-177800"/>
            <a:r>
              <a:rPr lang="zh-TW" altLang="en-US" sz="4200" b="1" dirty="0" smtClean="0">
                <a:solidFill>
                  <a:schemeClr val="accent1">
                    <a:lumMod val="7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問卷數據</a:t>
            </a:r>
            <a:endParaRPr lang="zh-TW" sz="4200" b="1" dirty="0">
              <a:solidFill>
                <a:schemeClr val="accent1">
                  <a:lumMod val="75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20" name="Shape 419"/>
          <p:cNvPicPr preferRelativeResize="0"/>
          <p:nvPr/>
        </p:nvPicPr>
        <p:blipFill rotWithShape="1">
          <a:blip r:embed="rId4">
            <a:alphaModFix/>
          </a:blip>
          <a:srcRect l="80245" t="29546"/>
          <a:stretch/>
        </p:blipFill>
        <p:spPr>
          <a:xfrm>
            <a:off x="6101505" y="2306489"/>
            <a:ext cx="1536344" cy="2919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 txBox="1">
            <a:spLocks noGrp="1"/>
          </p:cNvSpPr>
          <p:nvPr>
            <p:ph type="title"/>
          </p:nvPr>
        </p:nvSpPr>
        <p:spPr>
          <a:xfrm>
            <a:off x="357158" y="6165304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177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zh-TW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是否在生活周遭遇過或認識新住民? </a:t>
            </a:r>
            <a:br>
              <a:rPr lang="zh-TW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zh-TW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zh-TW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zh-TW" sz="1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Shape 439"/>
          <p:cNvSpPr txBox="1">
            <a:spLocks noGrp="1"/>
          </p:cNvSpPr>
          <p:nvPr>
            <p:ph type="body" idx="1"/>
          </p:nvPr>
        </p:nvSpPr>
        <p:spPr>
          <a:xfrm>
            <a:off x="899592" y="1700808"/>
            <a:ext cx="7065334" cy="455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zh-TW" altLang="en-US" sz="2400" b="0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此圖是所有民眾在生活周遭遇過活認識新住民的</a:t>
            </a:r>
            <a:r>
              <a:rPr lang="zh-TW" altLang="en-US" sz="2400" b="0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比例圓餅</a:t>
            </a:r>
            <a:r>
              <a:rPr lang="zh-TW" altLang="en-US" sz="2400" b="0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圖</a:t>
            </a:r>
            <a:endParaRPr sz="24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0" name="Shape 440"/>
          <p:cNvPicPr preferRelativeResize="0"/>
          <p:nvPr/>
        </p:nvPicPr>
        <p:blipFill rotWithShape="1">
          <a:blip r:embed="rId3">
            <a:alphaModFix/>
          </a:blip>
          <a:srcRect l="26299" t="32202" r="33907" b="2444"/>
          <a:stretch/>
        </p:blipFill>
        <p:spPr>
          <a:xfrm>
            <a:off x="2267744" y="2420888"/>
            <a:ext cx="3672408" cy="36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Shape 441"/>
          <p:cNvSpPr/>
          <p:nvPr/>
        </p:nvSpPr>
        <p:spPr>
          <a:xfrm>
            <a:off x="2699792" y="6490468"/>
            <a:ext cx="376800" cy="367532"/>
          </a:xfrm>
          <a:prstGeom prst="roundRect">
            <a:avLst>
              <a:gd name="adj" fmla="val 16667"/>
            </a:avLst>
          </a:prstGeom>
          <a:solidFill>
            <a:srgbClr val="FF9B9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Shape 442"/>
          <p:cNvSpPr/>
          <p:nvPr/>
        </p:nvSpPr>
        <p:spPr>
          <a:xfrm>
            <a:off x="2339752" y="6490468"/>
            <a:ext cx="376800" cy="367532"/>
          </a:xfrm>
          <a:prstGeom prst="roundRect">
            <a:avLst>
              <a:gd name="adj" fmla="val 16667"/>
            </a:avLst>
          </a:prstGeom>
          <a:solidFill>
            <a:srgbClr val="FF9B9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Shape 443"/>
          <p:cNvSpPr/>
          <p:nvPr/>
        </p:nvSpPr>
        <p:spPr>
          <a:xfrm>
            <a:off x="3491880" y="6485274"/>
            <a:ext cx="2492991" cy="4001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None/>
            </a:pPr>
            <a:r>
              <a:rPr lang="zh-TW" sz="20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研究對象及研究流程</a:t>
            </a:r>
          </a:p>
        </p:txBody>
      </p:sp>
      <p:sp>
        <p:nvSpPr>
          <p:cNvPr id="444" name="Shape 444"/>
          <p:cNvSpPr/>
          <p:nvPr/>
        </p:nvSpPr>
        <p:spPr>
          <a:xfrm>
            <a:off x="3419872" y="6490468"/>
            <a:ext cx="3384376" cy="36753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Shape 445"/>
          <p:cNvSpPr/>
          <p:nvPr/>
        </p:nvSpPr>
        <p:spPr>
          <a:xfrm>
            <a:off x="3059832" y="6490468"/>
            <a:ext cx="376800" cy="367532"/>
          </a:xfrm>
          <a:prstGeom prst="roundRect">
            <a:avLst>
              <a:gd name="adj" fmla="val 16667"/>
            </a:avLst>
          </a:prstGeom>
          <a:solidFill>
            <a:srgbClr val="FF9B9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Shape 446"/>
          <p:cNvSpPr/>
          <p:nvPr/>
        </p:nvSpPr>
        <p:spPr>
          <a:xfrm>
            <a:off x="4216602" y="6485274"/>
            <a:ext cx="1723550" cy="4001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None/>
            </a:pPr>
            <a:r>
              <a:rPr lang="zh-TW" sz="20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問卷統計結果</a:t>
            </a:r>
          </a:p>
        </p:txBody>
      </p:sp>
      <p:sp>
        <p:nvSpPr>
          <p:cNvPr id="21" name="Shape 70"/>
          <p:cNvSpPr/>
          <p:nvPr/>
        </p:nvSpPr>
        <p:spPr>
          <a:xfrm>
            <a:off x="8244408" y="5229200"/>
            <a:ext cx="1136676" cy="1092148"/>
          </a:xfrm>
          <a:prstGeom prst="roundRect">
            <a:avLst>
              <a:gd name="adj" fmla="val 28961"/>
            </a:avLst>
          </a:prstGeom>
          <a:solidFill>
            <a:srgbClr val="FFCD8B"/>
          </a:solidFill>
          <a:ln w="762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矩形 21"/>
          <p:cNvSpPr/>
          <p:nvPr/>
        </p:nvSpPr>
        <p:spPr>
          <a:xfrm>
            <a:off x="8343781" y="5373216"/>
            <a:ext cx="80021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zh-TW" altLang="en-US" sz="2400" b="1" cap="none" spc="0" dirty="0" smtClean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引註</a:t>
            </a:r>
            <a:endParaRPr lang="en-US" altLang="zh-TW" sz="2400" b="1" cap="none" spc="0" dirty="0" smtClean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  <a:p>
            <a:pPr algn="ctr"/>
            <a:r>
              <a:rPr lang="zh-TW" altLang="en-US" sz="2400" b="1" cap="none" spc="0" dirty="0" smtClean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資料</a:t>
            </a:r>
            <a:endParaRPr lang="zh-TW" altLang="en-US" sz="2400" b="1" cap="none" spc="0" dirty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23" name="Shape 70"/>
          <p:cNvSpPr/>
          <p:nvPr/>
        </p:nvSpPr>
        <p:spPr>
          <a:xfrm>
            <a:off x="8244408" y="4137052"/>
            <a:ext cx="1136676" cy="1092148"/>
          </a:xfrm>
          <a:prstGeom prst="roundRect">
            <a:avLst>
              <a:gd name="adj" fmla="val 28961"/>
            </a:avLst>
          </a:prstGeom>
          <a:solidFill>
            <a:srgbClr val="FFCD8B"/>
          </a:solidFill>
          <a:ln w="762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70"/>
          <p:cNvSpPr/>
          <p:nvPr/>
        </p:nvSpPr>
        <p:spPr>
          <a:xfrm>
            <a:off x="8244408" y="1484784"/>
            <a:ext cx="1136676" cy="1092148"/>
          </a:xfrm>
          <a:prstGeom prst="roundRect">
            <a:avLst>
              <a:gd name="adj" fmla="val 28961"/>
            </a:avLst>
          </a:prstGeom>
          <a:solidFill>
            <a:srgbClr val="FFCD8B"/>
          </a:solidFill>
          <a:ln w="762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68"/>
          <p:cNvSpPr/>
          <p:nvPr/>
        </p:nvSpPr>
        <p:spPr>
          <a:xfrm>
            <a:off x="7812360" y="2564904"/>
            <a:ext cx="1566300" cy="1572148"/>
          </a:xfrm>
          <a:prstGeom prst="roundRect">
            <a:avLst>
              <a:gd name="adj" fmla="val 28961"/>
            </a:avLst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矩形 25"/>
          <p:cNvSpPr/>
          <p:nvPr/>
        </p:nvSpPr>
        <p:spPr>
          <a:xfrm>
            <a:off x="8343781" y="1844824"/>
            <a:ext cx="8002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zh-TW" sz="2400" b="1" cap="none" spc="0" dirty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  <a:t>前言</a:t>
            </a:r>
            <a:endParaRPr lang="zh-TW" altLang="en-US" sz="2400" b="1" cap="none" spc="0" dirty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343781" y="4437112"/>
            <a:ext cx="8002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zh-TW" altLang="en-US" sz="2400" b="1" cap="none" spc="0" dirty="0" smtClean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結論</a:t>
            </a:r>
            <a:endParaRPr lang="en-US" altLang="zh-TW" sz="2400" b="1" cap="none" spc="0" dirty="0" smtClean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830820" y="2996952"/>
            <a:ext cx="131318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zh-TW" altLang="en-US" sz="4400" b="1" cap="none" spc="0" dirty="0" smtClean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正文</a:t>
            </a:r>
            <a:endParaRPr lang="zh-TW" altLang="en-US" sz="4400" b="1" cap="none" spc="0" dirty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29" name="Shape 292"/>
          <p:cNvSpPr txBox="1">
            <a:spLocks/>
          </p:cNvSpPr>
          <p:nvPr/>
        </p:nvSpPr>
        <p:spPr>
          <a:xfrm>
            <a:off x="407387" y="252574"/>
            <a:ext cx="3380789" cy="76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pPr indent="-177800"/>
            <a:r>
              <a:rPr lang="zh-TW" altLang="en-US" sz="4200" b="1" dirty="0" smtClean="0">
                <a:solidFill>
                  <a:schemeClr val="accent1">
                    <a:lumMod val="7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問卷數據</a:t>
            </a:r>
            <a:endParaRPr lang="zh-TW" sz="4200" b="1" dirty="0">
              <a:solidFill>
                <a:schemeClr val="accent1">
                  <a:lumMod val="75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20" name="Shape 440"/>
          <p:cNvPicPr preferRelativeResize="0"/>
          <p:nvPr/>
        </p:nvPicPr>
        <p:blipFill rotWithShape="1">
          <a:blip r:embed="rId3">
            <a:alphaModFix/>
          </a:blip>
          <a:srcRect l="87444" t="27691"/>
          <a:stretch/>
        </p:blipFill>
        <p:spPr>
          <a:xfrm>
            <a:off x="6156176" y="2230373"/>
            <a:ext cx="867998" cy="3129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「問號」的圖片搜尋結果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64926"/>
            <a:ext cx="2293074" cy="2293074"/>
          </a:xfrm>
          <a:prstGeom prst="rect">
            <a:avLst/>
          </a:prstGeom>
          <a:noFill/>
        </p:spPr>
      </p:pic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227864" y="217228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zh-TW" altLang="en-US" sz="4200" b="1" i="0" u="none" strike="noStrike" cap="none" dirty="0" smtClean="0">
                <a:solidFill>
                  <a:schemeClr val="accent1">
                    <a:lumMod val="75000"/>
                  </a:schemeClr>
                </a:solidFill>
                <a:latin typeface="Batang" pitchFamily="18" charset="-127"/>
                <a:ea typeface="Batang" pitchFamily="18" charset="-127"/>
                <a:sym typeface="Arial"/>
              </a:rPr>
              <a:t>一、</a:t>
            </a:r>
            <a:r>
              <a:rPr lang="zh-TW" sz="4200" b="1" i="0" u="none" strike="noStrike" cap="none" dirty="0" smtClean="0">
                <a:solidFill>
                  <a:schemeClr val="accent1">
                    <a:lumMod val="75000"/>
                  </a:schemeClr>
                </a:solidFill>
                <a:latin typeface="Batang" pitchFamily="18" charset="-127"/>
                <a:ea typeface="Batang" pitchFamily="18" charset="-127"/>
                <a:sym typeface="Arial"/>
              </a:rPr>
              <a:t>研</a:t>
            </a:r>
            <a:r>
              <a:rPr lang="zh-TW" sz="42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Batang" pitchFamily="18" charset="-127"/>
                <a:ea typeface="Batang" pitchFamily="18" charset="-127"/>
                <a:sym typeface="Arial"/>
              </a:rPr>
              <a:t>究動機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895505" y="1762628"/>
            <a:ext cx="7356644" cy="266429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TW" sz="2800" b="0" i="0" u="none" strike="noStrike" cap="none" dirty="0" smtClean="0">
                <a:solidFill>
                  <a:schemeClr val="tx1"/>
                </a:solidFill>
                <a:sym typeface="Arial"/>
              </a:rPr>
              <a:t>為何</a:t>
            </a:r>
            <a:r>
              <a:rPr lang="zh-TW" sz="2800" b="0" i="0" u="none" strike="noStrike" cap="none" dirty="0">
                <a:solidFill>
                  <a:schemeClr val="tx1"/>
                </a:solidFill>
                <a:sym typeface="Arial"/>
              </a:rPr>
              <a:t>總有人這樣對待他們呢?</a:t>
            </a:r>
          </a:p>
          <a:p>
            <a: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TW" sz="2800" b="0" i="0" u="none" strike="noStrike" cap="none" dirty="0" smtClean="0">
                <a:solidFill>
                  <a:schemeClr val="tx1"/>
                </a:solidFill>
                <a:sym typeface="Arial"/>
              </a:rPr>
              <a:t>為何</a:t>
            </a:r>
            <a:r>
              <a:rPr lang="zh-TW" sz="2800" b="0" i="0" u="none" strike="noStrike" cap="none" dirty="0">
                <a:solidFill>
                  <a:schemeClr val="tx1"/>
                </a:solidFill>
                <a:sym typeface="Arial"/>
              </a:rPr>
              <a:t>會有不平等的對待?</a:t>
            </a:r>
          </a:p>
          <a:p>
            <a: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TW" sz="2800" b="0" i="0" u="none" strike="noStrike" cap="none" dirty="0">
                <a:solidFill>
                  <a:schemeClr val="tx1"/>
                </a:solidFill>
                <a:sym typeface="Arial"/>
              </a:rPr>
              <a:t>因為這樣我們開始了問卷調查，以及網路</a:t>
            </a:r>
            <a:r>
              <a:rPr lang="zh-TW" sz="2800" b="0" i="0" u="none" strike="noStrike" cap="none" dirty="0" smtClean="0">
                <a:solidFill>
                  <a:schemeClr val="tx1"/>
                </a:solidFill>
                <a:sym typeface="Arial"/>
              </a:rPr>
              <a:t>查</a:t>
            </a:r>
            <a:r>
              <a:rPr lang="en-US" altLang="zh-TW" sz="2800" dirty="0">
                <a:solidFill>
                  <a:schemeClr val="bg1"/>
                </a:solidFill>
              </a:rPr>
              <a:t>1</a:t>
            </a:r>
            <a:r>
              <a:rPr lang="en-US" altLang="zh-TW" sz="1600" dirty="0">
                <a:solidFill>
                  <a:schemeClr val="bg1"/>
                </a:solidFill>
              </a:rPr>
              <a:t>1</a:t>
            </a:r>
            <a:r>
              <a:rPr lang="zh-TW" sz="2800" b="0" i="0" u="none" strike="noStrike" cap="none" dirty="0" smtClean="0">
                <a:solidFill>
                  <a:schemeClr val="tx1"/>
                </a:solidFill>
                <a:sym typeface="Arial"/>
              </a:rPr>
              <a:t>詢</a:t>
            </a:r>
            <a:r>
              <a:rPr lang="zh-TW" sz="2800" b="0" i="0" u="none" strike="noStrike" cap="none" dirty="0">
                <a:solidFill>
                  <a:schemeClr val="tx1"/>
                </a:solidFill>
                <a:sym typeface="Arial"/>
              </a:rPr>
              <a:t>來</a:t>
            </a:r>
            <a:r>
              <a:rPr lang="zh-TW" sz="2800" b="0" i="0" u="none" strike="noStrike" cap="none" dirty="0" smtClean="0">
                <a:solidFill>
                  <a:schemeClr val="tx1"/>
                </a:solidFill>
                <a:sym typeface="Arial"/>
              </a:rPr>
              <a:t>了</a:t>
            </a:r>
            <a:r>
              <a:rPr lang="zh-TW" sz="2800" b="0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解</a:t>
            </a:r>
            <a:r>
              <a:rPr lang="zh-TW" sz="2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台灣人對新住民的想法是甚麼</a:t>
            </a:r>
            <a:r>
              <a:rPr lang="zh-TW" sz="2800" b="0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lang="en-US" altLang="zh-TW" sz="2800" b="0" i="0" u="none" strike="noStrike" cap="none" dirty="0" smtClean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TW" sz="2800" b="0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他</a:t>
            </a:r>
            <a:r>
              <a:rPr lang="zh-TW" sz="2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們這些行為的動機又是甚麼?</a:t>
            </a:r>
          </a:p>
          <a:p>
            <a:pPr marL="0" marR="0" lvl="0" indent="-69849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61110"/>
              <a:buFont typeface="Arial"/>
              <a:buNone/>
            </a:pPr>
            <a:endParaRPr sz="18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endParaRPr sz="18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Shape 70"/>
          <p:cNvSpPr/>
          <p:nvPr/>
        </p:nvSpPr>
        <p:spPr>
          <a:xfrm>
            <a:off x="8244408" y="5229200"/>
            <a:ext cx="1136676" cy="1092148"/>
          </a:xfrm>
          <a:prstGeom prst="roundRect">
            <a:avLst>
              <a:gd name="adj" fmla="val 28961"/>
            </a:avLst>
          </a:prstGeom>
          <a:solidFill>
            <a:srgbClr val="FFCD8B"/>
          </a:solidFill>
          <a:ln w="762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矩形 13"/>
          <p:cNvSpPr/>
          <p:nvPr/>
        </p:nvSpPr>
        <p:spPr>
          <a:xfrm>
            <a:off x="8343781" y="5373216"/>
            <a:ext cx="80021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zh-TW" altLang="en-US" sz="2400" b="1" cap="none" spc="0" dirty="0" smtClean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引註</a:t>
            </a:r>
            <a:endParaRPr lang="en-US" altLang="zh-TW" sz="2400" b="1" cap="none" spc="0" dirty="0" smtClean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  <a:p>
            <a:pPr algn="ctr"/>
            <a:r>
              <a:rPr lang="zh-TW" altLang="en-US" sz="2400" b="1" cap="none" spc="0" dirty="0" smtClean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資料</a:t>
            </a:r>
            <a:endParaRPr lang="zh-TW" altLang="en-US" sz="2400" b="1" cap="none" spc="0" dirty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15" name="Shape 70"/>
          <p:cNvSpPr/>
          <p:nvPr/>
        </p:nvSpPr>
        <p:spPr>
          <a:xfrm>
            <a:off x="8244408" y="4137052"/>
            <a:ext cx="1136676" cy="1092148"/>
          </a:xfrm>
          <a:prstGeom prst="roundRect">
            <a:avLst>
              <a:gd name="adj" fmla="val 28961"/>
            </a:avLst>
          </a:prstGeom>
          <a:solidFill>
            <a:srgbClr val="FFCD8B"/>
          </a:solidFill>
          <a:ln w="762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70"/>
          <p:cNvSpPr/>
          <p:nvPr/>
        </p:nvSpPr>
        <p:spPr>
          <a:xfrm>
            <a:off x="8244408" y="3056932"/>
            <a:ext cx="1136676" cy="1092148"/>
          </a:xfrm>
          <a:prstGeom prst="roundRect">
            <a:avLst>
              <a:gd name="adj" fmla="val 28961"/>
            </a:avLst>
          </a:prstGeom>
          <a:solidFill>
            <a:srgbClr val="FFCD8B"/>
          </a:solidFill>
          <a:ln w="762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68"/>
          <p:cNvSpPr/>
          <p:nvPr/>
        </p:nvSpPr>
        <p:spPr>
          <a:xfrm>
            <a:off x="7812360" y="1484784"/>
            <a:ext cx="1566300" cy="1572148"/>
          </a:xfrm>
          <a:prstGeom prst="roundRect">
            <a:avLst>
              <a:gd name="adj" fmla="val 28961"/>
            </a:avLst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矩形 17"/>
          <p:cNvSpPr/>
          <p:nvPr/>
        </p:nvSpPr>
        <p:spPr>
          <a:xfrm>
            <a:off x="7830820" y="1916832"/>
            <a:ext cx="131318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zh-TW" sz="4400" b="1" cap="none" spc="0" dirty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  <a:t>前言</a:t>
            </a:r>
            <a:endParaRPr lang="zh-TW" altLang="en-US" sz="4400" b="1" cap="none" spc="0" dirty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343781" y="4437112"/>
            <a:ext cx="8002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zh-TW" altLang="en-US" sz="2400" b="1" cap="none" spc="0" dirty="0" smtClean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結論</a:t>
            </a:r>
            <a:endParaRPr lang="en-US" altLang="zh-TW" sz="2400" b="1" cap="none" spc="0" dirty="0" smtClean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343781" y="3399383"/>
            <a:ext cx="8002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zh-TW" altLang="en-US" sz="2400" b="1" cap="none" spc="0" dirty="0" smtClean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正文</a:t>
            </a:r>
            <a:endParaRPr lang="zh-TW" altLang="en-US" sz="2400" b="1" cap="none" spc="0" dirty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 txBox="1">
            <a:spLocks noGrp="1"/>
          </p:cNvSpPr>
          <p:nvPr>
            <p:ph type="title"/>
          </p:nvPr>
        </p:nvSpPr>
        <p:spPr>
          <a:xfrm>
            <a:off x="214282" y="6165304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177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zh-TW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社會民眾是否願意接納新住民?</a:t>
            </a:r>
          </a:p>
        </p:txBody>
      </p:sp>
      <p:sp>
        <p:nvSpPr>
          <p:cNvPr id="460" name="Shape 460"/>
          <p:cNvSpPr txBox="1">
            <a:spLocks noGrp="1"/>
          </p:cNvSpPr>
          <p:nvPr>
            <p:ph type="body" idx="1"/>
          </p:nvPr>
        </p:nvSpPr>
        <p:spPr>
          <a:xfrm>
            <a:off x="-32" y="1731320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indent="0" algn="ctr">
              <a:spcAft>
                <a:spcPts val="0"/>
              </a:spcAft>
              <a:buNone/>
            </a:pPr>
            <a:r>
              <a:rPr lang="zh-TW" altLang="en-US" sz="2400" dirty="0" smtClean="0">
                <a:solidFill>
                  <a:schemeClr val="tx1"/>
                </a:solidFill>
              </a:rPr>
              <a:t>此圖是所有填答民眾接受新住民的</a:t>
            </a:r>
            <a:r>
              <a:rPr lang="zh-TW" altLang="en-US" sz="2400" dirty="0" smtClean="0">
                <a:solidFill>
                  <a:schemeClr val="tx1"/>
                </a:solidFill>
              </a:rPr>
              <a:t>比例圓餅</a:t>
            </a:r>
            <a:r>
              <a:rPr lang="zh-TW" altLang="en-US" sz="2400" dirty="0" smtClean="0">
                <a:solidFill>
                  <a:schemeClr val="tx1"/>
                </a:solidFill>
              </a:rPr>
              <a:t>圖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endParaRPr sz="18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1" name="Shape 461"/>
          <p:cNvPicPr preferRelativeResize="0"/>
          <p:nvPr/>
        </p:nvPicPr>
        <p:blipFill rotWithShape="1">
          <a:blip r:embed="rId3">
            <a:alphaModFix/>
          </a:blip>
          <a:srcRect l="80769" t="28855"/>
          <a:stretch/>
        </p:blipFill>
        <p:spPr>
          <a:xfrm>
            <a:off x="6084168" y="2276872"/>
            <a:ext cx="1440160" cy="3018233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Shape 462"/>
          <p:cNvSpPr/>
          <p:nvPr/>
        </p:nvSpPr>
        <p:spPr>
          <a:xfrm>
            <a:off x="2699792" y="6490468"/>
            <a:ext cx="376800" cy="367532"/>
          </a:xfrm>
          <a:prstGeom prst="roundRect">
            <a:avLst>
              <a:gd name="adj" fmla="val 16667"/>
            </a:avLst>
          </a:prstGeom>
          <a:solidFill>
            <a:srgbClr val="FF9B9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Shape 463"/>
          <p:cNvSpPr/>
          <p:nvPr/>
        </p:nvSpPr>
        <p:spPr>
          <a:xfrm>
            <a:off x="2339752" y="6490468"/>
            <a:ext cx="376800" cy="367532"/>
          </a:xfrm>
          <a:prstGeom prst="roundRect">
            <a:avLst>
              <a:gd name="adj" fmla="val 16667"/>
            </a:avLst>
          </a:prstGeom>
          <a:solidFill>
            <a:srgbClr val="FF9B9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Shape 464"/>
          <p:cNvSpPr/>
          <p:nvPr/>
        </p:nvSpPr>
        <p:spPr>
          <a:xfrm>
            <a:off x="3491880" y="6485274"/>
            <a:ext cx="2492991" cy="4001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None/>
            </a:pPr>
            <a:r>
              <a:rPr lang="zh-TW" sz="20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研究對象及研究流程</a:t>
            </a:r>
          </a:p>
        </p:txBody>
      </p:sp>
      <p:sp>
        <p:nvSpPr>
          <p:cNvPr id="465" name="Shape 465"/>
          <p:cNvSpPr/>
          <p:nvPr/>
        </p:nvSpPr>
        <p:spPr>
          <a:xfrm>
            <a:off x="3419872" y="6490468"/>
            <a:ext cx="3384376" cy="36753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Shape 466"/>
          <p:cNvSpPr/>
          <p:nvPr/>
        </p:nvSpPr>
        <p:spPr>
          <a:xfrm>
            <a:off x="3059832" y="6490468"/>
            <a:ext cx="376800" cy="367532"/>
          </a:xfrm>
          <a:prstGeom prst="roundRect">
            <a:avLst>
              <a:gd name="adj" fmla="val 16667"/>
            </a:avLst>
          </a:prstGeom>
          <a:solidFill>
            <a:srgbClr val="FF9B9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Shape 467"/>
          <p:cNvSpPr/>
          <p:nvPr/>
        </p:nvSpPr>
        <p:spPr>
          <a:xfrm>
            <a:off x="4216602" y="6485274"/>
            <a:ext cx="1723550" cy="4001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None/>
            </a:pPr>
            <a:r>
              <a:rPr lang="zh-TW" sz="20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問卷統計結果</a:t>
            </a:r>
          </a:p>
        </p:txBody>
      </p:sp>
      <p:sp>
        <p:nvSpPr>
          <p:cNvPr id="21" name="Shape 70"/>
          <p:cNvSpPr/>
          <p:nvPr/>
        </p:nvSpPr>
        <p:spPr>
          <a:xfrm>
            <a:off x="8244408" y="5229200"/>
            <a:ext cx="1136676" cy="1092148"/>
          </a:xfrm>
          <a:prstGeom prst="roundRect">
            <a:avLst>
              <a:gd name="adj" fmla="val 28961"/>
            </a:avLst>
          </a:prstGeom>
          <a:solidFill>
            <a:srgbClr val="FFCD8B"/>
          </a:solidFill>
          <a:ln w="762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矩形 21"/>
          <p:cNvSpPr/>
          <p:nvPr/>
        </p:nvSpPr>
        <p:spPr>
          <a:xfrm>
            <a:off x="8343781" y="5373216"/>
            <a:ext cx="80021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zh-TW" altLang="en-US" sz="2400" b="1" cap="none" spc="0" dirty="0" smtClean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引註</a:t>
            </a:r>
            <a:endParaRPr lang="en-US" altLang="zh-TW" sz="2400" b="1" cap="none" spc="0" dirty="0" smtClean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  <a:p>
            <a:pPr algn="ctr"/>
            <a:r>
              <a:rPr lang="zh-TW" altLang="en-US" sz="2400" b="1" cap="none" spc="0" dirty="0" smtClean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資料</a:t>
            </a:r>
            <a:endParaRPr lang="zh-TW" altLang="en-US" sz="2400" b="1" cap="none" spc="0" dirty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23" name="Shape 70"/>
          <p:cNvSpPr/>
          <p:nvPr/>
        </p:nvSpPr>
        <p:spPr>
          <a:xfrm>
            <a:off x="8244408" y="4137052"/>
            <a:ext cx="1136676" cy="1092148"/>
          </a:xfrm>
          <a:prstGeom prst="roundRect">
            <a:avLst>
              <a:gd name="adj" fmla="val 28961"/>
            </a:avLst>
          </a:prstGeom>
          <a:solidFill>
            <a:srgbClr val="FFCD8B"/>
          </a:solidFill>
          <a:ln w="762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70"/>
          <p:cNvSpPr/>
          <p:nvPr/>
        </p:nvSpPr>
        <p:spPr>
          <a:xfrm>
            <a:off x="8244408" y="1484784"/>
            <a:ext cx="1136676" cy="1092148"/>
          </a:xfrm>
          <a:prstGeom prst="roundRect">
            <a:avLst>
              <a:gd name="adj" fmla="val 28961"/>
            </a:avLst>
          </a:prstGeom>
          <a:solidFill>
            <a:srgbClr val="FFCD8B"/>
          </a:solidFill>
          <a:ln w="762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68"/>
          <p:cNvSpPr/>
          <p:nvPr/>
        </p:nvSpPr>
        <p:spPr>
          <a:xfrm>
            <a:off x="7812360" y="2564904"/>
            <a:ext cx="1566300" cy="1572148"/>
          </a:xfrm>
          <a:prstGeom prst="roundRect">
            <a:avLst>
              <a:gd name="adj" fmla="val 28961"/>
            </a:avLst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矩形 25"/>
          <p:cNvSpPr/>
          <p:nvPr/>
        </p:nvSpPr>
        <p:spPr>
          <a:xfrm>
            <a:off x="8343781" y="1844824"/>
            <a:ext cx="8002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zh-TW" sz="2400" b="1" cap="none" spc="0" dirty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  <a:t>前言</a:t>
            </a:r>
            <a:endParaRPr lang="zh-TW" altLang="en-US" sz="2400" b="1" cap="none" spc="0" dirty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343781" y="4437112"/>
            <a:ext cx="8002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zh-TW" altLang="en-US" sz="2400" b="1" cap="none" spc="0" dirty="0" smtClean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結論</a:t>
            </a:r>
            <a:endParaRPr lang="en-US" altLang="zh-TW" sz="2400" b="1" cap="none" spc="0" dirty="0" smtClean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830820" y="2996952"/>
            <a:ext cx="131318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zh-TW" altLang="en-US" sz="4400" b="1" cap="none" spc="0" dirty="0" smtClean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正文</a:t>
            </a:r>
            <a:endParaRPr lang="zh-TW" altLang="en-US" sz="4400" b="1" cap="none" spc="0" dirty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20" name="Shape 292"/>
          <p:cNvSpPr txBox="1">
            <a:spLocks/>
          </p:cNvSpPr>
          <p:nvPr/>
        </p:nvSpPr>
        <p:spPr>
          <a:xfrm>
            <a:off x="407387" y="252574"/>
            <a:ext cx="3380789" cy="76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pPr indent="-177800"/>
            <a:r>
              <a:rPr lang="zh-TW" altLang="en-US" sz="4200" b="1" dirty="0" smtClean="0">
                <a:solidFill>
                  <a:schemeClr val="accent1">
                    <a:lumMod val="7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問卷數據</a:t>
            </a:r>
            <a:endParaRPr lang="zh-TW" sz="4200" b="1" dirty="0">
              <a:solidFill>
                <a:schemeClr val="accent1">
                  <a:lumMod val="75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29" name="Shape 461"/>
          <p:cNvPicPr preferRelativeResize="0"/>
          <p:nvPr/>
        </p:nvPicPr>
        <p:blipFill rotWithShape="1">
          <a:blip r:embed="rId3">
            <a:alphaModFix/>
          </a:blip>
          <a:srcRect l="28007" t="33644" r="37902" b="3557"/>
          <a:stretch/>
        </p:blipFill>
        <p:spPr>
          <a:xfrm>
            <a:off x="2483768" y="2348880"/>
            <a:ext cx="3600400" cy="3672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 txBox="1">
            <a:spLocks noGrp="1"/>
          </p:cNvSpPr>
          <p:nvPr>
            <p:ph type="title"/>
          </p:nvPr>
        </p:nvSpPr>
        <p:spPr>
          <a:xfrm>
            <a:off x="285720" y="6094500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177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zh-TW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曾經是否排斥過新住民?</a:t>
            </a:r>
          </a:p>
        </p:txBody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194804" y="1428736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zh-TW" altLang="en-US" sz="2400" b="0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此圖為所有填答民眾盤斥新住民的人數</a:t>
            </a:r>
            <a:r>
              <a:rPr lang="zh-TW" altLang="en-US" sz="2400" b="0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比例圓餅</a:t>
            </a:r>
            <a:r>
              <a:rPr lang="zh-TW" altLang="en-US" sz="2400" b="0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圖</a:t>
            </a:r>
            <a:endParaRPr sz="24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4" name="Shape 484"/>
          <p:cNvPicPr preferRelativeResize="0"/>
          <p:nvPr/>
        </p:nvPicPr>
        <p:blipFill rotWithShape="1">
          <a:blip r:embed="rId3">
            <a:alphaModFix/>
          </a:blip>
          <a:srcRect l="86616" t="26172"/>
          <a:stretch/>
        </p:blipFill>
        <p:spPr>
          <a:xfrm>
            <a:off x="6444208" y="1916832"/>
            <a:ext cx="1045882" cy="3507201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Shape 491"/>
          <p:cNvSpPr/>
          <p:nvPr/>
        </p:nvSpPr>
        <p:spPr>
          <a:xfrm>
            <a:off x="2699792" y="6490468"/>
            <a:ext cx="376800" cy="367532"/>
          </a:xfrm>
          <a:prstGeom prst="roundRect">
            <a:avLst>
              <a:gd name="adj" fmla="val 16667"/>
            </a:avLst>
          </a:prstGeom>
          <a:solidFill>
            <a:srgbClr val="FF9B9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Shape 492"/>
          <p:cNvSpPr/>
          <p:nvPr/>
        </p:nvSpPr>
        <p:spPr>
          <a:xfrm>
            <a:off x="2339752" y="6490468"/>
            <a:ext cx="376800" cy="367532"/>
          </a:xfrm>
          <a:prstGeom prst="roundRect">
            <a:avLst>
              <a:gd name="adj" fmla="val 16667"/>
            </a:avLst>
          </a:prstGeom>
          <a:solidFill>
            <a:srgbClr val="FF9B9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Shape 493"/>
          <p:cNvSpPr/>
          <p:nvPr/>
        </p:nvSpPr>
        <p:spPr>
          <a:xfrm>
            <a:off x="3491880" y="6485274"/>
            <a:ext cx="2492991" cy="4001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None/>
            </a:pPr>
            <a:r>
              <a:rPr lang="zh-TW" sz="20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研究對象及研究流程</a:t>
            </a:r>
          </a:p>
        </p:txBody>
      </p:sp>
      <p:sp>
        <p:nvSpPr>
          <p:cNvPr id="494" name="Shape 494"/>
          <p:cNvSpPr/>
          <p:nvPr/>
        </p:nvSpPr>
        <p:spPr>
          <a:xfrm>
            <a:off x="3419872" y="6490468"/>
            <a:ext cx="3384376" cy="36753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Shape 495"/>
          <p:cNvSpPr/>
          <p:nvPr/>
        </p:nvSpPr>
        <p:spPr>
          <a:xfrm>
            <a:off x="3059832" y="6490468"/>
            <a:ext cx="376800" cy="367532"/>
          </a:xfrm>
          <a:prstGeom prst="roundRect">
            <a:avLst>
              <a:gd name="adj" fmla="val 16667"/>
            </a:avLst>
          </a:prstGeom>
          <a:solidFill>
            <a:srgbClr val="FF9B9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Shape 496"/>
          <p:cNvSpPr/>
          <p:nvPr/>
        </p:nvSpPr>
        <p:spPr>
          <a:xfrm>
            <a:off x="4216602" y="6485274"/>
            <a:ext cx="1723550" cy="4001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None/>
            </a:pPr>
            <a:r>
              <a:rPr lang="zh-TW" sz="20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問卷統計結果</a:t>
            </a:r>
          </a:p>
        </p:txBody>
      </p:sp>
      <p:sp>
        <p:nvSpPr>
          <p:cNvPr id="21" name="Shape 70"/>
          <p:cNvSpPr/>
          <p:nvPr/>
        </p:nvSpPr>
        <p:spPr>
          <a:xfrm>
            <a:off x="8244408" y="5229200"/>
            <a:ext cx="1136676" cy="1092148"/>
          </a:xfrm>
          <a:prstGeom prst="roundRect">
            <a:avLst>
              <a:gd name="adj" fmla="val 28961"/>
            </a:avLst>
          </a:prstGeom>
          <a:solidFill>
            <a:srgbClr val="FFCD8B"/>
          </a:solidFill>
          <a:ln w="762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矩形 21"/>
          <p:cNvSpPr/>
          <p:nvPr/>
        </p:nvSpPr>
        <p:spPr>
          <a:xfrm>
            <a:off x="8343781" y="5373216"/>
            <a:ext cx="80021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zh-TW" altLang="en-US" sz="2400" b="1" cap="none" spc="0" dirty="0" smtClean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引註</a:t>
            </a:r>
            <a:endParaRPr lang="en-US" altLang="zh-TW" sz="2400" b="1" cap="none" spc="0" dirty="0" smtClean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  <a:p>
            <a:pPr algn="ctr"/>
            <a:r>
              <a:rPr lang="zh-TW" altLang="en-US" sz="2400" b="1" cap="none" spc="0" dirty="0" smtClean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資料</a:t>
            </a:r>
            <a:endParaRPr lang="zh-TW" altLang="en-US" sz="2400" b="1" cap="none" spc="0" dirty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23" name="Shape 70"/>
          <p:cNvSpPr/>
          <p:nvPr/>
        </p:nvSpPr>
        <p:spPr>
          <a:xfrm>
            <a:off x="8244408" y="4137052"/>
            <a:ext cx="1136676" cy="1092148"/>
          </a:xfrm>
          <a:prstGeom prst="roundRect">
            <a:avLst>
              <a:gd name="adj" fmla="val 28961"/>
            </a:avLst>
          </a:prstGeom>
          <a:solidFill>
            <a:srgbClr val="FFCD8B"/>
          </a:solidFill>
          <a:ln w="762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70"/>
          <p:cNvSpPr/>
          <p:nvPr/>
        </p:nvSpPr>
        <p:spPr>
          <a:xfrm>
            <a:off x="8244408" y="1484784"/>
            <a:ext cx="1136676" cy="1092148"/>
          </a:xfrm>
          <a:prstGeom prst="roundRect">
            <a:avLst>
              <a:gd name="adj" fmla="val 28961"/>
            </a:avLst>
          </a:prstGeom>
          <a:solidFill>
            <a:srgbClr val="FFCD8B"/>
          </a:solidFill>
          <a:ln w="762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68"/>
          <p:cNvSpPr/>
          <p:nvPr/>
        </p:nvSpPr>
        <p:spPr>
          <a:xfrm>
            <a:off x="7812360" y="2564904"/>
            <a:ext cx="1566300" cy="1572148"/>
          </a:xfrm>
          <a:prstGeom prst="roundRect">
            <a:avLst>
              <a:gd name="adj" fmla="val 28961"/>
            </a:avLst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矩形 25"/>
          <p:cNvSpPr/>
          <p:nvPr/>
        </p:nvSpPr>
        <p:spPr>
          <a:xfrm>
            <a:off x="8343781" y="1844824"/>
            <a:ext cx="8002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zh-TW" sz="2400" b="1" cap="none" spc="0" dirty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  <a:t>前言</a:t>
            </a:r>
            <a:endParaRPr lang="zh-TW" altLang="en-US" sz="2400" b="1" cap="none" spc="0" dirty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343781" y="4437112"/>
            <a:ext cx="8002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zh-TW" altLang="en-US" sz="2400" b="1" cap="none" spc="0" dirty="0" smtClean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結論</a:t>
            </a:r>
            <a:endParaRPr lang="en-US" altLang="zh-TW" sz="2400" b="1" cap="none" spc="0" dirty="0" smtClean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830820" y="2996952"/>
            <a:ext cx="131318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zh-TW" altLang="en-US" sz="4400" b="1" cap="none" spc="0" dirty="0" smtClean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正文</a:t>
            </a:r>
            <a:endParaRPr lang="zh-TW" altLang="en-US" sz="4400" b="1" cap="none" spc="0" dirty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29" name="Shape 292"/>
          <p:cNvSpPr txBox="1">
            <a:spLocks/>
          </p:cNvSpPr>
          <p:nvPr/>
        </p:nvSpPr>
        <p:spPr>
          <a:xfrm>
            <a:off x="407387" y="252574"/>
            <a:ext cx="3380789" cy="76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2800">
                <a:solidFill>
                  <a:schemeClr val="dk1"/>
                </a:solidFill>
              </a:defRPr>
            </a:lvl9pPr>
          </a:lstStyle>
          <a:p>
            <a:pPr indent="-177800"/>
            <a:r>
              <a:rPr lang="zh-TW" altLang="en-US" sz="4200" b="1" dirty="0" smtClean="0">
                <a:solidFill>
                  <a:schemeClr val="accent1">
                    <a:lumMod val="7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問卷數據</a:t>
            </a:r>
            <a:endParaRPr lang="zh-TW" sz="4200" b="1" dirty="0">
              <a:solidFill>
                <a:schemeClr val="accent1">
                  <a:lumMod val="75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20" name="Shape 484"/>
          <p:cNvPicPr preferRelativeResize="0"/>
          <p:nvPr/>
        </p:nvPicPr>
        <p:blipFill rotWithShape="1">
          <a:blip r:embed="rId3">
            <a:alphaModFix/>
          </a:blip>
          <a:srcRect l="29486" t="30719" r="32734" b="5617"/>
          <a:stretch/>
        </p:blipFill>
        <p:spPr>
          <a:xfrm>
            <a:off x="2411760" y="1988840"/>
            <a:ext cx="4104456" cy="4032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 txBox="1">
            <a:spLocks noGrp="1"/>
          </p:cNvSpPr>
          <p:nvPr>
            <p:ph type="title"/>
          </p:nvPr>
        </p:nvSpPr>
        <p:spPr>
          <a:xfrm>
            <a:off x="0" y="433252"/>
            <a:ext cx="9144000" cy="76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177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zh-TW" altLang="en-US" sz="4200" b="1" i="0" u="none" strike="noStrike" cap="none" dirty="0" smtClean="0">
                <a:solidFill>
                  <a:schemeClr val="accent1">
                    <a:lumMod val="75000"/>
                  </a:schemeClr>
                </a:solidFill>
                <a:latin typeface="Batang" pitchFamily="18" charset="-127"/>
                <a:ea typeface="Batang" pitchFamily="18" charset="-127"/>
                <a:sym typeface="Arial"/>
              </a:rPr>
              <a:t>未來政策</a:t>
            </a:r>
            <a:r>
              <a:rPr lang="en-US" altLang="zh-TW" sz="4200" b="1" i="0" u="none" strike="noStrike" cap="none" dirty="0" smtClean="0">
                <a:solidFill>
                  <a:schemeClr val="accent1">
                    <a:lumMod val="75000"/>
                  </a:schemeClr>
                </a:solidFill>
                <a:latin typeface="Batang" pitchFamily="18" charset="-127"/>
                <a:ea typeface="Batang" pitchFamily="18" charset="-127"/>
                <a:sym typeface="Arial"/>
              </a:rPr>
              <a:t>-</a:t>
            </a:r>
            <a:r>
              <a:rPr lang="zh-TW" sz="4200" b="1" i="0" u="none" strike="noStrike" cap="none" dirty="0" smtClean="0">
                <a:solidFill>
                  <a:schemeClr val="accent1">
                    <a:lumMod val="75000"/>
                  </a:schemeClr>
                </a:solidFill>
                <a:latin typeface="Batang" pitchFamily="18" charset="-127"/>
                <a:ea typeface="Batang" pitchFamily="18" charset="-127"/>
                <a:sym typeface="Arial"/>
              </a:rPr>
              <a:t>積極</a:t>
            </a:r>
            <a:r>
              <a:rPr lang="zh-TW" sz="42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Batang" pitchFamily="18" charset="-127"/>
                <a:ea typeface="Batang" pitchFamily="18" charset="-127"/>
                <a:sym typeface="Arial"/>
              </a:rPr>
              <a:t>參與華語課程</a:t>
            </a:r>
          </a:p>
        </p:txBody>
      </p:sp>
      <p:sp>
        <p:nvSpPr>
          <p:cNvPr id="502" name="Shape 502"/>
          <p:cNvSpPr txBox="1">
            <a:spLocks noGrp="1"/>
          </p:cNvSpPr>
          <p:nvPr>
            <p:ph type="body" idx="1"/>
          </p:nvPr>
        </p:nvSpPr>
        <p:spPr>
          <a:xfrm>
            <a:off x="683568" y="1649013"/>
            <a:ext cx="7762678" cy="455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zh-TW" sz="3200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語言</a:t>
            </a:r>
            <a:r>
              <a:rPr lang="zh-TW" sz="320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的</a:t>
            </a:r>
            <a:r>
              <a:rPr lang="zh-TW" sz="3200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溝通</a:t>
            </a:r>
            <a:r>
              <a:rPr lang="zh-TW" altLang="en-US" sz="3200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能使</a:t>
            </a:r>
            <a:r>
              <a:rPr lang="zh-TW" sz="3200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新</a:t>
            </a:r>
            <a:r>
              <a:rPr lang="zh-TW" sz="320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移民女性</a:t>
            </a:r>
            <a:r>
              <a:rPr lang="zh-TW" sz="320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更快融入台灣</a:t>
            </a:r>
            <a:r>
              <a:rPr lang="zh-TW" sz="3200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文化，</a:t>
            </a:r>
            <a:r>
              <a:rPr lang="zh-TW" sz="320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如能以更積極、開放的心境嘗試學習，必能減少文化差異所產生的生活困境與不適。</a:t>
            </a:r>
          </a:p>
        </p:txBody>
      </p:sp>
      <p:sp>
        <p:nvSpPr>
          <p:cNvPr id="503" name="Shape 503"/>
          <p:cNvSpPr/>
          <p:nvPr/>
        </p:nvSpPr>
        <p:spPr>
          <a:xfrm>
            <a:off x="6300192" y="6490468"/>
            <a:ext cx="376800" cy="367532"/>
          </a:xfrm>
          <a:prstGeom prst="roundRect">
            <a:avLst>
              <a:gd name="adj" fmla="val 16667"/>
            </a:avLst>
          </a:prstGeom>
          <a:solidFill>
            <a:srgbClr val="FF9B9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Shape 504"/>
          <p:cNvSpPr/>
          <p:nvPr/>
        </p:nvSpPr>
        <p:spPr>
          <a:xfrm>
            <a:off x="5940152" y="6490468"/>
            <a:ext cx="376800" cy="367532"/>
          </a:xfrm>
          <a:prstGeom prst="roundRect">
            <a:avLst>
              <a:gd name="adj" fmla="val 16667"/>
            </a:avLst>
          </a:prstGeom>
          <a:solidFill>
            <a:srgbClr val="FF9B9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Shape 505"/>
          <p:cNvSpPr/>
          <p:nvPr/>
        </p:nvSpPr>
        <p:spPr>
          <a:xfrm>
            <a:off x="2267744" y="6485274"/>
            <a:ext cx="2492991" cy="4001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None/>
            </a:pPr>
            <a:r>
              <a:rPr lang="zh-TW" sz="20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研究對象及研究流程</a:t>
            </a:r>
          </a:p>
        </p:txBody>
      </p:sp>
      <p:sp>
        <p:nvSpPr>
          <p:cNvPr id="506" name="Shape 506"/>
          <p:cNvSpPr/>
          <p:nvPr/>
        </p:nvSpPr>
        <p:spPr>
          <a:xfrm>
            <a:off x="2195736" y="6490468"/>
            <a:ext cx="3384376" cy="36753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Shape 507"/>
          <p:cNvSpPr/>
          <p:nvPr/>
        </p:nvSpPr>
        <p:spPr>
          <a:xfrm>
            <a:off x="6660232" y="6490468"/>
            <a:ext cx="376800" cy="367532"/>
          </a:xfrm>
          <a:prstGeom prst="roundRect">
            <a:avLst>
              <a:gd name="adj" fmla="val 16667"/>
            </a:avLst>
          </a:prstGeom>
          <a:solidFill>
            <a:srgbClr val="FF9B9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Shape 508"/>
          <p:cNvSpPr/>
          <p:nvPr/>
        </p:nvSpPr>
        <p:spPr>
          <a:xfrm>
            <a:off x="2864227" y="6485274"/>
            <a:ext cx="1980030" cy="4001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None/>
            </a:pPr>
            <a:r>
              <a:rPr lang="zh-TW" sz="20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新移民女性本身</a:t>
            </a:r>
          </a:p>
        </p:txBody>
      </p:sp>
      <p:sp>
        <p:nvSpPr>
          <p:cNvPr id="517" name="Shape 517"/>
          <p:cNvSpPr/>
          <p:nvPr/>
        </p:nvSpPr>
        <p:spPr>
          <a:xfrm>
            <a:off x="5580112" y="6490468"/>
            <a:ext cx="376800" cy="367532"/>
          </a:xfrm>
          <a:prstGeom prst="roundRect">
            <a:avLst>
              <a:gd name="adj" fmla="val 16667"/>
            </a:avLst>
          </a:prstGeom>
          <a:solidFill>
            <a:srgbClr val="FF9B9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38" name="Picture 2" descr="「新住民 卡通」的圖片搜尋結果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568" y="4293096"/>
            <a:ext cx="2304256" cy="2304256"/>
          </a:xfrm>
          <a:prstGeom prst="rect">
            <a:avLst/>
          </a:prstGeom>
          <a:noFill/>
        </p:spPr>
      </p:pic>
      <p:sp>
        <p:nvSpPr>
          <p:cNvPr id="28" name="Shape 70"/>
          <p:cNvSpPr/>
          <p:nvPr/>
        </p:nvSpPr>
        <p:spPr>
          <a:xfrm>
            <a:off x="8244408" y="5229200"/>
            <a:ext cx="1136676" cy="1092148"/>
          </a:xfrm>
          <a:prstGeom prst="roundRect">
            <a:avLst>
              <a:gd name="adj" fmla="val 28961"/>
            </a:avLst>
          </a:prstGeom>
          <a:solidFill>
            <a:srgbClr val="FFCD8B"/>
          </a:solidFill>
          <a:ln w="762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" name="矩形 28"/>
          <p:cNvSpPr/>
          <p:nvPr/>
        </p:nvSpPr>
        <p:spPr>
          <a:xfrm>
            <a:off x="8343781" y="5373216"/>
            <a:ext cx="80021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zh-TW" altLang="en-US" sz="2400" b="1" cap="none" spc="0" dirty="0" smtClean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引註</a:t>
            </a:r>
            <a:endParaRPr lang="en-US" altLang="zh-TW" sz="2400" b="1" cap="none" spc="0" dirty="0" smtClean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  <a:p>
            <a:pPr algn="ctr"/>
            <a:r>
              <a:rPr lang="zh-TW" altLang="en-US" sz="2400" b="1" cap="none" spc="0" dirty="0" smtClean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資料</a:t>
            </a:r>
            <a:endParaRPr lang="zh-TW" altLang="en-US" sz="2400" b="1" cap="none" spc="0" dirty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30" name="Shape 70"/>
          <p:cNvSpPr/>
          <p:nvPr/>
        </p:nvSpPr>
        <p:spPr>
          <a:xfrm>
            <a:off x="8244408" y="2564904"/>
            <a:ext cx="1136676" cy="1092148"/>
          </a:xfrm>
          <a:prstGeom prst="roundRect">
            <a:avLst>
              <a:gd name="adj" fmla="val 28961"/>
            </a:avLst>
          </a:prstGeom>
          <a:solidFill>
            <a:srgbClr val="FFCD8B"/>
          </a:solidFill>
          <a:ln w="762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" name="Shape 70"/>
          <p:cNvSpPr/>
          <p:nvPr/>
        </p:nvSpPr>
        <p:spPr>
          <a:xfrm>
            <a:off x="8244408" y="1484784"/>
            <a:ext cx="1136676" cy="1092148"/>
          </a:xfrm>
          <a:prstGeom prst="roundRect">
            <a:avLst>
              <a:gd name="adj" fmla="val 28961"/>
            </a:avLst>
          </a:prstGeom>
          <a:solidFill>
            <a:srgbClr val="FFCD8B"/>
          </a:solidFill>
          <a:ln w="762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" name="Shape 68"/>
          <p:cNvSpPr/>
          <p:nvPr/>
        </p:nvSpPr>
        <p:spPr>
          <a:xfrm>
            <a:off x="7884368" y="3645024"/>
            <a:ext cx="1566300" cy="1572148"/>
          </a:xfrm>
          <a:prstGeom prst="roundRect">
            <a:avLst>
              <a:gd name="adj" fmla="val 28961"/>
            </a:avLst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矩形 32"/>
          <p:cNvSpPr/>
          <p:nvPr/>
        </p:nvSpPr>
        <p:spPr>
          <a:xfrm>
            <a:off x="8343781" y="1844824"/>
            <a:ext cx="8002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zh-TW" sz="2400" b="1" cap="none" spc="0" dirty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  <a:t>前言</a:t>
            </a:r>
            <a:endParaRPr lang="zh-TW" altLang="en-US" sz="2400" b="1" cap="none" spc="0" dirty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752273" y="4077072"/>
            <a:ext cx="147027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zh-TW" altLang="en-US" sz="4400" b="1" cap="none" spc="0" dirty="0" smtClean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 結論</a:t>
            </a:r>
            <a:endParaRPr lang="en-US" altLang="zh-TW" sz="4400" b="1" cap="none" spc="0" dirty="0" smtClean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8343781" y="2924944"/>
            <a:ext cx="8002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zh-TW" altLang="en-US" sz="2400" b="1" cap="none" spc="0" dirty="0" smtClean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正文</a:t>
            </a:r>
            <a:endParaRPr lang="zh-TW" altLang="en-US" sz="2400" b="1" cap="none" spc="0" dirty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「人際關係」的圖片搜尋結果"/>
          <p:cNvPicPr>
            <a:picLocks noChangeAspect="1" noChangeArrowheads="1"/>
          </p:cNvPicPr>
          <p:nvPr/>
        </p:nvPicPr>
        <p:blipFill>
          <a:blip r:embed="rId3"/>
          <a:srcRect l="2190" t="2169" r="364" b="1313"/>
          <a:stretch>
            <a:fillRect/>
          </a:stretch>
        </p:blipFill>
        <p:spPr bwMode="auto">
          <a:xfrm>
            <a:off x="611560" y="4149080"/>
            <a:ext cx="2951973" cy="2122767"/>
          </a:xfrm>
          <a:prstGeom prst="rect">
            <a:avLst/>
          </a:prstGeom>
          <a:noFill/>
        </p:spPr>
      </p:pic>
      <p:sp>
        <p:nvSpPr>
          <p:cNvPr id="522" name="Shape 522"/>
          <p:cNvSpPr txBox="1">
            <a:spLocks noGrp="1"/>
          </p:cNvSpPr>
          <p:nvPr>
            <p:ph type="title"/>
          </p:nvPr>
        </p:nvSpPr>
        <p:spPr>
          <a:xfrm>
            <a:off x="0" y="433252"/>
            <a:ext cx="9144000" cy="76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177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zh-TW" altLang="en-US" sz="4200" b="1" i="0" u="none" strike="noStrike" cap="none" dirty="0" smtClean="0">
                <a:solidFill>
                  <a:schemeClr val="accent1">
                    <a:lumMod val="75000"/>
                  </a:schemeClr>
                </a:solidFill>
                <a:latin typeface="Batang" pitchFamily="18" charset="-127"/>
                <a:ea typeface="Batang" pitchFamily="18" charset="-127"/>
                <a:cs typeface="Arial" pitchFamily="34" charset="0"/>
                <a:sym typeface="Arial"/>
              </a:rPr>
              <a:t>未來政策</a:t>
            </a:r>
            <a:r>
              <a:rPr lang="en-US" altLang="zh-TW" sz="4200" b="1" i="0" u="none" strike="noStrike" cap="none" dirty="0" smtClean="0">
                <a:solidFill>
                  <a:schemeClr val="accent1">
                    <a:lumMod val="75000"/>
                  </a:schemeClr>
                </a:solidFill>
                <a:latin typeface="Batang" pitchFamily="18" charset="-127"/>
                <a:ea typeface="Batang" pitchFamily="18" charset="-127"/>
                <a:cs typeface="Arial" pitchFamily="34" charset="0"/>
                <a:sym typeface="Arial"/>
              </a:rPr>
              <a:t>-</a:t>
            </a:r>
            <a:r>
              <a:rPr lang="zh-TW" sz="4200" b="1" i="0" u="none" strike="noStrike" cap="none" dirty="0" smtClean="0">
                <a:solidFill>
                  <a:schemeClr val="accent1">
                    <a:lumMod val="75000"/>
                  </a:schemeClr>
                </a:solidFill>
                <a:latin typeface="Batang" pitchFamily="18" charset="-127"/>
                <a:ea typeface="Batang" pitchFamily="18" charset="-127"/>
                <a:cs typeface="Arial" pitchFamily="34" charset="0"/>
                <a:sym typeface="Arial"/>
              </a:rPr>
              <a:t>拓展</a:t>
            </a:r>
            <a:r>
              <a:rPr lang="zh-TW" sz="42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Batang" pitchFamily="18" charset="-127"/>
                <a:ea typeface="Batang" pitchFamily="18" charset="-127"/>
                <a:cs typeface="Arial" pitchFamily="34" charset="0"/>
                <a:sym typeface="Arial"/>
              </a:rPr>
              <a:t>社會網絡交流</a:t>
            </a:r>
          </a:p>
        </p:txBody>
      </p:sp>
      <p:sp>
        <p:nvSpPr>
          <p:cNvPr id="523" name="Shape 523"/>
          <p:cNvSpPr txBox="1">
            <a:spLocks noGrp="1"/>
          </p:cNvSpPr>
          <p:nvPr>
            <p:ph type="body" idx="1"/>
          </p:nvPr>
        </p:nvSpPr>
        <p:spPr>
          <a:xfrm>
            <a:off x="1000100" y="1571612"/>
            <a:ext cx="7488832" cy="455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zh-TW" sz="3200" b="0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鼓勵</a:t>
            </a:r>
            <a:r>
              <a:rPr lang="zh-TW" sz="32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外籍配偶參與社交活動且給予適當的協助，增加與同儕間接觸以</a:t>
            </a:r>
            <a:r>
              <a:rPr lang="zh-TW" sz="32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建立好人際關係</a:t>
            </a:r>
            <a:r>
              <a:rPr lang="zh-TW" sz="32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，進而增加他們與社區網絡之間的交流</a:t>
            </a:r>
            <a:r>
              <a:rPr lang="zh-TW" sz="3200" b="0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 lang="zh-TW" sz="32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Shape 524"/>
          <p:cNvSpPr/>
          <p:nvPr/>
        </p:nvSpPr>
        <p:spPr>
          <a:xfrm>
            <a:off x="6300192" y="6490468"/>
            <a:ext cx="376800" cy="367532"/>
          </a:xfrm>
          <a:prstGeom prst="roundRect">
            <a:avLst>
              <a:gd name="adj" fmla="val 16667"/>
            </a:avLst>
          </a:prstGeom>
          <a:solidFill>
            <a:srgbClr val="FF9B9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Shape 525"/>
          <p:cNvSpPr/>
          <p:nvPr/>
        </p:nvSpPr>
        <p:spPr>
          <a:xfrm>
            <a:off x="5940152" y="6490468"/>
            <a:ext cx="376800" cy="367532"/>
          </a:xfrm>
          <a:prstGeom prst="roundRect">
            <a:avLst>
              <a:gd name="adj" fmla="val 16667"/>
            </a:avLst>
          </a:prstGeom>
          <a:solidFill>
            <a:srgbClr val="FF9B9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Shape 526"/>
          <p:cNvSpPr/>
          <p:nvPr/>
        </p:nvSpPr>
        <p:spPr>
          <a:xfrm>
            <a:off x="2267744" y="6485274"/>
            <a:ext cx="2492991" cy="4001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None/>
            </a:pPr>
            <a:r>
              <a:rPr lang="zh-TW" sz="20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研究對象及研究流程</a:t>
            </a:r>
          </a:p>
        </p:txBody>
      </p:sp>
      <p:sp>
        <p:nvSpPr>
          <p:cNvPr id="527" name="Shape 527"/>
          <p:cNvSpPr/>
          <p:nvPr/>
        </p:nvSpPr>
        <p:spPr>
          <a:xfrm>
            <a:off x="2195736" y="6490468"/>
            <a:ext cx="3384376" cy="36753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Shape 528"/>
          <p:cNvSpPr/>
          <p:nvPr/>
        </p:nvSpPr>
        <p:spPr>
          <a:xfrm>
            <a:off x="6660232" y="6490468"/>
            <a:ext cx="376800" cy="367532"/>
          </a:xfrm>
          <a:prstGeom prst="roundRect">
            <a:avLst>
              <a:gd name="adj" fmla="val 16667"/>
            </a:avLst>
          </a:prstGeom>
          <a:solidFill>
            <a:srgbClr val="FF9B9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Shape 529"/>
          <p:cNvSpPr/>
          <p:nvPr/>
        </p:nvSpPr>
        <p:spPr>
          <a:xfrm>
            <a:off x="2864227" y="6485274"/>
            <a:ext cx="1980030" cy="4001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None/>
            </a:pPr>
            <a:r>
              <a:rPr lang="zh-TW" sz="20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新移民女性本身</a:t>
            </a:r>
          </a:p>
        </p:txBody>
      </p:sp>
      <p:sp>
        <p:nvSpPr>
          <p:cNvPr id="538" name="Shape 538"/>
          <p:cNvSpPr/>
          <p:nvPr/>
        </p:nvSpPr>
        <p:spPr>
          <a:xfrm>
            <a:off x="5580112" y="6490468"/>
            <a:ext cx="376800" cy="367532"/>
          </a:xfrm>
          <a:prstGeom prst="roundRect">
            <a:avLst>
              <a:gd name="adj" fmla="val 16667"/>
            </a:avLst>
          </a:prstGeom>
          <a:solidFill>
            <a:srgbClr val="FF9B9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Shape 70"/>
          <p:cNvSpPr/>
          <p:nvPr/>
        </p:nvSpPr>
        <p:spPr>
          <a:xfrm>
            <a:off x="8244408" y="5229200"/>
            <a:ext cx="1136676" cy="1092148"/>
          </a:xfrm>
          <a:prstGeom prst="roundRect">
            <a:avLst>
              <a:gd name="adj" fmla="val 28961"/>
            </a:avLst>
          </a:prstGeom>
          <a:solidFill>
            <a:srgbClr val="FFCD8B"/>
          </a:solidFill>
          <a:ln w="762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" name="矩形 28"/>
          <p:cNvSpPr/>
          <p:nvPr/>
        </p:nvSpPr>
        <p:spPr>
          <a:xfrm>
            <a:off x="8343781" y="5373216"/>
            <a:ext cx="80021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zh-TW" altLang="en-US" sz="2400" b="1" cap="none" spc="0" dirty="0" smtClean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引註</a:t>
            </a:r>
            <a:endParaRPr lang="en-US" altLang="zh-TW" sz="2400" b="1" cap="none" spc="0" dirty="0" smtClean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  <a:p>
            <a:pPr algn="ctr"/>
            <a:r>
              <a:rPr lang="zh-TW" altLang="en-US" sz="2400" b="1" cap="none" spc="0" dirty="0" smtClean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資料</a:t>
            </a:r>
            <a:endParaRPr lang="zh-TW" altLang="en-US" sz="2400" b="1" cap="none" spc="0" dirty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30" name="Shape 70"/>
          <p:cNvSpPr/>
          <p:nvPr/>
        </p:nvSpPr>
        <p:spPr>
          <a:xfrm>
            <a:off x="8244408" y="2564904"/>
            <a:ext cx="1136676" cy="1092148"/>
          </a:xfrm>
          <a:prstGeom prst="roundRect">
            <a:avLst>
              <a:gd name="adj" fmla="val 28961"/>
            </a:avLst>
          </a:prstGeom>
          <a:solidFill>
            <a:srgbClr val="FFCD8B"/>
          </a:solidFill>
          <a:ln w="762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" name="Shape 70"/>
          <p:cNvSpPr/>
          <p:nvPr/>
        </p:nvSpPr>
        <p:spPr>
          <a:xfrm>
            <a:off x="8244408" y="1484784"/>
            <a:ext cx="1136676" cy="1092148"/>
          </a:xfrm>
          <a:prstGeom prst="roundRect">
            <a:avLst>
              <a:gd name="adj" fmla="val 28961"/>
            </a:avLst>
          </a:prstGeom>
          <a:solidFill>
            <a:srgbClr val="FFCD8B"/>
          </a:solidFill>
          <a:ln w="762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" name="Shape 68"/>
          <p:cNvSpPr/>
          <p:nvPr/>
        </p:nvSpPr>
        <p:spPr>
          <a:xfrm>
            <a:off x="7884368" y="3645024"/>
            <a:ext cx="1566300" cy="1572148"/>
          </a:xfrm>
          <a:prstGeom prst="roundRect">
            <a:avLst>
              <a:gd name="adj" fmla="val 28961"/>
            </a:avLst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矩形 32"/>
          <p:cNvSpPr/>
          <p:nvPr/>
        </p:nvSpPr>
        <p:spPr>
          <a:xfrm>
            <a:off x="8343781" y="1844824"/>
            <a:ext cx="8002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zh-TW" sz="2400" b="1" cap="none" spc="0" dirty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  <a:t>前言</a:t>
            </a:r>
            <a:endParaRPr lang="zh-TW" altLang="en-US" sz="2400" b="1" cap="none" spc="0" dirty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7752273" y="4077072"/>
            <a:ext cx="147027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zh-TW" altLang="en-US" sz="4400" b="1" cap="none" spc="0" dirty="0" smtClean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 結論</a:t>
            </a:r>
            <a:endParaRPr lang="en-US" altLang="zh-TW" sz="4400" b="1" cap="none" spc="0" dirty="0" smtClean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8343781" y="2924944"/>
            <a:ext cx="8002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zh-TW" altLang="en-US" sz="2400" b="1" cap="none" spc="0" dirty="0" smtClean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正文</a:t>
            </a:r>
            <a:endParaRPr lang="zh-TW" altLang="en-US" sz="2400" b="1" cap="none" spc="0" dirty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「上課」的圖片搜尋結果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536" y="4077072"/>
            <a:ext cx="2987013" cy="2353405"/>
          </a:xfrm>
          <a:prstGeom prst="rect">
            <a:avLst/>
          </a:prstGeom>
          <a:noFill/>
        </p:spPr>
      </p:pic>
      <p:sp>
        <p:nvSpPr>
          <p:cNvPr id="543" name="Shape 543"/>
          <p:cNvSpPr txBox="1">
            <a:spLocks noGrp="1"/>
          </p:cNvSpPr>
          <p:nvPr>
            <p:ph type="title"/>
          </p:nvPr>
        </p:nvSpPr>
        <p:spPr>
          <a:xfrm>
            <a:off x="0" y="433252"/>
            <a:ext cx="9144000" cy="76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177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zh-TW" altLang="en-US" sz="4200" b="1" i="0" u="none" strike="noStrike" cap="none" dirty="0" smtClean="0">
                <a:solidFill>
                  <a:schemeClr val="accent1">
                    <a:lumMod val="75000"/>
                  </a:schemeClr>
                </a:solidFill>
                <a:latin typeface="Batang" pitchFamily="18" charset="-127"/>
                <a:ea typeface="Batang" pitchFamily="18" charset="-127"/>
                <a:sym typeface="Arial"/>
              </a:rPr>
              <a:t>未來政策</a:t>
            </a:r>
            <a:r>
              <a:rPr lang="en-US" altLang="zh-TW" sz="4200" b="1" i="0" u="none" strike="noStrike" cap="none" dirty="0" smtClean="0">
                <a:solidFill>
                  <a:schemeClr val="accent1">
                    <a:lumMod val="75000"/>
                  </a:schemeClr>
                </a:solidFill>
                <a:latin typeface="Batang" pitchFamily="18" charset="-127"/>
                <a:ea typeface="Batang" pitchFamily="18" charset="-127"/>
                <a:sym typeface="Arial"/>
              </a:rPr>
              <a:t>-</a:t>
            </a:r>
            <a:r>
              <a:rPr lang="zh-TW" altLang="en-US" sz="4200" b="1" i="0" u="none" strike="noStrike" cap="none" dirty="0" smtClean="0">
                <a:solidFill>
                  <a:schemeClr val="accent1">
                    <a:lumMod val="75000"/>
                  </a:schemeClr>
                </a:solidFill>
                <a:latin typeface="Batang" pitchFamily="18" charset="-127"/>
                <a:ea typeface="Batang" pitchFamily="18" charset="-127"/>
                <a:sym typeface="Arial"/>
              </a:rPr>
              <a:t>教育及托育照顧</a:t>
            </a:r>
            <a:endParaRPr lang="zh-TW" sz="4200" b="1" i="0" u="none" strike="noStrike" cap="none" dirty="0">
              <a:solidFill>
                <a:schemeClr val="accent1">
                  <a:lumMod val="75000"/>
                </a:schemeClr>
              </a:solidFill>
              <a:latin typeface="Batang" pitchFamily="18" charset="-127"/>
              <a:ea typeface="Batang" pitchFamily="18" charset="-127"/>
              <a:sym typeface="Arial"/>
            </a:endParaRPr>
          </a:p>
        </p:txBody>
      </p:sp>
      <p:sp>
        <p:nvSpPr>
          <p:cNvPr id="544" name="Shape 544"/>
          <p:cNvSpPr txBox="1">
            <a:spLocks noGrp="1"/>
          </p:cNvSpPr>
          <p:nvPr>
            <p:ph type="body" idx="1"/>
          </p:nvPr>
        </p:nvSpPr>
        <p:spPr>
          <a:xfrm>
            <a:off x="971600" y="1916832"/>
            <a:ext cx="7482301" cy="455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zh-TW" sz="32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目前一些國小及補校，都開辦免費的華語課程，不但提供新移民學習的管道，亦可與其他新移民進行交流與</a:t>
            </a:r>
            <a:r>
              <a:rPr lang="zh-TW" sz="3200" b="0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溝通</a:t>
            </a:r>
            <a:r>
              <a:rPr lang="zh-TW" altLang="en-US" sz="3200" b="0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 lang="zh-TW" sz="32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Shape 545"/>
          <p:cNvSpPr/>
          <p:nvPr/>
        </p:nvSpPr>
        <p:spPr>
          <a:xfrm>
            <a:off x="6300192" y="6490468"/>
            <a:ext cx="376800" cy="367532"/>
          </a:xfrm>
          <a:prstGeom prst="roundRect">
            <a:avLst>
              <a:gd name="adj" fmla="val 16667"/>
            </a:avLst>
          </a:prstGeom>
          <a:solidFill>
            <a:srgbClr val="FF9B9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Shape 546"/>
          <p:cNvSpPr/>
          <p:nvPr/>
        </p:nvSpPr>
        <p:spPr>
          <a:xfrm>
            <a:off x="5940152" y="6490468"/>
            <a:ext cx="376800" cy="367532"/>
          </a:xfrm>
          <a:prstGeom prst="roundRect">
            <a:avLst>
              <a:gd name="adj" fmla="val 16667"/>
            </a:avLst>
          </a:prstGeom>
          <a:solidFill>
            <a:srgbClr val="FF9B9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Shape 547"/>
          <p:cNvSpPr/>
          <p:nvPr/>
        </p:nvSpPr>
        <p:spPr>
          <a:xfrm>
            <a:off x="2627784" y="6485274"/>
            <a:ext cx="2492991" cy="4001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None/>
            </a:pPr>
            <a:r>
              <a:rPr lang="zh-TW" sz="20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研究對象及研究流程</a:t>
            </a:r>
          </a:p>
        </p:txBody>
      </p:sp>
      <p:sp>
        <p:nvSpPr>
          <p:cNvPr id="548" name="Shape 548"/>
          <p:cNvSpPr/>
          <p:nvPr/>
        </p:nvSpPr>
        <p:spPr>
          <a:xfrm>
            <a:off x="2555776" y="6490468"/>
            <a:ext cx="3384376" cy="36753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Shape 549"/>
          <p:cNvSpPr/>
          <p:nvPr/>
        </p:nvSpPr>
        <p:spPr>
          <a:xfrm>
            <a:off x="6660232" y="6490468"/>
            <a:ext cx="376800" cy="367532"/>
          </a:xfrm>
          <a:prstGeom prst="roundRect">
            <a:avLst>
              <a:gd name="adj" fmla="val 16667"/>
            </a:avLst>
          </a:prstGeom>
          <a:solidFill>
            <a:srgbClr val="FF9B9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Shape 550"/>
          <p:cNvSpPr/>
          <p:nvPr/>
        </p:nvSpPr>
        <p:spPr>
          <a:xfrm>
            <a:off x="3352507" y="6485274"/>
            <a:ext cx="1723550" cy="4001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None/>
            </a:pPr>
            <a:r>
              <a:rPr lang="zh-TW" sz="20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政府相關單位</a:t>
            </a:r>
          </a:p>
        </p:txBody>
      </p:sp>
      <p:sp>
        <p:nvSpPr>
          <p:cNvPr id="559" name="Shape 559"/>
          <p:cNvSpPr/>
          <p:nvPr/>
        </p:nvSpPr>
        <p:spPr>
          <a:xfrm>
            <a:off x="2195736" y="6490468"/>
            <a:ext cx="376800" cy="367532"/>
          </a:xfrm>
          <a:prstGeom prst="roundRect">
            <a:avLst>
              <a:gd name="adj" fmla="val 16667"/>
            </a:avLst>
          </a:prstGeom>
          <a:solidFill>
            <a:srgbClr val="FF9B9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2" name="AutoShape 2" descr="「上課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1" name="Shape 70"/>
          <p:cNvSpPr/>
          <p:nvPr/>
        </p:nvSpPr>
        <p:spPr>
          <a:xfrm>
            <a:off x="8244408" y="5229200"/>
            <a:ext cx="1136676" cy="1092148"/>
          </a:xfrm>
          <a:prstGeom prst="roundRect">
            <a:avLst>
              <a:gd name="adj" fmla="val 28961"/>
            </a:avLst>
          </a:prstGeom>
          <a:solidFill>
            <a:srgbClr val="FFCD8B"/>
          </a:solidFill>
          <a:ln w="762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矩形 21"/>
          <p:cNvSpPr/>
          <p:nvPr/>
        </p:nvSpPr>
        <p:spPr>
          <a:xfrm>
            <a:off x="8343781" y="5373216"/>
            <a:ext cx="80021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zh-TW" altLang="en-US" sz="2400" b="1" cap="none" spc="0" dirty="0" smtClean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引註</a:t>
            </a:r>
            <a:endParaRPr lang="en-US" altLang="zh-TW" sz="2400" b="1" cap="none" spc="0" dirty="0" smtClean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  <a:p>
            <a:pPr algn="ctr"/>
            <a:r>
              <a:rPr lang="zh-TW" altLang="en-US" sz="2400" b="1" cap="none" spc="0" dirty="0" smtClean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資料</a:t>
            </a:r>
            <a:endParaRPr lang="zh-TW" altLang="en-US" sz="2400" b="1" cap="none" spc="0" dirty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23" name="Shape 70"/>
          <p:cNvSpPr/>
          <p:nvPr/>
        </p:nvSpPr>
        <p:spPr>
          <a:xfrm>
            <a:off x="8244408" y="2564904"/>
            <a:ext cx="1136676" cy="1092148"/>
          </a:xfrm>
          <a:prstGeom prst="roundRect">
            <a:avLst>
              <a:gd name="adj" fmla="val 28961"/>
            </a:avLst>
          </a:prstGeom>
          <a:solidFill>
            <a:srgbClr val="FFCD8B"/>
          </a:solidFill>
          <a:ln w="762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70"/>
          <p:cNvSpPr/>
          <p:nvPr/>
        </p:nvSpPr>
        <p:spPr>
          <a:xfrm>
            <a:off x="8244408" y="1484784"/>
            <a:ext cx="1136676" cy="1092148"/>
          </a:xfrm>
          <a:prstGeom prst="roundRect">
            <a:avLst>
              <a:gd name="adj" fmla="val 28961"/>
            </a:avLst>
          </a:prstGeom>
          <a:solidFill>
            <a:srgbClr val="FFCD8B"/>
          </a:solidFill>
          <a:ln w="762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68"/>
          <p:cNvSpPr/>
          <p:nvPr/>
        </p:nvSpPr>
        <p:spPr>
          <a:xfrm>
            <a:off x="7884368" y="3645024"/>
            <a:ext cx="1566300" cy="1572148"/>
          </a:xfrm>
          <a:prstGeom prst="roundRect">
            <a:avLst>
              <a:gd name="adj" fmla="val 28961"/>
            </a:avLst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矩形 25"/>
          <p:cNvSpPr/>
          <p:nvPr/>
        </p:nvSpPr>
        <p:spPr>
          <a:xfrm>
            <a:off x="8343781" y="1844824"/>
            <a:ext cx="8002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zh-TW" sz="2400" b="1" cap="none" spc="0" dirty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  <a:t>前言</a:t>
            </a:r>
            <a:endParaRPr lang="zh-TW" altLang="en-US" sz="2400" b="1" cap="none" spc="0" dirty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752273" y="4077072"/>
            <a:ext cx="147027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zh-TW" altLang="en-US" sz="4400" b="1" cap="none" spc="0" dirty="0" smtClean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 結論</a:t>
            </a:r>
            <a:endParaRPr lang="en-US" altLang="zh-TW" sz="4400" b="1" cap="none" spc="0" dirty="0" smtClean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8343781" y="2924944"/>
            <a:ext cx="8002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zh-TW" altLang="en-US" sz="2400" b="1" cap="none" spc="0" dirty="0" smtClean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正文</a:t>
            </a:r>
            <a:endParaRPr lang="zh-TW" altLang="en-US" sz="2400" b="1" cap="none" spc="0" dirty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Shape 585"/>
          <p:cNvSpPr txBox="1">
            <a:spLocks noGrp="1"/>
          </p:cNvSpPr>
          <p:nvPr>
            <p:ph type="title"/>
          </p:nvPr>
        </p:nvSpPr>
        <p:spPr>
          <a:xfrm>
            <a:off x="0" y="433252"/>
            <a:ext cx="9144000" cy="76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177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zh-TW" altLang="en-US" sz="4200" b="1" i="0" u="none" strike="noStrike" cap="none" dirty="0" smtClean="0">
                <a:solidFill>
                  <a:schemeClr val="accent1">
                    <a:lumMod val="75000"/>
                  </a:schemeClr>
                </a:solidFill>
                <a:latin typeface="Batang" pitchFamily="18" charset="-127"/>
                <a:ea typeface="Batang" pitchFamily="18" charset="-127"/>
                <a:sym typeface="Arial"/>
              </a:rPr>
              <a:t>未來政策</a:t>
            </a:r>
            <a:r>
              <a:rPr lang="en-US" altLang="zh-TW" sz="4200" b="1" i="0" u="none" strike="noStrike" cap="none" dirty="0" smtClean="0">
                <a:solidFill>
                  <a:schemeClr val="accent1">
                    <a:lumMod val="75000"/>
                  </a:schemeClr>
                </a:solidFill>
                <a:latin typeface="Batang" pitchFamily="18" charset="-127"/>
                <a:ea typeface="Batang" pitchFamily="18" charset="-127"/>
                <a:sym typeface="Arial"/>
              </a:rPr>
              <a:t>-</a:t>
            </a:r>
            <a:r>
              <a:rPr lang="zh-TW" altLang="en-US" sz="4200" b="1" i="0" u="none" strike="noStrike" cap="none" dirty="0" smtClean="0">
                <a:solidFill>
                  <a:schemeClr val="accent1">
                    <a:lumMod val="75000"/>
                  </a:schemeClr>
                </a:solidFill>
                <a:latin typeface="Batang" pitchFamily="18" charset="-127"/>
                <a:ea typeface="Batang" pitchFamily="18" charset="-127"/>
                <a:sym typeface="Arial"/>
              </a:rPr>
              <a:t>社會福利或救助工作</a:t>
            </a:r>
            <a:endParaRPr lang="zh-TW" sz="4200" b="1" i="0" u="none" strike="noStrike" cap="none" dirty="0">
              <a:solidFill>
                <a:schemeClr val="accent1">
                  <a:lumMod val="75000"/>
                </a:schemeClr>
              </a:solidFill>
              <a:latin typeface="Batang" pitchFamily="18" charset="-127"/>
              <a:ea typeface="Batang" pitchFamily="18" charset="-127"/>
              <a:sym typeface="Arial"/>
            </a:endParaRPr>
          </a:p>
        </p:txBody>
      </p:sp>
      <p:sp>
        <p:nvSpPr>
          <p:cNvPr id="586" name="Shape 586"/>
          <p:cNvSpPr txBox="1">
            <a:spLocks noGrp="1"/>
          </p:cNvSpPr>
          <p:nvPr>
            <p:ph type="body" idx="1"/>
          </p:nvPr>
        </p:nvSpPr>
        <p:spPr>
          <a:xfrm>
            <a:off x="1000100" y="1802758"/>
            <a:ext cx="7158581" cy="455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zh-TW" sz="3200" b="0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補助</a:t>
            </a:r>
            <a:r>
              <a:rPr lang="zh-TW" sz="32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其家庭教育經費，強迫其參與親教育課程及活動，並優先保障子女語言及社會文化學習權利，且設置專門輔導機構，強化輔導支援系統。</a:t>
            </a:r>
          </a:p>
        </p:txBody>
      </p:sp>
      <p:sp>
        <p:nvSpPr>
          <p:cNvPr id="587" name="Shape 587"/>
          <p:cNvSpPr/>
          <p:nvPr/>
        </p:nvSpPr>
        <p:spPr>
          <a:xfrm>
            <a:off x="6300192" y="6490468"/>
            <a:ext cx="376800" cy="367532"/>
          </a:xfrm>
          <a:prstGeom prst="roundRect">
            <a:avLst>
              <a:gd name="adj" fmla="val 16667"/>
            </a:avLst>
          </a:prstGeom>
          <a:solidFill>
            <a:srgbClr val="FF9B9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Shape 588"/>
          <p:cNvSpPr/>
          <p:nvPr/>
        </p:nvSpPr>
        <p:spPr>
          <a:xfrm>
            <a:off x="5940152" y="6490468"/>
            <a:ext cx="376800" cy="367532"/>
          </a:xfrm>
          <a:prstGeom prst="roundRect">
            <a:avLst>
              <a:gd name="adj" fmla="val 16667"/>
            </a:avLst>
          </a:prstGeom>
          <a:solidFill>
            <a:srgbClr val="FF9B9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Shape 589"/>
          <p:cNvSpPr/>
          <p:nvPr/>
        </p:nvSpPr>
        <p:spPr>
          <a:xfrm>
            <a:off x="2627784" y="6485274"/>
            <a:ext cx="2492991" cy="4001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None/>
            </a:pPr>
            <a:r>
              <a:rPr lang="zh-TW" sz="20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研究對象及研究流程</a:t>
            </a:r>
          </a:p>
        </p:txBody>
      </p:sp>
      <p:sp>
        <p:nvSpPr>
          <p:cNvPr id="590" name="Shape 590"/>
          <p:cNvSpPr/>
          <p:nvPr/>
        </p:nvSpPr>
        <p:spPr>
          <a:xfrm>
            <a:off x="2555776" y="6490468"/>
            <a:ext cx="3384376" cy="36753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Shape 591"/>
          <p:cNvSpPr/>
          <p:nvPr/>
        </p:nvSpPr>
        <p:spPr>
          <a:xfrm>
            <a:off x="6660232" y="6490468"/>
            <a:ext cx="376800" cy="367532"/>
          </a:xfrm>
          <a:prstGeom prst="roundRect">
            <a:avLst>
              <a:gd name="adj" fmla="val 16667"/>
            </a:avLst>
          </a:prstGeom>
          <a:solidFill>
            <a:srgbClr val="FF9B9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Shape 592"/>
          <p:cNvSpPr/>
          <p:nvPr/>
        </p:nvSpPr>
        <p:spPr>
          <a:xfrm>
            <a:off x="3352507" y="6485274"/>
            <a:ext cx="1723550" cy="4001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None/>
            </a:pPr>
            <a:r>
              <a:rPr lang="zh-TW" sz="20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政府相關單位</a:t>
            </a:r>
          </a:p>
        </p:txBody>
      </p:sp>
      <p:sp>
        <p:nvSpPr>
          <p:cNvPr id="601" name="Shape 601"/>
          <p:cNvSpPr/>
          <p:nvPr/>
        </p:nvSpPr>
        <p:spPr>
          <a:xfrm>
            <a:off x="2195736" y="6490468"/>
            <a:ext cx="376800" cy="367532"/>
          </a:xfrm>
          <a:prstGeom prst="roundRect">
            <a:avLst>
              <a:gd name="adj" fmla="val 16667"/>
            </a:avLst>
          </a:prstGeom>
          <a:solidFill>
            <a:srgbClr val="FF9B9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94" name="AutoShape 2" descr="「社會福利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8196" name="AutoShape 4" descr="「社會福利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8198" name="Picture 6" descr="「社會福利」的圖片搜尋結果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840" y="4149080"/>
            <a:ext cx="2277960" cy="2063698"/>
          </a:xfrm>
          <a:prstGeom prst="rect">
            <a:avLst/>
          </a:prstGeom>
          <a:noFill/>
        </p:spPr>
      </p:pic>
      <p:sp>
        <p:nvSpPr>
          <p:cNvPr id="22" name="Shape 70"/>
          <p:cNvSpPr/>
          <p:nvPr/>
        </p:nvSpPr>
        <p:spPr>
          <a:xfrm>
            <a:off x="8244408" y="5229200"/>
            <a:ext cx="1136676" cy="1092148"/>
          </a:xfrm>
          <a:prstGeom prst="roundRect">
            <a:avLst>
              <a:gd name="adj" fmla="val 28961"/>
            </a:avLst>
          </a:prstGeom>
          <a:solidFill>
            <a:srgbClr val="FFCD8B"/>
          </a:solidFill>
          <a:ln w="762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矩形 22"/>
          <p:cNvSpPr/>
          <p:nvPr/>
        </p:nvSpPr>
        <p:spPr>
          <a:xfrm>
            <a:off x="8343781" y="5373216"/>
            <a:ext cx="80021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zh-TW" altLang="en-US" sz="2400" b="1" cap="none" spc="0" dirty="0" smtClean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引註</a:t>
            </a:r>
            <a:endParaRPr lang="en-US" altLang="zh-TW" sz="2400" b="1" cap="none" spc="0" dirty="0" smtClean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  <a:p>
            <a:pPr algn="ctr"/>
            <a:r>
              <a:rPr lang="zh-TW" altLang="en-US" sz="2400" b="1" cap="none" spc="0" dirty="0" smtClean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資料</a:t>
            </a:r>
            <a:endParaRPr lang="zh-TW" altLang="en-US" sz="2400" b="1" cap="none" spc="0" dirty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24" name="Shape 70"/>
          <p:cNvSpPr/>
          <p:nvPr/>
        </p:nvSpPr>
        <p:spPr>
          <a:xfrm>
            <a:off x="8244408" y="2564904"/>
            <a:ext cx="1136676" cy="1092148"/>
          </a:xfrm>
          <a:prstGeom prst="roundRect">
            <a:avLst>
              <a:gd name="adj" fmla="val 28961"/>
            </a:avLst>
          </a:prstGeom>
          <a:solidFill>
            <a:srgbClr val="FFCD8B"/>
          </a:solidFill>
          <a:ln w="762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70"/>
          <p:cNvSpPr/>
          <p:nvPr/>
        </p:nvSpPr>
        <p:spPr>
          <a:xfrm>
            <a:off x="8244408" y="1484784"/>
            <a:ext cx="1136676" cy="1092148"/>
          </a:xfrm>
          <a:prstGeom prst="roundRect">
            <a:avLst>
              <a:gd name="adj" fmla="val 28961"/>
            </a:avLst>
          </a:prstGeom>
          <a:solidFill>
            <a:srgbClr val="FFCD8B"/>
          </a:solidFill>
          <a:ln w="762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68"/>
          <p:cNvSpPr/>
          <p:nvPr/>
        </p:nvSpPr>
        <p:spPr>
          <a:xfrm>
            <a:off x="7884368" y="3645024"/>
            <a:ext cx="1566300" cy="1572148"/>
          </a:xfrm>
          <a:prstGeom prst="roundRect">
            <a:avLst>
              <a:gd name="adj" fmla="val 28961"/>
            </a:avLst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矩形 26"/>
          <p:cNvSpPr/>
          <p:nvPr/>
        </p:nvSpPr>
        <p:spPr>
          <a:xfrm>
            <a:off x="8343781" y="1844824"/>
            <a:ext cx="8002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zh-TW" sz="2400" b="1" cap="none" spc="0" dirty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  <a:t>前言</a:t>
            </a:r>
            <a:endParaRPr lang="zh-TW" altLang="en-US" sz="2400" b="1" cap="none" spc="0" dirty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7752273" y="4077072"/>
            <a:ext cx="147027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zh-TW" altLang="en-US" sz="4400" b="1" cap="none" spc="0" dirty="0" smtClean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 結論</a:t>
            </a:r>
            <a:endParaRPr lang="en-US" altLang="zh-TW" sz="4400" b="1" cap="none" spc="0" dirty="0" smtClean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343781" y="2924944"/>
            <a:ext cx="8002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zh-TW" altLang="en-US" sz="2400" b="1" cap="none" spc="0" dirty="0" smtClean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正文</a:t>
            </a:r>
            <a:endParaRPr lang="zh-TW" altLang="en-US" sz="2400" b="1" cap="none" spc="0" dirty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Shape 79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7788692" cy="455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44500" marR="0" lvl="0" indent="-444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zh-TW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一、蘇雅雯。析論台灣新移民問題。於民國107年10月5日取自於中教大教育統計測驗所：http://mail.nhu.edu.tw/~society/e-j/64/64-52.htm </a:t>
            </a:r>
          </a:p>
          <a:p>
            <a:pPr marL="444500" marR="0" lvl="0" indent="-444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None/>
            </a:pPr>
            <a:r>
              <a:rPr lang="zh-TW"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二、陳清溪。新住民子女教育問題之研究。於民國107年10月5日取自於國立教育研究院籌備處：http://www.naer.edu.tw/ezfiles/0/1000/attach/11/pta_821_2951060_29306.pdf 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285720" y="642918"/>
            <a:ext cx="81439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200" b="1" dirty="0" smtClean="0">
                <a:solidFill>
                  <a:schemeClr val="accent1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引註資料</a:t>
            </a:r>
            <a:endParaRPr lang="zh-TW" altLang="en-US" sz="4200" b="1" dirty="0">
              <a:solidFill>
                <a:schemeClr val="accent1">
                  <a:lumMod val="75000"/>
                </a:schemeClr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3" name="Shape 70"/>
          <p:cNvSpPr/>
          <p:nvPr/>
        </p:nvSpPr>
        <p:spPr>
          <a:xfrm>
            <a:off x="8244408" y="3645024"/>
            <a:ext cx="1136676" cy="1092148"/>
          </a:xfrm>
          <a:prstGeom prst="roundRect">
            <a:avLst>
              <a:gd name="adj" fmla="val 28961"/>
            </a:avLst>
          </a:prstGeom>
          <a:solidFill>
            <a:srgbClr val="FFCD8B"/>
          </a:solidFill>
          <a:ln w="762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矩形 13"/>
          <p:cNvSpPr/>
          <p:nvPr/>
        </p:nvSpPr>
        <p:spPr>
          <a:xfrm>
            <a:off x="8343780" y="4005064"/>
            <a:ext cx="80022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zh-TW" altLang="en-US" sz="2400" b="1" cap="none" spc="0" dirty="0" smtClean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結論</a:t>
            </a:r>
            <a:endParaRPr lang="zh-TW" altLang="en-US" sz="2400" b="1" cap="none" spc="0" dirty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15" name="Shape 70"/>
          <p:cNvSpPr/>
          <p:nvPr/>
        </p:nvSpPr>
        <p:spPr>
          <a:xfrm>
            <a:off x="8244408" y="2564904"/>
            <a:ext cx="1136676" cy="1092148"/>
          </a:xfrm>
          <a:prstGeom prst="roundRect">
            <a:avLst>
              <a:gd name="adj" fmla="val 28961"/>
            </a:avLst>
          </a:prstGeom>
          <a:solidFill>
            <a:srgbClr val="FFCD8B"/>
          </a:solidFill>
          <a:ln w="762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70"/>
          <p:cNvSpPr/>
          <p:nvPr/>
        </p:nvSpPr>
        <p:spPr>
          <a:xfrm>
            <a:off x="8244408" y="1484784"/>
            <a:ext cx="1136676" cy="1092148"/>
          </a:xfrm>
          <a:prstGeom prst="roundRect">
            <a:avLst>
              <a:gd name="adj" fmla="val 28961"/>
            </a:avLst>
          </a:prstGeom>
          <a:solidFill>
            <a:srgbClr val="FFCD8B"/>
          </a:solidFill>
          <a:ln w="762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68"/>
          <p:cNvSpPr/>
          <p:nvPr/>
        </p:nvSpPr>
        <p:spPr>
          <a:xfrm>
            <a:off x="7884368" y="4737172"/>
            <a:ext cx="1566300" cy="1572148"/>
          </a:xfrm>
          <a:prstGeom prst="roundRect">
            <a:avLst>
              <a:gd name="adj" fmla="val 28961"/>
            </a:avLst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矩形 17"/>
          <p:cNvSpPr/>
          <p:nvPr/>
        </p:nvSpPr>
        <p:spPr>
          <a:xfrm>
            <a:off x="8343781" y="1844824"/>
            <a:ext cx="8002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zh-TW" sz="2400" b="1" cap="none" spc="0" dirty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  <a:t>前言</a:t>
            </a:r>
            <a:endParaRPr lang="zh-TW" altLang="en-US" sz="2400" b="1" cap="none" spc="0" dirty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884368" y="4725144"/>
            <a:ext cx="131318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zh-TW" altLang="en-US" sz="4400" b="1" dirty="0" smtClean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引註</a:t>
            </a:r>
            <a:endParaRPr lang="en-US" altLang="zh-TW" sz="4400" b="1" dirty="0" smtClean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  <a:p>
            <a:pPr algn="ctr"/>
            <a:r>
              <a:rPr lang="zh-TW" altLang="en-US" sz="4400" b="1" dirty="0" smtClean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資料</a:t>
            </a:r>
          </a:p>
        </p:txBody>
      </p:sp>
      <p:sp>
        <p:nvSpPr>
          <p:cNvPr id="20" name="矩形 19"/>
          <p:cNvSpPr/>
          <p:nvPr/>
        </p:nvSpPr>
        <p:spPr>
          <a:xfrm>
            <a:off x="8343781" y="2924944"/>
            <a:ext cx="8002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zh-TW" altLang="en-US" sz="2400" b="1" cap="none" spc="0" dirty="0" smtClean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正文</a:t>
            </a:r>
            <a:endParaRPr lang="zh-TW" altLang="en-US" sz="2400" b="1" cap="none" spc="0" dirty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4" name="圖片 23" descr="圖片1.png"/>
          <p:cNvPicPr>
            <a:picLocks noChangeAspect="1"/>
          </p:cNvPicPr>
          <p:nvPr/>
        </p:nvPicPr>
        <p:blipFill>
          <a:blip r:embed="rId2"/>
          <a:srcRect t="12116" b="3698"/>
          <a:stretch>
            <a:fillRect/>
          </a:stretch>
        </p:blipFill>
        <p:spPr>
          <a:xfrm>
            <a:off x="0" y="5286388"/>
            <a:ext cx="9144000" cy="1571612"/>
          </a:xfrm>
          <a:prstGeom prst="rect">
            <a:avLst/>
          </a:prstGeom>
        </p:spPr>
      </p:pic>
      <p:pic>
        <p:nvPicPr>
          <p:cNvPr id="31" name="圖片 30" descr="圖片1.png"/>
          <p:cNvPicPr>
            <a:picLocks noChangeAspect="1"/>
          </p:cNvPicPr>
          <p:nvPr/>
        </p:nvPicPr>
        <p:blipFill>
          <a:blip r:embed="rId2"/>
          <a:srcRect t="12116" b="3698"/>
          <a:stretch>
            <a:fillRect/>
          </a:stretch>
        </p:blipFill>
        <p:spPr>
          <a:xfrm>
            <a:off x="0" y="0"/>
            <a:ext cx="9144000" cy="1571612"/>
          </a:xfrm>
          <a:prstGeom prst="rect">
            <a:avLst/>
          </a:prstGeom>
        </p:spPr>
      </p:pic>
      <p:sp>
        <p:nvSpPr>
          <p:cNvPr id="32" name="文字方塊 31"/>
          <p:cNvSpPr txBox="1"/>
          <p:nvPr/>
        </p:nvSpPr>
        <p:spPr>
          <a:xfrm>
            <a:off x="611560" y="2636912"/>
            <a:ext cx="7920880" cy="156966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謝謝觀賞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227864" y="217228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zh-TW" altLang="en-US" sz="4200" b="1" i="0" u="none" strike="noStrike" cap="none" dirty="0" smtClean="0">
                <a:solidFill>
                  <a:schemeClr val="accent1">
                    <a:lumMod val="75000"/>
                  </a:schemeClr>
                </a:solidFill>
                <a:latin typeface="Batang" pitchFamily="18" charset="-127"/>
                <a:ea typeface="Batang" pitchFamily="18" charset="-127"/>
                <a:sym typeface="Arial"/>
              </a:rPr>
              <a:t>二、</a:t>
            </a:r>
            <a:r>
              <a:rPr lang="zh-TW" sz="4200" b="1" i="0" u="none" strike="noStrike" cap="none" dirty="0" smtClean="0">
                <a:solidFill>
                  <a:schemeClr val="accent1">
                    <a:lumMod val="75000"/>
                  </a:schemeClr>
                </a:solidFill>
                <a:latin typeface="Batang" pitchFamily="18" charset="-127"/>
                <a:ea typeface="Batang" pitchFamily="18" charset="-127"/>
                <a:sym typeface="Arial"/>
              </a:rPr>
              <a:t>研究</a:t>
            </a:r>
            <a:r>
              <a:rPr lang="zh-TW" sz="4200" b="1" i="0" u="none" strike="noStrike" cap="none" dirty="0">
                <a:solidFill>
                  <a:schemeClr val="accent1">
                    <a:lumMod val="75000"/>
                  </a:schemeClr>
                </a:solidFill>
                <a:latin typeface="Batang" pitchFamily="18" charset="-127"/>
                <a:ea typeface="Batang" pitchFamily="18" charset="-127"/>
                <a:sym typeface="Arial"/>
              </a:rPr>
              <a:t>目的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1259632" y="1772816"/>
            <a:ext cx="6694144" cy="310235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603250" marR="0" lvl="0" indent="-671513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0"/>
              <a:buFont typeface="Arial"/>
              <a:buNone/>
            </a:pPr>
            <a:r>
              <a:rPr lang="zh-TW" sz="2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(一)了解台灣人對新住民的看法</a:t>
            </a:r>
          </a:p>
          <a:p>
            <a:pPr marL="603250" marR="0" lvl="0" indent="-671513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61110"/>
              <a:buFont typeface="Arial"/>
              <a:buNone/>
            </a:pPr>
            <a:r>
              <a:rPr lang="zh-TW" sz="2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(二)比較各年齡層、教育程度、性別對新住</a:t>
            </a:r>
            <a:r>
              <a:rPr lang="zh-TW" sz="2800" b="0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民的</a:t>
            </a:r>
            <a:r>
              <a:rPr lang="zh-TW" sz="2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看法</a:t>
            </a:r>
          </a:p>
          <a:p>
            <a:pPr marL="603250" marR="0" lvl="0" indent="-671513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61110"/>
              <a:buFont typeface="Arial"/>
              <a:buNone/>
            </a:pPr>
            <a:r>
              <a:rPr lang="zh-TW" sz="2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(三)探討未來政府是否可以多推廣尊重多元</a:t>
            </a:r>
            <a:r>
              <a:rPr lang="zh-TW" sz="2800" b="0" i="0" u="none" strike="noStrike" cap="none" dirty="0" smtClean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文化</a:t>
            </a:r>
            <a:r>
              <a:rPr lang="zh-TW" sz="28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的觀念</a:t>
            </a:r>
          </a:p>
          <a:p>
            <a:pPr marL="0" marR="0" lvl="0" indent="-1143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endParaRPr sz="18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Shape 70"/>
          <p:cNvSpPr/>
          <p:nvPr/>
        </p:nvSpPr>
        <p:spPr>
          <a:xfrm>
            <a:off x="8244408" y="5229200"/>
            <a:ext cx="1136676" cy="1092148"/>
          </a:xfrm>
          <a:prstGeom prst="roundRect">
            <a:avLst>
              <a:gd name="adj" fmla="val 28961"/>
            </a:avLst>
          </a:prstGeom>
          <a:solidFill>
            <a:srgbClr val="FFCD8B"/>
          </a:solidFill>
          <a:ln w="762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矩形 20"/>
          <p:cNvSpPr/>
          <p:nvPr/>
        </p:nvSpPr>
        <p:spPr>
          <a:xfrm>
            <a:off x="8343781" y="5373216"/>
            <a:ext cx="80021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zh-TW" altLang="en-US" sz="2400" b="1" cap="none" spc="0" dirty="0" smtClean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引註</a:t>
            </a:r>
            <a:endParaRPr lang="en-US" altLang="zh-TW" sz="2400" b="1" cap="none" spc="0" dirty="0" smtClean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  <a:p>
            <a:pPr algn="ctr"/>
            <a:r>
              <a:rPr lang="zh-TW" altLang="en-US" sz="2400" b="1" cap="none" spc="0" dirty="0" smtClean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資料</a:t>
            </a:r>
            <a:endParaRPr lang="zh-TW" altLang="en-US" sz="2400" b="1" cap="none" spc="0" dirty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22" name="Shape 70"/>
          <p:cNvSpPr/>
          <p:nvPr/>
        </p:nvSpPr>
        <p:spPr>
          <a:xfrm>
            <a:off x="8244408" y="4137052"/>
            <a:ext cx="1136676" cy="1092148"/>
          </a:xfrm>
          <a:prstGeom prst="roundRect">
            <a:avLst>
              <a:gd name="adj" fmla="val 28961"/>
            </a:avLst>
          </a:prstGeom>
          <a:solidFill>
            <a:srgbClr val="FFCD8B"/>
          </a:solidFill>
          <a:ln w="762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70"/>
          <p:cNvSpPr/>
          <p:nvPr/>
        </p:nvSpPr>
        <p:spPr>
          <a:xfrm>
            <a:off x="8244408" y="3056932"/>
            <a:ext cx="1136676" cy="1092148"/>
          </a:xfrm>
          <a:prstGeom prst="roundRect">
            <a:avLst>
              <a:gd name="adj" fmla="val 28961"/>
            </a:avLst>
          </a:prstGeom>
          <a:solidFill>
            <a:srgbClr val="FFCD8B"/>
          </a:solidFill>
          <a:ln w="762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68"/>
          <p:cNvSpPr/>
          <p:nvPr/>
        </p:nvSpPr>
        <p:spPr>
          <a:xfrm>
            <a:off x="7812360" y="1484784"/>
            <a:ext cx="1566300" cy="1572148"/>
          </a:xfrm>
          <a:prstGeom prst="roundRect">
            <a:avLst>
              <a:gd name="adj" fmla="val 28961"/>
            </a:avLst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矩形 24"/>
          <p:cNvSpPr/>
          <p:nvPr/>
        </p:nvSpPr>
        <p:spPr>
          <a:xfrm>
            <a:off x="7830820" y="1916832"/>
            <a:ext cx="131318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zh-TW" sz="4400" b="1" cap="none" spc="0" dirty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  <a:t>前言</a:t>
            </a:r>
            <a:endParaRPr lang="zh-TW" altLang="en-US" sz="4400" b="1" cap="none" spc="0" dirty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343781" y="4437112"/>
            <a:ext cx="8002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zh-TW" altLang="en-US" sz="2400" b="1" cap="none" spc="0" dirty="0" smtClean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結論</a:t>
            </a:r>
            <a:endParaRPr lang="en-US" altLang="zh-TW" sz="2400" b="1" cap="none" spc="0" dirty="0" smtClean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8343781" y="3399383"/>
            <a:ext cx="8002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zh-TW" altLang="en-US" sz="2400" b="1" cap="none" spc="0" dirty="0" smtClean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正文</a:t>
            </a:r>
            <a:endParaRPr lang="zh-TW" altLang="en-US" sz="2400" b="1" cap="none" spc="0" dirty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227864" y="217228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6984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zh-TW" altLang="en-US" sz="4200" b="1" dirty="0" smtClean="0">
                <a:solidFill>
                  <a:schemeClr val="accent1">
                    <a:lumMod val="75000"/>
                  </a:schemeClr>
                </a:solidFill>
                <a:latin typeface="Batang" pitchFamily="18" charset="-127"/>
                <a:ea typeface="Batang" pitchFamily="18" charset="-127"/>
                <a:cs typeface="Arial" pitchFamily="34" charset="0"/>
              </a:rPr>
              <a:t>何謂新住民</a:t>
            </a:r>
            <a:r>
              <a:rPr lang="en-US" altLang="zh-TW" sz="4200" b="1" dirty="0" smtClean="0">
                <a:solidFill>
                  <a:schemeClr val="accent1">
                    <a:lumMod val="75000"/>
                  </a:schemeClr>
                </a:solidFill>
                <a:latin typeface="Batang" pitchFamily="18" charset="-127"/>
                <a:ea typeface="Batang" pitchFamily="18" charset="-127"/>
                <a:cs typeface="Arial" pitchFamily="34" charset="0"/>
              </a:rPr>
              <a:t>?</a:t>
            </a:r>
            <a:endParaRPr lang="zh-TW" sz="4200" b="1" i="0" u="none" strike="noStrike" cap="none" dirty="0">
              <a:solidFill>
                <a:schemeClr val="accent1">
                  <a:lumMod val="75000"/>
                </a:schemeClr>
              </a:solidFill>
              <a:latin typeface="Batang" pitchFamily="18" charset="-127"/>
              <a:ea typeface="Batang" pitchFamily="18" charset="-127"/>
              <a:cs typeface="Arial" pitchFamily="34" charset="0"/>
              <a:sym typeface="Arial"/>
            </a:endParaRP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846044" y="1544764"/>
            <a:ext cx="6984776" cy="25922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69849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0"/>
              <a:buFont typeface="Arial"/>
              <a:buNone/>
            </a:pPr>
            <a:r>
              <a:rPr lang="en-US" altLang="zh-TW" sz="2800" b="0" i="0" u="none" strike="noStrike" cap="none" dirty="0" smtClean="0">
                <a:solidFill>
                  <a:schemeClr val="tx1"/>
                </a:solidFill>
                <a:sym typeface="Arial"/>
              </a:rPr>
              <a:t>1.</a:t>
            </a:r>
            <a:r>
              <a:rPr lang="zh-TW" altLang="en-US" sz="2800" b="0" i="0" u="none" strike="noStrike" cap="none" dirty="0" smtClean="0">
                <a:solidFill>
                  <a:schemeClr val="tx1"/>
                </a:solidFill>
                <a:sym typeface="Arial"/>
              </a:rPr>
              <a:t>剛移民到另一個國家或地區的人士</a:t>
            </a:r>
            <a:endParaRPr lang="en-US" altLang="zh-TW" sz="2800" b="0" i="0" u="none" strike="noStrike" cap="none" dirty="0" smtClean="0">
              <a:solidFill>
                <a:schemeClr val="tx1"/>
              </a:solidFill>
              <a:sym typeface="Arial"/>
            </a:endParaRPr>
          </a:p>
          <a:p>
            <a:pPr marL="0" marR="0" lvl="0" indent="-69849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0"/>
              <a:buFont typeface="Arial"/>
              <a:buNone/>
            </a:pPr>
            <a:r>
              <a:rPr lang="en-US" altLang="zh-TW" sz="2800" dirty="0" smtClean="0">
                <a:solidFill>
                  <a:schemeClr val="tx1"/>
                </a:solidFill>
              </a:rPr>
              <a:t>2.</a:t>
            </a:r>
            <a:r>
              <a:rPr lang="zh-TW" altLang="en-US" sz="2800" dirty="0" smtClean="0">
                <a:solidFill>
                  <a:schemeClr val="tx1"/>
                </a:solidFill>
              </a:rPr>
              <a:t>本身的謀生技能及適應能力不及本地人士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pPr marL="0" marR="0" lvl="0" indent="-69849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0"/>
              <a:buFont typeface="Arial"/>
              <a:buNone/>
            </a:pPr>
            <a:r>
              <a:rPr lang="en-US" altLang="zh-TW" sz="2800" dirty="0" smtClean="0">
                <a:solidFill>
                  <a:schemeClr val="tx1"/>
                </a:solidFill>
              </a:rPr>
              <a:t>3.</a:t>
            </a:r>
            <a:r>
              <a:rPr lang="zh-TW" altLang="en-US" sz="2800" dirty="0" smtClean="0">
                <a:solidFill>
                  <a:schemeClr val="tx1"/>
                </a:solidFill>
              </a:rPr>
              <a:t>主要是透過通婚移居</a:t>
            </a:r>
            <a:endParaRPr lang="zh-TW" sz="2800" b="0" i="0" u="none" strike="noStrike" cap="none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96" name="Shape 96"/>
          <p:cNvSpPr/>
          <p:nvPr/>
        </p:nvSpPr>
        <p:spPr>
          <a:xfrm>
            <a:off x="2339752" y="6490468"/>
            <a:ext cx="3384376" cy="36753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Shape 97"/>
          <p:cNvSpPr/>
          <p:nvPr/>
        </p:nvSpPr>
        <p:spPr>
          <a:xfrm>
            <a:off x="5728619" y="6488088"/>
            <a:ext cx="376800" cy="367532"/>
          </a:xfrm>
          <a:prstGeom prst="roundRect">
            <a:avLst>
              <a:gd name="adj" fmla="val 16667"/>
            </a:avLst>
          </a:prstGeom>
          <a:solidFill>
            <a:srgbClr val="FF9B9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6482372" y="6488088"/>
            <a:ext cx="376800" cy="367532"/>
          </a:xfrm>
          <a:prstGeom prst="roundRect">
            <a:avLst>
              <a:gd name="adj" fmla="val 16667"/>
            </a:avLst>
          </a:prstGeom>
          <a:solidFill>
            <a:srgbClr val="FF9B9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Shape 99"/>
          <p:cNvSpPr/>
          <p:nvPr/>
        </p:nvSpPr>
        <p:spPr>
          <a:xfrm>
            <a:off x="6105495" y="6488088"/>
            <a:ext cx="376800" cy="367532"/>
          </a:xfrm>
          <a:prstGeom prst="roundRect">
            <a:avLst>
              <a:gd name="adj" fmla="val 16667"/>
            </a:avLst>
          </a:prstGeom>
          <a:solidFill>
            <a:srgbClr val="FF9B9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Shape 100"/>
          <p:cNvSpPr/>
          <p:nvPr/>
        </p:nvSpPr>
        <p:spPr>
          <a:xfrm>
            <a:off x="3347864" y="6485274"/>
            <a:ext cx="1467068" cy="4001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None/>
            </a:pPr>
            <a:r>
              <a:rPr lang="zh-TW" sz="20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認識新住民</a:t>
            </a:r>
          </a:p>
        </p:txBody>
      </p:sp>
      <p:pic>
        <p:nvPicPr>
          <p:cNvPr id="51202" name="Picture 2" descr="「新住民」的圖片搜尋結果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600" y="4361936"/>
            <a:ext cx="2524224" cy="1959411"/>
          </a:xfrm>
          <a:prstGeom prst="rect">
            <a:avLst/>
          </a:prstGeom>
          <a:noFill/>
        </p:spPr>
      </p:pic>
      <p:sp>
        <p:nvSpPr>
          <p:cNvPr id="26" name="Shape 70"/>
          <p:cNvSpPr/>
          <p:nvPr/>
        </p:nvSpPr>
        <p:spPr>
          <a:xfrm>
            <a:off x="8244408" y="5229200"/>
            <a:ext cx="1136676" cy="1092148"/>
          </a:xfrm>
          <a:prstGeom prst="roundRect">
            <a:avLst>
              <a:gd name="adj" fmla="val 28961"/>
            </a:avLst>
          </a:prstGeom>
          <a:solidFill>
            <a:srgbClr val="FFCD8B"/>
          </a:solidFill>
          <a:ln w="762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矩形 26"/>
          <p:cNvSpPr/>
          <p:nvPr/>
        </p:nvSpPr>
        <p:spPr>
          <a:xfrm>
            <a:off x="8343781" y="5373216"/>
            <a:ext cx="80021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zh-TW" altLang="en-US" sz="2400" b="1" cap="none" spc="0" dirty="0" smtClean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引註</a:t>
            </a:r>
            <a:endParaRPr lang="en-US" altLang="zh-TW" sz="2400" b="1" cap="none" spc="0" dirty="0" smtClean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  <a:p>
            <a:pPr algn="ctr"/>
            <a:r>
              <a:rPr lang="zh-TW" altLang="en-US" sz="2400" b="1" cap="none" spc="0" dirty="0" smtClean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資料</a:t>
            </a:r>
            <a:endParaRPr lang="zh-TW" altLang="en-US" sz="2400" b="1" cap="none" spc="0" dirty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28" name="Shape 70"/>
          <p:cNvSpPr/>
          <p:nvPr/>
        </p:nvSpPr>
        <p:spPr>
          <a:xfrm>
            <a:off x="8244408" y="4137052"/>
            <a:ext cx="1136676" cy="1092148"/>
          </a:xfrm>
          <a:prstGeom prst="roundRect">
            <a:avLst>
              <a:gd name="adj" fmla="val 28961"/>
            </a:avLst>
          </a:prstGeom>
          <a:solidFill>
            <a:srgbClr val="FFCD8B"/>
          </a:solidFill>
          <a:ln w="762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" name="Shape 70"/>
          <p:cNvSpPr/>
          <p:nvPr/>
        </p:nvSpPr>
        <p:spPr>
          <a:xfrm>
            <a:off x="8244408" y="1484784"/>
            <a:ext cx="1136676" cy="1092148"/>
          </a:xfrm>
          <a:prstGeom prst="roundRect">
            <a:avLst>
              <a:gd name="adj" fmla="val 28961"/>
            </a:avLst>
          </a:prstGeom>
          <a:solidFill>
            <a:srgbClr val="FFCD8B"/>
          </a:solidFill>
          <a:ln w="762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" name="Shape 68"/>
          <p:cNvSpPr/>
          <p:nvPr/>
        </p:nvSpPr>
        <p:spPr>
          <a:xfrm>
            <a:off x="7812360" y="2564904"/>
            <a:ext cx="1566300" cy="1572148"/>
          </a:xfrm>
          <a:prstGeom prst="roundRect">
            <a:avLst>
              <a:gd name="adj" fmla="val 28961"/>
            </a:avLst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" name="矩形 30"/>
          <p:cNvSpPr/>
          <p:nvPr/>
        </p:nvSpPr>
        <p:spPr>
          <a:xfrm>
            <a:off x="8343781" y="1844824"/>
            <a:ext cx="8002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zh-TW" sz="2400" b="1" cap="none" spc="0" dirty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  <a:t>前言</a:t>
            </a:r>
            <a:endParaRPr lang="zh-TW" altLang="en-US" sz="2400" b="1" cap="none" spc="0" dirty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343781" y="4437112"/>
            <a:ext cx="8002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zh-TW" altLang="en-US" sz="2400" b="1" cap="none" spc="0" dirty="0" smtClean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結論</a:t>
            </a:r>
            <a:endParaRPr lang="en-US" altLang="zh-TW" sz="2400" b="1" cap="none" spc="0" dirty="0" smtClean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830820" y="2996952"/>
            <a:ext cx="131318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zh-TW" altLang="en-US" sz="4400" b="1" cap="none" spc="0" dirty="0" smtClean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正文</a:t>
            </a:r>
            <a:endParaRPr lang="zh-TW" altLang="en-US" sz="4400" b="1" cap="none" spc="0" dirty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「煩惱」的圖片搜尋結果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5458" y="4137052"/>
            <a:ext cx="2669487" cy="2238694"/>
          </a:xfrm>
          <a:prstGeom prst="rect">
            <a:avLst/>
          </a:prstGeom>
          <a:noFill/>
        </p:spPr>
      </p:pic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227864" y="217228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177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zh-TW" altLang="en-US" sz="4000" b="1" i="0" u="none" strike="noStrike" cap="none" dirty="0" smtClean="0">
                <a:solidFill>
                  <a:schemeClr val="accent1">
                    <a:lumMod val="75000"/>
                  </a:schemeClr>
                </a:solidFill>
                <a:latin typeface="Batang" pitchFamily="18" charset="-127"/>
                <a:ea typeface="Batang" pitchFamily="18" charset="-127"/>
                <a:sym typeface="Arial"/>
              </a:rPr>
              <a:t>台灣新住民所面臨的問題</a:t>
            </a:r>
            <a:r>
              <a:rPr lang="en-US" altLang="zh-TW" sz="4000" b="1" i="0" u="none" strike="noStrike" cap="none" dirty="0" smtClean="0">
                <a:solidFill>
                  <a:schemeClr val="accent1">
                    <a:lumMod val="75000"/>
                  </a:schemeClr>
                </a:solidFill>
                <a:latin typeface="Batang" pitchFamily="18" charset="-127"/>
                <a:ea typeface="Batang" pitchFamily="18" charset="-127"/>
                <a:sym typeface="Arial"/>
              </a:rPr>
              <a:t>-</a:t>
            </a:r>
            <a:r>
              <a:rPr lang="zh-TW" altLang="en-US" sz="4000" b="1" i="0" u="none" strike="noStrike" cap="none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  <a:sym typeface="Arial"/>
              </a:rPr>
              <a:t>生活適應</a:t>
            </a:r>
            <a:endParaRPr lang="zh-TW" sz="4000" b="1" i="0" u="none" strike="noStrike" cap="none" dirty="0">
              <a:solidFill>
                <a:srgbClr val="FF0000"/>
              </a:solidFill>
              <a:latin typeface="Batang" pitchFamily="18" charset="-127"/>
              <a:ea typeface="Batang" pitchFamily="18" charset="-127"/>
              <a:sym typeface="Arial"/>
            </a:endParaRPr>
          </a:p>
        </p:txBody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1885567" y="1599644"/>
            <a:ext cx="5650601" cy="455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1143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en-US" altLang="zh-TW" sz="2800" b="0" i="0" u="none" strike="noStrike" cap="none" dirty="0" smtClean="0">
                <a:solidFill>
                  <a:schemeClr val="tx1"/>
                </a:solidFill>
                <a:sym typeface="Arial"/>
              </a:rPr>
              <a:t>1.</a:t>
            </a:r>
            <a:r>
              <a:rPr lang="zh-TW" altLang="en-US" sz="2800" b="0" i="0" u="none" strike="noStrike" cap="none" dirty="0" smtClean="0">
                <a:solidFill>
                  <a:srgbClr val="FF0000"/>
                </a:solidFill>
                <a:sym typeface="Arial"/>
              </a:rPr>
              <a:t>觀念不同</a:t>
            </a:r>
            <a:r>
              <a:rPr lang="zh-TW" altLang="en-US" sz="2800" b="0" i="0" u="none" strike="noStrike" cap="none" dirty="0" smtClean="0">
                <a:solidFill>
                  <a:schemeClr val="tx1"/>
                </a:solidFill>
                <a:sym typeface="Arial"/>
              </a:rPr>
              <a:t>而產生各種適應不良</a:t>
            </a:r>
            <a:endParaRPr lang="en-US" altLang="zh-TW" sz="2800" b="0" i="0" u="none" strike="noStrike" cap="none" dirty="0" smtClean="0">
              <a:solidFill>
                <a:schemeClr val="tx1"/>
              </a:solidFill>
              <a:sym typeface="Arial"/>
            </a:endParaRPr>
          </a:p>
          <a:p>
            <a:pPr marL="0" marR="0" lvl="0" indent="-1143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en-US" altLang="zh-TW" sz="2800" b="0" i="0" u="none" strike="noStrike" cap="none" dirty="0" smtClean="0">
                <a:solidFill>
                  <a:schemeClr val="tx1"/>
                </a:solidFill>
                <a:sym typeface="Arial"/>
              </a:rPr>
              <a:t>2.</a:t>
            </a:r>
            <a:r>
              <a:rPr lang="zh-TW" altLang="en-US" sz="2800" b="0" i="0" u="none" strike="noStrike" cap="none" dirty="0" smtClean="0">
                <a:solidFill>
                  <a:schemeClr val="tx1"/>
                </a:solidFill>
                <a:sym typeface="Arial"/>
              </a:rPr>
              <a:t>語言上的</a:t>
            </a:r>
            <a:r>
              <a:rPr lang="zh-TW" altLang="en-US" sz="2800" b="0" i="0" u="none" strike="noStrike" cap="none" dirty="0" smtClean="0">
                <a:solidFill>
                  <a:srgbClr val="FF0000"/>
                </a:solidFill>
                <a:sym typeface="Arial"/>
              </a:rPr>
              <a:t>溝通障礙</a:t>
            </a:r>
            <a:endParaRPr lang="en-US" altLang="zh-TW" sz="2800" b="0" i="0" u="none" strike="noStrike" cap="none" dirty="0" smtClean="0">
              <a:solidFill>
                <a:srgbClr val="FF0000"/>
              </a:solidFill>
              <a:sym typeface="Arial"/>
            </a:endParaRPr>
          </a:p>
          <a:p>
            <a:pPr marL="0" marR="0" lvl="0" indent="-1143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en-US" altLang="zh-TW" sz="2800" dirty="0" smtClean="0">
                <a:solidFill>
                  <a:schemeClr val="tx1"/>
                </a:solidFill>
              </a:rPr>
              <a:t>3.</a:t>
            </a:r>
            <a:r>
              <a:rPr lang="zh-TW" altLang="en-US" sz="2800" dirty="0" smtClean="0">
                <a:solidFill>
                  <a:schemeClr val="tx1"/>
                </a:solidFill>
              </a:rPr>
              <a:t>對於台灣的文化習俗不熟悉</a:t>
            </a:r>
            <a:endParaRPr lang="zh-TW" sz="2800" b="0" i="0" u="none" strike="noStrike" cap="none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134" name="Shape 134"/>
          <p:cNvSpPr/>
          <p:nvPr/>
        </p:nvSpPr>
        <p:spPr>
          <a:xfrm>
            <a:off x="2699792" y="6490468"/>
            <a:ext cx="3384376" cy="36753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Shape 135"/>
          <p:cNvSpPr/>
          <p:nvPr/>
        </p:nvSpPr>
        <p:spPr>
          <a:xfrm>
            <a:off x="2339752" y="6490468"/>
            <a:ext cx="376800" cy="367532"/>
          </a:xfrm>
          <a:prstGeom prst="roundRect">
            <a:avLst>
              <a:gd name="adj" fmla="val 16667"/>
            </a:avLst>
          </a:prstGeom>
          <a:solidFill>
            <a:srgbClr val="FF9B9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/>
          <p:nvPr/>
        </p:nvSpPr>
        <p:spPr>
          <a:xfrm>
            <a:off x="6444208" y="6490468"/>
            <a:ext cx="376800" cy="367532"/>
          </a:xfrm>
          <a:prstGeom prst="roundRect">
            <a:avLst>
              <a:gd name="adj" fmla="val 16667"/>
            </a:avLst>
          </a:prstGeom>
          <a:solidFill>
            <a:srgbClr val="FF9B9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Shape 137"/>
          <p:cNvSpPr/>
          <p:nvPr/>
        </p:nvSpPr>
        <p:spPr>
          <a:xfrm>
            <a:off x="6084168" y="6490468"/>
            <a:ext cx="376800" cy="367532"/>
          </a:xfrm>
          <a:prstGeom prst="roundRect">
            <a:avLst>
              <a:gd name="adj" fmla="val 16667"/>
            </a:avLst>
          </a:prstGeom>
          <a:solidFill>
            <a:srgbClr val="FF9B9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Shape 138"/>
          <p:cNvSpPr/>
          <p:nvPr/>
        </p:nvSpPr>
        <p:spPr>
          <a:xfrm>
            <a:off x="2915816" y="6485274"/>
            <a:ext cx="3005952" cy="4001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None/>
            </a:pPr>
            <a:r>
              <a:rPr lang="zh-TW" sz="20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台灣新住民生活上的問題</a:t>
            </a:r>
          </a:p>
        </p:txBody>
      </p:sp>
      <p:sp>
        <p:nvSpPr>
          <p:cNvPr id="18" name="Shape 70"/>
          <p:cNvSpPr/>
          <p:nvPr/>
        </p:nvSpPr>
        <p:spPr>
          <a:xfrm>
            <a:off x="8244408" y="5229200"/>
            <a:ext cx="1136676" cy="1092148"/>
          </a:xfrm>
          <a:prstGeom prst="roundRect">
            <a:avLst>
              <a:gd name="adj" fmla="val 28961"/>
            </a:avLst>
          </a:prstGeom>
          <a:solidFill>
            <a:srgbClr val="FFCD8B"/>
          </a:solidFill>
          <a:ln w="762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矩形 18"/>
          <p:cNvSpPr/>
          <p:nvPr/>
        </p:nvSpPr>
        <p:spPr>
          <a:xfrm>
            <a:off x="8343781" y="5373216"/>
            <a:ext cx="80021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zh-TW" altLang="en-US" sz="2400" b="1" cap="none" spc="0" dirty="0" smtClean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引註</a:t>
            </a:r>
            <a:endParaRPr lang="en-US" altLang="zh-TW" sz="2400" b="1" cap="none" spc="0" dirty="0" smtClean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  <a:p>
            <a:pPr algn="ctr"/>
            <a:r>
              <a:rPr lang="zh-TW" altLang="en-US" sz="2400" b="1" cap="none" spc="0" dirty="0" smtClean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資料</a:t>
            </a:r>
            <a:endParaRPr lang="zh-TW" altLang="en-US" sz="2400" b="1" cap="none" spc="0" dirty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20" name="Shape 70"/>
          <p:cNvSpPr/>
          <p:nvPr/>
        </p:nvSpPr>
        <p:spPr>
          <a:xfrm>
            <a:off x="8244408" y="4137052"/>
            <a:ext cx="1136676" cy="1092148"/>
          </a:xfrm>
          <a:prstGeom prst="roundRect">
            <a:avLst>
              <a:gd name="adj" fmla="val 28961"/>
            </a:avLst>
          </a:prstGeom>
          <a:solidFill>
            <a:srgbClr val="FFCD8B"/>
          </a:solidFill>
          <a:ln w="762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70"/>
          <p:cNvSpPr/>
          <p:nvPr/>
        </p:nvSpPr>
        <p:spPr>
          <a:xfrm>
            <a:off x="8244408" y="1484784"/>
            <a:ext cx="1136676" cy="1092148"/>
          </a:xfrm>
          <a:prstGeom prst="roundRect">
            <a:avLst>
              <a:gd name="adj" fmla="val 28961"/>
            </a:avLst>
          </a:prstGeom>
          <a:solidFill>
            <a:srgbClr val="FFCD8B"/>
          </a:solidFill>
          <a:ln w="762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68"/>
          <p:cNvSpPr/>
          <p:nvPr/>
        </p:nvSpPr>
        <p:spPr>
          <a:xfrm>
            <a:off x="7812360" y="2564904"/>
            <a:ext cx="1566300" cy="1572148"/>
          </a:xfrm>
          <a:prstGeom prst="roundRect">
            <a:avLst>
              <a:gd name="adj" fmla="val 28961"/>
            </a:avLst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矩形 22"/>
          <p:cNvSpPr/>
          <p:nvPr/>
        </p:nvSpPr>
        <p:spPr>
          <a:xfrm>
            <a:off x="8343781" y="1844824"/>
            <a:ext cx="8002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zh-TW" sz="2400" b="1" cap="none" spc="0" dirty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  <a:t>前言</a:t>
            </a:r>
            <a:endParaRPr lang="zh-TW" altLang="en-US" sz="2400" b="1" cap="none" spc="0" dirty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343781" y="4437112"/>
            <a:ext cx="8002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zh-TW" altLang="en-US" sz="2400" b="1" cap="none" spc="0" dirty="0" smtClean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結論</a:t>
            </a:r>
            <a:endParaRPr lang="en-US" altLang="zh-TW" sz="2400" b="1" cap="none" spc="0" dirty="0" smtClean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830820" y="2996952"/>
            <a:ext cx="131318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zh-TW" altLang="en-US" sz="4400" b="1" cap="none" spc="0" dirty="0" smtClean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正文</a:t>
            </a:r>
            <a:endParaRPr lang="zh-TW" altLang="en-US" sz="4400" b="1" cap="none" spc="0" dirty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0" name="Picture 6" descr="「求助」的圖片搜尋結果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6022" y="4485099"/>
            <a:ext cx="3207460" cy="2000288"/>
          </a:xfrm>
          <a:prstGeom prst="rect">
            <a:avLst/>
          </a:prstGeom>
          <a:noFill/>
        </p:spPr>
      </p:pic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227864" y="217228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indent="-177800"/>
            <a:r>
              <a:rPr lang="zh-TW" altLang="en-US" sz="4200" b="1" dirty="0" smtClean="0">
                <a:solidFill>
                  <a:schemeClr val="accent1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台灣新住民所面臨的問題</a:t>
            </a:r>
            <a:r>
              <a:rPr lang="en-US" altLang="zh-TW" sz="4200" b="1" dirty="0" smtClean="0">
                <a:solidFill>
                  <a:schemeClr val="accent1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-</a:t>
            </a:r>
            <a:r>
              <a:rPr lang="zh-TW" altLang="en-US" sz="42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婚姻暴力</a:t>
            </a:r>
            <a:endParaRPr lang="zh-TW" sz="4200" b="0" i="0" u="none" strike="noStrike" cap="none" dirty="0">
              <a:solidFill>
                <a:srgbClr val="FF0000"/>
              </a:solidFill>
              <a:sym typeface="Arial"/>
            </a:endParaRP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2051720" y="1658497"/>
            <a:ext cx="5008004" cy="267691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1143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en-US" altLang="zh-TW" sz="2800" b="0" i="0" u="none" strike="noStrike" cap="none" dirty="0" smtClean="0">
                <a:solidFill>
                  <a:schemeClr val="tx1"/>
                </a:solidFill>
                <a:sym typeface="Arial"/>
              </a:rPr>
              <a:t>1.</a:t>
            </a:r>
            <a:r>
              <a:rPr lang="zh-TW" altLang="en-US" sz="2800" b="0" i="0" u="none" strike="noStrike" cap="none" dirty="0" smtClean="0">
                <a:solidFill>
                  <a:schemeClr val="tx1"/>
                </a:solidFill>
                <a:sym typeface="Arial"/>
              </a:rPr>
              <a:t>語言上的</a:t>
            </a:r>
            <a:r>
              <a:rPr lang="zh-TW" altLang="en-US" sz="2800" b="0" i="0" u="none" strike="noStrike" cap="none" dirty="0" smtClean="0">
                <a:solidFill>
                  <a:srgbClr val="FF0000"/>
                </a:solidFill>
                <a:sym typeface="Arial"/>
              </a:rPr>
              <a:t>溝通問題</a:t>
            </a:r>
            <a:endParaRPr lang="en-US" altLang="zh-TW" sz="2800" b="0" i="0" u="none" strike="noStrike" cap="none" dirty="0" smtClean="0">
              <a:solidFill>
                <a:srgbClr val="FF0000"/>
              </a:solidFill>
              <a:sym typeface="Arial"/>
            </a:endParaRPr>
          </a:p>
          <a:p>
            <a:pPr lvl="0" indent="-114300">
              <a:lnSpc>
                <a:spcPct val="200000"/>
              </a:lnSpc>
              <a:spcAft>
                <a:spcPts val="0"/>
              </a:spcAft>
              <a:buNone/>
            </a:pPr>
            <a:r>
              <a:rPr lang="en-US" altLang="zh-TW" sz="2800" dirty="0" smtClean="0">
                <a:solidFill>
                  <a:schemeClr val="tx1"/>
                </a:solidFill>
              </a:rPr>
              <a:t>2.</a:t>
            </a:r>
            <a:r>
              <a:rPr lang="zh-TW" altLang="en-US" sz="2800" dirty="0" smtClean="0">
                <a:solidFill>
                  <a:schemeClr val="tx1"/>
                </a:solidFill>
              </a:rPr>
              <a:t>無感情基礎的婚姻關係薄弱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pPr lvl="0" indent="-114300">
              <a:lnSpc>
                <a:spcPct val="200000"/>
              </a:lnSpc>
              <a:spcAft>
                <a:spcPts val="0"/>
              </a:spcAft>
              <a:buNone/>
            </a:pPr>
            <a:r>
              <a:rPr lang="en-US" altLang="zh-TW" sz="2800" dirty="0" smtClean="0">
                <a:solidFill>
                  <a:schemeClr val="tx1"/>
                </a:solidFill>
              </a:rPr>
              <a:t>3.</a:t>
            </a:r>
            <a:r>
              <a:rPr lang="zh-TW" altLang="en-US" sz="2800" dirty="0" smtClean="0">
                <a:solidFill>
                  <a:schemeClr val="tx1"/>
                </a:solidFill>
              </a:rPr>
              <a:t>缺乏社會求助能力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pPr marL="0" marR="0" lvl="0" indent="-1143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endParaRPr lang="zh-TW" sz="24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Shape 154"/>
          <p:cNvSpPr/>
          <p:nvPr/>
        </p:nvSpPr>
        <p:spPr>
          <a:xfrm>
            <a:off x="2699792" y="6490468"/>
            <a:ext cx="3384376" cy="36753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Shape 155"/>
          <p:cNvSpPr/>
          <p:nvPr/>
        </p:nvSpPr>
        <p:spPr>
          <a:xfrm>
            <a:off x="2339752" y="6490468"/>
            <a:ext cx="376800" cy="367532"/>
          </a:xfrm>
          <a:prstGeom prst="roundRect">
            <a:avLst>
              <a:gd name="adj" fmla="val 16667"/>
            </a:avLst>
          </a:prstGeom>
          <a:solidFill>
            <a:srgbClr val="FF9B9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Shape 156"/>
          <p:cNvSpPr/>
          <p:nvPr/>
        </p:nvSpPr>
        <p:spPr>
          <a:xfrm>
            <a:off x="6444208" y="6490468"/>
            <a:ext cx="376800" cy="367532"/>
          </a:xfrm>
          <a:prstGeom prst="roundRect">
            <a:avLst>
              <a:gd name="adj" fmla="val 16667"/>
            </a:avLst>
          </a:prstGeom>
          <a:solidFill>
            <a:srgbClr val="FF9B9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Shape 157"/>
          <p:cNvSpPr/>
          <p:nvPr/>
        </p:nvSpPr>
        <p:spPr>
          <a:xfrm>
            <a:off x="6084168" y="6490468"/>
            <a:ext cx="376800" cy="367532"/>
          </a:xfrm>
          <a:prstGeom prst="roundRect">
            <a:avLst>
              <a:gd name="adj" fmla="val 16667"/>
            </a:avLst>
          </a:prstGeom>
          <a:solidFill>
            <a:srgbClr val="FF9B9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Shape 158"/>
          <p:cNvSpPr/>
          <p:nvPr/>
        </p:nvSpPr>
        <p:spPr>
          <a:xfrm>
            <a:off x="2915816" y="6485274"/>
            <a:ext cx="3005952" cy="4001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None/>
            </a:pPr>
            <a:r>
              <a:rPr lang="zh-TW" sz="20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台灣新住民生活上的問題</a:t>
            </a:r>
          </a:p>
        </p:txBody>
      </p:sp>
      <p:sp>
        <p:nvSpPr>
          <p:cNvPr id="47106" name="AutoShape 2" descr="「求助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7108" name="AutoShape 4" descr="「求助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0" name="Shape 70"/>
          <p:cNvSpPr/>
          <p:nvPr/>
        </p:nvSpPr>
        <p:spPr>
          <a:xfrm>
            <a:off x="8244408" y="5229200"/>
            <a:ext cx="1136676" cy="1092148"/>
          </a:xfrm>
          <a:prstGeom prst="roundRect">
            <a:avLst>
              <a:gd name="adj" fmla="val 28961"/>
            </a:avLst>
          </a:prstGeom>
          <a:solidFill>
            <a:srgbClr val="FFCD8B"/>
          </a:solidFill>
          <a:ln w="762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矩形 20"/>
          <p:cNvSpPr/>
          <p:nvPr/>
        </p:nvSpPr>
        <p:spPr>
          <a:xfrm>
            <a:off x="8343781" y="5373216"/>
            <a:ext cx="80021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zh-TW" altLang="en-US" sz="2400" b="1" cap="none" spc="0" dirty="0" smtClean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引註</a:t>
            </a:r>
            <a:endParaRPr lang="en-US" altLang="zh-TW" sz="2400" b="1" cap="none" spc="0" dirty="0" smtClean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  <a:p>
            <a:pPr algn="ctr"/>
            <a:r>
              <a:rPr lang="zh-TW" altLang="en-US" sz="2400" b="1" cap="none" spc="0" dirty="0" smtClean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資料</a:t>
            </a:r>
            <a:endParaRPr lang="zh-TW" altLang="en-US" sz="2400" b="1" cap="none" spc="0" dirty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22" name="Shape 70"/>
          <p:cNvSpPr/>
          <p:nvPr/>
        </p:nvSpPr>
        <p:spPr>
          <a:xfrm>
            <a:off x="8244408" y="4137052"/>
            <a:ext cx="1136676" cy="1092148"/>
          </a:xfrm>
          <a:prstGeom prst="roundRect">
            <a:avLst>
              <a:gd name="adj" fmla="val 28961"/>
            </a:avLst>
          </a:prstGeom>
          <a:solidFill>
            <a:srgbClr val="FFCD8B"/>
          </a:solidFill>
          <a:ln w="762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Shape 70"/>
          <p:cNvSpPr/>
          <p:nvPr/>
        </p:nvSpPr>
        <p:spPr>
          <a:xfrm>
            <a:off x="8244408" y="1484784"/>
            <a:ext cx="1136676" cy="1092148"/>
          </a:xfrm>
          <a:prstGeom prst="roundRect">
            <a:avLst>
              <a:gd name="adj" fmla="val 28961"/>
            </a:avLst>
          </a:prstGeom>
          <a:solidFill>
            <a:srgbClr val="FFCD8B"/>
          </a:solidFill>
          <a:ln w="762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" name="Shape 68"/>
          <p:cNvSpPr/>
          <p:nvPr/>
        </p:nvSpPr>
        <p:spPr>
          <a:xfrm>
            <a:off x="7812360" y="2564904"/>
            <a:ext cx="1566300" cy="1572148"/>
          </a:xfrm>
          <a:prstGeom prst="roundRect">
            <a:avLst>
              <a:gd name="adj" fmla="val 28961"/>
            </a:avLst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矩形 24"/>
          <p:cNvSpPr/>
          <p:nvPr/>
        </p:nvSpPr>
        <p:spPr>
          <a:xfrm>
            <a:off x="8343781" y="1844824"/>
            <a:ext cx="8002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zh-TW" sz="2400" b="1" cap="none" spc="0" dirty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  <a:t>前言</a:t>
            </a:r>
            <a:endParaRPr lang="zh-TW" altLang="en-US" sz="2400" b="1" cap="none" spc="0" dirty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8343781" y="4437112"/>
            <a:ext cx="8002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zh-TW" altLang="en-US" sz="2400" b="1" cap="none" spc="0" dirty="0" smtClean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結論</a:t>
            </a:r>
            <a:endParaRPr lang="en-US" altLang="zh-TW" sz="2400" b="1" cap="none" spc="0" dirty="0" smtClean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830820" y="2996952"/>
            <a:ext cx="131318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zh-TW" altLang="en-US" sz="4400" b="1" cap="none" spc="0" dirty="0" smtClean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正文</a:t>
            </a:r>
            <a:endParaRPr lang="zh-TW" altLang="en-US" sz="4400" b="1" cap="none" spc="0" dirty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「嬰兒 卡通」的圖片搜尋結果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568" y="4619320"/>
            <a:ext cx="3000680" cy="1749627"/>
          </a:xfrm>
          <a:prstGeom prst="rect">
            <a:avLst/>
          </a:prstGeom>
          <a:noFill/>
        </p:spPr>
      </p:pic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227864" y="217228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indent="-177800"/>
            <a:r>
              <a:rPr lang="zh-TW" altLang="en-US" sz="4200" b="1" dirty="0" smtClean="0">
                <a:solidFill>
                  <a:schemeClr val="accent1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台灣新住民所面臨的問題</a:t>
            </a:r>
            <a:r>
              <a:rPr lang="en-US" altLang="zh-TW" sz="4200" b="1" dirty="0" smtClean="0">
                <a:solidFill>
                  <a:schemeClr val="accent1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-</a:t>
            </a:r>
            <a:r>
              <a:rPr lang="zh-TW" altLang="en-US" sz="42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子女教養</a:t>
            </a:r>
            <a:endParaRPr lang="zh-TW" sz="4200" b="0" i="0" u="none" strike="noStrike" cap="none" dirty="0">
              <a:solidFill>
                <a:srgbClr val="FF0000"/>
              </a:solidFill>
              <a:sym typeface="Arial"/>
            </a:endParaRPr>
          </a:p>
        </p:txBody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2051720" y="1556792"/>
            <a:ext cx="5184576" cy="28803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1143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en-US" altLang="zh-TW" sz="3000" dirty="0" smtClean="0">
                <a:solidFill>
                  <a:schemeClr val="tx1"/>
                </a:solidFill>
              </a:rPr>
              <a:t>1.</a:t>
            </a:r>
            <a:r>
              <a:rPr lang="zh-TW" altLang="en-US" sz="3000" dirty="0" smtClean="0">
                <a:solidFill>
                  <a:schemeClr val="tx1"/>
                </a:solidFill>
              </a:rPr>
              <a:t>缺乏育嬰知識</a:t>
            </a:r>
            <a:endParaRPr lang="en-US" altLang="zh-TW" sz="3000" dirty="0" smtClean="0">
              <a:solidFill>
                <a:schemeClr val="tx1"/>
              </a:solidFill>
            </a:endParaRPr>
          </a:p>
          <a:p>
            <a:pPr lvl="0" indent="-114300">
              <a:lnSpc>
                <a:spcPct val="200000"/>
              </a:lnSpc>
              <a:spcAft>
                <a:spcPts val="0"/>
              </a:spcAft>
              <a:buNone/>
            </a:pPr>
            <a:r>
              <a:rPr lang="en-US" altLang="zh-TW" sz="3000" i="0" u="none" strike="noStrike" cap="none" dirty="0" smtClean="0">
                <a:solidFill>
                  <a:schemeClr val="tx1"/>
                </a:solidFill>
                <a:sym typeface="Arial"/>
              </a:rPr>
              <a:t>2.</a:t>
            </a:r>
            <a:r>
              <a:rPr lang="zh-TW" altLang="en-US" sz="3000" dirty="0" smtClean="0">
                <a:solidFill>
                  <a:schemeClr val="tx1"/>
                </a:solidFill>
              </a:rPr>
              <a:t>文化認同的問題</a:t>
            </a:r>
            <a:endParaRPr lang="en-US" altLang="zh-TW" sz="3000" dirty="0" smtClean="0">
              <a:solidFill>
                <a:schemeClr val="tx1"/>
              </a:solidFill>
            </a:endParaRPr>
          </a:p>
          <a:p>
            <a:pPr lvl="0" indent="-114300">
              <a:lnSpc>
                <a:spcPct val="200000"/>
              </a:lnSpc>
              <a:spcAft>
                <a:spcPts val="0"/>
              </a:spcAft>
              <a:buNone/>
            </a:pPr>
            <a:r>
              <a:rPr lang="en-US" altLang="zh-TW" sz="3000" dirty="0" smtClean="0">
                <a:solidFill>
                  <a:schemeClr val="tx1"/>
                </a:solidFill>
              </a:rPr>
              <a:t>3.</a:t>
            </a:r>
            <a:r>
              <a:rPr lang="zh-TW" altLang="en-US" sz="3000" dirty="0" smtClean="0">
                <a:solidFill>
                  <a:srgbClr val="FF0000"/>
                </a:solidFill>
              </a:rPr>
              <a:t>溝通困難</a:t>
            </a:r>
            <a:r>
              <a:rPr lang="zh-TW" altLang="en-US" sz="3000" dirty="0" smtClean="0">
                <a:solidFill>
                  <a:schemeClr val="tx1"/>
                </a:solidFill>
              </a:rPr>
              <a:t>引發家庭衝突頻繁</a:t>
            </a:r>
            <a:endParaRPr lang="en-US" altLang="zh-TW" sz="3000" i="0" u="none" strike="noStrike" cap="none" dirty="0" smtClean="0">
              <a:solidFill>
                <a:schemeClr val="tx1"/>
              </a:solidFill>
              <a:sym typeface="Arial"/>
            </a:endParaRPr>
          </a:p>
        </p:txBody>
      </p:sp>
      <p:sp>
        <p:nvSpPr>
          <p:cNvPr id="192" name="Shape 192"/>
          <p:cNvSpPr/>
          <p:nvPr/>
        </p:nvSpPr>
        <p:spPr>
          <a:xfrm>
            <a:off x="2699792" y="6490468"/>
            <a:ext cx="3384376" cy="36753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Shape 193"/>
          <p:cNvSpPr/>
          <p:nvPr/>
        </p:nvSpPr>
        <p:spPr>
          <a:xfrm>
            <a:off x="2339752" y="6490468"/>
            <a:ext cx="376800" cy="367532"/>
          </a:xfrm>
          <a:prstGeom prst="roundRect">
            <a:avLst>
              <a:gd name="adj" fmla="val 16667"/>
            </a:avLst>
          </a:prstGeom>
          <a:solidFill>
            <a:srgbClr val="FF9B9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Shape 194"/>
          <p:cNvSpPr/>
          <p:nvPr/>
        </p:nvSpPr>
        <p:spPr>
          <a:xfrm>
            <a:off x="6444208" y="6490468"/>
            <a:ext cx="376800" cy="367532"/>
          </a:xfrm>
          <a:prstGeom prst="roundRect">
            <a:avLst>
              <a:gd name="adj" fmla="val 16667"/>
            </a:avLst>
          </a:prstGeom>
          <a:solidFill>
            <a:srgbClr val="FF9B9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Shape 195"/>
          <p:cNvSpPr/>
          <p:nvPr/>
        </p:nvSpPr>
        <p:spPr>
          <a:xfrm>
            <a:off x="6084168" y="6490468"/>
            <a:ext cx="376800" cy="367532"/>
          </a:xfrm>
          <a:prstGeom prst="roundRect">
            <a:avLst>
              <a:gd name="adj" fmla="val 16667"/>
            </a:avLst>
          </a:prstGeom>
          <a:solidFill>
            <a:srgbClr val="FF9B9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Shape 196"/>
          <p:cNvSpPr/>
          <p:nvPr/>
        </p:nvSpPr>
        <p:spPr>
          <a:xfrm>
            <a:off x="2915816" y="6485274"/>
            <a:ext cx="3005952" cy="4001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None/>
            </a:pPr>
            <a:r>
              <a:rPr lang="zh-TW" sz="20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台灣新住民生活上的問題</a:t>
            </a:r>
          </a:p>
        </p:txBody>
      </p:sp>
      <p:sp>
        <p:nvSpPr>
          <p:cNvPr id="18" name="Shape 70"/>
          <p:cNvSpPr/>
          <p:nvPr/>
        </p:nvSpPr>
        <p:spPr>
          <a:xfrm>
            <a:off x="8244408" y="5229200"/>
            <a:ext cx="1136676" cy="1092148"/>
          </a:xfrm>
          <a:prstGeom prst="roundRect">
            <a:avLst>
              <a:gd name="adj" fmla="val 28961"/>
            </a:avLst>
          </a:prstGeom>
          <a:solidFill>
            <a:srgbClr val="FFCD8B"/>
          </a:solidFill>
          <a:ln w="762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矩形 18"/>
          <p:cNvSpPr/>
          <p:nvPr/>
        </p:nvSpPr>
        <p:spPr>
          <a:xfrm>
            <a:off x="8343781" y="5373216"/>
            <a:ext cx="80021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zh-TW" altLang="en-US" sz="2400" b="1" cap="none" spc="0" dirty="0" smtClean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引註</a:t>
            </a:r>
            <a:endParaRPr lang="en-US" altLang="zh-TW" sz="2400" b="1" cap="none" spc="0" dirty="0" smtClean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  <a:p>
            <a:pPr algn="ctr"/>
            <a:r>
              <a:rPr lang="zh-TW" altLang="en-US" sz="2400" b="1" cap="none" spc="0" dirty="0" smtClean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資料</a:t>
            </a:r>
            <a:endParaRPr lang="zh-TW" altLang="en-US" sz="2400" b="1" cap="none" spc="0" dirty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20" name="Shape 70"/>
          <p:cNvSpPr/>
          <p:nvPr/>
        </p:nvSpPr>
        <p:spPr>
          <a:xfrm>
            <a:off x="8244408" y="4137052"/>
            <a:ext cx="1136676" cy="1092148"/>
          </a:xfrm>
          <a:prstGeom prst="roundRect">
            <a:avLst>
              <a:gd name="adj" fmla="val 28961"/>
            </a:avLst>
          </a:prstGeom>
          <a:solidFill>
            <a:srgbClr val="FFCD8B"/>
          </a:solidFill>
          <a:ln w="762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70"/>
          <p:cNvSpPr/>
          <p:nvPr/>
        </p:nvSpPr>
        <p:spPr>
          <a:xfrm>
            <a:off x="8244408" y="1484784"/>
            <a:ext cx="1136676" cy="1092148"/>
          </a:xfrm>
          <a:prstGeom prst="roundRect">
            <a:avLst>
              <a:gd name="adj" fmla="val 28961"/>
            </a:avLst>
          </a:prstGeom>
          <a:solidFill>
            <a:srgbClr val="FFCD8B"/>
          </a:solidFill>
          <a:ln w="762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68"/>
          <p:cNvSpPr/>
          <p:nvPr/>
        </p:nvSpPr>
        <p:spPr>
          <a:xfrm>
            <a:off x="7812360" y="2564904"/>
            <a:ext cx="1566300" cy="1572148"/>
          </a:xfrm>
          <a:prstGeom prst="roundRect">
            <a:avLst>
              <a:gd name="adj" fmla="val 28961"/>
            </a:avLst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矩形 22"/>
          <p:cNvSpPr/>
          <p:nvPr/>
        </p:nvSpPr>
        <p:spPr>
          <a:xfrm>
            <a:off x="8343781" y="1844824"/>
            <a:ext cx="8002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zh-TW" sz="2400" b="1" cap="none" spc="0" dirty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  <a:t>前言</a:t>
            </a:r>
            <a:endParaRPr lang="zh-TW" altLang="en-US" sz="2400" b="1" cap="none" spc="0" dirty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343781" y="4437112"/>
            <a:ext cx="8002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zh-TW" altLang="en-US" sz="2400" b="1" cap="none" spc="0" dirty="0" smtClean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結論</a:t>
            </a:r>
            <a:endParaRPr lang="en-US" altLang="zh-TW" sz="2400" b="1" cap="none" spc="0" dirty="0" smtClean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830820" y="2996952"/>
            <a:ext cx="131318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zh-TW" altLang="en-US" sz="4400" b="1" cap="none" spc="0" dirty="0" smtClean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正文</a:t>
            </a:r>
            <a:endParaRPr lang="zh-TW" altLang="en-US" sz="4400" b="1" cap="none" spc="0" dirty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「學校」的圖片搜尋結果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4535223"/>
            <a:ext cx="3182268" cy="1856323"/>
          </a:xfrm>
          <a:prstGeom prst="rect">
            <a:avLst/>
          </a:prstGeom>
          <a:noFill/>
        </p:spPr>
      </p:pic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227864" y="188640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indent="-177800"/>
            <a:r>
              <a:rPr lang="zh-TW" altLang="en-US" sz="4200" b="1" dirty="0" smtClean="0">
                <a:solidFill>
                  <a:schemeClr val="accent1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台灣新住民所面臨的問題</a:t>
            </a:r>
            <a:r>
              <a:rPr lang="en-US" altLang="zh-TW" sz="4200" b="1" dirty="0" smtClean="0">
                <a:solidFill>
                  <a:schemeClr val="accent1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-</a:t>
            </a:r>
            <a:r>
              <a:rPr lang="zh-TW" altLang="en-US" sz="42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子女學習</a:t>
            </a:r>
            <a:endParaRPr lang="zh-TW" sz="4200" b="0" i="0" u="none" strike="noStrike" cap="none" dirty="0">
              <a:solidFill>
                <a:srgbClr val="FF0000"/>
              </a:solidFill>
              <a:sym typeface="Arial"/>
            </a:endParaRPr>
          </a:p>
        </p:txBody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1926164" y="1866531"/>
            <a:ext cx="5688632" cy="2713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-1143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en-US" altLang="zh-TW" sz="2800" b="0" i="0" u="none" strike="noStrike" cap="none" dirty="0" smtClean="0">
                <a:solidFill>
                  <a:schemeClr val="tx1"/>
                </a:solidFill>
                <a:sym typeface="Arial"/>
              </a:rPr>
              <a:t>1.</a:t>
            </a:r>
            <a:r>
              <a:rPr lang="zh-TW" sz="2800" b="0" i="0" u="none" strike="noStrike" cap="none" dirty="0" smtClean="0">
                <a:solidFill>
                  <a:schemeClr val="tx1"/>
                </a:solidFill>
                <a:sym typeface="Arial"/>
              </a:rPr>
              <a:t>口語</a:t>
            </a:r>
            <a:r>
              <a:rPr lang="zh-TW" sz="2800" b="0" i="0" u="none" strike="noStrike" cap="none" dirty="0">
                <a:solidFill>
                  <a:srgbClr val="FF0000"/>
                </a:solidFill>
                <a:sym typeface="Arial"/>
              </a:rPr>
              <a:t>表達能力不足</a:t>
            </a:r>
            <a:r>
              <a:rPr lang="zh-TW" sz="2800" b="0" i="0" u="none" strike="noStrike" cap="none" dirty="0">
                <a:solidFill>
                  <a:schemeClr val="tx1"/>
                </a:solidFill>
                <a:sym typeface="Arial"/>
              </a:rPr>
              <a:t>導致學校</a:t>
            </a:r>
            <a:r>
              <a:rPr lang="zh-TW" sz="2800" b="0" i="0" u="none" strike="noStrike" cap="none" dirty="0" smtClean="0">
                <a:solidFill>
                  <a:schemeClr val="tx1"/>
                </a:solidFill>
                <a:sym typeface="Arial"/>
              </a:rPr>
              <a:t>生活</a:t>
            </a:r>
            <a:endParaRPr lang="en-US" altLang="zh-TW" sz="2800" b="0" i="0" u="none" strike="noStrike" cap="none" dirty="0" smtClean="0">
              <a:solidFill>
                <a:schemeClr val="tx1"/>
              </a:solidFill>
              <a:sym typeface="Arial"/>
            </a:endParaRPr>
          </a:p>
          <a:p>
            <a:pPr lvl="0" indent="-114300">
              <a:lnSpc>
                <a:spcPct val="200000"/>
              </a:lnSpc>
              <a:spcAft>
                <a:spcPts val="0"/>
              </a:spcAft>
              <a:buNone/>
            </a:pPr>
            <a:r>
              <a:rPr lang="en-US" altLang="zh-TW" sz="2800" dirty="0" smtClean="0">
                <a:solidFill>
                  <a:schemeClr val="tx1"/>
                </a:solidFill>
              </a:rPr>
              <a:t>2.</a:t>
            </a:r>
            <a:r>
              <a:rPr lang="zh-TW" altLang="en-US" sz="2800" dirty="0" smtClean="0">
                <a:solidFill>
                  <a:schemeClr val="tx1"/>
                </a:solidFill>
              </a:rPr>
              <a:t>文化教養的差異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pPr lvl="0" indent="-114300">
              <a:lnSpc>
                <a:spcPct val="200000"/>
              </a:lnSpc>
              <a:spcAft>
                <a:spcPts val="0"/>
              </a:spcAft>
              <a:buNone/>
            </a:pPr>
            <a:r>
              <a:rPr lang="en-US" altLang="zh-TW" sz="2800" b="0" i="0" u="none" strike="noStrike" cap="none" dirty="0" smtClean="0">
                <a:solidFill>
                  <a:schemeClr val="tx1"/>
                </a:solidFill>
                <a:sym typeface="Arial"/>
              </a:rPr>
              <a:t>3.</a:t>
            </a:r>
            <a:r>
              <a:rPr lang="zh-TW" altLang="en-US" sz="2800" b="0" i="0" u="none" strike="noStrike" cap="none" dirty="0" smtClean="0">
                <a:solidFill>
                  <a:schemeClr val="tx1"/>
                </a:solidFill>
                <a:sym typeface="Arial"/>
              </a:rPr>
              <a:t>父母缺乏教育觀念</a:t>
            </a:r>
            <a:endParaRPr lang="en-US" altLang="zh-TW" sz="2800" b="0" i="0" u="none" strike="noStrike" cap="none" dirty="0" smtClean="0">
              <a:solidFill>
                <a:schemeClr val="tx1"/>
              </a:solidFill>
              <a:sym typeface="Arial"/>
            </a:endParaRPr>
          </a:p>
        </p:txBody>
      </p:sp>
      <p:sp>
        <p:nvSpPr>
          <p:cNvPr id="211" name="Shape 211"/>
          <p:cNvSpPr/>
          <p:nvPr/>
        </p:nvSpPr>
        <p:spPr>
          <a:xfrm>
            <a:off x="2699792" y="6490468"/>
            <a:ext cx="3384376" cy="36753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Shape 212"/>
          <p:cNvSpPr/>
          <p:nvPr/>
        </p:nvSpPr>
        <p:spPr>
          <a:xfrm>
            <a:off x="2339752" y="6490468"/>
            <a:ext cx="376800" cy="367532"/>
          </a:xfrm>
          <a:prstGeom prst="roundRect">
            <a:avLst>
              <a:gd name="adj" fmla="val 16667"/>
            </a:avLst>
          </a:prstGeom>
          <a:solidFill>
            <a:srgbClr val="FF9B9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Shape 213"/>
          <p:cNvSpPr/>
          <p:nvPr/>
        </p:nvSpPr>
        <p:spPr>
          <a:xfrm>
            <a:off x="6444208" y="6490468"/>
            <a:ext cx="376800" cy="367532"/>
          </a:xfrm>
          <a:prstGeom prst="roundRect">
            <a:avLst>
              <a:gd name="adj" fmla="val 16667"/>
            </a:avLst>
          </a:prstGeom>
          <a:solidFill>
            <a:srgbClr val="FF9B9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Shape 214"/>
          <p:cNvSpPr/>
          <p:nvPr/>
        </p:nvSpPr>
        <p:spPr>
          <a:xfrm>
            <a:off x="6084168" y="6490468"/>
            <a:ext cx="376800" cy="367532"/>
          </a:xfrm>
          <a:prstGeom prst="roundRect">
            <a:avLst>
              <a:gd name="adj" fmla="val 16667"/>
            </a:avLst>
          </a:prstGeom>
          <a:solidFill>
            <a:srgbClr val="FF9B9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Shape 215"/>
          <p:cNvSpPr/>
          <p:nvPr/>
        </p:nvSpPr>
        <p:spPr>
          <a:xfrm>
            <a:off x="2915816" y="6485274"/>
            <a:ext cx="3005952" cy="4001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None/>
            </a:pPr>
            <a:r>
              <a:rPr lang="zh-TW" sz="20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台灣新住民生活上的問題</a:t>
            </a:r>
          </a:p>
        </p:txBody>
      </p:sp>
      <p:sp>
        <p:nvSpPr>
          <p:cNvPr id="18" name="Shape 70"/>
          <p:cNvSpPr/>
          <p:nvPr/>
        </p:nvSpPr>
        <p:spPr>
          <a:xfrm>
            <a:off x="8244408" y="5229200"/>
            <a:ext cx="1136676" cy="1092148"/>
          </a:xfrm>
          <a:prstGeom prst="roundRect">
            <a:avLst>
              <a:gd name="adj" fmla="val 28961"/>
            </a:avLst>
          </a:prstGeom>
          <a:solidFill>
            <a:srgbClr val="FFCD8B"/>
          </a:solidFill>
          <a:ln w="762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矩形 18"/>
          <p:cNvSpPr/>
          <p:nvPr/>
        </p:nvSpPr>
        <p:spPr>
          <a:xfrm>
            <a:off x="8343781" y="5373216"/>
            <a:ext cx="80021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zh-TW" altLang="en-US" sz="2400" b="1" cap="none" spc="0" dirty="0" smtClean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引註</a:t>
            </a:r>
            <a:endParaRPr lang="en-US" altLang="zh-TW" sz="2400" b="1" cap="none" spc="0" dirty="0" smtClean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  <a:p>
            <a:pPr algn="ctr"/>
            <a:r>
              <a:rPr lang="zh-TW" altLang="en-US" sz="2400" b="1" cap="none" spc="0" dirty="0" smtClean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資料</a:t>
            </a:r>
            <a:endParaRPr lang="zh-TW" altLang="en-US" sz="2400" b="1" cap="none" spc="0" dirty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20" name="Shape 70"/>
          <p:cNvSpPr/>
          <p:nvPr/>
        </p:nvSpPr>
        <p:spPr>
          <a:xfrm>
            <a:off x="8244408" y="4137052"/>
            <a:ext cx="1136676" cy="1092148"/>
          </a:xfrm>
          <a:prstGeom prst="roundRect">
            <a:avLst>
              <a:gd name="adj" fmla="val 28961"/>
            </a:avLst>
          </a:prstGeom>
          <a:solidFill>
            <a:srgbClr val="FFCD8B"/>
          </a:solidFill>
          <a:ln w="762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70"/>
          <p:cNvSpPr/>
          <p:nvPr/>
        </p:nvSpPr>
        <p:spPr>
          <a:xfrm>
            <a:off x="8244408" y="1484784"/>
            <a:ext cx="1136676" cy="1092148"/>
          </a:xfrm>
          <a:prstGeom prst="roundRect">
            <a:avLst>
              <a:gd name="adj" fmla="val 28961"/>
            </a:avLst>
          </a:prstGeom>
          <a:solidFill>
            <a:srgbClr val="FFCD8B"/>
          </a:solidFill>
          <a:ln w="762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68"/>
          <p:cNvSpPr/>
          <p:nvPr/>
        </p:nvSpPr>
        <p:spPr>
          <a:xfrm>
            <a:off x="7812360" y="2564904"/>
            <a:ext cx="1566300" cy="1572148"/>
          </a:xfrm>
          <a:prstGeom prst="roundRect">
            <a:avLst>
              <a:gd name="adj" fmla="val 28961"/>
            </a:avLst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矩形 22"/>
          <p:cNvSpPr/>
          <p:nvPr/>
        </p:nvSpPr>
        <p:spPr>
          <a:xfrm>
            <a:off x="8343781" y="1844824"/>
            <a:ext cx="8002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zh-TW" sz="2400" b="1" cap="none" spc="0" dirty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  <a:t>前言</a:t>
            </a:r>
            <a:endParaRPr lang="zh-TW" altLang="en-US" sz="2400" b="1" cap="none" spc="0" dirty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343781" y="4437112"/>
            <a:ext cx="8002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zh-TW" altLang="en-US" sz="2400" b="1" cap="none" spc="0" dirty="0" smtClean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結論</a:t>
            </a:r>
            <a:endParaRPr lang="en-US" altLang="zh-TW" sz="2400" b="1" cap="none" spc="0" dirty="0" smtClean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830820" y="2996952"/>
            <a:ext cx="131318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zh-TW" altLang="en-US" sz="4400" b="1" cap="none" spc="0" dirty="0" smtClean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正文</a:t>
            </a:r>
            <a:endParaRPr lang="zh-TW" altLang="en-US" sz="4400" b="1" cap="none" spc="0" dirty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「歧視」的圖片搜尋結果"/>
          <p:cNvPicPr>
            <a:picLocks noChangeAspect="1" noChangeArrowheads="1"/>
          </p:cNvPicPr>
          <p:nvPr/>
        </p:nvPicPr>
        <p:blipFill>
          <a:blip r:embed="rId3"/>
          <a:srcRect t="19108"/>
          <a:stretch>
            <a:fillRect/>
          </a:stretch>
        </p:blipFill>
        <p:spPr bwMode="auto">
          <a:xfrm>
            <a:off x="648009" y="4584175"/>
            <a:ext cx="4103566" cy="1737173"/>
          </a:xfrm>
          <a:prstGeom prst="rect">
            <a:avLst/>
          </a:prstGeom>
          <a:noFill/>
        </p:spPr>
      </p:pic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227864" y="217228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indent="-177800"/>
            <a:r>
              <a:rPr lang="zh-TW" altLang="en-US" sz="4200" b="1" dirty="0" smtClean="0">
                <a:solidFill>
                  <a:schemeClr val="accent1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台灣新住民所面臨的問題</a:t>
            </a:r>
            <a:r>
              <a:rPr lang="en-US" altLang="zh-TW" sz="4200" b="1" dirty="0" smtClean="0">
                <a:solidFill>
                  <a:schemeClr val="accent1">
                    <a:lumMod val="75000"/>
                  </a:schemeClr>
                </a:solidFill>
                <a:latin typeface="Batang" pitchFamily="18" charset="-127"/>
                <a:ea typeface="Batang" pitchFamily="18" charset="-127"/>
              </a:rPr>
              <a:t>-</a:t>
            </a:r>
            <a:r>
              <a:rPr lang="zh-TW" altLang="en-US" sz="42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社會歧視</a:t>
            </a:r>
            <a:endParaRPr lang="zh-TW" sz="4200" b="0" i="0" u="none" strike="noStrike" cap="none" dirty="0">
              <a:solidFill>
                <a:srgbClr val="FF0000"/>
              </a:solidFill>
              <a:sym typeface="Arial"/>
            </a:endParaRPr>
          </a:p>
        </p:txBody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1712353" y="1484784"/>
            <a:ext cx="5212200" cy="28803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indent="-114300">
              <a:lnSpc>
                <a:spcPct val="200000"/>
              </a:lnSpc>
              <a:spcAft>
                <a:spcPts val="0"/>
              </a:spcAft>
              <a:buNone/>
            </a:pPr>
            <a:r>
              <a:rPr lang="en-US" altLang="zh-TW" sz="2800" dirty="0" smtClean="0">
                <a:solidFill>
                  <a:schemeClr val="tx1"/>
                </a:solidFill>
              </a:rPr>
              <a:t>1.</a:t>
            </a:r>
            <a:r>
              <a:rPr lang="zh-TW" altLang="en-US" sz="2800" dirty="0" smtClean="0">
                <a:solidFill>
                  <a:schemeClr val="tx1"/>
                </a:solidFill>
              </a:rPr>
              <a:t>環境適應困難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pPr lvl="0" indent="-114300">
              <a:lnSpc>
                <a:spcPct val="200000"/>
              </a:lnSpc>
              <a:spcAft>
                <a:spcPts val="0"/>
              </a:spcAft>
              <a:buNone/>
            </a:pPr>
            <a:r>
              <a:rPr lang="en-US" altLang="zh-TW" sz="2800" b="0" i="0" u="none" strike="noStrike" cap="none" dirty="0" smtClean="0">
                <a:solidFill>
                  <a:schemeClr val="tx1"/>
                </a:solidFill>
                <a:sym typeface="Arial"/>
              </a:rPr>
              <a:t>2.</a:t>
            </a:r>
            <a:r>
              <a:rPr lang="zh-TW" altLang="en-US" sz="2800" dirty="0" smtClean="0">
                <a:solidFill>
                  <a:srgbClr val="FF0000"/>
                </a:solidFill>
              </a:rPr>
              <a:t>歧視</a:t>
            </a:r>
            <a:r>
              <a:rPr lang="zh-TW" altLang="en-US" sz="2800" dirty="0" smtClean="0">
                <a:solidFill>
                  <a:schemeClr val="tx1"/>
                </a:solidFill>
              </a:rPr>
              <a:t>的眼光</a:t>
            </a:r>
            <a:endParaRPr lang="en-US" altLang="zh-TW" sz="2800" dirty="0" smtClean="0">
              <a:solidFill>
                <a:schemeClr val="tx1"/>
              </a:solidFill>
            </a:endParaRPr>
          </a:p>
          <a:p>
            <a:pPr lvl="0" indent="-114300">
              <a:lnSpc>
                <a:spcPct val="200000"/>
              </a:lnSpc>
              <a:spcAft>
                <a:spcPts val="0"/>
              </a:spcAft>
              <a:buNone/>
            </a:pPr>
            <a:r>
              <a:rPr lang="en-US" altLang="zh-TW" sz="2800" b="0" i="0" u="none" strike="noStrike" cap="none" dirty="0" smtClean="0">
                <a:solidFill>
                  <a:schemeClr val="tx1"/>
                </a:solidFill>
                <a:sym typeface="Arial"/>
              </a:rPr>
              <a:t>3.</a:t>
            </a:r>
            <a:r>
              <a:rPr lang="zh-TW" altLang="en-US" sz="2800" dirty="0" smtClean="0">
                <a:solidFill>
                  <a:schemeClr val="tx1"/>
                </a:solidFill>
              </a:rPr>
              <a:t>心靈上又受到另一層面的</a:t>
            </a:r>
            <a:r>
              <a:rPr lang="zh-TW" altLang="en-US" sz="2800" dirty="0" smtClean="0">
                <a:solidFill>
                  <a:srgbClr val="FF0000"/>
                </a:solidFill>
              </a:rPr>
              <a:t>傷害</a:t>
            </a:r>
            <a:endParaRPr lang="zh-TW" sz="2800" b="0" i="0" u="none" strike="noStrike" cap="none" dirty="0">
              <a:solidFill>
                <a:srgbClr val="FF0000"/>
              </a:solidFill>
              <a:sym typeface="Arial"/>
            </a:endParaRPr>
          </a:p>
        </p:txBody>
      </p:sp>
      <p:sp>
        <p:nvSpPr>
          <p:cNvPr id="230" name="Shape 230"/>
          <p:cNvSpPr/>
          <p:nvPr/>
        </p:nvSpPr>
        <p:spPr>
          <a:xfrm>
            <a:off x="2699792" y="6490468"/>
            <a:ext cx="3384376" cy="36753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Shape 231"/>
          <p:cNvSpPr/>
          <p:nvPr/>
        </p:nvSpPr>
        <p:spPr>
          <a:xfrm>
            <a:off x="2339752" y="6490468"/>
            <a:ext cx="376800" cy="367532"/>
          </a:xfrm>
          <a:prstGeom prst="roundRect">
            <a:avLst>
              <a:gd name="adj" fmla="val 16667"/>
            </a:avLst>
          </a:prstGeom>
          <a:solidFill>
            <a:srgbClr val="FF9B9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Shape 232"/>
          <p:cNvSpPr/>
          <p:nvPr/>
        </p:nvSpPr>
        <p:spPr>
          <a:xfrm>
            <a:off x="6444208" y="6490468"/>
            <a:ext cx="376800" cy="367532"/>
          </a:xfrm>
          <a:prstGeom prst="roundRect">
            <a:avLst>
              <a:gd name="adj" fmla="val 16667"/>
            </a:avLst>
          </a:prstGeom>
          <a:solidFill>
            <a:srgbClr val="FF9B9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Shape 233"/>
          <p:cNvSpPr/>
          <p:nvPr/>
        </p:nvSpPr>
        <p:spPr>
          <a:xfrm>
            <a:off x="6084168" y="6490468"/>
            <a:ext cx="376800" cy="367532"/>
          </a:xfrm>
          <a:prstGeom prst="roundRect">
            <a:avLst>
              <a:gd name="adj" fmla="val 16667"/>
            </a:avLst>
          </a:prstGeom>
          <a:solidFill>
            <a:srgbClr val="FF9B9B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Shape 234"/>
          <p:cNvSpPr/>
          <p:nvPr/>
        </p:nvSpPr>
        <p:spPr>
          <a:xfrm>
            <a:off x="2915816" y="6485274"/>
            <a:ext cx="3005952" cy="40011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27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Arial"/>
              <a:buNone/>
            </a:pPr>
            <a:r>
              <a:rPr lang="zh-TW" sz="2000" b="1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台灣新住民生活上的問題</a:t>
            </a:r>
          </a:p>
        </p:txBody>
      </p:sp>
      <p:sp>
        <p:nvSpPr>
          <p:cNvPr id="26" name="Shape 70"/>
          <p:cNvSpPr/>
          <p:nvPr/>
        </p:nvSpPr>
        <p:spPr>
          <a:xfrm>
            <a:off x="8244408" y="5229200"/>
            <a:ext cx="1136676" cy="1092148"/>
          </a:xfrm>
          <a:prstGeom prst="roundRect">
            <a:avLst>
              <a:gd name="adj" fmla="val 28961"/>
            </a:avLst>
          </a:prstGeom>
          <a:solidFill>
            <a:srgbClr val="FFCD8B"/>
          </a:solidFill>
          <a:ln w="762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矩形 26"/>
          <p:cNvSpPr/>
          <p:nvPr/>
        </p:nvSpPr>
        <p:spPr>
          <a:xfrm>
            <a:off x="8343781" y="5373216"/>
            <a:ext cx="80021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zh-TW" altLang="en-US" sz="2400" b="1" cap="none" spc="0" dirty="0" smtClean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引註</a:t>
            </a:r>
            <a:endParaRPr lang="en-US" altLang="zh-TW" sz="2400" b="1" cap="none" spc="0" dirty="0" smtClean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  <a:p>
            <a:pPr algn="ctr"/>
            <a:r>
              <a:rPr lang="zh-TW" altLang="en-US" sz="2400" b="1" cap="none" spc="0" dirty="0" smtClean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資料</a:t>
            </a:r>
            <a:endParaRPr lang="zh-TW" altLang="en-US" sz="2400" b="1" cap="none" spc="0" dirty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28" name="Shape 70"/>
          <p:cNvSpPr/>
          <p:nvPr/>
        </p:nvSpPr>
        <p:spPr>
          <a:xfrm>
            <a:off x="8244408" y="4137052"/>
            <a:ext cx="1136676" cy="1092148"/>
          </a:xfrm>
          <a:prstGeom prst="roundRect">
            <a:avLst>
              <a:gd name="adj" fmla="val 28961"/>
            </a:avLst>
          </a:prstGeom>
          <a:solidFill>
            <a:srgbClr val="FFCD8B"/>
          </a:solidFill>
          <a:ln w="762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" name="Shape 70"/>
          <p:cNvSpPr/>
          <p:nvPr/>
        </p:nvSpPr>
        <p:spPr>
          <a:xfrm>
            <a:off x="8244408" y="1484784"/>
            <a:ext cx="1136676" cy="1092148"/>
          </a:xfrm>
          <a:prstGeom prst="roundRect">
            <a:avLst>
              <a:gd name="adj" fmla="val 28961"/>
            </a:avLst>
          </a:prstGeom>
          <a:solidFill>
            <a:srgbClr val="FFCD8B"/>
          </a:solidFill>
          <a:ln w="762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" name="Shape 68"/>
          <p:cNvSpPr/>
          <p:nvPr/>
        </p:nvSpPr>
        <p:spPr>
          <a:xfrm>
            <a:off x="7812360" y="2564904"/>
            <a:ext cx="1566300" cy="1572148"/>
          </a:xfrm>
          <a:prstGeom prst="roundRect">
            <a:avLst>
              <a:gd name="adj" fmla="val 28961"/>
            </a:avLst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" name="矩形 30"/>
          <p:cNvSpPr/>
          <p:nvPr/>
        </p:nvSpPr>
        <p:spPr>
          <a:xfrm>
            <a:off x="8343781" y="1844824"/>
            <a:ext cx="8002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zh-TW" sz="2400" b="1" cap="none" spc="0" dirty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  <a:t>前言</a:t>
            </a:r>
            <a:endParaRPr lang="zh-TW" altLang="en-US" sz="2400" b="1" cap="none" spc="0" dirty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8343781" y="4437112"/>
            <a:ext cx="8002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zh-TW" altLang="en-US" sz="2400" b="1" cap="none" spc="0" dirty="0" smtClean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結論</a:t>
            </a:r>
            <a:endParaRPr lang="en-US" altLang="zh-TW" sz="2400" b="1" cap="none" spc="0" dirty="0" smtClean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830820" y="2996952"/>
            <a:ext cx="131318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zh-TW" altLang="en-US" sz="4400" b="1" cap="none" spc="0" dirty="0" smtClean="0">
                <a:ln/>
                <a:solidFill>
                  <a:srgbClr val="0070C0"/>
                </a:solidFill>
                <a:effectLst>
                  <a:reflection blurRad="6350" stA="50000" endA="300" endPos="50000" dist="60007" dir="5400000" sy="-100000" algn="bl" rotWithShape="0"/>
                </a:effectLst>
              </a:rPr>
              <a:t>正文</a:t>
            </a:r>
            <a:endParaRPr lang="zh-TW" altLang="en-US" sz="4400" b="1" cap="none" spc="0" dirty="0">
              <a:ln/>
              <a:solidFill>
                <a:srgbClr val="0070C0"/>
              </a:solidFill>
              <a:effectLst>
                <a:reflection blurRad="6350" stA="50000" endA="300" endPos="50000" dist="60007" dir="5400000" sy="-100000" algn="bl" rotWithShape="0"/>
              </a:effectLst>
            </a:endParaRP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" grpId="0" uiExpand="1" build="p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1109</TotalTime>
  <Words>1264</Words>
  <Application>Microsoft Office PowerPoint</Application>
  <PresentationFormat>如螢幕大小 (4:3)</PresentationFormat>
  <Paragraphs>271</Paragraphs>
  <Slides>27</Slides>
  <Notes>26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28" baseType="lpstr">
      <vt:lpstr>Simple Light</vt:lpstr>
      <vt:lpstr>新住民?台灣人?台灣人對新住民之想法研究</vt:lpstr>
      <vt:lpstr>一、研究動機</vt:lpstr>
      <vt:lpstr>二、研究目的</vt:lpstr>
      <vt:lpstr>何謂新住民? </vt:lpstr>
      <vt:lpstr>台灣新住民所面臨的問題-生活適應</vt:lpstr>
      <vt:lpstr>台灣新住民所面臨的問題-婚姻暴力</vt:lpstr>
      <vt:lpstr>台灣新住民所面臨的問題-子女教養</vt:lpstr>
      <vt:lpstr>台灣新住民所面臨的問題-子女學習</vt:lpstr>
      <vt:lpstr>台灣新住民所面臨的問題-社會歧視</vt:lpstr>
      <vt:lpstr>研究流程</vt:lpstr>
      <vt:lpstr>研究對象</vt:lpstr>
      <vt:lpstr>投影片 12</vt:lpstr>
      <vt:lpstr>男性與女性「新住民與我們平等」的統計結果長條圖</vt:lpstr>
      <vt:lpstr>投影片 14</vt:lpstr>
      <vt:lpstr>各年齡層社會民眾對於「新住民與我們平等」的統計調查結果</vt:lpstr>
      <vt:lpstr>此數據是我們問卷調查的各教育程度比例  </vt:lpstr>
      <vt:lpstr>各教育程度社會民眾對於「新住民與我們平等」的統計結果調查</vt:lpstr>
      <vt:lpstr>投影片 18</vt:lpstr>
      <vt:lpstr>是否在生活周遭遇過或認識新住民?   </vt:lpstr>
      <vt:lpstr>社會民眾是否願意接納新住民?</vt:lpstr>
      <vt:lpstr>曾經是否排斥過新住民?</vt:lpstr>
      <vt:lpstr>未來政策-積極參與華語課程</vt:lpstr>
      <vt:lpstr>未來政策-拓展社會網絡交流</vt:lpstr>
      <vt:lpstr>未來政策-教育及托育照顧</vt:lpstr>
      <vt:lpstr>未來政策-社會福利或救助工作</vt:lpstr>
      <vt:lpstr>投影片 26</vt:lpstr>
      <vt:lpstr>投影片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新住民?台灣人?台灣人對新住民之想法研究</dc:title>
  <dc:creator>user</dc:creator>
  <cp:lastModifiedBy>admin</cp:lastModifiedBy>
  <cp:revision>86</cp:revision>
  <dcterms:modified xsi:type="dcterms:W3CDTF">2017-11-01T14:12:15Z</dcterms:modified>
</cp:coreProperties>
</file>