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8" r:id="rId3"/>
  </p:sldMasterIdLst>
  <p:notesMasterIdLst>
    <p:notesMasterId r:id="rId19"/>
  </p:notesMasterIdLst>
  <p:sldIdLst>
    <p:sldId id="312" r:id="rId4"/>
    <p:sldId id="313" r:id="rId5"/>
    <p:sldId id="304" r:id="rId6"/>
    <p:sldId id="309" r:id="rId7"/>
    <p:sldId id="316" r:id="rId8"/>
    <p:sldId id="290" r:id="rId9"/>
    <p:sldId id="314" r:id="rId10"/>
    <p:sldId id="315" r:id="rId11"/>
    <p:sldId id="318" r:id="rId12"/>
    <p:sldId id="317" r:id="rId13"/>
    <p:sldId id="285" r:id="rId14"/>
    <p:sldId id="306" r:id="rId15"/>
    <p:sldId id="307" r:id="rId16"/>
    <p:sldId id="310" r:id="rId17"/>
    <p:sldId id="286" r:id="rId1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75" autoAdjust="0"/>
    <p:restoredTop sz="94660"/>
  </p:normalViewPr>
  <p:slideViewPr>
    <p:cSldViewPr>
      <p:cViewPr varScale="1">
        <p:scale>
          <a:sx n="75" d="100"/>
          <a:sy n="75" d="100"/>
        </p:scale>
        <p:origin x="136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7C057D-EC5C-4A4B-B037-C5825C23C13F}" type="doc">
      <dgm:prSet loTypeId="urn:microsoft.com/office/officeart/2005/8/layout/process1" loCatId="process" qsTypeId="urn:microsoft.com/office/officeart/2005/8/quickstyle/simple1" qsCatId="simple" csTypeId="urn:microsoft.com/office/officeart/2005/8/colors/colorful3" csCatId="colorful" phldr="1"/>
      <dgm:spPr/>
    </dgm:pt>
    <dgm:pt modelId="{88E13030-A938-447D-BF54-EFC99BABD7E9}">
      <dgm:prSet phldrT="[文字]" custT="1"/>
      <dgm:spPr>
        <a:effectLst>
          <a:softEdge rad="127000"/>
        </a:effectLst>
      </dgm:spPr>
      <dgm:t>
        <a:bodyPr/>
        <a:lstStyle/>
        <a:p>
          <a:r>
            <a:rPr lang="zh-TW" altLang="en-US" sz="3600" dirty="0" smtClean="0"/>
            <a:t>研究動機</a:t>
          </a:r>
          <a:endParaRPr lang="zh-TW" altLang="en-US" sz="3600" dirty="0"/>
        </a:p>
      </dgm:t>
    </dgm:pt>
    <dgm:pt modelId="{C5B509FE-702C-4080-8BBF-AD9CC458C90B}" type="parTrans" cxnId="{3CF244A8-ADC0-45C9-8D97-0ECB0326FB1B}">
      <dgm:prSet/>
      <dgm:spPr/>
      <dgm:t>
        <a:bodyPr/>
        <a:lstStyle/>
        <a:p>
          <a:endParaRPr lang="zh-TW" altLang="en-US"/>
        </a:p>
      </dgm:t>
    </dgm:pt>
    <dgm:pt modelId="{68AFFEB2-DDF3-4216-BC1C-62AE1D129429}" type="sibTrans" cxnId="{3CF244A8-ADC0-45C9-8D97-0ECB0326FB1B}">
      <dgm:prSet/>
      <dgm:spPr/>
      <dgm:t>
        <a:bodyPr/>
        <a:lstStyle/>
        <a:p>
          <a:endParaRPr lang="zh-TW" altLang="en-US"/>
        </a:p>
      </dgm:t>
    </dgm:pt>
    <dgm:pt modelId="{9B56045C-446F-44CE-9965-B7C3C4DF1B3F}">
      <dgm:prSet phldrT="[文字]" custT="1"/>
      <dgm:spPr>
        <a:effectLst>
          <a:softEdge rad="127000"/>
        </a:effectLst>
      </dgm:spPr>
      <dgm:t>
        <a:bodyPr/>
        <a:lstStyle/>
        <a:p>
          <a:r>
            <a:rPr lang="zh-TW" altLang="en-US" sz="3600" dirty="0" smtClean="0"/>
            <a:t>研究方式</a:t>
          </a:r>
          <a:endParaRPr lang="zh-TW" altLang="en-US" sz="3600" dirty="0"/>
        </a:p>
      </dgm:t>
    </dgm:pt>
    <dgm:pt modelId="{56172362-9E99-4B4C-A17E-EC91DE2D3558}" type="parTrans" cxnId="{C5C580D1-9D17-4557-A3E9-6A4C6B6D210A}">
      <dgm:prSet/>
      <dgm:spPr/>
      <dgm:t>
        <a:bodyPr/>
        <a:lstStyle/>
        <a:p>
          <a:endParaRPr lang="zh-TW" altLang="en-US"/>
        </a:p>
      </dgm:t>
    </dgm:pt>
    <dgm:pt modelId="{FDC62A19-7C6B-4985-9DC6-805373F35DD0}" type="sibTrans" cxnId="{C5C580D1-9D17-4557-A3E9-6A4C6B6D210A}">
      <dgm:prSet/>
      <dgm:spPr/>
      <dgm:t>
        <a:bodyPr/>
        <a:lstStyle/>
        <a:p>
          <a:endParaRPr lang="zh-TW" altLang="en-US"/>
        </a:p>
      </dgm:t>
    </dgm:pt>
    <dgm:pt modelId="{EA164E1C-02D1-4AE6-BFB7-2AF699C9192A}">
      <dgm:prSet phldrT="[文字]" custT="1"/>
      <dgm:spPr>
        <a:effectLst>
          <a:softEdge rad="127000"/>
        </a:effectLst>
      </dgm:spPr>
      <dgm:t>
        <a:bodyPr/>
        <a:lstStyle/>
        <a:p>
          <a:r>
            <a:rPr lang="zh-TW" altLang="en-US" sz="2600" dirty="0" smtClean="0">
              <a:solidFill>
                <a:srgbClr val="FFFF00"/>
              </a:solidFill>
            </a:rPr>
            <a:t>問卷調查</a:t>
          </a:r>
        </a:p>
        <a:p>
          <a:r>
            <a:rPr lang="zh-TW" altLang="en-US" sz="2600" dirty="0" smtClean="0">
              <a:solidFill>
                <a:srgbClr val="FFFF00"/>
              </a:solidFill>
            </a:rPr>
            <a:t>專家訪談</a:t>
          </a:r>
        </a:p>
        <a:p>
          <a:r>
            <a:rPr lang="zh-TW" altLang="en-US" sz="2600" dirty="0" smtClean="0">
              <a:solidFill>
                <a:srgbClr val="FFFF00"/>
              </a:solidFill>
            </a:rPr>
            <a:t>文獻探討</a:t>
          </a:r>
        </a:p>
      </dgm:t>
    </dgm:pt>
    <dgm:pt modelId="{01FA7BF0-E4B1-4B67-B268-C2D4FF69C243}" type="parTrans" cxnId="{D8B72FEE-9EC8-4C35-8FDB-7A5BEA2361E9}">
      <dgm:prSet/>
      <dgm:spPr/>
      <dgm:t>
        <a:bodyPr/>
        <a:lstStyle/>
        <a:p>
          <a:endParaRPr lang="zh-TW" altLang="en-US"/>
        </a:p>
      </dgm:t>
    </dgm:pt>
    <dgm:pt modelId="{4FE2F296-8721-4614-A6C3-80BA676F2D25}" type="sibTrans" cxnId="{D8B72FEE-9EC8-4C35-8FDB-7A5BEA2361E9}">
      <dgm:prSet/>
      <dgm:spPr/>
      <dgm:t>
        <a:bodyPr/>
        <a:lstStyle/>
        <a:p>
          <a:endParaRPr lang="zh-TW" altLang="en-US"/>
        </a:p>
      </dgm:t>
    </dgm:pt>
    <dgm:pt modelId="{7BBBC1F9-FCB1-424F-AD81-5510469A1C29}" type="pres">
      <dgm:prSet presAssocID="{2C7C057D-EC5C-4A4B-B037-C5825C23C13F}" presName="Name0" presStyleCnt="0">
        <dgm:presLayoutVars>
          <dgm:dir/>
          <dgm:resizeHandles val="exact"/>
        </dgm:presLayoutVars>
      </dgm:prSet>
      <dgm:spPr/>
    </dgm:pt>
    <dgm:pt modelId="{BF6CBD9F-6312-4D05-9E08-337C8C840158}" type="pres">
      <dgm:prSet presAssocID="{88E13030-A938-447D-BF54-EFC99BABD7E9}" presName="node" presStyleLbl="node1" presStyleIdx="0" presStyleCnt="3">
        <dgm:presLayoutVars>
          <dgm:bulletEnabled val="1"/>
        </dgm:presLayoutVars>
      </dgm:prSet>
      <dgm:spPr/>
      <dgm:t>
        <a:bodyPr/>
        <a:lstStyle/>
        <a:p>
          <a:endParaRPr lang="zh-TW" altLang="en-US"/>
        </a:p>
      </dgm:t>
    </dgm:pt>
    <dgm:pt modelId="{D2FACDE8-98FB-4A17-980E-9EDE57BD89AF}" type="pres">
      <dgm:prSet presAssocID="{68AFFEB2-DDF3-4216-BC1C-62AE1D129429}" presName="sibTrans" presStyleLbl="sibTrans2D1" presStyleIdx="0" presStyleCnt="2"/>
      <dgm:spPr/>
      <dgm:t>
        <a:bodyPr/>
        <a:lstStyle/>
        <a:p>
          <a:endParaRPr lang="zh-TW" altLang="en-US"/>
        </a:p>
      </dgm:t>
    </dgm:pt>
    <dgm:pt modelId="{7F075EB9-6BC6-4DA0-B219-6A26E2B2DCD4}" type="pres">
      <dgm:prSet presAssocID="{68AFFEB2-DDF3-4216-BC1C-62AE1D129429}" presName="connectorText" presStyleLbl="sibTrans2D1" presStyleIdx="0" presStyleCnt="2"/>
      <dgm:spPr/>
      <dgm:t>
        <a:bodyPr/>
        <a:lstStyle/>
        <a:p>
          <a:endParaRPr lang="zh-TW" altLang="en-US"/>
        </a:p>
      </dgm:t>
    </dgm:pt>
    <dgm:pt modelId="{932D6EC0-3289-46F1-B04A-1A5173068974}" type="pres">
      <dgm:prSet presAssocID="{9B56045C-446F-44CE-9965-B7C3C4DF1B3F}" presName="node" presStyleLbl="node1" presStyleIdx="1" presStyleCnt="3" custLinFactNeighborX="-1395" custLinFactNeighborY="1091">
        <dgm:presLayoutVars>
          <dgm:bulletEnabled val="1"/>
        </dgm:presLayoutVars>
      </dgm:prSet>
      <dgm:spPr/>
      <dgm:t>
        <a:bodyPr/>
        <a:lstStyle/>
        <a:p>
          <a:endParaRPr lang="zh-TW" altLang="en-US"/>
        </a:p>
      </dgm:t>
    </dgm:pt>
    <dgm:pt modelId="{6DF18C79-8BAA-4C2C-90BF-7EC3BEB93E26}" type="pres">
      <dgm:prSet presAssocID="{FDC62A19-7C6B-4985-9DC6-805373F35DD0}" presName="sibTrans" presStyleLbl="sibTrans2D1" presStyleIdx="1" presStyleCnt="2"/>
      <dgm:spPr/>
      <dgm:t>
        <a:bodyPr/>
        <a:lstStyle/>
        <a:p>
          <a:endParaRPr lang="zh-TW" altLang="en-US"/>
        </a:p>
      </dgm:t>
    </dgm:pt>
    <dgm:pt modelId="{4BD19DA6-D6B3-47BF-8EAB-4109598945C0}" type="pres">
      <dgm:prSet presAssocID="{FDC62A19-7C6B-4985-9DC6-805373F35DD0}" presName="connectorText" presStyleLbl="sibTrans2D1" presStyleIdx="1" presStyleCnt="2"/>
      <dgm:spPr/>
      <dgm:t>
        <a:bodyPr/>
        <a:lstStyle/>
        <a:p>
          <a:endParaRPr lang="zh-TW" altLang="en-US"/>
        </a:p>
      </dgm:t>
    </dgm:pt>
    <dgm:pt modelId="{B8EC8468-E273-4998-B7EB-1C4442651AEA}" type="pres">
      <dgm:prSet presAssocID="{EA164E1C-02D1-4AE6-BFB7-2AF699C9192A}" presName="node" presStyleLbl="node1" presStyleIdx="2" presStyleCnt="3">
        <dgm:presLayoutVars>
          <dgm:bulletEnabled val="1"/>
        </dgm:presLayoutVars>
      </dgm:prSet>
      <dgm:spPr/>
      <dgm:t>
        <a:bodyPr/>
        <a:lstStyle/>
        <a:p>
          <a:endParaRPr lang="zh-TW" altLang="en-US"/>
        </a:p>
      </dgm:t>
    </dgm:pt>
  </dgm:ptLst>
  <dgm:cxnLst>
    <dgm:cxn modelId="{3CF244A8-ADC0-45C9-8D97-0ECB0326FB1B}" srcId="{2C7C057D-EC5C-4A4B-B037-C5825C23C13F}" destId="{88E13030-A938-447D-BF54-EFC99BABD7E9}" srcOrd="0" destOrd="0" parTransId="{C5B509FE-702C-4080-8BBF-AD9CC458C90B}" sibTransId="{68AFFEB2-DDF3-4216-BC1C-62AE1D129429}"/>
    <dgm:cxn modelId="{6C38226F-32A2-4A23-8106-DC5C088719EC}" type="presOf" srcId="{2C7C057D-EC5C-4A4B-B037-C5825C23C13F}" destId="{7BBBC1F9-FCB1-424F-AD81-5510469A1C29}" srcOrd="0" destOrd="0" presId="urn:microsoft.com/office/officeart/2005/8/layout/process1"/>
    <dgm:cxn modelId="{D8B72FEE-9EC8-4C35-8FDB-7A5BEA2361E9}" srcId="{2C7C057D-EC5C-4A4B-B037-C5825C23C13F}" destId="{EA164E1C-02D1-4AE6-BFB7-2AF699C9192A}" srcOrd="2" destOrd="0" parTransId="{01FA7BF0-E4B1-4B67-B268-C2D4FF69C243}" sibTransId="{4FE2F296-8721-4614-A6C3-80BA676F2D25}"/>
    <dgm:cxn modelId="{6062DF64-5531-47B6-B276-DEAAAE1245D6}" type="presOf" srcId="{68AFFEB2-DDF3-4216-BC1C-62AE1D129429}" destId="{7F075EB9-6BC6-4DA0-B219-6A26E2B2DCD4}" srcOrd="1" destOrd="0" presId="urn:microsoft.com/office/officeart/2005/8/layout/process1"/>
    <dgm:cxn modelId="{C407C102-068A-4D82-B6B9-3396D96A2FE2}" type="presOf" srcId="{68AFFEB2-DDF3-4216-BC1C-62AE1D129429}" destId="{D2FACDE8-98FB-4A17-980E-9EDE57BD89AF}" srcOrd="0" destOrd="0" presId="urn:microsoft.com/office/officeart/2005/8/layout/process1"/>
    <dgm:cxn modelId="{551282BF-CBBB-4479-A75F-A3A8C42747AD}" type="presOf" srcId="{9B56045C-446F-44CE-9965-B7C3C4DF1B3F}" destId="{932D6EC0-3289-46F1-B04A-1A5173068974}" srcOrd="0" destOrd="0" presId="urn:microsoft.com/office/officeart/2005/8/layout/process1"/>
    <dgm:cxn modelId="{581AAABB-B082-4FF6-BA5F-495668754AAF}" type="presOf" srcId="{FDC62A19-7C6B-4985-9DC6-805373F35DD0}" destId="{4BD19DA6-D6B3-47BF-8EAB-4109598945C0}" srcOrd="1" destOrd="0" presId="urn:microsoft.com/office/officeart/2005/8/layout/process1"/>
    <dgm:cxn modelId="{C5C580D1-9D17-4557-A3E9-6A4C6B6D210A}" srcId="{2C7C057D-EC5C-4A4B-B037-C5825C23C13F}" destId="{9B56045C-446F-44CE-9965-B7C3C4DF1B3F}" srcOrd="1" destOrd="0" parTransId="{56172362-9E99-4B4C-A17E-EC91DE2D3558}" sibTransId="{FDC62A19-7C6B-4985-9DC6-805373F35DD0}"/>
    <dgm:cxn modelId="{9E8993BF-B1A5-4563-BDA5-3879A4AB86C8}" type="presOf" srcId="{FDC62A19-7C6B-4985-9DC6-805373F35DD0}" destId="{6DF18C79-8BAA-4C2C-90BF-7EC3BEB93E26}" srcOrd="0" destOrd="0" presId="urn:microsoft.com/office/officeart/2005/8/layout/process1"/>
    <dgm:cxn modelId="{EBC492E2-3756-4DBE-B43A-5648C3249337}" type="presOf" srcId="{88E13030-A938-447D-BF54-EFC99BABD7E9}" destId="{BF6CBD9F-6312-4D05-9E08-337C8C840158}" srcOrd="0" destOrd="0" presId="urn:microsoft.com/office/officeart/2005/8/layout/process1"/>
    <dgm:cxn modelId="{0C05256A-CBED-4516-9778-28A3178DFD31}" type="presOf" srcId="{EA164E1C-02D1-4AE6-BFB7-2AF699C9192A}" destId="{B8EC8468-E273-4998-B7EB-1C4442651AEA}" srcOrd="0" destOrd="0" presId="urn:microsoft.com/office/officeart/2005/8/layout/process1"/>
    <dgm:cxn modelId="{F7526987-DCC9-4BE1-9FC4-0EB75DC6B808}" type="presParOf" srcId="{7BBBC1F9-FCB1-424F-AD81-5510469A1C29}" destId="{BF6CBD9F-6312-4D05-9E08-337C8C840158}" srcOrd="0" destOrd="0" presId="urn:microsoft.com/office/officeart/2005/8/layout/process1"/>
    <dgm:cxn modelId="{E4568CE4-5051-4DD9-AB80-4CD47E88D0F8}" type="presParOf" srcId="{7BBBC1F9-FCB1-424F-AD81-5510469A1C29}" destId="{D2FACDE8-98FB-4A17-980E-9EDE57BD89AF}" srcOrd="1" destOrd="0" presId="urn:microsoft.com/office/officeart/2005/8/layout/process1"/>
    <dgm:cxn modelId="{EB402349-A2FB-4A49-BB68-AC5501C73987}" type="presParOf" srcId="{D2FACDE8-98FB-4A17-980E-9EDE57BD89AF}" destId="{7F075EB9-6BC6-4DA0-B219-6A26E2B2DCD4}" srcOrd="0" destOrd="0" presId="urn:microsoft.com/office/officeart/2005/8/layout/process1"/>
    <dgm:cxn modelId="{2EFFEEE7-31FF-45D7-A8E1-654664CA9965}" type="presParOf" srcId="{7BBBC1F9-FCB1-424F-AD81-5510469A1C29}" destId="{932D6EC0-3289-46F1-B04A-1A5173068974}" srcOrd="2" destOrd="0" presId="urn:microsoft.com/office/officeart/2005/8/layout/process1"/>
    <dgm:cxn modelId="{0924F4A3-208F-4D7B-B197-85AEE7ADBFB3}" type="presParOf" srcId="{7BBBC1F9-FCB1-424F-AD81-5510469A1C29}" destId="{6DF18C79-8BAA-4C2C-90BF-7EC3BEB93E26}" srcOrd="3" destOrd="0" presId="urn:microsoft.com/office/officeart/2005/8/layout/process1"/>
    <dgm:cxn modelId="{AF1908A2-0437-49AB-8ED4-D6AFEFC15F14}" type="presParOf" srcId="{6DF18C79-8BAA-4C2C-90BF-7EC3BEB93E26}" destId="{4BD19DA6-D6B3-47BF-8EAB-4109598945C0}" srcOrd="0" destOrd="0" presId="urn:microsoft.com/office/officeart/2005/8/layout/process1"/>
    <dgm:cxn modelId="{2D5C9FFF-86C0-4B3B-9D78-0CD85B91AEE9}" type="presParOf" srcId="{7BBBC1F9-FCB1-424F-AD81-5510469A1C29}" destId="{B8EC8468-E273-4998-B7EB-1C4442651AEA}" srcOrd="4" destOrd="0" presId="urn:microsoft.com/office/officeart/2005/8/layout/process1"/>
  </dgm:cxnLst>
  <dgm:bg>
    <a:effectLst>
      <a:softEdge rad="12700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BF2CA7-6D46-452B-B39D-6E1538AC7A9E}" type="doc">
      <dgm:prSet loTypeId="urn:microsoft.com/office/officeart/2005/8/layout/process1" loCatId="process" qsTypeId="urn:microsoft.com/office/officeart/2005/8/quickstyle/simple1" qsCatId="simple" csTypeId="urn:microsoft.com/office/officeart/2005/8/colors/colorful1#1" csCatId="colorful" phldr="1"/>
      <dgm:spPr/>
    </dgm:pt>
    <dgm:pt modelId="{C0663B8B-6C60-4F34-9008-F3C8943F4773}">
      <dgm:prSet phldrT="[文字]"/>
      <dgm:spPr>
        <a:effectLst>
          <a:softEdge rad="127000"/>
        </a:effectLst>
      </dgm:spPr>
      <dgm:t>
        <a:bodyPr/>
        <a:lstStyle/>
        <a:p>
          <a:r>
            <a:rPr lang="zh-TW" altLang="en-US" dirty="0" smtClean="0"/>
            <a:t>分析結果</a:t>
          </a:r>
          <a:endParaRPr lang="zh-TW" altLang="en-US" dirty="0"/>
        </a:p>
      </dgm:t>
    </dgm:pt>
    <dgm:pt modelId="{128C18E1-6848-4229-9644-2A62ECF6B9BF}" type="parTrans" cxnId="{DAA3C479-7D48-4827-8759-6BBAA5E9148B}">
      <dgm:prSet/>
      <dgm:spPr/>
      <dgm:t>
        <a:bodyPr/>
        <a:lstStyle/>
        <a:p>
          <a:endParaRPr lang="zh-TW" altLang="en-US"/>
        </a:p>
      </dgm:t>
    </dgm:pt>
    <dgm:pt modelId="{6BA03143-D9FA-452A-A499-02985192484D}" type="sibTrans" cxnId="{DAA3C479-7D48-4827-8759-6BBAA5E9148B}">
      <dgm:prSet/>
      <dgm:spPr/>
      <dgm:t>
        <a:bodyPr/>
        <a:lstStyle/>
        <a:p>
          <a:endParaRPr lang="zh-TW" altLang="en-US"/>
        </a:p>
      </dgm:t>
    </dgm:pt>
    <dgm:pt modelId="{1F8342D6-A9CB-4442-8224-D8035BF65534}">
      <dgm:prSet phldrT="[文字]"/>
      <dgm:spPr>
        <a:effectLst>
          <a:softEdge rad="127000"/>
        </a:effectLst>
      </dgm:spPr>
      <dgm:t>
        <a:bodyPr/>
        <a:lstStyle/>
        <a:p>
          <a:r>
            <a:rPr lang="zh-TW" altLang="en-US" dirty="0" smtClean="0"/>
            <a:t>結論</a:t>
          </a:r>
          <a:endParaRPr lang="zh-TW" altLang="en-US" dirty="0"/>
        </a:p>
      </dgm:t>
    </dgm:pt>
    <dgm:pt modelId="{27202E74-8C64-42D2-8956-77039020C6C8}" type="parTrans" cxnId="{E181836A-D50C-449B-A917-7D9C0AE65938}">
      <dgm:prSet/>
      <dgm:spPr/>
      <dgm:t>
        <a:bodyPr/>
        <a:lstStyle/>
        <a:p>
          <a:endParaRPr lang="zh-TW" altLang="en-US"/>
        </a:p>
      </dgm:t>
    </dgm:pt>
    <dgm:pt modelId="{7310CC57-71BC-4DAD-9DF9-A856E9972972}" type="sibTrans" cxnId="{E181836A-D50C-449B-A917-7D9C0AE65938}">
      <dgm:prSet/>
      <dgm:spPr/>
      <dgm:t>
        <a:bodyPr/>
        <a:lstStyle/>
        <a:p>
          <a:endParaRPr lang="zh-TW" altLang="en-US"/>
        </a:p>
      </dgm:t>
    </dgm:pt>
    <dgm:pt modelId="{65FEFD0E-78E3-48EC-9FC1-0154E92DFDD7}" type="pres">
      <dgm:prSet presAssocID="{5BBF2CA7-6D46-452B-B39D-6E1538AC7A9E}" presName="Name0" presStyleCnt="0">
        <dgm:presLayoutVars>
          <dgm:dir/>
          <dgm:resizeHandles val="exact"/>
        </dgm:presLayoutVars>
      </dgm:prSet>
      <dgm:spPr/>
    </dgm:pt>
    <dgm:pt modelId="{82B35788-5B3E-404C-A221-12D8FFFB0D92}" type="pres">
      <dgm:prSet presAssocID="{C0663B8B-6C60-4F34-9008-F3C8943F4773}" presName="node" presStyleLbl="node1" presStyleIdx="0" presStyleCnt="2">
        <dgm:presLayoutVars>
          <dgm:bulletEnabled val="1"/>
        </dgm:presLayoutVars>
      </dgm:prSet>
      <dgm:spPr/>
      <dgm:t>
        <a:bodyPr/>
        <a:lstStyle/>
        <a:p>
          <a:endParaRPr lang="zh-TW" altLang="en-US"/>
        </a:p>
      </dgm:t>
    </dgm:pt>
    <dgm:pt modelId="{6F68E9DC-E2AB-4F12-ABC9-FCE687D5E1CC}" type="pres">
      <dgm:prSet presAssocID="{6BA03143-D9FA-452A-A499-02985192484D}" presName="sibTrans" presStyleLbl="sibTrans2D1" presStyleIdx="0" presStyleCnt="1"/>
      <dgm:spPr/>
      <dgm:t>
        <a:bodyPr/>
        <a:lstStyle/>
        <a:p>
          <a:endParaRPr lang="zh-TW" altLang="en-US"/>
        </a:p>
      </dgm:t>
    </dgm:pt>
    <dgm:pt modelId="{2363D9E6-42A8-43D6-8845-867417B0D3BE}" type="pres">
      <dgm:prSet presAssocID="{6BA03143-D9FA-452A-A499-02985192484D}" presName="connectorText" presStyleLbl="sibTrans2D1" presStyleIdx="0" presStyleCnt="1"/>
      <dgm:spPr/>
      <dgm:t>
        <a:bodyPr/>
        <a:lstStyle/>
        <a:p>
          <a:endParaRPr lang="zh-TW" altLang="en-US"/>
        </a:p>
      </dgm:t>
    </dgm:pt>
    <dgm:pt modelId="{86799908-E94E-4635-A651-8E8A249FFDCF}" type="pres">
      <dgm:prSet presAssocID="{1F8342D6-A9CB-4442-8224-D8035BF65534}" presName="node" presStyleLbl="node1" presStyleIdx="1" presStyleCnt="2">
        <dgm:presLayoutVars>
          <dgm:bulletEnabled val="1"/>
        </dgm:presLayoutVars>
      </dgm:prSet>
      <dgm:spPr/>
      <dgm:t>
        <a:bodyPr/>
        <a:lstStyle/>
        <a:p>
          <a:endParaRPr lang="zh-TW" altLang="en-US"/>
        </a:p>
      </dgm:t>
    </dgm:pt>
  </dgm:ptLst>
  <dgm:cxnLst>
    <dgm:cxn modelId="{E181836A-D50C-449B-A917-7D9C0AE65938}" srcId="{5BBF2CA7-6D46-452B-B39D-6E1538AC7A9E}" destId="{1F8342D6-A9CB-4442-8224-D8035BF65534}" srcOrd="1" destOrd="0" parTransId="{27202E74-8C64-42D2-8956-77039020C6C8}" sibTransId="{7310CC57-71BC-4DAD-9DF9-A856E9972972}"/>
    <dgm:cxn modelId="{DAA3C479-7D48-4827-8759-6BBAA5E9148B}" srcId="{5BBF2CA7-6D46-452B-B39D-6E1538AC7A9E}" destId="{C0663B8B-6C60-4F34-9008-F3C8943F4773}" srcOrd="0" destOrd="0" parTransId="{128C18E1-6848-4229-9644-2A62ECF6B9BF}" sibTransId="{6BA03143-D9FA-452A-A499-02985192484D}"/>
    <dgm:cxn modelId="{10829FC3-C732-4118-903C-A29390FACF3C}" type="presOf" srcId="{6BA03143-D9FA-452A-A499-02985192484D}" destId="{2363D9E6-42A8-43D6-8845-867417B0D3BE}" srcOrd="1" destOrd="0" presId="urn:microsoft.com/office/officeart/2005/8/layout/process1"/>
    <dgm:cxn modelId="{0DE565FE-AA4F-48ED-B5FD-2CA79CE50CB2}" type="presOf" srcId="{5BBF2CA7-6D46-452B-B39D-6E1538AC7A9E}" destId="{65FEFD0E-78E3-48EC-9FC1-0154E92DFDD7}" srcOrd="0" destOrd="0" presId="urn:microsoft.com/office/officeart/2005/8/layout/process1"/>
    <dgm:cxn modelId="{FB0B1962-3A71-42D6-81CD-09B24A6B37C4}" type="presOf" srcId="{1F8342D6-A9CB-4442-8224-D8035BF65534}" destId="{86799908-E94E-4635-A651-8E8A249FFDCF}" srcOrd="0" destOrd="0" presId="urn:microsoft.com/office/officeart/2005/8/layout/process1"/>
    <dgm:cxn modelId="{6F2FBFD9-A5EF-40B6-86A3-DD1E6478D81F}" type="presOf" srcId="{6BA03143-D9FA-452A-A499-02985192484D}" destId="{6F68E9DC-E2AB-4F12-ABC9-FCE687D5E1CC}" srcOrd="0" destOrd="0" presId="urn:microsoft.com/office/officeart/2005/8/layout/process1"/>
    <dgm:cxn modelId="{518B4085-2D90-48AF-8531-F783FBBA3FA0}" type="presOf" srcId="{C0663B8B-6C60-4F34-9008-F3C8943F4773}" destId="{82B35788-5B3E-404C-A221-12D8FFFB0D92}" srcOrd="0" destOrd="0" presId="urn:microsoft.com/office/officeart/2005/8/layout/process1"/>
    <dgm:cxn modelId="{D4E29330-2758-4429-9CCC-6DDBB521EDD0}" type="presParOf" srcId="{65FEFD0E-78E3-48EC-9FC1-0154E92DFDD7}" destId="{82B35788-5B3E-404C-A221-12D8FFFB0D92}" srcOrd="0" destOrd="0" presId="urn:microsoft.com/office/officeart/2005/8/layout/process1"/>
    <dgm:cxn modelId="{30A3FDAE-8656-4DDF-AF75-8AB14E0848C6}" type="presParOf" srcId="{65FEFD0E-78E3-48EC-9FC1-0154E92DFDD7}" destId="{6F68E9DC-E2AB-4F12-ABC9-FCE687D5E1CC}" srcOrd="1" destOrd="0" presId="urn:microsoft.com/office/officeart/2005/8/layout/process1"/>
    <dgm:cxn modelId="{BAC41781-7EF4-4E53-97E1-AD81947B9F94}" type="presParOf" srcId="{6F68E9DC-E2AB-4F12-ABC9-FCE687D5E1CC}" destId="{2363D9E6-42A8-43D6-8845-867417B0D3BE}" srcOrd="0" destOrd="0" presId="urn:microsoft.com/office/officeart/2005/8/layout/process1"/>
    <dgm:cxn modelId="{401574DC-6B3C-4161-86D3-938DB708BE47}" type="presParOf" srcId="{65FEFD0E-78E3-48EC-9FC1-0154E92DFDD7}" destId="{86799908-E94E-4635-A651-8E8A249FFDCF}"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CBD9F-6312-4D05-9E08-337C8C840158}">
      <dsp:nvSpPr>
        <dsp:cNvPr id="0" name=""/>
        <dsp:cNvSpPr/>
      </dsp:nvSpPr>
      <dsp:spPr>
        <a:xfrm>
          <a:off x="8036" y="676446"/>
          <a:ext cx="2402085" cy="2319514"/>
        </a:xfrm>
        <a:prstGeom prst="roundRect">
          <a:avLst>
            <a:gd name="adj" fmla="val 10000"/>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a:softEdge rad="127000"/>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kern="1200" dirty="0" smtClean="0"/>
            <a:t>研究動機</a:t>
          </a:r>
          <a:endParaRPr lang="zh-TW" altLang="en-US" sz="3600" kern="1200" dirty="0"/>
        </a:p>
      </dsp:txBody>
      <dsp:txXfrm>
        <a:off x="75972" y="744382"/>
        <a:ext cx="2266213" cy="2183642"/>
      </dsp:txXfrm>
    </dsp:sp>
    <dsp:sp modelId="{D2FACDE8-98FB-4A17-980E-9EDE57BD89AF}">
      <dsp:nvSpPr>
        <dsp:cNvPr id="0" name=""/>
        <dsp:cNvSpPr/>
      </dsp:nvSpPr>
      <dsp:spPr>
        <a:xfrm rot="25972">
          <a:off x="2646973" y="1551105"/>
          <a:ext cx="502152" cy="59571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TW" altLang="en-US" sz="1900" kern="1200"/>
        </a:p>
      </dsp:txBody>
      <dsp:txXfrm>
        <a:off x="2646975" y="1669679"/>
        <a:ext cx="351506" cy="357431"/>
      </dsp:txXfrm>
    </dsp:sp>
    <dsp:sp modelId="{932D6EC0-3289-46F1-B04A-1A5173068974}">
      <dsp:nvSpPr>
        <dsp:cNvPr id="0" name=""/>
        <dsp:cNvSpPr/>
      </dsp:nvSpPr>
      <dsp:spPr>
        <a:xfrm>
          <a:off x="3357553" y="701752"/>
          <a:ext cx="2402085" cy="2319514"/>
        </a:xfrm>
        <a:prstGeom prst="roundRect">
          <a:avLst>
            <a:gd name="adj" fmla="val 10000"/>
          </a:avLst>
        </a:prstGeom>
        <a:solidFill>
          <a:schemeClr val="accent3">
            <a:hueOff val="5812304"/>
            <a:satOff val="-18573"/>
            <a:lumOff val="-4706"/>
            <a:alphaOff val="0"/>
          </a:schemeClr>
        </a:solidFill>
        <a:ln w="55000" cap="flat" cmpd="thickThin" algn="ctr">
          <a:solidFill>
            <a:schemeClr val="lt1">
              <a:hueOff val="0"/>
              <a:satOff val="0"/>
              <a:lumOff val="0"/>
              <a:alphaOff val="0"/>
            </a:schemeClr>
          </a:solidFill>
          <a:prstDash val="solid"/>
        </a:ln>
        <a:effectLst>
          <a:softEdge rad="127000"/>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kern="1200" dirty="0" smtClean="0"/>
            <a:t>研究方式</a:t>
          </a:r>
          <a:endParaRPr lang="zh-TW" altLang="en-US" sz="3600" kern="1200" dirty="0"/>
        </a:p>
      </dsp:txBody>
      <dsp:txXfrm>
        <a:off x="3425489" y="769688"/>
        <a:ext cx="2266213" cy="2183642"/>
      </dsp:txXfrm>
    </dsp:sp>
    <dsp:sp modelId="{6DF18C79-8BAA-4C2C-90BF-7EC3BEB93E26}">
      <dsp:nvSpPr>
        <dsp:cNvPr id="0" name=""/>
        <dsp:cNvSpPr/>
      </dsp:nvSpPr>
      <dsp:spPr>
        <a:xfrm rot="21574234">
          <a:off x="6003191" y="1550888"/>
          <a:ext cx="516360" cy="595717"/>
        </a:xfrm>
        <a:prstGeom prst="rightArrow">
          <a:avLst>
            <a:gd name="adj1" fmla="val 60000"/>
            <a:gd name="adj2" fmla="val 50000"/>
          </a:avLst>
        </a:prstGeom>
        <a:solidFill>
          <a:schemeClr val="accent3">
            <a:hueOff val="11624607"/>
            <a:satOff val="-3714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TW" altLang="en-US" sz="1900" kern="1200"/>
        </a:p>
      </dsp:txBody>
      <dsp:txXfrm>
        <a:off x="6003193" y="1670612"/>
        <a:ext cx="361452" cy="357431"/>
      </dsp:txXfrm>
    </dsp:sp>
    <dsp:sp modelId="{B8EC8468-E273-4998-B7EB-1C4442651AEA}">
      <dsp:nvSpPr>
        <dsp:cNvPr id="0" name=""/>
        <dsp:cNvSpPr/>
      </dsp:nvSpPr>
      <dsp:spPr>
        <a:xfrm>
          <a:off x="6733877" y="676446"/>
          <a:ext cx="2402085" cy="2319514"/>
        </a:xfrm>
        <a:prstGeom prst="roundRect">
          <a:avLst>
            <a:gd name="adj" fmla="val 10000"/>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a:softEdge rad="127000"/>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kern="1200" dirty="0" smtClean="0">
              <a:solidFill>
                <a:srgbClr val="FFFF00"/>
              </a:solidFill>
            </a:rPr>
            <a:t>問卷調查</a:t>
          </a:r>
        </a:p>
        <a:p>
          <a:pPr lvl="0" algn="ctr" defTabSz="1155700">
            <a:lnSpc>
              <a:spcPct val="90000"/>
            </a:lnSpc>
            <a:spcBef>
              <a:spcPct val="0"/>
            </a:spcBef>
            <a:spcAft>
              <a:spcPct val="35000"/>
            </a:spcAft>
          </a:pPr>
          <a:r>
            <a:rPr lang="zh-TW" altLang="en-US" sz="2600" kern="1200" dirty="0" smtClean="0">
              <a:solidFill>
                <a:srgbClr val="FFFF00"/>
              </a:solidFill>
            </a:rPr>
            <a:t>專家訪談</a:t>
          </a:r>
        </a:p>
        <a:p>
          <a:pPr lvl="0" algn="ctr" defTabSz="1155700">
            <a:lnSpc>
              <a:spcPct val="90000"/>
            </a:lnSpc>
            <a:spcBef>
              <a:spcPct val="0"/>
            </a:spcBef>
            <a:spcAft>
              <a:spcPct val="35000"/>
            </a:spcAft>
          </a:pPr>
          <a:r>
            <a:rPr lang="zh-TW" altLang="en-US" sz="2600" kern="1200" dirty="0" smtClean="0">
              <a:solidFill>
                <a:srgbClr val="FFFF00"/>
              </a:solidFill>
            </a:rPr>
            <a:t>文獻探討</a:t>
          </a:r>
        </a:p>
      </dsp:txBody>
      <dsp:txXfrm>
        <a:off x="6801813" y="744382"/>
        <a:ext cx="2266213" cy="21836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35788-5B3E-404C-A221-12D8FFFB0D92}">
      <dsp:nvSpPr>
        <dsp:cNvPr id="0" name=""/>
        <dsp:cNvSpPr/>
      </dsp:nvSpPr>
      <dsp:spPr>
        <a:xfrm>
          <a:off x="1190" y="1270297"/>
          <a:ext cx="2539007" cy="1523404"/>
        </a:xfrm>
        <a:prstGeom prst="roundRect">
          <a:avLst>
            <a:gd name="adj" fmla="val 10000"/>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a:softEdge rad="127000"/>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zh-TW" altLang="en-US" sz="4100" kern="1200" dirty="0" smtClean="0"/>
            <a:t>分析結果</a:t>
          </a:r>
          <a:endParaRPr lang="zh-TW" altLang="en-US" sz="4100" kern="1200" dirty="0"/>
        </a:p>
      </dsp:txBody>
      <dsp:txXfrm>
        <a:off x="45809" y="1314916"/>
        <a:ext cx="2449769" cy="1434166"/>
      </dsp:txXfrm>
    </dsp:sp>
    <dsp:sp modelId="{6F68E9DC-E2AB-4F12-ABC9-FCE687D5E1CC}">
      <dsp:nvSpPr>
        <dsp:cNvPr id="0" name=""/>
        <dsp:cNvSpPr/>
      </dsp:nvSpPr>
      <dsp:spPr>
        <a:xfrm>
          <a:off x="2794099" y="1717163"/>
          <a:ext cx="538269" cy="62967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a:p>
      </dsp:txBody>
      <dsp:txXfrm>
        <a:off x="2794099" y="1843098"/>
        <a:ext cx="376788" cy="377803"/>
      </dsp:txXfrm>
    </dsp:sp>
    <dsp:sp modelId="{86799908-E94E-4635-A651-8E8A249FFDCF}">
      <dsp:nvSpPr>
        <dsp:cNvPr id="0" name=""/>
        <dsp:cNvSpPr/>
      </dsp:nvSpPr>
      <dsp:spPr>
        <a:xfrm>
          <a:off x="3555801" y="1270297"/>
          <a:ext cx="2539007" cy="1523404"/>
        </a:xfrm>
        <a:prstGeom prst="roundRect">
          <a:avLst>
            <a:gd name="adj" fmla="val 10000"/>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a:softEdge rad="127000"/>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zh-TW" altLang="en-US" sz="4100" kern="1200" dirty="0" smtClean="0"/>
            <a:t>結論</a:t>
          </a:r>
          <a:endParaRPr lang="zh-TW" altLang="en-US" sz="4100" kern="1200" dirty="0"/>
        </a:p>
      </dsp:txBody>
      <dsp:txXfrm>
        <a:off x="3600420" y="1314916"/>
        <a:ext cx="2449769" cy="14341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7CFCE3-6F8B-4ED0-9D5A-95B2498199DC}" type="datetimeFigureOut">
              <a:rPr lang="zh-TW" altLang="en-US" smtClean="0"/>
              <a:pPr/>
              <a:t>2017/11/2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7F2F0C-8553-4985-A864-7E62FD962351}" type="slidenum">
              <a:rPr lang="zh-TW" altLang="en-US" smtClean="0"/>
              <a:pPr/>
              <a:t>‹#›</a:t>
            </a:fld>
            <a:endParaRPr lang="zh-TW" altLang="en-US"/>
          </a:p>
        </p:txBody>
      </p:sp>
    </p:spTree>
    <p:extLst>
      <p:ext uri="{BB962C8B-B14F-4D97-AF65-F5344CB8AC3E}">
        <p14:creationId xmlns:p14="http://schemas.microsoft.com/office/powerpoint/2010/main" val="4129802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B27F2F0C-8553-4985-A864-7E62FD962351}" type="slidenum">
              <a:rPr lang="zh-TW" altLang="en-US" smtClean="0">
                <a:solidFill>
                  <a:prstClr val="black"/>
                </a:solidFill>
              </a:rPr>
              <a:pPr/>
              <a:t>1</a:t>
            </a:fld>
            <a:endParaRPr lang="zh-TW" altLang="en-US">
              <a:solidFill>
                <a:prstClr val="black"/>
              </a:solidFill>
            </a:endParaRPr>
          </a:p>
        </p:txBody>
      </p:sp>
    </p:spTree>
    <p:extLst>
      <p:ext uri="{BB962C8B-B14F-4D97-AF65-F5344CB8AC3E}">
        <p14:creationId xmlns:p14="http://schemas.microsoft.com/office/powerpoint/2010/main" val="1326379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B27F2F0C-8553-4985-A864-7E62FD962351}" type="slidenum">
              <a:rPr lang="zh-TW" altLang="en-US" smtClean="0"/>
              <a:pPr/>
              <a:t>15</a:t>
            </a:fld>
            <a:endParaRPr lang="zh-TW" altLang="en-US"/>
          </a:p>
        </p:txBody>
      </p:sp>
    </p:spTree>
    <p:extLst>
      <p:ext uri="{BB962C8B-B14F-4D97-AF65-F5344CB8AC3E}">
        <p14:creationId xmlns:p14="http://schemas.microsoft.com/office/powerpoint/2010/main" val="338526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B27F2F0C-8553-4985-A864-7E62FD962351}" type="slidenum">
              <a:rPr lang="zh-TW" altLang="en-US" smtClean="0">
                <a:solidFill>
                  <a:prstClr val="black"/>
                </a:solidFill>
              </a:rPr>
              <a:pPr/>
              <a:t>2</a:t>
            </a:fld>
            <a:endParaRPr lang="zh-TW" altLang="en-US">
              <a:solidFill>
                <a:prstClr val="black"/>
              </a:solidFill>
            </a:endParaRPr>
          </a:p>
        </p:txBody>
      </p:sp>
    </p:spTree>
    <p:extLst>
      <p:ext uri="{BB962C8B-B14F-4D97-AF65-F5344CB8AC3E}">
        <p14:creationId xmlns:p14="http://schemas.microsoft.com/office/powerpoint/2010/main" val="2600410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B27F2F0C-8553-4985-A864-7E62FD962351}" type="slidenum">
              <a:rPr lang="zh-TW" altLang="en-US" smtClean="0"/>
              <a:pPr/>
              <a:t>3</a:t>
            </a:fld>
            <a:endParaRPr lang="zh-TW" altLang="en-US"/>
          </a:p>
        </p:txBody>
      </p:sp>
    </p:spTree>
    <p:extLst>
      <p:ext uri="{BB962C8B-B14F-4D97-AF65-F5344CB8AC3E}">
        <p14:creationId xmlns:p14="http://schemas.microsoft.com/office/powerpoint/2010/main" val="3696833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B27F2F0C-8553-4985-A864-7E62FD962351}" type="slidenum">
              <a:rPr lang="zh-TW" altLang="en-US" smtClean="0"/>
              <a:pPr/>
              <a:t>4</a:t>
            </a:fld>
            <a:endParaRPr lang="zh-TW" altLang="en-US"/>
          </a:p>
        </p:txBody>
      </p:sp>
    </p:spTree>
    <p:extLst>
      <p:ext uri="{BB962C8B-B14F-4D97-AF65-F5344CB8AC3E}">
        <p14:creationId xmlns:p14="http://schemas.microsoft.com/office/powerpoint/2010/main" val="1996888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B27F2F0C-8553-4985-A864-7E62FD962351}" type="slidenum">
              <a:rPr lang="zh-TW" altLang="en-US" smtClean="0"/>
              <a:pPr/>
              <a:t>5</a:t>
            </a:fld>
            <a:endParaRPr lang="zh-TW" altLang="en-US"/>
          </a:p>
        </p:txBody>
      </p:sp>
    </p:spTree>
    <p:extLst>
      <p:ext uri="{BB962C8B-B14F-4D97-AF65-F5344CB8AC3E}">
        <p14:creationId xmlns:p14="http://schemas.microsoft.com/office/powerpoint/2010/main" val="2608035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B27F2F0C-8553-4985-A864-7E62FD962351}" type="slidenum">
              <a:rPr lang="zh-TW" altLang="en-US" smtClean="0"/>
              <a:pPr/>
              <a:t>6</a:t>
            </a:fld>
            <a:endParaRPr lang="zh-TW" altLang="en-US"/>
          </a:p>
        </p:txBody>
      </p:sp>
    </p:spTree>
    <p:extLst>
      <p:ext uri="{BB962C8B-B14F-4D97-AF65-F5344CB8AC3E}">
        <p14:creationId xmlns:p14="http://schemas.microsoft.com/office/powerpoint/2010/main" val="2664116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B27F2F0C-8553-4985-A864-7E62FD962351}" type="slidenum">
              <a:rPr lang="zh-TW" altLang="en-US" smtClean="0"/>
              <a:pPr/>
              <a:t>7</a:t>
            </a:fld>
            <a:endParaRPr lang="zh-TW" altLang="en-US"/>
          </a:p>
        </p:txBody>
      </p:sp>
    </p:spTree>
    <p:extLst>
      <p:ext uri="{BB962C8B-B14F-4D97-AF65-F5344CB8AC3E}">
        <p14:creationId xmlns:p14="http://schemas.microsoft.com/office/powerpoint/2010/main" val="3214619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B27F2F0C-8553-4985-A864-7E62FD962351}" type="slidenum">
              <a:rPr lang="zh-TW" altLang="en-US" smtClean="0"/>
              <a:pPr/>
              <a:t>8</a:t>
            </a:fld>
            <a:endParaRPr lang="zh-TW" altLang="en-US"/>
          </a:p>
        </p:txBody>
      </p:sp>
    </p:spTree>
    <p:extLst>
      <p:ext uri="{BB962C8B-B14F-4D97-AF65-F5344CB8AC3E}">
        <p14:creationId xmlns:p14="http://schemas.microsoft.com/office/powerpoint/2010/main" val="311445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B27F2F0C-8553-4985-A864-7E62FD962351}" type="slidenum">
              <a:rPr lang="zh-TW" altLang="en-US" smtClean="0"/>
              <a:pPr/>
              <a:t>11</a:t>
            </a:fld>
            <a:endParaRPr lang="zh-TW" altLang="en-US"/>
          </a:p>
        </p:txBody>
      </p:sp>
    </p:spTree>
    <p:extLst>
      <p:ext uri="{BB962C8B-B14F-4D97-AF65-F5344CB8AC3E}">
        <p14:creationId xmlns:p14="http://schemas.microsoft.com/office/powerpoint/2010/main" val="2009732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標題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grpSp>
        <p:nvGrpSpPr>
          <p:cNvPr id="2" name="群組 1"/>
          <p:cNvGrpSpPr/>
          <p:nvPr/>
        </p:nvGrpSpPr>
        <p:grpSpPr>
          <a:xfrm>
            <a:off x="-3765" y="4953000"/>
            <a:ext cx="9147765" cy="1912088"/>
            <a:chOff x="-3765" y="4832896"/>
            <a:chExt cx="9147765" cy="2032192"/>
          </a:xfrm>
        </p:grpSpPr>
        <p:sp>
          <p:nvSpPr>
            <p:cNvPr id="7" name="手繪多邊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手繪多邊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手繪多邊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版面配置區 29"/>
          <p:cNvSpPr>
            <a:spLocks noGrp="1"/>
          </p:cNvSpPr>
          <p:nvPr>
            <p:ph type="dt" sz="half" idx="10"/>
          </p:nvPr>
        </p:nvSpPr>
        <p:spPr/>
        <p:txBody>
          <a:bodyPr/>
          <a:lstStyle>
            <a:lvl1pPr>
              <a:defRPr>
                <a:solidFill>
                  <a:srgbClr val="FFFFFF"/>
                </a:solidFill>
              </a:defRPr>
            </a:lvl1pPr>
            <a:extLst/>
          </a:lstStyle>
          <a:p>
            <a:fld id="{B5D7B2A9-FF20-40B0-AD26-3E41984F53C3}" type="datetimeFigureOut">
              <a:rPr lang="zh-TW" altLang="en-US" smtClean="0"/>
              <a:pPr/>
              <a:t>2017/11/2</a:t>
            </a:fld>
            <a:endParaRPr lang="zh-TW" altLang="en-US"/>
          </a:p>
        </p:txBody>
      </p:sp>
      <p:sp>
        <p:nvSpPr>
          <p:cNvPr id="19" name="頁尾版面配置區 18"/>
          <p:cNvSpPr>
            <a:spLocks noGrp="1"/>
          </p:cNvSpPr>
          <p:nvPr>
            <p:ph type="ftr" sz="quarter" idx="11"/>
          </p:nvPr>
        </p:nvSpPr>
        <p:spPr/>
        <p:txBody>
          <a:bodyPr/>
          <a:lstStyle>
            <a:lvl1pPr>
              <a:defRPr>
                <a:solidFill>
                  <a:schemeClr val="accent1">
                    <a:tint val="20000"/>
                  </a:schemeClr>
                </a:solidFill>
              </a:defRPr>
            </a:lvl1pPr>
            <a:extLst/>
          </a:lstStyle>
          <a:p>
            <a:endParaRPr lang="zh-TW" altLang="en-US"/>
          </a:p>
        </p:txBody>
      </p:sp>
      <p:sp>
        <p:nvSpPr>
          <p:cNvPr id="27" name="投影片編號版面配置區 26"/>
          <p:cNvSpPr>
            <a:spLocks noGrp="1"/>
          </p:cNvSpPr>
          <p:nvPr>
            <p:ph type="sldNum" sz="quarter" idx="12"/>
          </p:nvPr>
        </p:nvSpPr>
        <p:spPr/>
        <p:txBody>
          <a:bodyPr/>
          <a:lstStyle>
            <a:lvl1pPr>
              <a:defRPr>
                <a:solidFill>
                  <a:srgbClr val="FFFFFF"/>
                </a:solidFill>
              </a:defRPr>
            </a:lvl1pPr>
            <a:extLst/>
          </a:lstStyle>
          <a:p>
            <a:fld id="{A242DFD6-2BDF-41C2-A965-581FADC67930}"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481329"/>
            <a:ext cx="8229600" cy="4386071"/>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B5D7B2A9-FF20-40B0-AD26-3E41984F53C3}" type="datetimeFigureOut">
              <a:rPr lang="zh-TW" altLang="en-US" smtClean="0"/>
              <a:pPr/>
              <a:t>2017/11/2</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A242DFD6-2BDF-41C2-A965-581FADC67930}"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4013" y="274640"/>
            <a:ext cx="1777470" cy="5592761"/>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1"/>
            <a:ext cx="6324600" cy="5592760"/>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B5D7B2A9-FF20-40B0-AD26-3E41984F53C3}" type="datetimeFigureOut">
              <a:rPr lang="zh-TW" altLang="en-US" smtClean="0"/>
              <a:pPr/>
              <a:t>2017/11/2</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A242DFD6-2BDF-41C2-A965-581FADC67930}"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B5D7B2A9-FF20-40B0-AD26-3E41984F53C3}" type="datetimeFigureOut">
              <a:rPr lang="zh-TW" altLang="en-US" smtClean="0">
                <a:solidFill>
                  <a:prstClr val="white">
                    <a:tint val="75000"/>
                  </a:prstClr>
                </a:solidFill>
              </a:rPr>
              <a:pPr/>
              <a:t>2017/11/2</a:t>
            </a:fld>
            <a:endParaRPr lang="zh-TW" altLang="en-US">
              <a:solidFill>
                <a:prstClr val="white">
                  <a:tint val="75000"/>
                </a:prstClr>
              </a:solidFill>
            </a:endParaRPr>
          </a:p>
        </p:txBody>
      </p:sp>
      <p:sp>
        <p:nvSpPr>
          <p:cNvPr id="5" name="Footer Placeholder 4"/>
          <p:cNvSpPr>
            <a:spLocks noGrp="1"/>
          </p:cNvSpPr>
          <p:nvPr>
            <p:ph type="ftr" sz="quarter" idx="11"/>
          </p:nvPr>
        </p:nvSpPr>
        <p:spPr>
          <a:xfrm>
            <a:off x="533401" y="5936189"/>
            <a:ext cx="4021666" cy="365125"/>
          </a:xfrm>
        </p:spPr>
        <p:txBody>
          <a:bodyPr/>
          <a:lstStyle/>
          <a:p>
            <a:endParaRPr lang="zh-TW" altLang="en-US">
              <a:solidFill>
                <a:prstClr val="white">
                  <a:tint val="75000"/>
                </a:prstClr>
              </a:solidFill>
            </a:endParaRPr>
          </a:p>
        </p:txBody>
      </p:sp>
      <p:sp>
        <p:nvSpPr>
          <p:cNvPr id="6" name="Slide Number Placeholder 5"/>
          <p:cNvSpPr>
            <a:spLocks noGrp="1"/>
          </p:cNvSpPr>
          <p:nvPr>
            <p:ph type="sldNum" sz="quarter" idx="12"/>
          </p:nvPr>
        </p:nvSpPr>
        <p:spPr>
          <a:xfrm>
            <a:off x="7010399" y="2750337"/>
            <a:ext cx="1370293" cy="1356442"/>
          </a:xfrm>
        </p:spPr>
        <p:txBody>
          <a:bodyPr/>
          <a:lstStyle/>
          <a:p>
            <a:fld id="{A242DFD6-2BDF-41C2-A965-581FADC67930}"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2157190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5D7B2A9-FF20-40B0-AD26-3E41984F53C3}" type="datetimeFigureOut">
              <a:rPr lang="zh-TW" altLang="en-US" smtClean="0">
                <a:solidFill>
                  <a:prstClr val="white">
                    <a:tint val="75000"/>
                  </a:prstClr>
                </a:solidFill>
              </a:rPr>
              <a:pPr/>
              <a:t>2017/11/2</a:t>
            </a:fld>
            <a:endParaRPr lang="zh-TW"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242DFD6-2BDF-41C2-A965-581FADC67930}"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3846473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a:xfrm>
            <a:off x="5365810" y="5936188"/>
            <a:ext cx="2057400" cy="365125"/>
          </a:xfrm>
        </p:spPr>
        <p:txBody>
          <a:bodyPr/>
          <a:lstStyle/>
          <a:p>
            <a:fld id="{B5D7B2A9-FF20-40B0-AD26-3E41984F53C3}" type="datetimeFigureOut">
              <a:rPr lang="zh-TW" altLang="en-US" smtClean="0">
                <a:solidFill>
                  <a:prstClr val="white">
                    <a:tint val="75000"/>
                  </a:prstClr>
                </a:solidFill>
              </a:rPr>
              <a:pPr/>
              <a:t>2017/11/2</a:t>
            </a:fld>
            <a:endParaRPr lang="zh-TW" altLang="en-US">
              <a:solidFill>
                <a:prstClr val="white">
                  <a:tint val="75000"/>
                </a:prstClr>
              </a:solidFill>
            </a:endParaRPr>
          </a:p>
        </p:txBody>
      </p:sp>
      <p:sp>
        <p:nvSpPr>
          <p:cNvPr id="5" name="Footer Placeholder 4"/>
          <p:cNvSpPr>
            <a:spLocks noGrp="1"/>
          </p:cNvSpPr>
          <p:nvPr>
            <p:ph type="ftr" sz="quarter" idx="11"/>
          </p:nvPr>
        </p:nvSpPr>
        <p:spPr>
          <a:xfrm>
            <a:off x="533400" y="5936189"/>
            <a:ext cx="4834673" cy="365125"/>
          </a:xfrm>
        </p:spPr>
        <p:txBody>
          <a:bodyPr/>
          <a:lstStyle/>
          <a:p>
            <a:endParaRPr lang="zh-TW" altLang="en-US">
              <a:solidFill>
                <a:prstClr val="white">
                  <a:tint val="75000"/>
                </a:prstClr>
              </a:solidFill>
            </a:endParaRPr>
          </a:p>
        </p:txBody>
      </p:sp>
      <p:sp>
        <p:nvSpPr>
          <p:cNvPr id="6" name="Slide Number Placeholder 5"/>
          <p:cNvSpPr>
            <a:spLocks noGrp="1"/>
          </p:cNvSpPr>
          <p:nvPr>
            <p:ph type="sldNum" sz="quarter" idx="12"/>
          </p:nvPr>
        </p:nvSpPr>
        <p:spPr>
          <a:xfrm>
            <a:off x="7856438" y="2869896"/>
            <a:ext cx="1149836" cy="1090789"/>
          </a:xfrm>
        </p:spPr>
        <p:txBody>
          <a:bodyPr/>
          <a:lstStyle/>
          <a:p>
            <a:fld id="{A242DFD6-2BDF-41C2-A965-581FADC67930}"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1771628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B5D7B2A9-FF20-40B0-AD26-3E41984F53C3}" type="datetimeFigureOut">
              <a:rPr lang="zh-TW" altLang="en-US" smtClean="0">
                <a:solidFill>
                  <a:prstClr val="white">
                    <a:tint val="75000"/>
                  </a:prstClr>
                </a:solidFill>
              </a:rPr>
              <a:pPr/>
              <a:t>2017/11/2</a:t>
            </a:fld>
            <a:endParaRPr lang="zh-TW"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242DFD6-2BDF-41C2-A965-581FADC67930}"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1124468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531638" y="3030009"/>
            <a:ext cx="3367045" cy="290617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061129" y="3030009"/>
            <a:ext cx="3367044" cy="290617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5D7B2A9-FF20-40B0-AD26-3E41984F53C3}" type="datetimeFigureOut">
              <a:rPr lang="zh-TW" altLang="en-US" smtClean="0">
                <a:solidFill>
                  <a:prstClr val="white">
                    <a:tint val="75000"/>
                  </a:prstClr>
                </a:solidFill>
              </a:rPr>
              <a:pPr/>
              <a:t>2017/11/2</a:t>
            </a:fld>
            <a:endParaRPr lang="zh-TW" alt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zh-TW" alt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A242DFD6-2BDF-41C2-A965-581FADC67930}"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3299418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5D7B2A9-FF20-40B0-AD26-3E41984F53C3}" type="datetimeFigureOut">
              <a:rPr lang="zh-TW" altLang="en-US" smtClean="0">
                <a:solidFill>
                  <a:prstClr val="white">
                    <a:tint val="75000"/>
                  </a:prstClr>
                </a:solidFill>
              </a:rPr>
              <a:pPr/>
              <a:t>2017/11/2</a:t>
            </a:fld>
            <a:endParaRPr lang="zh-TW" alt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A242DFD6-2BDF-41C2-A965-581FADC67930}"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1962767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5D7B2A9-FF20-40B0-AD26-3E41984F53C3}" type="datetimeFigureOut">
              <a:rPr lang="zh-TW" altLang="en-US" smtClean="0">
                <a:solidFill>
                  <a:prstClr val="white">
                    <a:tint val="75000"/>
                  </a:prstClr>
                </a:solidFill>
              </a:rPr>
              <a:pPr/>
              <a:t>2017/11/2</a:t>
            </a:fld>
            <a:endParaRPr lang="zh-TW" alt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zh-TW" alt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A242DFD6-2BDF-41C2-A965-581FADC67930}"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2720684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5D7B2A9-FF20-40B0-AD26-3E41984F53C3}" type="datetimeFigureOut">
              <a:rPr lang="zh-TW" altLang="en-US" smtClean="0">
                <a:solidFill>
                  <a:prstClr val="white">
                    <a:tint val="75000"/>
                  </a:prstClr>
                </a:solidFill>
              </a:rPr>
              <a:pPr/>
              <a:t>2017/11/2</a:t>
            </a:fld>
            <a:endParaRPr lang="zh-TW"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242DFD6-2BDF-41C2-A965-581FADC67930}"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168189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B5D7B2A9-FF20-40B0-AD26-3E41984F53C3}" type="datetimeFigureOut">
              <a:rPr lang="zh-TW" altLang="en-US" smtClean="0"/>
              <a:pPr/>
              <a:t>2017/11/2</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A242DFD6-2BDF-41C2-A965-581FADC67930}" type="slidenum">
              <a:rPr lang="zh-TW" altLang="en-US" smtClean="0"/>
              <a:pPr/>
              <a:t>‹#›</a:t>
            </a:fld>
            <a:endParaRPr lang="zh-TW" altLang="en-US"/>
          </a:p>
        </p:txBody>
      </p:sp>
      <p:sp>
        <p:nvSpPr>
          <p:cNvPr id="7" name="標題 6"/>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5D7B2A9-FF20-40B0-AD26-3E41984F53C3}" type="datetimeFigureOut">
              <a:rPr lang="zh-TW" altLang="en-US" smtClean="0">
                <a:solidFill>
                  <a:prstClr val="white">
                    <a:tint val="75000"/>
                  </a:prstClr>
                </a:solidFill>
              </a:rPr>
              <a:pPr/>
              <a:t>2017/11/2</a:t>
            </a:fld>
            <a:endParaRPr lang="zh-TW"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242DFD6-2BDF-41C2-A965-581FADC67930}"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3518390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5D7B2A9-FF20-40B0-AD26-3E41984F53C3}" type="datetimeFigureOut">
              <a:rPr lang="zh-TW" altLang="en-US" smtClean="0">
                <a:solidFill>
                  <a:prstClr val="white">
                    <a:tint val="75000"/>
                  </a:prstClr>
                </a:solidFill>
              </a:rPr>
              <a:pPr/>
              <a:t>2017/11/2</a:t>
            </a:fld>
            <a:endParaRPr lang="zh-TW"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white">
                  <a:tint val="75000"/>
                </a:prstClr>
              </a:solidFill>
            </a:endParaRPr>
          </a:p>
        </p:txBody>
      </p:sp>
      <p:sp>
        <p:nvSpPr>
          <p:cNvPr id="7" name="Slide Number Placeholder 6"/>
          <p:cNvSpPr>
            <a:spLocks noGrp="1"/>
          </p:cNvSpPr>
          <p:nvPr>
            <p:ph type="sldNum" sz="quarter" idx="12"/>
          </p:nvPr>
        </p:nvSpPr>
        <p:spPr>
          <a:xfrm>
            <a:off x="7856438" y="4711310"/>
            <a:ext cx="1149836" cy="1090789"/>
          </a:xfrm>
        </p:spPr>
        <p:txBody>
          <a:bodyPr/>
          <a:lstStyle/>
          <a:p>
            <a:fld id="{A242DFD6-2BDF-41C2-A965-581FADC67930}"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2777029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5D7B2A9-FF20-40B0-AD26-3E41984F53C3}" type="datetimeFigureOut">
              <a:rPr lang="zh-TW" altLang="en-US" smtClean="0">
                <a:solidFill>
                  <a:prstClr val="white">
                    <a:tint val="75000"/>
                  </a:prstClr>
                </a:solidFill>
              </a:rPr>
              <a:pPr/>
              <a:t>2017/11/2</a:t>
            </a:fld>
            <a:endParaRPr lang="zh-TW"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white">
                  <a:tint val="75000"/>
                </a:prstClr>
              </a:solidFill>
            </a:endParaRPr>
          </a:p>
        </p:txBody>
      </p:sp>
      <p:sp>
        <p:nvSpPr>
          <p:cNvPr id="7" name="Slide Number Placeholder 6"/>
          <p:cNvSpPr>
            <a:spLocks noGrp="1"/>
          </p:cNvSpPr>
          <p:nvPr>
            <p:ph type="sldNum" sz="quarter" idx="12"/>
          </p:nvPr>
        </p:nvSpPr>
        <p:spPr>
          <a:xfrm>
            <a:off x="7856438" y="4711616"/>
            <a:ext cx="1149836" cy="1090789"/>
          </a:xfrm>
        </p:spPr>
        <p:txBody>
          <a:bodyPr/>
          <a:lstStyle/>
          <a:p>
            <a:fld id="{A242DFD6-2BDF-41C2-A965-581FADC67930}"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105550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5D7B2A9-FF20-40B0-AD26-3E41984F53C3}" type="datetimeFigureOut">
              <a:rPr lang="zh-TW" altLang="en-US" smtClean="0">
                <a:solidFill>
                  <a:prstClr val="white">
                    <a:tint val="75000"/>
                  </a:prstClr>
                </a:solidFill>
              </a:rPr>
              <a:pPr/>
              <a:t>2017/11/2</a:t>
            </a:fld>
            <a:endParaRPr lang="zh-TW"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white">
                  <a:tint val="75000"/>
                </a:prstClr>
              </a:solidFill>
            </a:endParaRPr>
          </a:p>
        </p:txBody>
      </p:sp>
      <p:sp>
        <p:nvSpPr>
          <p:cNvPr id="7" name="Slide Number Placeholder 6"/>
          <p:cNvSpPr>
            <a:spLocks noGrp="1"/>
          </p:cNvSpPr>
          <p:nvPr>
            <p:ph type="sldNum" sz="quarter" idx="12"/>
          </p:nvPr>
        </p:nvSpPr>
        <p:spPr>
          <a:xfrm>
            <a:off x="7856438" y="4709926"/>
            <a:ext cx="1149836" cy="1090789"/>
          </a:xfrm>
        </p:spPr>
        <p:txBody>
          <a:bodyPr/>
          <a:lstStyle/>
          <a:p>
            <a:fld id="{A242DFD6-2BDF-41C2-A965-581FADC67930}" type="slidenum">
              <a:rPr lang="zh-TW" altLang="en-US" smtClean="0">
                <a:solidFill>
                  <a:prstClr val="white">
                    <a:tint val="75000"/>
                  </a:prstClr>
                </a:solidFill>
              </a:rPr>
              <a:pPr/>
              <a:t>‹#›</a:t>
            </a:fld>
            <a:endParaRPr lang="zh-TW" altLang="en-US">
              <a:solidFill>
                <a:prstClr val="white">
                  <a:tint val="75000"/>
                </a:prstClr>
              </a:solidFill>
            </a:endParaRPr>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7200" dirty="0">
                <a:solidFill>
                  <a:prstClr val="white"/>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7200" dirty="0">
                <a:solidFill>
                  <a:prstClr val="white"/>
                </a:solidFill>
                <a:effectLst/>
              </a:rPr>
              <a:t>”</a:t>
            </a:r>
          </a:p>
        </p:txBody>
      </p:sp>
    </p:spTree>
    <p:extLst>
      <p:ext uri="{BB962C8B-B14F-4D97-AF65-F5344CB8AC3E}">
        <p14:creationId xmlns:p14="http://schemas.microsoft.com/office/powerpoint/2010/main" val="4256530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5D7B2A9-FF20-40B0-AD26-3E41984F53C3}" type="datetimeFigureOut">
              <a:rPr lang="zh-TW" altLang="en-US" smtClean="0">
                <a:solidFill>
                  <a:prstClr val="white">
                    <a:tint val="75000"/>
                  </a:prstClr>
                </a:solidFill>
              </a:rPr>
              <a:pPr/>
              <a:t>2017/11/2</a:t>
            </a:fld>
            <a:endParaRPr lang="zh-TW"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white">
                  <a:tint val="75000"/>
                </a:prstClr>
              </a:solidFill>
            </a:endParaRPr>
          </a:p>
        </p:txBody>
      </p:sp>
      <p:sp>
        <p:nvSpPr>
          <p:cNvPr id="7" name="Slide Number Placeholder 6"/>
          <p:cNvSpPr>
            <a:spLocks noGrp="1"/>
          </p:cNvSpPr>
          <p:nvPr>
            <p:ph type="sldNum" sz="quarter" idx="12"/>
          </p:nvPr>
        </p:nvSpPr>
        <p:spPr>
          <a:xfrm>
            <a:off x="7856438" y="4709926"/>
            <a:ext cx="1149836" cy="1090789"/>
          </a:xfrm>
        </p:spPr>
        <p:txBody>
          <a:bodyPr/>
          <a:lstStyle/>
          <a:p>
            <a:fld id="{A242DFD6-2BDF-41C2-A965-581FADC67930}"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2224569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B5D7B2A9-FF20-40B0-AD26-3E41984F53C3}" type="datetimeFigureOut">
              <a:rPr lang="zh-TW" altLang="en-US" smtClean="0">
                <a:solidFill>
                  <a:prstClr val="white">
                    <a:tint val="75000"/>
                  </a:prstClr>
                </a:solidFill>
              </a:rPr>
              <a:pPr/>
              <a:t>2017/11/2</a:t>
            </a:fld>
            <a:endParaRPr lang="zh-TW" alt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A242DFD6-2BDF-41C2-A965-581FADC67930}"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3706077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B5D7B2A9-FF20-40B0-AD26-3E41984F53C3}" type="datetimeFigureOut">
              <a:rPr lang="zh-TW" altLang="en-US" smtClean="0">
                <a:solidFill>
                  <a:prstClr val="white">
                    <a:tint val="75000"/>
                  </a:prstClr>
                </a:solidFill>
              </a:rPr>
              <a:pPr/>
              <a:t>2017/11/2</a:t>
            </a:fld>
            <a:endParaRPr lang="zh-TW" alt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A242DFD6-2BDF-41C2-A965-581FADC67930}"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4236558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5D7B2A9-FF20-40B0-AD26-3E41984F53C3}" type="datetimeFigureOut">
              <a:rPr lang="zh-TW" altLang="en-US" smtClean="0">
                <a:solidFill>
                  <a:prstClr val="white">
                    <a:tint val="75000"/>
                  </a:prstClr>
                </a:solidFill>
              </a:rPr>
              <a:pPr/>
              <a:t>2017/11/2</a:t>
            </a:fld>
            <a:endParaRPr lang="zh-TW"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242DFD6-2BDF-41C2-A965-581FADC67930}"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2758424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B5D7B2A9-FF20-40B0-AD26-3E41984F53C3}" type="datetimeFigureOut">
              <a:rPr lang="zh-TW" altLang="en-US" smtClean="0">
                <a:solidFill>
                  <a:prstClr val="white">
                    <a:tint val="75000"/>
                  </a:prstClr>
                </a:solidFill>
              </a:rPr>
              <a:pPr/>
              <a:t>2017/11/2</a:t>
            </a:fld>
            <a:endParaRPr lang="zh-TW" altLang="en-US">
              <a:solidFill>
                <a:prstClr val="white">
                  <a:tint val="75000"/>
                </a:prstClr>
              </a:solidFill>
            </a:endParaRPr>
          </a:p>
        </p:txBody>
      </p:sp>
      <p:sp>
        <p:nvSpPr>
          <p:cNvPr id="5" name="Footer Placeholder 4"/>
          <p:cNvSpPr>
            <a:spLocks noGrp="1"/>
          </p:cNvSpPr>
          <p:nvPr>
            <p:ph type="ftr" sz="quarter" idx="11"/>
          </p:nvPr>
        </p:nvSpPr>
        <p:spPr>
          <a:xfrm>
            <a:off x="510241" y="5936189"/>
            <a:ext cx="4518959" cy="365125"/>
          </a:xfrm>
        </p:spPr>
        <p:txBody>
          <a:bodyPr/>
          <a:lstStyle/>
          <a:p>
            <a:endParaRPr lang="zh-TW" altLang="en-US">
              <a:solidFill>
                <a:prstClr val="white">
                  <a:tint val="75000"/>
                </a:prstClr>
              </a:solidFill>
            </a:endParaRPr>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A242DFD6-2BDF-41C2-A965-581FADC67930}"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1631265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5D7B2A9-FF20-40B0-AD26-3E41984F53C3}" type="datetimeFigureOut">
              <a:rPr lang="zh-TW" altLang="en-US" smtClean="0">
                <a:solidFill>
                  <a:prstClr val="black">
                    <a:tint val="75000"/>
                  </a:prstClr>
                </a:solidFill>
              </a:rPr>
              <a:pPr/>
              <a:t>2017/11/2</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42DFD6-2BDF-41C2-A965-581FADC67930}" type="slidenum">
              <a:rPr lang="zh-TW" altLang="en-US" smtClean="0">
                <a:solidFill>
                  <a:srgbClr val="90C226"/>
                </a:solidFill>
              </a:rPr>
              <a:pPr/>
              <a:t>‹#›</a:t>
            </a:fld>
            <a:endParaRPr lang="zh-TW" altLang="en-US">
              <a:solidFill>
                <a:srgbClr val="90C226"/>
              </a:solidFill>
            </a:endParaRPr>
          </a:p>
        </p:txBody>
      </p:sp>
    </p:spTree>
    <p:extLst>
      <p:ext uri="{BB962C8B-B14F-4D97-AF65-F5344CB8AC3E}">
        <p14:creationId xmlns:p14="http://schemas.microsoft.com/office/powerpoint/2010/main" val="382303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B5D7B2A9-FF20-40B0-AD26-3E41984F53C3}" type="datetimeFigureOut">
              <a:rPr lang="zh-TW" altLang="en-US" smtClean="0"/>
              <a:pPr/>
              <a:t>2017/11/2</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A242DFD6-2BDF-41C2-A965-581FADC67930}" type="slidenum">
              <a:rPr lang="zh-TW" altLang="en-US" smtClean="0"/>
              <a:pPr/>
              <a:t>‹#›</a:t>
            </a:fld>
            <a:endParaRPr lang="zh-TW" altLang="en-US"/>
          </a:p>
        </p:txBody>
      </p:sp>
      <p:sp>
        <p:nvSpPr>
          <p:cNvPr id="7" name="＞形箭號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形箭號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5D7B2A9-FF20-40B0-AD26-3E41984F53C3}" type="datetimeFigureOut">
              <a:rPr lang="zh-TW" altLang="en-US" smtClean="0">
                <a:solidFill>
                  <a:prstClr val="black">
                    <a:tint val="75000"/>
                  </a:prstClr>
                </a:solidFill>
              </a:rPr>
              <a:pPr/>
              <a:t>2017/11/2</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42DFD6-2BDF-41C2-A965-581FADC67930}" type="slidenum">
              <a:rPr lang="zh-TW" altLang="en-US" smtClean="0">
                <a:solidFill>
                  <a:srgbClr val="90C226"/>
                </a:solidFill>
              </a:rPr>
              <a:pPr/>
              <a:t>‹#›</a:t>
            </a:fld>
            <a:endParaRPr lang="zh-TW" altLang="en-US">
              <a:solidFill>
                <a:srgbClr val="90C226"/>
              </a:solidFill>
            </a:endParaRPr>
          </a:p>
        </p:txBody>
      </p:sp>
    </p:spTree>
    <p:extLst>
      <p:ext uri="{BB962C8B-B14F-4D97-AF65-F5344CB8AC3E}">
        <p14:creationId xmlns:p14="http://schemas.microsoft.com/office/powerpoint/2010/main" val="2401555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5D7B2A9-FF20-40B0-AD26-3E41984F53C3}" type="datetimeFigureOut">
              <a:rPr lang="zh-TW" altLang="en-US" smtClean="0">
                <a:solidFill>
                  <a:prstClr val="black">
                    <a:tint val="75000"/>
                  </a:prstClr>
                </a:solidFill>
              </a:rPr>
              <a:pPr/>
              <a:t>2017/11/2</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42DFD6-2BDF-41C2-A965-581FADC67930}" type="slidenum">
              <a:rPr lang="zh-TW" altLang="en-US" smtClean="0">
                <a:solidFill>
                  <a:srgbClr val="90C226"/>
                </a:solidFill>
              </a:rPr>
              <a:pPr/>
              <a:t>‹#›</a:t>
            </a:fld>
            <a:endParaRPr lang="zh-TW" altLang="en-US">
              <a:solidFill>
                <a:srgbClr val="90C226"/>
              </a:solidFill>
            </a:endParaRPr>
          </a:p>
        </p:txBody>
      </p:sp>
    </p:spTree>
    <p:extLst>
      <p:ext uri="{BB962C8B-B14F-4D97-AF65-F5344CB8AC3E}">
        <p14:creationId xmlns:p14="http://schemas.microsoft.com/office/powerpoint/2010/main" val="3769868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B5D7B2A9-FF20-40B0-AD26-3E41984F53C3}" type="datetimeFigureOut">
              <a:rPr lang="zh-TW" altLang="en-US" smtClean="0">
                <a:solidFill>
                  <a:prstClr val="black">
                    <a:tint val="75000"/>
                  </a:prstClr>
                </a:solidFill>
              </a:rPr>
              <a:pPr/>
              <a:t>2017/11/2</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42DFD6-2BDF-41C2-A965-581FADC67930}" type="slidenum">
              <a:rPr lang="zh-TW" altLang="en-US" smtClean="0">
                <a:solidFill>
                  <a:srgbClr val="90C226"/>
                </a:solidFill>
              </a:rPr>
              <a:pPr/>
              <a:t>‹#›</a:t>
            </a:fld>
            <a:endParaRPr lang="zh-TW" altLang="en-US">
              <a:solidFill>
                <a:srgbClr val="90C226"/>
              </a:solidFill>
            </a:endParaRPr>
          </a:p>
        </p:txBody>
      </p:sp>
    </p:spTree>
    <p:extLst>
      <p:ext uri="{BB962C8B-B14F-4D97-AF65-F5344CB8AC3E}">
        <p14:creationId xmlns:p14="http://schemas.microsoft.com/office/powerpoint/2010/main" val="3904188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5D7B2A9-FF20-40B0-AD26-3E41984F53C3}" type="datetimeFigureOut">
              <a:rPr lang="zh-TW" altLang="en-US" smtClean="0">
                <a:solidFill>
                  <a:prstClr val="black">
                    <a:tint val="75000"/>
                  </a:prstClr>
                </a:solidFill>
              </a:rPr>
              <a:pPr/>
              <a:t>2017/11/2</a:t>
            </a:fld>
            <a:endParaRPr lang="zh-TW"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TW"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42DFD6-2BDF-41C2-A965-581FADC67930}" type="slidenum">
              <a:rPr lang="zh-TW" altLang="en-US" smtClean="0">
                <a:solidFill>
                  <a:srgbClr val="90C226"/>
                </a:solidFill>
              </a:rPr>
              <a:pPr/>
              <a:t>‹#›</a:t>
            </a:fld>
            <a:endParaRPr lang="zh-TW" altLang="en-US">
              <a:solidFill>
                <a:srgbClr val="90C226"/>
              </a:solidFill>
            </a:endParaRPr>
          </a:p>
        </p:txBody>
      </p:sp>
    </p:spTree>
    <p:extLst>
      <p:ext uri="{BB962C8B-B14F-4D97-AF65-F5344CB8AC3E}">
        <p14:creationId xmlns:p14="http://schemas.microsoft.com/office/powerpoint/2010/main" val="33483777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5D7B2A9-FF20-40B0-AD26-3E41984F53C3}" type="datetimeFigureOut">
              <a:rPr lang="zh-TW" altLang="en-US" smtClean="0">
                <a:solidFill>
                  <a:prstClr val="black">
                    <a:tint val="75000"/>
                  </a:prstClr>
                </a:solidFill>
              </a:rPr>
              <a:pPr/>
              <a:t>2017/11/2</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242DFD6-2BDF-41C2-A965-581FADC67930}" type="slidenum">
              <a:rPr lang="zh-TW" altLang="en-US" smtClean="0">
                <a:solidFill>
                  <a:srgbClr val="90C226"/>
                </a:solidFill>
              </a:rPr>
              <a:pPr/>
              <a:t>‹#›</a:t>
            </a:fld>
            <a:endParaRPr lang="zh-TW" altLang="en-US">
              <a:solidFill>
                <a:srgbClr val="90C226"/>
              </a:solidFill>
            </a:endParaRPr>
          </a:p>
        </p:txBody>
      </p:sp>
    </p:spTree>
    <p:extLst>
      <p:ext uri="{BB962C8B-B14F-4D97-AF65-F5344CB8AC3E}">
        <p14:creationId xmlns:p14="http://schemas.microsoft.com/office/powerpoint/2010/main" val="3598294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D7B2A9-FF20-40B0-AD26-3E41984F53C3}" type="datetimeFigureOut">
              <a:rPr lang="zh-TW" altLang="en-US" smtClean="0">
                <a:solidFill>
                  <a:prstClr val="black">
                    <a:tint val="75000"/>
                  </a:prstClr>
                </a:solidFill>
              </a:rPr>
              <a:pPr/>
              <a:t>2017/11/2</a:t>
            </a:fld>
            <a:endParaRPr lang="zh-TW"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TW"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42DFD6-2BDF-41C2-A965-581FADC67930}" type="slidenum">
              <a:rPr lang="zh-TW" altLang="en-US" smtClean="0">
                <a:solidFill>
                  <a:srgbClr val="90C226"/>
                </a:solidFill>
              </a:rPr>
              <a:pPr/>
              <a:t>‹#›</a:t>
            </a:fld>
            <a:endParaRPr lang="zh-TW" altLang="en-US">
              <a:solidFill>
                <a:srgbClr val="90C226"/>
              </a:solidFill>
            </a:endParaRPr>
          </a:p>
        </p:txBody>
      </p:sp>
    </p:spTree>
    <p:extLst>
      <p:ext uri="{BB962C8B-B14F-4D97-AF65-F5344CB8AC3E}">
        <p14:creationId xmlns:p14="http://schemas.microsoft.com/office/powerpoint/2010/main" val="40598446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5D7B2A9-FF20-40B0-AD26-3E41984F53C3}" type="datetimeFigureOut">
              <a:rPr lang="zh-TW" altLang="en-US" smtClean="0">
                <a:solidFill>
                  <a:prstClr val="black">
                    <a:tint val="75000"/>
                  </a:prstClr>
                </a:solidFill>
              </a:rPr>
              <a:pPr/>
              <a:t>2017/11/2</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42DFD6-2BDF-41C2-A965-581FADC67930}" type="slidenum">
              <a:rPr lang="zh-TW" altLang="en-US" smtClean="0">
                <a:solidFill>
                  <a:srgbClr val="90C226"/>
                </a:solidFill>
              </a:rPr>
              <a:pPr/>
              <a:t>‹#›</a:t>
            </a:fld>
            <a:endParaRPr lang="zh-TW" altLang="en-US">
              <a:solidFill>
                <a:srgbClr val="90C226"/>
              </a:solidFill>
            </a:endParaRPr>
          </a:p>
        </p:txBody>
      </p:sp>
    </p:spTree>
    <p:extLst>
      <p:ext uri="{BB962C8B-B14F-4D97-AF65-F5344CB8AC3E}">
        <p14:creationId xmlns:p14="http://schemas.microsoft.com/office/powerpoint/2010/main" val="28521387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5D7B2A9-FF20-40B0-AD26-3E41984F53C3}" type="datetimeFigureOut">
              <a:rPr lang="zh-TW" altLang="en-US" smtClean="0">
                <a:solidFill>
                  <a:prstClr val="black">
                    <a:tint val="75000"/>
                  </a:prstClr>
                </a:solidFill>
              </a:rPr>
              <a:pPr/>
              <a:t>2017/11/2</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42DFD6-2BDF-41C2-A965-581FADC67930}" type="slidenum">
              <a:rPr lang="zh-TW" altLang="en-US" smtClean="0">
                <a:solidFill>
                  <a:srgbClr val="90C226"/>
                </a:solidFill>
              </a:rPr>
              <a:pPr/>
              <a:t>‹#›</a:t>
            </a:fld>
            <a:endParaRPr lang="zh-TW" altLang="en-US">
              <a:solidFill>
                <a:srgbClr val="90C226"/>
              </a:solidFill>
            </a:endParaRPr>
          </a:p>
        </p:txBody>
      </p:sp>
    </p:spTree>
    <p:extLst>
      <p:ext uri="{BB962C8B-B14F-4D97-AF65-F5344CB8AC3E}">
        <p14:creationId xmlns:p14="http://schemas.microsoft.com/office/powerpoint/2010/main" val="40446382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5D7B2A9-FF20-40B0-AD26-3E41984F53C3}" type="datetimeFigureOut">
              <a:rPr lang="zh-TW" altLang="en-US" smtClean="0">
                <a:solidFill>
                  <a:prstClr val="black">
                    <a:tint val="75000"/>
                  </a:prstClr>
                </a:solidFill>
              </a:rPr>
              <a:pPr/>
              <a:t>2017/11/2</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42DFD6-2BDF-41C2-A965-581FADC67930}" type="slidenum">
              <a:rPr lang="zh-TW" altLang="en-US" smtClean="0">
                <a:solidFill>
                  <a:srgbClr val="90C226"/>
                </a:solidFill>
              </a:rPr>
              <a:pPr/>
              <a:t>‹#›</a:t>
            </a:fld>
            <a:endParaRPr lang="zh-TW" altLang="en-US">
              <a:solidFill>
                <a:srgbClr val="90C226"/>
              </a:solidFill>
            </a:endParaRPr>
          </a:p>
        </p:txBody>
      </p:sp>
    </p:spTree>
    <p:extLst>
      <p:ext uri="{BB962C8B-B14F-4D97-AF65-F5344CB8AC3E}">
        <p14:creationId xmlns:p14="http://schemas.microsoft.com/office/powerpoint/2010/main" val="1154417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5D7B2A9-FF20-40B0-AD26-3E41984F53C3}" type="datetimeFigureOut">
              <a:rPr lang="zh-TW" altLang="en-US" smtClean="0">
                <a:solidFill>
                  <a:prstClr val="black">
                    <a:tint val="75000"/>
                  </a:prstClr>
                </a:solidFill>
              </a:rPr>
              <a:pPr/>
              <a:t>2017/11/2</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42DFD6-2BDF-41C2-A965-581FADC67930}" type="slidenum">
              <a:rPr lang="zh-TW" altLang="en-US" smtClean="0">
                <a:solidFill>
                  <a:srgbClr val="90C226"/>
                </a:solidFill>
              </a:rPr>
              <a:pPr/>
              <a:t>‹#›</a:t>
            </a:fld>
            <a:endParaRPr lang="zh-TW" altLang="en-US">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83153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2">
        <a:schemeClr val="bg1"/>
      </p:bgRef>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B5D7B2A9-FF20-40B0-AD26-3E41984F53C3}" type="datetimeFigureOut">
              <a:rPr lang="zh-TW" altLang="en-US" smtClean="0"/>
              <a:pPr/>
              <a:t>2017/11/2</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A242DFD6-2BDF-41C2-A965-581FADC67930}" type="slidenum">
              <a:rPr lang="zh-TW" altLang="en-US" smtClean="0"/>
              <a:pPr/>
              <a:t>‹#›</a:t>
            </a:fld>
            <a:endParaRPr lang="zh-TW" altLang="en-US"/>
          </a:p>
        </p:txBody>
      </p:sp>
      <p:sp>
        <p:nvSpPr>
          <p:cNvPr id="8" name="標題 7"/>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5D7B2A9-FF20-40B0-AD26-3E41984F53C3}" type="datetimeFigureOut">
              <a:rPr lang="zh-TW" altLang="en-US" smtClean="0">
                <a:solidFill>
                  <a:prstClr val="black">
                    <a:tint val="75000"/>
                  </a:prstClr>
                </a:solidFill>
              </a:rPr>
              <a:pPr/>
              <a:t>2017/11/2</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42DFD6-2BDF-41C2-A965-581FADC67930}" type="slidenum">
              <a:rPr lang="zh-TW" altLang="en-US" smtClean="0">
                <a:solidFill>
                  <a:srgbClr val="90C226"/>
                </a:solidFill>
              </a:rPr>
              <a:pPr/>
              <a:t>‹#›</a:t>
            </a:fld>
            <a:endParaRPr lang="zh-TW" altLang="en-US">
              <a:solidFill>
                <a:srgbClr val="90C226"/>
              </a:solidFill>
            </a:endParaRPr>
          </a:p>
        </p:txBody>
      </p:sp>
    </p:spTree>
    <p:extLst>
      <p:ext uri="{BB962C8B-B14F-4D97-AF65-F5344CB8AC3E}">
        <p14:creationId xmlns:p14="http://schemas.microsoft.com/office/powerpoint/2010/main" val="19782998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5D7B2A9-FF20-40B0-AD26-3E41984F53C3}" type="datetimeFigureOut">
              <a:rPr lang="zh-TW" altLang="en-US" smtClean="0">
                <a:solidFill>
                  <a:prstClr val="black">
                    <a:tint val="75000"/>
                  </a:prstClr>
                </a:solidFill>
              </a:rPr>
              <a:pPr/>
              <a:t>2017/11/2</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42DFD6-2BDF-41C2-A965-581FADC67930}" type="slidenum">
              <a:rPr lang="zh-TW" altLang="en-US" smtClean="0">
                <a:solidFill>
                  <a:srgbClr val="90C226"/>
                </a:solidFill>
              </a:rPr>
              <a:pPr/>
              <a:t>‹#›</a:t>
            </a:fld>
            <a:endParaRPr lang="zh-TW" altLang="en-US">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6986443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5D7B2A9-FF20-40B0-AD26-3E41984F53C3}" type="datetimeFigureOut">
              <a:rPr lang="zh-TW" altLang="en-US" smtClean="0">
                <a:solidFill>
                  <a:prstClr val="black">
                    <a:tint val="75000"/>
                  </a:prstClr>
                </a:solidFill>
              </a:rPr>
              <a:pPr/>
              <a:t>2017/11/2</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42DFD6-2BDF-41C2-A965-581FADC67930}" type="slidenum">
              <a:rPr lang="zh-TW" altLang="en-US" smtClean="0">
                <a:solidFill>
                  <a:srgbClr val="90C226"/>
                </a:solidFill>
              </a:rPr>
              <a:pPr/>
              <a:t>‹#›</a:t>
            </a:fld>
            <a:endParaRPr lang="zh-TW" altLang="en-US">
              <a:solidFill>
                <a:srgbClr val="90C226"/>
              </a:solidFill>
            </a:endParaRPr>
          </a:p>
        </p:txBody>
      </p:sp>
    </p:spTree>
    <p:extLst>
      <p:ext uri="{BB962C8B-B14F-4D97-AF65-F5344CB8AC3E}">
        <p14:creationId xmlns:p14="http://schemas.microsoft.com/office/powerpoint/2010/main" val="29892937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5D7B2A9-FF20-40B0-AD26-3E41984F53C3}" type="datetimeFigureOut">
              <a:rPr lang="zh-TW" altLang="en-US" smtClean="0">
                <a:solidFill>
                  <a:prstClr val="black">
                    <a:tint val="75000"/>
                  </a:prstClr>
                </a:solidFill>
              </a:rPr>
              <a:pPr/>
              <a:t>2017/11/2</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42DFD6-2BDF-41C2-A965-581FADC67930}" type="slidenum">
              <a:rPr lang="zh-TW" altLang="en-US" smtClean="0">
                <a:solidFill>
                  <a:srgbClr val="90C226"/>
                </a:solidFill>
              </a:rPr>
              <a:pPr/>
              <a:t>‹#›</a:t>
            </a:fld>
            <a:endParaRPr lang="zh-TW" altLang="en-US">
              <a:solidFill>
                <a:srgbClr val="90C226"/>
              </a:solidFill>
            </a:endParaRPr>
          </a:p>
        </p:txBody>
      </p:sp>
    </p:spTree>
    <p:extLst>
      <p:ext uri="{BB962C8B-B14F-4D97-AF65-F5344CB8AC3E}">
        <p14:creationId xmlns:p14="http://schemas.microsoft.com/office/powerpoint/2010/main" val="42282815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5D7B2A9-FF20-40B0-AD26-3E41984F53C3}" type="datetimeFigureOut">
              <a:rPr lang="zh-TW" altLang="en-US" smtClean="0">
                <a:solidFill>
                  <a:prstClr val="black">
                    <a:tint val="75000"/>
                  </a:prstClr>
                </a:solidFill>
              </a:rPr>
              <a:pPr/>
              <a:t>2017/11/2</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42DFD6-2BDF-41C2-A965-581FADC67930}" type="slidenum">
              <a:rPr lang="zh-TW" altLang="en-US" smtClean="0">
                <a:solidFill>
                  <a:srgbClr val="90C226"/>
                </a:solidFill>
              </a:rPr>
              <a:pPr/>
              <a:t>‹#›</a:t>
            </a:fld>
            <a:endParaRPr lang="zh-TW" altLang="en-US">
              <a:solidFill>
                <a:srgbClr val="90C226"/>
              </a:solidFill>
            </a:endParaRPr>
          </a:p>
        </p:txBody>
      </p:sp>
    </p:spTree>
    <p:extLst>
      <p:ext uri="{BB962C8B-B14F-4D97-AF65-F5344CB8AC3E}">
        <p14:creationId xmlns:p14="http://schemas.microsoft.com/office/powerpoint/2010/main" val="1027127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nchor="ctr"/>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B5D7B2A9-FF20-40B0-AD26-3E41984F53C3}" type="datetimeFigureOut">
              <a:rPr lang="zh-TW" altLang="en-US" smtClean="0"/>
              <a:pPr/>
              <a:t>2017/11/2</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A242DFD6-2BDF-41C2-A965-581FADC67930}"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Ref idx="1002">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extLst/>
          </a:lstStyle>
          <a:p>
            <a:fld id="{B5D7B2A9-FF20-40B0-AD26-3E41984F53C3}" type="datetimeFigureOut">
              <a:rPr lang="zh-TW" altLang="en-US" smtClean="0"/>
              <a:pPr/>
              <a:t>2017/11/2</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A242DFD6-2BDF-41C2-A965-581FADC67930}" type="slidenum">
              <a:rPr lang="zh-TW" altLang="en-US" smtClean="0"/>
              <a:pPr/>
              <a:t>‹#›</a:t>
            </a:fld>
            <a:endParaRPr lang="zh-TW" altLang="en-US"/>
          </a:p>
        </p:txBody>
      </p:sp>
      <p:sp>
        <p:nvSpPr>
          <p:cNvPr id="6" name="標題 5"/>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extLst/>
          </a:lstStyle>
          <a:p>
            <a:fld id="{B5D7B2A9-FF20-40B0-AD26-3E41984F53C3}" type="datetimeFigureOut">
              <a:rPr lang="zh-TW" altLang="en-US" smtClean="0"/>
              <a:pPr/>
              <a:t>2017/11/2</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A242DFD6-2BDF-41C2-A965-581FADC67930}"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6727032" y="6407944"/>
            <a:ext cx="1920240" cy="365760"/>
          </a:xfrm>
        </p:spPr>
        <p:txBody>
          <a:bodyPr/>
          <a:lstStyle>
            <a:extLst/>
          </a:lstStyle>
          <a:p>
            <a:fld id="{B5D7B2A9-FF20-40B0-AD26-3E41984F53C3}" type="datetimeFigureOut">
              <a:rPr lang="zh-TW" altLang="en-US" smtClean="0"/>
              <a:pPr/>
              <a:t>2017/11/2</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A242DFD6-2BDF-41C2-A965-581FADC67930}"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1"/>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
        <p:nvSpPr>
          <p:cNvPr id="3" name="圖片版面配置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TW" altLang="en-US" smtClean="0"/>
              <a:t>按一下圖示以新增圖片</a:t>
            </a:r>
            <a:endParaRPr kumimoji="0" lang="en-US" dirty="0"/>
          </a:p>
        </p:txBody>
      </p:sp>
      <p:sp>
        <p:nvSpPr>
          <p:cNvPr id="5" name="日期版面配置區 4"/>
          <p:cNvSpPr>
            <a:spLocks noGrp="1"/>
          </p:cNvSpPr>
          <p:nvPr>
            <p:ph type="dt" sz="half" idx="10"/>
          </p:nvPr>
        </p:nvSpPr>
        <p:spPr/>
        <p:txBody>
          <a:bodyPr/>
          <a:lstStyle>
            <a:lvl1pPr>
              <a:defRPr>
                <a:solidFill>
                  <a:schemeClr val="tx1"/>
                </a:solidFill>
              </a:defRPr>
            </a:lvl1pPr>
            <a:extLst/>
          </a:lstStyle>
          <a:p>
            <a:fld id="{B5D7B2A9-FF20-40B0-AD26-3E41984F53C3}" type="datetimeFigureOut">
              <a:rPr lang="zh-TW" altLang="en-US" smtClean="0"/>
              <a:pPr/>
              <a:t>2017/11/2</a:t>
            </a:fld>
            <a:endParaRPr lang="zh-TW" altLang="en-US"/>
          </a:p>
        </p:txBody>
      </p:sp>
      <p:sp>
        <p:nvSpPr>
          <p:cNvPr id="6" name="頁尾版面配置區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TW" altLang="en-US"/>
          </a:p>
        </p:txBody>
      </p:sp>
      <p:sp>
        <p:nvSpPr>
          <p:cNvPr id="7" name="投影片編號版面配置區 6"/>
          <p:cNvSpPr>
            <a:spLocks noGrp="1"/>
          </p:cNvSpPr>
          <p:nvPr>
            <p:ph type="sldNum" sz="quarter" idx="12"/>
          </p:nvPr>
        </p:nvSpPr>
        <p:spPr/>
        <p:txBody>
          <a:bodyPr/>
          <a:lstStyle>
            <a:lvl1pPr>
              <a:defRPr>
                <a:solidFill>
                  <a:schemeClr val="tx1"/>
                </a:solidFill>
              </a:defRPr>
            </a:lvl1pPr>
            <a:extLst/>
          </a:lstStyle>
          <a:p>
            <a:fld id="{A242DFD6-2BDF-41C2-A965-581FADC67930}" type="slidenum">
              <a:rPr lang="zh-TW" altLang="en-US" smtClean="0"/>
              <a:pPr/>
              <a:t>‹#›</a:t>
            </a:fld>
            <a:endParaRPr lang="zh-TW" altLang="en-US"/>
          </a:p>
        </p:txBody>
      </p:sp>
      <p:sp>
        <p:nvSpPr>
          <p:cNvPr id="2" name="標題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TW" altLang="en-US" smtClean="0"/>
              <a:t>按一下以編輯母片標題樣式</a:t>
            </a:r>
            <a:endParaRPr kumimoji="0" lang="en-US"/>
          </a:p>
        </p:txBody>
      </p:sp>
      <p:sp>
        <p:nvSpPr>
          <p:cNvPr id="8" name="手繪多邊形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手繪多邊形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線接點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形箭號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形箭號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手繪多邊形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手繪多邊形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線接點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5D7B2A9-FF20-40B0-AD26-3E41984F53C3}" type="datetimeFigureOut">
              <a:rPr lang="zh-TW" altLang="en-US" smtClean="0"/>
              <a:pPr/>
              <a:t>2017/11/2</a:t>
            </a:fld>
            <a:endParaRPr lang="zh-TW" altLang="en-US"/>
          </a:p>
        </p:txBody>
      </p:sp>
      <p:sp>
        <p:nvSpPr>
          <p:cNvPr id="22" name="頁尾版面配置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TW" altLang="en-US"/>
          </a:p>
        </p:txBody>
      </p:sp>
      <p:sp>
        <p:nvSpPr>
          <p:cNvPr id="18" name="投影片編號版面配置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242DFD6-2BDF-41C2-A965-581FADC67930}"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5D7B2A9-FF20-40B0-AD26-3E41984F53C3}" type="datetimeFigureOut">
              <a:rPr lang="zh-TW" altLang="en-US" smtClean="0">
                <a:solidFill>
                  <a:prstClr val="white">
                    <a:tint val="75000"/>
                  </a:prstClr>
                </a:solidFill>
              </a:rPr>
              <a:pPr/>
              <a:t>2017/11/2</a:t>
            </a:fld>
            <a:endParaRPr lang="zh-TW" altLang="en-US">
              <a:solidFill>
                <a:prstClr val="white">
                  <a:tint val="75000"/>
                </a:prstClr>
              </a:solidFill>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zh-TW" altLang="en-US">
              <a:solidFill>
                <a:prstClr val="white">
                  <a:tint val="75000"/>
                </a:prstClr>
              </a:solidFill>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A242DFD6-2BDF-41C2-A965-581FADC67930}"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3985353048"/>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D7B2A9-FF20-40B0-AD26-3E41984F53C3}" type="datetimeFigureOut">
              <a:rPr lang="zh-TW" altLang="en-US" smtClean="0">
                <a:solidFill>
                  <a:prstClr val="white">
                    <a:tint val="75000"/>
                  </a:prstClr>
                </a:solidFill>
              </a:rPr>
              <a:pPr/>
              <a:t>2017/11/2</a:t>
            </a:fld>
            <a:endParaRPr lang="zh-TW" altLang="en-US">
              <a:solidFill>
                <a:prstClr val="white">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solidFill>
                <a:prstClr val="white">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242DFD6-2BDF-41C2-A965-581FADC67930}"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275119109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95536" y="332656"/>
            <a:ext cx="8424936" cy="1758696"/>
          </a:xfrm>
        </p:spPr>
        <p:txBody>
          <a:bodyPr>
            <a:normAutofit fontScale="90000"/>
          </a:bodyPr>
          <a:lstStyle/>
          <a:p>
            <a:pPr algn="ctr"/>
            <a:r>
              <a:rPr lang="zh-TW" altLang="en-US" dirty="0" smtClean="0"/>
              <a:t/>
            </a:r>
            <a:br>
              <a:rPr lang="zh-TW" altLang="en-US" dirty="0" smtClean="0"/>
            </a:br>
            <a:r>
              <a:rPr lang="zh-TW" altLang="en-US" dirty="0" smtClean="0"/>
              <a:t> </a:t>
            </a: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zh-TW" altLang="en-US" sz="4400" dirty="0" smtClean="0">
                <a:solidFill>
                  <a:schemeClr val="tx1"/>
                </a:solidFill>
                <a:latin typeface="微軟正黑體" pitchFamily="34" charset="-120"/>
                <a:ea typeface="微軟正黑體" pitchFamily="34" charset="-120"/>
              </a:rPr>
              <a:t/>
            </a:r>
            <a:br>
              <a:rPr lang="zh-TW" altLang="en-US" sz="4400" dirty="0" smtClean="0">
                <a:solidFill>
                  <a:schemeClr val="tx1"/>
                </a:solidFill>
                <a:latin typeface="微軟正黑體" pitchFamily="34" charset="-120"/>
                <a:ea typeface="微軟正黑體" pitchFamily="34" charset="-120"/>
              </a:rPr>
            </a:br>
            <a:r>
              <a:rPr lang="zh-TW" altLang="en-US" sz="6100" dirty="0" smtClean="0">
                <a:solidFill>
                  <a:schemeClr val="tx1"/>
                </a:solidFill>
                <a:latin typeface="標楷體" panose="03000509000000000000" pitchFamily="65" charset="-120"/>
                <a:ea typeface="標楷體" panose="03000509000000000000" pitchFamily="65" charset="-120"/>
              </a:rPr>
              <a:t>洄瀾逆旅</a:t>
            </a:r>
            <a:r>
              <a:rPr lang="en-US" altLang="zh-TW" sz="6100" dirty="0" smtClean="0">
                <a:solidFill>
                  <a:schemeClr val="tx1"/>
                </a:solidFill>
                <a:latin typeface="標楷體" panose="03000509000000000000" pitchFamily="65" charset="-120"/>
                <a:ea typeface="標楷體" panose="03000509000000000000" pitchFamily="65" charset="-120"/>
              </a:rPr>
              <a:t>-</a:t>
            </a:r>
            <a:br>
              <a:rPr lang="en-US" altLang="zh-TW" sz="6100" dirty="0" smtClean="0">
                <a:solidFill>
                  <a:schemeClr val="tx1"/>
                </a:solidFill>
                <a:latin typeface="標楷體" panose="03000509000000000000" pitchFamily="65" charset="-120"/>
                <a:ea typeface="標楷體" panose="03000509000000000000" pitchFamily="65" charset="-120"/>
              </a:rPr>
            </a:br>
            <a:r>
              <a:rPr lang="zh-TW" altLang="en-US" sz="6100" dirty="0" smtClean="0">
                <a:solidFill>
                  <a:schemeClr val="tx1"/>
                </a:solidFill>
                <a:latin typeface="標楷體" panose="03000509000000000000" pitchFamily="65" charset="-120"/>
                <a:ea typeface="標楷體" panose="03000509000000000000" pitchFamily="65" charset="-120"/>
              </a:rPr>
              <a:t>花蓮民宿業經營現況研究</a:t>
            </a:r>
            <a:endParaRPr lang="zh-TW" altLang="en-US" sz="6100" dirty="0">
              <a:solidFill>
                <a:schemeClr val="tx1"/>
              </a:solidFill>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539552" y="4815592"/>
            <a:ext cx="3456384" cy="1705392"/>
          </a:xfrm>
        </p:spPr>
        <p:txBody>
          <a:bodyPr>
            <a:normAutofit/>
          </a:bodyPr>
          <a:lstStyle/>
          <a:p>
            <a:pPr algn="l"/>
            <a:r>
              <a:rPr lang="zh-TW" altLang="en-US" sz="2400" dirty="0" smtClean="0">
                <a:solidFill>
                  <a:schemeClr val="tx1"/>
                </a:solidFill>
                <a:latin typeface="標楷體" panose="03000509000000000000" pitchFamily="65" charset="-120"/>
                <a:ea typeface="標楷體" panose="03000509000000000000" pitchFamily="65" charset="-120"/>
              </a:rPr>
              <a:t>花蓮縣立自強國民中學</a:t>
            </a:r>
            <a:endParaRPr lang="en-US" altLang="zh-TW" sz="2400" dirty="0">
              <a:solidFill>
                <a:schemeClr val="tx1"/>
              </a:solidFill>
              <a:latin typeface="標楷體" panose="03000509000000000000" pitchFamily="65" charset="-120"/>
              <a:ea typeface="標楷體" panose="03000509000000000000" pitchFamily="65" charset="-120"/>
            </a:endParaRPr>
          </a:p>
          <a:p>
            <a:pPr algn="l"/>
            <a:r>
              <a:rPr lang="zh-TW" altLang="en-US" sz="2400" dirty="0" smtClean="0">
                <a:solidFill>
                  <a:schemeClr val="tx1"/>
                </a:solidFill>
                <a:latin typeface="標楷體" panose="03000509000000000000" pitchFamily="65" charset="-120"/>
                <a:ea typeface="標楷體" panose="03000509000000000000" pitchFamily="65" charset="-120"/>
              </a:rPr>
              <a:t>宿說花</a:t>
            </a:r>
            <a:r>
              <a:rPr lang="zh-TW" altLang="en-US" sz="2400" dirty="0" smtClean="0">
                <a:latin typeface="標楷體" panose="03000509000000000000" pitchFamily="65" charset="-120"/>
                <a:ea typeface="標楷體" panose="03000509000000000000" pitchFamily="65" charset="-120"/>
              </a:rPr>
              <a:t>蓮隊</a:t>
            </a:r>
            <a:r>
              <a:rPr lang="zh-TW" altLang="en-US" sz="2400" dirty="0" smtClean="0">
                <a:solidFill>
                  <a:schemeClr val="tx1"/>
                </a:solidFill>
                <a:latin typeface="標楷體" panose="03000509000000000000" pitchFamily="65" charset="-120"/>
                <a:ea typeface="標楷體" panose="03000509000000000000" pitchFamily="65" charset="-120"/>
              </a:rPr>
              <a:t>    </a:t>
            </a:r>
            <a:endParaRPr lang="en-US" altLang="zh-TW" sz="2400" dirty="0" smtClean="0">
              <a:solidFill>
                <a:schemeClr val="tx1"/>
              </a:solidFill>
              <a:latin typeface="標楷體" panose="03000509000000000000" pitchFamily="65" charset="-120"/>
              <a:ea typeface="標楷體" panose="03000509000000000000" pitchFamily="65" charset="-120"/>
            </a:endParaRPr>
          </a:p>
          <a:p>
            <a:pPr algn="l"/>
            <a:r>
              <a:rPr lang="zh-TW" altLang="en-US" sz="2400" dirty="0" smtClean="0">
                <a:latin typeface="標楷體" panose="03000509000000000000" pitchFamily="65" charset="-120"/>
                <a:ea typeface="標楷體" panose="03000509000000000000" pitchFamily="65" charset="-120"/>
              </a:rPr>
              <a:t>隊</a:t>
            </a:r>
            <a:r>
              <a:rPr lang="zh-TW" altLang="en-US" sz="2400" dirty="0">
                <a:latin typeface="標楷體" panose="03000509000000000000" pitchFamily="65" charset="-120"/>
                <a:ea typeface="標楷體" panose="03000509000000000000" pitchFamily="65" charset="-120"/>
              </a:rPr>
              <a:t>員</a:t>
            </a:r>
            <a:r>
              <a:rPr lang="en-US" altLang="zh-TW" sz="2400" dirty="0" smtClean="0">
                <a:solidFill>
                  <a:schemeClr val="tx1"/>
                </a:solidFill>
                <a:latin typeface="標楷體" panose="03000509000000000000" pitchFamily="65" charset="-120"/>
                <a:ea typeface="標楷體" panose="03000509000000000000" pitchFamily="65" charset="-120"/>
              </a:rPr>
              <a:t>:</a:t>
            </a:r>
            <a:r>
              <a:rPr lang="zh-TW" altLang="en-US" sz="2400" dirty="0" smtClean="0">
                <a:solidFill>
                  <a:schemeClr val="tx1"/>
                </a:solidFill>
                <a:latin typeface="標楷體" panose="03000509000000000000" pitchFamily="65" charset="-120"/>
                <a:ea typeface="標楷體" panose="03000509000000000000" pitchFamily="65" charset="-120"/>
              </a:rPr>
              <a:t>李旻翰、管弈凱</a:t>
            </a:r>
            <a:endParaRPr lang="en-US" altLang="zh-TW" sz="2400" dirty="0" smtClean="0">
              <a:solidFill>
                <a:schemeClr val="tx1"/>
              </a:solidFill>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709120"/>
            <a:ext cx="2400000" cy="1800000"/>
          </a:xfrm>
          <a:prstGeom prst="rect">
            <a:avLst/>
          </a:prstGeom>
        </p:spPr>
      </p:pic>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800" y="2709120"/>
            <a:ext cx="2400000" cy="1800000"/>
          </a:xfrm>
          <a:prstGeom prst="rect">
            <a:avLst/>
          </a:prstGeom>
        </p:spPr>
      </p:pic>
      <p:pic>
        <p:nvPicPr>
          <p:cNvPr id="6" name="圖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088" y="2709120"/>
            <a:ext cx="2400000" cy="1800000"/>
          </a:xfrm>
          <a:prstGeom prst="rect">
            <a:avLst/>
          </a:prstGeom>
        </p:spPr>
      </p:pic>
      <p:pic>
        <p:nvPicPr>
          <p:cNvPr id="7" name="圖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4088" y="4690648"/>
            <a:ext cx="3214286" cy="1800000"/>
          </a:xfrm>
          <a:prstGeom prst="rect">
            <a:avLst/>
          </a:prstGeom>
        </p:spPr>
      </p:pic>
    </p:spTree>
    <p:extLst>
      <p:ext uri="{BB962C8B-B14F-4D97-AF65-F5344CB8AC3E}">
        <p14:creationId xmlns:p14="http://schemas.microsoft.com/office/powerpoint/2010/main" val="183265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680"/>
                            </p:stCondLst>
                            <p:childTnLst>
                              <p:par>
                                <p:cTn id="11" presetID="49" presetClass="entr" presetSubtype="0" decel="10000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0" end="0"/>
                                            </p:txEl>
                                          </p:spTgt>
                                        </p:tgtEl>
                                      </p:cBhvr>
                                    </p:animEffect>
                                  </p:childTnLst>
                                </p:cTn>
                              </p:par>
                            </p:childTnLst>
                          </p:cTn>
                        </p:par>
                        <p:par>
                          <p:cTn id="17" fill="hold">
                            <p:stCondLst>
                              <p:cond delay="1180"/>
                            </p:stCondLst>
                            <p:childTnLst>
                              <p:par>
                                <p:cTn id="18" presetID="49" presetClass="entr" presetSubtype="0" decel="10000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3" dur="500"/>
                                        <p:tgtEl>
                                          <p:spTgt spid="3">
                                            <p:txEl>
                                              <p:pRg st="1" end="1"/>
                                            </p:txEl>
                                          </p:spTgt>
                                        </p:tgtEl>
                                      </p:cBhvr>
                                    </p:animEffect>
                                  </p:childTnLst>
                                </p:cTn>
                              </p:par>
                            </p:childTnLst>
                          </p:cTn>
                        </p:par>
                        <p:par>
                          <p:cTn id="24" fill="hold">
                            <p:stCondLst>
                              <p:cond delay="1680"/>
                            </p:stCondLst>
                            <p:childTnLst>
                              <p:par>
                                <p:cTn id="25" presetID="49" presetClass="entr" presetSubtype="0" decel="10000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heel(1)">
                                      <p:cBhvr>
                                        <p:cTn id="35" dur="2000"/>
                                        <p:tgtEl>
                                          <p:spTgt spid="4"/>
                                        </p:tgtEl>
                                      </p:cBhvr>
                                    </p:animEffect>
                                  </p:childTnLst>
                                </p:cTn>
                              </p:par>
                              <p:par>
                                <p:cTn id="36" presetID="21" presetClass="entr" presetSubtype="1"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2000"/>
                                        <p:tgtEl>
                                          <p:spTgt spid="5"/>
                                        </p:tgtEl>
                                      </p:cBhvr>
                                    </p:animEffect>
                                  </p:childTnLst>
                                </p:cTn>
                              </p:par>
                              <p:par>
                                <p:cTn id="39" presetID="21" presetClass="entr" presetSubtype="1"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heel(1)">
                                      <p:cBhvr>
                                        <p:cTn id="41" dur="2000"/>
                                        <p:tgtEl>
                                          <p:spTgt spid="6"/>
                                        </p:tgtEl>
                                      </p:cBhvr>
                                    </p:animEffect>
                                  </p:childTnLst>
                                </p:cTn>
                              </p:par>
                              <p:par>
                                <p:cTn id="42" presetID="21" presetClass="entr" presetSubtype="1"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heel(1)">
                                      <p:cBhvr>
                                        <p:cTn id="4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p:txBody>
          <a:bodyPr/>
          <a:lstStyle/>
          <a:p>
            <a:endParaRPr lang="zh-TW" altLang="zh-TW" b="1" dirty="0" smtClean="0"/>
          </a:p>
          <a:p>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572590042"/>
              </p:ext>
            </p:extLst>
          </p:nvPr>
        </p:nvGraphicFramePr>
        <p:xfrm>
          <a:off x="251520" y="1124744"/>
          <a:ext cx="8786874" cy="5382929"/>
        </p:xfrm>
        <a:graphic>
          <a:graphicData uri="http://schemas.openxmlformats.org/drawingml/2006/table">
            <a:tbl>
              <a:tblPr firstRow="1" bandRow="1">
                <a:tableStyleId>{D27102A9-8310-4765-A935-A1911B00CA55}</a:tableStyleId>
              </a:tblPr>
              <a:tblGrid>
                <a:gridCol w="8786874"/>
              </a:tblGrid>
              <a:tr h="1070106">
                <a:tc>
                  <a:txBody>
                    <a:bodyPr/>
                    <a:lstStyle/>
                    <a:p>
                      <a:r>
                        <a:rPr kumimoji="0" lang="en-US" altLang="zh-TW" sz="2000" b="0" kern="1200" dirty="0" smtClean="0">
                          <a:solidFill>
                            <a:schemeClr val="tx1"/>
                          </a:solidFill>
                          <a:latin typeface="+mn-lt"/>
                          <a:ea typeface="+mn-ea"/>
                          <a:cs typeface="+mn-cs"/>
                        </a:rPr>
                        <a:t>1.</a:t>
                      </a:r>
                      <a:r>
                        <a:rPr kumimoji="0" lang="zh-TW" altLang="zh-TW" sz="2000" b="0" kern="1200" dirty="0" smtClean="0">
                          <a:solidFill>
                            <a:schemeClr val="tx1"/>
                          </a:solidFill>
                          <a:latin typeface="+mn-lt"/>
                          <a:ea typeface="+mn-ea"/>
                          <a:cs typeface="+mn-cs"/>
                        </a:rPr>
                        <a:t>大部份</a:t>
                      </a:r>
                      <a:r>
                        <a:rPr kumimoji="0" lang="en-US" altLang="zh-TW" sz="2000" b="0" kern="1200" dirty="0" smtClean="0">
                          <a:solidFill>
                            <a:schemeClr val="tx1"/>
                          </a:solidFill>
                          <a:latin typeface="+mn-lt"/>
                          <a:ea typeface="+mn-ea"/>
                          <a:cs typeface="+mn-cs"/>
                        </a:rPr>
                        <a:t>(93%)</a:t>
                      </a:r>
                      <a:r>
                        <a:rPr kumimoji="0" lang="zh-TW" altLang="zh-TW" sz="2000" b="0" kern="1200" dirty="0" smtClean="0">
                          <a:solidFill>
                            <a:schemeClr val="tx1"/>
                          </a:solidFill>
                          <a:latin typeface="+mn-lt"/>
                          <a:ea typeface="+mn-ea"/>
                          <a:cs typeface="+mn-cs"/>
                        </a:rPr>
                        <a:t>的觀光客都住過民宿</a:t>
                      </a:r>
                      <a:r>
                        <a:rPr kumimoji="0" lang="zh-TW" altLang="en-US" sz="2000" b="0" kern="1200" dirty="0" smtClean="0">
                          <a:solidFill>
                            <a:schemeClr val="tx1"/>
                          </a:solidFill>
                          <a:latin typeface="+mn-lt"/>
                          <a:ea typeface="+mn-ea"/>
                          <a:cs typeface="+mn-cs"/>
                        </a:rPr>
                        <a:t>，但</a:t>
                      </a:r>
                      <a:r>
                        <a:rPr kumimoji="0" lang="zh-TW" altLang="zh-TW" sz="2000" b="0" kern="1200" dirty="0" smtClean="0">
                          <a:solidFill>
                            <a:schemeClr val="tx1"/>
                          </a:solidFill>
                          <a:latin typeface="+mn-lt"/>
                          <a:ea typeface="+mn-ea"/>
                          <a:cs typeface="+mn-cs"/>
                        </a:rPr>
                        <a:t>喜歡住飯店的人較多</a:t>
                      </a:r>
                      <a:r>
                        <a:rPr kumimoji="0" lang="en-US" altLang="zh-TW" sz="2000" b="0" kern="1200" dirty="0" smtClean="0">
                          <a:solidFill>
                            <a:schemeClr val="tx1"/>
                          </a:solidFill>
                          <a:latin typeface="+mn-lt"/>
                          <a:ea typeface="+mn-ea"/>
                          <a:cs typeface="+mn-cs"/>
                        </a:rPr>
                        <a:t>(61%)</a:t>
                      </a:r>
                      <a:r>
                        <a:rPr kumimoji="0" lang="zh-TW" altLang="en-US" sz="2000" b="0" kern="1200" dirty="0" smtClean="0">
                          <a:solidFill>
                            <a:schemeClr val="tx1"/>
                          </a:solidFill>
                          <a:latin typeface="+mn-lt"/>
                          <a:ea typeface="+mn-ea"/>
                          <a:cs typeface="+mn-cs"/>
                        </a:rPr>
                        <a:t>。有</a:t>
                      </a:r>
                      <a:r>
                        <a:rPr kumimoji="0" lang="zh-TW" altLang="zh-TW" sz="2000" b="0" kern="1200" dirty="0" smtClean="0">
                          <a:solidFill>
                            <a:schemeClr val="tx1"/>
                          </a:solidFill>
                          <a:latin typeface="+mn-lt"/>
                          <a:ea typeface="+mn-ea"/>
                          <a:cs typeface="+mn-cs"/>
                        </a:rPr>
                        <a:t>日用品會增加入住的意願</a:t>
                      </a:r>
                      <a:r>
                        <a:rPr kumimoji="0" lang="en-US" altLang="zh-TW" sz="2000" b="0" kern="1200" dirty="0" smtClean="0">
                          <a:solidFill>
                            <a:schemeClr val="tx1"/>
                          </a:solidFill>
                          <a:latin typeface="+mn-lt"/>
                          <a:ea typeface="+mn-ea"/>
                          <a:cs typeface="+mn-cs"/>
                        </a:rPr>
                        <a:t>(63%)</a:t>
                      </a:r>
                      <a:r>
                        <a:rPr kumimoji="0" lang="zh-TW" altLang="en-US" sz="2000" b="0" kern="1200" dirty="0" smtClean="0">
                          <a:solidFill>
                            <a:schemeClr val="tx1"/>
                          </a:solidFill>
                          <a:latin typeface="+mn-lt"/>
                          <a:ea typeface="+mn-ea"/>
                          <a:cs typeface="+mn-cs"/>
                        </a:rPr>
                        <a:t>。</a:t>
                      </a:r>
                      <a:endParaRPr kumimoji="0" lang="en-US" altLang="zh-TW" sz="2000" b="0" kern="1200" dirty="0" smtClean="0">
                        <a:solidFill>
                          <a:schemeClr val="tx1"/>
                        </a:solidFill>
                        <a:latin typeface="+mn-lt"/>
                        <a:ea typeface="+mn-ea"/>
                        <a:cs typeface="+mn-cs"/>
                      </a:endParaRPr>
                    </a:p>
                  </a:txBody>
                  <a:tcPr/>
                </a:tc>
              </a:tr>
              <a:tr h="745832">
                <a:tc>
                  <a:txBody>
                    <a:bodyPr/>
                    <a:lstStyle/>
                    <a:p>
                      <a:r>
                        <a:rPr lang="en-US" altLang="zh-TW" sz="2000" dirty="0" smtClean="0"/>
                        <a:t>2.</a:t>
                      </a:r>
                      <a:r>
                        <a:rPr lang="zh-TW" altLang="zh-TW" sz="2000" dirty="0" smtClean="0"/>
                        <a:t>台灣目前許多人</a:t>
                      </a:r>
                      <a:r>
                        <a:rPr lang="en-US" altLang="zh-TW" sz="2000" dirty="0" smtClean="0"/>
                        <a:t>(69%)</a:t>
                      </a:r>
                      <a:r>
                        <a:rPr lang="zh-TW" altLang="zh-TW" sz="2000" dirty="0" smtClean="0"/>
                        <a:t>出外旅遊會</a:t>
                      </a:r>
                      <a:r>
                        <a:rPr lang="zh-TW" altLang="zh-TW" sz="2000" b="1" dirty="0" smtClean="0">
                          <a:solidFill>
                            <a:srgbClr val="FF0000"/>
                          </a:solidFill>
                        </a:rPr>
                        <a:t>考慮住民宿</a:t>
                      </a:r>
                      <a:r>
                        <a:rPr lang="zh-TW" altLang="en-US" sz="2000" dirty="0" smtClean="0"/>
                        <a:t>。</a:t>
                      </a:r>
                      <a:endParaRPr lang="zh-TW" altLang="en-US" sz="2000" dirty="0">
                        <a:latin typeface="標楷體" pitchFamily="65" charset="-120"/>
                        <a:ea typeface="標楷體" pitchFamily="65" charset="-120"/>
                      </a:endParaRPr>
                    </a:p>
                  </a:txBody>
                  <a:tcPr/>
                </a:tc>
              </a:tr>
              <a:tr h="823822">
                <a:tc>
                  <a:txBody>
                    <a:bodyPr/>
                    <a:lstStyle/>
                    <a:p>
                      <a:r>
                        <a:rPr lang="en-US" altLang="zh-TW" sz="2000" dirty="0" smtClean="0"/>
                        <a:t>3.</a:t>
                      </a:r>
                      <a:r>
                        <a:rPr lang="zh-TW" altLang="en-US" sz="2000" dirty="0" smtClean="0"/>
                        <a:t>很多</a:t>
                      </a:r>
                      <a:r>
                        <a:rPr lang="zh-TW" altLang="zh-TW" sz="2000" dirty="0" smtClean="0"/>
                        <a:t>人</a:t>
                      </a:r>
                      <a:r>
                        <a:rPr lang="en-US" altLang="zh-TW" sz="2000" dirty="0" smtClean="0"/>
                        <a:t>(92%)</a:t>
                      </a:r>
                      <a:r>
                        <a:rPr lang="zh-TW" altLang="zh-TW" sz="2000" b="1" dirty="0" smtClean="0">
                          <a:solidFill>
                            <a:srgbClr val="FF0000"/>
                          </a:solidFill>
                        </a:rPr>
                        <a:t>在意安全</a:t>
                      </a:r>
                      <a:r>
                        <a:rPr lang="zh-TW" altLang="zh-TW" sz="2000" dirty="0" smtClean="0"/>
                        <a:t>問題</a:t>
                      </a:r>
                      <a:r>
                        <a:rPr lang="zh-TW" altLang="en-US" sz="2000" dirty="0" smtClean="0"/>
                        <a:t>，也</a:t>
                      </a:r>
                      <a:r>
                        <a:rPr lang="zh-TW" altLang="zh-TW" sz="2000" dirty="0" smtClean="0"/>
                        <a:t>認為應該開罰非法民宿</a:t>
                      </a:r>
                      <a:r>
                        <a:rPr lang="en-US" altLang="zh-TW" sz="2000" dirty="0" smtClean="0"/>
                        <a:t>(88%)</a:t>
                      </a:r>
                      <a:r>
                        <a:rPr lang="zh-TW" altLang="en-US" sz="2000" dirty="0" smtClean="0"/>
                        <a:t>。</a:t>
                      </a:r>
                      <a:endParaRPr lang="zh-TW" altLang="en-US" sz="2000" dirty="0">
                        <a:latin typeface="標楷體" pitchFamily="65" charset="-120"/>
                        <a:ea typeface="標楷體" pitchFamily="65" charset="-120"/>
                      </a:endParaRPr>
                    </a:p>
                  </a:txBody>
                  <a:tcPr/>
                </a:tc>
              </a:tr>
              <a:tr h="823822">
                <a:tc>
                  <a:txBody>
                    <a:bodyPr/>
                    <a:lstStyle/>
                    <a:p>
                      <a:r>
                        <a:rPr lang="en-US" altLang="zh-TW" sz="2000" dirty="0" smtClean="0"/>
                        <a:t>4.</a:t>
                      </a:r>
                      <a:r>
                        <a:rPr lang="zh-TW" altLang="en-US" sz="2000" dirty="0" smtClean="0"/>
                        <a:t>一般人</a:t>
                      </a:r>
                      <a:r>
                        <a:rPr lang="en-US" altLang="zh-TW" sz="2000" dirty="0" smtClean="0"/>
                        <a:t>(64%)</a:t>
                      </a:r>
                      <a:r>
                        <a:rPr lang="zh-TW" altLang="en-US" sz="2000" dirty="0" smtClean="0"/>
                        <a:t>比較喜歡有隱密空間；最多人在意是否乾淨</a:t>
                      </a:r>
                      <a:r>
                        <a:rPr lang="en-US" altLang="zh-TW" sz="2000" dirty="0" smtClean="0"/>
                        <a:t>(97%)</a:t>
                      </a:r>
                      <a:r>
                        <a:rPr lang="zh-TW" altLang="en-US" sz="2000" dirty="0" smtClean="0"/>
                        <a:t>、便宜</a:t>
                      </a:r>
                      <a:r>
                        <a:rPr lang="en-US" altLang="zh-TW" sz="2000" dirty="0" smtClean="0"/>
                        <a:t>(75%)</a:t>
                      </a:r>
                    </a:p>
                    <a:p>
                      <a:r>
                        <a:rPr lang="zh-TW" altLang="en-US" sz="2000" dirty="0" smtClean="0"/>
                        <a:t>  、好的服務態度</a:t>
                      </a:r>
                      <a:r>
                        <a:rPr lang="en-US" altLang="zh-TW" sz="2000" dirty="0" smtClean="0"/>
                        <a:t>(73%)</a:t>
                      </a:r>
                      <a:r>
                        <a:rPr lang="zh-TW" altLang="en-US" sz="2000" dirty="0" smtClean="0"/>
                        <a:t>。</a:t>
                      </a:r>
                      <a:endParaRPr lang="en-US" altLang="zh-TW" sz="2000" b="1" dirty="0" smtClean="0">
                        <a:solidFill>
                          <a:schemeClr val="tx1"/>
                        </a:solidFill>
                        <a:latin typeface="標楷體" pitchFamily="65" charset="-120"/>
                        <a:ea typeface="標楷體" pitchFamily="65" charset="-120"/>
                      </a:endParaRPr>
                    </a:p>
                  </a:txBody>
                  <a:tcPr/>
                </a:tc>
              </a:tr>
              <a:tr h="1131044">
                <a:tc>
                  <a:txBody>
                    <a:bodyPr/>
                    <a:lstStyle/>
                    <a:p>
                      <a:r>
                        <a:rPr lang="en-US" altLang="zh-TW" sz="2000" dirty="0" smtClean="0"/>
                        <a:t>5.</a:t>
                      </a:r>
                      <a:r>
                        <a:rPr lang="zh-TW" altLang="en-US" sz="2000" dirty="0" smtClean="0"/>
                        <a:t>預定了民宿，到場時才發現不</a:t>
                      </a:r>
                      <a:r>
                        <a:rPr lang="zh-TW" altLang="en-US" sz="2000" b="1" dirty="0" smtClean="0">
                          <a:solidFill>
                            <a:srgbClr val="FF0000"/>
                          </a:solidFill>
                        </a:rPr>
                        <a:t>合法</a:t>
                      </a:r>
                      <a:r>
                        <a:rPr lang="zh-TW" altLang="en-US" sz="2000" dirty="0" smtClean="0"/>
                        <a:t>時，會退房</a:t>
                      </a:r>
                      <a:r>
                        <a:rPr lang="en-US" altLang="zh-TW" sz="2000" dirty="0" smtClean="0"/>
                        <a:t>(51%)</a:t>
                      </a:r>
                      <a:r>
                        <a:rPr lang="zh-TW" altLang="en-US" sz="2000" dirty="0" smtClean="0"/>
                        <a:t>、先忍耐下次不住</a:t>
                      </a:r>
                      <a:endParaRPr lang="en-US" altLang="zh-TW" sz="2000" dirty="0" smtClean="0"/>
                    </a:p>
                    <a:p>
                      <a:r>
                        <a:rPr lang="zh-TW" altLang="en-US" sz="2000" dirty="0" smtClean="0"/>
                        <a:t>   </a:t>
                      </a:r>
                      <a:r>
                        <a:rPr lang="en-US" altLang="zh-TW" sz="2000" dirty="0" smtClean="0"/>
                        <a:t>(23%)</a:t>
                      </a:r>
                      <a:r>
                        <a:rPr lang="zh-TW" altLang="en-US" sz="2000" dirty="0" smtClean="0"/>
                        <a:t>、會入住</a:t>
                      </a:r>
                      <a:r>
                        <a:rPr lang="en-US" altLang="zh-TW" sz="2000" dirty="0" smtClean="0"/>
                        <a:t>(15%)</a:t>
                      </a:r>
                      <a:r>
                        <a:rPr lang="zh-TW" altLang="en-US" sz="2000" dirty="0" smtClean="0"/>
                        <a:t>。</a:t>
                      </a:r>
                      <a:endParaRPr lang="en-US" altLang="zh-TW" sz="2000" dirty="0" smtClean="0"/>
                    </a:p>
                    <a:p>
                      <a:endParaRPr lang="zh-TW" altLang="en-US" sz="2000" b="1" dirty="0">
                        <a:solidFill>
                          <a:schemeClr val="tx1"/>
                        </a:solidFill>
                        <a:latin typeface="標楷體" pitchFamily="65" charset="-120"/>
                        <a:ea typeface="標楷體" pitchFamily="65" charset="-120"/>
                      </a:endParaRPr>
                    </a:p>
                  </a:txBody>
                  <a:tcPr/>
                </a:tc>
              </a:tr>
              <a:tr h="788303">
                <a:tc>
                  <a:txBody>
                    <a:bodyPr/>
                    <a:lstStyle/>
                    <a:p>
                      <a:r>
                        <a:rPr lang="en-US" altLang="zh-TW" sz="2000" dirty="0" smtClean="0"/>
                        <a:t>6.</a:t>
                      </a:r>
                      <a:r>
                        <a:rPr lang="zh-TW" altLang="en-US" sz="2000" dirty="0" smtClean="0"/>
                        <a:t>民宿能讓人</a:t>
                      </a:r>
                      <a:r>
                        <a:rPr lang="zh-TW" altLang="en-US" sz="2000" b="1" dirty="0" smtClean="0">
                          <a:solidFill>
                            <a:srgbClr val="FF0000"/>
                          </a:solidFill>
                        </a:rPr>
                        <a:t>有難忘的回憶</a:t>
                      </a:r>
                      <a:r>
                        <a:rPr lang="zh-TW" altLang="en-US" sz="2000" dirty="0" smtClean="0"/>
                        <a:t>的原因有</a:t>
                      </a:r>
                      <a:r>
                        <a:rPr lang="en-US" altLang="zh-TW" sz="2000" dirty="0" smtClean="0"/>
                        <a:t>:</a:t>
                      </a:r>
                      <a:r>
                        <a:rPr lang="zh-TW" altLang="en-US" sz="2000" dirty="0" smtClean="0"/>
                        <a:t>主人熱情的招待、活動空間、放鬆感。</a:t>
                      </a:r>
                      <a:endParaRPr lang="en-US" altLang="zh-TW" sz="2000" dirty="0" smtClean="0"/>
                    </a:p>
                    <a:p>
                      <a:endParaRPr lang="zh-TW" altLang="en-US" sz="2000" dirty="0">
                        <a:solidFill>
                          <a:schemeClr val="tx1"/>
                        </a:solidFill>
                        <a:latin typeface="標楷體" pitchFamily="65" charset="-120"/>
                        <a:ea typeface="標楷體" pitchFamily="65" charset="-120"/>
                      </a:endParaRPr>
                    </a:p>
                  </a:txBody>
                  <a:tcPr/>
                </a:tc>
              </a:tr>
            </a:tbl>
          </a:graphicData>
        </a:graphic>
      </p:graphicFrame>
      <p:sp>
        <p:nvSpPr>
          <p:cNvPr id="3" name="標題 2"/>
          <p:cNvSpPr>
            <a:spLocks noGrp="1"/>
          </p:cNvSpPr>
          <p:nvPr>
            <p:ph type="title"/>
          </p:nvPr>
        </p:nvSpPr>
        <p:spPr>
          <a:xfrm>
            <a:off x="482352" y="65607"/>
            <a:ext cx="8229600" cy="1143000"/>
          </a:xfrm>
        </p:spPr>
        <p:txBody>
          <a:bodyPr>
            <a:normAutofit/>
          </a:bodyPr>
          <a:lstStyle/>
          <a:p>
            <a:pPr algn="ctr"/>
            <a:r>
              <a:rPr lang="zh-TW" altLang="en-US" dirty="0" smtClean="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rPr>
              <a:t>問卷調查摘</a:t>
            </a:r>
            <a:r>
              <a:rPr lang="zh-TW" altLang="en-US" dirty="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rPr>
              <a:t>要</a:t>
            </a:r>
          </a:p>
        </p:txBody>
      </p:sp>
    </p:spTree>
    <p:extLst>
      <p:ext uri="{BB962C8B-B14F-4D97-AF65-F5344CB8AC3E}">
        <p14:creationId xmlns:p14="http://schemas.microsoft.com/office/powerpoint/2010/main" val="3222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2356552044"/>
              </p:ext>
            </p:extLst>
          </p:nvPr>
        </p:nvGraphicFramePr>
        <p:xfrm>
          <a:off x="457200" y="1124745"/>
          <a:ext cx="8229600" cy="5472606"/>
        </p:xfrm>
        <a:graphic>
          <a:graphicData uri="http://schemas.openxmlformats.org/drawingml/2006/table">
            <a:tbl>
              <a:tblPr firstRow="1" bandRow="1">
                <a:tableStyleId>{0505E3EF-67EA-436B-97B2-0124C06EBD24}</a:tableStyleId>
              </a:tblPr>
              <a:tblGrid>
                <a:gridCol w="900090"/>
                <a:gridCol w="7329510"/>
              </a:tblGrid>
              <a:tr h="516284">
                <a:tc>
                  <a:txBody>
                    <a:bodyPr/>
                    <a:lstStyle/>
                    <a:p>
                      <a:r>
                        <a:rPr lang="zh-TW" altLang="en-US" sz="2400" baseline="0" dirty="0" smtClean="0"/>
                        <a:t>項目</a:t>
                      </a:r>
                      <a:endParaRPr lang="zh-TW" altLang="en-US" sz="2400" dirty="0"/>
                    </a:p>
                  </a:txBody>
                  <a:tcPr/>
                </a:tc>
                <a:tc>
                  <a:txBody>
                    <a:bodyPr/>
                    <a:lstStyle/>
                    <a:p>
                      <a:r>
                        <a:rPr lang="zh-TW" altLang="en-US" sz="2400" dirty="0" smtClean="0"/>
                        <a:t>發現</a:t>
                      </a:r>
                      <a:endParaRPr lang="zh-TW" altLang="en-US" sz="2400" dirty="0"/>
                    </a:p>
                  </a:txBody>
                  <a:tcPr/>
                </a:tc>
              </a:tr>
              <a:tr h="929310">
                <a:tc>
                  <a:txBody>
                    <a:bodyPr/>
                    <a:lstStyle/>
                    <a:p>
                      <a:pPr algn="ctr"/>
                      <a:r>
                        <a:rPr lang="en-US" altLang="zh-TW" sz="2400" dirty="0" smtClean="0"/>
                        <a:t>1</a:t>
                      </a:r>
                      <a:endParaRPr lang="zh-TW" altLang="en-US" sz="2400" dirty="0"/>
                    </a:p>
                  </a:txBody>
                  <a:tcPr anchor="ctr"/>
                </a:tc>
                <a:tc>
                  <a:txBody>
                    <a:bodyPr/>
                    <a:lstStyle/>
                    <a:p>
                      <a:r>
                        <a:rPr lang="zh-TW" altLang="en-US" sz="2400" dirty="0" smtClean="0"/>
                        <a:t>許多人發現花蓮觀光業蓬勃，最近幾年經營民宿者</a:t>
                      </a:r>
                      <a:r>
                        <a:rPr lang="zh-TW" altLang="en-US" sz="2400" b="1" dirty="0" smtClean="0">
                          <a:solidFill>
                            <a:srgbClr val="FF0000"/>
                          </a:solidFill>
                        </a:rPr>
                        <a:t>日漸增多</a:t>
                      </a:r>
                      <a:r>
                        <a:rPr lang="zh-TW" altLang="en-US" sz="2400" b="1" dirty="0" smtClean="0">
                          <a:solidFill>
                            <a:schemeClr val="tx1"/>
                          </a:solidFill>
                        </a:rPr>
                        <a:t>。</a:t>
                      </a:r>
                      <a:r>
                        <a:rPr lang="zh-TW" altLang="en-US" sz="2400" b="1" dirty="0" smtClean="0">
                          <a:solidFill>
                            <a:srgbClr val="FF0000"/>
                          </a:solidFill>
                        </a:rPr>
                        <a:t> </a:t>
                      </a:r>
                      <a:endParaRPr lang="zh-TW" altLang="en-US" sz="2400" b="1" dirty="0" smtClean="0">
                        <a:solidFill>
                          <a:srgbClr val="FF0000"/>
                        </a:solidFill>
                        <a:latin typeface="+mn-ea"/>
                        <a:ea typeface="+mn-ea"/>
                      </a:endParaRPr>
                    </a:p>
                  </a:txBody>
                  <a:tcPr anchor="ctr"/>
                </a:tc>
              </a:tr>
              <a:tr h="929310">
                <a:tc>
                  <a:txBody>
                    <a:bodyPr/>
                    <a:lstStyle/>
                    <a:p>
                      <a:pPr algn="ctr"/>
                      <a:r>
                        <a:rPr lang="en-US" altLang="zh-TW" sz="2400" dirty="0" smtClean="0"/>
                        <a:t>2</a:t>
                      </a:r>
                      <a:endParaRPr lang="zh-TW" altLang="en-US" sz="2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t>新興景點附近遊客很多，</a:t>
                      </a:r>
                      <a:r>
                        <a:rPr lang="zh-TW" altLang="en-US" sz="2400" b="1" dirty="0" smtClean="0">
                          <a:solidFill>
                            <a:srgbClr val="FF0000"/>
                          </a:solidFill>
                        </a:rPr>
                        <a:t>人潮</a:t>
                      </a:r>
                      <a:r>
                        <a:rPr lang="zh-TW" altLang="en-US" sz="2400" dirty="0" smtClean="0"/>
                        <a:t>與離市區</a:t>
                      </a:r>
                      <a:r>
                        <a:rPr lang="zh-TW" altLang="en-US" sz="2400" b="1" dirty="0" smtClean="0">
                          <a:solidFill>
                            <a:srgbClr val="FF0000"/>
                          </a:solidFill>
                        </a:rPr>
                        <a:t>交通便利</a:t>
                      </a:r>
                      <a:r>
                        <a:rPr lang="zh-TW" altLang="en-US" sz="2400" dirty="0" smtClean="0"/>
                        <a:t>是開民宿的重要選擇原因。 </a:t>
                      </a:r>
                      <a:endParaRPr lang="zh-TW" altLang="en-US" sz="2400" dirty="0" smtClean="0">
                        <a:latin typeface="+mn-ea"/>
                        <a:ea typeface="+mn-ea"/>
                      </a:endParaRPr>
                    </a:p>
                  </a:txBody>
                  <a:tcPr anchor="ctr"/>
                </a:tc>
              </a:tr>
              <a:tr h="2168392">
                <a:tc>
                  <a:txBody>
                    <a:bodyPr/>
                    <a:lstStyle/>
                    <a:p>
                      <a:pPr algn="ctr"/>
                      <a:r>
                        <a:rPr lang="en-US" altLang="zh-TW" sz="2400" dirty="0" smtClean="0"/>
                        <a:t>3</a:t>
                      </a:r>
                      <a:endParaRPr lang="zh-TW" altLang="en-US" sz="2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rPr>
                        <a:t>外國觀光客</a:t>
                      </a:r>
                      <a:r>
                        <a:rPr lang="zh-TW" altLang="en-US" sz="2400" dirty="0" smtClean="0"/>
                        <a:t>喜歡入住</a:t>
                      </a:r>
                      <a:r>
                        <a:rPr lang="zh-TW" altLang="en-US" sz="2400" b="1" dirty="0" smtClean="0">
                          <a:solidFill>
                            <a:srgbClr val="FF0000"/>
                          </a:solidFill>
                        </a:rPr>
                        <a:t>背包型態</a:t>
                      </a:r>
                      <a:r>
                        <a:rPr lang="zh-TW" altLang="en-US" sz="2400" dirty="0" smtClean="0"/>
                        <a:t>的民宿，ㄧ方面是因為價格便宜為訴求，二來車站附近老闆都會教導外國人如何使用適合的交通工具到達想要去的地方，不但建立了感情容易回流住宿，且幾乎外國人習慣以車站附近的背包客棧為過夜據點，隔天再到下一個景點。 </a:t>
                      </a:r>
                      <a:endParaRPr lang="zh-TW" altLang="en-US" sz="2400" dirty="0" smtClean="0">
                        <a:latin typeface="+mn-ea"/>
                        <a:ea typeface="+mn-ea"/>
                      </a:endParaRPr>
                    </a:p>
                  </a:txBody>
                  <a:tcPr anchor="ctr"/>
                </a:tc>
              </a:tr>
              <a:tr h="929310">
                <a:tc>
                  <a:txBody>
                    <a:bodyPr/>
                    <a:lstStyle/>
                    <a:p>
                      <a:pPr algn="ctr"/>
                      <a:r>
                        <a:rPr lang="en-US" altLang="zh-TW" dirty="0" smtClean="0"/>
                        <a:t>4</a:t>
                      </a:r>
                      <a:endParaRPr lang="zh-TW" altLang="en-US" dirty="0"/>
                    </a:p>
                  </a:txBody>
                  <a:tcPr anchor="ctr"/>
                </a:tc>
                <a:tc>
                  <a:txBody>
                    <a:bodyPr/>
                    <a:lstStyle/>
                    <a:p>
                      <a:r>
                        <a:rPr lang="zh-TW" altLang="en-US" sz="2400" b="1" dirty="0" smtClean="0">
                          <a:solidFill>
                            <a:srgbClr val="FF0000"/>
                          </a:solidFill>
                        </a:rPr>
                        <a:t>網路時代</a:t>
                      </a:r>
                      <a:r>
                        <a:rPr lang="zh-TW" altLang="en-US" sz="2400" dirty="0" smtClean="0"/>
                        <a:t>網路便利，資訊發達，可以使用各種方法找到客人，不像以前只能靠海報、傳單。 </a:t>
                      </a:r>
                      <a:endParaRPr lang="zh-TW" altLang="en-US" sz="2400" dirty="0">
                        <a:latin typeface="+mn-ea"/>
                        <a:ea typeface="+mn-ea"/>
                      </a:endParaRPr>
                    </a:p>
                  </a:txBody>
                  <a:tcPr anchor="ctr"/>
                </a:tc>
              </a:tr>
            </a:tbl>
          </a:graphicData>
        </a:graphic>
      </p:graphicFrame>
      <p:sp>
        <p:nvSpPr>
          <p:cNvPr id="3" name="標題 2"/>
          <p:cNvSpPr>
            <a:spLocks noGrp="1"/>
          </p:cNvSpPr>
          <p:nvPr>
            <p:ph type="title"/>
          </p:nvPr>
        </p:nvSpPr>
        <p:spPr>
          <a:xfrm>
            <a:off x="457200" y="71422"/>
            <a:ext cx="8229600" cy="1143000"/>
          </a:xfrm>
        </p:spPr>
        <p:txBody>
          <a:bodyPr>
            <a:normAutofit/>
          </a:bodyPr>
          <a:lstStyle/>
          <a:p>
            <a:pPr algn="ctr"/>
            <a:r>
              <a:rPr lang="zh-TW" altLang="en-US" dirty="0" smtClean="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rPr>
              <a:t>總結</a:t>
            </a:r>
            <a:r>
              <a:rPr lang="en-US" altLang="zh-TW" dirty="0" smtClean="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rPr>
              <a:t>1~4</a:t>
            </a:r>
            <a:endParaRPr lang="zh-TW" altLang="en-US" dirty="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541882127"/>
              </p:ext>
            </p:extLst>
          </p:nvPr>
        </p:nvGraphicFramePr>
        <p:xfrm>
          <a:off x="500034" y="1259630"/>
          <a:ext cx="8229600" cy="5481741"/>
        </p:xfrm>
        <a:graphic>
          <a:graphicData uri="http://schemas.openxmlformats.org/drawingml/2006/table">
            <a:tbl>
              <a:tblPr firstRow="1" bandRow="1">
                <a:tableStyleId>{8A107856-5554-42FB-B03E-39F5DBC370BA}</a:tableStyleId>
              </a:tblPr>
              <a:tblGrid>
                <a:gridCol w="857256"/>
                <a:gridCol w="7372344"/>
              </a:tblGrid>
              <a:tr h="538883">
                <a:tc>
                  <a:txBody>
                    <a:bodyPr/>
                    <a:lstStyle/>
                    <a:p>
                      <a:r>
                        <a:rPr lang="zh-TW" altLang="en-US" sz="2300" dirty="0" smtClean="0"/>
                        <a:t>項目</a:t>
                      </a:r>
                      <a:endParaRPr lang="zh-TW" altLang="en-US" sz="2300" dirty="0"/>
                    </a:p>
                  </a:txBody>
                  <a:tcPr/>
                </a:tc>
                <a:tc>
                  <a:txBody>
                    <a:bodyPr/>
                    <a:lstStyle/>
                    <a:p>
                      <a:r>
                        <a:rPr lang="zh-TW" altLang="en-US" sz="2300" dirty="0" smtClean="0"/>
                        <a:t>發現</a:t>
                      </a:r>
                      <a:endParaRPr lang="zh-TW" altLang="en-US" sz="2300" dirty="0"/>
                    </a:p>
                  </a:txBody>
                  <a:tcPr/>
                </a:tc>
              </a:tr>
              <a:tr h="966273">
                <a:tc>
                  <a:txBody>
                    <a:bodyPr/>
                    <a:lstStyle/>
                    <a:p>
                      <a:pPr algn="ctr"/>
                      <a:r>
                        <a:rPr lang="en-US" altLang="zh-TW" sz="2300" dirty="0" smtClean="0"/>
                        <a:t>1</a:t>
                      </a:r>
                      <a:endParaRPr lang="zh-TW" altLang="en-US" sz="2300" dirty="0"/>
                    </a:p>
                  </a:txBody>
                  <a:tcPr anchor="ctr"/>
                </a:tc>
                <a:tc>
                  <a:txBody>
                    <a:bodyPr/>
                    <a:lstStyle/>
                    <a:p>
                      <a:r>
                        <a:rPr lang="zh-TW" altLang="en-US" sz="2300" dirty="0" smtClean="0"/>
                        <a:t>招攬客人：讓客人喜歡上你，每次來都有</a:t>
                      </a:r>
                      <a:r>
                        <a:rPr lang="zh-TW" altLang="en-US" sz="2300" b="1" dirty="0" smtClean="0">
                          <a:solidFill>
                            <a:srgbClr val="FF0000"/>
                          </a:solidFill>
                        </a:rPr>
                        <a:t>親切感</a:t>
                      </a:r>
                      <a:r>
                        <a:rPr lang="zh-TW" altLang="en-US" sz="2300" dirty="0" smtClean="0"/>
                        <a:t>，見到老朋友的感覺。</a:t>
                      </a:r>
                      <a:endParaRPr lang="zh-TW" altLang="en-US" sz="2300" dirty="0" smtClean="0">
                        <a:latin typeface="標楷體" pitchFamily="65" charset="-120"/>
                        <a:ea typeface="標楷體" pitchFamily="65" charset="-120"/>
                      </a:endParaRPr>
                    </a:p>
                  </a:txBody>
                  <a:tcPr anchor="ctr"/>
                </a:tc>
              </a:tr>
              <a:tr h="966273">
                <a:tc>
                  <a:txBody>
                    <a:bodyPr/>
                    <a:lstStyle/>
                    <a:p>
                      <a:pPr algn="ctr"/>
                      <a:r>
                        <a:rPr lang="en-US" altLang="zh-TW" sz="2300" dirty="0" smtClean="0"/>
                        <a:t>2</a:t>
                      </a:r>
                      <a:endParaRPr lang="zh-TW" altLang="en-US" sz="2300" dirty="0"/>
                    </a:p>
                  </a:txBody>
                  <a:tcPr anchor="ctr"/>
                </a:tc>
                <a:tc>
                  <a:txBody>
                    <a:bodyPr/>
                    <a:lstStyle/>
                    <a:p>
                      <a:r>
                        <a:rPr lang="zh-TW" altLang="en-US" sz="2300" dirty="0" smtClean="0"/>
                        <a:t>老闆方面</a:t>
                      </a:r>
                      <a:r>
                        <a:rPr lang="en-US" altLang="zh-TW" sz="2300" dirty="0" smtClean="0"/>
                        <a:t>:</a:t>
                      </a:r>
                      <a:r>
                        <a:rPr lang="zh-TW" altLang="en-US" sz="2300" dirty="0" smtClean="0"/>
                        <a:t>親切、會多國語言、</a:t>
                      </a:r>
                      <a:r>
                        <a:rPr kumimoji="0" lang="zh-TW" altLang="en-US" sz="2300" b="1" kern="1200" dirty="0" smtClean="0">
                          <a:solidFill>
                            <a:srgbClr val="FF0000"/>
                          </a:solidFill>
                          <a:latin typeface="+mn-lt"/>
                          <a:ea typeface="+mn-ea"/>
                          <a:cs typeface="+mn-cs"/>
                        </a:rPr>
                        <a:t>提供</a:t>
                      </a:r>
                      <a:r>
                        <a:rPr lang="zh-TW" altLang="en-US" sz="2300" dirty="0" smtClean="0"/>
                        <a:t>接送</a:t>
                      </a:r>
                      <a:r>
                        <a:rPr kumimoji="0" lang="zh-TW" altLang="en-US" sz="2300" b="1" kern="1200" dirty="0" smtClean="0">
                          <a:solidFill>
                            <a:srgbClr val="FF0000"/>
                          </a:solidFill>
                          <a:latin typeface="+mn-lt"/>
                          <a:ea typeface="+mn-ea"/>
                          <a:cs typeface="+mn-cs"/>
                        </a:rPr>
                        <a:t>服務</a:t>
                      </a:r>
                      <a:r>
                        <a:rPr lang="zh-TW" altLang="en-US" sz="2300" dirty="0" smtClean="0"/>
                        <a:t>、能有效管理民宿。</a:t>
                      </a:r>
                      <a:endParaRPr lang="zh-TW" altLang="en-US" sz="2300" dirty="0" smtClean="0">
                        <a:latin typeface="標楷體" pitchFamily="65" charset="-120"/>
                        <a:ea typeface="標楷體" pitchFamily="65" charset="-120"/>
                      </a:endParaRPr>
                    </a:p>
                  </a:txBody>
                  <a:tcPr anchor="ctr"/>
                </a:tc>
              </a:tr>
              <a:tr h="538883">
                <a:tc>
                  <a:txBody>
                    <a:bodyPr/>
                    <a:lstStyle/>
                    <a:p>
                      <a:pPr algn="ctr"/>
                      <a:r>
                        <a:rPr lang="en-US" altLang="zh-TW" sz="2300" dirty="0" smtClean="0"/>
                        <a:t>3</a:t>
                      </a:r>
                      <a:endParaRPr lang="zh-TW" altLang="en-US" sz="2300" dirty="0"/>
                    </a:p>
                  </a:txBody>
                  <a:tcPr anchor="ctr"/>
                </a:tc>
                <a:tc>
                  <a:txBody>
                    <a:bodyPr/>
                    <a:lstStyle/>
                    <a:p>
                      <a:r>
                        <a:rPr kumimoji="0" lang="zh-TW" altLang="en-US" sz="2300" b="1" kern="1200" dirty="0" smtClean="0">
                          <a:solidFill>
                            <a:srgbClr val="FF0000"/>
                          </a:solidFill>
                          <a:latin typeface="+mn-lt"/>
                          <a:ea typeface="+mn-ea"/>
                          <a:cs typeface="+mn-cs"/>
                        </a:rPr>
                        <a:t>民宿本身</a:t>
                      </a:r>
                      <a:r>
                        <a:rPr lang="en-US" altLang="zh-TW" sz="2300" dirty="0" smtClean="0"/>
                        <a:t>:</a:t>
                      </a:r>
                      <a:r>
                        <a:rPr lang="zh-TW" altLang="en-US" sz="2300" dirty="0" smtClean="0"/>
                        <a:t>乾淨、便宜合法、有風格，還要提供日用品。</a:t>
                      </a:r>
                      <a:endParaRPr lang="zh-TW" altLang="en-US" sz="2300" dirty="0" smtClean="0">
                        <a:latin typeface="標楷體" pitchFamily="65" charset="-120"/>
                        <a:ea typeface="標楷體" pitchFamily="65" charset="-120"/>
                      </a:endParaRPr>
                    </a:p>
                  </a:txBody>
                  <a:tcPr anchor="ctr"/>
                </a:tc>
              </a:tr>
              <a:tr h="538883">
                <a:tc>
                  <a:txBody>
                    <a:bodyPr/>
                    <a:lstStyle/>
                    <a:p>
                      <a:pPr algn="ctr"/>
                      <a:r>
                        <a:rPr lang="en-US" altLang="zh-TW" sz="2300" dirty="0" smtClean="0"/>
                        <a:t>4</a:t>
                      </a:r>
                      <a:endParaRPr lang="zh-TW" altLang="en-US" sz="2300" dirty="0"/>
                    </a:p>
                  </a:txBody>
                  <a:tcPr anchor="ctr"/>
                </a:tc>
                <a:tc>
                  <a:txBody>
                    <a:bodyPr/>
                    <a:lstStyle/>
                    <a:p>
                      <a:r>
                        <a:rPr lang="zh-TW" altLang="en-US" sz="2300" dirty="0" smtClean="0"/>
                        <a:t>位置方面</a:t>
                      </a:r>
                      <a:r>
                        <a:rPr lang="en-US" altLang="zh-TW" sz="2300" dirty="0" smtClean="0"/>
                        <a:t>:</a:t>
                      </a:r>
                      <a:r>
                        <a:rPr lang="zh-TW" altLang="en-US" sz="2300" dirty="0" smtClean="0"/>
                        <a:t>要</a:t>
                      </a:r>
                      <a:r>
                        <a:rPr kumimoji="0" lang="zh-TW" altLang="en-US" sz="2300" b="1" kern="1200" dirty="0" smtClean="0">
                          <a:solidFill>
                            <a:srgbClr val="FF0000"/>
                          </a:solidFill>
                          <a:latin typeface="+mn-lt"/>
                          <a:ea typeface="+mn-ea"/>
                          <a:cs typeface="+mn-cs"/>
                        </a:rPr>
                        <a:t>有便捷的交通</a:t>
                      </a:r>
                      <a:r>
                        <a:rPr lang="zh-TW" altLang="en-US" sz="2300" dirty="0" smtClean="0"/>
                        <a:t>、美景、商圈。</a:t>
                      </a:r>
                      <a:endParaRPr lang="zh-TW" altLang="en-US" sz="2300" dirty="0" smtClean="0">
                        <a:latin typeface="標楷體" pitchFamily="65" charset="-120"/>
                        <a:ea typeface="標楷體" pitchFamily="65" charset="-120"/>
                      </a:endParaRPr>
                    </a:p>
                  </a:txBody>
                  <a:tcPr anchor="ctr"/>
                </a:tc>
              </a:tr>
              <a:tr h="966273">
                <a:tc>
                  <a:txBody>
                    <a:bodyPr/>
                    <a:lstStyle/>
                    <a:p>
                      <a:pPr algn="ctr"/>
                      <a:r>
                        <a:rPr lang="en-US" altLang="zh-TW" sz="2300" dirty="0" smtClean="0"/>
                        <a:t>5</a:t>
                      </a:r>
                      <a:endParaRPr lang="zh-TW" altLang="en-US" sz="2300" dirty="0"/>
                    </a:p>
                  </a:txBody>
                  <a:tcPr anchor="ctr"/>
                </a:tc>
                <a:tc>
                  <a:txBody>
                    <a:bodyPr/>
                    <a:lstStyle/>
                    <a:p>
                      <a:r>
                        <a:rPr lang="zh-TW" altLang="en-US" sz="2300" dirty="0" smtClean="0"/>
                        <a:t>永續經營方面：吸引固定客源、</a:t>
                      </a:r>
                      <a:r>
                        <a:rPr kumimoji="0" lang="zh-TW" altLang="en-US" sz="2300" b="1" kern="1200" dirty="0" smtClean="0">
                          <a:solidFill>
                            <a:srgbClr val="FF0000"/>
                          </a:solidFill>
                          <a:latin typeface="+mn-lt"/>
                          <a:ea typeface="+mn-ea"/>
                          <a:cs typeface="+mn-cs"/>
                        </a:rPr>
                        <a:t>行銷策略</a:t>
                      </a:r>
                      <a:r>
                        <a:rPr lang="zh-TW" altLang="en-US" sz="2300" dirty="0" smtClean="0"/>
                        <a:t>、舉辦民宿特色活動</a:t>
                      </a:r>
                      <a:r>
                        <a:rPr lang="en-US" altLang="zh-TW" sz="2300" dirty="0" smtClean="0"/>
                        <a:t>(</a:t>
                      </a:r>
                      <a:r>
                        <a:rPr lang="zh-TW" altLang="en-US" sz="2300" dirty="0" smtClean="0"/>
                        <a:t>例</a:t>
                      </a:r>
                      <a:r>
                        <a:rPr lang="en-US" altLang="zh-TW" sz="2300" dirty="0" smtClean="0"/>
                        <a:t>:</a:t>
                      </a:r>
                      <a:r>
                        <a:rPr lang="zh-TW" altLang="en-US" sz="2300" dirty="0" smtClean="0"/>
                        <a:t>文青小物市集、藝術展</a:t>
                      </a:r>
                      <a:r>
                        <a:rPr lang="en-US" altLang="zh-TW" sz="2300" dirty="0" smtClean="0"/>
                        <a:t>)</a:t>
                      </a:r>
                      <a:r>
                        <a:rPr lang="zh-TW" altLang="en-US" sz="2300" dirty="0" smtClean="0"/>
                        <a:t>都要有。</a:t>
                      </a:r>
                      <a:endParaRPr lang="zh-TW" altLang="en-US" sz="2300" dirty="0" smtClean="0">
                        <a:latin typeface="標楷體" pitchFamily="65" charset="-120"/>
                        <a:ea typeface="標楷體" pitchFamily="65" charset="-120"/>
                      </a:endParaRPr>
                    </a:p>
                  </a:txBody>
                  <a:tcPr anchor="ctr"/>
                </a:tc>
              </a:tr>
              <a:tr h="966273">
                <a:tc>
                  <a:txBody>
                    <a:bodyPr/>
                    <a:lstStyle/>
                    <a:p>
                      <a:pPr algn="ctr"/>
                      <a:r>
                        <a:rPr lang="en-US" altLang="zh-TW" sz="2300" dirty="0" smtClean="0"/>
                        <a:t>6</a:t>
                      </a:r>
                      <a:endParaRPr lang="zh-TW" altLang="en-US" sz="23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300" dirty="0" smtClean="0"/>
                        <a:t>民宿類別：</a:t>
                      </a:r>
                      <a:r>
                        <a:rPr kumimoji="0" lang="zh-TW" altLang="en-US" sz="2300" b="1" kern="1200" dirty="0" smtClean="0">
                          <a:solidFill>
                            <a:srgbClr val="FF0000"/>
                          </a:solidFill>
                          <a:latin typeface="+mn-lt"/>
                          <a:ea typeface="+mn-ea"/>
                          <a:cs typeface="+mn-cs"/>
                        </a:rPr>
                        <a:t>歐式民宿</a:t>
                      </a:r>
                      <a:r>
                        <a:rPr lang="zh-TW" altLang="en-US" sz="2300" dirty="0" smtClean="0"/>
                        <a:t>較多國人喜歡，若是外國人則偏向</a:t>
                      </a:r>
                      <a:r>
                        <a:rPr kumimoji="0" lang="zh-TW" altLang="en-US" sz="2300" b="1" kern="1200" dirty="0" smtClean="0">
                          <a:solidFill>
                            <a:srgbClr val="FF0000"/>
                          </a:solidFill>
                          <a:latin typeface="+mn-lt"/>
                          <a:ea typeface="+mn-ea"/>
                          <a:cs typeface="+mn-cs"/>
                        </a:rPr>
                        <a:t>背包客式民宿</a:t>
                      </a:r>
                      <a:r>
                        <a:rPr lang="zh-TW" altLang="en-US" sz="2300" dirty="0" smtClean="0"/>
                        <a:t>類型居多。</a:t>
                      </a:r>
                      <a:endParaRPr lang="zh-TW" altLang="en-US" sz="2300" dirty="0" smtClean="0">
                        <a:latin typeface="標楷體" pitchFamily="65" charset="-120"/>
                        <a:ea typeface="標楷體" pitchFamily="65" charset="-120"/>
                      </a:endParaRPr>
                    </a:p>
                  </a:txBody>
                  <a:tcPr anchor="ctr"/>
                </a:tc>
              </a:tr>
            </a:tbl>
          </a:graphicData>
        </a:graphic>
      </p:graphicFrame>
      <p:sp>
        <p:nvSpPr>
          <p:cNvPr id="3" name="標題 2"/>
          <p:cNvSpPr>
            <a:spLocks noGrp="1"/>
          </p:cNvSpPr>
          <p:nvPr>
            <p:ph type="title"/>
          </p:nvPr>
        </p:nvSpPr>
        <p:spPr>
          <a:xfrm>
            <a:off x="500034" y="116632"/>
            <a:ext cx="8229600" cy="1143000"/>
          </a:xfrm>
        </p:spPr>
        <p:txBody>
          <a:bodyPr>
            <a:normAutofit/>
          </a:bodyPr>
          <a:lstStyle/>
          <a:p>
            <a:pPr algn="ctr"/>
            <a:r>
              <a:rPr lang="zh-TW" altLang="en-US" dirty="0" smtClean="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rPr>
              <a:t>總結</a:t>
            </a:r>
            <a:r>
              <a:rPr lang="en-US" altLang="zh-TW" dirty="0" smtClean="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rPr>
              <a:t>5[</a:t>
            </a:r>
            <a:r>
              <a:rPr lang="zh-TW" altLang="en-US" dirty="0" smtClean="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rPr>
              <a:t>民宿如何永續經營</a:t>
            </a:r>
            <a:r>
              <a:rPr lang="en-US" altLang="zh-TW" dirty="0" smtClean="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rPr>
              <a:t>]</a:t>
            </a:r>
            <a:endParaRPr lang="zh-TW" altLang="en-US" dirty="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674715088"/>
              </p:ext>
            </p:extLst>
          </p:nvPr>
        </p:nvGraphicFramePr>
        <p:xfrm>
          <a:off x="457200" y="1285860"/>
          <a:ext cx="8229600" cy="4754880"/>
        </p:xfrm>
        <a:graphic>
          <a:graphicData uri="http://schemas.openxmlformats.org/drawingml/2006/table">
            <a:tbl>
              <a:tblPr firstRow="1" bandRow="1">
                <a:tableStyleId>{0660B408-B3CF-4A94-85FC-2B1E0A45F4A2}</a:tableStyleId>
              </a:tblPr>
              <a:tblGrid>
                <a:gridCol w="757214"/>
                <a:gridCol w="7472386"/>
              </a:tblGrid>
              <a:tr h="370840">
                <a:tc>
                  <a:txBody>
                    <a:bodyPr/>
                    <a:lstStyle/>
                    <a:p>
                      <a:r>
                        <a:rPr lang="zh-TW" altLang="en-US" sz="3600" dirty="0" smtClean="0"/>
                        <a:t>項目</a:t>
                      </a:r>
                      <a:endParaRPr lang="zh-TW"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zh-TW" altLang="en-US" sz="3600" dirty="0" smtClean="0"/>
                        <a:t>花蓮縣政府應該做的事</a:t>
                      </a:r>
                      <a:endParaRPr lang="zh-TW" altLang="en-US" sz="3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r>
                        <a:rPr lang="en-US" altLang="zh-TW" sz="3600" dirty="0" smtClean="0"/>
                        <a:t>1</a:t>
                      </a:r>
                      <a:endParaRPr lang="zh-TW" altLang="en-US" sz="3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92D050"/>
                    </a:solidFill>
                  </a:tcPr>
                </a:tc>
                <a:tc>
                  <a:txBody>
                    <a:bodyPr/>
                    <a:lstStyle/>
                    <a:p>
                      <a:r>
                        <a:rPr lang="zh-TW" altLang="en-US" sz="3600" dirty="0" smtClean="0">
                          <a:latin typeface="標楷體" pitchFamily="65" charset="-120"/>
                          <a:ea typeface="標楷體" pitchFamily="65" charset="-120"/>
                        </a:rPr>
                        <a:t>設置花蓮獨有特色</a:t>
                      </a:r>
                      <a:r>
                        <a:rPr lang="zh-TW" altLang="en-US" sz="3600" dirty="0" smtClean="0">
                          <a:solidFill>
                            <a:srgbClr val="FF0000"/>
                          </a:solidFill>
                          <a:latin typeface="標楷體" pitchFamily="65" charset="-120"/>
                          <a:ea typeface="標楷體" pitchFamily="65" charset="-120"/>
                        </a:rPr>
                        <a:t>觀光標的物</a:t>
                      </a:r>
                      <a:r>
                        <a:rPr lang="zh-TW" altLang="en-US" sz="3600" dirty="0" smtClean="0">
                          <a:latin typeface="標楷體" pitchFamily="65" charset="-120"/>
                          <a:ea typeface="標楷體" pitchFamily="65" charset="-120"/>
                        </a:rPr>
                        <a:t>，讓人一想到就想到花蓮，並推觀光展。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92D050"/>
                    </a:solidFill>
                  </a:tcPr>
                </a:tc>
              </a:tr>
              <a:tr h="370840">
                <a:tc>
                  <a:txBody>
                    <a:bodyPr/>
                    <a:lstStyle/>
                    <a:p>
                      <a:r>
                        <a:rPr lang="en-US" altLang="zh-TW" sz="3600" dirty="0" smtClean="0"/>
                        <a:t>2</a:t>
                      </a:r>
                      <a:endParaRPr lang="zh-TW" altLang="en-US" sz="3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000"/>
                    </a:solidFill>
                  </a:tcPr>
                </a:tc>
                <a:tc>
                  <a:txBody>
                    <a:bodyPr/>
                    <a:lstStyle/>
                    <a:p>
                      <a:r>
                        <a:rPr lang="zh-TW" altLang="en-US" sz="3600" dirty="0" smtClean="0">
                          <a:latin typeface="標楷體" pitchFamily="65" charset="-120"/>
                          <a:ea typeface="標楷體" pitchFamily="65" charset="-120"/>
                        </a:rPr>
                        <a:t>依季節舉辦花蓮</a:t>
                      </a:r>
                      <a:r>
                        <a:rPr lang="zh-TW" altLang="en-US" sz="3600" dirty="0" smtClean="0">
                          <a:solidFill>
                            <a:srgbClr val="FF0000"/>
                          </a:solidFill>
                          <a:latin typeface="標楷體" pitchFamily="65" charset="-120"/>
                          <a:ea typeface="標楷體" pitchFamily="65" charset="-120"/>
                        </a:rPr>
                        <a:t>特色活動</a:t>
                      </a:r>
                      <a:r>
                        <a:rPr lang="zh-TW" altLang="en-US" sz="3600" dirty="0" smtClean="0">
                          <a:latin typeface="標楷體" pitchFamily="65" charset="-120"/>
                          <a:ea typeface="標楷體" pitchFamily="65" charset="-120"/>
                        </a:rPr>
                        <a:t>，可依各景點特色合併，發展出套裝行程。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000"/>
                    </a:solidFill>
                  </a:tcPr>
                </a:tc>
              </a:tr>
              <a:tr h="370840">
                <a:tc>
                  <a:txBody>
                    <a:bodyPr/>
                    <a:lstStyle/>
                    <a:p>
                      <a:r>
                        <a:rPr lang="en-US" altLang="zh-TW" sz="3600" dirty="0" smtClean="0"/>
                        <a:t>3</a:t>
                      </a:r>
                      <a:endParaRPr lang="zh-TW" altLang="en-US" sz="3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600" dirty="0" smtClean="0">
                          <a:latin typeface="標楷體" pitchFamily="65" charset="-120"/>
                          <a:ea typeface="標楷體" pitchFamily="65" charset="-120"/>
                        </a:rPr>
                        <a:t>增加各景點</a:t>
                      </a:r>
                      <a:r>
                        <a:rPr lang="zh-TW" altLang="en-US" sz="3600" dirty="0" smtClean="0">
                          <a:solidFill>
                            <a:srgbClr val="FF0000"/>
                          </a:solidFill>
                          <a:latin typeface="標楷體" pitchFamily="65" charset="-120"/>
                          <a:ea typeface="標楷體" pitchFamily="65" charset="-120"/>
                        </a:rPr>
                        <a:t>交通工具</a:t>
                      </a:r>
                      <a:r>
                        <a:rPr lang="zh-TW" altLang="en-US" sz="3600" dirty="0" smtClean="0">
                          <a:latin typeface="標楷體" pitchFamily="65" charset="-120"/>
                          <a:ea typeface="標楷體" pitchFamily="65" charset="-120"/>
                        </a:rPr>
                        <a:t>的班次、</a:t>
                      </a:r>
                      <a:r>
                        <a:rPr lang="zh-TW" altLang="en-US" sz="3600" dirty="0" smtClean="0">
                          <a:solidFill>
                            <a:srgbClr val="FF0000"/>
                          </a:solidFill>
                          <a:latin typeface="標楷體" pitchFamily="65" charset="-120"/>
                          <a:ea typeface="標楷體" pitchFamily="65" charset="-120"/>
                        </a:rPr>
                        <a:t>便捷</a:t>
                      </a:r>
                      <a:r>
                        <a:rPr lang="zh-TW" altLang="en-US" sz="3600" dirty="0" smtClean="0">
                          <a:latin typeface="標楷體" pitchFamily="65" charset="-120"/>
                          <a:ea typeface="標楷體" pitchFamily="65" charset="-120"/>
                        </a:rPr>
                        <a:t>性，並注意公車不能誤點。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2">
                        <a:lumMod val="75000"/>
                      </a:schemeClr>
                    </a:solidFill>
                  </a:tcPr>
                </a:tc>
              </a:tr>
            </a:tbl>
          </a:graphicData>
        </a:graphic>
      </p:graphicFrame>
      <p:sp>
        <p:nvSpPr>
          <p:cNvPr id="3" name="標題 2"/>
          <p:cNvSpPr>
            <a:spLocks noGrp="1"/>
          </p:cNvSpPr>
          <p:nvPr>
            <p:ph type="title"/>
          </p:nvPr>
        </p:nvSpPr>
        <p:spPr>
          <a:xfrm>
            <a:off x="457200" y="71414"/>
            <a:ext cx="8229600" cy="1143000"/>
          </a:xfrm>
        </p:spPr>
        <p:txBody>
          <a:bodyPr>
            <a:normAutofit/>
          </a:bodyPr>
          <a:lstStyle/>
          <a:p>
            <a:pPr algn="ctr"/>
            <a:r>
              <a:rPr lang="zh-TW" altLang="en-US" dirty="0" smtClean="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rPr>
              <a:t>總結</a:t>
            </a:r>
            <a:r>
              <a:rPr lang="en-US" altLang="zh-TW" dirty="0" smtClean="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rPr>
              <a:t>6[</a:t>
            </a:r>
            <a:r>
              <a:rPr lang="zh-TW" altLang="en-US" dirty="0" smtClean="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rPr>
              <a:t>花蓮縣政府應該做的事</a:t>
            </a:r>
            <a:r>
              <a:rPr lang="en-US" altLang="zh-TW" dirty="0" smtClean="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rPr>
              <a:t>]</a:t>
            </a:r>
            <a:endParaRPr lang="zh-TW" altLang="en-US" dirty="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523583915"/>
              </p:ext>
            </p:extLst>
          </p:nvPr>
        </p:nvGraphicFramePr>
        <p:xfrm>
          <a:off x="600076" y="1142984"/>
          <a:ext cx="7972452" cy="5466124"/>
        </p:xfrm>
        <a:graphic>
          <a:graphicData uri="http://schemas.openxmlformats.org/drawingml/2006/table">
            <a:tbl>
              <a:tblPr firstRow="1" bandRow="1">
                <a:tableStyleId>{8A107856-5554-42FB-B03E-39F5DBC370BA}</a:tableStyleId>
              </a:tblPr>
              <a:tblGrid>
                <a:gridCol w="1000132"/>
                <a:gridCol w="6972320"/>
              </a:tblGrid>
              <a:tr h="717926">
                <a:tc>
                  <a:txBody>
                    <a:bodyPr/>
                    <a:lstStyle/>
                    <a:p>
                      <a:r>
                        <a:rPr lang="zh-TW" altLang="en-US" sz="2300" dirty="0" smtClean="0"/>
                        <a:t>項目</a:t>
                      </a:r>
                      <a:endParaRPr lang="zh-TW" altLang="en-US" sz="2300" dirty="0"/>
                    </a:p>
                  </a:txBody>
                  <a:tcPr/>
                </a:tc>
                <a:tc>
                  <a:txBody>
                    <a:bodyPr/>
                    <a:lstStyle/>
                    <a:p>
                      <a:r>
                        <a:rPr lang="zh-TW" altLang="en-US" sz="2300" dirty="0" smtClean="0"/>
                        <a:t>發現</a:t>
                      </a:r>
                      <a:endParaRPr lang="zh-TW" altLang="en-US" sz="2300" dirty="0"/>
                    </a:p>
                  </a:txBody>
                  <a:tcPr/>
                </a:tc>
              </a:tr>
              <a:tr h="1319198">
                <a:tc>
                  <a:txBody>
                    <a:bodyPr/>
                    <a:lstStyle/>
                    <a:p>
                      <a:pPr algn="ctr"/>
                      <a:r>
                        <a:rPr lang="en-US" altLang="zh-TW" sz="2300" dirty="0" smtClean="0"/>
                        <a:t>1</a:t>
                      </a:r>
                      <a:endParaRPr lang="zh-TW" altLang="en-US" sz="2300" dirty="0"/>
                    </a:p>
                  </a:txBody>
                  <a:tcPr anchor="ctr"/>
                </a:tc>
                <a:tc>
                  <a:txBody>
                    <a:bodyPr/>
                    <a:lstStyle/>
                    <a:p>
                      <a:r>
                        <a:rPr lang="zh-TW" altLang="en-US" sz="2300" dirty="0" smtClean="0"/>
                        <a:t>既然大多數的人都會認為</a:t>
                      </a:r>
                      <a:r>
                        <a:rPr lang="zh-TW" altLang="en-US" sz="2300" b="1" dirty="0" smtClean="0">
                          <a:solidFill>
                            <a:srgbClr val="FF0000"/>
                          </a:solidFill>
                        </a:rPr>
                        <a:t>民宿要合法</a:t>
                      </a:r>
                      <a:r>
                        <a:rPr lang="zh-TW" altLang="en-US" sz="2300" dirty="0" smtClean="0"/>
                        <a:t>，也很多人認為民宿不合法政府</a:t>
                      </a:r>
                      <a:r>
                        <a:rPr lang="zh-TW" altLang="en-US" sz="2300" b="1" dirty="0" smtClean="0">
                          <a:solidFill>
                            <a:srgbClr val="FF0000"/>
                          </a:solidFill>
                        </a:rPr>
                        <a:t>應該加以處分</a:t>
                      </a:r>
                      <a:r>
                        <a:rPr lang="zh-TW" altLang="en-US" sz="2300" dirty="0" smtClean="0"/>
                        <a:t>，政府應該輔導新興民宿業者注重安全性檢查與解決合法申請民宿問題</a:t>
                      </a:r>
                      <a:endParaRPr lang="zh-TW" altLang="en-US" sz="2300" dirty="0" smtClean="0">
                        <a:solidFill>
                          <a:srgbClr val="FF0000"/>
                        </a:solidFill>
                        <a:latin typeface="標楷體" pitchFamily="65" charset="-120"/>
                        <a:ea typeface="標楷體" pitchFamily="65" charset="-120"/>
                      </a:endParaRPr>
                    </a:p>
                  </a:txBody>
                  <a:tcPr/>
                </a:tc>
              </a:tr>
              <a:tr h="717926">
                <a:tc>
                  <a:txBody>
                    <a:bodyPr/>
                    <a:lstStyle/>
                    <a:p>
                      <a:pPr algn="ctr"/>
                      <a:r>
                        <a:rPr lang="en-US" altLang="zh-TW" sz="2300" dirty="0" smtClean="0"/>
                        <a:t>2</a:t>
                      </a:r>
                      <a:endParaRPr lang="zh-TW" altLang="en-US" sz="2300" dirty="0"/>
                    </a:p>
                  </a:txBody>
                  <a:tcPr anchor="ctr"/>
                </a:tc>
                <a:tc>
                  <a:txBody>
                    <a:bodyPr/>
                    <a:lstStyle/>
                    <a:p>
                      <a:r>
                        <a:rPr lang="zh-TW" altLang="en-US" sz="2300" dirty="0" smtClean="0"/>
                        <a:t>設置</a:t>
                      </a:r>
                      <a:r>
                        <a:rPr lang="zh-TW" altLang="en-US" sz="2300" b="1" dirty="0" smtClean="0">
                          <a:solidFill>
                            <a:srgbClr val="FF0000"/>
                          </a:solidFill>
                        </a:rPr>
                        <a:t>花蓮縣官網</a:t>
                      </a:r>
                      <a:r>
                        <a:rPr lang="zh-TW" altLang="en-US" sz="2300" dirty="0" smtClean="0"/>
                        <a:t>讓民眾查詢哪些為合法民宿，一旦經檢舉發現未申請，先勸導再開罰。</a:t>
                      </a:r>
                      <a:endParaRPr lang="zh-TW" altLang="en-US" sz="2300" dirty="0" smtClean="0">
                        <a:latin typeface="標楷體" pitchFamily="65" charset="-120"/>
                        <a:ea typeface="標楷體" pitchFamily="65" charset="-120"/>
                      </a:endParaRPr>
                    </a:p>
                  </a:txBody>
                  <a:tcPr/>
                </a:tc>
              </a:tr>
              <a:tr h="1035470">
                <a:tc>
                  <a:txBody>
                    <a:bodyPr/>
                    <a:lstStyle/>
                    <a:p>
                      <a:pPr algn="ctr"/>
                      <a:r>
                        <a:rPr lang="en-US" altLang="zh-TW" sz="2300" dirty="0" smtClean="0"/>
                        <a:t>3</a:t>
                      </a:r>
                      <a:endParaRPr lang="zh-TW" altLang="en-US" sz="2300" dirty="0"/>
                    </a:p>
                  </a:txBody>
                  <a:tcPr anchor="ctr"/>
                </a:tc>
                <a:tc>
                  <a:txBody>
                    <a:bodyPr/>
                    <a:lstStyle/>
                    <a:p>
                      <a:r>
                        <a:rPr lang="zh-TW" altLang="en-US" sz="2300" dirty="0" smtClean="0"/>
                        <a:t>經調查</a:t>
                      </a:r>
                      <a:r>
                        <a:rPr lang="zh-TW" altLang="en-US" sz="2300" b="1" dirty="0" smtClean="0">
                          <a:solidFill>
                            <a:srgbClr val="FF0000"/>
                          </a:solidFill>
                        </a:rPr>
                        <a:t>四分之三的人</a:t>
                      </a:r>
                      <a:r>
                        <a:rPr lang="zh-TW" altLang="en-US" sz="2300" dirty="0" smtClean="0"/>
                        <a:t>覺得民宿成為大家旅遊會選擇的住宿地點，代表民宿安全問題不能再拖，未來應該是花蓮觀光推展上一大重點。</a:t>
                      </a:r>
                      <a:endParaRPr lang="zh-TW" altLang="en-US" sz="2300" dirty="0" smtClean="0">
                        <a:latin typeface="標楷體" pitchFamily="65" charset="-120"/>
                        <a:ea typeface="標楷體" pitchFamily="65" charset="-120"/>
                      </a:endParaRPr>
                    </a:p>
                  </a:txBody>
                  <a:tcPr/>
                </a:tc>
              </a:tr>
              <a:tr h="1353015">
                <a:tc>
                  <a:txBody>
                    <a:bodyPr/>
                    <a:lstStyle/>
                    <a:p>
                      <a:pPr algn="ctr"/>
                      <a:r>
                        <a:rPr lang="en-US" altLang="zh-TW" sz="2300" dirty="0" smtClean="0"/>
                        <a:t>4</a:t>
                      </a:r>
                      <a:endParaRPr lang="zh-TW" altLang="en-US" sz="23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300" dirty="0" smtClean="0"/>
                        <a:t>經調查入住民宿大部份的人</a:t>
                      </a:r>
                      <a:r>
                        <a:rPr lang="zh-TW" altLang="en-US" sz="2300" b="1" dirty="0" smtClean="0">
                          <a:solidFill>
                            <a:srgbClr val="FF0000"/>
                          </a:solidFill>
                        </a:rPr>
                        <a:t>都會檢查民宿是否有安全</a:t>
                      </a:r>
                      <a:r>
                        <a:rPr lang="zh-TW" altLang="en-US" sz="2300" dirty="0" smtClean="0"/>
                        <a:t>設備和規劃逃生路線，為了民眾住宿安全以及避免未來住宿糾紛，政府應宣導民眾正確住宿概念，讓每個人開心出遊，平安回家。</a:t>
                      </a:r>
                      <a:endParaRPr lang="zh-TW" altLang="en-US" sz="2300" dirty="0" smtClean="0">
                        <a:latin typeface="標楷體" pitchFamily="65" charset="-120"/>
                        <a:ea typeface="標楷體" pitchFamily="65" charset="-120"/>
                      </a:endParaRPr>
                    </a:p>
                  </a:txBody>
                  <a:tcPr/>
                </a:tc>
              </a:tr>
            </a:tbl>
          </a:graphicData>
        </a:graphic>
      </p:graphicFrame>
      <p:sp>
        <p:nvSpPr>
          <p:cNvPr id="3" name="標題 2"/>
          <p:cNvSpPr>
            <a:spLocks noGrp="1"/>
          </p:cNvSpPr>
          <p:nvPr>
            <p:ph type="title"/>
          </p:nvPr>
        </p:nvSpPr>
        <p:spPr>
          <a:xfrm>
            <a:off x="471502" y="0"/>
            <a:ext cx="8229600" cy="1143000"/>
          </a:xfrm>
        </p:spPr>
        <p:txBody>
          <a:bodyPr>
            <a:normAutofit/>
          </a:bodyPr>
          <a:lstStyle/>
          <a:p>
            <a:pPr algn="ctr"/>
            <a:r>
              <a:rPr lang="zh-TW" altLang="en-US" dirty="0" smtClean="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rPr>
              <a:t>總結</a:t>
            </a:r>
            <a:r>
              <a:rPr lang="en-US" altLang="zh-TW" dirty="0" smtClean="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rPr>
              <a:t>7[</a:t>
            </a:r>
            <a:r>
              <a:rPr lang="zh-TW" altLang="en-US" dirty="0" smtClean="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rPr>
              <a:t>合法性與安全性問題</a:t>
            </a:r>
            <a:r>
              <a:rPr lang="en-US" altLang="zh-TW" dirty="0" smtClean="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rPr>
              <a:t>]</a:t>
            </a:r>
            <a:endParaRPr lang="zh-TW" altLang="en-US" dirty="0" smtClean="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274638"/>
            <a:ext cx="8229600" cy="4511684"/>
          </a:xfrm>
          <a:effectLst>
            <a:outerShdw blurRad="76200" dist="12700" dir="2700000" sy="-23000" kx="-800400" algn="bl" rotWithShape="0">
              <a:prstClr val="black">
                <a:alpha val="20000"/>
              </a:prstClr>
            </a:outerShdw>
          </a:effectLst>
          <a:scene3d>
            <a:camera prst="orthographicFront"/>
            <a:lightRig rig="threePt" dir="t"/>
          </a:scene3d>
          <a:sp3d>
            <a:bevelT/>
          </a:sp3d>
        </p:spPr>
        <p:txBody>
          <a:bodyPr>
            <a:noAutofit/>
            <a:scene3d>
              <a:camera prst="orthographicFront"/>
              <a:lightRig rig="soft" dir="t"/>
            </a:scene3d>
            <a:sp3d prstMaterial="softEdge">
              <a:bevelT w="25400" h="25400"/>
            </a:sp3d>
          </a:bodyPr>
          <a:lstStyle/>
          <a:p>
            <a:pPr algn="ctr"/>
            <a:r>
              <a:rPr lang="zh-TW" altLang="en-US" sz="7200" dirty="0" smtClean="0"/>
              <a:t>我們的報告到此結束，謝謝各位評審的聆聽。</a:t>
            </a:r>
            <a:endParaRPr lang="zh-TW" altLang="en-US" sz="7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700808"/>
            <a:ext cx="8229600" cy="4306483"/>
          </a:xfrm>
        </p:spPr>
        <p:txBody>
          <a:bodyPr>
            <a:normAutofit/>
          </a:bodyPr>
          <a:lstStyle/>
          <a:p>
            <a:r>
              <a:rPr lang="zh-TW" altLang="en-US" sz="4000" dirty="0" smtClean="0">
                <a:solidFill>
                  <a:srgbClr val="FF0000"/>
                </a:solidFill>
              </a:rPr>
              <a:t>為什麼花蓮最近開</a:t>
            </a:r>
            <a:r>
              <a:rPr lang="zh-TW" altLang="en-US" sz="4000" dirty="0">
                <a:solidFill>
                  <a:srgbClr val="FF0000"/>
                </a:solidFill>
              </a:rPr>
              <a:t>了那麼多家民</a:t>
            </a:r>
            <a:r>
              <a:rPr lang="zh-TW" altLang="en-US" sz="4000" dirty="0" smtClean="0">
                <a:solidFill>
                  <a:srgbClr val="FF0000"/>
                </a:solidFill>
              </a:rPr>
              <a:t>宿，他們</a:t>
            </a:r>
            <a:r>
              <a:rPr lang="zh-TW" altLang="en-US" sz="4000" dirty="0">
                <a:solidFill>
                  <a:srgbClr val="FF0000"/>
                </a:solidFill>
              </a:rPr>
              <a:t>合法嗎？安全</a:t>
            </a:r>
            <a:r>
              <a:rPr lang="zh-TW" altLang="en-US" sz="4000" dirty="0" smtClean="0">
                <a:solidFill>
                  <a:srgbClr val="FF0000"/>
                </a:solidFill>
              </a:rPr>
              <a:t>嗎？</a:t>
            </a:r>
            <a:endParaRPr lang="en-US" altLang="zh-TW" sz="4000" dirty="0" smtClean="0">
              <a:solidFill>
                <a:srgbClr val="FF0000"/>
              </a:solidFill>
            </a:endParaRPr>
          </a:p>
          <a:p>
            <a:r>
              <a:rPr lang="zh-TW" altLang="en-US" sz="4000" dirty="0" smtClean="0">
                <a:solidFill>
                  <a:srgbClr val="FF0000"/>
                </a:solidFill>
              </a:rPr>
              <a:t>花蓮</a:t>
            </a:r>
            <a:r>
              <a:rPr lang="zh-TW" altLang="en-US" sz="4000" dirty="0">
                <a:solidFill>
                  <a:srgbClr val="FF0000"/>
                </a:solidFill>
              </a:rPr>
              <a:t>能</a:t>
            </a:r>
            <a:r>
              <a:rPr lang="zh-TW" altLang="en-US" sz="4000" dirty="0" smtClean="0">
                <a:solidFill>
                  <a:srgbClr val="FF0000"/>
                </a:solidFill>
              </a:rPr>
              <a:t>不能做出</a:t>
            </a:r>
            <a:r>
              <a:rPr lang="zh-TW" altLang="en-US" sz="4000" dirty="0">
                <a:solidFill>
                  <a:srgbClr val="FF0000"/>
                </a:solidFill>
              </a:rPr>
              <a:t>有我們自己花蓮特色的民宿出來呢</a:t>
            </a:r>
            <a:r>
              <a:rPr lang="zh-TW" altLang="en-US" sz="4000" dirty="0" smtClean="0">
                <a:solidFill>
                  <a:srgbClr val="FF0000"/>
                </a:solidFill>
              </a:rPr>
              <a:t>？</a:t>
            </a:r>
            <a:endParaRPr lang="en-US" altLang="zh-TW" sz="4000" dirty="0" smtClean="0">
              <a:solidFill>
                <a:srgbClr val="FF0000"/>
              </a:solidFill>
            </a:endParaRPr>
          </a:p>
          <a:p>
            <a:r>
              <a:rPr lang="zh-TW" altLang="en-US" sz="4000" dirty="0" smtClean="0">
                <a:solidFill>
                  <a:srgbClr val="FF0000"/>
                </a:solidFill>
              </a:rPr>
              <a:t>花蓮的稽查員</a:t>
            </a:r>
            <a:r>
              <a:rPr lang="zh-TW" altLang="en-US" sz="4000" dirty="0">
                <a:solidFill>
                  <a:srgbClr val="FF0000"/>
                </a:solidFill>
              </a:rPr>
              <a:t>只有兩</a:t>
            </a:r>
            <a:r>
              <a:rPr lang="zh-TW" altLang="en-US" sz="4000" dirty="0" smtClean="0">
                <a:solidFill>
                  <a:srgbClr val="FF0000"/>
                </a:solidFill>
              </a:rPr>
              <a:t>個人，他們會遇到哪些困境</a:t>
            </a:r>
            <a:r>
              <a:rPr lang="en-US" altLang="zh-TW" sz="4000" dirty="0" smtClean="0">
                <a:solidFill>
                  <a:srgbClr val="FF0000"/>
                </a:solidFill>
              </a:rPr>
              <a:t>?</a:t>
            </a:r>
            <a:endParaRPr lang="zh-TW" altLang="en-US" sz="4000" dirty="0">
              <a:solidFill>
                <a:srgbClr val="FF0000"/>
              </a:solidFill>
            </a:endParaRPr>
          </a:p>
        </p:txBody>
      </p:sp>
      <p:sp>
        <p:nvSpPr>
          <p:cNvPr id="3" name="標題 2"/>
          <p:cNvSpPr>
            <a:spLocks noGrp="1"/>
          </p:cNvSpPr>
          <p:nvPr>
            <p:ph type="title"/>
          </p:nvPr>
        </p:nvSpPr>
        <p:spPr/>
        <p:txBody>
          <a:bodyPr>
            <a:normAutofit/>
          </a:bodyPr>
          <a:lstStyle/>
          <a:p>
            <a:pPr algn="ctr"/>
            <a:r>
              <a:rPr lang="zh-TW" altLang="en-US" sz="5000" dirty="0" smtClean="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rPr>
              <a:t>為什麼會想做</a:t>
            </a:r>
            <a:r>
              <a:rPr lang="en-US" altLang="zh-TW" sz="5000" dirty="0" smtClean="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rPr>
              <a:t>?</a:t>
            </a:r>
            <a:endParaRPr lang="zh-TW" altLang="en-US" sz="5000" dirty="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endParaRPr>
          </a:p>
        </p:txBody>
      </p:sp>
    </p:spTree>
    <p:extLst>
      <p:ext uri="{BB962C8B-B14F-4D97-AF65-F5344CB8AC3E}">
        <p14:creationId xmlns:p14="http://schemas.microsoft.com/office/powerpoint/2010/main" val="208754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 presetClass="entr" presetSubtype="10"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checkerboard(across)">
                                      <p:cBhvr>
                                        <p:cTn id="14" dur="500"/>
                                        <p:tgtEl>
                                          <p:spTgt spid="2">
                                            <p:txEl>
                                              <p:pRg st="0" end="0"/>
                                            </p:txEl>
                                          </p:spTgt>
                                        </p:tgtEl>
                                      </p:cBhvr>
                                    </p:animEffect>
                                  </p:childTnLst>
                                </p:cTn>
                              </p:par>
                            </p:childTnLst>
                          </p:cTn>
                        </p:par>
                        <p:par>
                          <p:cTn id="15" fill="hold">
                            <p:stCondLst>
                              <p:cond delay="1500"/>
                            </p:stCondLst>
                            <p:childTnLst>
                              <p:par>
                                <p:cTn id="16" presetID="5" presetClass="entr" presetSubtype="10" fill="hold" grpId="0"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checkerboard(across)">
                                      <p:cBhvr>
                                        <p:cTn id="18" dur="500"/>
                                        <p:tgtEl>
                                          <p:spTgt spid="2">
                                            <p:txEl>
                                              <p:pRg st="1" end="1"/>
                                            </p:txEl>
                                          </p:spTgt>
                                        </p:tgtEl>
                                      </p:cBhvr>
                                    </p:animEffect>
                                  </p:childTnLst>
                                </p:cTn>
                              </p:par>
                            </p:childTnLst>
                          </p:cTn>
                        </p:par>
                        <p:par>
                          <p:cTn id="19" fill="hold">
                            <p:stCondLst>
                              <p:cond delay="2000"/>
                            </p:stCondLst>
                            <p:childTnLst>
                              <p:par>
                                <p:cTn id="20" presetID="5" presetClass="entr" presetSubtype="10" fill="hold" grpId="0" nodeType="after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checkerboard(across)">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67544" y="196622"/>
            <a:ext cx="8229600" cy="1143000"/>
          </a:xfrm>
        </p:spPr>
        <p:txBody>
          <a:bodyPr>
            <a:normAutofit/>
          </a:bodyPr>
          <a:lstStyle/>
          <a:p>
            <a:pPr algn="ctr"/>
            <a:r>
              <a:rPr lang="zh-TW" altLang="en-US" sz="5000" dirty="0" smtClean="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rPr>
              <a:t>跟著我這樣做</a:t>
            </a:r>
            <a:endParaRPr lang="zh-TW" altLang="en-US" sz="5000" dirty="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endParaRPr>
          </a:p>
        </p:txBody>
      </p:sp>
      <p:sp>
        <p:nvSpPr>
          <p:cNvPr id="13" name="＞形箭號 4"/>
          <p:cNvSpPr/>
          <p:nvPr/>
        </p:nvSpPr>
        <p:spPr>
          <a:xfrm>
            <a:off x="1044684" y="2985532"/>
            <a:ext cx="1762452" cy="117496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endParaRPr lang="zh-TW" altLang="en-US" sz="1500" kern="1200" dirty="0" smtClean="0"/>
          </a:p>
        </p:txBody>
      </p:sp>
      <p:graphicFrame>
        <p:nvGraphicFramePr>
          <p:cNvPr id="15" name="內容版面配置區 14"/>
          <p:cNvGraphicFramePr>
            <a:graphicFrameLocks noGrp="1"/>
          </p:cNvGraphicFramePr>
          <p:nvPr>
            <p:ph idx="1"/>
            <p:extLst>
              <p:ext uri="{D42A27DB-BD31-4B8C-83A1-F6EECF244321}">
                <p14:modId xmlns:p14="http://schemas.microsoft.com/office/powerpoint/2010/main" val="2533416537"/>
              </p:ext>
            </p:extLst>
          </p:nvPr>
        </p:nvGraphicFramePr>
        <p:xfrm>
          <a:off x="0" y="836712"/>
          <a:ext cx="9144000"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資料庫圖表 15"/>
          <p:cNvGraphicFramePr/>
          <p:nvPr>
            <p:extLst>
              <p:ext uri="{D42A27DB-BD31-4B8C-83A1-F6EECF244321}">
                <p14:modId xmlns:p14="http://schemas.microsoft.com/office/powerpoint/2010/main" val="1904781331"/>
              </p:ext>
            </p:extLst>
          </p:nvPr>
        </p:nvGraphicFramePr>
        <p:xfrm>
          <a:off x="1524000" y="2985532"/>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792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1000"/>
                                        <p:tgtEl>
                                          <p:spTgt spid="15"/>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80">
                                          <p:stCondLst>
                                            <p:cond delay="0"/>
                                          </p:stCondLst>
                                        </p:cTn>
                                        <p:tgtEl>
                                          <p:spTgt spid="16"/>
                                        </p:tgtEl>
                                      </p:cBhvr>
                                    </p:animEffect>
                                    <p:anim calcmode="lin" valueType="num">
                                      <p:cBhvr>
                                        <p:cTn id="1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7" dur="26">
                                          <p:stCondLst>
                                            <p:cond delay="650"/>
                                          </p:stCondLst>
                                        </p:cTn>
                                        <p:tgtEl>
                                          <p:spTgt spid="16"/>
                                        </p:tgtEl>
                                      </p:cBhvr>
                                      <p:to x="100000" y="60000"/>
                                    </p:animScale>
                                    <p:animScale>
                                      <p:cBhvr>
                                        <p:cTn id="18" dur="166" decel="50000">
                                          <p:stCondLst>
                                            <p:cond delay="676"/>
                                          </p:stCondLst>
                                        </p:cTn>
                                        <p:tgtEl>
                                          <p:spTgt spid="16"/>
                                        </p:tgtEl>
                                      </p:cBhvr>
                                      <p:to x="100000" y="100000"/>
                                    </p:animScale>
                                    <p:animScale>
                                      <p:cBhvr>
                                        <p:cTn id="19" dur="26">
                                          <p:stCondLst>
                                            <p:cond delay="1312"/>
                                          </p:stCondLst>
                                        </p:cTn>
                                        <p:tgtEl>
                                          <p:spTgt spid="16"/>
                                        </p:tgtEl>
                                      </p:cBhvr>
                                      <p:to x="100000" y="80000"/>
                                    </p:animScale>
                                    <p:animScale>
                                      <p:cBhvr>
                                        <p:cTn id="20" dur="166" decel="50000">
                                          <p:stCondLst>
                                            <p:cond delay="1338"/>
                                          </p:stCondLst>
                                        </p:cTn>
                                        <p:tgtEl>
                                          <p:spTgt spid="16"/>
                                        </p:tgtEl>
                                      </p:cBhvr>
                                      <p:to x="100000" y="100000"/>
                                    </p:animScale>
                                    <p:animScale>
                                      <p:cBhvr>
                                        <p:cTn id="21" dur="26">
                                          <p:stCondLst>
                                            <p:cond delay="1642"/>
                                          </p:stCondLst>
                                        </p:cTn>
                                        <p:tgtEl>
                                          <p:spTgt spid="16"/>
                                        </p:tgtEl>
                                      </p:cBhvr>
                                      <p:to x="100000" y="90000"/>
                                    </p:animScale>
                                    <p:animScale>
                                      <p:cBhvr>
                                        <p:cTn id="22" dur="166" decel="50000">
                                          <p:stCondLst>
                                            <p:cond delay="1668"/>
                                          </p:stCondLst>
                                        </p:cTn>
                                        <p:tgtEl>
                                          <p:spTgt spid="16"/>
                                        </p:tgtEl>
                                      </p:cBhvr>
                                      <p:to x="100000" y="100000"/>
                                    </p:animScale>
                                    <p:animScale>
                                      <p:cBhvr>
                                        <p:cTn id="23" dur="26">
                                          <p:stCondLst>
                                            <p:cond delay="1808"/>
                                          </p:stCondLst>
                                        </p:cTn>
                                        <p:tgtEl>
                                          <p:spTgt spid="16"/>
                                        </p:tgtEl>
                                      </p:cBhvr>
                                      <p:to x="100000" y="95000"/>
                                    </p:animScale>
                                    <p:animScale>
                                      <p:cBhvr>
                                        <p:cTn id="24"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159603092"/>
              </p:ext>
            </p:extLst>
          </p:nvPr>
        </p:nvGraphicFramePr>
        <p:xfrm>
          <a:off x="251520" y="1397001"/>
          <a:ext cx="8784976" cy="3352800"/>
        </p:xfrm>
        <a:graphic>
          <a:graphicData uri="http://schemas.openxmlformats.org/drawingml/2006/table">
            <a:tbl>
              <a:tblPr firstRow="1" bandRow="1">
                <a:tableStyleId>{5C22544A-7EE6-4342-B048-85BDC9FD1C3A}</a:tableStyleId>
              </a:tblPr>
              <a:tblGrid>
                <a:gridCol w="2196244"/>
                <a:gridCol w="2196244"/>
                <a:gridCol w="2196244"/>
                <a:gridCol w="2196244"/>
              </a:tblGrid>
              <a:tr h="447578">
                <a:tc>
                  <a:txBody>
                    <a:bodyPr/>
                    <a:lstStyle/>
                    <a:p>
                      <a:pPr algn="ctr"/>
                      <a:r>
                        <a:rPr lang="zh-TW" altLang="en-US" sz="2800" dirty="0" smtClean="0"/>
                        <a:t>縣市別</a:t>
                      </a:r>
                      <a:endParaRPr lang="zh-TW" altLang="en-US" sz="2800" dirty="0"/>
                    </a:p>
                  </a:txBody>
                  <a:tcPr>
                    <a:cell3D prstMaterial="dkEdge">
                      <a:bevel/>
                      <a:lightRig rig="flood" dir="t"/>
                    </a:cell3D>
                  </a:tcPr>
                </a:tc>
                <a:tc>
                  <a:txBody>
                    <a:bodyPr/>
                    <a:lstStyle/>
                    <a:p>
                      <a:pPr algn="ctr"/>
                      <a:r>
                        <a:rPr lang="zh-TW" altLang="en-US" sz="2800" dirty="0" smtClean="0"/>
                        <a:t>合法營業</a:t>
                      </a:r>
                      <a:endParaRPr lang="zh-TW" altLang="en-US" sz="2800" dirty="0"/>
                    </a:p>
                  </a:txBody>
                  <a:tcPr>
                    <a:cell3D prstMaterial="dkEdge">
                      <a:bevel/>
                      <a:lightRig rig="flood" dir="t"/>
                    </a:cell3D>
                  </a:tcPr>
                </a:tc>
                <a:tc>
                  <a:txBody>
                    <a:bodyPr/>
                    <a:lstStyle/>
                    <a:p>
                      <a:pPr algn="ctr"/>
                      <a:r>
                        <a:rPr lang="zh-TW" altLang="en-US" sz="2800" dirty="0" smtClean="0"/>
                        <a:t>營業合計</a:t>
                      </a:r>
                      <a:endParaRPr lang="zh-TW" altLang="en-US" sz="2800" dirty="0"/>
                    </a:p>
                  </a:txBody>
                  <a:tcPr>
                    <a:cell3D prstMaterial="dkEdge">
                      <a:bevel/>
                      <a:lightRig rig="flood" dir="t"/>
                    </a:cell3D>
                  </a:tcPr>
                </a:tc>
                <a:tc>
                  <a:txBody>
                    <a:bodyPr/>
                    <a:lstStyle/>
                    <a:p>
                      <a:pPr algn="ctr"/>
                      <a:r>
                        <a:rPr lang="zh-TW" altLang="en-US" sz="2800" dirty="0" smtClean="0"/>
                        <a:t>年份</a:t>
                      </a:r>
                      <a:endParaRPr lang="zh-TW" altLang="en-US" sz="2800" dirty="0"/>
                    </a:p>
                  </a:txBody>
                  <a:tcPr>
                    <a:cell3D prstMaterial="dkEdge">
                      <a:bevel/>
                      <a:lightRig rig="flood" dir="t"/>
                    </a:cell3D>
                  </a:tcPr>
                </a:tc>
              </a:tr>
              <a:tr h="816172">
                <a:tc rowSpan="3">
                  <a:txBody>
                    <a:bodyPr/>
                    <a:lstStyle/>
                    <a:p>
                      <a:pPr algn="ctr"/>
                      <a:r>
                        <a:rPr lang="zh-TW" altLang="en-US" sz="4800" dirty="0" smtClean="0"/>
                        <a:t>花蓮縣</a:t>
                      </a:r>
                      <a:endParaRPr lang="zh-TW" altLang="en-US" sz="4800" dirty="0"/>
                    </a:p>
                  </a:txBody>
                  <a:tcPr>
                    <a:cell3D prstMaterial="dkEdge">
                      <a:bevel/>
                      <a:lightRig rig="flood" dir="t"/>
                    </a:cell3D>
                  </a:tcPr>
                </a:tc>
                <a:tc>
                  <a:txBody>
                    <a:bodyPr/>
                    <a:lstStyle/>
                    <a:p>
                      <a:pPr algn="ctr"/>
                      <a:r>
                        <a:rPr lang="en-US" altLang="zh-TW" sz="2800" dirty="0" smtClean="0"/>
                        <a:t>1223</a:t>
                      </a:r>
                      <a:endParaRPr lang="zh-TW" altLang="en-US" sz="2800" dirty="0"/>
                    </a:p>
                  </a:txBody>
                  <a:tcPr>
                    <a:cell3D prstMaterial="dkEdge">
                      <a:bevel/>
                      <a:lightRig rig="flood" dir="t"/>
                    </a:cell3D>
                  </a:tcPr>
                </a:tc>
                <a:tc>
                  <a:txBody>
                    <a:bodyPr/>
                    <a:lstStyle/>
                    <a:p>
                      <a:pPr algn="ctr"/>
                      <a:r>
                        <a:rPr lang="en-US" altLang="zh-TW" sz="2800" dirty="0" smtClean="0"/>
                        <a:t>1276</a:t>
                      </a:r>
                      <a:endParaRPr lang="zh-TW" altLang="en-US" sz="2800" dirty="0"/>
                    </a:p>
                  </a:txBody>
                  <a:tcPr>
                    <a:cell3D prstMaterial="dkEdge">
                      <a:bevel/>
                      <a:lightRig rig="flood" dir="t"/>
                    </a:cell3D>
                  </a:tcPr>
                </a:tc>
                <a:tc>
                  <a:txBody>
                    <a:bodyPr/>
                    <a:lstStyle/>
                    <a:p>
                      <a:pPr algn="ctr"/>
                      <a:r>
                        <a:rPr lang="en-US" altLang="zh-TW" sz="2800" dirty="0" smtClean="0"/>
                        <a:t>2015</a:t>
                      </a:r>
                      <a:r>
                        <a:rPr lang="zh-TW" altLang="en-US" sz="2800" dirty="0" smtClean="0"/>
                        <a:t>年</a:t>
                      </a:r>
                      <a:endParaRPr lang="en-US" altLang="zh-TW" sz="2800" dirty="0" smtClean="0"/>
                    </a:p>
                    <a:p>
                      <a:pPr algn="ctr"/>
                      <a:r>
                        <a:rPr lang="en-US" altLang="zh-TW" sz="2800" dirty="0" smtClean="0"/>
                        <a:t>1</a:t>
                      </a:r>
                      <a:r>
                        <a:rPr lang="zh-TW" altLang="en-US" sz="2800" dirty="0" smtClean="0"/>
                        <a:t>月</a:t>
                      </a:r>
                      <a:endParaRPr lang="zh-TW" altLang="en-US" sz="2800" dirty="0"/>
                    </a:p>
                  </a:txBody>
                  <a:tcPr>
                    <a:cell3D prstMaterial="dkEdge">
                      <a:bevel/>
                      <a:lightRig rig="flood" dir="t"/>
                    </a:cell3D>
                  </a:tcPr>
                </a:tc>
              </a:tr>
              <a:tr h="816172">
                <a:tc vMerge="1">
                  <a:txBody>
                    <a:bodyPr/>
                    <a:lstStyle/>
                    <a:p>
                      <a:endParaRPr lang="zh-TW" altLang="en-US" dirty="0"/>
                    </a:p>
                  </a:txBody>
                  <a:tcPr/>
                </a:tc>
                <a:tc>
                  <a:txBody>
                    <a:bodyPr/>
                    <a:lstStyle/>
                    <a:p>
                      <a:pPr algn="ctr"/>
                      <a:r>
                        <a:rPr lang="en-US" altLang="zh-TW" sz="2800" dirty="0" smtClean="0"/>
                        <a:t>1438</a:t>
                      </a:r>
                      <a:endParaRPr lang="zh-TW" altLang="en-US" sz="2800" dirty="0"/>
                    </a:p>
                  </a:txBody>
                  <a:tcPr>
                    <a:cell3D prstMaterial="dkEdge">
                      <a:bevel/>
                      <a:lightRig rig="flood" dir="t"/>
                    </a:cell3D>
                  </a:tcPr>
                </a:tc>
                <a:tc>
                  <a:txBody>
                    <a:bodyPr/>
                    <a:lstStyle/>
                    <a:p>
                      <a:pPr algn="ctr"/>
                      <a:r>
                        <a:rPr lang="en-US" altLang="zh-TW" sz="2800" dirty="0" smtClean="0"/>
                        <a:t>1500</a:t>
                      </a:r>
                      <a:endParaRPr lang="zh-TW" altLang="en-US" sz="2800" dirty="0"/>
                    </a:p>
                  </a:txBody>
                  <a:tcPr>
                    <a:cell3D prstMaterial="dkEdge">
                      <a:bevel/>
                      <a:lightRig rig="flood" dir="t"/>
                    </a:cell3D>
                  </a:tcPr>
                </a:tc>
                <a:tc>
                  <a:txBody>
                    <a:bodyPr/>
                    <a:lstStyle/>
                    <a:p>
                      <a:pPr algn="ctr"/>
                      <a:r>
                        <a:rPr lang="en-US" altLang="zh-TW" sz="2800" dirty="0" smtClean="0"/>
                        <a:t>2016</a:t>
                      </a:r>
                      <a:r>
                        <a:rPr lang="zh-TW" altLang="en-US" sz="2800" dirty="0" smtClean="0"/>
                        <a:t>年</a:t>
                      </a:r>
                      <a:endParaRPr lang="en-US" altLang="zh-TW" sz="2800" dirty="0" smtClean="0"/>
                    </a:p>
                    <a:p>
                      <a:pPr algn="ctr"/>
                      <a:r>
                        <a:rPr lang="en-US" altLang="zh-TW" sz="2800" dirty="0" smtClean="0"/>
                        <a:t>1</a:t>
                      </a:r>
                      <a:r>
                        <a:rPr lang="zh-TW" altLang="en-US" sz="2800" dirty="0" smtClean="0"/>
                        <a:t>月</a:t>
                      </a:r>
                      <a:endParaRPr lang="zh-TW" altLang="en-US" sz="2800" dirty="0"/>
                    </a:p>
                  </a:txBody>
                  <a:tcPr>
                    <a:cell3D prstMaterial="dkEdge">
                      <a:bevel/>
                      <a:lightRig rig="flood" dir="t"/>
                    </a:cell3D>
                  </a:tcPr>
                </a:tc>
              </a:tr>
              <a:tr h="816172">
                <a:tc vMerge="1">
                  <a:txBody>
                    <a:bodyPr/>
                    <a:lstStyle/>
                    <a:p>
                      <a:endParaRPr lang="zh-TW" altLang="en-US" dirty="0"/>
                    </a:p>
                  </a:txBody>
                  <a:tcPr/>
                </a:tc>
                <a:tc>
                  <a:txBody>
                    <a:bodyPr/>
                    <a:lstStyle/>
                    <a:p>
                      <a:pPr algn="ctr"/>
                      <a:r>
                        <a:rPr lang="en-US" altLang="zh-TW" sz="2800" dirty="0" smtClean="0"/>
                        <a:t>1709</a:t>
                      </a:r>
                      <a:endParaRPr lang="zh-TW" altLang="en-US" sz="2800" dirty="0"/>
                    </a:p>
                  </a:txBody>
                  <a:tcPr>
                    <a:cell3D prstMaterial="dkEdge">
                      <a:bevel/>
                      <a:lightRig rig="flood" dir="t"/>
                    </a:cell3D>
                  </a:tcPr>
                </a:tc>
                <a:tc>
                  <a:txBody>
                    <a:bodyPr/>
                    <a:lstStyle/>
                    <a:p>
                      <a:pPr algn="ctr"/>
                      <a:r>
                        <a:rPr lang="en-US" altLang="zh-TW" sz="2800" dirty="0" smtClean="0"/>
                        <a:t>1781</a:t>
                      </a:r>
                      <a:endParaRPr lang="zh-TW" altLang="en-US" sz="2800" dirty="0"/>
                    </a:p>
                  </a:txBody>
                  <a:tcPr>
                    <a:cell3D prstMaterial="dkEdge">
                      <a:bevel/>
                      <a:lightRig rig="flood" dir="t"/>
                    </a:cell3D>
                  </a:tcPr>
                </a:tc>
                <a:tc>
                  <a:txBody>
                    <a:bodyPr/>
                    <a:lstStyle/>
                    <a:p>
                      <a:pPr algn="ctr"/>
                      <a:r>
                        <a:rPr lang="en-US" altLang="zh-TW" sz="2800" dirty="0" smtClean="0"/>
                        <a:t>2017</a:t>
                      </a:r>
                      <a:r>
                        <a:rPr lang="zh-TW" altLang="en-US" sz="2800" dirty="0" smtClean="0"/>
                        <a:t>年</a:t>
                      </a:r>
                      <a:endParaRPr lang="en-US" altLang="zh-TW" sz="2800" dirty="0" smtClean="0"/>
                    </a:p>
                    <a:p>
                      <a:pPr algn="ctr"/>
                      <a:r>
                        <a:rPr lang="en-US" altLang="zh-TW" sz="2800" dirty="0" smtClean="0"/>
                        <a:t>1</a:t>
                      </a:r>
                      <a:r>
                        <a:rPr lang="zh-TW" altLang="en-US" sz="2800" dirty="0" smtClean="0"/>
                        <a:t>月</a:t>
                      </a:r>
                      <a:endParaRPr lang="zh-TW" altLang="en-US" sz="2800" dirty="0"/>
                    </a:p>
                  </a:txBody>
                  <a:tcPr>
                    <a:cell3D prstMaterial="dkEdge">
                      <a:bevel/>
                      <a:lightRig rig="flood" dir="t"/>
                    </a:cell3D>
                  </a:tcPr>
                </a:tc>
              </a:tr>
            </a:tbl>
          </a:graphicData>
        </a:graphic>
      </p:graphicFrame>
      <p:sp>
        <p:nvSpPr>
          <p:cNvPr id="7" name="圓角矩形 6"/>
          <p:cNvSpPr/>
          <p:nvPr/>
        </p:nvSpPr>
        <p:spPr>
          <a:xfrm>
            <a:off x="323528" y="4941168"/>
            <a:ext cx="8568952"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4800" dirty="0" smtClean="0">
                <a:solidFill>
                  <a:srgbClr val="FF0000"/>
                </a:solidFill>
              </a:rPr>
              <a:t>2</a:t>
            </a:r>
            <a:r>
              <a:rPr lang="zh-TW" altLang="en-US" sz="4800" dirty="0" smtClean="0">
                <a:solidFill>
                  <a:srgbClr val="FF0000"/>
                </a:solidFill>
              </a:rPr>
              <a:t>年內，</a:t>
            </a:r>
            <a:r>
              <a:rPr lang="zh-TW" altLang="en-US" sz="4800" dirty="0">
                <a:solidFill>
                  <a:srgbClr val="FF0000"/>
                </a:solidFill>
              </a:rPr>
              <a:t>合法</a:t>
            </a:r>
            <a:r>
              <a:rPr lang="zh-TW" altLang="en-US" sz="4800" dirty="0" smtClean="0">
                <a:solidFill>
                  <a:srgbClr val="FF0000"/>
                </a:solidFill>
              </a:rPr>
              <a:t>民宿增加了約</a:t>
            </a:r>
            <a:r>
              <a:rPr lang="en-US" altLang="zh-TW" sz="4800" dirty="0" smtClean="0">
                <a:solidFill>
                  <a:srgbClr val="FF0000"/>
                </a:solidFill>
              </a:rPr>
              <a:t>500</a:t>
            </a:r>
            <a:r>
              <a:rPr lang="zh-TW" altLang="en-US" sz="4800" dirty="0" smtClean="0">
                <a:solidFill>
                  <a:srgbClr val="FF0000"/>
                </a:solidFill>
              </a:rPr>
              <a:t>間，非常快速。</a:t>
            </a:r>
            <a:endParaRPr lang="zh-TW" altLang="en-US" sz="4800" dirty="0">
              <a:solidFill>
                <a:srgbClr val="FF0000"/>
              </a:solidFill>
            </a:endParaRPr>
          </a:p>
        </p:txBody>
      </p:sp>
      <p:sp>
        <p:nvSpPr>
          <p:cNvPr id="3" name="標題 2"/>
          <p:cNvSpPr>
            <a:spLocks noGrp="1"/>
          </p:cNvSpPr>
          <p:nvPr>
            <p:ph type="title"/>
          </p:nvPr>
        </p:nvSpPr>
        <p:spPr>
          <a:xfrm>
            <a:off x="493204" y="62634"/>
            <a:ext cx="8229600" cy="1143000"/>
          </a:xfrm>
        </p:spPr>
        <p:txBody>
          <a:bodyPr>
            <a:normAutofit/>
          </a:bodyPr>
          <a:lstStyle/>
          <a:p>
            <a:pPr algn="ctr"/>
            <a:r>
              <a:rPr lang="zh-TW" altLang="en-US" sz="4500" dirty="0" smtClean="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rPr>
              <a:t>文獻</a:t>
            </a:r>
            <a:r>
              <a:rPr lang="en-US" altLang="zh-TW" sz="4500" dirty="0" smtClean="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rPr>
              <a:t>--</a:t>
            </a:r>
            <a:r>
              <a:rPr lang="zh-TW" altLang="en-US" sz="4500" dirty="0" smtClean="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rPr>
              <a:t>觀光處找資料</a:t>
            </a:r>
            <a:endParaRPr lang="zh-TW" altLang="en-US" sz="4500" dirty="0">
              <a:ln w="10541" cmpd="sng">
                <a:solidFill>
                  <a:schemeClr val="accent1">
                    <a:shade val="88000"/>
                    <a:satMod val="110000"/>
                  </a:schemeClr>
                </a:solidFill>
                <a:prstDash val="solid"/>
              </a:ln>
              <a:solidFill>
                <a:schemeClr val="bg2">
                  <a:lumMod val="10000"/>
                </a:schemeClr>
              </a:solidFill>
              <a:effectLst>
                <a:reflection blurRad="6350" stA="60000" endA="900" endPos="58000" dir="5400000" sy="-100000" algn="bl" rotWithShape="0"/>
              </a:effectLst>
            </a:endParaRPr>
          </a:p>
        </p:txBody>
      </p:sp>
    </p:spTree>
    <p:extLst>
      <p:ext uri="{BB962C8B-B14F-4D97-AF65-F5344CB8AC3E}">
        <p14:creationId xmlns:p14="http://schemas.microsoft.com/office/powerpoint/2010/main" val="139417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1332803027"/>
              </p:ext>
            </p:extLst>
          </p:nvPr>
        </p:nvGraphicFramePr>
        <p:xfrm>
          <a:off x="539552" y="2132856"/>
          <a:ext cx="8229600" cy="4297680"/>
        </p:xfrm>
        <a:graphic>
          <a:graphicData uri="http://schemas.openxmlformats.org/drawingml/2006/table">
            <a:tbl>
              <a:tblPr firstRow="1" bandRow="1">
                <a:tableStyleId>{5C22544A-7EE6-4342-B048-85BDC9FD1C3A}</a:tableStyleId>
              </a:tblPr>
              <a:tblGrid>
                <a:gridCol w="1042966"/>
                <a:gridCol w="3357586"/>
                <a:gridCol w="3829048"/>
              </a:tblGrid>
              <a:tr h="370840">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r>
                        <a:rPr lang="zh-TW" altLang="en-US" sz="2400" dirty="0" smtClean="0"/>
                        <a:t>問題</a:t>
                      </a:r>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r>
                        <a:rPr lang="zh-TW" altLang="en-US" sz="2400" dirty="0" smtClean="0"/>
                        <a:t>答案</a:t>
                      </a:r>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r>
                        <a:rPr lang="en-US" altLang="zh-TW" sz="7200" dirty="0" smtClean="0"/>
                        <a:t>1</a:t>
                      </a:r>
                      <a:endParaRPr lang="zh-TW" altLang="en-US" sz="7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rgbClr val="FF0000"/>
                          </a:solidFill>
                          <a:latin typeface="標楷體" pitchFamily="65" charset="-120"/>
                          <a:ea typeface="標楷體" pitchFamily="65" charset="-120"/>
                        </a:rPr>
                        <a:t>為什麼有些民宿走違法路線也不申請合法</a:t>
                      </a:r>
                      <a:r>
                        <a:rPr lang="en-US" altLang="zh-TW" sz="2400" dirty="0" smtClean="0">
                          <a:solidFill>
                            <a:srgbClr val="FF0000"/>
                          </a:solidFill>
                          <a:latin typeface="標楷體" pitchFamily="65" charset="-120"/>
                          <a:ea typeface="標楷體" pitchFamily="65" charset="-120"/>
                        </a:rPr>
                        <a:t>?</a:t>
                      </a:r>
                      <a:endParaRPr lang="zh-TW" altLang="en-US" sz="2400" dirty="0">
                        <a:solidFill>
                          <a:srgbClr val="FF0000"/>
                        </a:solidFill>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rgbClr val="FF0000"/>
                          </a:solidFill>
                          <a:latin typeface="標楷體" pitchFamily="65" charset="-120"/>
                          <a:ea typeface="標楷體" pitchFamily="65" charset="-120"/>
                        </a:rPr>
                        <a:t>很多人看別人開民宿，就想模仿</a:t>
                      </a:r>
                      <a:r>
                        <a:rPr lang="zh-TW" altLang="en-US" sz="2400" dirty="0" smtClean="0">
                          <a:latin typeface="標楷體" pitchFamily="65" charset="-120"/>
                          <a:ea typeface="標楷體" pitchFamily="65" charset="-120"/>
                        </a:rPr>
                        <a:t>，模仿後才知道要申請，既然已經投資，也只好繼續營業。</a:t>
                      </a:r>
                      <a:endParaRPr lang="zh-TW" altLang="en-US" sz="2400"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r>
                        <a:rPr lang="en-US" altLang="zh-TW" sz="7200" dirty="0" smtClean="0"/>
                        <a:t>2</a:t>
                      </a:r>
                      <a:endParaRPr lang="zh-TW" altLang="en-US" sz="7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r>
                        <a:rPr lang="zh-TW" altLang="en-US" sz="2400" dirty="0" smtClean="0">
                          <a:solidFill>
                            <a:srgbClr val="FF0000"/>
                          </a:solidFill>
                          <a:latin typeface="標楷體" pitchFamily="65" charset="-120"/>
                          <a:ea typeface="標楷體" pitchFamily="65" charset="-120"/>
                        </a:rPr>
                        <a:t>花蓮民宿稽查員只有兩人 ，他們遇到哪些困難</a:t>
                      </a:r>
                      <a:r>
                        <a:rPr lang="en-US" altLang="zh-TW" sz="2400" dirty="0" smtClean="0">
                          <a:solidFill>
                            <a:srgbClr val="FF0000"/>
                          </a:solidFill>
                          <a:latin typeface="標楷體" pitchFamily="65" charset="-120"/>
                          <a:ea typeface="標楷體" pitchFamily="65" charset="-120"/>
                        </a:rPr>
                        <a:t>?</a:t>
                      </a:r>
                      <a:endParaRPr lang="zh-TW" altLang="en-US" sz="2400" dirty="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r>
                        <a:rPr lang="zh-TW" altLang="en-US" sz="2400" dirty="0" smtClean="0">
                          <a:solidFill>
                            <a:srgbClr val="FF0000"/>
                          </a:solidFill>
                          <a:latin typeface="標楷體" pitchFamily="65" charset="-120"/>
                          <a:ea typeface="標楷體" pitchFamily="65" charset="-120"/>
                        </a:rPr>
                        <a:t>有些非法民宿業者會騙稽查員；合法民宿也有可能變非法。</a:t>
                      </a:r>
                      <a:endParaRPr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稽查員已經多聘了兩個，現在有四個人。</a:t>
                      </a:r>
                      <a:endParaRPr lang="en-US" altLang="zh-TW" sz="2400" dirty="0" smtClean="0">
                        <a:latin typeface="標楷體" pitchFamily="65" charset="-120"/>
                        <a:ea typeface="標楷體" pitchFamily="65" charset="-120"/>
                      </a:endParaRPr>
                    </a:p>
                    <a:p>
                      <a:endParaRPr lang="en-US" altLang="zh-TW" sz="2400" dirty="0" smtClean="0">
                        <a:latin typeface="標楷體" pitchFamily="65" charset="-120"/>
                        <a:ea typeface="標楷體"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bl>
          </a:graphicData>
        </a:graphic>
      </p:graphicFrame>
      <p:sp>
        <p:nvSpPr>
          <p:cNvPr id="3" name="標題 2"/>
          <p:cNvSpPr>
            <a:spLocks noGrp="1"/>
          </p:cNvSpPr>
          <p:nvPr>
            <p:ph type="title"/>
          </p:nvPr>
        </p:nvSpPr>
        <p:spPr>
          <a:xfrm>
            <a:off x="526728" y="620688"/>
            <a:ext cx="5107488" cy="815608"/>
          </a:xfr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sz="4700" dirty="0">
                <a:ln>
                  <a:solidFill>
                    <a:schemeClr val="tx2"/>
                  </a:solidFill>
                </a:ln>
                <a:solidFill>
                  <a:schemeClr val="accent3"/>
                </a:solidFill>
                <a:effectLst/>
                <a:latin typeface="+mj-ea"/>
              </a:rPr>
              <a:t>實地訪談官員</a:t>
            </a:r>
            <a:r>
              <a:rPr lang="en-US" altLang="zh-TW" sz="4700" dirty="0" smtClean="0">
                <a:ln>
                  <a:solidFill>
                    <a:schemeClr val="tx2"/>
                  </a:solidFill>
                </a:ln>
                <a:solidFill>
                  <a:schemeClr val="accent3"/>
                </a:solidFill>
                <a:effectLst/>
                <a:latin typeface="+mj-ea"/>
              </a:rPr>
              <a:t>-----</a:t>
            </a:r>
            <a:endParaRPr lang="zh-TW" altLang="en-US" sz="4700" dirty="0">
              <a:ln>
                <a:solidFill>
                  <a:schemeClr val="tx2"/>
                </a:solidFill>
              </a:ln>
              <a:solidFill>
                <a:schemeClr val="accent3"/>
              </a:solidFill>
              <a:effectLst/>
              <a:latin typeface="+mj-ea"/>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332856"/>
            <a:ext cx="2400000" cy="180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0736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422" y="1321028"/>
            <a:ext cx="6592220" cy="4286848"/>
          </a:xfrm>
          <a:prstGeom prst="rect">
            <a:avLst/>
          </a:prstGeom>
        </p:spPr>
      </p:pic>
      <p:sp>
        <p:nvSpPr>
          <p:cNvPr id="4" name="橢圓 3"/>
          <p:cNvSpPr/>
          <p:nvPr/>
        </p:nvSpPr>
        <p:spPr>
          <a:xfrm>
            <a:off x="3995937" y="3098960"/>
            <a:ext cx="3541778" cy="2539252"/>
          </a:xfrm>
          <a:prstGeom prst="ellipse">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pic>
        <p:nvPicPr>
          <p:cNvPr id="5" name="圖片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65542" y="1824590"/>
            <a:ext cx="2075236" cy="2033564"/>
          </a:xfrm>
          <a:prstGeom prst="rect">
            <a:avLst/>
          </a:prstGeom>
          <a:ln>
            <a:noFill/>
          </a:ln>
        </p:spPr>
      </p:pic>
      <p:sp>
        <p:nvSpPr>
          <p:cNvPr id="11" name="矩形 10"/>
          <p:cNvSpPr/>
          <p:nvPr/>
        </p:nvSpPr>
        <p:spPr>
          <a:xfrm>
            <a:off x="1128897" y="348610"/>
            <a:ext cx="6817893" cy="923330"/>
          </a:xfrm>
          <a:prstGeom prst="rect">
            <a:avLst/>
          </a:prstGeom>
          <a:noFill/>
        </p:spPr>
        <p:txBody>
          <a:bodyPr wrap="none" lIns="91440" tIns="45720" rIns="91440" bIns="45720">
            <a:spAutoFit/>
          </a:bodyPr>
          <a:lstStyle/>
          <a:p>
            <a:pPr algn="ctr"/>
            <a:r>
              <a:rPr lang="zh-TW" alt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mj-ea"/>
                <a:cs typeface="+mj-cs"/>
              </a:rPr>
              <a:t>訪談業者</a:t>
            </a:r>
            <a:r>
              <a:rPr lang="en-US" altLang="zh-TW"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mj-ea"/>
                <a:cs typeface="+mj-cs"/>
              </a:rPr>
              <a:t>-</a:t>
            </a:r>
            <a:r>
              <a:rPr lang="zh-TW" alt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mj-ea"/>
                <a:cs typeface="+mj-cs"/>
              </a:rPr>
              <a:t>東大門夜市</a:t>
            </a:r>
            <a:endParaRPr lang="zh-TW" alt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2" name="圓角矩形 11"/>
          <p:cNvSpPr/>
          <p:nvPr/>
        </p:nvSpPr>
        <p:spPr>
          <a:xfrm>
            <a:off x="2601020" y="5877272"/>
            <a:ext cx="5375858"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5000" dirty="0" smtClean="0">
                <a:solidFill>
                  <a:srgbClr val="FFFF00"/>
                </a:solidFill>
              </a:rPr>
              <a:t>平均</a:t>
            </a:r>
            <a:r>
              <a:rPr lang="en-US" altLang="zh-TW" sz="5000" dirty="0" smtClean="0">
                <a:solidFill>
                  <a:srgbClr val="FFFF00"/>
                </a:solidFill>
              </a:rPr>
              <a:t>1500</a:t>
            </a:r>
            <a:endParaRPr lang="zh-TW" altLang="en-US" sz="5000" dirty="0">
              <a:solidFill>
                <a:srgbClr val="FFFF00"/>
              </a:solidFill>
            </a:endParaRPr>
          </a:p>
        </p:txBody>
      </p:sp>
      <p:pic>
        <p:nvPicPr>
          <p:cNvPr id="13" name="圖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878" y="1201036"/>
            <a:ext cx="2880000" cy="2160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26"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80">
                                          <p:stCondLst>
                                            <p:cond delay="0"/>
                                          </p:stCondLst>
                                        </p:cTn>
                                        <p:tgtEl>
                                          <p:spTgt spid="5"/>
                                        </p:tgtEl>
                                      </p:cBhvr>
                                    </p:animEffect>
                                    <p:anim calcmode="lin" valueType="num">
                                      <p:cBhvr>
                                        <p:cTn id="1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gtEl>
                                      </p:cBhvr>
                                      <p:to x="100000" y="60000"/>
                                    </p:animScale>
                                    <p:animScale>
                                      <p:cBhvr>
                                        <p:cTn id="25" dur="166" decel="50000">
                                          <p:stCondLst>
                                            <p:cond delay="676"/>
                                          </p:stCondLst>
                                        </p:cTn>
                                        <p:tgtEl>
                                          <p:spTgt spid="5"/>
                                        </p:tgtEl>
                                      </p:cBhvr>
                                      <p:to x="100000" y="100000"/>
                                    </p:animScale>
                                    <p:animScale>
                                      <p:cBhvr>
                                        <p:cTn id="26" dur="26">
                                          <p:stCondLst>
                                            <p:cond delay="1312"/>
                                          </p:stCondLst>
                                        </p:cTn>
                                        <p:tgtEl>
                                          <p:spTgt spid="5"/>
                                        </p:tgtEl>
                                      </p:cBhvr>
                                      <p:to x="100000" y="80000"/>
                                    </p:animScale>
                                    <p:animScale>
                                      <p:cBhvr>
                                        <p:cTn id="27" dur="166" decel="50000">
                                          <p:stCondLst>
                                            <p:cond delay="1338"/>
                                          </p:stCondLst>
                                        </p:cTn>
                                        <p:tgtEl>
                                          <p:spTgt spid="5"/>
                                        </p:tgtEl>
                                      </p:cBhvr>
                                      <p:to x="100000" y="100000"/>
                                    </p:animScale>
                                    <p:animScale>
                                      <p:cBhvr>
                                        <p:cTn id="28" dur="26">
                                          <p:stCondLst>
                                            <p:cond delay="1642"/>
                                          </p:stCondLst>
                                        </p:cTn>
                                        <p:tgtEl>
                                          <p:spTgt spid="5"/>
                                        </p:tgtEl>
                                      </p:cBhvr>
                                      <p:to x="100000" y="90000"/>
                                    </p:animScale>
                                    <p:animScale>
                                      <p:cBhvr>
                                        <p:cTn id="29" dur="166" decel="50000">
                                          <p:stCondLst>
                                            <p:cond delay="1668"/>
                                          </p:stCondLst>
                                        </p:cTn>
                                        <p:tgtEl>
                                          <p:spTgt spid="5"/>
                                        </p:tgtEl>
                                      </p:cBhvr>
                                      <p:to x="100000" y="100000"/>
                                    </p:animScale>
                                    <p:animScale>
                                      <p:cBhvr>
                                        <p:cTn id="30" dur="26">
                                          <p:stCondLst>
                                            <p:cond delay="1808"/>
                                          </p:stCondLst>
                                        </p:cTn>
                                        <p:tgtEl>
                                          <p:spTgt spid="5"/>
                                        </p:tgtEl>
                                      </p:cBhvr>
                                      <p:to x="100000" y="95000"/>
                                    </p:animScale>
                                    <p:animScale>
                                      <p:cBhvr>
                                        <p:cTn id="31" dur="166" decel="50000">
                                          <p:stCondLst>
                                            <p:cond delay="1834"/>
                                          </p:stCondLst>
                                        </p:cTn>
                                        <p:tgtEl>
                                          <p:spTgt spid="5"/>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0"/>
                                        <p:tgtEl>
                                          <p:spTgt spid="13"/>
                                        </p:tgtEl>
                                      </p:cBhvr>
                                    </p:animEffect>
                                    <p:anim calcmode="lin" valueType="num">
                                      <p:cBhvr>
                                        <p:cTn id="37" dur="2000" fill="hold"/>
                                        <p:tgtEl>
                                          <p:spTgt spid="13"/>
                                        </p:tgtEl>
                                        <p:attrNameLst>
                                          <p:attrName>ppt_w</p:attrName>
                                        </p:attrNameLst>
                                      </p:cBhvr>
                                      <p:tavLst>
                                        <p:tav tm="0" fmla="#ppt_w*sin(2.5*pi*$)">
                                          <p:val>
                                            <p:fltVal val="0"/>
                                          </p:val>
                                        </p:tav>
                                        <p:tav tm="100000">
                                          <p:val>
                                            <p:fltVal val="1"/>
                                          </p:val>
                                        </p:tav>
                                      </p:tavLst>
                                    </p:anim>
                                    <p:anim calcmode="lin" valueType="num">
                                      <p:cBhvr>
                                        <p:cTn id="38"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539552" y="1378604"/>
            <a:ext cx="8086583" cy="4414614"/>
          </a:xfrm>
          <a:prstGeom prst="rect">
            <a:avLst/>
          </a:prstGeom>
        </p:spPr>
      </p:pic>
      <p:pic>
        <p:nvPicPr>
          <p:cNvPr id="9" name="圖片 8" descr="P1140882.JPG"/>
          <p:cNvPicPr>
            <a:picLocks noChangeAspect="1"/>
          </p:cNvPicPr>
          <p:nvPr/>
        </p:nvPicPr>
        <p:blipFill>
          <a:blip r:embed="rId4" cstate="print"/>
          <a:stretch>
            <a:fillRect/>
          </a:stretch>
        </p:blipFill>
        <p:spPr>
          <a:xfrm>
            <a:off x="5004048" y="4077072"/>
            <a:ext cx="3360000" cy="25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矩形 10"/>
          <p:cNvSpPr/>
          <p:nvPr/>
        </p:nvSpPr>
        <p:spPr>
          <a:xfrm>
            <a:off x="816806" y="277706"/>
            <a:ext cx="7510390" cy="923330"/>
          </a:xfrm>
          <a:prstGeom prst="rect">
            <a:avLst/>
          </a:prstGeom>
          <a:noFill/>
        </p:spPr>
        <p:txBody>
          <a:bodyPr wrap="none" lIns="91440" tIns="45720" rIns="91440" bIns="45720">
            <a:spAutoFit/>
          </a:bodyPr>
          <a:lstStyle/>
          <a:p>
            <a:pPr algn="ctr"/>
            <a:r>
              <a:rPr lang="zh-TW" alt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訪談業者</a:t>
            </a:r>
            <a:r>
              <a:rPr lang="en-US" altLang="zh-TW"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mj-ea"/>
                <a:cs typeface="+mj-cs"/>
              </a:rPr>
              <a:t>-</a:t>
            </a:r>
            <a:r>
              <a:rPr lang="zh-TW" alt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mj-ea"/>
                <a:cs typeface="+mj-cs"/>
              </a:rPr>
              <a:t>七星潭風景區</a:t>
            </a:r>
            <a:endParaRPr lang="zh-TW" alt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2" name="圓角矩形 11"/>
          <p:cNvSpPr/>
          <p:nvPr/>
        </p:nvSpPr>
        <p:spPr>
          <a:xfrm>
            <a:off x="179512" y="5513586"/>
            <a:ext cx="4562449"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5000" dirty="0" smtClean="0">
                <a:solidFill>
                  <a:srgbClr val="FFFF00"/>
                </a:solidFill>
              </a:rPr>
              <a:t>平均</a:t>
            </a:r>
            <a:r>
              <a:rPr lang="en-US" altLang="zh-TW" sz="5000" dirty="0" smtClean="0">
                <a:solidFill>
                  <a:srgbClr val="FFFF00"/>
                </a:solidFill>
              </a:rPr>
              <a:t>2000</a:t>
            </a:r>
            <a:endParaRPr lang="zh-TW" altLang="en-US" sz="5000" dirty="0">
              <a:solidFill>
                <a:srgbClr val="FFFF00"/>
              </a:solidFill>
            </a:endParaRPr>
          </a:p>
        </p:txBody>
      </p:sp>
    </p:spTree>
    <p:extLst>
      <p:ext uri="{BB962C8B-B14F-4D97-AF65-F5344CB8AC3E}">
        <p14:creationId xmlns:p14="http://schemas.microsoft.com/office/powerpoint/2010/main" val="343221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12"/>
                                        </p:tgtEl>
                                        <p:attrNameLst>
                                          <p:attrName>style.color</p:attrName>
                                        </p:attrNameLst>
                                      </p:cBhvr>
                                      <p:to>
                                        <a:schemeClr val="bg1"/>
                                      </p:to>
                                    </p:animClr>
                                    <p:animClr clrSpc="rgb" dir="cw">
                                      <p:cBhvr>
                                        <p:cTn id="12" dur="250" autoRev="1" fill="remove"/>
                                        <p:tgtEl>
                                          <p:spTgt spid="12"/>
                                        </p:tgtEl>
                                        <p:attrNameLst>
                                          <p:attrName>fillcolor</p:attrName>
                                        </p:attrNameLst>
                                      </p:cBhvr>
                                      <p:to>
                                        <a:schemeClr val="bg1"/>
                                      </p:to>
                                    </p:animClr>
                                    <p:set>
                                      <p:cBhvr>
                                        <p:cTn id="13" dur="250" autoRev="1" fill="remove"/>
                                        <p:tgtEl>
                                          <p:spTgt spid="12"/>
                                        </p:tgtEl>
                                        <p:attrNameLst>
                                          <p:attrName>fill.type</p:attrName>
                                        </p:attrNameLst>
                                      </p:cBhvr>
                                      <p:to>
                                        <p:strVal val="solid"/>
                                      </p:to>
                                    </p:set>
                                    <p:set>
                                      <p:cBhvr>
                                        <p:cTn id="14" dur="25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163056" y="277706"/>
            <a:ext cx="6817893" cy="923330"/>
          </a:xfrm>
          <a:prstGeom prst="rect">
            <a:avLst/>
          </a:prstGeom>
          <a:noFill/>
        </p:spPr>
        <p:txBody>
          <a:bodyPr wrap="none" lIns="91440" tIns="45720" rIns="91440" bIns="45720">
            <a:spAutoFit/>
          </a:bodyPr>
          <a:lstStyle/>
          <a:p>
            <a:pPr algn="ctr"/>
            <a:r>
              <a:rPr lang="zh-TW" alt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訪談業者</a:t>
            </a:r>
            <a:r>
              <a:rPr lang="en-US" altLang="zh-TW"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mj-ea"/>
                <a:cs typeface="+mj-cs"/>
              </a:rPr>
              <a:t>-</a:t>
            </a:r>
            <a:r>
              <a:rPr lang="zh-TW" alt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mj-ea"/>
                <a:cs typeface="+mj-cs"/>
              </a:rPr>
              <a:t>火車站附近</a:t>
            </a:r>
            <a:endParaRPr lang="zh-TW" alt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627" y="1201036"/>
            <a:ext cx="8592749" cy="5068007"/>
          </a:xfrm>
          <a:prstGeom prst="rect">
            <a:avLst/>
          </a:prstGeom>
        </p:spPr>
      </p:pic>
      <p:sp>
        <p:nvSpPr>
          <p:cNvPr id="4" name="橢圓 3"/>
          <p:cNvSpPr/>
          <p:nvPr/>
        </p:nvSpPr>
        <p:spPr>
          <a:xfrm>
            <a:off x="2051720" y="1235564"/>
            <a:ext cx="4680000" cy="4680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pic>
        <p:nvPicPr>
          <p:cNvPr id="12" name="圖片 11" descr="m_20170924211511170 (1).jpg"/>
          <p:cNvPicPr>
            <a:picLocks noChangeAspect="1"/>
          </p:cNvPicPr>
          <p:nvPr/>
        </p:nvPicPr>
        <p:blipFill>
          <a:blip r:embed="rId4" cstate="print"/>
          <a:stretch>
            <a:fillRect/>
          </a:stretch>
        </p:blipFill>
        <p:spPr>
          <a:xfrm>
            <a:off x="179512" y="3933056"/>
            <a:ext cx="2400000" cy="1800000"/>
          </a:xfrm>
          <a:prstGeom prst="rect">
            <a:avLst/>
          </a:prstGeom>
          <a:ln>
            <a:noFill/>
          </a:ln>
          <a:effectLst>
            <a:softEdge rad="112500"/>
          </a:effectLst>
        </p:spPr>
      </p:pic>
      <p:pic>
        <p:nvPicPr>
          <p:cNvPr id="14" name="圖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1357446"/>
            <a:ext cx="2160000" cy="1209600"/>
          </a:xfrm>
          <a:prstGeom prst="rect">
            <a:avLst/>
          </a:prstGeom>
        </p:spPr>
      </p:pic>
      <p:sp>
        <p:nvSpPr>
          <p:cNvPr id="15" name="圓角矩形 14"/>
          <p:cNvSpPr/>
          <p:nvPr/>
        </p:nvSpPr>
        <p:spPr>
          <a:xfrm>
            <a:off x="4398368" y="5846371"/>
            <a:ext cx="4562449"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5000" dirty="0" smtClean="0">
                <a:solidFill>
                  <a:srgbClr val="FFFF00"/>
                </a:solidFill>
              </a:rPr>
              <a:t>平均</a:t>
            </a:r>
            <a:r>
              <a:rPr lang="en-US" altLang="zh-TW" sz="5000" dirty="0" smtClean="0">
                <a:solidFill>
                  <a:srgbClr val="FFFF00"/>
                </a:solidFill>
              </a:rPr>
              <a:t>1</a:t>
            </a:r>
            <a:r>
              <a:rPr lang="en-US" altLang="zh-TW" sz="5000" dirty="0">
                <a:solidFill>
                  <a:srgbClr val="FFFF00"/>
                </a:solidFill>
              </a:rPr>
              <a:t>8</a:t>
            </a:r>
            <a:r>
              <a:rPr lang="en-US" altLang="zh-TW" sz="5000" dirty="0" smtClean="0">
                <a:solidFill>
                  <a:srgbClr val="FFFF00"/>
                </a:solidFill>
              </a:rPr>
              <a:t>00</a:t>
            </a:r>
            <a:endParaRPr lang="zh-TW" altLang="en-US" sz="5000" dirty="0">
              <a:solidFill>
                <a:srgbClr val="FFFF00"/>
              </a:solidFill>
            </a:endParaRPr>
          </a:p>
        </p:txBody>
      </p:sp>
    </p:spTree>
    <p:extLst>
      <p:ext uri="{BB962C8B-B14F-4D97-AF65-F5344CB8AC3E}">
        <p14:creationId xmlns:p14="http://schemas.microsoft.com/office/powerpoint/2010/main" val="246377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2000"/>
                                        <p:tgtEl>
                                          <p:spTgt spid="14"/>
                                        </p:tgtEl>
                                      </p:cBhvr>
                                    </p:animEffect>
                                  </p:childTnLst>
                                </p:cTn>
                              </p:par>
                              <p:par>
                                <p:cTn id="11" presetID="37"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15"/>
                                        </p:tgtEl>
                                        <p:attrNameLst>
                                          <p:attrName>style.color</p:attrName>
                                        </p:attrNameLst>
                                      </p:cBhvr>
                                      <p:to>
                                        <a:schemeClr val="bg1"/>
                                      </p:to>
                                    </p:animClr>
                                    <p:animClr clrSpc="rgb" dir="cw">
                                      <p:cBhvr>
                                        <p:cTn id="21" dur="250" autoRev="1" fill="remove"/>
                                        <p:tgtEl>
                                          <p:spTgt spid="15"/>
                                        </p:tgtEl>
                                        <p:attrNameLst>
                                          <p:attrName>fillcolor</p:attrName>
                                        </p:attrNameLst>
                                      </p:cBhvr>
                                      <p:to>
                                        <a:schemeClr val="bg1"/>
                                      </p:to>
                                    </p:animClr>
                                    <p:set>
                                      <p:cBhvr>
                                        <p:cTn id="22" dur="250" autoRev="1" fill="remove"/>
                                        <p:tgtEl>
                                          <p:spTgt spid="15"/>
                                        </p:tgtEl>
                                        <p:attrNameLst>
                                          <p:attrName>fill.type</p:attrName>
                                        </p:attrNameLst>
                                      </p:cBhvr>
                                      <p:to>
                                        <p:strVal val="solid"/>
                                      </p:to>
                                    </p:set>
                                    <p:set>
                                      <p:cBhvr>
                                        <p:cTn id="23" dur="250" autoRev="1" fill="remove"/>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07504" y="384693"/>
            <a:ext cx="5933272" cy="659927"/>
          </a:xfrm>
        </p:spPr>
        <p:txBody>
          <a:bodyPr>
            <a:noAutofit/>
          </a:bodyPr>
          <a:lstStyle/>
          <a:p>
            <a:pPr algn="ctr"/>
            <a:r>
              <a:rPr lang="zh-TW" altLang="en-US" dirty="0">
                <a:solidFill>
                  <a:schemeClr val="tx1"/>
                </a:solidFill>
                <a:latin typeface="標楷體" panose="03000509000000000000" pitchFamily="65" charset="-120"/>
                <a:ea typeface="標楷體" panose="03000509000000000000" pitchFamily="65" charset="-120"/>
              </a:rPr>
              <a:t>問卷調查遊客對民宿看法</a:t>
            </a:r>
          </a:p>
        </p:txBody>
      </p:sp>
      <p:sp>
        <p:nvSpPr>
          <p:cNvPr id="5" name="內容版面配置區 4"/>
          <p:cNvSpPr>
            <a:spLocks noGrp="1"/>
          </p:cNvSpPr>
          <p:nvPr>
            <p:ph idx="1"/>
          </p:nvPr>
        </p:nvSpPr>
        <p:spPr>
          <a:xfrm>
            <a:off x="611560" y="1139432"/>
            <a:ext cx="8229600" cy="2456388"/>
          </a:xfrm>
        </p:spPr>
        <p:txBody>
          <a:bodyPr>
            <a:normAutofit fontScale="32500" lnSpcReduction="20000"/>
          </a:bodyPr>
          <a:lstStyle/>
          <a:p>
            <a:endParaRPr lang="zh-TW" altLang="zh-TW" b="1" dirty="0" smtClean="0"/>
          </a:p>
          <a:p>
            <a:pPr>
              <a:lnSpc>
                <a:spcPct val="150000"/>
              </a:lnSpc>
              <a:buFont typeface="Wingdings" panose="05000000000000000000" pitchFamily="2" charset="2"/>
              <a:buChar char="l"/>
            </a:pPr>
            <a:r>
              <a:rPr lang="zh-TW" altLang="en-US" sz="8000" b="1" dirty="0" smtClean="0">
                <a:latin typeface="+mn-ea"/>
              </a:rPr>
              <a:t>我們利用假日到火車站與觀光景點收集問卷</a:t>
            </a:r>
            <a:endParaRPr lang="en-US" altLang="zh-TW" sz="8000" b="1" dirty="0" smtClean="0">
              <a:latin typeface="+mn-ea"/>
            </a:endParaRPr>
          </a:p>
          <a:p>
            <a:pPr>
              <a:lnSpc>
                <a:spcPct val="150000"/>
              </a:lnSpc>
              <a:buFont typeface="Wingdings" panose="05000000000000000000" pitchFamily="2" charset="2"/>
              <a:buChar char="l"/>
            </a:pPr>
            <a:r>
              <a:rPr lang="zh-TW" altLang="en-US" sz="8000" b="1" dirty="0" smtClean="0">
                <a:latin typeface="+mn-ea"/>
              </a:rPr>
              <a:t>發出問卷</a:t>
            </a:r>
            <a:r>
              <a:rPr lang="en-US" altLang="zh-TW" sz="8000" b="1" dirty="0" smtClean="0">
                <a:latin typeface="+mn-ea"/>
              </a:rPr>
              <a:t>200</a:t>
            </a:r>
            <a:r>
              <a:rPr lang="zh-TW" altLang="en-US" sz="8000" b="1" dirty="0" smtClean="0">
                <a:latin typeface="+mn-ea"/>
              </a:rPr>
              <a:t>份</a:t>
            </a:r>
            <a:endParaRPr lang="en-US" altLang="zh-TW" sz="8000" b="1" dirty="0" smtClean="0">
              <a:latin typeface="+mn-ea"/>
            </a:endParaRPr>
          </a:p>
          <a:p>
            <a:pPr>
              <a:lnSpc>
                <a:spcPct val="150000"/>
              </a:lnSpc>
              <a:buFont typeface="Wingdings" panose="05000000000000000000" pitchFamily="2" charset="2"/>
              <a:buChar char="l"/>
            </a:pPr>
            <a:r>
              <a:rPr lang="zh-TW" altLang="en-US" sz="8000" b="1" dirty="0" smtClean="0">
                <a:latin typeface="+mn-ea"/>
              </a:rPr>
              <a:t>回收有效問卷約</a:t>
            </a:r>
            <a:r>
              <a:rPr lang="en-US" altLang="zh-TW" sz="8000" b="1" dirty="0" smtClean="0">
                <a:latin typeface="+mn-ea"/>
              </a:rPr>
              <a:t>170</a:t>
            </a:r>
            <a:r>
              <a:rPr lang="zh-TW" altLang="en-US" sz="8000" b="1" dirty="0" smtClean="0">
                <a:latin typeface="+mn-ea"/>
              </a:rPr>
              <a:t>份</a:t>
            </a:r>
            <a:endParaRPr lang="zh-TW" altLang="en-US" sz="8000" b="1" dirty="0">
              <a:latin typeface="+mn-ea"/>
            </a:endParaRP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3501008"/>
            <a:ext cx="2430000" cy="32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3501008"/>
            <a:ext cx="2430000" cy="32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282014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匯合">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匯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柏林">
  <a:themeElements>
    <a:clrScheme name="柏林">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柏林">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柏林">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TM04033917[[fn=柏林]]</Template>
  <TotalTime>855</TotalTime>
  <Words>1013</Words>
  <Application>Microsoft Office PowerPoint</Application>
  <PresentationFormat>如螢幕大小 (4:3)</PresentationFormat>
  <Paragraphs>122</Paragraphs>
  <Slides>15</Slides>
  <Notes>10</Notes>
  <HiddenSlides>0</HiddenSlides>
  <MMClips>0</MMClips>
  <ScaleCrop>false</ScaleCrop>
  <HeadingPairs>
    <vt:vector size="6" baseType="variant">
      <vt:variant>
        <vt:lpstr>使用字型</vt:lpstr>
      </vt:variant>
      <vt:variant>
        <vt:i4>11</vt:i4>
      </vt:variant>
      <vt:variant>
        <vt:lpstr>佈景主題</vt:lpstr>
      </vt:variant>
      <vt:variant>
        <vt:i4>3</vt:i4>
      </vt:variant>
      <vt:variant>
        <vt:lpstr>投影片標題</vt:lpstr>
      </vt:variant>
      <vt:variant>
        <vt:i4>15</vt:i4>
      </vt:variant>
    </vt:vector>
  </HeadingPairs>
  <TitlesOfParts>
    <vt:vector size="29" baseType="lpstr">
      <vt:lpstr>微軟正黑體</vt:lpstr>
      <vt:lpstr>新細明體</vt:lpstr>
      <vt:lpstr>標楷體</vt:lpstr>
      <vt:lpstr>Arial</vt:lpstr>
      <vt:lpstr>Calibri</vt:lpstr>
      <vt:lpstr>Lucida Sans Unicode</vt:lpstr>
      <vt:lpstr>Trebuchet MS</vt:lpstr>
      <vt:lpstr>Verdana</vt:lpstr>
      <vt:lpstr>Wingdings</vt:lpstr>
      <vt:lpstr>Wingdings 2</vt:lpstr>
      <vt:lpstr>Wingdings 3</vt:lpstr>
      <vt:lpstr>匯合</vt:lpstr>
      <vt:lpstr>柏林</vt:lpstr>
      <vt:lpstr>多面向</vt:lpstr>
      <vt:lpstr>              洄瀾逆旅- 花蓮民宿業經營現況研究</vt:lpstr>
      <vt:lpstr>為什麼會想做?</vt:lpstr>
      <vt:lpstr>跟著我這樣做</vt:lpstr>
      <vt:lpstr>文獻--觀光處找資料</vt:lpstr>
      <vt:lpstr>實地訪談官員-----</vt:lpstr>
      <vt:lpstr>PowerPoint 簡報</vt:lpstr>
      <vt:lpstr>PowerPoint 簡報</vt:lpstr>
      <vt:lpstr>PowerPoint 簡報</vt:lpstr>
      <vt:lpstr>問卷調查遊客對民宿看法</vt:lpstr>
      <vt:lpstr>問卷調查摘要</vt:lpstr>
      <vt:lpstr>總結1~4</vt:lpstr>
      <vt:lpstr>總結5[民宿如何永續經營]</vt:lpstr>
      <vt:lpstr>總結6[花蓮縣政府應該做的事]</vt:lpstr>
      <vt:lpstr>總結7[合法性與安全性問題]</vt:lpstr>
      <vt:lpstr>我們的報告到此結束，謝謝各位評審的聆聽。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洄瀾逆旅:花蓮民宿業經營現況研究</dc:title>
  <dc:creator>USER</dc:creator>
  <cp:lastModifiedBy>olivercorn</cp:lastModifiedBy>
  <cp:revision>129</cp:revision>
  <dcterms:created xsi:type="dcterms:W3CDTF">2017-10-22T11:30:51Z</dcterms:created>
  <dcterms:modified xsi:type="dcterms:W3CDTF">2017-11-01T16:35:30Z</dcterms:modified>
</cp:coreProperties>
</file>