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5" r:id="rId3"/>
    <p:sldId id="257" r:id="rId4"/>
    <p:sldId id="259" r:id="rId5"/>
    <p:sldId id="258" r:id="rId6"/>
    <p:sldId id="260" r:id="rId7"/>
    <p:sldId id="263" r:id="rId8"/>
    <p:sldId id="266" r:id="rId9"/>
    <p:sldId id="267" r:id="rId10"/>
    <p:sldId id="276" r:id="rId11"/>
    <p:sldId id="269" r:id="rId12"/>
    <p:sldId id="270" r:id="rId13"/>
    <p:sldId id="271" r:id="rId14"/>
    <p:sldId id="272" r:id="rId15"/>
    <p:sldId id="281" r:id="rId16"/>
    <p:sldId id="282" r:id="rId17"/>
    <p:sldId id="268" r:id="rId18"/>
    <p:sldId id="278" r:id="rId19"/>
    <p:sldId id="279" r:id="rId20"/>
    <p:sldId id="283" r:id="rId21"/>
    <p:sldId id="284" r:id="rId22"/>
    <p:sldId id="286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C69A4-062B-4E9F-B29C-0270DEE0A98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D6B5F93-4708-47E8-B442-7DDC008E6588}">
      <dgm:prSet phldrT="[文字]" custT="1"/>
      <dgm:spPr/>
      <dgm:t>
        <a:bodyPr/>
        <a:lstStyle/>
        <a:p>
          <a:r>
            <a:rPr lang="zh-TW" altLang="en-US" sz="2400" dirty="0" smtClean="0"/>
            <a:t>調查各種身心障礙的類別</a:t>
          </a:r>
          <a:endParaRPr lang="zh-TW" altLang="en-US" sz="2400" dirty="0"/>
        </a:p>
      </dgm:t>
    </dgm:pt>
    <dgm:pt modelId="{84BE234D-34C0-4BFA-BC23-8CA2F6D078EF}" type="parTrans" cxnId="{8E19EFDC-E4FC-4CBC-A49B-BE9A5735982E}">
      <dgm:prSet/>
      <dgm:spPr/>
      <dgm:t>
        <a:bodyPr/>
        <a:lstStyle/>
        <a:p>
          <a:endParaRPr lang="zh-TW" altLang="en-US"/>
        </a:p>
      </dgm:t>
    </dgm:pt>
    <dgm:pt modelId="{CD166311-B960-4564-A18C-9F17DFAEC693}" type="sibTrans" cxnId="{8E19EFDC-E4FC-4CBC-A49B-BE9A5735982E}">
      <dgm:prSet/>
      <dgm:spPr/>
      <dgm:t>
        <a:bodyPr/>
        <a:lstStyle/>
        <a:p>
          <a:endParaRPr lang="zh-TW" altLang="en-US"/>
        </a:p>
      </dgm:t>
    </dgm:pt>
    <dgm:pt modelId="{94073F03-B47B-4ED6-9793-F9C0C55AC242}">
      <dgm:prSet phldrT="[文字]" custT="1"/>
      <dgm:spPr/>
      <dgm:t>
        <a:bodyPr/>
        <a:lstStyle/>
        <a:p>
          <a:r>
            <a:rPr lang="zh-TW" altLang="en-US" sz="2400" dirty="0" smtClean="0"/>
            <a:t>了解各身心障礙者的需求</a:t>
          </a:r>
          <a:endParaRPr lang="zh-TW" altLang="en-US" sz="2400" dirty="0"/>
        </a:p>
      </dgm:t>
    </dgm:pt>
    <dgm:pt modelId="{44AA872A-421A-46D2-9B10-CD8073EDF5F9}" type="parTrans" cxnId="{247285FF-1DF4-4FCA-87E9-0938F1340583}">
      <dgm:prSet/>
      <dgm:spPr/>
      <dgm:t>
        <a:bodyPr/>
        <a:lstStyle/>
        <a:p>
          <a:endParaRPr lang="zh-TW" altLang="en-US"/>
        </a:p>
      </dgm:t>
    </dgm:pt>
    <dgm:pt modelId="{4CDE13FC-4B5F-4892-A990-0C81D42D0FEE}" type="sibTrans" cxnId="{247285FF-1DF4-4FCA-87E9-0938F1340583}">
      <dgm:prSet/>
      <dgm:spPr/>
      <dgm:t>
        <a:bodyPr/>
        <a:lstStyle/>
        <a:p>
          <a:endParaRPr lang="zh-TW" altLang="en-US"/>
        </a:p>
      </dgm:t>
    </dgm:pt>
    <dgm:pt modelId="{5ADA4076-9D96-4E16-8699-604BBC6B13DC}">
      <dgm:prSet phldrT="[文字]" custT="1"/>
      <dgm:spPr/>
      <dgm:t>
        <a:bodyPr/>
        <a:lstStyle/>
        <a:p>
          <a:r>
            <a:rPr lang="zh-TW" altLang="en-US" sz="2400" dirty="0" smtClean="0"/>
            <a:t>結論</a:t>
          </a:r>
          <a:endParaRPr lang="zh-TW" altLang="en-US" sz="2400" dirty="0"/>
        </a:p>
      </dgm:t>
    </dgm:pt>
    <dgm:pt modelId="{C90DE309-4C64-4848-9930-22EFF72E154D}" type="parTrans" cxnId="{C711329E-ADAF-4D6D-92C7-1545684A389D}">
      <dgm:prSet/>
      <dgm:spPr/>
      <dgm:t>
        <a:bodyPr/>
        <a:lstStyle/>
        <a:p>
          <a:endParaRPr lang="zh-TW" altLang="en-US"/>
        </a:p>
      </dgm:t>
    </dgm:pt>
    <dgm:pt modelId="{9D7C11BC-2A14-4C2E-8182-C1B5941B029C}" type="sibTrans" cxnId="{C711329E-ADAF-4D6D-92C7-1545684A389D}">
      <dgm:prSet/>
      <dgm:spPr/>
      <dgm:t>
        <a:bodyPr/>
        <a:lstStyle/>
        <a:p>
          <a:endParaRPr lang="zh-TW" altLang="en-US"/>
        </a:p>
      </dgm:t>
    </dgm:pt>
    <dgm:pt modelId="{B5470BF5-5420-4CEB-9946-F3F62D52F792}">
      <dgm:prSet phldrT="[文字]" custT="1"/>
      <dgm:spPr/>
      <dgm:t>
        <a:bodyPr/>
        <a:lstStyle/>
        <a:p>
          <a:r>
            <a:rPr lang="zh-TW" altLang="en-US" sz="2400" dirty="0" smtClean="0"/>
            <a:t>查詢無障礙設施的規範</a:t>
          </a:r>
          <a:endParaRPr lang="zh-TW" altLang="en-US" sz="2400" dirty="0"/>
        </a:p>
      </dgm:t>
    </dgm:pt>
    <dgm:pt modelId="{0667EACE-6228-48B1-8706-BD2C990C2348}" type="parTrans" cxnId="{F5D5B147-2252-4D20-BAF2-468F2BB47210}">
      <dgm:prSet/>
      <dgm:spPr/>
      <dgm:t>
        <a:bodyPr/>
        <a:lstStyle/>
        <a:p>
          <a:endParaRPr lang="zh-TW" altLang="en-US"/>
        </a:p>
      </dgm:t>
    </dgm:pt>
    <dgm:pt modelId="{CF0ACED9-0F06-4405-9C1A-362872A95BED}" type="sibTrans" cxnId="{F5D5B147-2252-4D20-BAF2-468F2BB47210}">
      <dgm:prSet/>
      <dgm:spPr/>
      <dgm:t>
        <a:bodyPr/>
        <a:lstStyle/>
        <a:p>
          <a:endParaRPr lang="zh-TW" altLang="en-US"/>
        </a:p>
      </dgm:t>
    </dgm:pt>
    <dgm:pt modelId="{82158B16-DEF4-4662-B858-22ACC48A1870}">
      <dgm:prSet phldrT="[文字]" custT="1"/>
      <dgm:spPr/>
      <dgm:t>
        <a:bodyPr/>
        <a:lstStyle/>
        <a:p>
          <a:r>
            <a:rPr lang="zh-TW" altLang="en-US" sz="2400" dirty="0" smtClean="0"/>
            <a:t>實地勘查</a:t>
          </a:r>
          <a:r>
            <a:rPr lang="en-US" altLang="zh-TW" sz="2400" dirty="0" smtClean="0"/>
            <a:t>(</a:t>
          </a:r>
          <a:r>
            <a:rPr lang="zh-TW" altLang="en-US" sz="2400" dirty="0" smtClean="0"/>
            <a:t>花崗國中、花蓮火車站</a:t>
          </a:r>
          <a:r>
            <a:rPr lang="en-US" altLang="zh-TW" sz="2400" dirty="0" smtClean="0"/>
            <a:t>)</a:t>
          </a:r>
          <a:endParaRPr lang="zh-TW" altLang="en-US" sz="2400" dirty="0"/>
        </a:p>
      </dgm:t>
    </dgm:pt>
    <dgm:pt modelId="{ED1A0557-62BD-4D1A-A075-FC4A18309FD5}" type="parTrans" cxnId="{80B79F97-0D34-41BB-8D73-B95BA8D6961F}">
      <dgm:prSet/>
      <dgm:spPr/>
      <dgm:t>
        <a:bodyPr/>
        <a:lstStyle/>
        <a:p>
          <a:endParaRPr lang="zh-TW" altLang="en-US"/>
        </a:p>
      </dgm:t>
    </dgm:pt>
    <dgm:pt modelId="{D05589BB-0050-4511-AE5A-9E6F395BCFDD}" type="sibTrans" cxnId="{80B79F97-0D34-41BB-8D73-B95BA8D6961F}">
      <dgm:prSet/>
      <dgm:spPr/>
      <dgm:t>
        <a:bodyPr/>
        <a:lstStyle/>
        <a:p>
          <a:endParaRPr lang="zh-TW" altLang="en-US"/>
        </a:p>
      </dgm:t>
    </dgm:pt>
    <dgm:pt modelId="{4B18180F-B64B-4ED5-8B6C-253DF1407CE0}">
      <dgm:prSet phldrT="[文字]" custT="1"/>
      <dgm:spPr/>
      <dgm:t>
        <a:bodyPr/>
        <a:lstStyle/>
        <a:p>
          <a:r>
            <a:rPr lang="zh-TW" altLang="en-US" sz="2400" dirty="0" smtClean="0"/>
            <a:t>統整勘查結果</a:t>
          </a:r>
          <a:endParaRPr lang="zh-TW" altLang="en-US" sz="2400" dirty="0"/>
        </a:p>
      </dgm:t>
    </dgm:pt>
    <dgm:pt modelId="{A8B9942D-B9DE-4AB2-9769-9C90F418C8B9}" type="parTrans" cxnId="{EA2E7368-72BC-4EEB-BFA6-BE309B71DE8C}">
      <dgm:prSet/>
      <dgm:spPr/>
      <dgm:t>
        <a:bodyPr/>
        <a:lstStyle/>
        <a:p>
          <a:endParaRPr lang="zh-TW" altLang="en-US"/>
        </a:p>
      </dgm:t>
    </dgm:pt>
    <dgm:pt modelId="{3537D663-A364-445B-ADD8-BF23B48F3218}" type="sibTrans" cxnId="{EA2E7368-72BC-4EEB-BFA6-BE309B71DE8C}">
      <dgm:prSet/>
      <dgm:spPr/>
      <dgm:t>
        <a:bodyPr/>
        <a:lstStyle/>
        <a:p>
          <a:endParaRPr lang="zh-TW" altLang="en-US"/>
        </a:p>
      </dgm:t>
    </dgm:pt>
    <dgm:pt modelId="{B9E23899-38A1-4A6E-BA29-734EC176C3A9}">
      <dgm:prSet phldrT="[文字]" custT="1"/>
      <dgm:spPr/>
      <dgm:t>
        <a:bodyPr/>
        <a:lstStyle/>
        <a:p>
          <a:r>
            <a:rPr lang="zh-TW" altLang="en-US" sz="2400" dirty="0" smtClean="0"/>
            <a:t>形成主題 </a:t>
          </a:r>
          <a:r>
            <a:rPr lang="en-US" altLang="zh-TW" sz="2400" dirty="0" smtClean="0"/>
            <a:t>:</a:t>
          </a:r>
          <a:r>
            <a:rPr lang="zh-TW" altLang="en-US" sz="2400" dirty="0" smtClean="0"/>
            <a:t> 想探討花蓮重要場所的無障礙設施</a:t>
          </a:r>
          <a:endParaRPr lang="zh-TW" altLang="en-US" sz="2400" dirty="0"/>
        </a:p>
      </dgm:t>
    </dgm:pt>
    <dgm:pt modelId="{E93FA22B-11CF-4B4C-A81B-4DDBCD5CE112}" type="sibTrans" cxnId="{9E9AFCB8-E43E-4126-AC11-7B5A6FD860A4}">
      <dgm:prSet/>
      <dgm:spPr/>
      <dgm:t>
        <a:bodyPr/>
        <a:lstStyle/>
        <a:p>
          <a:endParaRPr lang="zh-TW" altLang="en-US"/>
        </a:p>
      </dgm:t>
    </dgm:pt>
    <dgm:pt modelId="{9318DE20-5A46-4BC9-BBDB-B58E499608CC}" type="parTrans" cxnId="{9E9AFCB8-E43E-4126-AC11-7B5A6FD860A4}">
      <dgm:prSet/>
      <dgm:spPr/>
      <dgm:t>
        <a:bodyPr/>
        <a:lstStyle/>
        <a:p>
          <a:endParaRPr lang="zh-TW" altLang="en-US"/>
        </a:p>
      </dgm:t>
    </dgm:pt>
    <dgm:pt modelId="{9EC97B80-5F22-42D8-8F5F-21E0B25B2D9D}" type="pres">
      <dgm:prSet presAssocID="{356C69A4-062B-4E9F-B29C-0270DEE0A9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BA59AFC-C4F2-4D3D-A8E9-CC25F5E6844D}" type="pres">
      <dgm:prSet presAssocID="{5ADA4076-9D96-4E16-8699-604BBC6B13DC}" presName="boxAndChildren" presStyleCnt="0"/>
      <dgm:spPr/>
      <dgm:t>
        <a:bodyPr/>
        <a:lstStyle/>
        <a:p>
          <a:endParaRPr lang="zh-TW" altLang="en-US"/>
        </a:p>
      </dgm:t>
    </dgm:pt>
    <dgm:pt modelId="{85B03718-7502-433D-A529-9FDB292AF0CE}" type="pres">
      <dgm:prSet presAssocID="{5ADA4076-9D96-4E16-8699-604BBC6B13DC}" presName="parentTextBox" presStyleLbl="node1" presStyleIdx="0" presStyleCnt="7"/>
      <dgm:spPr/>
      <dgm:t>
        <a:bodyPr/>
        <a:lstStyle/>
        <a:p>
          <a:endParaRPr lang="zh-TW" altLang="en-US"/>
        </a:p>
      </dgm:t>
    </dgm:pt>
    <dgm:pt modelId="{B97F1ABB-3CE3-4FAF-93FF-0966811B1B22}" type="pres">
      <dgm:prSet presAssocID="{3537D663-A364-445B-ADD8-BF23B48F3218}" presName="sp" presStyleCnt="0"/>
      <dgm:spPr/>
      <dgm:t>
        <a:bodyPr/>
        <a:lstStyle/>
        <a:p>
          <a:endParaRPr lang="zh-TW" altLang="en-US"/>
        </a:p>
      </dgm:t>
    </dgm:pt>
    <dgm:pt modelId="{1E52E77A-B888-43DA-AA75-8B114E958864}" type="pres">
      <dgm:prSet presAssocID="{4B18180F-B64B-4ED5-8B6C-253DF1407CE0}" presName="arrowAndChildren" presStyleCnt="0"/>
      <dgm:spPr/>
      <dgm:t>
        <a:bodyPr/>
        <a:lstStyle/>
        <a:p>
          <a:endParaRPr lang="zh-TW" altLang="en-US"/>
        </a:p>
      </dgm:t>
    </dgm:pt>
    <dgm:pt modelId="{67E20DDE-9D6D-49B1-9D70-A9EC2A42C18E}" type="pres">
      <dgm:prSet presAssocID="{4B18180F-B64B-4ED5-8B6C-253DF1407CE0}" presName="parentTextArrow" presStyleLbl="node1" presStyleIdx="1" presStyleCnt="7"/>
      <dgm:spPr/>
      <dgm:t>
        <a:bodyPr/>
        <a:lstStyle/>
        <a:p>
          <a:endParaRPr lang="zh-TW" altLang="en-US"/>
        </a:p>
      </dgm:t>
    </dgm:pt>
    <dgm:pt modelId="{6482F670-5B1B-4AD2-A89F-8C3CA464D0EC}" type="pres">
      <dgm:prSet presAssocID="{D05589BB-0050-4511-AE5A-9E6F395BCFDD}" presName="sp" presStyleCnt="0"/>
      <dgm:spPr/>
      <dgm:t>
        <a:bodyPr/>
        <a:lstStyle/>
        <a:p>
          <a:endParaRPr lang="zh-TW" altLang="en-US"/>
        </a:p>
      </dgm:t>
    </dgm:pt>
    <dgm:pt modelId="{6420D79C-831F-476E-AF1C-2C4682B64BBC}" type="pres">
      <dgm:prSet presAssocID="{82158B16-DEF4-4662-B858-22ACC48A1870}" presName="arrowAndChildren" presStyleCnt="0"/>
      <dgm:spPr/>
      <dgm:t>
        <a:bodyPr/>
        <a:lstStyle/>
        <a:p>
          <a:endParaRPr lang="zh-TW" altLang="en-US"/>
        </a:p>
      </dgm:t>
    </dgm:pt>
    <dgm:pt modelId="{821F6053-9FE4-4288-BAB6-6A5585561766}" type="pres">
      <dgm:prSet presAssocID="{82158B16-DEF4-4662-B858-22ACC48A1870}" presName="parentTextArrow" presStyleLbl="node1" presStyleIdx="2" presStyleCnt="7"/>
      <dgm:spPr/>
      <dgm:t>
        <a:bodyPr/>
        <a:lstStyle/>
        <a:p>
          <a:endParaRPr lang="zh-TW" altLang="en-US"/>
        </a:p>
      </dgm:t>
    </dgm:pt>
    <dgm:pt modelId="{4CFD6C6C-6A03-4998-9A52-BA0A41C79F82}" type="pres">
      <dgm:prSet presAssocID="{CF0ACED9-0F06-4405-9C1A-362872A95BED}" presName="sp" presStyleCnt="0"/>
      <dgm:spPr/>
      <dgm:t>
        <a:bodyPr/>
        <a:lstStyle/>
        <a:p>
          <a:endParaRPr lang="zh-TW" altLang="en-US"/>
        </a:p>
      </dgm:t>
    </dgm:pt>
    <dgm:pt modelId="{49A2731F-904A-4807-B738-2DE41B79BF5C}" type="pres">
      <dgm:prSet presAssocID="{B5470BF5-5420-4CEB-9946-F3F62D52F792}" presName="arrowAndChildren" presStyleCnt="0"/>
      <dgm:spPr/>
      <dgm:t>
        <a:bodyPr/>
        <a:lstStyle/>
        <a:p>
          <a:endParaRPr lang="zh-TW" altLang="en-US"/>
        </a:p>
      </dgm:t>
    </dgm:pt>
    <dgm:pt modelId="{0CACC1CA-B938-4ECA-83B7-60CEE15F7954}" type="pres">
      <dgm:prSet presAssocID="{B5470BF5-5420-4CEB-9946-F3F62D52F792}" presName="parentTextArrow" presStyleLbl="node1" presStyleIdx="3" presStyleCnt="7"/>
      <dgm:spPr/>
      <dgm:t>
        <a:bodyPr/>
        <a:lstStyle/>
        <a:p>
          <a:endParaRPr lang="zh-TW" altLang="en-US"/>
        </a:p>
      </dgm:t>
    </dgm:pt>
    <dgm:pt modelId="{6718E878-6486-4ED9-ACA0-BAAA7F057E82}" type="pres">
      <dgm:prSet presAssocID="{4CDE13FC-4B5F-4892-A990-0C81D42D0FEE}" presName="sp" presStyleCnt="0"/>
      <dgm:spPr/>
      <dgm:t>
        <a:bodyPr/>
        <a:lstStyle/>
        <a:p>
          <a:endParaRPr lang="zh-TW" altLang="en-US"/>
        </a:p>
      </dgm:t>
    </dgm:pt>
    <dgm:pt modelId="{5745B072-4101-4574-8C8E-8AC236CBAC9D}" type="pres">
      <dgm:prSet presAssocID="{94073F03-B47B-4ED6-9793-F9C0C55AC242}" presName="arrowAndChildren" presStyleCnt="0"/>
      <dgm:spPr/>
      <dgm:t>
        <a:bodyPr/>
        <a:lstStyle/>
        <a:p>
          <a:endParaRPr lang="zh-TW" altLang="en-US"/>
        </a:p>
      </dgm:t>
    </dgm:pt>
    <dgm:pt modelId="{FE30DE0E-FA51-4847-AA57-6DAB3BB44FCD}" type="pres">
      <dgm:prSet presAssocID="{94073F03-B47B-4ED6-9793-F9C0C55AC242}" presName="parentTextArrow" presStyleLbl="node1" presStyleIdx="4" presStyleCnt="7"/>
      <dgm:spPr/>
      <dgm:t>
        <a:bodyPr/>
        <a:lstStyle/>
        <a:p>
          <a:endParaRPr lang="zh-TW" altLang="en-US"/>
        </a:p>
      </dgm:t>
    </dgm:pt>
    <dgm:pt modelId="{BFCB0F80-D389-4061-8DC4-90AEC952381B}" type="pres">
      <dgm:prSet presAssocID="{CD166311-B960-4564-A18C-9F17DFAEC693}" presName="sp" presStyleCnt="0"/>
      <dgm:spPr/>
      <dgm:t>
        <a:bodyPr/>
        <a:lstStyle/>
        <a:p>
          <a:endParaRPr lang="zh-TW" altLang="en-US"/>
        </a:p>
      </dgm:t>
    </dgm:pt>
    <dgm:pt modelId="{DD2A9AAE-760D-4BD0-AA64-D22475421EA2}" type="pres">
      <dgm:prSet presAssocID="{FD6B5F93-4708-47E8-B442-7DDC008E6588}" presName="arrowAndChildren" presStyleCnt="0"/>
      <dgm:spPr/>
      <dgm:t>
        <a:bodyPr/>
        <a:lstStyle/>
        <a:p>
          <a:endParaRPr lang="zh-TW" altLang="en-US"/>
        </a:p>
      </dgm:t>
    </dgm:pt>
    <dgm:pt modelId="{1F9CFA08-E2ED-4942-8E43-9E9D01C6A4D8}" type="pres">
      <dgm:prSet presAssocID="{FD6B5F93-4708-47E8-B442-7DDC008E6588}" presName="parentTextArrow" presStyleLbl="node1" presStyleIdx="5" presStyleCnt="7"/>
      <dgm:spPr/>
      <dgm:t>
        <a:bodyPr/>
        <a:lstStyle/>
        <a:p>
          <a:endParaRPr lang="zh-TW" altLang="en-US"/>
        </a:p>
      </dgm:t>
    </dgm:pt>
    <dgm:pt modelId="{F4CD1AD1-720D-4491-9033-F8138CA0664E}" type="pres">
      <dgm:prSet presAssocID="{E93FA22B-11CF-4B4C-A81B-4DDBCD5CE112}" presName="sp" presStyleCnt="0"/>
      <dgm:spPr/>
      <dgm:t>
        <a:bodyPr/>
        <a:lstStyle/>
        <a:p>
          <a:endParaRPr lang="zh-TW" altLang="en-US"/>
        </a:p>
      </dgm:t>
    </dgm:pt>
    <dgm:pt modelId="{BD8248C3-49F8-41D2-A1F4-C0FE4C39C75D}" type="pres">
      <dgm:prSet presAssocID="{B9E23899-38A1-4A6E-BA29-734EC176C3A9}" presName="arrowAndChildren" presStyleCnt="0"/>
      <dgm:spPr/>
      <dgm:t>
        <a:bodyPr/>
        <a:lstStyle/>
        <a:p>
          <a:endParaRPr lang="zh-TW" altLang="en-US"/>
        </a:p>
      </dgm:t>
    </dgm:pt>
    <dgm:pt modelId="{30BE3F5F-FE6D-4F85-9F1C-EC68D6EE12A3}" type="pres">
      <dgm:prSet presAssocID="{B9E23899-38A1-4A6E-BA29-734EC176C3A9}" presName="parentTextArrow" presStyleLbl="node1" presStyleIdx="6" presStyleCnt="7"/>
      <dgm:spPr/>
      <dgm:t>
        <a:bodyPr/>
        <a:lstStyle/>
        <a:p>
          <a:endParaRPr lang="zh-TW" altLang="en-US"/>
        </a:p>
      </dgm:t>
    </dgm:pt>
  </dgm:ptLst>
  <dgm:cxnLst>
    <dgm:cxn modelId="{EB71AE33-E5DA-4CE8-8C3D-E28AEC0859B7}" type="presOf" srcId="{B9E23899-38A1-4A6E-BA29-734EC176C3A9}" destId="{30BE3F5F-FE6D-4F85-9F1C-EC68D6EE12A3}" srcOrd="0" destOrd="0" presId="urn:microsoft.com/office/officeart/2005/8/layout/process4"/>
    <dgm:cxn modelId="{F5D5B147-2252-4D20-BAF2-468F2BB47210}" srcId="{356C69A4-062B-4E9F-B29C-0270DEE0A986}" destId="{B5470BF5-5420-4CEB-9946-F3F62D52F792}" srcOrd="3" destOrd="0" parTransId="{0667EACE-6228-48B1-8706-BD2C990C2348}" sibTransId="{CF0ACED9-0F06-4405-9C1A-362872A95BED}"/>
    <dgm:cxn modelId="{8E19EFDC-E4FC-4CBC-A49B-BE9A5735982E}" srcId="{356C69A4-062B-4E9F-B29C-0270DEE0A986}" destId="{FD6B5F93-4708-47E8-B442-7DDC008E6588}" srcOrd="1" destOrd="0" parTransId="{84BE234D-34C0-4BFA-BC23-8CA2F6D078EF}" sibTransId="{CD166311-B960-4564-A18C-9F17DFAEC693}"/>
    <dgm:cxn modelId="{EA2E7368-72BC-4EEB-BFA6-BE309B71DE8C}" srcId="{356C69A4-062B-4E9F-B29C-0270DEE0A986}" destId="{4B18180F-B64B-4ED5-8B6C-253DF1407CE0}" srcOrd="5" destOrd="0" parTransId="{A8B9942D-B9DE-4AB2-9769-9C90F418C8B9}" sibTransId="{3537D663-A364-445B-ADD8-BF23B48F3218}"/>
    <dgm:cxn modelId="{680160C0-7DB8-4745-A985-223775378245}" type="presOf" srcId="{94073F03-B47B-4ED6-9793-F9C0C55AC242}" destId="{FE30DE0E-FA51-4847-AA57-6DAB3BB44FCD}" srcOrd="0" destOrd="0" presId="urn:microsoft.com/office/officeart/2005/8/layout/process4"/>
    <dgm:cxn modelId="{298A0AA9-4880-46BF-81C4-4A4D744EBE84}" type="presOf" srcId="{4B18180F-B64B-4ED5-8B6C-253DF1407CE0}" destId="{67E20DDE-9D6D-49B1-9D70-A9EC2A42C18E}" srcOrd="0" destOrd="0" presId="urn:microsoft.com/office/officeart/2005/8/layout/process4"/>
    <dgm:cxn modelId="{C711329E-ADAF-4D6D-92C7-1545684A389D}" srcId="{356C69A4-062B-4E9F-B29C-0270DEE0A986}" destId="{5ADA4076-9D96-4E16-8699-604BBC6B13DC}" srcOrd="6" destOrd="0" parTransId="{C90DE309-4C64-4848-9930-22EFF72E154D}" sibTransId="{9D7C11BC-2A14-4C2E-8182-C1B5941B029C}"/>
    <dgm:cxn modelId="{9E9AFCB8-E43E-4126-AC11-7B5A6FD860A4}" srcId="{356C69A4-062B-4E9F-B29C-0270DEE0A986}" destId="{B9E23899-38A1-4A6E-BA29-734EC176C3A9}" srcOrd="0" destOrd="0" parTransId="{9318DE20-5A46-4BC9-BBDB-B58E499608CC}" sibTransId="{E93FA22B-11CF-4B4C-A81B-4DDBCD5CE112}"/>
    <dgm:cxn modelId="{F7D867F5-B5C6-44E9-A41B-9CACE1C83D9C}" type="presOf" srcId="{B5470BF5-5420-4CEB-9946-F3F62D52F792}" destId="{0CACC1CA-B938-4ECA-83B7-60CEE15F7954}" srcOrd="0" destOrd="0" presId="urn:microsoft.com/office/officeart/2005/8/layout/process4"/>
    <dgm:cxn modelId="{4E87510B-779D-4F3D-B1EE-DF98E3C452E7}" type="presOf" srcId="{356C69A4-062B-4E9F-B29C-0270DEE0A986}" destId="{9EC97B80-5F22-42D8-8F5F-21E0B25B2D9D}" srcOrd="0" destOrd="0" presId="urn:microsoft.com/office/officeart/2005/8/layout/process4"/>
    <dgm:cxn modelId="{80B79F97-0D34-41BB-8D73-B95BA8D6961F}" srcId="{356C69A4-062B-4E9F-B29C-0270DEE0A986}" destId="{82158B16-DEF4-4662-B858-22ACC48A1870}" srcOrd="4" destOrd="0" parTransId="{ED1A0557-62BD-4D1A-A075-FC4A18309FD5}" sibTransId="{D05589BB-0050-4511-AE5A-9E6F395BCFDD}"/>
    <dgm:cxn modelId="{247285FF-1DF4-4FCA-87E9-0938F1340583}" srcId="{356C69A4-062B-4E9F-B29C-0270DEE0A986}" destId="{94073F03-B47B-4ED6-9793-F9C0C55AC242}" srcOrd="2" destOrd="0" parTransId="{44AA872A-421A-46D2-9B10-CD8073EDF5F9}" sibTransId="{4CDE13FC-4B5F-4892-A990-0C81D42D0FEE}"/>
    <dgm:cxn modelId="{B6FD8320-20AE-4716-80A5-FE584D5609F9}" type="presOf" srcId="{5ADA4076-9D96-4E16-8699-604BBC6B13DC}" destId="{85B03718-7502-433D-A529-9FDB292AF0CE}" srcOrd="0" destOrd="0" presId="urn:microsoft.com/office/officeart/2005/8/layout/process4"/>
    <dgm:cxn modelId="{134CBE6F-F9BF-4E20-BDFD-D4D7A6DE1190}" type="presOf" srcId="{FD6B5F93-4708-47E8-B442-7DDC008E6588}" destId="{1F9CFA08-E2ED-4942-8E43-9E9D01C6A4D8}" srcOrd="0" destOrd="0" presId="urn:microsoft.com/office/officeart/2005/8/layout/process4"/>
    <dgm:cxn modelId="{31CEE2AC-CBC9-4825-8B1B-AA472807A124}" type="presOf" srcId="{82158B16-DEF4-4662-B858-22ACC48A1870}" destId="{821F6053-9FE4-4288-BAB6-6A5585561766}" srcOrd="0" destOrd="0" presId="urn:microsoft.com/office/officeart/2005/8/layout/process4"/>
    <dgm:cxn modelId="{7C73E467-31E5-4D79-9C8D-2D8422CADFF4}" type="presParOf" srcId="{9EC97B80-5F22-42D8-8F5F-21E0B25B2D9D}" destId="{6BA59AFC-C4F2-4D3D-A8E9-CC25F5E6844D}" srcOrd="0" destOrd="0" presId="urn:microsoft.com/office/officeart/2005/8/layout/process4"/>
    <dgm:cxn modelId="{8B434C89-9307-4D86-BD3F-460B65C1D2B6}" type="presParOf" srcId="{6BA59AFC-C4F2-4D3D-A8E9-CC25F5E6844D}" destId="{85B03718-7502-433D-A529-9FDB292AF0CE}" srcOrd="0" destOrd="0" presId="urn:microsoft.com/office/officeart/2005/8/layout/process4"/>
    <dgm:cxn modelId="{5A7CD12A-0C94-4084-A7B7-E8CD151BE4AB}" type="presParOf" srcId="{9EC97B80-5F22-42D8-8F5F-21E0B25B2D9D}" destId="{B97F1ABB-3CE3-4FAF-93FF-0966811B1B22}" srcOrd="1" destOrd="0" presId="urn:microsoft.com/office/officeart/2005/8/layout/process4"/>
    <dgm:cxn modelId="{B81D4AC3-F928-4EF8-9ABA-550264B1D987}" type="presParOf" srcId="{9EC97B80-5F22-42D8-8F5F-21E0B25B2D9D}" destId="{1E52E77A-B888-43DA-AA75-8B114E958864}" srcOrd="2" destOrd="0" presId="urn:microsoft.com/office/officeart/2005/8/layout/process4"/>
    <dgm:cxn modelId="{36979D88-B4B6-4363-BDD5-405D438DD59A}" type="presParOf" srcId="{1E52E77A-B888-43DA-AA75-8B114E958864}" destId="{67E20DDE-9D6D-49B1-9D70-A9EC2A42C18E}" srcOrd="0" destOrd="0" presId="urn:microsoft.com/office/officeart/2005/8/layout/process4"/>
    <dgm:cxn modelId="{EA023471-5F1B-489F-89BA-01AE78B57E56}" type="presParOf" srcId="{9EC97B80-5F22-42D8-8F5F-21E0B25B2D9D}" destId="{6482F670-5B1B-4AD2-A89F-8C3CA464D0EC}" srcOrd="3" destOrd="0" presId="urn:microsoft.com/office/officeart/2005/8/layout/process4"/>
    <dgm:cxn modelId="{7E754925-F4A2-41A6-9873-F9051F18F501}" type="presParOf" srcId="{9EC97B80-5F22-42D8-8F5F-21E0B25B2D9D}" destId="{6420D79C-831F-476E-AF1C-2C4682B64BBC}" srcOrd="4" destOrd="0" presId="urn:microsoft.com/office/officeart/2005/8/layout/process4"/>
    <dgm:cxn modelId="{C13794CC-FD7A-42F7-8C1A-358A78458226}" type="presParOf" srcId="{6420D79C-831F-476E-AF1C-2C4682B64BBC}" destId="{821F6053-9FE4-4288-BAB6-6A5585561766}" srcOrd="0" destOrd="0" presId="urn:microsoft.com/office/officeart/2005/8/layout/process4"/>
    <dgm:cxn modelId="{BEDDE3C0-18C7-499D-9201-70869830EA2D}" type="presParOf" srcId="{9EC97B80-5F22-42D8-8F5F-21E0B25B2D9D}" destId="{4CFD6C6C-6A03-4998-9A52-BA0A41C79F82}" srcOrd="5" destOrd="0" presId="urn:microsoft.com/office/officeart/2005/8/layout/process4"/>
    <dgm:cxn modelId="{89774694-6BA3-4F55-9206-F055E54047E0}" type="presParOf" srcId="{9EC97B80-5F22-42D8-8F5F-21E0B25B2D9D}" destId="{49A2731F-904A-4807-B738-2DE41B79BF5C}" srcOrd="6" destOrd="0" presId="urn:microsoft.com/office/officeart/2005/8/layout/process4"/>
    <dgm:cxn modelId="{39ECEB65-176D-41C5-9ECF-7558736E0F9B}" type="presParOf" srcId="{49A2731F-904A-4807-B738-2DE41B79BF5C}" destId="{0CACC1CA-B938-4ECA-83B7-60CEE15F7954}" srcOrd="0" destOrd="0" presId="urn:microsoft.com/office/officeart/2005/8/layout/process4"/>
    <dgm:cxn modelId="{BC0B3642-962B-489A-A981-AC9D0439E69E}" type="presParOf" srcId="{9EC97B80-5F22-42D8-8F5F-21E0B25B2D9D}" destId="{6718E878-6486-4ED9-ACA0-BAAA7F057E82}" srcOrd="7" destOrd="0" presId="urn:microsoft.com/office/officeart/2005/8/layout/process4"/>
    <dgm:cxn modelId="{B1267375-0C85-41DC-8715-4197AC5866B7}" type="presParOf" srcId="{9EC97B80-5F22-42D8-8F5F-21E0B25B2D9D}" destId="{5745B072-4101-4574-8C8E-8AC236CBAC9D}" srcOrd="8" destOrd="0" presId="urn:microsoft.com/office/officeart/2005/8/layout/process4"/>
    <dgm:cxn modelId="{9AED79F1-DFFD-476C-A22D-3621E4F28103}" type="presParOf" srcId="{5745B072-4101-4574-8C8E-8AC236CBAC9D}" destId="{FE30DE0E-FA51-4847-AA57-6DAB3BB44FCD}" srcOrd="0" destOrd="0" presId="urn:microsoft.com/office/officeart/2005/8/layout/process4"/>
    <dgm:cxn modelId="{DE25B959-CAEA-464F-B366-D2AC95CA3B51}" type="presParOf" srcId="{9EC97B80-5F22-42D8-8F5F-21E0B25B2D9D}" destId="{BFCB0F80-D389-4061-8DC4-90AEC952381B}" srcOrd="9" destOrd="0" presId="urn:microsoft.com/office/officeart/2005/8/layout/process4"/>
    <dgm:cxn modelId="{ADDB477A-88DF-4526-88A7-FEE1B5B376C8}" type="presParOf" srcId="{9EC97B80-5F22-42D8-8F5F-21E0B25B2D9D}" destId="{DD2A9AAE-760D-4BD0-AA64-D22475421EA2}" srcOrd="10" destOrd="0" presId="urn:microsoft.com/office/officeart/2005/8/layout/process4"/>
    <dgm:cxn modelId="{243A216A-EF28-4AB3-8CE3-09F2914113ED}" type="presParOf" srcId="{DD2A9AAE-760D-4BD0-AA64-D22475421EA2}" destId="{1F9CFA08-E2ED-4942-8E43-9E9D01C6A4D8}" srcOrd="0" destOrd="0" presId="urn:microsoft.com/office/officeart/2005/8/layout/process4"/>
    <dgm:cxn modelId="{280771DF-BE42-4D91-A787-6FD9E9A75DD7}" type="presParOf" srcId="{9EC97B80-5F22-42D8-8F5F-21E0B25B2D9D}" destId="{F4CD1AD1-720D-4491-9033-F8138CA0664E}" srcOrd="11" destOrd="0" presId="urn:microsoft.com/office/officeart/2005/8/layout/process4"/>
    <dgm:cxn modelId="{25D87EAF-3B7C-4431-9994-EC98BADE24DC}" type="presParOf" srcId="{9EC97B80-5F22-42D8-8F5F-21E0B25B2D9D}" destId="{BD8248C3-49F8-41D2-A1F4-C0FE4C39C75D}" srcOrd="12" destOrd="0" presId="urn:microsoft.com/office/officeart/2005/8/layout/process4"/>
    <dgm:cxn modelId="{657B1152-98A1-489A-B60B-20918F8F27A9}" type="presParOf" srcId="{BD8248C3-49F8-41D2-A1F4-C0FE4C39C75D}" destId="{30BE3F5F-FE6D-4F85-9F1C-EC68D6EE12A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03718-7502-433D-A529-9FDB292AF0CE}">
      <dsp:nvSpPr>
        <dsp:cNvPr id="0" name=""/>
        <dsp:cNvSpPr/>
      </dsp:nvSpPr>
      <dsp:spPr>
        <a:xfrm>
          <a:off x="0" y="5086808"/>
          <a:ext cx="7572428" cy="556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結論</a:t>
          </a:r>
          <a:endParaRPr lang="zh-TW" altLang="en-US" sz="2400" kern="1200" dirty="0"/>
        </a:p>
      </dsp:txBody>
      <dsp:txXfrm>
        <a:off x="0" y="5086808"/>
        <a:ext cx="7572428" cy="556646"/>
      </dsp:txXfrm>
    </dsp:sp>
    <dsp:sp modelId="{67E20DDE-9D6D-49B1-9D70-A9EC2A42C18E}">
      <dsp:nvSpPr>
        <dsp:cNvPr id="0" name=""/>
        <dsp:cNvSpPr/>
      </dsp:nvSpPr>
      <dsp:spPr>
        <a:xfrm rot="10800000">
          <a:off x="0" y="4239035"/>
          <a:ext cx="7572428" cy="8561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統整勘查結果</a:t>
          </a:r>
          <a:endParaRPr lang="zh-TW" altLang="en-US" sz="2400" kern="1200" dirty="0"/>
        </a:p>
      </dsp:txBody>
      <dsp:txXfrm rot="10800000">
        <a:off x="0" y="4239035"/>
        <a:ext cx="7572428" cy="556282"/>
      </dsp:txXfrm>
    </dsp:sp>
    <dsp:sp modelId="{821F6053-9FE4-4288-BAB6-6A5585561766}">
      <dsp:nvSpPr>
        <dsp:cNvPr id="0" name=""/>
        <dsp:cNvSpPr/>
      </dsp:nvSpPr>
      <dsp:spPr>
        <a:xfrm rot="10800000">
          <a:off x="0" y="3391262"/>
          <a:ext cx="7572428" cy="8561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實地勘查</a:t>
          </a:r>
          <a:r>
            <a:rPr lang="en-US" altLang="zh-TW" sz="2400" kern="1200" dirty="0" smtClean="0"/>
            <a:t>(</a:t>
          </a:r>
          <a:r>
            <a:rPr lang="zh-TW" altLang="en-US" sz="2400" kern="1200" dirty="0" smtClean="0"/>
            <a:t>花崗國中、花蓮火車站</a:t>
          </a:r>
          <a:r>
            <a:rPr lang="en-US" altLang="zh-TW" sz="2400" kern="1200" dirty="0" smtClean="0"/>
            <a:t>)</a:t>
          </a:r>
          <a:endParaRPr lang="zh-TW" altLang="en-US" sz="2400" kern="1200" dirty="0"/>
        </a:p>
      </dsp:txBody>
      <dsp:txXfrm rot="10800000">
        <a:off x="0" y="3391262"/>
        <a:ext cx="7572428" cy="556282"/>
      </dsp:txXfrm>
    </dsp:sp>
    <dsp:sp modelId="{0CACC1CA-B938-4ECA-83B7-60CEE15F7954}">
      <dsp:nvSpPr>
        <dsp:cNvPr id="0" name=""/>
        <dsp:cNvSpPr/>
      </dsp:nvSpPr>
      <dsp:spPr>
        <a:xfrm rot="10800000">
          <a:off x="0" y="2543489"/>
          <a:ext cx="7572428" cy="8561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查詢無障礙設施的規範</a:t>
          </a:r>
          <a:endParaRPr lang="zh-TW" altLang="en-US" sz="2400" kern="1200" dirty="0"/>
        </a:p>
      </dsp:txBody>
      <dsp:txXfrm rot="10800000">
        <a:off x="0" y="2543489"/>
        <a:ext cx="7572428" cy="556282"/>
      </dsp:txXfrm>
    </dsp:sp>
    <dsp:sp modelId="{FE30DE0E-FA51-4847-AA57-6DAB3BB44FCD}">
      <dsp:nvSpPr>
        <dsp:cNvPr id="0" name=""/>
        <dsp:cNvSpPr/>
      </dsp:nvSpPr>
      <dsp:spPr>
        <a:xfrm rot="10800000">
          <a:off x="0" y="1695716"/>
          <a:ext cx="7572428" cy="8561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了解各身心障礙者的需求</a:t>
          </a:r>
          <a:endParaRPr lang="zh-TW" altLang="en-US" sz="2400" kern="1200" dirty="0"/>
        </a:p>
      </dsp:txBody>
      <dsp:txXfrm rot="10800000">
        <a:off x="0" y="1695716"/>
        <a:ext cx="7572428" cy="556282"/>
      </dsp:txXfrm>
    </dsp:sp>
    <dsp:sp modelId="{1F9CFA08-E2ED-4942-8E43-9E9D01C6A4D8}">
      <dsp:nvSpPr>
        <dsp:cNvPr id="0" name=""/>
        <dsp:cNvSpPr/>
      </dsp:nvSpPr>
      <dsp:spPr>
        <a:xfrm rot="10800000">
          <a:off x="0" y="847943"/>
          <a:ext cx="7572428" cy="8561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調查各種身心障礙的類別</a:t>
          </a:r>
          <a:endParaRPr lang="zh-TW" altLang="en-US" sz="2400" kern="1200" dirty="0"/>
        </a:p>
      </dsp:txBody>
      <dsp:txXfrm rot="10800000">
        <a:off x="0" y="847943"/>
        <a:ext cx="7572428" cy="556282"/>
      </dsp:txXfrm>
    </dsp:sp>
    <dsp:sp modelId="{30BE3F5F-FE6D-4F85-9F1C-EC68D6EE12A3}">
      <dsp:nvSpPr>
        <dsp:cNvPr id="0" name=""/>
        <dsp:cNvSpPr/>
      </dsp:nvSpPr>
      <dsp:spPr>
        <a:xfrm rot="10800000">
          <a:off x="0" y="170"/>
          <a:ext cx="7572428" cy="8561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形成主題 </a:t>
          </a:r>
          <a:r>
            <a:rPr lang="en-US" altLang="zh-TW" sz="2400" kern="1200" dirty="0" smtClean="0"/>
            <a:t>:</a:t>
          </a:r>
          <a:r>
            <a:rPr lang="zh-TW" altLang="en-US" sz="2400" kern="1200" dirty="0" smtClean="0"/>
            <a:t> 想探討花蓮重要場所的無障礙設施</a:t>
          </a:r>
          <a:endParaRPr lang="zh-TW" altLang="en-US" sz="2400" kern="1200" dirty="0"/>
        </a:p>
      </dsp:txBody>
      <dsp:txXfrm rot="10800000">
        <a:off x="0" y="170"/>
        <a:ext cx="7572428" cy="556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90C7-B333-422F-80A5-F215A7772E45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D4DF-3E2F-4960-90D4-D3C84D9FFF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90C7-B333-422F-80A5-F215A7772E45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D4DF-3E2F-4960-90D4-D3C84D9FFF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90C7-B333-422F-80A5-F215A7772E45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D4DF-3E2F-4960-90D4-D3C84D9FFF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90C7-B333-422F-80A5-F215A7772E45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D4DF-3E2F-4960-90D4-D3C84D9FFF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90C7-B333-422F-80A5-F215A7772E45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D4DF-3E2F-4960-90D4-D3C84D9FFF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90C7-B333-422F-80A5-F215A7772E45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D4DF-3E2F-4960-90D4-D3C84D9FFF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90C7-B333-422F-80A5-F215A7772E45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D4DF-3E2F-4960-90D4-D3C84D9FFF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90C7-B333-422F-80A5-F215A7772E45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CD4DF-3E2F-4960-90D4-D3C84D9FFF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90C7-B333-422F-80A5-F215A7772E45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D4DF-3E2F-4960-90D4-D3C84D9FFF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90C7-B333-422F-80A5-F215A7772E45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ECCD4DF-3E2F-4960-90D4-D3C84D9FFF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0D290C7-B333-422F-80A5-F215A7772E45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D4DF-3E2F-4960-90D4-D3C84D9FFF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0D290C7-B333-422F-80A5-F215A7772E45}" type="datetimeFigureOut">
              <a:rPr lang="zh-TW" altLang="en-US" smtClean="0"/>
              <a:pPr/>
              <a:t>2017/10/31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ECCD4DF-3E2F-4960-90D4-D3C84D9FFF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57161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有愛無礙</a:t>
            </a:r>
            <a:r>
              <a:rPr lang="en-US" altLang="zh-TW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~</a:t>
            </a:r>
          </a:p>
          <a:p>
            <a:pPr algn="ctr"/>
            <a:r>
              <a:rPr lang="zh-TW" alt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友善花蓮之無障礙設施小體檢大發現</a:t>
            </a:r>
            <a:endParaRPr lang="zh-TW" alt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86248" y="4286256"/>
            <a:ext cx="327685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作者：</a:t>
            </a:r>
            <a:r>
              <a:rPr lang="en-US" altLang="zh-TW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804  </a:t>
            </a:r>
            <a:r>
              <a:rPr lang="zh-TW" altLang="en-U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洪岳甫</a:t>
            </a:r>
            <a:endParaRPr lang="en-US" altLang="zh-TW" sz="2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zh-TW" altLang="en-U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 </a:t>
            </a:r>
            <a:r>
              <a:rPr lang="en-US" altLang="zh-TW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813</a:t>
            </a:r>
            <a:r>
              <a:rPr lang="zh-TW" altLang="en-U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張芷瑄</a:t>
            </a:r>
            <a:endParaRPr lang="en-US" altLang="zh-TW" sz="2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en-US" altLang="zh-TW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 814</a:t>
            </a:r>
            <a:r>
              <a:rPr lang="zh-TW" altLang="en-U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zh-TW" altLang="en-US" sz="2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陳芊羽</a:t>
            </a:r>
            <a:endParaRPr lang="en-US" altLang="zh-TW" sz="2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en-US" altLang="zh-TW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 815</a:t>
            </a:r>
            <a:r>
              <a:rPr lang="zh-TW" altLang="en-U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林妍君</a:t>
            </a:r>
            <a:endParaRPr lang="zh-TW" altLang="en-US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5720" y="214290"/>
            <a:ext cx="5408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六、實地調查： </a:t>
            </a:r>
            <a:r>
              <a:rPr lang="en-US" altLang="zh-TW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</a:t>
            </a:r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參考資料</a:t>
            </a:r>
            <a:r>
              <a:rPr lang="en-US" altLang="zh-TW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</a:t>
            </a:r>
            <a:r>
              <a:rPr lang="en-US" altLang="zh-TW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</a:t>
            </a:r>
            <a:endParaRPr lang="zh-TW" alt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28728" y="928670"/>
            <a:ext cx="6436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內政部建築物無障礙設施設計規範</a:t>
            </a:r>
            <a:endParaRPr lang="zh-TW" alt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187" t="23333" r="35417" b="4999"/>
          <a:stretch>
            <a:fillRect/>
          </a:stretch>
        </p:blipFill>
        <p:spPr bwMode="auto">
          <a:xfrm>
            <a:off x="1428728" y="1571612"/>
            <a:ext cx="6500858" cy="61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5720" y="214290"/>
            <a:ext cx="5408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六、實地調查： </a:t>
            </a:r>
            <a:r>
              <a:rPr lang="en-US" altLang="zh-TW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</a:t>
            </a:r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參考資料</a:t>
            </a:r>
            <a:r>
              <a:rPr lang="en-US" altLang="zh-TW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2)</a:t>
            </a:r>
            <a:endParaRPr lang="zh-TW" alt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500561" cy="502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user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3978274" cy="500066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714348" y="928670"/>
            <a:ext cx="7390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臺北市國民中學無障礙校園環境檢核表 </a:t>
            </a:r>
            <a:endParaRPr lang="zh-TW" alt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對照扶手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33" y="1357298"/>
            <a:ext cx="3829077" cy="4786346"/>
          </a:xfrm>
        </p:spPr>
      </p:pic>
      <p:pic>
        <p:nvPicPr>
          <p:cNvPr id="2050" name="Picture 2" descr="http://student.hlc.edu.tw/action/album/517/m_20171001211820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291772" y="1637526"/>
            <a:ext cx="4643470" cy="4083015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85720" y="214290"/>
            <a:ext cx="3222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六、實地調查： </a:t>
            </a:r>
            <a:endParaRPr lang="zh-TW" alt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廁所對照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3929090" cy="4429887"/>
          </a:xfrm>
        </p:spPr>
      </p:pic>
      <p:pic>
        <p:nvPicPr>
          <p:cNvPr id="1026" name="Picture 2" descr="http://student.hlc.edu.tw/action/album/517/m_201710012118455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546688" y="1311171"/>
            <a:ext cx="4336901" cy="4429156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85720" y="214290"/>
            <a:ext cx="3222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六、實地調查： </a:t>
            </a:r>
            <a:endParaRPr lang="zh-TW" alt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電梯對照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071678"/>
            <a:ext cx="3214710" cy="3676663"/>
          </a:xfrm>
        </p:spPr>
      </p:pic>
      <p:sp>
        <p:nvSpPr>
          <p:cNvPr id="5" name="矩形 4"/>
          <p:cNvSpPr/>
          <p:nvPr/>
        </p:nvSpPr>
        <p:spPr>
          <a:xfrm>
            <a:off x="285720" y="214290"/>
            <a:ext cx="3222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六、實地調查： </a:t>
            </a:r>
            <a:endParaRPr lang="zh-TW" alt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42" name="Picture 2" descr="圖像裡可能有1 人、站立和室內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3116"/>
            <a:ext cx="4605751" cy="3454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5720" y="214290"/>
            <a:ext cx="8509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六、實地調查</a:t>
            </a:r>
            <a:r>
              <a:rPr lang="en-US" altLang="zh-TW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</a:t>
            </a:r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輪椅體驗</a:t>
            </a:r>
            <a:r>
              <a:rPr lang="en-US" altLang="zh-TW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—</a:t>
            </a:r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校園無障礙測試</a:t>
            </a:r>
            <a:r>
              <a:rPr lang="en-US" altLang="zh-TW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</a:t>
            </a:r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： </a:t>
            </a:r>
            <a:endParaRPr lang="zh-TW" alt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圖像裡可能有大家坐著和戶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4319999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圖像裡可能有一或多人和大家站著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85794"/>
            <a:ext cx="4319999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圖像裡可能有2 個人、戶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618000"/>
            <a:ext cx="4319999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圖像裡可能有一或多人、自行車、天空和戶外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618000"/>
            <a:ext cx="4319999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5720" y="214290"/>
            <a:ext cx="8509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六、實地調查</a:t>
            </a:r>
            <a:r>
              <a:rPr lang="en-US" altLang="zh-TW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</a:t>
            </a:r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花蓮火車站無障礙設施調查</a:t>
            </a:r>
            <a:r>
              <a:rPr lang="en-US" altLang="zh-TW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</a:t>
            </a:r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： </a:t>
            </a:r>
            <a:endParaRPr lang="zh-TW" alt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6866" name="Picture 2" descr="圖像裡可能有一或多人和大家坐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3"/>
            <a:ext cx="3780000" cy="5040000"/>
          </a:xfrm>
          <a:prstGeom prst="rect">
            <a:avLst/>
          </a:prstGeom>
          <a:noFill/>
        </p:spPr>
      </p:pic>
      <p:pic>
        <p:nvPicPr>
          <p:cNvPr id="36868" name="Picture 4" descr="圖像裡可能有一或多人和室內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3780001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內容版面配置區 12" descr="小論文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8047931" cy="5385357"/>
          </a:xfrm>
        </p:spPr>
      </p:pic>
      <p:sp>
        <p:nvSpPr>
          <p:cNvPr id="15" name="文字方塊 14"/>
          <p:cNvSpPr txBox="1"/>
          <p:nvPr/>
        </p:nvSpPr>
        <p:spPr>
          <a:xfrm>
            <a:off x="1285852" y="785794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花崗國中及花蓮火車站無障礙設施檢核表</a:t>
            </a:r>
            <a:endParaRPr lang="en-US" altLang="zh-TW" sz="2400" dirty="0" smtClean="0"/>
          </a:p>
          <a:p>
            <a:pPr algn="ctr"/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285720" y="214290"/>
            <a:ext cx="3342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六、 實地勘查： </a:t>
            </a:r>
            <a:endParaRPr lang="zh-TW" alt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  </a:t>
            </a:r>
            <a:endParaRPr lang="zh-TW" altLang="en-US" dirty="0"/>
          </a:p>
        </p:txBody>
      </p:sp>
      <p:pic>
        <p:nvPicPr>
          <p:cNvPr id="5" name="圖片 4" descr="8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357562"/>
            <a:ext cx="3857652" cy="28575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000628" y="1785926"/>
            <a:ext cx="34163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行動不便者廁所：</a:t>
            </a:r>
          </a:p>
          <a:p>
            <a:r>
              <a:rPr lang="zh-TW" altLang="en-US" dirty="0"/>
              <a:t>雖有設立平面的無障礙指示</a:t>
            </a:r>
            <a:r>
              <a:rPr lang="zh-TW" altLang="en-US" dirty="0" smtClean="0"/>
              <a:t>標示</a:t>
            </a:r>
            <a:endParaRPr lang="en-US" altLang="zh-TW" dirty="0" smtClean="0"/>
          </a:p>
          <a:p>
            <a:r>
              <a:rPr lang="zh-TW" altLang="en-US" dirty="0" smtClean="0"/>
              <a:t>，</a:t>
            </a:r>
            <a:r>
              <a:rPr lang="zh-TW" altLang="en-US" dirty="0"/>
              <a:t>卻無設立垂直無障礙指示</a:t>
            </a:r>
            <a:r>
              <a:rPr lang="zh-TW" altLang="en-US" dirty="0" smtClean="0"/>
              <a:t>標示</a:t>
            </a:r>
            <a:endParaRPr lang="en-US" altLang="zh-TW" dirty="0" smtClean="0"/>
          </a:p>
          <a:p>
            <a:r>
              <a:rPr lang="en-US" dirty="0" smtClean="0"/>
              <a:t>(</a:t>
            </a:r>
            <a:r>
              <a:rPr lang="zh-TW" altLang="en-US" dirty="0"/>
              <a:t>花蓮火車站</a:t>
            </a:r>
            <a:r>
              <a:rPr lang="en-US" dirty="0"/>
              <a:t>)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1026" name="圖片 1" descr="圖像裡可能有室內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4214842" cy="316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 3"/>
          <p:cNvSpPr txBox="1">
            <a:spLocks/>
          </p:cNvSpPr>
          <p:nvPr/>
        </p:nvSpPr>
        <p:spPr>
          <a:xfrm>
            <a:off x="457200" y="274638"/>
            <a:ext cx="3365665" cy="584775"/>
          </a:xfrm>
          <a:prstGeom prst="rect">
            <a:avLst/>
          </a:prstGeom>
        </p:spPr>
        <p:txBody>
          <a:bodyPr vert="horz" wrap="none" lIns="45720" rIns="4572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七、問題討論</a:t>
            </a:r>
            <a:r>
              <a:rPr kumimoji="0" lang="en-US" altLang="zh-TW" sz="32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zh-TW" altLang="en-US" sz="32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： </a:t>
            </a:r>
            <a:endParaRPr kumimoji="0" lang="zh-TW" altLang="en-US" sz="32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甜甜圈 10"/>
          <p:cNvSpPr/>
          <p:nvPr/>
        </p:nvSpPr>
        <p:spPr>
          <a:xfrm>
            <a:off x="7143768" y="3000372"/>
            <a:ext cx="1800000" cy="1785950"/>
          </a:xfrm>
          <a:prstGeom prst="donut">
            <a:avLst>
              <a:gd name="adj" fmla="val 65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十字形 11"/>
          <p:cNvSpPr/>
          <p:nvPr/>
        </p:nvSpPr>
        <p:spPr>
          <a:xfrm rot="18980152">
            <a:off x="2968370" y="3682756"/>
            <a:ext cx="1571636" cy="1571636"/>
          </a:xfrm>
          <a:prstGeom prst="plus">
            <a:avLst>
              <a:gd name="adj" fmla="val 4588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16" descr="C:\Users\user\Desktop\未命名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714776" cy="495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286380" y="642918"/>
            <a:ext cx="22621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無障礙停車位：</a:t>
            </a:r>
          </a:p>
          <a:p>
            <a:r>
              <a:rPr lang="zh-TW" altLang="en-US" dirty="0"/>
              <a:t>雖有無障礙停車位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zh-TW" altLang="en-US" dirty="0" smtClean="0"/>
              <a:t>但</a:t>
            </a:r>
            <a:r>
              <a:rPr lang="zh-TW" altLang="en-US" dirty="0"/>
              <a:t>有違規機車停放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zh-TW" altLang="en-US" dirty="0" smtClean="0"/>
              <a:t>未</a:t>
            </a:r>
            <a:r>
              <a:rPr lang="zh-TW" altLang="en-US" dirty="0"/>
              <a:t>勸導移走。</a:t>
            </a:r>
          </a:p>
          <a:p>
            <a:r>
              <a:rPr lang="en-US" dirty="0"/>
              <a:t>(</a:t>
            </a:r>
            <a:r>
              <a:rPr lang="zh-TW" altLang="en-US" dirty="0"/>
              <a:t>花蓮火車站</a:t>
            </a:r>
            <a:r>
              <a:rPr lang="en-US" dirty="0"/>
              <a:t>)</a:t>
            </a:r>
            <a:endParaRPr lang="zh-TW" altLang="en-US" dirty="0"/>
          </a:p>
        </p:txBody>
      </p:sp>
      <p:pic>
        <p:nvPicPr>
          <p:cNvPr id="8" name="圖片 7" descr="8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571744"/>
            <a:ext cx="3524275" cy="2643206"/>
          </a:xfrm>
          <a:prstGeom prst="rect">
            <a:avLst/>
          </a:prstGeom>
        </p:spPr>
      </p:pic>
      <p:sp>
        <p:nvSpPr>
          <p:cNvPr id="6" name="標題 3"/>
          <p:cNvSpPr txBox="1">
            <a:spLocks/>
          </p:cNvSpPr>
          <p:nvPr/>
        </p:nvSpPr>
        <p:spPr>
          <a:xfrm>
            <a:off x="457200" y="274638"/>
            <a:ext cx="3365665" cy="584775"/>
          </a:xfrm>
          <a:prstGeom prst="rect">
            <a:avLst/>
          </a:prstGeom>
        </p:spPr>
        <p:txBody>
          <a:bodyPr vert="horz" wrap="none" lIns="45720" rIns="4572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七、問題討論</a:t>
            </a:r>
            <a:r>
              <a:rPr kumimoji="0" lang="en-US" altLang="zh-TW" sz="32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zh-TW" altLang="en-US" sz="32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： </a:t>
            </a:r>
            <a:endParaRPr kumimoji="0" lang="zh-TW" altLang="en-US" sz="32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甜甜圈 6"/>
          <p:cNvSpPr/>
          <p:nvPr/>
        </p:nvSpPr>
        <p:spPr>
          <a:xfrm>
            <a:off x="6858016" y="4643446"/>
            <a:ext cx="1800000" cy="1785950"/>
          </a:xfrm>
          <a:prstGeom prst="donut">
            <a:avLst>
              <a:gd name="adj" fmla="val 65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十字形 8"/>
          <p:cNvSpPr/>
          <p:nvPr/>
        </p:nvSpPr>
        <p:spPr>
          <a:xfrm rot="18980152">
            <a:off x="682352" y="4754326"/>
            <a:ext cx="1571636" cy="1571636"/>
          </a:xfrm>
          <a:prstGeom prst="plus">
            <a:avLst>
              <a:gd name="adj" fmla="val 4588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zh-TW" alt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一、 研究動機：</a:t>
            </a:r>
            <a:endParaRPr lang="zh-TW" altLang="en-US" sz="3200" dirty="0"/>
          </a:p>
        </p:txBody>
      </p:sp>
      <p:pic>
        <p:nvPicPr>
          <p:cNvPr id="1026" name="Picture 2" descr="J:\1050807學校電腦\照片\104.11.04生命教育講座\DSC_64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6761006" cy="4525963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285852" y="5357826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32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TW" altLang="en-US" sz="3200" b="0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人生不設限</a:t>
            </a:r>
            <a:r>
              <a:rPr kumimoji="0" lang="en-US" altLang="zh-TW" sz="3200" b="0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—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生命鬥士張靜婷小姐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5286380" y="1357298"/>
            <a:ext cx="3214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無</a:t>
            </a:r>
            <a:r>
              <a:rPr lang="zh-TW" altLang="en-US" dirty="0" smtClean="0"/>
              <a:t>障礙通道扶手：</a:t>
            </a:r>
            <a:endParaRPr lang="zh-TW" altLang="en-US" dirty="0"/>
          </a:p>
          <a:p>
            <a:r>
              <a:rPr lang="zh-TW" altLang="en-US" dirty="0" smtClean="0"/>
              <a:t>扶手上方任何看板設置，應考量使用者的方便與安全，不應該為了商業考量犧牲使用者的安全。</a:t>
            </a:r>
            <a:endParaRPr lang="zh-TW" altLang="en-US" dirty="0"/>
          </a:p>
          <a:p>
            <a:r>
              <a:rPr lang="en-US" dirty="0"/>
              <a:t>(</a:t>
            </a:r>
            <a:r>
              <a:rPr lang="zh-TW" altLang="en-US" dirty="0"/>
              <a:t>花蓮火車站</a:t>
            </a:r>
            <a:r>
              <a:rPr lang="en-US" dirty="0"/>
              <a:t>)</a:t>
            </a:r>
            <a:endParaRPr lang="zh-TW" altLang="en-US" dirty="0"/>
          </a:p>
        </p:txBody>
      </p:sp>
      <p:sp>
        <p:nvSpPr>
          <p:cNvPr id="9" name="標題 3"/>
          <p:cNvSpPr txBox="1">
            <a:spLocks/>
          </p:cNvSpPr>
          <p:nvPr/>
        </p:nvSpPr>
        <p:spPr>
          <a:xfrm>
            <a:off x="457200" y="274638"/>
            <a:ext cx="3365665" cy="584775"/>
          </a:xfrm>
          <a:prstGeom prst="rect">
            <a:avLst/>
          </a:prstGeom>
        </p:spPr>
        <p:txBody>
          <a:bodyPr vert="horz" wrap="none" lIns="45720" rIns="4572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七、問題</a:t>
            </a:r>
            <a:r>
              <a:rPr kumimoji="0" lang="zh-TW" altLang="en-US" sz="32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討論</a:t>
            </a:r>
            <a:r>
              <a:rPr kumimoji="0" lang="en-US" altLang="zh-TW" sz="32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zh-TW" altLang="en-US" sz="32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： </a:t>
            </a:r>
            <a:endParaRPr kumimoji="0" lang="zh-TW" altLang="en-US" sz="32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0" name="圖片 13" descr="圖像裡可能有室內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429" y="2214554"/>
            <a:ext cx="4098447" cy="306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http://www.archi.net.tw/Customer_pic/99479/pdt/pdt_99479_22_7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643314"/>
            <a:ext cx="2857500" cy="2857500"/>
          </a:xfrm>
          <a:prstGeom prst="rect">
            <a:avLst/>
          </a:prstGeom>
          <a:noFill/>
        </p:spPr>
      </p:pic>
      <p:sp>
        <p:nvSpPr>
          <p:cNvPr id="10" name="甜甜圈 9"/>
          <p:cNvSpPr/>
          <p:nvPr/>
        </p:nvSpPr>
        <p:spPr>
          <a:xfrm>
            <a:off x="7143768" y="3000372"/>
            <a:ext cx="1800000" cy="1785950"/>
          </a:xfrm>
          <a:prstGeom prst="donut">
            <a:avLst>
              <a:gd name="adj" fmla="val 65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十字形 10"/>
          <p:cNvSpPr/>
          <p:nvPr/>
        </p:nvSpPr>
        <p:spPr>
          <a:xfrm rot="18980152">
            <a:off x="1896799" y="1539617"/>
            <a:ext cx="1571636" cy="1571636"/>
          </a:xfrm>
          <a:prstGeom prst="plus">
            <a:avLst>
              <a:gd name="adj" fmla="val 4588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142984"/>
            <a:ext cx="8072494" cy="4525963"/>
          </a:xfrm>
        </p:spPr>
        <p:txBody>
          <a:bodyPr>
            <a:noAutofit/>
          </a:bodyPr>
          <a:lstStyle/>
          <a:p>
            <a:pPr marL="620713" indent="-584200">
              <a:buNone/>
            </a:pPr>
            <a:r>
              <a:rPr lang="zh-TW" altLang="en-US" sz="2800" dirty="0" smtClean="0"/>
              <a:t>一、花蓮火車站雖歷史悠久，但盡力改善無障礙</a:t>
            </a:r>
            <a:r>
              <a:rPr lang="zh-TW" altLang="en-US" sz="2800" dirty="0" smtClean="0"/>
              <a:t>設   施</a:t>
            </a:r>
            <a:r>
              <a:rPr lang="zh-TW" altLang="en-US" sz="2800" dirty="0" smtClean="0"/>
              <a:t>，值得嘉許，希望新的花蓮車站能更好。</a:t>
            </a:r>
            <a:endParaRPr lang="en-US" altLang="zh-TW" sz="2800" dirty="0" smtClean="0"/>
          </a:p>
          <a:p>
            <a:pPr marL="620713" indent="-584200">
              <a:buNone/>
            </a:pPr>
            <a:r>
              <a:rPr lang="zh-TW" altLang="en-US" sz="2800" dirty="0" smtClean="0"/>
              <a:t>二、我們發現有許多民眾將機車及腳踏車放置於無障礙停車格上，希望大家能夠讓真正需要的人使用，發揮台灣人博愛座的讓座精神。</a:t>
            </a:r>
            <a:endParaRPr lang="en-US" altLang="zh-TW" sz="2800" dirty="0" smtClean="0"/>
          </a:p>
          <a:p>
            <a:pPr marL="620713" indent="-584200">
              <a:buNone/>
            </a:pPr>
            <a:r>
              <a:rPr lang="zh-TW" altLang="en-US" sz="2800" dirty="0" smtClean="0"/>
              <a:t>三、花崗國中有許多地方沒有扶手與導盲磚，希望學校能盡快改善，營造更完善的校園環境。</a:t>
            </a:r>
            <a:endParaRPr lang="en-US" altLang="zh-TW" sz="2800" dirty="0" smtClean="0"/>
          </a:p>
          <a:p>
            <a:pPr marL="620713" indent="-584200">
              <a:buNone/>
            </a:pPr>
            <a:r>
              <a:rPr lang="zh-TW" altLang="en-US" sz="2800" dirty="0" smtClean="0"/>
              <a:t>四、經過這次的調查使我們更加了解無障礙的定義，也看到火車站及本校的用心，希望他們能將不符規定的地方加以改善，創造更美好的環境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</p:txBody>
      </p:sp>
      <p:sp>
        <p:nvSpPr>
          <p:cNvPr id="4" name="標題 3"/>
          <p:cNvSpPr txBox="1">
            <a:spLocks/>
          </p:cNvSpPr>
          <p:nvPr/>
        </p:nvSpPr>
        <p:spPr>
          <a:xfrm>
            <a:off x="457200" y="274638"/>
            <a:ext cx="2285241" cy="584775"/>
          </a:xfrm>
          <a:prstGeom prst="rect">
            <a:avLst/>
          </a:prstGeom>
        </p:spPr>
        <p:txBody>
          <a:bodyPr vert="horz" wrap="none" lIns="45720" rIns="4572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八</a:t>
            </a:r>
            <a:r>
              <a:rPr kumimoji="0" lang="zh-TW" altLang="en-US" sz="3200" b="1" i="0" u="none" strike="noStrike" kern="120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、結論： </a:t>
            </a:r>
            <a:endParaRPr kumimoji="0" lang="zh-TW" altLang="en-US" sz="32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0887" y="188640"/>
            <a:ext cx="9577064" cy="7256468"/>
          </a:xfrm>
        </p:spPr>
      </p:pic>
    </p:spTree>
    <p:extLst>
      <p:ext uri="{BB962C8B-B14F-4D97-AF65-F5344CB8AC3E}">
        <p14:creationId xmlns:p14="http://schemas.microsoft.com/office/powerpoint/2010/main" xmlns="" val="18194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5720" y="214290"/>
            <a:ext cx="33425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二、 研究流程： </a:t>
            </a:r>
            <a:endParaRPr lang="zh-TW" alt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785786" y="928670"/>
          <a:ext cx="7572428" cy="5643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5720" y="214290"/>
            <a:ext cx="33425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三、 研究目的： </a:t>
            </a:r>
            <a:endParaRPr lang="zh-TW" alt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圖片 4" descr="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80" y="1033685"/>
            <a:ext cx="4343718" cy="2813528"/>
          </a:xfrm>
          <a:prstGeom prst="rect">
            <a:avLst/>
          </a:prstGeom>
        </p:spPr>
      </p:pic>
      <p:pic>
        <p:nvPicPr>
          <p:cNvPr id="3074" name="Picture 2" descr="沒有自動替代文字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0381" y="3747294"/>
            <a:ext cx="4029590" cy="3022193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4786314" y="1000108"/>
            <a:ext cx="399531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1.</a:t>
            </a:r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身心障礙人士也和我們一樣，享有同等權利，本研究希望能喚醒社會重視身心障礙人士的需求。</a:t>
            </a:r>
            <a:endParaRPr lang="en-US" altLang="zh-TW" sz="32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8596" y="4357694"/>
            <a:ext cx="39953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2.</a:t>
            </a:r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如何營造無障礙的空間與接納的社會氛圍是很值得探討的。</a:t>
            </a:r>
            <a:endParaRPr lang="en-US" altLang="zh-TW" sz="32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5720" y="857232"/>
            <a:ext cx="4902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200" dirty="0" smtClean="0"/>
              <a:t>(</a:t>
            </a:r>
            <a:r>
              <a:rPr lang="zh-TW" altLang="en-US" sz="3200" dirty="0"/>
              <a:t>一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   網路上查詢相關資料</a:t>
            </a:r>
            <a:endParaRPr lang="zh-TW" altLang="en-US" sz="3200" dirty="0"/>
          </a:p>
        </p:txBody>
      </p:sp>
      <p:pic>
        <p:nvPicPr>
          <p:cNvPr id="2050" name="圖片 14" descr="19894690_1771554476194656_393299953487291361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5"/>
            <a:ext cx="3500462" cy="261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85720" y="214290"/>
            <a:ext cx="3342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四、 研究方法： </a:t>
            </a:r>
            <a:endParaRPr lang="zh-TW" alt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1934" y="6072206"/>
            <a:ext cx="4857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 smtClean="0"/>
              <a:t>(</a:t>
            </a:r>
            <a:r>
              <a:rPr lang="zh-TW" altLang="en-US" sz="3200" dirty="0" smtClean="0"/>
              <a:t>二</a:t>
            </a:r>
            <a:r>
              <a:rPr lang="en-US" altLang="zh-TW" sz="3200" dirty="0" smtClean="0"/>
              <a:t>)   </a:t>
            </a:r>
            <a:r>
              <a:rPr lang="zh-TW" altLang="en-US" sz="3200" dirty="0" smtClean="0"/>
              <a:t>圖書館</a:t>
            </a:r>
            <a:r>
              <a:rPr lang="zh-TW" altLang="en-US" sz="3200" dirty="0"/>
              <a:t>借閱相關資料</a:t>
            </a:r>
          </a:p>
        </p:txBody>
      </p:sp>
      <p:pic>
        <p:nvPicPr>
          <p:cNvPr id="7" name="圖片 17" descr="22007596_2027329320829355_793468293075969339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928934"/>
            <a:ext cx="3710972" cy="278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5720" y="214290"/>
            <a:ext cx="3342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四、 研究方法： </a:t>
            </a:r>
            <a:endParaRPr lang="zh-TW" alt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034" y="1000108"/>
            <a:ext cx="371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3288" indent="-903288"/>
            <a:r>
              <a:rPr lang="en-US" altLang="zh-TW" sz="2800" dirty="0" smtClean="0"/>
              <a:t>(</a:t>
            </a:r>
            <a:r>
              <a:rPr lang="zh-TW" altLang="en-US" sz="2800" dirty="0" smtClean="0"/>
              <a:t>三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、調查</a:t>
            </a:r>
            <a:r>
              <a:rPr lang="zh-TW" altLang="en-US" sz="2800" dirty="0"/>
              <a:t>花崗國中校園</a:t>
            </a:r>
            <a:r>
              <a:rPr lang="zh-TW" altLang="en-US" sz="2800" dirty="0" smtClean="0"/>
              <a:t>內無障礙設施</a:t>
            </a:r>
            <a:endParaRPr lang="zh-TW" altLang="en-US" sz="2800" dirty="0"/>
          </a:p>
        </p:txBody>
      </p:sp>
      <p:pic>
        <p:nvPicPr>
          <p:cNvPr id="7" name="圖片 19" descr="21768344_1855433747806728_920853944570953515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3797370" cy="284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857620" y="6072206"/>
            <a:ext cx="5093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</a:t>
            </a:r>
            <a:r>
              <a:rPr lang="zh-TW" altLang="en-US" sz="2800" dirty="0"/>
              <a:t>四</a:t>
            </a:r>
            <a:r>
              <a:rPr lang="en-US" sz="2800" dirty="0"/>
              <a:t>)</a:t>
            </a:r>
            <a:r>
              <a:rPr lang="zh-TW" altLang="en-US" sz="2800" dirty="0"/>
              <a:t>、調查花蓮車站無障礙設施</a:t>
            </a:r>
          </a:p>
        </p:txBody>
      </p:sp>
      <p:pic>
        <p:nvPicPr>
          <p:cNvPr id="9" name="圖片 11" descr="22195980_1861059873910782_779492747965563932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71810"/>
            <a:ext cx="3696550" cy="276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5720" y="214290"/>
            <a:ext cx="8863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五、 </a:t>
            </a:r>
            <a:r>
              <a:rPr lang="zh-TW" alt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資料研討</a:t>
            </a:r>
            <a:r>
              <a:rPr lang="en-US" altLang="zh-TW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</a:t>
            </a:r>
            <a:r>
              <a:rPr lang="zh-TW" alt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新舊制身心障礙名稱對照表</a:t>
            </a:r>
            <a:r>
              <a:rPr lang="en-US" altLang="zh-TW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1)</a:t>
            </a:r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： </a:t>
            </a:r>
            <a:endParaRPr lang="zh-TW" alt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85794"/>
            <a:ext cx="753447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7467600" cy="1143000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各障礙類別所需無障礙設施一覽表</a:t>
            </a:r>
            <a:endParaRPr lang="zh-TW" altLang="en-US" sz="2800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928662" y="2428868"/>
          <a:ext cx="74676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532446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zh-TW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智能障礙者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文字以圖案表示 無法識字者則可用語音告知</a:t>
                      </a:r>
                      <a:endParaRPr lang="zh-TW" altLang="en-US" dirty="0"/>
                    </a:p>
                  </a:txBody>
                  <a:tcPr/>
                </a:tc>
              </a:tr>
              <a:tr h="314952">
                <a:tc>
                  <a:txBody>
                    <a:bodyPr/>
                    <a:lstStyle/>
                    <a:p>
                      <a:r>
                        <a:rPr kumimoji="0" lang="zh-TW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視覺障礙者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點字、導盲磚、視障用白手杖 、音響號誌、人行道須更加寬敞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zh-TW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聽覺機能障礙者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助聽器、電子耳、閃光警示器、電子佈告欄、電磁天線、室內須使用有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''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吸音性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''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的裝修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zh-TW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平衡機能障礙者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輪椅、爬梯機、復康巴士、特製汽機車改裝、感應式水龍頭、扶手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zh-TW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聲音機能或語言障礙者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人工講話器、平板式電腦溝通系統、發聲工具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kumimoji="0" lang="zh-TW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zh-TW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肢體障礙者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輪椅、爬梯機、義肢、復康巴士、人體工學背靠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85720" y="214290"/>
            <a:ext cx="3342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五、 </a:t>
            </a:r>
            <a:r>
              <a:rPr lang="zh-TW" alt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資料研討</a:t>
            </a:r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： </a:t>
            </a:r>
            <a:endParaRPr lang="zh-TW" alt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4857784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 smtClean="0"/>
              <a:t>近十年身心障礙者人數變化圖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身心障礙人數佔總人口的</a:t>
            </a:r>
            <a:r>
              <a:rPr lang="en-US" altLang="zh-TW" sz="2800" dirty="0" smtClean="0"/>
              <a:t>5%)</a:t>
            </a:r>
            <a:endParaRPr lang="zh-TW" altLang="en-US" sz="2800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857224" y="2214554"/>
          <a:ext cx="7467600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年度</a:t>
                      </a:r>
                      <a:endParaRPr lang="en-US" altLang="zh-TW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總計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男性人數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女性人數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96</a:t>
                      </a:r>
                      <a:r>
                        <a:rPr lang="zh-TW" altLang="en-US" dirty="0" smtClean="0"/>
                        <a:t>年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1,020,760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590,306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430,454</a:t>
                      </a:r>
                      <a:endParaRPr lang="zh-TW" altLang="en-US" dirty="0"/>
                    </a:p>
                  </a:txBody>
                  <a:tcPr/>
                </a:tc>
              </a:tr>
              <a:tr h="30130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97</a:t>
                      </a:r>
                      <a:r>
                        <a:rPr lang="zh-TW" altLang="en-US" dirty="0" smtClean="0"/>
                        <a:t>年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1,040,585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599,664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440,921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98</a:t>
                      </a:r>
                      <a:r>
                        <a:rPr lang="zh-TW" altLang="en-US" dirty="0" smtClean="0"/>
                        <a:t>年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1,070,073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615,621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455,452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99</a:t>
                      </a:r>
                      <a:r>
                        <a:rPr lang="zh-TW" altLang="en-US" dirty="0" smtClean="0"/>
                        <a:t>年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1,076,293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616,675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459,618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100</a:t>
                      </a:r>
                      <a:r>
                        <a:rPr lang="zh-TW" altLang="en-US" dirty="0" smtClean="0"/>
                        <a:t>年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1,100,436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629,179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471,257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101</a:t>
                      </a:r>
                      <a:r>
                        <a:rPr lang="zh-TW" altLang="en-US" dirty="0" smtClean="0"/>
                        <a:t>年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1,117,518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636,287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481,231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102</a:t>
                      </a:r>
                      <a:r>
                        <a:rPr lang="zh-TW" altLang="en-US" dirty="0" smtClean="0"/>
                        <a:t>年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1,125,113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639,969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485,144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103</a:t>
                      </a:r>
                      <a:r>
                        <a:rPr lang="zh-TW" altLang="en-US" dirty="0" smtClean="0"/>
                        <a:t>年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1,141,677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648,807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492,870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104</a:t>
                      </a:r>
                      <a:r>
                        <a:rPr lang="zh-TW" altLang="en-US" dirty="0" smtClean="0"/>
                        <a:t>年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1,155,650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655,444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500,206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105</a:t>
                      </a:r>
                      <a:r>
                        <a:rPr lang="zh-TW" altLang="en-US" dirty="0" smtClean="0"/>
                        <a:t>年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1,170,199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662,800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507,399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85720" y="214290"/>
            <a:ext cx="3342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五、 </a:t>
            </a:r>
            <a:r>
              <a:rPr lang="zh-TW" alt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資料研討</a:t>
            </a:r>
            <a:r>
              <a:rPr lang="zh-TW" alt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： </a:t>
            </a:r>
            <a:endParaRPr lang="zh-TW" alt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388</TotalTime>
  <Words>760</Words>
  <Application>Microsoft Office PowerPoint</Application>
  <PresentationFormat>如螢幕大小 (4:3)</PresentationFormat>
  <Paragraphs>118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科技</vt:lpstr>
      <vt:lpstr>投影片 1</vt:lpstr>
      <vt:lpstr>一、 研究動機：</vt:lpstr>
      <vt:lpstr>投影片 3</vt:lpstr>
      <vt:lpstr>投影片 4</vt:lpstr>
      <vt:lpstr>投影片 5</vt:lpstr>
      <vt:lpstr>投影片 6</vt:lpstr>
      <vt:lpstr>投影片 7</vt:lpstr>
      <vt:lpstr>各障礙類別所需無障礙設施一覽表</vt:lpstr>
      <vt:lpstr>近十年身心障礙者人數變化圖(身心障礙人數佔總人口的5%)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34</cp:revision>
  <dcterms:created xsi:type="dcterms:W3CDTF">2017-10-21T01:29:38Z</dcterms:created>
  <dcterms:modified xsi:type="dcterms:W3CDTF">2017-10-31T05:11:51Z</dcterms:modified>
</cp:coreProperties>
</file>