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71" r:id="rId7"/>
    <p:sldId id="268" r:id="rId8"/>
    <p:sldId id="270" r:id="rId9"/>
    <p:sldId id="269" r:id="rId10"/>
    <p:sldId id="272" r:id="rId11"/>
    <p:sldId id="266" r:id="rId12"/>
    <p:sldId id="260" r:id="rId13"/>
    <p:sldId id="261" r:id="rId14"/>
    <p:sldId id="262" r:id="rId15"/>
    <p:sldId id="263" r:id="rId16"/>
    <p:sldId id="264" r:id="rId17"/>
    <p:sldId id="265" r:id="rId18"/>
    <p:sldId id="274" r:id="rId19"/>
    <p:sldId id="275" r:id="rId20"/>
    <p:sldId id="276" r:id="rId21"/>
    <p:sldId id="279" r:id="rId22"/>
    <p:sldId id="288" r:id="rId23"/>
    <p:sldId id="280" r:id="rId24"/>
    <p:sldId id="289" r:id="rId25"/>
    <p:sldId id="290" r:id="rId26"/>
    <p:sldId id="284" r:id="rId27"/>
    <p:sldId id="291" r:id="rId28"/>
    <p:sldId id="281" r:id="rId29"/>
    <p:sldId id="282" r:id="rId30"/>
    <p:sldId id="292" r:id="rId31"/>
    <p:sldId id="293" r:id="rId32"/>
    <p:sldId id="294" r:id="rId33"/>
    <p:sldId id="287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  <a:srgbClr val="FF00FF"/>
    <a:srgbClr val="FF99FF"/>
    <a:srgbClr val="660066"/>
    <a:srgbClr val="FFCCFF"/>
    <a:srgbClr val="0903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660"/>
  </p:normalViewPr>
  <p:slideViewPr>
    <p:cSldViewPr>
      <p:cViewPr varScale="1">
        <p:scale>
          <a:sx n="70" d="100"/>
          <a:sy n="70" d="100"/>
        </p:scale>
        <p:origin x="-581" y="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348A-53F0-48E2-8F5F-2EB3A7EA295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B1CE-954F-43BF-87C0-FEC046A80D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348A-53F0-48E2-8F5F-2EB3A7EA295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B1CE-954F-43BF-87C0-FEC046A80D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348A-53F0-48E2-8F5F-2EB3A7EA295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B1CE-954F-43BF-87C0-FEC046A80D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348A-53F0-48E2-8F5F-2EB3A7EA295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B1CE-954F-43BF-87C0-FEC046A80D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348A-53F0-48E2-8F5F-2EB3A7EA295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B1CE-954F-43BF-87C0-FEC046A80D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348A-53F0-48E2-8F5F-2EB3A7EA295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B1CE-954F-43BF-87C0-FEC046A80D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348A-53F0-48E2-8F5F-2EB3A7EA295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B1CE-954F-43BF-87C0-FEC046A80D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348A-53F0-48E2-8F5F-2EB3A7EA295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B1CE-954F-43BF-87C0-FEC046A80D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348A-53F0-48E2-8F5F-2EB3A7EA295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B1CE-954F-43BF-87C0-FEC046A80D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348A-53F0-48E2-8F5F-2EB3A7EA295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B1CE-954F-43BF-87C0-FEC046A80D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348A-53F0-48E2-8F5F-2EB3A7EA295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B1CE-954F-43BF-87C0-FEC046A80D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0348A-53F0-48E2-8F5F-2EB3A7EA295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4B1CE-954F-43BF-87C0-FEC046A80D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4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6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8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07220" y="1700808"/>
              <a:ext cx="1248138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6" name="矩形 25"/>
          <p:cNvSpPr/>
          <p:nvPr/>
        </p:nvSpPr>
        <p:spPr>
          <a:xfrm>
            <a:off x="2411760" y="1556792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dirty="0" smtClean="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阿美和他的三個同學</a:t>
            </a:r>
            <a:endParaRPr lang="zh-TW" altLang="en-US" sz="3600" dirty="0"/>
          </a:p>
        </p:txBody>
      </p:sp>
      <p:sp>
        <p:nvSpPr>
          <p:cNvPr id="27" name="Shape 131"/>
          <p:cNvSpPr/>
          <p:nvPr/>
        </p:nvSpPr>
        <p:spPr>
          <a:xfrm>
            <a:off x="1475656" y="1556792"/>
            <a:ext cx="855900" cy="7644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28" name="Shape 131"/>
          <p:cNvSpPr/>
          <p:nvPr/>
        </p:nvSpPr>
        <p:spPr>
          <a:xfrm>
            <a:off x="6732240" y="1556792"/>
            <a:ext cx="855900" cy="7644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29" name="Shape 130"/>
          <p:cNvSpPr/>
          <p:nvPr/>
        </p:nvSpPr>
        <p:spPr>
          <a:xfrm>
            <a:off x="1331640" y="2636912"/>
            <a:ext cx="6264696" cy="279213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CC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CC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CC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en-US" altLang="zh-TW" sz="2400" dirty="0" smtClean="0">
              <a:solidFill>
                <a:srgbClr val="CC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 algn="l" defTabSz="216000" rtl="0">
              <a:lnSpc>
                <a:spcPts val="36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zh-TW" sz="2400" dirty="0" smtClean="0">
                <a:solidFill>
                  <a:srgbClr val="CC0000"/>
                </a:solidFill>
                <a:latin typeface="DFKai-SB"/>
                <a:ea typeface="DFKai-SB"/>
                <a:cs typeface="DFKai-SB"/>
                <a:sym typeface="DFKai-SB"/>
              </a:rPr>
              <a:t>花蓮縣</a:t>
            </a:r>
            <a:r>
              <a:rPr lang="zh-TW" sz="2400" dirty="0">
                <a:solidFill>
                  <a:srgbClr val="CC0000"/>
                </a:solidFill>
                <a:latin typeface="DFKai-SB"/>
                <a:ea typeface="DFKai-SB"/>
                <a:cs typeface="DFKai-SB"/>
                <a:sym typeface="DFKai-SB"/>
              </a:rPr>
              <a:t>溪口</a:t>
            </a:r>
            <a:r>
              <a:rPr lang="zh-TW" sz="2400" dirty="0" smtClean="0">
                <a:solidFill>
                  <a:srgbClr val="CC0000"/>
                </a:solidFill>
                <a:latin typeface="DFKai-SB"/>
                <a:ea typeface="DFKai-SB"/>
                <a:cs typeface="DFKai-SB"/>
                <a:sym typeface="DFKai-SB"/>
              </a:rPr>
              <a:t>國小</a:t>
            </a:r>
            <a:r>
              <a:rPr lang="en-US" altLang="zh-TW" sz="2400" dirty="0" smtClean="0">
                <a:solidFill>
                  <a:srgbClr val="CC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sz="2400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六年甲班</a:t>
            </a:r>
            <a:endParaRPr lang="zh-TW" altLang="en-US" sz="1200" dirty="0" smtClean="0">
              <a:solidFill>
                <a:srgbClr val="FF0000"/>
              </a:solidFill>
              <a:latin typeface="標楷體"/>
              <a:ea typeface="標楷體"/>
            </a:endParaRPr>
          </a:p>
          <a:p>
            <a:pPr defTabSz="216000">
              <a:lnSpc>
                <a:spcPts val="3600"/>
              </a:lnSpc>
            </a:pPr>
            <a:r>
              <a:rPr lang="zh-TW" altLang="en-US" sz="2400" dirty="0" smtClean="0">
                <a:solidFill>
                  <a:srgbClr val="FF00FF"/>
                </a:solidFill>
                <a:latin typeface="標楷體"/>
                <a:ea typeface="標楷體"/>
              </a:rPr>
              <a:t>隊名 阿卑泰太</a:t>
            </a:r>
            <a:r>
              <a:rPr lang="en-US" altLang="zh-TW" sz="2400" dirty="0" smtClean="0">
                <a:solidFill>
                  <a:srgbClr val="FF00FF"/>
                </a:solidFill>
                <a:latin typeface="標楷體"/>
                <a:ea typeface="標楷體"/>
              </a:rPr>
              <a:t>.</a:t>
            </a:r>
            <a:r>
              <a:rPr lang="zh-TW" altLang="en-US" sz="2400" dirty="0" smtClean="0">
                <a:solidFill>
                  <a:srgbClr val="FF00FF"/>
                </a:solidFill>
                <a:latin typeface="標楷體"/>
                <a:ea typeface="標楷體"/>
              </a:rPr>
              <a:t>美南雅魯閣 </a:t>
            </a:r>
            <a:endParaRPr lang="zh-TW" sz="2400" dirty="0">
              <a:solidFill>
                <a:srgbClr val="FF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 defTabSz="216000" rtl="0">
              <a:lnSpc>
                <a:spcPts val="36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zh-TW" sz="2400" dirty="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組員 高俊宇  周佑恩  林  競  林心茹</a:t>
            </a:r>
          </a:p>
          <a:p>
            <a:pPr lvl="0" defTabSz="216000" rtl="0">
              <a:lnSpc>
                <a:spcPts val="36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zh-TW" sz="2400" dirty="0">
                <a:solidFill>
                  <a:srgbClr val="274E13"/>
                </a:solidFill>
                <a:latin typeface="DFKai-SB"/>
                <a:ea typeface="DFKai-SB"/>
                <a:cs typeface="DFKai-SB"/>
                <a:sym typeface="DFKai-SB"/>
              </a:rPr>
              <a:t>指導老師</a:t>
            </a:r>
            <a:r>
              <a:rPr lang="zh-TW" sz="2400" dirty="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sz="2400" dirty="0">
                <a:solidFill>
                  <a:srgbClr val="003300"/>
                </a:solidFill>
                <a:latin typeface="DFKai-SB"/>
                <a:ea typeface="DFKai-SB"/>
                <a:cs typeface="DFKai-SB"/>
                <a:sym typeface="DFKai-SB"/>
              </a:rPr>
              <a:t>林依瑩  曾柏</a:t>
            </a:r>
            <a:r>
              <a:rPr lang="zh-TW" sz="2400" dirty="0" smtClean="0">
                <a:solidFill>
                  <a:srgbClr val="003300"/>
                </a:solidFill>
                <a:latin typeface="DFKai-SB"/>
                <a:ea typeface="DFKai-SB"/>
                <a:cs typeface="DFKai-SB"/>
                <a:sym typeface="DFKai-SB"/>
              </a:rPr>
              <a:t>烜</a:t>
            </a:r>
            <a:endParaRPr lang="en-US" altLang="zh-TW" sz="2400" dirty="0" smtClean="0">
              <a:solidFill>
                <a:srgbClr val="0033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 defTabSz="216000" rtl="0">
              <a:lnSpc>
                <a:spcPts val="36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zh-TW" sz="2400" dirty="0" smtClean="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sz="1800" dirty="0" smtClean="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zh-TW" sz="3000" dirty="0" smtClean="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lang="zh-TW" sz="3000" dirty="0">
              <a:solidFill>
                <a:srgbClr val="00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zh-TW" sz="1800" dirty="0">
                <a:solidFill>
                  <a:srgbClr val="F1C232"/>
                </a:solidFill>
                <a:latin typeface="DFKai-SB"/>
                <a:ea typeface="DFKai-SB"/>
                <a:cs typeface="DFKai-SB"/>
                <a:sym typeface="DFKai-SB"/>
              </a:rPr>
              <a:t>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zh-TW" sz="3000" dirty="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dirty="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691680" y="1844824"/>
            <a:ext cx="5688632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zh-TW" altLang="zh-TW" sz="2200" b="1" dirty="0" smtClean="0">
                <a:solidFill>
                  <a:srgbClr val="0033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階級區分</a:t>
            </a:r>
            <a:endParaRPr lang="zh-TW" altLang="zh-TW" sz="2200" dirty="0" smtClean="0">
              <a:solidFill>
                <a:srgbClr val="6600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1.太魯閣不像其他族群有嚴謹的社會階級制</a:t>
            </a:r>
            <a:endParaRPr lang="en-US" altLang="zh-TW" sz="2200" dirty="0" smtClean="0">
              <a:solidFill>
                <a:srgbClr val="6600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en-US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度。</a:t>
            </a:r>
          </a:p>
          <a:p>
            <a:pPr lvl="0"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2.泰雅族人認為「家」是共同生活的團體，</a:t>
            </a:r>
            <a:endParaRPr lang="en-US" altLang="zh-TW" sz="2200" dirty="0" smtClean="0">
              <a:solidFill>
                <a:srgbClr val="6600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en-US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並且是為社會組織的基礎，和其他族群不</a:t>
            </a:r>
            <a:endParaRPr lang="en-US" altLang="zh-TW" sz="2200" dirty="0" smtClean="0">
              <a:solidFill>
                <a:srgbClr val="6600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en-US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太一樣。</a:t>
            </a:r>
          </a:p>
          <a:p>
            <a:pPr lvl="0">
              <a:lnSpc>
                <a:spcPct val="115000"/>
              </a:lnSpc>
            </a:pP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3.四族的原住民族階級最高的通常是頭目、</a:t>
            </a:r>
            <a:endParaRPr lang="en-US" altLang="zh-TW" sz="2200" dirty="0" smtClean="0">
              <a:solidFill>
                <a:srgbClr val="6600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15000"/>
              </a:lnSpc>
            </a:pPr>
            <a:r>
              <a:rPr lang="en-US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長老或較年長老人。</a:t>
            </a:r>
            <a:endParaRPr lang="zh-TW" altLang="zh-TW" sz="2200" dirty="0">
              <a:solidFill>
                <a:srgbClr val="6600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91680" y="980728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伍、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四族分析與比較(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547664" y="1484784"/>
            <a:ext cx="5976664" cy="4072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zh-TW" altLang="zh-TW" sz="2200" b="1" dirty="0" smtClean="0">
                <a:solidFill>
                  <a:srgbClr val="0033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傳說故事</a:t>
            </a:r>
            <a:endParaRPr lang="zh-TW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2800"/>
              </a:lnSpc>
            </a:pPr>
            <a:r>
              <a:rPr lang="zh-TW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en-US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從阿美族故事中巨人說:「只要你們帶檳榔、小米</a:t>
            </a:r>
            <a:endParaRPr lang="en-US" altLang="zh-TW" sz="20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2800"/>
              </a:lnSpc>
            </a:pPr>
            <a:r>
              <a:rPr lang="en-US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酒、麻糬、芒草來祭拜,你們就能捕到很多魚蝦」。 </a:t>
            </a:r>
            <a:endParaRPr lang="en-US" altLang="zh-TW" sz="20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2800"/>
              </a:lnSpc>
            </a:pPr>
            <a:r>
              <a:rPr lang="en-US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由此可見</a:t>
            </a:r>
            <a:r>
              <a:rPr lang="zh-TW" altLang="zh-TW" sz="20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阿美族</a:t>
            </a:r>
            <a:r>
              <a:rPr lang="zh-TW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原本</a:t>
            </a:r>
            <a:r>
              <a:rPr lang="zh-TW" altLang="zh-TW" sz="20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居住</a:t>
            </a:r>
            <a:r>
              <a:rPr lang="zh-TW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的地方是</a:t>
            </a:r>
            <a:r>
              <a:rPr lang="zh-TW" altLang="zh-TW" sz="20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在海邊、河邊</a:t>
            </a:r>
            <a:endParaRPr lang="en-US" altLang="zh-TW" sz="2000" b="1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2800"/>
              </a:lnSpc>
            </a:pPr>
            <a:r>
              <a:rPr lang="en-US" altLang="zh-TW" sz="20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altLang="zh-TW" sz="20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和平原</a:t>
            </a:r>
            <a:r>
              <a:rPr lang="zh-TW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</a:p>
          <a:p>
            <a:pPr lvl="0" indent="-69850">
              <a:lnSpc>
                <a:spcPts val="2800"/>
              </a:lnSpc>
              <a:buClr>
                <a:srgbClr val="000000"/>
              </a:buClr>
              <a:buSzPct val="61111"/>
            </a:pPr>
            <a:r>
              <a:rPr lang="zh-TW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r>
              <a:rPr lang="en-US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zh-TW" sz="20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阿美族</a:t>
            </a:r>
            <a:r>
              <a:rPr lang="zh-TW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和</a:t>
            </a:r>
            <a:r>
              <a:rPr lang="zh-TW" altLang="zh-TW" sz="20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太魯閣</a:t>
            </a:r>
            <a:r>
              <a:rPr lang="zh-TW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故事的傳說</a:t>
            </a:r>
            <a:r>
              <a:rPr lang="zh-TW" altLang="zh-TW" sz="20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故事主角</a:t>
            </a:r>
            <a:r>
              <a:rPr lang="zh-TW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都有</a:t>
            </a:r>
            <a:r>
              <a:rPr lang="zh-TW" altLang="zh-TW" sz="20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惡鬼巨</a:t>
            </a:r>
            <a:endParaRPr lang="en-US" altLang="zh-TW" sz="2000" b="1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 indent="-69850">
              <a:lnSpc>
                <a:spcPts val="2800"/>
              </a:lnSpc>
              <a:buClr>
                <a:srgbClr val="000000"/>
              </a:buClr>
              <a:buSzPct val="61111"/>
            </a:pPr>
            <a:r>
              <a:rPr lang="en-US" altLang="zh-TW" sz="20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altLang="zh-TW" sz="20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</a:t>
            </a:r>
            <a:r>
              <a:rPr lang="zh-TW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，這些巨人會威脅到族人的生命的安全和生活</a:t>
            </a:r>
            <a:endParaRPr lang="en-US" altLang="zh-TW" sz="20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 indent="-69850">
              <a:lnSpc>
                <a:spcPts val="2800"/>
              </a:lnSpc>
              <a:buClr>
                <a:srgbClr val="000000"/>
              </a:buClr>
              <a:buSzPct val="61111"/>
            </a:pPr>
            <a:r>
              <a:rPr lang="en-US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的安定。</a:t>
            </a:r>
          </a:p>
          <a:p>
            <a:pPr lvl="0" indent="-69850">
              <a:lnSpc>
                <a:spcPts val="2800"/>
              </a:lnSpc>
              <a:buClr>
                <a:srgbClr val="000000"/>
              </a:buClr>
              <a:buSzPct val="61111"/>
            </a:pPr>
            <a:r>
              <a:rPr lang="zh-TW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</a:t>
            </a:r>
            <a:r>
              <a:rPr lang="en-US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傳說故事很多都</a:t>
            </a:r>
            <a:r>
              <a:rPr lang="zh-TW" altLang="zh-TW" sz="20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跟動植物有關</a:t>
            </a:r>
            <a:r>
              <a:rPr lang="zh-TW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，因為古時的原住</a:t>
            </a:r>
            <a:endParaRPr lang="en-US" altLang="zh-TW" sz="20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 indent="-69850">
              <a:lnSpc>
                <a:spcPts val="2800"/>
              </a:lnSpc>
              <a:buClr>
                <a:srgbClr val="000000"/>
              </a:buClr>
              <a:buSzPct val="61111"/>
            </a:pPr>
            <a:r>
              <a:rPr lang="en-US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民對自然現象沒有太多的理解，很</a:t>
            </a:r>
            <a:r>
              <a:rPr lang="zh-TW" altLang="zh-TW" sz="20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敬畏自然</a:t>
            </a:r>
            <a:r>
              <a:rPr lang="zh-TW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，所</a:t>
            </a:r>
            <a:endParaRPr lang="en-US" altLang="zh-TW" sz="20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 indent="-69850">
              <a:lnSpc>
                <a:spcPts val="2800"/>
              </a:lnSpc>
              <a:buClr>
                <a:srgbClr val="000000"/>
              </a:buClr>
              <a:buSzPct val="61111"/>
            </a:pPr>
            <a:r>
              <a:rPr lang="en-US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以想像</a:t>
            </a:r>
            <a:r>
              <a:rPr lang="zh-TW" altLang="en-US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出</a:t>
            </a:r>
            <a:r>
              <a:rPr lang="zh-TW" altLang="zh-TW" sz="20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很多跟巨人、動物、植物有關的故事。</a:t>
            </a:r>
            <a:endParaRPr lang="zh-TW" altLang="zh-TW" sz="2000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63688" y="980728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伍、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四族分析與比較(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六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3419872" y="1628800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 smtClean="0">
                <a:solidFill>
                  <a:srgbClr val="003300"/>
                </a:solidFill>
              </a:rPr>
              <a:t>訪問者：高俊宇  </a:t>
            </a:r>
            <a:r>
              <a:rPr lang="zh-TW" altLang="en-US" b="1" dirty="0" smtClean="0">
                <a:solidFill>
                  <a:srgbClr val="003300"/>
                </a:solidFill>
              </a:rPr>
              <a:t>   </a:t>
            </a:r>
            <a:r>
              <a:rPr lang="zh-TW" altLang="zh-TW" b="1" dirty="0" smtClean="0">
                <a:solidFill>
                  <a:srgbClr val="003300"/>
                </a:solidFill>
              </a:rPr>
              <a:t> 採訪主題：階級區分</a:t>
            </a:r>
            <a:br>
              <a:rPr lang="zh-TW" altLang="zh-TW" b="1" dirty="0" smtClean="0">
                <a:solidFill>
                  <a:srgbClr val="003300"/>
                </a:solidFill>
              </a:rPr>
            </a:br>
            <a:endParaRPr lang="zh-TW" altLang="en-US" dirty="0">
              <a:solidFill>
                <a:srgbClr val="0033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63688" y="980728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陸、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訪問(一)  </a:t>
            </a:r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/>
              <a:sym typeface="Times New Roman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19672" y="1988840"/>
            <a:ext cx="59766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600"/>
              </a:lnSpc>
            </a:pPr>
            <a:r>
              <a:rPr lang="zh-TW" altLang="zh-TW" sz="22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1.阿美族的階級名稱和定義。</a:t>
            </a:r>
          </a:p>
          <a:p>
            <a:pPr lvl="0">
              <a:lnSpc>
                <a:spcPts val="3600"/>
              </a:lnSpc>
            </a:pP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答：原有8個階級，因麻達布階級被日本軍隊</a:t>
            </a:r>
          </a:p>
          <a:p>
            <a:pPr lvl="0">
              <a:lnSpc>
                <a:spcPts val="3600"/>
              </a:lnSpc>
            </a:pP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殺掉，因此目前剩下7個階級。</a:t>
            </a:r>
          </a:p>
          <a:p>
            <a:pPr lvl="0">
              <a:lnSpc>
                <a:spcPts val="3600"/>
              </a:lnSpc>
            </a:pP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溪口部落的阿美族每8年分一級。7個階</a:t>
            </a:r>
          </a:p>
          <a:p>
            <a:pPr lvl="0">
              <a:lnSpc>
                <a:spcPts val="3600"/>
              </a:lnSpc>
            </a:pP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級的名稱分別是  1阿拉賣、2阿拉 ㄍㄧ </a:t>
            </a:r>
          </a:p>
          <a:p>
            <a:pPr lvl="0">
              <a:lnSpc>
                <a:spcPts val="3600"/>
              </a:lnSpc>
            </a:pP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時、3阿拉ㄇ ㄍㄧ 師、4鶻不爛、5溝哈</a:t>
            </a:r>
          </a:p>
          <a:p>
            <a:pPr lvl="0">
              <a:lnSpc>
                <a:spcPts val="3600"/>
              </a:lnSpc>
            </a:pP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購、6阿喇悶、7時不爛 (阿美族譯音)</a:t>
            </a:r>
            <a:endParaRPr lang="zh-TW" altLang="zh-TW" sz="2200" dirty="0">
              <a:solidFill>
                <a:srgbClr val="6600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763688" y="98072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陸、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訪問(一)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91680" y="2204864"/>
            <a:ext cx="5904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600"/>
              </a:lnSpc>
            </a:pPr>
            <a:r>
              <a:rPr lang="zh-TW" altLang="zh-TW" sz="22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2.不同階級會有什麼待遇、任務?	</a:t>
            </a:r>
          </a:p>
          <a:p>
            <a:pPr lvl="0">
              <a:lnSpc>
                <a:spcPts val="3600"/>
              </a:lnSpc>
            </a:pP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答：(1)</a:t>
            </a:r>
            <a:r>
              <a:rPr lang="zh-TW" altLang="zh-TW" sz="2400" dirty="0" smtClean="0">
                <a:solidFill>
                  <a:srgbClr val="660066"/>
                </a:solidFill>
              </a:rPr>
              <a:t>豐年祭有專屬的歌曲，各個年齡階</a:t>
            </a:r>
            <a:endParaRPr lang="en-US" altLang="zh-TW" sz="2400" dirty="0" smtClean="0">
              <a:solidFill>
                <a:srgbClr val="660066"/>
              </a:solidFill>
            </a:endParaRPr>
          </a:p>
          <a:p>
            <a:pPr lvl="0">
              <a:lnSpc>
                <a:spcPts val="3600"/>
              </a:lnSpc>
            </a:pPr>
            <a:r>
              <a:rPr lang="zh-TW" altLang="en-US" sz="2400" dirty="0" smtClean="0">
                <a:solidFill>
                  <a:srgbClr val="660066"/>
                </a:solidFill>
              </a:rPr>
              <a:t>              </a:t>
            </a:r>
            <a:r>
              <a:rPr lang="zh-TW" altLang="zh-TW" sz="2400" dirty="0" smtClean="0">
                <a:solidFill>
                  <a:srgbClr val="660066"/>
                </a:solidFill>
              </a:rPr>
              <a:t>級又有屬於自己的歌謠。</a:t>
            </a:r>
            <a:r>
              <a:rPr lang="zh-TW" altLang="en-US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</a:t>
            </a:r>
            <a:endParaRPr lang="zh-TW" altLang="zh-TW" sz="2200" dirty="0" smtClean="0">
              <a:solidFill>
                <a:srgbClr val="6600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600"/>
              </a:lnSpc>
            </a:pP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(2)服裝除了年齡階級會產生不同服飾風</a:t>
            </a:r>
          </a:p>
          <a:p>
            <a:pPr lvl="0">
              <a:lnSpc>
                <a:spcPts val="3600"/>
              </a:lnSpc>
            </a:pP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格展現外，同時不同區域的阿美族          </a:t>
            </a:r>
            <a:endParaRPr lang="en-US" altLang="zh-TW" sz="2200" dirty="0" smtClean="0">
              <a:solidFill>
                <a:srgbClr val="6600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600"/>
              </a:lnSpc>
            </a:pPr>
            <a:r>
              <a:rPr lang="zh-TW" altLang="en-US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</a:t>
            </a: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有不同的服飾。</a:t>
            </a:r>
            <a:endParaRPr lang="zh-TW" altLang="zh-TW" sz="2200" dirty="0">
              <a:solidFill>
                <a:srgbClr val="6600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419872" y="162880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 smtClean="0">
                <a:solidFill>
                  <a:srgbClr val="003300"/>
                </a:solidFill>
              </a:rPr>
              <a:t>訪問者：高俊宇  </a:t>
            </a:r>
            <a:r>
              <a:rPr lang="zh-TW" altLang="en-US" b="1" dirty="0" smtClean="0">
                <a:solidFill>
                  <a:srgbClr val="003300"/>
                </a:solidFill>
              </a:rPr>
              <a:t>   </a:t>
            </a:r>
            <a:r>
              <a:rPr lang="zh-TW" altLang="zh-TW" b="1" dirty="0" smtClean="0">
                <a:solidFill>
                  <a:srgbClr val="003300"/>
                </a:solidFill>
              </a:rPr>
              <a:t> 採訪主題：階級區分</a:t>
            </a:r>
            <a:br>
              <a:rPr lang="zh-TW" altLang="zh-TW" b="1" dirty="0" smtClean="0">
                <a:solidFill>
                  <a:srgbClr val="003300"/>
                </a:solidFill>
              </a:rPr>
            </a:br>
            <a:endParaRPr lang="zh-TW" altLang="en-US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835696" y="98072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陸、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訪問(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)</a:t>
            </a:r>
            <a:endParaRPr lang="zh-TW" altLang="en-US" sz="2800" dirty="0"/>
          </a:p>
        </p:txBody>
      </p:sp>
      <p:sp>
        <p:nvSpPr>
          <p:cNvPr id="25" name="矩形 24"/>
          <p:cNvSpPr/>
          <p:nvPr/>
        </p:nvSpPr>
        <p:spPr>
          <a:xfrm>
            <a:off x="3203848" y="1556792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 smtClean="0">
                <a:solidFill>
                  <a:srgbClr val="003300"/>
                </a:solidFill>
              </a:rPr>
              <a:t>訪問者：周佑恩	採訪主題：耆老與頭目</a:t>
            </a:r>
            <a:br>
              <a:rPr lang="zh-TW" altLang="zh-TW" b="1" dirty="0" smtClean="0">
                <a:solidFill>
                  <a:srgbClr val="003300"/>
                </a:solidFill>
              </a:rPr>
            </a:br>
            <a:endParaRPr lang="zh-TW" altLang="en-US" dirty="0">
              <a:solidFill>
                <a:srgbClr val="0033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91680" y="1916832"/>
            <a:ext cx="576064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600"/>
              </a:lnSpc>
              <a:buClr>
                <a:schemeClr val="dk1"/>
              </a:buClr>
              <a:buSzPct val="36666"/>
            </a:pPr>
            <a:r>
              <a:rPr lang="zh-TW" altLang="zh-TW" sz="22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1.要有什麼資格才可以當上耆老?</a:t>
            </a:r>
            <a:endParaRPr lang="en-US" altLang="zh-TW" sz="2200" b="1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600"/>
              </a:lnSpc>
              <a:buClr>
                <a:schemeClr val="dk1"/>
              </a:buClr>
              <a:buSzPct val="36666"/>
            </a:pP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答：必須要有對自己族群有豐富的認知。</a:t>
            </a:r>
          </a:p>
          <a:p>
            <a:pPr lvl="0">
              <a:lnSpc>
                <a:spcPts val="3600"/>
              </a:lnSpc>
              <a:buClr>
                <a:schemeClr val="dk1"/>
              </a:buClr>
              <a:buSzPct val="36666"/>
            </a:pPr>
            <a:r>
              <a:rPr lang="zh-TW" altLang="zh-TW" sz="22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2.要有什麼樣的條件才可以當上頭目?	</a:t>
            </a:r>
          </a:p>
          <a:p>
            <a:pPr lvl="0">
              <a:lnSpc>
                <a:spcPts val="3600"/>
              </a:lnSpc>
              <a:buClr>
                <a:schemeClr val="dk1"/>
              </a:buClr>
              <a:buSzPct val="36666"/>
            </a:pP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答：必須要有責任、很會領導這個族群</a:t>
            </a:r>
            <a:endParaRPr lang="en-US" altLang="zh-TW" sz="2200" dirty="0" smtClean="0">
              <a:solidFill>
                <a:srgbClr val="6600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buClr>
                <a:schemeClr val="dk1"/>
              </a:buClr>
              <a:buSzPct val="36666"/>
            </a:pP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sym typeface="Microsoft JhengHei"/>
            </a:endParaRPr>
          </a:p>
          <a:p>
            <a:pPr lvl="0">
              <a:buClr>
                <a:schemeClr val="dk1"/>
              </a:buClr>
              <a:buSzPct val="36666"/>
            </a:pP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sym typeface="Microsoft JhengHei"/>
            </a:endParaRPr>
          </a:p>
          <a:p>
            <a:pPr lvl="0">
              <a:buClr>
                <a:schemeClr val="dk1"/>
              </a:buClr>
              <a:buSzPct val="36666"/>
            </a:pPr>
            <a:endParaRPr lang="zh-TW" altLang="en-US" sz="2200" dirty="0"/>
          </a:p>
        </p:txBody>
      </p:sp>
      <p:sp>
        <p:nvSpPr>
          <p:cNvPr id="27" name="矩形 26"/>
          <p:cNvSpPr/>
          <p:nvPr/>
        </p:nvSpPr>
        <p:spPr>
          <a:xfrm>
            <a:off x="1619672" y="3789040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20650">
              <a:lnSpc>
                <a:spcPts val="3600"/>
              </a:lnSpc>
              <a:buClr>
                <a:srgbClr val="000000"/>
              </a:buClr>
              <a:buSzPct val="36666"/>
            </a:pPr>
            <a:r>
              <a:rPr lang="en-US" altLang="zh-TW" sz="22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</a:t>
            </a:r>
            <a:r>
              <a:rPr lang="zh-TW" altLang="zh-TW" sz="22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頭目有什麼樣的重要性?</a:t>
            </a:r>
          </a:p>
          <a:p>
            <a:pPr lvl="0">
              <a:lnSpc>
                <a:spcPts val="3600"/>
              </a:lnSpc>
              <a:buClr>
                <a:srgbClr val="000000"/>
              </a:buClr>
              <a:buSzPct val="36666"/>
            </a:pPr>
            <a:r>
              <a:rPr lang="zh-TW" altLang="zh-TW" sz="2200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答：頭目很重要，因為政府要推動原住民的一</a:t>
            </a:r>
            <a:r>
              <a:rPr lang="en-US" altLang="zh-TW" sz="2200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</a:p>
          <a:p>
            <a:pPr lvl="0">
              <a:lnSpc>
                <a:spcPts val="3600"/>
              </a:lnSpc>
              <a:buClr>
                <a:srgbClr val="000000"/>
              </a:buClr>
              <a:buSzPct val="36666"/>
            </a:pPr>
            <a:r>
              <a:rPr lang="en-US" altLang="zh-TW" sz="2200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lang="zh-TW" altLang="zh-TW" sz="2200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些活動時，需要頭目的協助，還需要跟族</a:t>
            </a:r>
            <a:endParaRPr lang="en-US" altLang="zh-TW" sz="2200" dirty="0" smtClean="0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600"/>
              </a:lnSpc>
              <a:buClr>
                <a:srgbClr val="000000"/>
              </a:buClr>
              <a:buSzPct val="36666"/>
            </a:pPr>
            <a:r>
              <a:rPr lang="en-US" altLang="zh-TW" sz="2200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zh-TW" altLang="zh-TW" sz="2200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裡的人溝通。</a:t>
            </a:r>
            <a:endParaRPr lang="zh-TW" altLang="zh-TW" sz="2200" dirty="0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763688" y="98072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陸、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訪問(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二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63688" y="2276872"/>
            <a:ext cx="583264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20650">
              <a:buClr>
                <a:srgbClr val="000000"/>
              </a:buClr>
              <a:buSzPct val="36666"/>
            </a:pPr>
            <a:r>
              <a:rPr lang="en-US" altLang="zh-TW" sz="2200" dirty="0" smtClean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</a:t>
            </a:r>
            <a:r>
              <a:rPr lang="zh-TW" altLang="en-US" sz="2200" dirty="0" smtClean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頭目會有什麼樣的義務</a:t>
            </a:r>
            <a:r>
              <a:rPr lang="en-US" altLang="zh-TW" sz="2200" dirty="0" smtClean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 lang="zh-TW" altLang="en-US" sz="2200" dirty="0" smtClean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600"/>
              </a:lnSpc>
              <a:buClr>
                <a:srgbClr val="000000"/>
              </a:buClr>
              <a:buSzPct val="36666"/>
            </a:pP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答：頭目的義務：</a:t>
            </a:r>
          </a:p>
          <a:p>
            <a:pPr lvl="0">
              <a:lnSpc>
                <a:spcPts val="3600"/>
              </a:lnSpc>
              <a:buClr>
                <a:srgbClr val="000000"/>
              </a:buClr>
              <a:buSzPct val="36666"/>
            </a:pPr>
            <a:r>
              <a:rPr lang="en-US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1.</a:t>
            </a: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管理部落內事務</a:t>
            </a:r>
          </a:p>
          <a:p>
            <a:pPr lvl="0">
              <a:lnSpc>
                <a:spcPts val="3600"/>
              </a:lnSpc>
              <a:buClr>
                <a:srgbClr val="000000"/>
              </a:buClr>
              <a:buSzPct val="36666"/>
            </a:pPr>
            <a:r>
              <a:rPr lang="en-US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2.</a:t>
            </a: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解決部落的糾紛</a:t>
            </a:r>
          </a:p>
          <a:p>
            <a:pPr lvl="0">
              <a:lnSpc>
                <a:spcPts val="3600"/>
              </a:lnSpc>
              <a:buClr>
                <a:srgbClr val="000000"/>
              </a:buClr>
              <a:buSzPct val="36666"/>
            </a:pPr>
            <a:r>
              <a:rPr lang="en-US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3.</a:t>
            </a: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有重大事情時要召集全部落的人宣布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600"/>
              </a:lnSpc>
              <a:buClr>
                <a:srgbClr val="000000"/>
              </a:buClr>
              <a:buSzPct val="36666"/>
            </a:pPr>
            <a:r>
              <a:rPr lang="en-US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</a:t>
            </a: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或討論</a:t>
            </a:r>
            <a:endParaRPr lang="zh-TW" altLang="en-US" sz="2200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275856" y="1556792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 smtClean="0">
                <a:solidFill>
                  <a:srgbClr val="003300"/>
                </a:solidFill>
              </a:rPr>
              <a:t>訪問者：周佑恩	採訪主題：耆老與頭目</a:t>
            </a:r>
            <a:r>
              <a:rPr lang="zh-TW" altLang="zh-TW" b="1" dirty="0" smtClean="0"/>
              <a:t/>
            </a:r>
            <a:br>
              <a:rPr lang="zh-TW" altLang="zh-TW" b="1" dirty="0" smtClean="0"/>
            </a:br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5" name="矩形 24"/>
          <p:cNvSpPr/>
          <p:nvPr/>
        </p:nvSpPr>
        <p:spPr>
          <a:xfrm>
            <a:off x="1763688" y="98072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陸、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訪問(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三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563888" y="1412776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 smtClean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訪問者：林競       採訪主題：特有食物</a:t>
            </a:r>
            <a:r>
              <a:rPr lang="zh-TW" altLang="zh-TW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zh-TW" altLang="zh-TW" b="1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1763688" y="1988840"/>
            <a:ext cx="54726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600"/>
              </a:lnSpc>
              <a:spcBef>
                <a:spcPts val="0"/>
              </a:spcBef>
              <a:buNone/>
            </a:pPr>
            <a:r>
              <a:rPr lang="zh-TW" altLang="zh-TW" sz="2200" dirty="0" smtClean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1.是不是阿美族大部分的食物都是小米做的？</a:t>
            </a:r>
          </a:p>
          <a:p>
            <a:pPr lvl="0">
              <a:lnSpc>
                <a:spcPts val="3600"/>
              </a:lnSpc>
            </a:pP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答：現在沒有人在種小米，傳統食物例如：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600"/>
              </a:lnSpc>
            </a:pPr>
            <a:r>
              <a:rPr lang="en-US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都崙，都改用糯米做成。</a:t>
            </a:r>
          </a:p>
          <a:p>
            <a:pPr lvl="0">
              <a:lnSpc>
                <a:spcPts val="3600"/>
              </a:lnSpc>
            </a:pP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以前的社區有人種小米，但是不好種、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600"/>
              </a:lnSpc>
            </a:pPr>
            <a:r>
              <a:rPr lang="en-US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產量又不多，所以漸漸的就沒有人種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600"/>
              </a:lnSpc>
            </a:pPr>
            <a:r>
              <a:rPr lang="en-US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了。</a:t>
            </a:r>
            <a:r>
              <a:rPr lang="zh-TW" altLang="zh-TW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zh-TW" altLang="zh-TW" dirty="0" smtClea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763688" y="98072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陸、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訪問(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三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563888" y="14127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 smtClean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訪問者：林競       採訪主題：特有食物</a:t>
            </a:r>
            <a:br>
              <a:rPr lang="zh-TW" altLang="zh-TW" b="1" dirty="0" smtClean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zh-TW" altLang="en-US" dirty="0">
              <a:solidFill>
                <a:srgbClr val="0033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63688" y="1790090"/>
            <a:ext cx="568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600"/>
              </a:lnSpc>
            </a:pPr>
            <a:r>
              <a:rPr lang="zh-TW" altLang="zh-TW" sz="2200" dirty="0" smtClean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2.阿美族有客人來的時候，會用什麼來招待</a:t>
            </a:r>
            <a:endParaRPr lang="en-US" altLang="zh-TW" sz="2200" dirty="0" smtClean="0">
              <a:solidFill>
                <a:srgbClr val="00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600"/>
              </a:lnSpc>
            </a:pPr>
            <a:r>
              <a:rPr lang="en-US" altLang="zh-TW" sz="2200" dirty="0" smtClean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zh-TW" sz="2200" dirty="0" smtClean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客人？</a:t>
            </a:r>
          </a:p>
          <a:p>
            <a:pPr lvl="0">
              <a:lnSpc>
                <a:spcPts val="3600"/>
              </a:lnSpc>
            </a:pP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答：</a:t>
            </a: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我們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會用糯米、山豬和藤心來招待客人，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600"/>
              </a:lnSpc>
            </a:pP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山豬是族人上山打獵才有的。藤心是要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600"/>
              </a:lnSpc>
            </a:pP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種三年的作物，藤心有很多刺，也很難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600"/>
              </a:lnSpc>
            </a:pP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採收，所以三條就可以賣兩百元。所以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600"/>
              </a:lnSpc>
            </a:pP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阿美族是好客的民族，會把珍貴的食物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600"/>
              </a:lnSpc>
            </a:pP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拿出來與客人分享。</a:t>
            </a:r>
            <a:endParaRPr lang="zh-TW" altLang="zh-TW" sz="2200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835696" y="98072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陸、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訪問(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四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27784" y="1556792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 smtClean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訪問者：</a:t>
            </a:r>
            <a:r>
              <a:rPr lang="zh-TW" altLang="zh-TW" b="1" dirty="0" smtClean="0">
                <a:solidFill>
                  <a:srgbClr val="003300"/>
                </a:solidFill>
              </a:rPr>
              <a:t>林心茹  </a:t>
            </a:r>
            <a:r>
              <a:rPr lang="zh-TW" altLang="en-US" b="1" dirty="0" smtClean="0">
                <a:solidFill>
                  <a:srgbClr val="003300"/>
                </a:solidFill>
              </a:rPr>
              <a:t>   </a:t>
            </a:r>
            <a:r>
              <a:rPr lang="zh-TW" altLang="zh-TW" b="1" dirty="0" smtClean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採訪主題：</a:t>
            </a:r>
            <a:r>
              <a:rPr lang="zh-TW" altLang="zh-TW" b="1" dirty="0" smtClean="0">
                <a:solidFill>
                  <a:srgbClr val="003300"/>
                </a:solidFill>
              </a:rPr>
              <a:t>服裝穿著與豐年</a:t>
            </a:r>
            <a:r>
              <a:rPr lang="zh-TW" altLang="en-US" b="1" dirty="0" smtClean="0">
                <a:solidFill>
                  <a:srgbClr val="003300"/>
                </a:solidFill>
              </a:rPr>
              <a:t>祭</a:t>
            </a:r>
            <a:endParaRPr lang="zh-TW" altLang="en-US" dirty="0">
              <a:solidFill>
                <a:srgbClr val="0033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19672" y="2132856"/>
            <a:ext cx="597666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ct val="36666"/>
            </a:pPr>
            <a:r>
              <a:rPr lang="zh-TW" altLang="zh-TW" sz="2200" dirty="0" smtClean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1.阿美族成年男子，耳邊帶著像耳機的飾品，</a:t>
            </a:r>
            <a:endParaRPr lang="en-US" altLang="zh-TW" sz="2200" dirty="0" smtClean="0">
              <a:solidFill>
                <a:srgbClr val="00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50000"/>
              </a:lnSpc>
              <a:buClr>
                <a:schemeClr val="dk1"/>
              </a:buClr>
              <a:buSzPct val="36666"/>
            </a:pPr>
            <a:r>
              <a:rPr lang="en-US" altLang="zh-TW" sz="2200" dirty="0" smtClean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altLang="zh-TW" sz="2200" dirty="0" smtClean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有什麼含義？   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ct val="36666"/>
            </a:pP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答：讓臉看起來比較大，比較美觀。</a:t>
            </a:r>
            <a:endParaRPr lang="zh-TW" altLang="zh-TW" sz="2200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47664" y="3789040"/>
            <a:ext cx="576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6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zh-TW" altLang="zh-TW" sz="2200" dirty="0" smtClean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2.不同階級的人穿的服飾有什麼不同？ </a:t>
            </a:r>
          </a:p>
          <a:p>
            <a:pPr lvl="0">
              <a:lnSpc>
                <a:spcPts val="36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答：同個階級會穿同樣的服飾，服飾就代表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6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階級。</a:t>
            </a:r>
            <a:b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lang="zh-TW" altLang="zh-TW" sz="2200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835696" y="98072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陸、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訪問(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四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771800" y="1556792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 smtClean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訪問者：</a:t>
            </a:r>
            <a:r>
              <a:rPr lang="zh-TW" altLang="zh-TW" b="1" dirty="0" smtClean="0">
                <a:solidFill>
                  <a:srgbClr val="003300"/>
                </a:solidFill>
              </a:rPr>
              <a:t>林心茹  </a:t>
            </a:r>
            <a:r>
              <a:rPr lang="zh-TW" altLang="zh-TW" b="1" dirty="0" smtClean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採訪主題：</a:t>
            </a:r>
            <a:r>
              <a:rPr lang="zh-TW" altLang="zh-TW" b="1" dirty="0" smtClean="0">
                <a:solidFill>
                  <a:srgbClr val="003300"/>
                </a:solidFill>
              </a:rPr>
              <a:t>服裝穿著與豐年</a:t>
            </a:r>
            <a:r>
              <a:rPr lang="zh-TW" altLang="en-US" b="1" dirty="0" smtClean="0">
                <a:solidFill>
                  <a:srgbClr val="003300"/>
                </a:solidFill>
              </a:rPr>
              <a:t>祭</a:t>
            </a:r>
            <a:endParaRPr lang="zh-TW" altLang="en-US" dirty="0">
              <a:solidFill>
                <a:srgbClr val="0033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75656" y="1916832"/>
            <a:ext cx="6048672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600"/>
              </a:lnSpc>
              <a:buClr>
                <a:schemeClr val="dk1"/>
              </a:buClr>
              <a:buSzPct val="45833"/>
            </a:pPr>
            <a:r>
              <a:rPr lang="zh-TW" altLang="zh-TW" sz="2200" dirty="0" smtClean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3.豐年祭的流程。</a:t>
            </a:r>
          </a:p>
          <a:p>
            <a:pPr lvl="0">
              <a:lnSpc>
                <a:spcPts val="32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答：各村頭目會提早開會，商量各村舉辦豐年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2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祭的日期。豐年祭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前一晚會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殺牛分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牛肉，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2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一起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吃飯。第一天早上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運動會</a:t>
            </a: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晚上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跳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2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舞；第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二天早上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年輕人會去抓 魚，代表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2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洗澡的意思，但現代的魚都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是</a:t>
            </a: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用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買的</a:t>
            </a: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了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2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晚上則是跳舞。跳舞會連續好幾個晚上。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2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而且現在不論是捕魚還是捕鳥祭都要和政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2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府商量,符合政府規定才不會犯法。</a:t>
            </a:r>
            <a:endParaRPr lang="zh-TW" altLang="zh-TW" sz="2200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619672" y="1556792"/>
            <a:ext cx="576064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lvl="0">
              <a:lnSpc>
                <a:spcPct val="115000"/>
              </a:lnSpc>
            </a:pPr>
            <a:r>
              <a:rPr lang="zh-TW" altLang="zh-TW" dirty="0" smtClean="0">
                <a:latin typeface="DFKai-SB"/>
                <a:ea typeface="DFKai-SB"/>
                <a:cs typeface="DFKai-SB"/>
                <a:sym typeface="DFKai-SB"/>
              </a:rPr>
              <a:t>	</a:t>
            </a:r>
            <a:r>
              <a:rPr lang="zh-TW" altLang="zh-TW" sz="2200" dirty="0" smtClean="0">
                <a:solidFill>
                  <a:srgbClr val="003300"/>
                </a:solidFill>
                <a:latin typeface="DFKai-SB"/>
                <a:ea typeface="DFKai-SB"/>
                <a:cs typeface="DFKai-SB"/>
                <a:sym typeface="DFKai-SB"/>
              </a:rPr>
              <a:t>我們班只有</a:t>
            </a:r>
            <a:r>
              <a:rPr lang="zh-TW" altLang="zh-TW" sz="2200" b="1" dirty="0" smtClean="0">
                <a:solidFill>
                  <a:srgbClr val="003300"/>
                </a:solidFill>
                <a:latin typeface="DFKai-SB"/>
                <a:ea typeface="DFKai-SB"/>
                <a:cs typeface="DFKai-SB"/>
                <a:sym typeface="DFKai-SB"/>
              </a:rPr>
              <a:t>四個學生</a:t>
            </a:r>
            <a:r>
              <a:rPr lang="zh-TW" altLang="zh-TW" sz="2200" dirty="0" smtClean="0">
                <a:solidFill>
                  <a:srgbClr val="003300"/>
                </a:solidFill>
                <a:latin typeface="DFKai-SB"/>
                <a:ea typeface="DFKai-SB"/>
                <a:cs typeface="DFKai-SB"/>
                <a:sym typeface="DFKai-SB"/>
              </a:rPr>
              <a:t>，因緣巧合</a:t>
            </a:r>
            <a:r>
              <a:rPr lang="zh-TW" altLang="zh-TW" sz="2200" b="1" dirty="0" smtClean="0">
                <a:solidFill>
                  <a:srgbClr val="003300"/>
                </a:solidFill>
                <a:latin typeface="DFKai-SB"/>
                <a:ea typeface="DFKai-SB"/>
                <a:cs typeface="DFKai-SB"/>
                <a:sym typeface="DFKai-SB"/>
              </a:rPr>
              <a:t>有四個不同的原住民族籍</a:t>
            </a:r>
            <a:r>
              <a:rPr lang="zh-TW" altLang="zh-TW" sz="2200" dirty="0" smtClean="0">
                <a:solidFill>
                  <a:srgbClr val="003300"/>
                </a:solidFill>
                <a:latin typeface="DFKai-SB"/>
                <a:ea typeface="DFKai-SB"/>
                <a:cs typeface="DFKai-SB"/>
                <a:sym typeface="DFKai-SB"/>
              </a:rPr>
              <a:t>-阿美.卑南.泰雅.太魯閣。我們想利用網路小論文的研究，</a:t>
            </a:r>
            <a:r>
              <a:rPr lang="zh-TW" altLang="zh-TW" sz="2200" b="1" dirty="0" smtClean="0">
                <a:solidFill>
                  <a:srgbClr val="003300"/>
                </a:solidFill>
                <a:latin typeface="DFKai-SB"/>
                <a:ea typeface="DFKai-SB"/>
                <a:cs typeface="DFKai-SB"/>
                <a:sym typeface="DFKai-SB"/>
              </a:rPr>
              <a:t>了解自己的族群，也讓同學認識彼此</a:t>
            </a:r>
            <a:r>
              <a:rPr lang="zh-TW" altLang="zh-TW" sz="2200" dirty="0" smtClean="0">
                <a:solidFill>
                  <a:srgbClr val="0033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altLang="zh-TW" sz="2200" b="1" dirty="0" smtClean="0">
                <a:solidFill>
                  <a:srgbClr val="003300"/>
                </a:solidFill>
                <a:latin typeface="DFKai-SB"/>
                <a:ea typeface="DFKai-SB"/>
                <a:cs typeface="DFKai-SB"/>
                <a:sym typeface="DFKai-SB"/>
              </a:rPr>
              <a:t>身在阿美族部落，我們也希望知道自己的社區與家鄉文化。</a:t>
            </a:r>
          </a:p>
          <a:p>
            <a:pPr lvl="0" indent="-304800">
              <a:lnSpc>
                <a:spcPct val="115000"/>
              </a:lnSpc>
            </a:pPr>
            <a:r>
              <a:rPr lang="zh-TW" altLang="zh-TW" sz="2200" dirty="0" smtClean="0">
                <a:solidFill>
                  <a:srgbClr val="003300"/>
                </a:solidFill>
                <a:latin typeface="DFKai-SB"/>
                <a:ea typeface="DFKai-SB"/>
                <a:cs typeface="DFKai-SB"/>
                <a:sym typeface="DFKai-SB"/>
              </a:rPr>
              <a:t>     花蓮阿美族的豐年祭有亮眼的服裝，</a:t>
            </a:r>
            <a:endParaRPr lang="en-US" altLang="zh-TW" sz="2200" dirty="0" smtClean="0">
              <a:solidFill>
                <a:srgbClr val="0033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 indent="-304800">
              <a:lnSpc>
                <a:spcPct val="115000"/>
              </a:lnSpc>
            </a:pPr>
            <a:r>
              <a:rPr lang="en-US" altLang="zh-TW" sz="2200" dirty="0" smtClean="0">
                <a:solidFill>
                  <a:srgbClr val="0033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altLang="zh-TW" sz="2200" dirty="0" smtClean="0">
                <a:solidFill>
                  <a:srgbClr val="003300"/>
                </a:solidFill>
                <a:latin typeface="DFKai-SB"/>
                <a:ea typeface="DFKai-SB"/>
                <a:cs typeface="DFKai-SB"/>
                <a:sym typeface="DFKai-SB"/>
              </a:rPr>
              <a:t>溪口部落也有自己的豐年祭。所以我們也</a:t>
            </a:r>
            <a:endParaRPr lang="en-US" altLang="zh-TW" sz="2200" dirty="0" smtClean="0">
              <a:solidFill>
                <a:srgbClr val="0033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 indent="-304800">
              <a:lnSpc>
                <a:spcPct val="115000"/>
              </a:lnSpc>
            </a:pPr>
            <a:r>
              <a:rPr lang="en-US" altLang="zh-TW" sz="2200" dirty="0" smtClean="0">
                <a:solidFill>
                  <a:srgbClr val="0033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altLang="zh-TW" sz="2200" dirty="0" smtClean="0">
                <a:solidFill>
                  <a:srgbClr val="003300"/>
                </a:solidFill>
                <a:latin typeface="DFKai-SB"/>
                <a:ea typeface="DFKai-SB"/>
                <a:cs typeface="DFKai-SB"/>
                <a:sym typeface="DFKai-SB"/>
              </a:rPr>
              <a:t>想知道阿美族的</a:t>
            </a:r>
            <a:r>
              <a:rPr lang="zh-TW" altLang="zh-TW" sz="2200" b="1" dirty="0" smtClean="0">
                <a:solidFill>
                  <a:srgbClr val="003300"/>
                </a:solidFill>
                <a:latin typeface="DFKai-SB"/>
                <a:ea typeface="DFKai-SB"/>
                <a:cs typeface="DFKai-SB"/>
                <a:sym typeface="DFKai-SB"/>
              </a:rPr>
              <a:t>服裝</a:t>
            </a:r>
            <a:r>
              <a:rPr lang="zh-TW" altLang="zh-TW" sz="2200" dirty="0" smtClean="0">
                <a:solidFill>
                  <a:srgbClr val="003300"/>
                </a:solidFill>
                <a:latin typeface="DFKai-SB"/>
                <a:ea typeface="DFKai-SB"/>
                <a:cs typeface="DFKai-SB"/>
                <a:sym typeface="DFKai-SB"/>
              </a:rPr>
              <a:t>是怎麼製作的？如果</a:t>
            </a:r>
            <a:endParaRPr lang="en-US" altLang="zh-TW" sz="2200" dirty="0" smtClean="0">
              <a:solidFill>
                <a:srgbClr val="0033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 indent="-304800">
              <a:lnSpc>
                <a:spcPct val="115000"/>
              </a:lnSpc>
            </a:pPr>
            <a:r>
              <a:rPr lang="en-US" altLang="zh-TW" sz="2200" dirty="0" smtClean="0">
                <a:solidFill>
                  <a:srgbClr val="0033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altLang="zh-TW" sz="2200" dirty="0" smtClean="0">
                <a:solidFill>
                  <a:srgbClr val="003300"/>
                </a:solidFill>
                <a:latin typeface="DFKai-SB"/>
                <a:ea typeface="DFKai-SB"/>
                <a:cs typeface="DFKai-SB"/>
                <a:sym typeface="DFKai-SB"/>
              </a:rPr>
              <a:t>可以我們也想</a:t>
            </a:r>
            <a:r>
              <a:rPr lang="zh-TW" altLang="zh-TW" sz="2200" b="1" dirty="0" smtClean="0">
                <a:solidFill>
                  <a:srgbClr val="003300"/>
                </a:solidFill>
                <a:latin typeface="DFKai-SB"/>
                <a:ea typeface="DFKai-SB"/>
                <a:cs typeface="DFKai-SB"/>
                <a:sym typeface="DFKai-SB"/>
              </a:rPr>
              <a:t>自己動手做做看</a:t>
            </a:r>
            <a:r>
              <a:rPr lang="zh-TW" altLang="zh-TW" sz="2200" dirty="0" smtClean="0">
                <a:solidFill>
                  <a:srgbClr val="0033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lang="zh-TW" altLang="en-US" sz="2200" dirty="0">
              <a:solidFill>
                <a:srgbClr val="0033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03648" y="980728"/>
            <a:ext cx="2664296" cy="549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lvl="0">
              <a:lnSpc>
                <a:spcPct val="115000"/>
              </a:lnSpc>
            </a:pPr>
            <a:r>
              <a:rPr lang="zh-TW" altLang="en-US" sz="2800" dirty="0" smtClean="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壹</a:t>
            </a:r>
            <a:r>
              <a:rPr lang="zh-TW" altLang="zh-TW" sz="2800" dirty="0" smtClean="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、研究動機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2699792" y="1628800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 smtClean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訪問者：</a:t>
            </a:r>
            <a:r>
              <a:rPr lang="zh-TW" altLang="zh-TW" b="1" dirty="0" smtClean="0">
                <a:solidFill>
                  <a:srgbClr val="003300"/>
                </a:solidFill>
              </a:rPr>
              <a:t>林心茹  </a:t>
            </a:r>
            <a:r>
              <a:rPr lang="zh-TW" altLang="zh-TW" b="1" dirty="0" smtClean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採訪主題：</a:t>
            </a:r>
            <a:r>
              <a:rPr lang="zh-TW" altLang="zh-TW" b="1" dirty="0" smtClean="0">
                <a:solidFill>
                  <a:srgbClr val="003300"/>
                </a:solidFill>
              </a:rPr>
              <a:t>服裝穿著與豐年</a:t>
            </a:r>
            <a:r>
              <a:rPr lang="zh-TW" altLang="en-US" b="1" dirty="0" smtClean="0">
                <a:solidFill>
                  <a:srgbClr val="003300"/>
                </a:solidFill>
              </a:rPr>
              <a:t>祭</a:t>
            </a:r>
            <a:endParaRPr lang="zh-TW" altLang="en-US" dirty="0">
              <a:solidFill>
                <a:srgbClr val="0033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63688" y="98072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陸、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訪問(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四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91680" y="2060848"/>
            <a:ext cx="5760640" cy="308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2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zh-TW" altLang="zh-TW" sz="2200" dirty="0" smtClean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4.豐年祭的大會舞由誰領唱？</a:t>
            </a:r>
          </a:p>
          <a:p>
            <a:pPr lvl="0">
              <a:lnSpc>
                <a:spcPts val="32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zh-TW" altLang="zh-TW" sz="2200" dirty="0" smtClean="0">
                <a:solidFill>
                  <a:srgbClr val="FF0000"/>
                </a:solidFill>
              </a:rPr>
              <a:t>答：沒有固定。但通常都是比較會唱的人，</a:t>
            </a:r>
          </a:p>
          <a:p>
            <a:pPr lvl="0">
              <a:lnSpc>
                <a:spcPts val="32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zh-TW" altLang="zh-TW" sz="2200" dirty="0" smtClean="0">
                <a:solidFill>
                  <a:srgbClr val="FF0000"/>
                </a:solidFill>
              </a:rPr>
              <a:t>       </a:t>
            </a:r>
            <a:r>
              <a:rPr lang="en-US" altLang="zh-TW" sz="2200" dirty="0" smtClean="0">
                <a:solidFill>
                  <a:srgbClr val="FF0000"/>
                </a:solidFill>
              </a:rPr>
              <a:t> </a:t>
            </a:r>
            <a:r>
              <a:rPr lang="zh-TW" altLang="en-US" sz="2200" dirty="0" smtClean="0">
                <a:solidFill>
                  <a:srgbClr val="FF0000"/>
                </a:solidFill>
              </a:rPr>
              <a:t> </a:t>
            </a:r>
            <a:r>
              <a:rPr lang="zh-TW" altLang="zh-TW" sz="2200" dirty="0" smtClean="0">
                <a:solidFill>
                  <a:srgbClr val="FF0000"/>
                </a:solidFill>
              </a:rPr>
              <a:t>覺得時機成熟了，就開始領唱大會舞，</a:t>
            </a:r>
          </a:p>
          <a:p>
            <a:pPr lvl="0">
              <a:lnSpc>
                <a:spcPts val="3200"/>
              </a:lnSpc>
              <a:buClr>
                <a:schemeClr val="dk1"/>
              </a:buClr>
              <a:buSzPct val="45833"/>
            </a:pPr>
            <a:r>
              <a:rPr lang="zh-TW" altLang="zh-TW" sz="2200" dirty="0" smtClean="0">
                <a:solidFill>
                  <a:srgbClr val="FF0000"/>
                </a:solidFill>
              </a:rPr>
              <a:t>      </a:t>
            </a:r>
            <a:r>
              <a:rPr lang="en-US" altLang="zh-TW" sz="2200" dirty="0" smtClean="0">
                <a:solidFill>
                  <a:srgbClr val="FF0000"/>
                </a:solidFill>
              </a:rPr>
              <a:t>  </a:t>
            </a:r>
            <a:r>
              <a:rPr lang="zh-TW" altLang="zh-TW" sz="2200" dirty="0" smtClean="0">
                <a:solidFill>
                  <a:srgbClr val="FF0000"/>
                </a:solidFill>
              </a:rPr>
              <a:t> 其他人就會有默契的跟著一起唱跳。</a:t>
            </a:r>
            <a:endParaRPr lang="en-US" altLang="zh-TW" sz="2200" dirty="0" smtClean="0">
              <a:solidFill>
                <a:srgbClr val="FF0000"/>
              </a:solidFill>
            </a:endParaRPr>
          </a:p>
          <a:p>
            <a:pPr lvl="0">
              <a:buClr>
                <a:schemeClr val="dk1"/>
              </a:buClr>
              <a:buSzPct val="45833"/>
            </a:pPr>
            <a:endParaRPr lang="en-US" altLang="zh-TW" sz="2200" dirty="0" smtClean="0">
              <a:solidFill>
                <a:srgbClr val="FF0000"/>
              </a:solidFill>
            </a:endParaRPr>
          </a:p>
          <a:p>
            <a:pPr lvl="0">
              <a:buClr>
                <a:schemeClr val="dk1"/>
              </a:buClr>
              <a:buSzPct val="45833"/>
            </a:pPr>
            <a:endParaRPr lang="en-US" altLang="zh-TW" sz="2200" dirty="0" smtClean="0">
              <a:solidFill>
                <a:srgbClr val="FF0000"/>
              </a:solidFill>
            </a:endParaRPr>
          </a:p>
          <a:p>
            <a:pPr lvl="0">
              <a:buClr>
                <a:schemeClr val="dk1"/>
              </a:buClr>
              <a:buSzPct val="45833"/>
            </a:pPr>
            <a:r>
              <a:rPr lang="zh-TW" altLang="zh-TW" sz="2200" dirty="0" smtClean="0">
                <a:solidFill>
                  <a:srgbClr val="FF0000"/>
                </a:solidFill>
              </a:rPr>
              <a:t/>
            </a:r>
            <a:br>
              <a:rPr lang="zh-TW" altLang="zh-TW" sz="2200" dirty="0" smtClean="0">
                <a:solidFill>
                  <a:srgbClr val="FF0000"/>
                </a:solidFill>
              </a:rPr>
            </a:br>
            <a:endParaRPr lang="zh-TW" altLang="zh-TW" sz="2200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47664" y="3861048"/>
            <a:ext cx="6048672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2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zh-TW" altLang="zh-TW" sz="2200" dirty="0" smtClean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5.豐年祭的大會舞的圓圈的意義</a:t>
            </a:r>
            <a:r>
              <a:rPr lang="zh-TW" altLang="zh-TW" sz="2200" dirty="0" smtClean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 </a:t>
            </a:r>
            <a:r>
              <a:rPr lang="zh-TW" altLang="zh-TW" sz="2200" dirty="0" smtClean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階級？</a:t>
            </a:r>
          </a:p>
          <a:p>
            <a:pPr lvl="0">
              <a:lnSpc>
                <a:spcPts val="32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答：跳大會舞時，年紀大的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長</a:t>
            </a: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老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和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耆老會坐在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2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圓圈中間，欣賞年輕人跳舞，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而</a:t>
            </a: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圓圈和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熱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2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鬧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氣氛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，代表團結與和樂融融的意思。</a:t>
            </a:r>
            <a:endParaRPr lang="zh-TW" altLang="en-US" sz="2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763688" y="908720"/>
            <a:ext cx="2159566" cy="549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</a:pP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柒、服飾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DIY</a:t>
            </a:r>
            <a:endParaRPr lang="zh-TW" altLang="zh-TW" sz="28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" name="Shape 269"/>
          <p:cNvPicPr preferRelativeResize="0"/>
          <p:nvPr/>
        </p:nvPicPr>
        <p:blipFill>
          <a:blip r:embed="rId20" cstate="print">
            <a:alphaModFix/>
          </a:blip>
          <a:stretch>
            <a:fillRect/>
          </a:stretch>
        </p:blipFill>
        <p:spPr>
          <a:xfrm>
            <a:off x="1619672" y="1556792"/>
            <a:ext cx="280831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0"/>
          <p:cNvPicPr preferRelativeResize="0"/>
          <p:nvPr/>
        </p:nvPicPr>
        <p:blipFill>
          <a:blip r:embed="rId21" cstate="print">
            <a:alphaModFix/>
          </a:blip>
          <a:stretch>
            <a:fillRect/>
          </a:stretch>
        </p:blipFill>
        <p:spPr>
          <a:xfrm>
            <a:off x="4427984" y="3573016"/>
            <a:ext cx="3024336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矩形 30"/>
          <p:cNvSpPr/>
          <p:nvPr/>
        </p:nvSpPr>
        <p:spPr>
          <a:xfrm>
            <a:off x="4499992" y="1844824"/>
            <a:ext cx="2664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200"/>
              </a:lnSpc>
            </a:pPr>
            <a:r>
              <a:rPr lang="zh-TW" altLang="zh-TW" sz="2200" dirty="0" smtClean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步驟</a:t>
            </a:r>
            <a:r>
              <a:rPr lang="zh-TW" altLang="zh-TW" sz="2200" dirty="0" smtClean="0">
                <a:solidFill>
                  <a:srgbClr val="660066"/>
                </a:solidFill>
                <a:ea typeface="Calibri"/>
                <a:cs typeface="Calibri"/>
                <a:sym typeface="Calibri"/>
              </a:rPr>
              <a:t>1.  </a:t>
            </a:r>
            <a:endParaRPr lang="en-US" altLang="zh-TW" sz="2200" dirty="0" smtClean="0">
              <a:solidFill>
                <a:srgbClr val="660066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ts val="3200"/>
              </a:lnSpc>
            </a:pPr>
            <a:r>
              <a:rPr lang="en-US" altLang="zh-TW" sz="2200" dirty="0" smtClean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zh-TW" altLang="zh-TW" sz="2200" dirty="0" smtClean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量線、剪線、</a:t>
            </a:r>
            <a:endParaRPr lang="en-US" altLang="zh-TW" sz="2200" dirty="0" smtClean="0">
              <a:solidFill>
                <a:srgbClr val="00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ts val="3200"/>
              </a:lnSpc>
            </a:pPr>
            <a:r>
              <a:rPr lang="en-US" altLang="zh-TW" sz="2200" dirty="0" smtClean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zh-TW" altLang="zh-TW" sz="2200" dirty="0" smtClean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理線、綁線 </a:t>
            </a:r>
            <a:r>
              <a:rPr lang="zh-TW" altLang="en-US" sz="2200" dirty="0" smtClean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r>
              <a:rPr lang="zh-TW" altLang="zh-TW" sz="2200" dirty="0" smtClean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lang="zh-TW" altLang="zh-TW" sz="2200" dirty="0">
              <a:solidFill>
                <a:srgbClr val="00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763688" y="980728"/>
            <a:ext cx="2159566" cy="549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</a:pP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柒、服飾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DIY</a:t>
            </a:r>
            <a:endParaRPr lang="zh-TW" altLang="zh-TW" sz="28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7" name="Shape 275"/>
          <p:cNvPicPr preferRelativeResize="0"/>
          <p:nvPr/>
        </p:nvPicPr>
        <p:blipFill>
          <a:blip r:embed="rId20" cstate="print">
            <a:alphaModFix/>
          </a:blip>
          <a:stretch>
            <a:fillRect/>
          </a:stretch>
        </p:blipFill>
        <p:spPr>
          <a:xfrm>
            <a:off x="4572000" y="1340768"/>
            <a:ext cx="302433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72"/>
          <p:cNvPicPr preferRelativeResize="0"/>
          <p:nvPr/>
        </p:nvPicPr>
        <p:blipFill>
          <a:blip r:embed="rId21" cstate="print">
            <a:alphaModFix/>
          </a:blip>
          <a:stretch>
            <a:fillRect/>
          </a:stretch>
        </p:blipFill>
        <p:spPr>
          <a:xfrm>
            <a:off x="1763688" y="2996952"/>
            <a:ext cx="3168352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矩形 28"/>
          <p:cNvSpPr/>
          <p:nvPr/>
        </p:nvSpPr>
        <p:spPr>
          <a:xfrm>
            <a:off x="1979712" y="2060848"/>
            <a:ext cx="20072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200" dirty="0" smtClean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步驟</a:t>
            </a:r>
            <a:r>
              <a:rPr lang="zh-TW" altLang="zh-TW" sz="2200" dirty="0" smtClean="0">
                <a:solidFill>
                  <a:srgbClr val="660066"/>
                </a:solidFill>
                <a:ea typeface="Calibri"/>
                <a:cs typeface="Calibri"/>
                <a:sym typeface="Calibri"/>
              </a:rPr>
              <a:t>2</a:t>
            </a:r>
            <a:r>
              <a:rPr lang="zh-TW" altLang="zh-TW" sz="2200" dirty="0" smtClean="0">
                <a:solidFill>
                  <a:srgbClr val="0000FF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zh-TW" altLang="zh-TW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zh-TW" altLang="zh-TW" sz="2200" dirty="0" smtClean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編花樣 </a:t>
            </a:r>
            <a:endParaRPr lang="zh-TW" altLang="en-US" sz="22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763688" y="980728"/>
            <a:ext cx="2159566" cy="549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</a:pP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柒、服飾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DIY</a:t>
            </a:r>
            <a:endParaRPr lang="zh-TW" altLang="zh-TW" sz="28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5" name="Shape 273"/>
          <p:cNvPicPr preferRelativeResize="0"/>
          <p:nvPr/>
        </p:nvPicPr>
        <p:blipFill>
          <a:blip r:embed="rId20" cstate="print">
            <a:alphaModFix/>
          </a:blip>
          <a:stretch>
            <a:fillRect/>
          </a:stretch>
        </p:blipFill>
        <p:spPr>
          <a:xfrm>
            <a:off x="1619672" y="1556792"/>
            <a:ext cx="309634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74"/>
          <p:cNvPicPr preferRelativeResize="0"/>
          <p:nvPr/>
        </p:nvPicPr>
        <p:blipFill>
          <a:blip r:embed="rId21" cstate="print">
            <a:alphaModFix/>
          </a:blip>
          <a:stretch>
            <a:fillRect/>
          </a:stretch>
        </p:blipFill>
        <p:spPr>
          <a:xfrm>
            <a:off x="4427984" y="3212976"/>
            <a:ext cx="3024336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矩形 26"/>
          <p:cNvSpPr/>
          <p:nvPr/>
        </p:nvSpPr>
        <p:spPr>
          <a:xfrm>
            <a:off x="5004048" y="2060848"/>
            <a:ext cx="20185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200" dirty="0" smtClean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步驟3</a:t>
            </a:r>
            <a:r>
              <a:rPr lang="zh-TW" altLang="zh-TW" sz="2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zh-TW" altLang="zh-TW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zh-TW" altLang="zh-TW" sz="2200" dirty="0" smtClean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做毛球</a:t>
            </a:r>
            <a:r>
              <a:rPr lang="zh-TW" altLang="zh-TW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zh-TW" altLang="en-US" sz="2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763688" y="980728"/>
            <a:ext cx="2159566" cy="549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</a:pP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柒、服飾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DIY</a:t>
            </a:r>
            <a:endParaRPr lang="zh-TW" altLang="zh-TW" sz="28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1691680" y="1628800"/>
            <a:ext cx="5760640" cy="3888432"/>
            <a:chOff x="1763688" y="1988840"/>
            <a:chExt cx="5760640" cy="3888432"/>
          </a:xfrm>
        </p:grpSpPr>
        <p:pic>
          <p:nvPicPr>
            <p:cNvPr id="28" name="Shape 282"/>
            <p:cNvPicPr preferRelativeResize="0"/>
            <p:nvPr/>
          </p:nvPicPr>
          <p:blipFill>
            <a:blip r:embed="rId20" cstate="print">
              <a:alphaModFix/>
            </a:blip>
            <a:stretch>
              <a:fillRect/>
            </a:stretch>
          </p:blipFill>
          <p:spPr>
            <a:xfrm>
              <a:off x="4211960" y="3429000"/>
              <a:ext cx="3312368" cy="2448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Shape 283"/>
            <p:cNvPicPr preferRelativeResize="0"/>
            <p:nvPr/>
          </p:nvPicPr>
          <p:blipFill>
            <a:blip r:embed="rId21" cstate="print">
              <a:alphaModFix/>
            </a:blip>
            <a:stretch>
              <a:fillRect/>
            </a:stretch>
          </p:blipFill>
          <p:spPr>
            <a:xfrm>
              <a:off x="1763688" y="1988840"/>
              <a:ext cx="2952328" cy="20882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矩形 30"/>
          <p:cNvSpPr/>
          <p:nvPr/>
        </p:nvSpPr>
        <p:spPr>
          <a:xfrm>
            <a:off x="4860032" y="2132856"/>
            <a:ext cx="25282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200" dirty="0" smtClean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半成品</a:t>
            </a:r>
            <a:r>
              <a:rPr lang="zh-TW" altLang="zh-TW" sz="2200" dirty="0" smtClean="0">
                <a:solidFill>
                  <a:srgbClr val="003300"/>
                </a:solidFill>
                <a:ea typeface="Calibri"/>
                <a:cs typeface="Calibri"/>
                <a:sym typeface="Calibri"/>
              </a:rPr>
              <a:t>-</a:t>
            </a:r>
            <a:r>
              <a:rPr lang="zh-TW" altLang="zh-TW" sz="2200" dirty="0" smtClean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頭帶與毛球</a:t>
            </a:r>
            <a:endParaRPr lang="zh-TW" altLang="en-US" sz="22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835696" y="980728"/>
            <a:ext cx="2159566" cy="549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</a:pP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柒、服飾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DIY</a:t>
            </a:r>
            <a:endParaRPr lang="zh-TW" altLang="zh-TW" sz="28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8" name="Shape 284"/>
          <p:cNvPicPr preferRelativeResize="0"/>
          <p:nvPr/>
        </p:nvPicPr>
        <p:blipFill>
          <a:blip r:embed="rId20" cstate="print">
            <a:alphaModFix/>
          </a:blip>
          <a:stretch>
            <a:fillRect/>
          </a:stretch>
        </p:blipFill>
        <p:spPr>
          <a:xfrm>
            <a:off x="1691680" y="2060848"/>
            <a:ext cx="360040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85"/>
          <p:cNvPicPr preferRelativeResize="0"/>
          <p:nvPr/>
        </p:nvPicPr>
        <p:blipFill>
          <a:blip r:embed="rId21" cstate="print">
            <a:alphaModFix/>
          </a:blip>
          <a:stretch>
            <a:fillRect/>
          </a:stretch>
        </p:blipFill>
        <p:spPr>
          <a:xfrm>
            <a:off x="4644008" y="1484784"/>
            <a:ext cx="3007338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矩形 29"/>
          <p:cNvSpPr/>
          <p:nvPr/>
        </p:nvSpPr>
        <p:spPr>
          <a:xfrm>
            <a:off x="2123728" y="4941168"/>
            <a:ext cx="36695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zh-TW" sz="2200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  <a:cs typeface="Calibri"/>
                <a:sym typeface="Calibri"/>
              </a:rPr>
              <a:t>YA</a:t>
            </a:r>
            <a:r>
              <a:rPr lang="zh-TW" altLang="zh-TW" sz="2200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！大功告成，頭帶</a:t>
            </a:r>
            <a:r>
              <a:rPr lang="zh-TW" altLang="en-US" sz="2200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做好</a:t>
            </a:r>
            <a:r>
              <a:rPr lang="zh-TW" altLang="zh-TW" sz="2200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  <a:cs typeface="Times New Roman"/>
                <a:sym typeface="Times New Roman"/>
              </a:rPr>
              <a:t>了</a:t>
            </a:r>
            <a:endParaRPr lang="zh-TW" altLang="zh-TW" sz="2200" dirty="0">
              <a:solidFill>
                <a:srgbClr val="003300"/>
              </a:solidFill>
              <a:latin typeface="標楷體" pitchFamily="65" charset="-120"/>
              <a:ea typeface="標楷體" pitchFamily="65" charset="-120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763688" y="98072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捌、</a:t>
            </a:r>
            <a:r>
              <a:rPr lang="zh-TW" altLang="zh-TW" sz="2800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札記心得</a:t>
            </a:r>
            <a:endParaRPr lang="zh-TW" altLang="en-US" sz="2800" dirty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63688" y="1340768"/>
            <a:ext cx="5688632" cy="440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dirty="0" smtClean="0">
                <a:solidFill>
                  <a:srgbClr val="0000FF"/>
                </a:solidFill>
              </a:rPr>
              <a:t>                                                                           </a:t>
            </a:r>
            <a:r>
              <a:rPr lang="zh-TW" altLang="zh-TW" dirty="0" smtClean="0">
                <a:solidFill>
                  <a:srgbClr val="0000FF"/>
                </a:solidFill>
              </a:rPr>
              <a:t>高俊宇</a:t>
            </a:r>
            <a:r>
              <a:rPr lang="en-US" altLang="zh-TW" dirty="0" smtClean="0">
                <a:solidFill>
                  <a:srgbClr val="0000FF"/>
                </a:solidFill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</a:rPr>
              <a:t>卑南族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  <a:endParaRPr lang="zh-TW" altLang="en-US" dirty="0" smtClean="0">
              <a:solidFill>
                <a:srgbClr val="0000FF"/>
              </a:solidFill>
            </a:endParaRPr>
          </a:p>
          <a:p>
            <a:pPr>
              <a:lnSpc>
                <a:spcPts val="2600"/>
              </a:lnSpc>
            </a:pPr>
            <a:r>
              <a:rPr lang="zh-TW" altLang="en-US" dirty="0" smtClean="0">
                <a:solidFill>
                  <a:srgbClr val="0000FF"/>
                </a:solidFill>
              </a:rPr>
              <a:t>         </a:t>
            </a:r>
            <a:r>
              <a:rPr lang="zh-TW" altLang="zh-TW" dirty="0" smtClean="0">
                <a:solidFill>
                  <a:srgbClr val="0000FF"/>
                </a:solidFill>
              </a:rPr>
              <a:t>我們參加衛服部舉辦的衛生小天使活動，</a:t>
            </a:r>
            <a:r>
              <a:rPr lang="zh-TW" altLang="en-US" dirty="0" smtClean="0">
                <a:solidFill>
                  <a:srgbClr val="0000FF"/>
                </a:solidFill>
              </a:rPr>
              <a:t>有</a:t>
            </a:r>
            <a:r>
              <a:rPr lang="zh-TW" altLang="zh-TW" dirty="0" smtClean="0">
                <a:solidFill>
                  <a:srgbClr val="0000FF"/>
                </a:solidFill>
              </a:rPr>
              <a:t>一站是參觀原住民族委員會，我們看了「祭遇」</a:t>
            </a:r>
            <a:r>
              <a:rPr lang="zh-TW" altLang="en-US" dirty="0" smtClean="0">
                <a:solidFill>
                  <a:srgbClr val="0000FF"/>
                </a:solidFill>
              </a:rPr>
              <a:t>這部</a:t>
            </a:r>
            <a:r>
              <a:rPr lang="zh-TW" altLang="zh-TW" dirty="0" smtClean="0">
                <a:solidFill>
                  <a:srgbClr val="0000FF"/>
                </a:solidFill>
              </a:rPr>
              <a:t>影片，讓我聯</a:t>
            </a:r>
            <a:r>
              <a:rPr lang="zh-TW" altLang="en-US" dirty="0" smtClean="0">
                <a:solidFill>
                  <a:srgbClr val="0000FF"/>
                </a:solidFill>
              </a:rPr>
              <a:t>想</a:t>
            </a:r>
            <a:r>
              <a:rPr lang="zh-TW" altLang="zh-TW" dirty="0" smtClean="0">
                <a:solidFill>
                  <a:srgbClr val="0000FF"/>
                </a:solidFill>
              </a:rPr>
              <a:t>到我們的小論文研究，所以印象很深刻。</a:t>
            </a:r>
            <a:br>
              <a:rPr lang="zh-TW" altLang="zh-TW" dirty="0" smtClean="0">
                <a:solidFill>
                  <a:srgbClr val="0000FF"/>
                </a:solidFill>
              </a:rPr>
            </a:br>
            <a:r>
              <a:rPr lang="zh-TW" altLang="en-US" dirty="0" smtClean="0">
                <a:solidFill>
                  <a:srgbClr val="0000FF"/>
                </a:solidFill>
              </a:rPr>
              <a:t>         </a:t>
            </a:r>
            <a:r>
              <a:rPr lang="zh-TW" altLang="zh-TW" b="1" dirty="0" smtClean="0">
                <a:solidFill>
                  <a:srgbClr val="0000FF"/>
                </a:solidFill>
              </a:rPr>
              <a:t>「祭遇」是台灣介紹原住民文化的小短片</a:t>
            </a:r>
            <a:r>
              <a:rPr lang="zh-TW" altLang="zh-TW" dirty="0" smtClean="0">
                <a:solidFill>
                  <a:srgbClr val="0000FF"/>
                </a:solidFill>
              </a:rPr>
              <a:t>，已經</a:t>
            </a:r>
            <a:r>
              <a:rPr lang="zh-TW" altLang="zh-TW" b="1" dirty="0" smtClean="0">
                <a:solidFill>
                  <a:srgbClr val="0000FF"/>
                </a:solidFill>
              </a:rPr>
              <a:t>入圍坎城影展</a:t>
            </a:r>
            <a:r>
              <a:rPr lang="zh-TW" altLang="zh-TW" dirty="0" smtClean="0">
                <a:solidFill>
                  <a:srgbClr val="0000FF"/>
                </a:solidFill>
              </a:rPr>
              <a:t>，</a:t>
            </a:r>
            <a:r>
              <a:rPr lang="zh-TW" altLang="zh-TW" b="1" dirty="0" smtClean="0">
                <a:solidFill>
                  <a:srgbClr val="0000FF"/>
                </a:solidFill>
              </a:rPr>
              <a:t>讓世界</a:t>
            </a:r>
            <a:r>
              <a:rPr lang="zh-TW" altLang="en-US" b="1" dirty="0" smtClean="0">
                <a:solidFill>
                  <a:srgbClr val="0000FF"/>
                </a:solidFill>
              </a:rPr>
              <a:t>認識</a:t>
            </a:r>
            <a:r>
              <a:rPr lang="zh-TW" altLang="zh-TW" b="1" dirty="0" smtClean="0">
                <a:solidFill>
                  <a:srgbClr val="0000FF"/>
                </a:solidFill>
              </a:rPr>
              <a:t>台灣原住民的生活。</a:t>
            </a:r>
            <a:r>
              <a:rPr lang="zh-TW" altLang="zh-TW" dirty="0" smtClean="0">
                <a:solidFill>
                  <a:srgbClr val="0000FF"/>
                </a:solidFill>
              </a:rPr>
              <a:t/>
            </a:r>
            <a:br>
              <a:rPr lang="zh-TW" altLang="zh-TW" dirty="0" smtClean="0">
                <a:solidFill>
                  <a:srgbClr val="0000FF"/>
                </a:solidFill>
              </a:rPr>
            </a:br>
            <a:r>
              <a:rPr lang="zh-TW" altLang="en-US" dirty="0" smtClean="0">
                <a:solidFill>
                  <a:srgbClr val="0000FF"/>
                </a:solidFill>
              </a:rPr>
              <a:t>        </a:t>
            </a:r>
            <a:r>
              <a:rPr lang="zh-TW" altLang="zh-TW" dirty="0" smtClean="0">
                <a:solidFill>
                  <a:srgbClr val="0000FF"/>
                </a:solidFill>
              </a:rPr>
              <a:t>影片中只介紹了九族，而到現在台灣官方認定已有十六族，這是為什麼呢？因為較晚被認定的族群因語言、傳統文化流失太多，早期的九族，人口較多、遺留下來的語言文化、器皿用具、族群人口較多也較完整，所以很快被台灣政府認定族籍。而</a:t>
            </a:r>
            <a:r>
              <a:rPr lang="zh-TW" altLang="zh-TW" b="1" dirty="0" smtClean="0">
                <a:solidFill>
                  <a:srgbClr val="0000FF"/>
                </a:solidFill>
              </a:rPr>
              <a:t>每個原住民族都想要努力爭取族群認同，所以多方努力、尋根究</a:t>
            </a:r>
            <a:r>
              <a:rPr lang="zh-TW" altLang="en-US" b="1" dirty="0" smtClean="0">
                <a:solidFill>
                  <a:srgbClr val="0000FF"/>
                </a:solidFill>
              </a:rPr>
              <a:t>柢</a:t>
            </a:r>
            <a:r>
              <a:rPr lang="zh-TW" altLang="zh-TW" b="1" dirty="0" smtClean="0">
                <a:solidFill>
                  <a:srgbClr val="0000FF"/>
                </a:solidFill>
              </a:rPr>
              <a:t>，所以才有現在的十六族擁有自己的族籍。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763688" y="98072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捌、</a:t>
            </a:r>
            <a:r>
              <a:rPr lang="zh-TW" altLang="zh-TW" sz="2800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札記心得</a:t>
            </a:r>
            <a:endParaRPr lang="zh-TW" altLang="en-US" sz="2800" dirty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63688" y="-79653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 smtClean="0">
                <a:solidFill>
                  <a:srgbClr val="0000FF"/>
                </a:solidFill>
              </a:rPr>
              <a:t/>
            </a:r>
            <a:br>
              <a:rPr lang="zh-TW" altLang="zh-TW" dirty="0" smtClean="0">
                <a:solidFill>
                  <a:srgbClr val="0000FF"/>
                </a:solidFill>
              </a:rPr>
            </a:br>
            <a:endParaRPr lang="zh-TW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1907704" y="1772816"/>
            <a:ext cx="5328592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TW" altLang="en-US" dirty="0" smtClean="0">
                <a:solidFill>
                  <a:srgbClr val="003300"/>
                </a:solidFill>
              </a:rPr>
              <a:t>                                                                   </a:t>
            </a:r>
            <a:r>
              <a:rPr lang="zh-TW" altLang="zh-TW" dirty="0" smtClean="0">
                <a:solidFill>
                  <a:srgbClr val="0000FF"/>
                </a:solidFill>
              </a:rPr>
              <a:t>高俊宇</a:t>
            </a:r>
            <a:r>
              <a:rPr lang="en-US" altLang="zh-TW" dirty="0" smtClean="0">
                <a:solidFill>
                  <a:srgbClr val="0000FF"/>
                </a:solidFill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</a:rPr>
              <a:t>卑南族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  <a:endParaRPr lang="zh-TW" altLang="en-US" dirty="0" smtClean="0">
              <a:solidFill>
                <a:srgbClr val="0000FF"/>
              </a:solidFill>
            </a:endParaRPr>
          </a:p>
          <a:p>
            <a:pPr>
              <a:lnSpc>
                <a:spcPts val="3200"/>
              </a:lnSpc>
            </a:pPr>
            <a:r>
              <a:rPr lang="zh-TW" altLang="en-US" dirty="0" smtClean="0">
                <a:solidFill>
                  <a:srgbClr val="0000FF"/>
                </a:solidFill>
              </a:rPr>
              <a:t>          </a:t>
            </a:r>
            <a:r>
              <a:rPr lang="zh-TW" altLang="zh-TW" b="1" dirty="0" smtClean="0">
                <a:solidFill>
                  <a:srgbClr val="0000FF"/>
                </a:solidFill>
              </a:rPr>
              <a:t>我覺得每一族都有自己獨特的歷史文化，不論是生活倫理還是知識，都值得後代子孫學習、也令人欽佩。</a:t>
            </a:r>
            <a:r>
              <a:rPr lang="zh-TW" altLang="zh-TW" dirty="0" smtClean="0">
                <a:solidFill>
                  <a:srgbClr val="0000FF"/>
                </a:solidFill>
              </a:rPr>
              <a:t>因少子化、青壯年離鄉背井工作，使得部落的人口日漸減少，所以</a:t>
            </a:r>
            <a:r>
              <a:rPr lang="zh-TW" altLang="zh-TW" b="1" dirty="0" smtClean="0">
                <a:solidFill>
                  <a:srgbClr val="0000FF"/>
                </a:solidFill>
              </a:rPr>
              <a:t>身為原住民的我們無論如何都要把前人智慧、部落文化繼續保留下來、發展延續</a:t>
            </a:r>
            <a:r>
              <a:rPr lang="zh-TW" altLang="zh-TW" dirty="0" smtClean="0">
                <a:solidFill>
                  <a:srgbClr val="0000FF"/>
                </a:solidFill>
              </a:rPr>
              <a:t>，這是身為每個有原住民血統的人應負的責任。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835696" y="98072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捌、</a:t>
            </a:r>
            <a:r>
              <a:rPr lang="zh-TW" altLang="zh-TW" sz="2800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札記心得</a:t>
            </a:r>
            <a:endParaRPr lang="zh-TW" altLang="en-US" sz="2800" dirty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91680" y="1484784"/>
            <a:ext cx="5688632" cy="4069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0">
              <a:lnSpc>
                <a:spcPts val="2600"/>
              </a:lnSpc>
              <a:buClr>
                <a:schemeClr val="dk1"/>
              </a:buClr>
              <a:buSzPct val="61111"/>
            </a:pP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周佑恩</a:t>
            </a:r>
            <a:r>
              <a:rPr lang="en-US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太魯閣族</a:t>
            </a:r>
            <a:r>
              <a:rPr lang="en-US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zh-TW" altLang="en-US" dirty="0" smtClean="0">
              <a:solidFill>
                <a:srgbClr val="0000FF"/>
              </a:solidFill>
            </a:endParaRPr>
          </a:p>
          <a:p>
            <a:pPr lvl="0" indent="158750">
              <a:lnSpc>
                <a:spcPts val="2600"/>
              </a:lnSpc>
              <a:buClr>
                <a:schemeClr val="dk1"/>
              </a:buClr>
              <a:buSzPct val="61111"/>
            </a:pPr>
            <a:r>
              <a:rPr lang="zh-TW" altLang="zh-TW" dirty="0" smtClean="0">
                <a:solidFill>
                  <a:srgbClr val="0000FF"/>
                </a:solidFill>
              </a:rPr>
              <a:t> 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每個歷程都有困難</a:t>
            </a:r>
            <a:r>
              <a:rPr lang="zh-TW" altLang="zh-TW" dirty="0" smtClean="0">
                <a:solidFill>
                  <a:srgbClr val="0000FF"/>
                </a:solidFill>
              </a:rPr>
              <a:t> </a:t>
            </a:r>
          </a:p>
          <a:p>
            <a:pPr lvl="0" indent="158750">
              <a:lnSpc>
                <a:spcPts val="2600"/>
              </a:lnSpc>
              <a:buClr>
                <a:schemeClr val="dk1"/>
              </a:buClr>
              <a:buSzPct val="61111"/>
            </a:pP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在</a:t>
            </a:r>
            <a:r>
              <a:rPr lang="zh-TW" altLang="zh-TW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表格彙整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的時候我們花了很久才做完，還好老師有先做表格給我們填，因為我們要把四大族的資料彙整起來，再做分析比較，</a:t>
            </a:r>
            <a:r>
              <a:rPr lang="zh-TW" altLang="zh-TW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要仔細看完四族的資料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  <a:r>
              <a:rPr lang="zh-TW" altLang="zh-TW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再看他們有哪些不同？哪些相同？我覺得有點難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。而且我是太魯閣族，常常只找到一點點資料，書也很少。</a:t>
            </a:r>
          </a:p>
          <a:p>
            <a:pPr lvl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當我們要去訪問頭目時，不是頭目不在，就是他在睡覺。第二次去的時候，雖然頭目在，可是頭目在睡覺，我們不想打擾他的美夢，所以我們就安靜的離開頭目的家。</a:t>
            </a:r>
            <a:endParaRPr lang="en-US" altLang="zh-TW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結果就是</a:t>
            </a:r>
            <a:r>
              <a:rPr lang="zh-TW" altLang="zh-TW" dirty="0" smtClean="0">
                <a:solidFill>
                  <a:srgbClr val="0000FF"/>
                </a:solidFill>
              </a:rPr>
              <a:t>…</a:t>
            </a:r>
            <a:r>
              <a:rPr lang="zh-TW" altLang="zh-TW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找資料</a:t>
            </a:r>
            <a:r>
              <a:rPr lang="zh-TW" alt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和訪問都</a:t>
            </a:r>
            <a:r>
              <a:rPr lang="zh-TW" altLang="zh-TW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沒有想像中的簡單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lang="zh-TW" altLang="zh-TW" b="1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763688" y="98072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捌、</a:t>
            </a:r>
            <a:r>
              <a:rPr lang="zh-TW" altLang="zh-TW" sz="2800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札記心得</a:t>
            </a:r>
            <a:endParaRPr lang="zh-TW" altLang="en-US" sz="2800" dirty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91680" y="1700808"/>
            <a:ext cx="5544616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周佑恩</a:t>
            </a:r>
            <a:r>
              <a:rPr lang="en-US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太魯閣族</a:t>
            </a:r>
            <a:r>
              <a:rPr lang="en-US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zh-TW" altLang="en-US" dirty="0" smtClean="0">
              <a:solidFill>
                <a:srgbClr val="0000FF"/>
              </a:solidFill>
            </a:endParaRPr>
          </a:p>
          <a:p>
            <a:pPr lvl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在</a:t>
            </a:r>
            <a:r>
              <a:rPr lang="zh-TW" altLang="zh-TW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找太魯閣族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的</a:t>
            </a:r>
            <a:r>
              <a:rPr lang="zh-TW" altLang="zh-TW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資料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時，有些資料</a:t>
            </a:r>
            <a:r>
              <a:rPr lang="zh-TW" altLang="zh-TW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不完整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，例如我們的六大面向的</a:t>
            </a:r>
            <a:r>
              <a:rPr lang="zh-TW" altLang="zh-TW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階級制度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，資料</a:t>
            </a:r>
            <a:r>
              <a:rPr lang="zh-TW" altLang="zh-TW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只有一點點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，很不清楚。我看了其他同學的資料，例如阿美族、泰雅族的網路資料和書籍都非常的多，但是太魯閣族的都只有一點點。所以</a:t>
            </a:r>
            <a:r>
              <a:rPr lang="zh-TW" altLang="zh-TW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我以後要多學一些太魯閣族的傳統文化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，例如跟爸爸的姐姐學太魯閣族母語和製作太魯閣族的傳統服飾。而且班上其他三個人都有自己的傳統服裝，只有我沒有，</a:t>
            </a:r>
            <a:r>
              <a:rPr lang="zh-TW" altLang="zh-TW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等我學會製作太魯閣族的傳統服飾，我就有自己的服裝 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lang="zh-TW" altLang="zh-TW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691680" y="1484784"/>
            <a:ext cx="5832648" cy="386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</a:pPr>
            <a:endParaRPr lang="zh-TW" altLang="zh-TW" sz="2400" dirty="0" smtClean="0">
              <a:solidFill>
                <a:srgbClr val="00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>
              <a:lnSpc>
                <a:spcPts val="3200"/>
              </a:lnSpc>
              <a:spcBef>
                <a:spcPts val="0"/>
              </a:spcBef>
              <a:buNone/>
            </a:pPr>
            <a:r>
              <a:rPr lang="zh-TW" altLang="zh-TW" sz="2200" dirty="0" smtClean="0">
                <a:solidFill>
                  <a:srgbClr val="0000FF"/>
                </a:solidFill>
              </a:rPr>
              <a:t>     </a:t>
            </a:r>
            <a:r>
              <a:rPr lang="zh-TW" altLang="zh-TW" sz="2200" dirty="0" smtClean="0">
                <a:solidFill>
                  <a:schemeClr val="accent2"/>
                </a:solidFill>
                <a:latin typeface="DFKai-SB"/>
                <a:ea typeface="DFKai-SB"/>
                <a:cs typeface="DFKai-SB"/>
                <a:sym typeface="DFKai-SB"/>
              </a:rPr>
              <a:t>(一) </a:t>
            </a:r>
            <a:r>
              <a:rPr lang="zh-TW" altLang="zh-TW" sz="2200" dirty="0" smtClean="0">
                <a:solidFill>
                  <a:srgbClr val="5B0F00"/>
                </a:solidFill>
                <a:latin typeface="DFKai-SB"/>
                <a:ea typeface="DFKai-SB"/>
                <a:cs typeface="DFKai-SB"/>
                <a:sym typeface="DFKai-SB"/>
              </a:rPr>
              <a:t>從六個面向</a:t>
            </a:r>
            <a:r>
              <a:rPr lang="zh-TW" altLang="zh-TW" sz="2200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－祭典活動、穿著服裝、</a:t>
            </a:r>
            <a:endParaRPr lang="en-US" altLang="zh-TW" sz="2200" dirty="0" smtClean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>
              <a:lnSpc>
                <a:spcPts val="3200"/>
              </a:lnSpc>
              <a:spcBef>
                <a:spcPts val="0"/>
              </a:spcBef>
              <a:buNone/>
            </a:pPr>
            <a:r>
              <a:rPr lang="zh-TW" altLang="en-US" sz="2200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    </a:t>
            </a:r>
            <a:r>
              <a:rPr lang="zh-TW" altLang="zh-TW" sz="2200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淵源由來、特有食物、階級區分、傳</a:t>
            </a:r>
            <a:endParaRPr lang="en-US" altLang="zh-TW" sz="2200" dirty="0" smtClean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>
              <a:lnSpc>
                <a:spcPts val="3200"/>
              </a:lnSpc>
              <a:spcBef>
                <a:spcPts val="0"/>
              </a:spcBef>
              <a:buNone/>
            </a:pPr>
            <a:r>
              <a:rPr lang="zh-TW" altLang="en-US" sz="2200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    </a:t>
            </a:r>
            <a:r>
              <a:rPr lang="zh-TW" altLang="zh-TW" sz="2200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說故事</a:t>
            </a:r>
            <a:r>
              <a:rPr lang="zh-TW" altLang="zh-TW" sz="2200" dirty="0" smtClean="0">
                <a:solidFill>
                  <a:schemeClr val="accent2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來</a:t>
            </a:r>
            <a:r>
              <a:rPr lang="zh-TW" altLang="zh-TW" sz="2200" dirty="0" smtClean="0">
                <a:solidFill>
                  <a:srgbClr val="5B0F00"/>
                </a:solidFill>
                <a:latin typeface="DFKai-SB"/>
                <a:ea typeface="DFKai-SB"/>
                <a:cs typeface="DFKai-SB"/>
                <a:sym typeface="DFKai-SB"/>
              </a:rPr>
              <a:t>彙整、分析</a:t>
            </a:r>
            <a:r>
              <a:rPr lang="zh-TW" altLang="zh-TW" sz="2200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阿美族、卑南族、</a:t>
            </a:r>
            <a:endParaRPr lang="en-US" altLang="zh-TW" sz="2200" dirty="0" smtClean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>
              <a:lnSpc>
                <a:spcPts val="3200"/>
              </a:lnSpc>
              <a:spcBef>
                <a:spcPts val="0"/>
              </a:spcBef>
              <a:buNone/>
            </a:pPr>
            <a:r>
              <a:rPr lang="zh-TW" altLang="en-US" sz="2200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    </a:t>
            </a:r>
            <a:r>
              <a:rPr lang="zh-TW" altLang="zh-TW" sz="2200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泰雅族、太魯閣族</a:t>
            </a:r>
            <a:r>
              <a:rPr lang="zh-TW" altLang="zh-TW" sz="2200" dirty="0" smtClean="0">
                <a:solidFill>
                  <a:srgbClr val="5B0F00"/>
                </a:solidFill>
                <a:latin typeface="DFKai-SB"/>
                <a:ea typeface="DFKai-SB"/>
                <a:cs typeface="DFKai-SB"/>
                <a:sym typeface="DFKai-SB"/>
              </a:rPr>
              <a:t>四族的文化差異。</a:t>
            </a:r>
            <a:endParaRPr lang="en-US" altLang="zh-TW" sz="2200" dirty="0" smtClean="0">
              <a:solidFill>
                <a:srgbClr val="5B0F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>
              <a:spcBef>
                <a:spcPts val="0"/>
              </a:spcBef>
              <a:buNone/>
            </a:pPr>
            <a:r>
              <a:rPr lang="zh-TW" altLang="zh-TW" sz="2200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/>
            </a:r>
            <a:br>
              <a:rPr lang="zh-TW" altLang="zh-TW" sz="2200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altLang="zh-TW" sz="2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(二)</a:t>
            </a:r>
            <a:r>
              <a:rPr lang="zh-TW" altLang="zh-TW" sz="2200" dirty="0" smtClean="0">
                <a:solidFill>
                  <a:srgbClr val="9900FF"/>
                </a:solidFill>
                <a:latin typeface="DFKai-SB"/>
                <a:ea typeface="DFKai-SB"/>
                <a:cs typeface="DFKai-SB"/>
                <a:sym typeface="DFKai-SB"/>
              </a:rPr>
              <a:t>訪問耆老與社區人士，記錄溪口部落</a:t>
            </a:r>
            <a:endParaRPr lang="en-US" altLang="zh-TW" sz="2200" dirty="0" smtClean="0">
              <a:solidFill>
                <a:srgbClr val="99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>
              <a:spcBef>
                <a:spcPts val="0"/>
              </a:spcBef>
              <a:buNone/>
            </a:pPr>
            <a:r>
              <a:rPr lang="zh-TW" altLang="en-US" sz="2200" dirty="0" smtClean="0">
                <a:solidFill>
                  <a:srgbClr val="9900FF"/>
                </a:solidFill>
                <a:latin typeface="DFKai-SB"/>
                <a:ea typeface="DFKai-SB"/>
                <a:cs typeface="DFKai-SB"/>
                <a:sym typeface="DFKai-SB"/>
              </a:rPr>
              <a:t>       </a:t>
            </a:r>
            <a:r>
              <a:rPr lang="zh-TW" altLang="zh-TW" sz="2200" dirty="0" smtClean="0">
                <a:solidFill>
                  <a:srgbClr val="9900FF"/>
                </a:solidFill>
                <a:latin typeface="DFKai-SB"/>
                <a:ea typeface="DFKai-SB"/>
                <a:cs typeface="DFKai-SB"/>
                <a:sym typeface="DFKai-SB"/>
              </a:rPr>
              <a:t>的阿美族文化。</a:t>
            </a:r>
            <a:endParaRPr lang="en-US" altLang="zh-TW" sz="2200" dirty="0" smtClean="0">
              <a:solidFill>
                <a:srgbClr val="99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>
              <a:spcBef>
                <a:spcPts val="0"/>
              </a:spcBef>
              <a:buNone/>
            </a:pPr>
            <a:r>
              <a:rPr lang="zh-TW" altLang="zh-TW" sz="2200" dirty="0" smtClean="0">
                <a:solidFill>
                  <a:srgbClr val="9900FF"/>
                </a:solidFill>
                <a:latin typeface="DFKai-SB"/>
                <a:ea typeface="DFKai-SB"/>
                <a:cs typeface="DFKai-SB"/>
                <a:sym typeface="DFKai-SB"/>
              </a:rPr>
              <a:t/>
            </a:r>
            <a:br>
              <a:rPr lang="zh-TW" altLang="zh-TW" sz="2200" dirty="0" smtClean="0">
                <a:solidFill>
                  <a:srgbClr val="9900FF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altLang="zh-TW" sz="22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(三)</a:t>
            </a:r>
            <a:r>
              <a:rPr lang="zh-TW" altLang="zh-TW" sz="2200" dirty="0" smtClean="0">
                <a:solidFill>
                  <a:srgbClr val="38761D"/>
                </a:solidFill>
                <a:latin typeface="DFKai-SB"/>
                <a:ea typeface="DFKai-SB"/>
                <a:cs typeface="DFKai-SB"/>
                <a:sym typeface="DFKai-SB"/>
              </a:rPr>
              <a:t>學習製作阿美族頭</a:t>
            </a:r>
            <a:r>
              <a:rPr lang="zh-TW" altLang="en-US" sz="2200" dirty="0" smtClean="0">
                <a:solidFill>
                  <a:srgbClr val="38761D"/>
                </a:solidFill>
                <a:latin typeface="DFKai-SB"/>
                <a:ea typeface="DFKai-SB"/>
                <a:cs typeface="DFKai-SB"/>
                <a:sym typeface="DFKai-SB"/>
              </a:rPr>
              <a:t>帶</a:t>
            </a:r>
            <a:endParaRPr lang="zh-TW" altLang="en-US" sz="2200" dirty="0"/>
          </a:p>
        </p:txBody>
      </p:sp>
      <p:sp>
        <p:nvSpPr>
          <p:cNvPr id="25" name="矩形 24"/>
          <p:cNvSpPr/>
          <p:nvPr/>
        </p:nvSpPr>
        <p:spPr>
          <a:xfrm>
            <a:off x="1763688" y="98072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DFKai-SB"/>
                <a:sym typeface="DFKai-SB"/>
              </a:rPr>
              <a:t>貳、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DFKai-SB"/>
                <a:sym typeface="DFKai-SB"/>
              </a:rPr>
              <a:t>研究問題</a:t>
            </a:r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763688" y="98072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捌、</a:t>
            </a:r>
            <a:r>
              <a:rPr lang="zh-TW" altLang="zh-TW" sz="2800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札記心得</a:t>
            </a:r>
            <a:endParaRPr lang="zh-TW" altLang="en-US" sz="2800" dirty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91680" y="1484784"/>
            <a:ext cx="56886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chemeClr val="dk1"/>
              </a:buClr>
              <a:buSzPct val="61111"/>
            </a:pP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林競</a:t>
            </a:r>
            <a:r>
              <a:rPr lang="en-US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阿美族</a:t>
            </a:r>
            <a:r>
              <a:rPr lang="en-US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zh-TW" altLang="zh-TW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我覺得</a:t>
            </a:r>
            <a:r>
              <a:rPr lang="zh-TW" altLang="zh-TW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訪問很有趣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，因為訪問對象就是我的</a:t>
            </a:r>
            <a:r>
              <a:rPr lang="zh-TW" altLang="zh-TW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阿祖公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，訪談時，比較</a:t>
            </a:r>
            <a:r>
              <a:rPr lang="zh-TW" altLang="zh-TW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對的上話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，也比較</a:t>
            </a:r>
            <a:r>
              <a:rPr lang="zh-TW" altLang="zh-TW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不會太尷尬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，而且我阿祖公</a:t>
            </a:r>
            <a:r>
              <a:rPr lang="zh-TW" altLang="zh-TW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也比較聽得懂我說的話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。在訪問的過程中，我也認識了更多的阿美族文化，阿祖公還告訴我，明年我就可以進入階層了，雖然</a:t>
            </a:r>
            <a:r>
              <a:rPr lang="zh-TW" altLang="zh-TW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我不是很想進入階層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  <a:r>
              <a:rPr lang="zh-TW" altLang="zh-TW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但是這也是我生為阿美族男子的責任與義務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，所以只好認命了。</a:t>
            </a:r>
          </a:p>
          <a:p>
            <a:pPr lvl="0">
              <a:lnSpc>
                <a:spcPts val="2600"/>
              </a:lnSpc>
            </a:pP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要</a:t>
            </a:r>
            <a:r>
              <a:rPr lang="zh-TW" altLang="zh-TW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訪問頭目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時</a:t>
            </a:r>
            <a:r>
              <a:rPr lang="zh-TW" altLang="zh-TW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，一直找不到頭目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，不是出門了就是在睡覺和休息，我們也不想打擾人家，所以最後因為時間的關係，我們就沒有訪問頭目，這是這次研究有點遺憾的地方，</a:t>
            </a:r>
            <a:r>
              <a:rPr lang="zh-TW" altLang="zh-TW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下次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在社區遇到頭目，我會</a:t>
            </a:r>
            <a:r>
              <a:rPr lang="zh-TW" altLang="zh-TW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再問</a:t>
            </a:r>
            <a:r>
              <a:rPr lang="zh-TW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那些我想知道答案的問題。</a:t>
            </a:r>
            <a:endParaRPr lang="zh-TW" altLang="zh-TW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763688" y="98072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捌、</a:t>
            </a:r>
            <a:r>
              <a:rPr lang="zh-TW" altLang="zh-TW" sz="2800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札記心得</a:t>
            </a:r>
            <a:endParaRPr lang="zh-TW" altLang="en-US" sz="2800" dirty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91680" y="1700808"/>
            <a:ext cx="5688632" cy="364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</a:pP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林心茹</a:t>
            </a:r>
            <a:r>
              <a:rPr lang="en-US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泰雅族</a:t>
            </a:r>
            <a:r>
              <a:rPr lang="en-US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zh-TW" altLang="en-US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ts val="2800"/>
              </a:lnSpc>
              <a:buClr>
                <a:schemeClr val="dk1"/>
              </a:buClr>
              <a:buSzPct val="91666"/>
            </a:pP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在第一階段－蒐集資料時，我發現</a:t>
            </a:r>
            <a:r>
              <a:rPr lang="zh-TW" alt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網路資料密密麻麻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的很多，</a:t>
            </a:r>
            <a:r>
              <a:rPr lang="zh-TW" alt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很難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一次就把它們全部</a:t>
            </a:r>
            <a:r>
              <a:rPr lang="zh-TW" alt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吸收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r>
              <a:rPr lang="zh-TW" alt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統整資料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時，更是麻煩，雖然資料很多，但</a:t>
            </a:r>
            <a:r>
              <a:rPr lang="zh-TW" alt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重複性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卻很</a:t>
            </a:r>
            <a:r>
              <a:rPr lang="zh-TW" alt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高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，導致有些面向</a:t>
            </a:r>
            <a:r>
              <a:rPr lang="zh-TW" alt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資料不足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lang="en-US" altLang="zh-TW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ts val="2800"/>
              </a:lnSpc>
              <a:buClr>
                <a:schemeClr val="dk1"/>
              </a:buClr>
              <a:buSzPct val="91666"/>
            </a:pP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查完資料後，我也</a:t>
            </a:r>
            <a:r>
              <a:rPr lang="zh-TW" alt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發現自己族群的文化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漸漸</a:t>
            </a:r>
            <a:r>
              <a:rPr lang="zh-TW" alt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沒落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，所以我決定現在開始要</a:t>
            </a:r>
            <a:r>
              <a:rPr lang="zh-TW" alt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好好學習泰雅語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  <a:r>
              <a:rPr lang="zh-TW" alt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接觸自己的文化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lang="en-US" altLang="zh-TW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ts val="2800"/>
              </a:lnSpc>
              <a:buClr>
                <a:schemeClr val="dk1"/>
              </a:buClr>
              <a:buSzPct val="91666"/>
            </a:pP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在</a:t>
            </a:r>
            <a:r>
              <a:rPr lang="zh-TW" alt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彙整表格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時，我們花了很多時間</a:t>
            </a:r>
            <a:r>
              <a:rPr lang="zh-TW" alt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處理版面排列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的問題，所以拖延了</a:t>
            </a:r>
            <a:r>
              <a:rPr lang="zh-TW" alt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很多時間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，影響了進度。</a:t>
            </a:r>
            <a:endParaRPr lang="zh-TW" altLang="en-US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835696" y="98072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捌、</a:t>
            </a:r>
            <a:r>
              <a:rPr lang="zh-TW" altLang="zh-TW" sz="2800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札記心得</a:t>
            </a:r>
            <a:endParaRPr lang="zh-TW" altLang="en-US" sz="2800" dirty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91680" y="2060848"/>
            <a:ext cx="5616624" cy="278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林心茹</a:t>
            </a:r>
            <a:r>
              <a:rPr lang="en-US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泰雅族</a:t>
            </a:r>
            <a:r>
              <a:rPr lang="en-US" altLang="zh-TW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zh-TW" altLang="en-US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ts val="3200"/>
              </a:lnSpc>
            </a:pP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第二階段訪問時，主要訪問者是社區耆老和頭目，但他們都是</a:t>
            </a:r>
            <a:r>
              <a:rPr lang="zh-TW" alt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老人家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  <a:r>
              <a:rPr lang="zh-TW" alt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說話速度有點慢也很不清楚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，所以在溝通上有很大的問題，最後是經過老師的輔助才完成訪問。在約訪頭目時，頭目因為休息或是出去不在家而無法約到，</a:t>
            </a:r>
            <a:r>
              <a:rPr lang="zh-TW" alt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有次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去訪問頭目時，</a:t>
            </a:r>
            <a:r>
              <a:rPr lang="zh-TW" alt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隔壁的房東很好心的請我們吃香蕉喝飲料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  <a:r>
              <a:rPr lang="zh-TW" alt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讓我覺得既開心又幸運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5" name="矩形 24"/>
          <p:cNvSpPr/>
          <p:nvPr/>
        </p:nvSpPr>
        <p:spPr>
          <a:xfrm>
            <a:off x="2627784" y="2708920"/>
            <a:ext cx="36724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6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Comic Sans MS"/>
                <a:sym typeface="Comic Sans MS"/>
              </a:rPr>
              <a:t>謝謝聆聽</a:t>
            </a:r>
            <a:endParaRPr lang="zh-TW" altLang="en-US" sz="66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907704" y="1412776"/>
            <a:ext cx="48965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zh-TW" altLang="zh-TW" sz="2400" dirty="0" smtClean="0">
              <a:solidFill>
                <a:srgbClr val="00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04800" lvl="0" indent="184150">
              <a:buClr>
                <a:schemeClr val="dk1"/>
              </a:buClr>
              <a:buSzPct val="45833"/>
            </a:pPr>
            <a:r>
              <a:rPr lang="zh-TW" altLang="zh-TW" sz="24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透過</a:t>
            </a:r>
            <a:r>
              <a:rPr lang="zh-TW" altLang="zh-TW" sz="2400" b="1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三階段</a:t>
            </a:r>
            <a:r>
              <a:rPr lang="zh-TW" altLang="zh-TW" sz="24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，進行這次的研究：</a:t>
            </a:r>
            <a:endParaRPr lang="en-US" altLang="zh-TW" sz="2400" dirty="0" smtClean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180000" lvl="0" indent="144000">
              <a:buClr>
                <a:schemeClr val="dk1"/>
              </a:buClr>
              <a:buSzPct val="45833"/>
            </a:pPr>
            <a:endParaRPr lang="zh-TW" altLang="zh-TW" sz="2800" dirty="0" smtClean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04800" lvl="0" indent="184150">
              <a:buClr>
                <a:schemeClr val="dk1"/>
              </a:buClr>
              <a:buSzPct val="45833"/>
            </a:pPr>
            <a:r>
              <a:rPr lang="zh-TW" altLang="zh-TW" sz="28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(一)</a:t>
            </a:r>
            <a:r>
              <a:rPr lang="zh-TW" altLang="zh-TW" sz="2800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網路及書籍資料查詢、</a:t>
            </a:r>
          </a:p>
          <a:p>
            <a:pPr marL="304800" lvl="0" indent="184150">
              <a:buClr>
                <a:schemeClr val="dk1"/>
              </a:buClr>
              <a:buSzPct val="45833"/>
            </a:pPr>
            <a:r>
              <a:rPr lang="zh-TW" altLang="zh-TW" sz="2800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 蒐集與彙整、分析</a:t>
            </a:r>
            <a:endParaRPr lang="en-US" altLang="zh-TW" sz="2800" dirty="0" smtClean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180000" lvl="0" indent="144000">
              <a:buClr>
                <a:schemeClr val="dk1"/>
              </a:buClr>
              <a:buSzPct val="45833"/>
            </a:pPr>
            <a:endParaRPr lang="zh-TW" altLang="zh-TW" sz="2800" dirty="0" smtClean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04800" lvl="0" indent="184150">
              <a:buClr>
                <a:schemeClr val="dk1"/>
              </a:buClr>
              <a:buSzPct val="45833"/>
            </a:pPr>
            <a:r>
              <a:rPr lang="zh-TW" altLang="zh-TW" sz="28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(二)</a:t>
            </a:r>
            <a:r>
              <a:rPr lang="zh-TW" altLang="zh-TW" sz="2800" dirty="0" smtClean="0">
                <a:solidFill>
                  <a:srgbClr val="9900FF"/>
                </a:solidFill>
                <a:latin typeface="DFKai-SB"/>
                <a:ea typeface="DFKai-SB"/>
                <a:cs typeface="DFKai-SB"/>
                <a:sym typeface="DFKai-SB"/>
              </a:rPr>
              <a:t>訪問社區耆老</a:t>
            </a:r>
            <a:endParaRPr lang="en-US" altLang="zh-TW" sz="2800" dirty="0" smtClean="0">
              <a:solidFill>
                <a:srgbClr val="99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04800" lvl="0" indent="184150">
              <a:buClr>
                <a:schemeClr val="dk1"/>
              </a:buClr>
              <a:buSzPct val="45833"/>
            </a:pPr>
            <a:endParaRPr lang="zh-TW" altLang="zh-TW" sz="2800" dirty="0" smtClean="0">
              <a:solidFill>
                <a:srgbClr val="99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04800" lvl="0" indent="184150">
              <a:buClr>
                <a:schemeClr val="dk1"/>
              </a:buClr>
              <a:buSzPct val="45833"/>
            </a:pPr>
            <a:r>
              <a:rPr lang="zh-TW" altLang="zh-TW" sz="28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(三)</a:t>
            </a:r>
            <a:r>
              <a:rPr lang="zh-TW" altLang="zh-TW" sz="2800" dirty="0" smtClean="0">
                <a:solidFill>
                  <a:srgbClr val="003300"/>
                </a:solidFill>
                <a:latin typeface="DFKai-SB"/>
                <a:ea typeface="DFKai-SB"/>
                <a:cs typeface="DFKai-SB"/>
                <a:sym typeface="DFKai-SB"/>
              </a:rPr>
              <a:t>阿美族頭帶實作DIY</a:t>
            </a:r>
            <a:endParaRPr lang="zh-TW" altLang="zh-TW" sz="2800" dirty="0">
              <a:solidFill>
                <a:srgbClr val="0033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63688" y="980728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叁</a:t>
            </a:r>
            <a:r>
              <a:rPr lang="zh-TW" altLang="zh-TW" sz="2800" dirty="0" smtClean="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.研究方法</a:t>
            </a:r>
            <a:endParaRPr lang="en-US" altLang="zh-TW" sz="2800" dirty="0" smtClean="0">
              <a:solidFill>
                <a:srgbClr val="0000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547664" y="3140968"/>
            <a:ext cx="661062" cy="194421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尋找研究方向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2483768" y="1988840"/>
            <a:ext cx="701370" cy="194421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鎖定專題主題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4201254" y="1124744"/>
            <a:ext cx="2747010" cy="1224136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7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蒐集資料－</a:t>
            </a:r>
          </a:p>
          <a:p>
            <a:pPr marL="0" marR="0" lvl="0" indent="0" algn="l" defTabSz="914400" rtl="0" eaLnBrk="1" fontAlgn="base" latinLnBrk="0" hangingPunct="1">
              <a:lnSpc>
                <a:spcPct val="17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查閱書籍、網路資訊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4211960" y="4293096"/>
            <a:ext cx="1394679" cy="605803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訪問耆老</a:t>
            </a:r>
            <a:endParaRPr kumimoji="1" lang="zh-TW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4067944" y="5085184"/>
            <a:ext cx="1762536" cy="576064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7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服裝實作</a:t>
            </a:r>
            <a:r>
              <a:rPr kumimoji="1" lang="en-US" altLang="zh-TW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DIY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4283968" y="2852936"/>
            <a:ext cx="1394679" cy="122946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7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彙整、分析、比較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6804248" y="2636912"/>
            <a:ext cx="653000" cy="2880320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7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結</a:t>
            </a:r>
          </a:p>
          <a:p>
            <a:pPr marL="0" marR="0" lvl="0" indent="0" algn="ctr" defTabSz="914400" rtl="0" eaLnBrk="1" fontAlgn="base" latinLnBrk="0" hangingPunct="1">
              <a:lnSpc>
                <a:spcPct val="17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論 與</a:t>
            </a:r>
          </a:p>
          <a:p>
            <a:pPr marL="0" marR="0" lvl="0" indent="0" algn="ctr" defTabSz="914400" rtl="0" eaLnBrk="1" fontAlgn="base" latinLnBrk="0" hangingPunct="1">
              <a:lnSpc>
                <a:spcPct val="17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心</a:t>
            </a:r>
          </a:p>
          <a:p>
            <a:pPr marL="0" marR="0" lvl="0" indent="0" algn="ctr" defTabSz="914400" rtl="0" eaLnBrk="1" fontAlgn="base" latinLnBrk="0" hangingPunct="1">
              <a:lnSpc>
                <a:spcPct val="17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得  </a:t>
            </a:r>
            <a:endParaRPr kumimoji="1" 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 rot="19190600">
            <a:off x="2008259" y="2634751"/>
            <a:ext cx="381589" cy="451333"/>
          </a:xfrm>
          <a:prstGeom prst="rightArrow">
            <a:avLst>
              <a:gd name="adj1" fmla="val 50000"/>
              <a:gd name="adj2" fmla="val 26894"/>
            </a:avLst>
          </a:prstGeom>
          <a:solidFill>
            <a:srgbClr val="8DB3E2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 rot="3256184">
            <a:off x="3120158" y="3607856"/>
            <a:ext cx="1156365" cy="418509"/>
          </a:xfrm>
          <a:prstGeom prst="rightArrow">
            <a:avLst>
              <a:gd name="adj1" fmla="val 50000"/>
              <a:gd name="adj2" fmla="val 52328"/>
            </a:avLst>
          </a:prstGeom>
          <a:solidFill>
            <a:srgbClr val="33CCCC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 rot="3315990">
            <a:off x="2782676" y="4423382"/>
            <a:ext cx="1483149" cy="423980"/>
          </a:xfrm>
          <a:prstGeom prst="rightArrow">
            <a:avLst>
              <a:gd name="adj1" fmla="val 50000"/>
              <a:gd name="adj2" fmla="val 69637"/>
            </a:avLst>
          </a:prstGeom>
          <a:solidFill>
            <a:srgbClr val="66FFCC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 rot="18670707">
            <a:off x="2939625" y="2182233"/>
            <a:ext cx="1428538" cy="328919"/>
          </a:xfrm>
          <a:prstGeom prst="rightArrow">
            <a:avLst>
              <a:gd name="adj1" fmla="val 50000"/>
              <a:gd name="adj2" fmla="val 85335"/>
            </a:avLst>
          </a:prstGeom>
          <a:solidFill>
            <a:srgbClr val="66CC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4644008" y="2420888"/>
            <a:ext cx="411148" cy="39984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 rot="19690522">
            <a:off x="5835042" y="4950676"/>
            <a:ext cx="993578" cy="430818"/>
          </a:xfrm>
          <a:prstGeom prst="rightArrow">
            <a:avLst>
              <a:gd name="adj1" fmla="val 50000"/>
              <a:gd name="adj2" fmla="val 84603"/>
            </a:avLst>
          </a:prstGeom>
          <a:solidFill>
            <a:srgbClr val="66FFCC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 rot="20625656">
            <a:off x="5618499" y="4240738"/>
            <a:ext cx="1138474" cy="436973"/>
          </a:xfrm>
          <a:prstGeom prst="rightArrow">
            <a:avLst>
              <a:gd name="adj1" fmla="val 50000"/>
              <a:gd name="adj2" fmla="val 67567"/>
            </a:avLst>
          </a:prstGeom>
          <a:solidFill>
            <a:srgbClr val="33CCCC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 rot="988169">
            <a:off x="5694726" y="3274788"/>
            <a:ext cx="1008664" cy="446546"/>
          </a:xfrm>
          <a:prstGeom prst="rightArrow">
            <a:avLst>
              <a:gd name="adj1" fmla="val 50000"/>
              <a:gd name="adj2" fmla="val 66118"/>
            </a:avLst>
          </a:prstGeom>
          <a:solidFill>
            <a:srgbClr val="66CC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1691680" y="980728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肆、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研究流程</a:t>
            </a:r>
            <a:endParaRPr lang="zh-TW" altLang="en-US" sz="28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619672" y="1628800"/>
            <a:ext cx="5904656" cy="3883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zh-TW" sz="2200" b="1" dirty="0" smtClean="0">
                <a:solidFill>
                  <a:srgbClr val="0033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祭典活動</a:t>
            </a:r>
            <a:endParaRPr lang="zh-TW" altLang="zh-TW" sz="2200" dirty="0" smtClean="0">
              <a:solidFill>
                <a:srgbClr val="0033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200"/>
              </a:lnSpc>
              <a:buClr>
                <a:srgbClr val="000000"/>
              </a:buClr>
              <a:buSzPct val="61111"/>
            </a:pPr>
            <a:r>
              <a:rPr lang="zh-TW" altLang="zh-TW" sz="2200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en-US" altLang="zh-TW" sz="2200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zh-TW" sz="2200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由於時代的改變，所以</a:t>
            </a:r>
            <a:r>
              <a:rPr lang="zh-TW" altLang="zh-TW" sz="22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早期原住民祭典的形</a:t>
            </a:r>
            <a:r>
              <a:rPr lang="en-US" altLang="zh-TW" sz="22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</a:p>
          <a:p>
            <a:pPr lvl="0">
              <a:lnSpc>
                <a:spcPts val="3200"/>
              </a:lnSpc>
              <a:buClr>
                <a:srgbClr val="000000"/>
              </a:buClr>
              <a:buSzPct val="61111"/>
            </a:pPr>
            <a:r>
              <a:rPr lang="en-US" altLang="zh-TW" sz="22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altLang="zh-TW" sz="22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式和現代已有所差異</a:t>
            </a:r>
            <a:r>
              <a:rPr lang="zh-TW" altLang="zh-TW" sz="2200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</a:p>
          <a:p>
            <a:pPr lvl="0">
              <a:lnSpc>
                <a:spcPts val="3200"/>
              </a:lnSpc>
              <a:buClr>
                <a:srgbClr val="000000"/>
              </a:buClr>
              <a:buSzPct val="61111"/>
            </a:pPr>
            <a:r>
              <a:rPr lang="zh-TW" altLang="zh-TW" sz="2200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r>
              <a:rPr lang="zh-TW" altLang="zh-TW" sz="22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早期</a:t>
            </a:r>
            <a:r>
              <a:rPr lang="zh-TW" altLang="zh-TW" sz="2200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原住民舉辦祭典的時間是依照</a:t>
            </a:r>
            <a:r>
              <a:rPr lang="zh-TW" altLang="zh-TW" sz="22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農作物豐</a:t>
            </a:r>
            <a:endParaRPr lang="en-US" altLang="zh-TW" sz="2200" b="1" dirty="0" smtClean="0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200"/>
              </a:lnSpc>
              <a:buClr>
                <a:srgbClr val="000000"/>
              </a:buClr>
              <a:buSzPct val="61111"/>
            </a:pPr>
            <a:r>
              <a:rPr lang="en-US" altLang="zh-TW" sz="22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altLang="zh-TW" sz="22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收的季節和時間所舉辦</a:t>
            </a:r>
            <a:r>
              <a:rPr lang="zh-TW" altLang="zh-TW" sz="2200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，但</a:t>
            </a:r>
            <a:r>
              <a:rPr lang="zh-TW" altLang="zh-TW" sz="22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現代</a:t>
            </a:r>
            <a:r>
              <a:rPr lang="zh-TW" altLang="zh-TW" sz="2200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卻是</a:t>
            </a:r>
            <a:r>
              <a:rPr lang="zh-TW" altLang="zh-TW" sz="22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配合政</a:t>
            </a:r>
            <a:endParaRPr lang="en-US" altLang="zh-TW" sz="2200" b="1" dirty="0" smtClean="0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200"/>
              </a:lnSpc>
              <a:buClr>
                <a:srgbClr val="000000"/>
              </a:buClr>
              <a:buSzPct val="61111"/>
            </a:pPr>
            <a:r>
              <a:rPr lang="en-US" altLang="zh-TW" sz="22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altLang="zh-TW" sz="22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府規定的時間</a:t>
            </a:r>
            <a:r>
              <a:rPr lang="zh-TW" altLang="zh-TW" sz="2200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舉辦。            </a:t>
            </a:r>
          </a:p>
          <a:p>
            <a:pPr lvl="0">
              <a:lnSpc>
                <a:spcPts val="3200"/>
              </a:lnSpc>
              <a:buClr>
                <a:srgbClr val="000000"/>
              </a:buClr>
              <a:buSzPct val="61111"/>
            </a:pPr>
            <a:r>
              <a:rPr lang="zh-TW" altLang="zh-TW" sz="2200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</a:t>
            </a:r>
            <a:r>
              <a:rPr lang="zh-TW" altLang="zh-TW" sz="22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早期</a:t>
            </a:r>
            <a:r>
              <a:rPr lang="zh-TW" altLang="zh-TW" sz="2200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原住民有</a:t>
            </a:r>
            <a:r>
              <a:rPr lang="zh-TW" altLang="zh-TW" sz="22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很多祭典</a:t>
            </a:r>
            <a:r>
              <a:rPr lang="zh-TW" altLang="zh-TW" sz="2200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，但</a:t>
            </a:r>
            <a:r>
              <a:rPr lang="zh-TW" altLang="zh-TW" sz="22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現在</a:t>
            </a:r>
            <a:r>
              <a:rPr lang="zh-TW" altLang="zh-TW" sz="2200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都</a:t>
            </a:r>
            <a:r>
              <a:rPr lang="zh-TW" altLang="zh-TW" sz="22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慢慢沒落</a:t>
            </a:r>
            <a:endParaRPr lang="en-US" altLang="zh-TW" sz="2200" b="1" dirty="0" smtClean="0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ts val="3200"/>
              </a:lnSpc>
              <a:buClr>
                <a:srgbClr val="000000"/>
              </a:buClr>
              <a:buSzPct val="61111"/>
            </a:pPr>
            <a:r>
              <a:rPr lang="en-US" altLang="zh-TW" sz="22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altLang="zh-TW" sz="2200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了。</a:t>
            </a:r>
          </a:p>
          <a:p>
            <a:pPr lvl="0">
              <a:lnSpc>
                <a:spcPts val="3200"/>
              </a:lnSpc>
              <a:buClr>
                <a:srgbClr val="000000"/>
              </a:buClr>
              <a:buSzPct val="61111"/>
            </a:pPr>
            <a:r>
              <a:rPr lang="zh-TW" altLang="zh-TW" sz="2200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4.傳統儀式</a:t>
            </a:r>
            <a:r>
              <a:rPr lang="zh-TW" altLang="zh-TW" sz="22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因政治力的介入出現形式上的變化</a:t>
            </a:r>
            <a:r>
              <a:rPr lang="zh-TW" altLang="zh-TW" sz="2200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lang="zh-TW" altLang="zh-TW" sz="2200" dirty="0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91680" y="980728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伍、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四族分析與比較(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691680" y="980728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伍、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四族分析與比較(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19672" y="1700808"/>
            <a:ext cx="597666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TW" altLang="zh-TW" sz="2200" b="1" dirty="0" smtClean="0">
                <a:solidFill>
                  <a:srgbClr val="0033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服裝穿著</a:t>
            </a:r>
            <a:endParaRPr lang="zh-TW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30000"/>
              </a:lnSpc>
            </a:pP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1.阿美、泰雅、卑南都以</a:t>
            </a:r>
            <a:r>
              <a:rPr lang="zh-TW" altLang="zh-TW" sz="22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麻布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作為主要材料</a:t>
            </a:r>
          </a:p>
          <a:p>
            <a:pPr lvl="0">
              <a:lnSpc>
                <a:spcPct val="130000"/>
              </a:lnSpc>
            </a:pP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2.四族</a:t>
            </a:r>
            <a:r>
              <a:rPr lang="zh-TW" altLang="zh-TW" sz="22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織衣服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工作都由</a:t>
            </a:r>
            <a:r>
              <a:rPr lang="zh-TW" altLang="zh-TW" sz="22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女人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負責，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30000"/>
              </a:lnSpc>
            </a:pP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altLang="zh-TW" sz="22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男人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則在外</a:t>
            </a:r>
            <a:r>
              <a:rPr lang="zh-TW" altLang="zh-TW" sz="22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打獵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b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3.</a:t>
            </a:r>
            <a:r>
              <a:rPr lang="zh-TW" altLang="zh-TW" sz="22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阿美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</a:t>
            </a:r>
            <a:r>
              <a:rPr lang="zh-TW" altLang="zh-TW" sz="22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地區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決定衣服顏色，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30000"/>
              </a:lnSpc>
            </a:pP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altLang="zh-TW" sz="22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泰雅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服飾上會有</a:t>
            </a:r>
            <a:r>
              <a:rPr lang="zh-TW" altLang="zh-TW" sz="22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圖騰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30000"/>
              </a:lnSpc>
            </a:pP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altLang="zh-TW" sz="22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卑南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服裝</a:t>
            </a:r>
            <a:r>
              <a:rPr lang="zh-TW" altLang="zh-TW" sz="22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多樣性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，將鮮豔麻布穿插交</a:t>
            </a: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織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30000"/>
              </a:lnSpc>
            </a:pP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zh-TW" sz="22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太魯閣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較</a:t>
            </a:r>
            <a:r>
              <a:rPr lang="zh-TW" altLang="zh-TW" sz="22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簡單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，將麻對折，就可成為男人褲</a:t>
            </a:r>
            <a:r>
              <a:rPr lang="en-US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</a:p>
          <a:p>
            <a:pPr lvl="0">
              <a:lnSpc>
                <a:spcPct val="130000"/>
              </a:lnSpc>
            </a:pPr>
            <a:r>
              <a:rPr lang="en-US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子。</a:t>
            </a:r>
          </a:p>
          <a:p>
            <a:pPr lvl="0">
              <a:lnSpc>
                <a:spcPct val="130000"/>
              </a:lnSpc>
            </a:pPr>
            <a:r>
              <a:rPr lang="zh-TW" altLang="zh-TW" sz="2200" b="1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547664" y="1772816"/>
            <a:ext cx="604867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zh-TW" sz="2200" b="1" dirty="0" smtClean="0">
                <a:solidFill>
                  <a:srgbClr val="0033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淵源由來</a:t>
            </a:r>
            <a:endParaRPr lang="zh-TW" altLang="zh-TW" sz="2200" dirty="0" smtClean="0">
              <a:solidFill>
                <a:srgbClr val="6600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50000"/>
              </a:lnSpc>
            </a:pP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1.雖然各族都有石生說的故事，但內容說法和含</a:t>
            </a:r>
            <a:endParaRPr lang="en-US" altLang="zh-TW" sz="2200" dirty="0" smtClean="0">
              <a:solidFill>
                <a:srgbClr val="6600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50000"/>
              </a:lnSpc>
            </a:pPr>
            <a:r>
              <a:rPr lang="zh-TW" altLang="en-US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意卻大不</a:t>
            </a:r>
            <a:r>
              <a:rPr lang="zh-TW" altLang="en-US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相</a:t>
            </a: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同。</a:t>
            </a:r>
          </a:p>
          <a:p>
            <a:pPr lvl="0">
              <a:lnSpc>
                <a:spcPct val="150000"/>
              </a:lnSpc>
            </a:pP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2.有些族分布</a:t>
            </a:r>
            <a:r>
              <a:rPr lang="zh-TW" altLang="en-US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於</a:t>
            </a: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不同的地區，隨著地區的不同，</a:t>
            </a:r>
            <a:endParaRPr lang="en-US" altLang="zh-TW" sz="2200" dirty="0" smtClean="0">
              <a:solidFill>
                <a:srgbClr val="6600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50000"/>
              </a:lnSpc>
            </a:pPr>
            <a:r>
              <a:rPr lang="zh-TW" altLang="en-US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因而產生不同的故事。</a:t>
            </a:r>
          </a:p>
          <a:p>
            <a:pPr lvl="0">
              <a:lnSpc>
                <a:spcPct val="150000"/>
              </a:lnSpc>
            </a:pP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3.這四個族群在原住民族群中都算是大族</a:t>
            </a:r>
            <a:r>
              <a:rPr lang="en-US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太魯</a:t>
            </a:r>
            <a:endParaRPr lang="en-US" altLang="zh-TW" sz="2200" dirty="0" smtClean="0">
              <a:solidFill>
                <a:srgbClr val="6600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50000"/>
              </a:lnSpc>
            </a:pPr>
            <a:r>
              <a:rPr lang="zh-TW" altLang="en-US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閣族例外</a:t>
            </a:r>
            <a:r>
              <a:rPr lang="en-US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altLang="zh-TW" sz="2200" dirty="0" smtClean="0">
                <a:solidFill>
                  <a:srgbClr val="6600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，人口數也居高。</a:t>
            </a:r>
            <a:endParaRPr lang="zh-TW" altLang="zh-TW" sz="2200" dirty="0">
              <a:solidFill>
                <a:srgbClr val="6600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63688" y="980728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伍、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四族分析與比較(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>
            <a:off x="179512" y="116632"/>
            <a:ext cx="8820472" cy="6617318"/>
            <a:chOff x="179512" y="116632"/>
            <a:chExt cx="8820472" cy="6617318"/>
          </a:xfrm>
        </p:grpSpPr>
        <p:pic>
          <p:nvPicPr>
            <p:cNvPr id="4" name="圖片 3" descr="阿美1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95736" y="116632"/>
              <a:ext cx="1143008" cy="857256"/>
            </a:xfrm>
            <a:prstGeom prst="bevel">
              <a:avLst/>
            </a:prstGeom>
            <a:ln w="6350" cap="rnd" cmpd="dbl">
              <a:noFill/>
              <a:prstDash val="solid"/>
              <a:rou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圖片 4" descr="阿美2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3491880" y="116632"/>
              <a:ext cx="1143009" cy="857257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6" name="圖片 5" descr="阿美3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788024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7" name="圖片 6" descr="阿美5.jpg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6084168" y="116632"/>
              <a:ext cx="1143008" cy="85725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9" name="圖片 8" descr="卑南1.jp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7668344" y="1700808"/>
              <a:ext cx="1287013" cy="965260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0" name="圖片 9" descr="卑南3.jpg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7668344" y="4077072"/>
              <a:ext cx="1261374" cy="946031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1" name="圖片 10" descr="卑南5.jpg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7668344" y="2924944"/>
              <a:ext cx="1263186" cy="85896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2" name="圖片 11" descr="太魯閣3.jpg"/>
            <p:cNvPicPr>
              <a:picLocks noChangeAspect="1"/>
            </p:cNvPicPr>
            <p:nvPr/>
          </p:nvPicPr>
          <p:blipFill>
            <a:blip r:embed="rId9" cstate="print">
              <a:grayscl/>
            </a:blip>
            <a:stretch>
              <a:fillRect/>
            </a:stretch>
          </p:blipFill>
          <p:spPr>
            <a:xfrm>
              <a:off x="179512" y="1772816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3" name="圖片 12" descr="太魯閣5.jpg"/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179512" y="2996952"/>
              <a:ext cx="1248139" cy="936104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4" name="圖片 13" descr="太魯閣6.jpg"/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179512" y="4221088"/>
              <a:ext cx="1298429" cy="86409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6" name="圖片 15" descr="泰雅1.jpg"/>
            <p:cNvPicPr>
              <a:picLocks noChangeAspect="1"/>
            </p:cNvPicPr>
            <p:nvPr/>
          </p:nvPicPr>
          <p:blipFill>
            <a:blip r:embed="rId12" cstate="print">
              <a:grayscl/>
            </a:blip>
            <a:stretch>
              <a:fillRect/>
            </a:stretch>
          </p:blipFill>
          <p:spPr>
            <a:xfrm>
              <a:off x="2051720" y="5805264"/>
              <a:ext cx="1166810" cy="875108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7" name="圖片 16" descr="泰雅2.jpg"/>
            <p:cNvPicPr>
              <a:picLocks noChangeAspect="1"/>
            </p:cNvPicPr>
            <p:nvPr/>
          </p:nvPicPr>
          <p:blipFill>
            <a:blip r:embed="rId13" cstate="print">
              <a:grayscl/>
            </a:blip>
            <a:stretch>
              <a:fillRect/>
            </a:stretch>
          </p:blipFill>
          <p:spPr>
            <a:xfrm>
              <a:off x="3347864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8" name="圖片 17" descr="泰雅4.jpg"/>
            <p:cNvPicPr>
              <a:picLocks noChangeAspect="1"/>
            </p:cNvPicPr>
            <p:nvPr/>
          </p:nvPicPr>
          <p:blipFill>
            <a:blip r:embed="rId14" cstate="print">
              <a:grayscl/>
            </a:blip>
            <a:stretch>
              <a:fillRect/>
            </a:stretch>
          </p:blipFill>
          <p:spPr>
            <a:xfrm>
              <a:off x="4716016" y="5805264"/>
              <a:ext cx="1238248" cy="928686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19" name="圖片 18" descr="泰雅5.jpg"/>
            <p:cNvPicPr>
              <a:picLocks noChangeAspect="1"/>
            </p:cNvPicPr>
            <p:nvPr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6084168" y="5805264"/>
              <a:ext cx="980826" cy="905453"/>
            </a:xfrm>
            <a:prstGeom prst="bevel">
              <a:avLst/>
            </a:prstGeom>
            <a:ln w="6350">
              <a:noFill/>
            </a:ln>
          </p:spPr>
        </p:pic>
        <p:pic>
          <p:nvPicPr>
            <p:cNvPr id="20" name="圖片 19" descr="找到頭目家了  自拍一張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8304" y="116632"/>
              <a:ext cx="1691680" cy="1268760"/>
            </a:xfrm>
            <a:prstGeom prst="ellipse">
              <a:avLst/>
            </a:prstGeom>
            <a:ln w="19050" cap="rnd">
              <a:solidFill>
                <a:srgbClr val="FF0000"/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圖片 20" descr="討論主題2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512" y="5417840"/>
              <a:ext cx="1728192" cy="1296144"/>
            </a:xfrm>
            <a:prstGeom prst="ellipse">
              <a:avLst/>
            </a:prstGeom>
            <a:ln w="1905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圖片 21" descr="DSCF6544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8304" y="5445224"/>
              <a:ext cx="1691680" cy="1268760"/>
            </a:xfrm>
            <a:prstGeom prst="ellipse">
              <a:avLst/>
            </a:prstGeom>
            <a:ln w="19050" cap="rnd">
              <a:solidFill>
                <a:srgbClr val="00B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圖片 22" descr="DSCF654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512" y="116632"/>
              <a:ext cx="1787691" cy="1340768"/>
            </a:xfrm>
            <a:prstGeom prst="ellips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矩形 23"/>
          <p:cNvSpPr/>
          <p:nvPr/>
        </p:nvSpPr>
        <p:spPr>
          <a:xfrm>
            <a:off x="1763688" y="1700808"/>
            <a:ext cx="5616624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TW" altLang="zh-TW" sz="2200" b="1" dirty="0" smtClean="0">
                <a:solidFill>
                  <a:srgbClr val="0033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特有食物</a:t>
            </a:r>
            <a:endParaRPr lang="zh-TW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30000"/>
              </a:lnSpc>
            </a:pP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1.四族食物幾乎都是就地取材，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30000"/>
              </a:lnSpc>
            </a:pP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例如打獵來的肉、農耕或種野菜</a:t>
            </a: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lang="zh-TW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30000"/>
              </a:lnSpc>
            </a:pP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2.四族相同主要食物有小米、山豬、魚、羊、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30000"/>
              </a:lnSpc>
            </a:pPr>
            <a:r>
              <a:rPr lang="zh-TW" altLang="en-US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鳥、番薯、醃肉及乾旱農作物，由此可看</a:t>
            </a:r>
            <a:endParaRPr lang="en-US" altLang="zh-TW" sz="2200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30000"/>
              </a:lnSpc>
            </a:pPr>
            <a:r>
              <a:rPr lang="en-US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出原住民多半住在山下或河邊  。</a:t>
            </a:r>
          </a:p>
          <a:p>
            <a:pPr lvl="0" indent="-69850">
              <a:lnSpc>
                <a:spcPct val="130000"/>
              </a:lnSpc>
              <a:buClr>
                <a:srgbClr val="000000"/>
              </a:buClr>
              <a:buSzPct val="61111"/>
            </a:pP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3.四族烹  飪方式以燻烤、煮、蒸為主。</a:t>
            </a:r>
          </a:p>
          <a:p>
            <a:pPr lvl="0" indent="-69850">
              <a:lnSpc>
                <a:spcPct val="130000"/>
              </a:lnSpc>
              <a:buClr>
                <a:srgbClr val="000000"/>
              </a:buClr>
              <a:buSzPct val="61111"/>
            </a:pPr>
            <a:r>
              <a:rPr lang="zh-TW" altLang="zh-TW" sz="2200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4.阿美、太魯閣都有竹筒飯。</a:t>
            </a:r>
            <a:endParaRPr lang="zh-TW" altLang="zh-TW" sz="2200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91680" y="980728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伍、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四族分析與比較(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2503</Words>
  <Application>Microsoft Office PowerPoint</Application>
  <PresentationFormat>如螢幕大小 (4:3)</PresentationFormat>
  <Paragraphs>234</Paragraphs>
  <Slides>33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65</cp:revision>
  <dcterms:created xsi:type="dcterms:W3CDTF">2017-10-12T08:15:41Z</dcterms:created>
  <dcterms:modified xsi:type="dcterms:W3CDTF">2017-11-01T08:29:44Z</dcterms:modified>
</cp:coreProperties>
</file>