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7" r:id="rId2"/>
    <p:sldId id="259" r:id="rId3"/>
    <p:sldId id="262" r:id="rId4"/>
    <p:sldId id="274" r:id="rId5"/>
    <p:sldId id="266" r:id="rId6"/>
    <p:sldId id="267" r:id="rId7"/>
    <p:sldId id="275" r:id="rId8"/>
    <p:sldId id="268" r:id="rId9"/>
    <p:sldId id="294" r:id="rId10"/>
    <p:sldId id="276" r:id="rId11"/>
    <p:sldId id="287" r:id="rId12"/>
    <p:sldId id="280" r:id="rId13"/>
    <p:sldId id="289" r:id="rId14"/>
    <p:sldId id="281" r:id="rId15"/>
    <p:sldId id="283" r:id="rId16"/>
    <p:sldId id="288" r:id="rId17"/>
    <p:sldId id="285" r:id="rId18"/>
    <p:sldId id="286" r:id="rId19"/>
    <p:sldId id="272" r:id="rId20"/>
    <p:sldId id="293" r:id="rId21"/>
    <p:sldId id="278" r:id="rId22"/>
    <p:sldId id="292" r:id="rId23"/>
    <p:sldId id="291" r:id="rId24"/>
    <p:sldId id="273" r:id="rId25"/>
    <p:sldId id="29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4" autoAdjust="0"/>
    <p:restoredTop sz="98903" autoAdjust="0"/>
  </p:normalViewPr>
  <p:slideViewPr>
    <p:cSldViewPr>
      <p:cViewPr>
        <p:scale>
          <a:sx n="89" d="100"/>
          <a:sy n="89" d="100"/>
        </p:scale>
        <p:origin x="-570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08540-CCEC-4666-ABFE-A1FA1766FFB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A0266BB-CA97-425F-BA48-BB92D3DC05F4}">
      <dgm:prSet/>
      <dgm:spPr/>
      <dgm:t>
        <a:bodyPr/>
        <a:lstStyle/>
        <a:p>
          <a:pPr rtl="0"/>
          <a:r>
            <a:rPr lang="zh-TW" b="1" baseline="0" dirty="0" smtClean="0">
              <a:latin typeface="標楷體" pitchFamily="65" charset="-120"/>
              <a:ea typeface="標楷體" pitchFamily="65" charset="-120"/>
            </a:rPr>
            <a:t>你找得到我嗎</a:t>
          </a:r>
          <a:r>
            <a:rPr lang="en-US" b="1" baseline="0" dirty="0" smtClean="0">
              <a:latin typeface="標楷體" pitchFamily="65" charset="-120"/>
              <a:ea typeface="標楷體" pitchFamily="65" charset="-120"/>
            </a:rPr>
            <a:t>? </a:t>
          </a:r>
          <a:r>
            <a:rPr lang="zh-TW" b="1" baseline="0" dirty="0" smtClean="0">
              <a:latin typeface="標楷體" pitchFamily="65" charset="-120"/>
              <a:ea typeface="標楷體" pitchFamily="65" charset="-120"/>
            </a:rPr>
            <a:t>竹節蟲的偽裝與擬態</a:t>
          </a:r>
          <a:endParaRPr lang="zh-TW" b="1" baseline="0" dirty="0">
            <a:latin typeface="標楷體" pitchFamily="65" charset="-120"/>
            <a:ea typeface="標楷體" pitchFamily="65" charset="-120"/>
          </a:endParaRPr>
        </a:p>
      </dgm:t>
    </dgm:pt>
    <dgm:pt modelId="{D3296B44-D3E7-41F4-AC6A-204C9D4B639C}" type="parTrans" cxnId="{B89F0179-DDD4-46CC-AC6F-A06DE49EE38C}">
      <dgm:prSet/>
      <dgm:spPr/>
      <dgm:t>
        <a:bodyPr/>
        <a:lstStyle/>
        <a:p>
          <a:endParaRPr lang="zh-TW" altLang="en-US"/>
        </a:p>
      </dgm:t>
    </dgm:pt>
    <dgm:pt modelId="{212A81BE-E044-4519-9F77-0BE9C3B48425}" type="sibTrans" cxnId="{B89F0179-DDD4-46CC-AC6F-A06DE49EE38C}">
      <dgm:prSet/>
      <dgm:spPr/>
      <dgm:t>
        <a:bodyPr/>
        <a:lstStyle/>
        <a:p>
          <a:endParaRPr lang="zh-TW" altLang="en-US"/>
        </a:p>
      </dgm:t>
    </dgm:pt>
    <dgm:pt modelId="{5C02D1FA-458D-4D83-A307-3FB970C8E010}" type="pres">
      <dgm:prSet presAssocID="{BFC08540-CCEC-4666-ABFE-A1FA1766FF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E7E0B0-2879-4F6A-BA1E-A0ED54DBC843}" type="pres">
      <dgm:prSet presAssocID="{4A0266BB-CA97-425F-BA48-BB92D3DC05F4}" presName="linNode" presStyleCnt="0"/>
      <dgm:spPr/>
    </dgm:pt>
    <dgm:pt modelId="{C1EEA728-51CE-4257-9227-8BE30BB2E8AF}" type="pres">
      <dgm:prSet presAssocID="{4A0266BB-CA97-425F-BA48-BB92D3DC05F4}" presName="parentText" presStyleLbl="node1" presStyleIdx="0" presStyleCnt="1" custScaleX="277778" custLinFactNeighborX="10381" custLinFactNeighborY="-114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7CDAB8-124F-4AA2-A038-8E7CBF4A137B}" type="presOf" srcId="{BFC08540-CCEC-4666-ABFE-A1FA1766FFB9}" destId="{5C02D1FA-458D-4D83-A307-3FB970C8E010}" srcOrd="0" destOrd="0" presId="urn:microsoft.com/office/officeart/2005/8/layout/vList5"/>
    <dgm:cxn modelId="{EDA17869-DE27-44F2-8B2C-D31C30F1C2AA}" type="presOf" srcId="{4A0266BB-CA97-425F-BA48-BB92D3DC05F4}" destId="{C1EEA728-51CE-4257-9227-8BE30BB2E8AF}" srcOrd="0" destOrd="0" presId="urn:microsoft.com/office/officeart/2005/8/layout/vList5"/>
    <dgm:cxn modelId="{B89F0179-DDD4-46CC-AC6F-A06DE49EE38C}" srcId="{BFC08540-CCEC-4666-ABFE-A1FA1766FFB9}" destId="{4A0266BB-CA97-425F-BA48-BB92D3DC05F4}" srcOrd="0" destOrd="0" parTransId="{D3296B44-D3E7-41F4-AC6A-204C9D4B639C}" sibTransId="{212A81BE-E044-4519-9F77-0BE9C3B48425}"/>
    <dgm:cxn modelId="{33C8E1A3-3C9E-4127-9AB6-19CEB7A3E8BF}" type="presParOf" srcId="{5C02D1FA-458D-4D83-A307-3FB970C8E010}" destId="{55E7E0B0-2879-4F6A-BA1E-A0ED54DBC843}" srcOrd="0" destOrd="0" presId="urn:microsoft.com/office/officeart/2005/8/layout/vList5"/>
    <dgm:cxn modelId="{D76AE3A6-652D-4526-B43F-1D5896AA4093}" type="presParOf" srcId="{55E7E0B0-2879-4F6A-BA1E-A0ED54DBC843}" destId="{C1EEA728-51CE-4257-9227-8BE30BB2E8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EA728-51CE-4257-9227-8BE30BB2E8AF}">
      <dsp:nvSpPr>
        <dsp:cNvPr id="0" name=""/>
        <dsp:cNvSpPr/>
      </dsp:nvSpPr>
      <dsp:spPr>
        <a:xfrm>
          <a:off x="7063" y="0"/>
          <a:ext cx="7231936" cy="114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b="1" kern="1200" baseline="0" dirty="0" smtClean="0">
              <a:latin typeface="標楷體" pitchFamily="65" charset="-120"/>
              <a:ea typeface="標楷體" pitchFamily="65" charset="-120"/>
            </a:rPr>
            <a:t>你找得到我嗎</a:t>
          </a:r>
          <a:r>
            <a:rPr lang="en-US" sz="3300" b="1" kern="1200" baseline="0" dirty="0" smtClean="0">
              <a:latin typeface="標楷體" pitchFamily="65" charset="-120"/>
              <a:ea typeface="標楷體" pitchFamily="65" charset="-120"/>
            </a:rPr>
            <a:t>? </a:t>
          </a:r>
          <a:r>
            <a:rPr lang="zh-TW" sz="3300" b="1" kern="1200" baseline="0" dirty="0" smtClean="0">
              <a:latin typeface="標楷體" pitchFamily="65" charset="-120"/>
              <a:ea typeface="標楷體" pitchFamily="65" charset="-120"/>
            </a:rPr>
            <a:t>竹節蟲的偽裝與擬態</a:t>
          </a:r>
          <a:endParaRPr lang="zh-TW" sz="3300" b="1" kern="1200" baseline="0" dirty="0">
            <a:latin typeface="標楷體" pitchFamily="65" charset="-120"/>
            <a:ea typeface="標楷體" pitchFamily="65" charset="-120"/>
          </a:endParaRPr>
        </a:p>
      </dsp:txBody>
      <dsp:txXfrm>
        <a:off x="7063" y="0"/>
        <a:ext cx="7231936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94B8-2E59-4604-9890-DBE5502BDFB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46521-2D00-43EF-B8CD-4801857B75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5564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6521-2D00-43EF-B8CD-4801857B75F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46521-2D00-43EF-B8CD-4801857B75F0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5" name="副標題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1" name="日期版面配置區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標題版面配置區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1" name="文字版面配置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7" name="日期版面配置區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F6D769E-C2DF-44BA-A9DC-0E6A816B0023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9E7B22-3428-42CE-B3FB-8975AF0816C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467544" y="116632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00232" y="6143644"/>
            <a:ext cx="4000528" cy="50006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細明體" pitchFamily="49" charset="-120"/>
                <a:ea typeface="細明體" pitchFamily="49" charset="-120"/>
              </a:rPr>
              <a:t>顏崇祐、張瑋庭、劉彧瑄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細明體" pitchFamily="49" charset="-120"/>
              <a:ea typeface="細明體" pitchFamily="49" charset="-120"/>
            </a:endParaRPr>
          </a:p>
          <a:p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zh-TW" altLang="en-US" dirty="0"/>
          </a:p>
        </p:txBody>
      </p:sp>
      <p:pic>
        <p:nvPicPr>
          <p:cNvPr id="3074" name="Picture 2" descr="G:\小論文\隱形小忍者\已處理圖檔\不知名\DSCF0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052736"/>
            <a:ext cx="7247728" cy="4876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2000240"/>
            <a:ext cx="7072362" cy="358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六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昆蟲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Q &amp;A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   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作者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: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朱耀沂</a:t>
            </a:r>
            <a:r>
              <a:rPr lang="zh-TW" altLang="zh-TW" sz="2800" dirty="0" smtClean="0"/>
              <a:t>、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盧耽</a:t>
            </a:r>
            <a:endParaRPr lang="en-US" altLang="zh-TW" sz="28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擬態是昆蟲為躲避害敵</a:t>
            </a:r>
            <a:r>
              <a:rPr lang="zh-TW" altLang="zh-TW" sz="2800" dirty="0" smtClean="0"/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外表模仿另一種具備有效力防禦利器的昆蟲</a:t>
            </a:r>
            <a:r>
              <a:rPr lang="zh-TW" altLang="zh-TW" sz="2800" dirty="0" smtClean="0"/>
              <a:t>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偽裝是體形</a:t>
            </a:r>
            <a:r>
              <a:rPr lang="zh-TW" altLang="zh-TW" sz="2800" dirty="0" smtClean="0"/>
              <a:t>、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體色模仿周圍環境</a:t>
            </a:r>
            <a:r>
              <a:rPr lang="zh-TW" altLang="zh-TW" sz="2800" dirty="0" smtClean="0"/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讓自己不易被敵人發現</a:t>
            </a:r>
            <a:r>
              <a:rPr lang="zh-TW" altLang="zh-TW" sz="2800" dirty="0" smtClean="0"/>
              <a:t>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觀察及飼養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1484784"/>
            <a:ext cx="7239000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成蟲觀察種類：日本棘竹節蟲、皮竹節蟲、幽靈竹節蟲、棉桿竹節蟲、葉竹節蟲、瘤竹節蟲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卵形態比較的種類：皮竹節蟲、幽靈竹節蟲、棉桿竹節蟲、葉竹節蟲、瘤竹節蟲。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  <p:pic>
        <p:nvPicPr>
          <p:cNvPr id="1026" name="Picture 2" descr="F:\小論文\隱形小忍者\已處理圖檔\崇佑2\P_20170807_060513_vHDR_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2314551" cy="2924944"/>
          </a:xfrm>
          <a:prstGeom prst="rect">
            <a:avLst/>
          </a:prstGeom>
          <a:noFill/>
        </p:spPr>
      </p:pic>
      <p:pic>
        <p:nvPicPr>
          <p:cNvPr id="1027" name="Picture 3" descr="F:\小論文\隱形小忍者\已處理圖檔\崇佑2\P_20170917_130722_vHDR_A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933056"/>
            <a:ext cx="2303858" cy="2924944"/>
          </a:xfrm>
          <a:prstGeom prst="rect">
            <a:avLst/>
          </a:prstGeom>
          <a:noFill/>
        </p:spPr>
      </p:pic>
      <p:pic>
        <p:nvPicPr>
          <p:cNvPr id="1028" name="Picture 4" descr="F:\小論文\隱形小忍者\活動集\IMAG3176.jpg"/>
          <p:cNvPicPr>
            <a:picLocks noChangeAspect="1" noChangeArrowheads="1"/>
          </p:cNvPicPr>
          <p:nvPr/>
        </p:nvPicPr>
        <p:blipFill>
          <a:blip r:embed="rId4" cstate="print"/>
          <a:srcRect r="13953"/>
          <a:stretch>
            <a:fillRect/>
          </a:stretch>
        </p:blipFill>
        <p:spPr bwMode="auto">
          <a:xfrm>
            <a:off x="4500562" y="3933056"/>
            <a:ext cx="365948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竹節蟲的外型與構造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4258831"/>
              </p:ext>
            </p:extLst>
          </p:nvPr>
        </p:nvGraphicFramePr>
        <p:xfrm>
          <a:off x="179512" y="1546377"/>
          <a:ext cx="7920880" cy="5194991"/>
        </p:xfrm>
        <a:graphic>
          <a:graphicData uri="http://schemas.openxmlformats.org/drawingml/2006/table">
            <a:tbl>
              <a:tblPr/>
              <a:tblGrid>
                <a:gridCol w="2616334"/>
                <a:gridCol w="2617800"/>
                <a:gridCol w="2686746"/>
              </a:tblGrid>
              <a:tr h="1962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4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棉桿竹節蟲複眼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棉桿竹節蟲翅基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成蟲的腳無法再生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6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5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雄蟲第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至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腹板構成下生殖片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雌蟲第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腹板形成蓋片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皮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竹節蟲腹部末端結合進行交配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F:\竹節蟲目\棉桿竹節蟲\DSCF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592288" cy="1944215"/>
          </a:xfrm>
          <a:prstGeom prst="rect">
            <a:avLst/>
          </a:prstGeom>
          <a:noFill/>
        </p:spPr>
      </p:pic>
      <p:pic>
        <p:nvPicPr>
          <p:cNvPr id="7171" name="Picture 3" descr="F:\竹節蟲目\棉桿竹節蟲\DSCF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2664296" cy="1944216"/>
          </a:xfrm>
          <a:prstGeom prst="rect">
            <a:avLst/>
          </a:prstGeom>
          <a:noFill/>
        </p:spPr>
      </p:pic>
      <p:pic>
        <p:nvPicPr>
          <p:cNvPr id="5122" name="Picture 2" descr="G:\小論文\隱形小忍者\已處理圖檔\長缸竹節蟲\DSCF0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556792"/>
            <a:ext cx="2664296" cy="1944216"/>
          </a:xfrm>
          <a:prstGeom prst="rect">
            <a:avLst/>
          </a:prstGeom>
          <a:noFill/>
        </p:spPr>
      </p:pic>
      <p:pic>
        <p:nvPicPr>
          <p:cNvPr id="5123" name="Picture 3" descr="G:\竹節蟲目\皮竹節蟲\DSCF0051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</p:spPr>
      </p:pic>
      <p:pic>
        <p:nvPicPr>
          <p:cNvPr id="5124" name="Picture 4" descr="G:\竹節蟲目\皮竹節蟲\DSCF0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005064"/>
            <a:ext cx="2664296" cy="1944216"/>
          </a:xfrm>
          <a:prstGeom prst="rect">
            <a:avLst/>
          </a:prstGeom>
          <a:noFill/>
        </p:spPr>
      </p:pic>
      <p:pic>
        <p:nvPicPr>
          <p:cNvPr id="5125" name="Picture 5" descr="G:\竹節蟲目\皮竹節蟲\DSCF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005064"/>
            <a:ext cx="2664296" cy="193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日本棘竹節蟲</a:t>
            </a:r>
            <a:endParaRPr lang="zh-TW" altLang="en-US" sz="400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0131497"/>
              </p:ext>
            </p:extLst>
          </p:nvPr>
        </p:nvGraphicFramePr>
        <p:xfrm>
          <a:off x="107505" y="1124745"/>
          <a:ext cx="7992887" cy="5574379"/>
        </p:xfrm>
        <a:graphic>
          <a:graphicData uri="http://schemas.openxmlformats.org/drawingml/2006/table">
            <a:tbl>
              <a:tblPr/>
              <a:tblGrid>
                <a:gridCol w="2663798"/>
                <a:gridCol w="2665291"/>
                <a:gridCol w="2663798"/>
              </a:tblGrid>
              <a:tr h="19968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3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觀察及採集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孤雌生殖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雌蟲成短棒狀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52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1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各腿節都不具刺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全身長滿</a:t>
                      </a:r>
                      <a:r>
                        <a:rPr lang="zh-TW" altLang="en-US" sz="2400" dirty="0" smtClean="0">
                          <a:ea typeface="標楷體" pitchFamily="65" charset="-120"/>
                        </a:rPr>
                        <a:t>棘狀小刺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台灣唯一地棲性竹節蟲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4" descr="G:\小論文\隱形小忍者\已處理圖檔\日本棘刺\DSCF0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592288" cy="2016224"/>
          </a:xfrm>
          <a:prstGeom prst="rect">
            <a:avLst/>
          </a:prstGeom>
          <a:noFill/>
        </p:spPr>
      </p:pic>
      <p:pic>
        <p:nvPicPr>
          <p:cNvPr id="11" name="Picture 2" descr="F:\小論文\隱形小忍者\已處理圖檔\日本棘刺\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2664296" cy="2051255"/>
          </a:xfrm>
          <a:prstGeom prst="rect">
            <a:avLst/>
          </a:prstGeom>
          <a:noFill/>
        </p:spPr>
      </p:pic>
      <p:pic>
        <p:nvPicPr>
          <p:cNvPr id="12" name="Picture 3" descr="F:\小論文\隱形小忍者\已處理圖檔\日本棘刺\DSCF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24744"/>
            <a:ext cx="2664296" cy="2051255"/>
          </a:xfrm>
          <a:prstGeom prst="rect">
            <a:avLst/>
          </a:prstGeom>
          <a:noFill/>
        </p:spPr>
      </p:pic>
      <p:pic>
        <p:nvPicPr>
          <p:cNvPr id="13" name="Picture 4" descr="F:\小論文\隱形小忍者\已處理圖檔\日本棘刺\DSCF0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933056"/>
            <a:ext cx="2664296" cy="2016224"/>
          </a:xfrm>
          <a:prstGeom prst="rect">
            <a:avLst/>
          </a:prstGeom>
          <a:noFill/>
        </p:spPr>
      </p:pic>
      <p:pic>
        <p:nvPicPr>
          <p:cNvPr id="14" name="Picture 3" descr="G:\小論文\隱形小忍者\已處理圖檔\日本棘刺\100_04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933056"/>
            <a:ext cx="2664297" cy="2016224"/>
          </a:xfrm>
          <a:prstGeom prst="rect">
            <a:avLst/>
          </a:prstGeom>
          <a:noFill/>
        </p:spPr>
      </p:pic>
      <p:pic>
        <p:nvPicPr>
          <p:cNvPr id="15" name="Picture 2" descr="G:\小論文\隱形小忍者\已處理圖檔\日本棘刺\100_0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933056"/>
            <a:ext cx="2664296" cy="20329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皮竹節蟲</a:t>
            </a:r>
            <a:endParaRPr lang="zh-TW" altLang="en-US" sz="4000" b="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4995936"/>
              </p:ext>
            </p:extLst>
          </p:nvPr>
        </p:nvGraphicFramePr>
        <p:xfrm>
          <a:off x="107505" y="1124744"/>
          <a:ext cx="7992887" cy="5522493"/>
        </p:xfrm>
        <a:graphic>
          <a:graphicData uri="http://schemas.openxmlformats.org/drawingml/2006/table">
            <a:tbl>
              <a:tblPr/>
              <a:tblGrid>
                <a:gridCol w="2663798"/>
                <a:gridCol w="2665291"/>
                <a:gridCol w="2663798"/>
              </a:tblGrid>
              <a:tr h="2071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夜間觀察及採集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夜間觀察及採集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粗粒皮雄蟲背板兩側有紅色條紋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93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粗粒皮雄蟲綠色型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台灣皮雌蟲褐色型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腹部彎曲模擬蠍子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F:\小論文\隱形小忍者\已處理圖檔\皮竹節蟲\100_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2664296" cy="2088232"/>
          </a:xfrm>
          <a:prstGeom prst="rect">
            <a:avLst/>
          </a:prstGeom>
          <a:noFill/>
        </p:spPr>
      </p:pic>
      <p:pic>
        <p:nvPicPr>
          <p:cNvPr id="3075" name="Picture 3" descr="F:\小論文\隱形小忍者\已處理圖檔\皮竹節蟲\100_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124744"/>
            <a:ext cx="2688298" cy="2088232"/>
          </a:xfrm>
          <a:prstGeom prst="rect">
            <a:avLst/>
          </a:prstGeom>
          <a:noFill/>
        </p:spPr>
      </p:pic>
      <p:pic>
        <p:nvPicPr>
          <p:cNvPr id="3076" name="Picture 4" descr="F:\小論文\隱形小忍者\已處理圖檔\皮竹節蟲\DSCF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124743"/>
            <a:ext cx="2664295" cy="2088233"/>
          </a:xfrm>
          <a:prstGeom prst="rect">
            <a:avLst/>
          </a:prstGeom>
          <a:noFill/>
        </p:spPr>
      </p:pic>
      <p:pic>
        <p:nvPicPr>
          <p:cNvPr id="3078" name="Picture 6" descr="F:\小論文\隱形小忍者\已處理圖檔\皮竹節蟲\DSCF0051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77072"/>
            <a:ext cx="2664296" cy="2088232"/>
          </a:xfrm>
          <a:prstGeom prst="rect">
            <a:avLst/>
          </a:prstGeom>
          <a:noFill/>
        </p:spPr>
      </p:pic>
      <p:pic>
        <p:nvPicPr>
          <p:cNvPr id="3079" name="Picture 7" descr="F:\小論文\隱形小忍者\已處理圖檔\皮竹節蟲\DSCF005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5" y="4077072"/>
            <a:ext cx="2688299" cy="2088232"/>
          </a:xfrm>
          <a:prstGeom prst="rect">
            <a:avLst/>
          </a:prstGeom>
          <a:noFill/>
        </p:spPr>
      </p:pic>
      <p:pic>
        <p:nvPicPr>
          <p:cNvPr id="6146" name="Picture 2" descr="G:\竹節蟲目\皮竹節蟲\DSCF03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077072"/>
            <a:ext cx="2688298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幽靈竹節蟲</a:t>
            </a:r>
            <a:endParaRPr lang="zh-TW" altLang="en-US" sz="4000" b="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/>
        </p:nvGraphicFramePr>
        <p:xfrm>
          <a:off x="251520" y="1196752"/>
          <a:ext cx="7776864" cy="5225018"/>
        </p:xfrm>
        <a:graphic>
          <a:graphicData uri="http://schemas.openxmlformats.org/drawingml/2006/table">
            <a:tbl>
              <a:tblPr/>
              <a:tblGrid>
                <a:gridCol w="3888432"/>
                <a:gridCol w="3888432"/>
              </a:tblGrid>
              <a:tr h="38884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6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一齡若蟲體色偏紅褐色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腹部彎曲模擬蠍子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三齡若蟲體色成褐色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腹部彎曲模擬蠍子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G:\小論文\隱形小忍者\已處理圖檔\幽靈竹節蟲\DSCF0075.jpg"/>
          <p:cNvPicPr>
            <a:picLocks noChangeAspect="1" noChangeArrowheads="1"/>
          </p:cNvPicPr>
          <p:nvPr/>
        </p:nvPicPr>
        <p:blipFill>
          <a:blip r:embed="rId3" cstate="print"/>
          <a:srcRect l="6092" b="2326"/>
          <a:stretch>
            <a:fillRect/>
          </a:stretch>
        </p:blipFill>
        <p:spPr bwMode="auto">
          <a:xfrm>
            <a:off x="251520" y="1484784"/>
            <a:ext cx="3876938" cy="3024336"/>
          </a:xfrm>
          <a:prstGeom prst="rect">
            <a:avLst/>
          </a:prstGeom>
          <a:noFill/>
        </p:spPr>
      </p:pic>
      <p:pic>
        <p:nvPicPr>
          <p:cNvPr id="7171" name="Picture 3" descr="G:\小論文\隱形小忍者\已處理圖檔\幽靈竹節蟲\DSCF0077.jpg"/>
          <p:cNvPicPr>
            <a:picLocks noChangeAspect="1" noChangeArrowheads="1"/>
          </p:cNvPicPr>
          <p:nvPr/>
        </p:nvPicPr>
        <p:blipFill>
          <a:blip r:embed="rId4" cstate="print"/>
          <a:srcRect r="4805" b="1280"/>
          <a:stretch>
            <a:fillRect/>
          </a:stretch>
        </p:blipFill>
        <p:spPr bwMode="auto">
          <a:xfrm>
            <a:off x="4139952" y="1484784"/>
            <a:ext cx="3888432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棉桿竹節蟲</a:t>
            </a:r>
            <a:endParaRPr lang="zh-TW" altLang="en-US" sz="400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/>
        </p:nvGraphicFramePr>
        <p:xfrm>
          <a:off x="179512" y="1124744"/>
          <a:ext cx="7964389" cy="5576632"/>
        </p:xfrm>
        <a:graphic>
          <a:graphicData uri="http://schemas.openxmlformats.org/drawingml/2006/table">
            <a:tbl>
              <a:tblPr/>
              <a:tblGrid>
                <a:gridCol w="2654301"/>
                <a:gridCol w="2655787"/>
                <a:gridCol w="2654301"/>
              </a:tblGrid>
              <a:tr h="20162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過低的溼度會造成孵化失敗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一齡若蟲體色綠色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四季皆可孵化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廣食性，南美朱槿、樟樹、番石榴等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1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若蟲期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個月即可蛻皮為成蟲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成蟲體色黃褐色</a:t>
                      </a:r>
                      <a:endParaRPr kumimoji="1" lang="en-US" altLang="zh-TW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具有一對複眼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野外觀察及採集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2" descr="G:\小論文\隱形小忍者\已處理圖檔\棉桿竹節蟲\DSCF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3"/>
            <a:ext cx="2664296" cy="2069587"/>
          </a:xfrm>
          <a:prstGeom prst="rect">
            <a:avLst/>
          </a:prstGeom>
          <a:noFill/>
        </p:spPr>
      </p:pic>
      <p:pic>
        <p:nvPicPr>
          <p:cNvPr id="10" name="Picture 3" descr="G:\小論文\隱形小忍者\已處理圖檔\棉桿竹節蟲\DSCF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7" y="1124744"/>
            <a:ext cx="2664297" cy="2069588"/>
          </a:xfrm>
          <a:prstGeom prst="rect">
            <a:avLst/>
          </a:prstGeom>
          <a:noFill/>
        </p:spPr>
      </p:pic>
      <p:pic>
        <p:nvPicPr>
          <p:cNvPr id="11" name="Picture 2" descr="F:\竹節蟲目\棉桿竹節蟲\DSCF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3" y="1124744"/>
            <a:ext cx="2664297" cy="2088231"/>
          </a:xfrm>
          <a:prstGeom prst="rect">
            <a:avLst/>
          </a:prstGeom>
          <a:noFill/>
        </p:spPr>
      </p:pic>
      <p:pic>
        <p:nvPicPr>
          <p:cNvPr id="12" name="Picture 3" descr="F:\竹節蟲目\棉桿竹節蟲\DSCF0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664296" cy="1890211"/>
          </a:xfrm>
          <a:prstGeom prst="rect">
            <a:avLst/>
          </a:prstGeom>
          <a:noFill/>
        </p:spPr>
      </p:pic>
      <p:pic>
        <p:nvPicPr>
          <p:cNvPr id="13" name="Picture 4" descr="G:\小論文\隱形小忍者\已處理圖檔\棉桿竹節蟲\DSCF01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005064"/>
            <a:ext cx="2664296" cy="1890210"/>
          </a:xfrm>
          <a:prstGeom prst="rect">
            <a:avLst/>
          </a:prstGeom>
          <a:noFill/>
        </p:spPr>
      </p:pic>
      <p:pic>
        <p:nvPicPr>
          <p:cNvPr id="14" name="Picture 5" descr="G:\小論文\隱形小忍者\已處理圖檔\棉桿竹節蟲\DSCF01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005064"/>
            <a:ext cx="2664295" cy="18902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葉竹節蟲</a:t>
            </a:r>
            <a:endParaRPr lang="zh-TW" altLang="en-US" sz="4000" b="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/>
        </p:nvGraphicFramePr>
        <p:xfrm>
          <a:off x="179511" y="1196973"/>
          <a:ext cx="7920882" cy="5431897"/>
        </p:xfrm>
        <a:graphic>
          <a:graphicData uri="http://schemas.openxmlformats.org/drawingml/2006/table">
            <a:tbl>
              <a:tblPr/>
              <a:tblGrid>
                <a:gridCol w="2639801"/>
                <a:gridCol w="2641280"/>
                <a:gridCol w="2639801"/>
              </a:tblGrid>
              <a:tr h="20065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5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一齡若蟲體色黑色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一齡若蟲身體已有片狀突起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若蟲雌蟲不具有翅膀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5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雄蟲體型較小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雌蟲成蟲翅膀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找得到嗎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?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 descr="F:\竹節蟲目\葉竹節蟲\若蟲\DSCF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196752"/>
            <a:ext cx="2688299" cy="2016224"/>
          </a:xfrm>
          <a:prstGeom prst="rect">
            <a:avLst/>
          </a:prstGeom>
          <a:noFill/>
        </p:spPr>
      </p:pic>
      <p:pic>
        <p:nvPicPr>
          <p:cNvPr id="9218" name="Picture 2" descr="G:\小論文\隱形小忍者\已處理圖檔\葉竹節蟲\DSCF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196752"/>
            <a:ext cx="2589476" cy="2016224"/>
          </a:xfrm>
          <a:prstGeom prst="rect">
            <a:avLst/>
          </a:prstGeom>
          <a:noFill/>
        </p:spPr>
      </p:pic>
      <p:pic>
        <p:nvPicPr>
          <p:cNvPr id="9219" name="Picture 3" descr="G:\小論文\隱形小忍者\已處理圖檔\葉竹節蟲\100_0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196752"/>
            <a:ext cx="2664296" cy="2016224"/>
          </a:xfrm>
          <a:prstGeom prst="rect">
            <a:avLst/>
          </a:prstGeom>
          <a:noFill/>
        </p:spPr>
      </p:pic>
      <p:pic>
        <p:nvPicPr>
          <p:cNvPr id="9221" name="Picture 5" descr="G:\竹節蟲目\葉竹節蟲\DSCF02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695848" cy="2088232"/>
          </a:xfrm>
          <a:prstGeom prst="rect">
            <a:avLst/>
          </a:prstGeom>
          <a:noFill/>
        </p:spPr>
      </p:pic>
      <p:pic>
        <p:nvPicPr>
          <p:cNvPr id="9222" name="Picture 6" descr="G:\竹節蟲目\葉竹節蟲\DSCF02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4077072"/>
            <a:ext cx="2592288" cy="2088232"/>
          </a:xfrm>
          <a:prstGeom prst="rect">
            <a:avLst/>
          </a:prstGeom>
          <a:noFill/>
        </p:spPr>
      </p:pic>
      <p:pic>
        <p:nvPicPr>
          <p:cNvPr id="9223" name="Picture 7" descr="G:\竹節蟲目\葉竹節蟲\DSCF02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4077072"/>
            <a:ext cx="2664296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 descr="紙草"/>
          <p:cNvSpPr txBox="1">
            <a:spLocks noChangeArrowheads="1"/>
          </p:cNvSpPr>
          <p:nvPr/>
        </p:nvSpPr>
        <p:spPr bwMode="auto">
          <a:xfrm>
            <a:off x="179512" y="188640"/>
            <a:ext cx="7992888" cy="7207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 smtClean="0">
                <a:ea typeface="標楷體" pitchFamily="65" charset="-120"/>
              </a:rPr>
              <a:t>瘤竹節蟲</a:t>
            </a:r>
            <a:endParaRPr lang="zh-TW" altLang="en-US" sz="4000" b="0" dirty="0">
              <a:ea typeface="標楷體" pitchFamily="65" charset="-120"/>
            </a:endParaRPr>
          </a:p>
        </p:txBody>
      </p:sp>
      <p:graphicFrame>
        <p:nvGraphicFramePr>
          <p:cNvPr id="3110" name="Group 38"/>
          <p:cNvGraphicFramePr>
            <a:graphicFrameLocks noGrp="1"/>
          </p:cNvGraphicFramePr>
          <p:nvPr/>
        </p:nvGraphicFramePr>
        <p:xfrm>
          <a:off x="179513" y="1196752"/>
          <a:ext cx="7920879" cy="5472609"/>
        </p:xfrm>
        <a:graphic>
          <a:graphicData uri="http://schemas.openxmlformats.org/drawingml/2006/table">
            <a:tbl>
              <a:tblPr/>
              <a:tblGrid>
                <a:gridCol w="2687797"/>
                <a:gridCol w="2689302"/>
                <a:gridCol w="2543780"/>
              </a:tblGrid>
              <a:tr h="21154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7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一齡若蟲呈薄板狀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三齡突起仍不明顯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個體節突起明顯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5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頭部具板狀突起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皆為雌蟲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口器特寫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" name="Picture 5" descr="G:\小論文\隱形小忍者\已處理圖檔\瘤竹節蟲\DSCF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661958" cy="2088232"/>
          </a:xfrm>
          <a:prstGeom prst="rect">
            <a:avLst/>
          </a:prstGeom>
          <a:noFill/>
        </p:spPr>
      </p:pic>
      <p:pic>
        <p:nvPicPr>
          <p:cNvPr id="2055" name="Picture 7" descr="G:\小論文\隱形小忍者\已處理圖檔\瘤竹節蟲\DSCF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96752"/>
            <a:ext cx="2688299" cy="2088232"/>
          </a:xfrm>
          <a:prstGeom prst="rect">
            <a:avLst/>
          </a:prstGeom>
          <a:noFill/>
        </p:spPr>
      </p:pic>
      <p:pic>
        <p:nvPicPr>
          <p:cNvPr id="2056" name="Picture 8" descr="G:\小論文\隱形小忍者\已處理圖檔\瘤竹節蟲\DSCF0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3" y="4077072"/>
            <a:ext cx="2520280" cy="2088232"/>
          </a:xfrm>
          <a:prstGeom prst="rect">
            <a:avLst/>
          </a:prstGeom>
          <a:noFill/>
        </p:spPr>
      </p:pic>
      <p:pic>
        <p:nvPicPr>
          <p:cNvPr id="2057" name="Picture 9" descr="G:\小論文\隱形小忍者\已處理圖檔\瘤竹節蟲\DSCF0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77072"/>
            <a:ext cx="2736304" cy="2088232"/>
          </a:xfrm>
          <a:prstGeom prst="rect">
            <a:avLst/>
          </a:prstGeom>
          <a:noFill/>
        </p:spPr>
      </p:pic>
      <p:pic>
        <p:nvPicPr>
          <p:cNvPr id="2058" name="Picture 10" descr="G:\小論文\隱形小忍者\已處理圖檔\瘤竹節蟲\DSCF05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077072"/>
            <a:ext cx="2688299" cy="2088232"/>
          </a:xfrm>
          <a:prstGeom prst="rect">
            <a:avLst/>
          </a:prstGeom>
          <a:noFill/>
        </p:spPr>
      </p:pic>
      <p:pic>
        <p:nvPicPr>
          <p:cNvPr id="2059" name="Picture 11" descr="G:\小論文\隱形小忍者\已處理圖檔\瘤竹節蟲\DSCF05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196752"/>
            <a:ext cx="262054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竹節蟲卵的形態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5" name="Group 38"/>
          <p:cNvGraphicFramePr>
            <a:graphicFrameLocks noGrp="1"/>
          </p:cNvGraphicFramePr>
          <p:nvPr/>
        </p:nvGraphicFramePr>
        <p:xfrm>
          <a:off x="251519" y="1628801"/>
          <a:ext cx="7632849" cy="4999423"/>
        </p:xfrm>
        <a:graphic>
          <a:graphicData uri="http://schemas.openxmlformats.org/drawingml/2006/table">
            <a:tbl>
              <a:tblPr/>
              <a:tblGrid>
                <a:gridCol w="2543808"/>
                <a:gridCol w="2545233"/>
                <a:gridCol w="2543808"/>
              </a:tblGrid>
              <a:tr h="18376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6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葉竹節蟲卵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瘤竹節蟲卵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棉桿竹節蟲</a:t>
                      </a: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卵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5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皮竹節蟲卵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幽靈竹節蟲卵</a:t>
                      </a:r>
                      <a:endParaRPr kumimoji="1" lang="zh-TW" alt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卵</a:t>
                      </a:r>
                      <a:r>
                        <a:rPr kumimoji="1" lang="zh-TW" alt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和糞便混雜不易分辨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G:\小論文\隱形小忍者\已處理圖檔\竹節蟲卵\100_0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582416" cy="1872208"/>
          </a:xfrm>
          <a:prstGeom prst="rect">
            <a:avLst/>
          </a:prstGeom>
          <a:noFill/>
        </p:spPr>
      </p:pic>
      <p:pic>
        <p:nvPicPr>
          <p:cNvPr id="1028" name="Picture 4" descr="G:\小論文\隱形小忍者\已處理圖檔\竹節蟲卵\100_0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2520280" cy="1872208"/>
          </a:xfrm>
          <a:prstGeom prst="rect">
            <a:avLst/>
          </a:prstGeom>
          <a:noFill/>
        </p:spPr>
      </p:pic>
      <p:pic>
        <p:nvPicPr>
          <p:cNvPr id="1029" name="Picture 5" descr="G:\小論文\隱形小忍者\已處理圖檔\竹節蟲卵\100_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2520280" cy="1872208"/>
          </a:xfrm>
          <a:prstGeom prst="rect">
            <a:avLst/>
          </a:prstGeom>
          <a:noFill/>
        </p:spPr>
      </p:pic>
      <p:pic>
        <p:nvPicPr>
          <p:cNvPr id="1030" name="Picture 6" descr="G:\小論文\隱形小忍者\已處理圖檔\皮竹節蟲\DSCF04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520280" cy="1800200"/>
          </a:xfrm>
          <a:prstGeom prst="rect">
            <a:avLst/>
          </a:prstGeom>
          <a:noFill/>
        </p:spPr>
      </p:pic>
      <p:pic>
        <p:nvPicPr>
          <p:cNvPr id="1031" name="Picture 7" descr="G:\小論文\隱形小忍者\已處理圖檔\竹節蟲卵\100_03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005064"/>
            <a:ext cx="2592288" cy="1800200"/>
          </a:xfrm>
          <a:prstGeom prst="rect">
            <a:avLst/>
          </a:prstGeom>
          <a:noFill/>
        </p:spPr>
      </p:pic>
      <p:pic>
        <p:nvPicPr>
          <p:cNvPr id="1032" name="Picture 8" descr="G:\小論文\隱形小忍者\已處理圖檔\皮竹節蟲\DSCF0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005064"/>
            <a:ext cx="2520280" cy="182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一、研究動機</a:t>
            </a:r>
            <a:endParaRPr lang="zh-TW" altLang="en-US" sz="48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2143116"/>
            <a:ext cx="740094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/>
              <a:t>         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在四下的自然課昆蟲家族中，老師介紹了好幾種昆蟲，其中竹節蟲最吸引同學的目光，我和班上的另外兩位好朋友都各自飼養了竹節蟲，經過一個暑假的觀察及資料查詢，我們發現網站及書籍上對於擬態與偽裝的解釋都不相同，因此想藉由竹節蟲獨特的外型及習性，嘗試對於擬態與偽裝提出合理的定義。 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四、研究結果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55576" y="1556792"/>
          <a:ext cx="6840758" cy="4824540"/>
        </p:xfrm>
        <a:graphic>
          <a:graphicData uri="http://schemas.openxmlformats.org/drawingml/2006/table">
            <a:tbl>
              <a:tblPr/>
              <a:tblGrid>
                <a:gridCol w="1198296"/>
                <a:gridCol w="1198296"/>
                <a:gridCol w="958831"/>
                <a:gridCol w="735847"/>
                <a:gridCol w="687372"/>
                <a:gridCol w="687372"/>
                <a:gridCol w="687372"/>
                <a:gridCol w="687372"/>
              </a:tblGrid>
              <a:tr h="3216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特徵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日本棘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皮䗛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幽靈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棉桿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葉䗛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瘤䗛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構造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有突起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有條紋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有翅膀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體型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體型細長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體型粗短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體型粗大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體型寬扁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顏色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一齡黑色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一齡紅褐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一齡綠色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成蟲綠色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成蟲褐色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動作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腹部彎曲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</a:rPr>
                        <a:t>隨風搖擺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細明體" pitchFamily="49" charset="-120"/>
                          <a:ea typeface="細明體" pitchFamily="49" charset="-120"/>
                          <a:cs typeface="Times New Roman"/>
                          <a:sym typeface="Symbol"/>
                        </a:rPr>
                        <a:t></a:t>
                      </a:r>
                      <a:endParaRPr lang="zh-TW" sz="2000" kern="10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latin typeface="細明體" pitchFamily="49" charset="-120"/>
                        <a:ea typeface="細明體" pitchFamily="49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四、研究結果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83568" y="2060849"/>
          <a:ext cx="6840760" cy="3528391"/>
        </p:xfrm>
        <a:graphic>
          <a:graphicData uri="http://schemas.openxmlformats.org/drawingml/2006/table">
            <a:tbl>
              <a:tblPr/>
              <a:tblGrid>
                <a:gridCol w="1398307"/>
                <a:gridCol w="1117969"/>
                <a:gridCol w="868100"/>
                <a:gridCol w="883026"/>
                <a:gridCol w="845166"/>
                <a:gridCol w="861033"/>
                <a:gridCol w="867159"/>
              </a:tblGrid>
              <a:tr h="14113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產卵方式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構造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特色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皮䗛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幽靈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棉桿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Calibri"/>
                          <a:ea typeface="新細明體"/>
                          <a:cs typeface="Times New Roman"/>
                        </a:rPr>
                        <a:t>葉䗛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瘤䗛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拋棄型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像種子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標楷體"/>
                          <a:cs typeface="Times New Roman"/>
                          <a:sym typeface="Symbol"/>
                        </a:rPr>
                        <a:t>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標楷體"/>
                          <a:cs typeface="Times New Roman"/>
                          <a:sym typeface="Symbol"/>
                        </a:rPr>
                        <a:t>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附著型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毛狀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標楷體"/>
                          <a:cs typeface="Times New Roman"/>
                          <a:sym typeface="Symbol"/>
                        </a:rPr>
                        <a:t>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標楷體"/>
                          <a:cs typeface="Times New Roman"/>
                          <a:sym typeface="Symbol"/>
                        </a:rPr>
                        <a:t>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黏著型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latin typeface="Calibri"/>
                          <a:ea typeface="新細明體"/>
                          <a:cs typeface="Times New Roman"/>
                        </a:rPr>
                        <a:t>像蟲便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/>
                          <a:ea typeface="標楷體"/>
                          <a:cs typeface="Times New Roman"/>
                          <a:sym typeface="Symbol"/>
                        </a:rPr>
                        <a:t>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四、研究結果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1500176"/>
          <a:ext cx="7500990" cy="4759670"/>
        </p:xfrm>
        <a:graphic>
          <a:graphicData uri="http://schemas.openxmlformats.org/drawingml/2006/table">
            <a:tbl>
              <a:tblPr/>
              <a:tblGrid>
                <a:gridCol w="1143008"/>
                <a:gridCol w="4357718"/>
                <a:gridCol w="2000264"/>
              </a:tblGrid>
              <a:tr h="246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資料來源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原始解釋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實際</a:t>
                      </a: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觀察</a:t>
                      </a:r>
                      <a:r>
                        <a:rPr lang="zh-TW" altLang="en-US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竹節蟲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奇摩知識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擬態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自己本身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),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將自身的體型及顏色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,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變得和週遭環境相結合。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不會隨環境</a:t>
                      </a: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改變</a:t>
                      </a:r>
                      <a:r>
                        <a:rPr lang="zh-TW" altLang="en-US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體</a:t>
                      </a: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型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及顏色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偽裝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外加物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),</a:t>
                      </a: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靠外加物使自己不會被敵人發現。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不會利用外加物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6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探索科博館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擬態是改變身體結構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外形改變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偽裝是用外來的物件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不會利用外來的物件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維基百科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偽裝是動物用來隱藏自己，或是欺騙其他動物的一種手段，包括了保護色、警戒色和擬態。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偽裝與擬態應該是不同的概念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圍紀實驗室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擬態是生物的形態擬似另一種生物或非生物，讓生物個體融入周遭的環境中。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生物個體融入周遭的環境中應該是偽裝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圖解昆蟲學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擬態</a:t>
                      </a: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是</a:t>
                      </a:r>
                      <a:r>
                        <a:rPr lang="zh-TW" altLang="en-US" sz="1600" dirty="0" smtClean="0">
                          <a:latin typeface="細明體" pitchFamily="49" charset="-120"/>
                          <a:ea typeface="細明體" pitchFamily="49" charset="-120"/>
                        </a:rPr>
                        <a:t>模擬特定</a:t>
                      </a:r>
                      <a:r>
                        <a:rPr lang="zh-TW" altLang="zh-TW" sz="1600" dirty="0" smtClean="0">
                          <a:latin typeface="細明體" pitchFamily="49" charset="-120"/>
                          <a:ea typeface="細明體" pitchFamily="49" charset="-120"/>
                        </a:rPr>
                        <a:t>生物</a:t>
                      </a:r>
                      <a:r>
                        <a:rPr lang="zh-TW" altLang="en-US" sz="1600" dirty="0" smtClean="0">
                          <a:latin typeface="細明體" pitchFamily="49" charset="-120"/>
                          <a:ea typeface="細明體" pitchFamily="49" charset="-120"/>
                        </a:rPr>
                        <a:t>及非生物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模</a:t>
                      </a:r>
                      <a:r>
                        <a:rPr lang="zh-TW" altLang="en-US" sz="1600" dirty="0" smtClean="0">
                          <a:latin typeface="細明體" pitchFamily="49" charset="-120"/>
                          <a:ea typeface="細明體" pitchFamily="49" charset="-120"/>
                        </a:rPr>
                        <a:t>擬</a:t>
                      </a:r>
                      <a:r>
                        <a:rPr lang="zh-TW" altLang="zh-TW" sz="1600" dirty="0" smtClean="0">
                          <a:latin typeface="細明體" pitchFamily="49" charset="-120"/>
                          <a:ea typeface="細明體" pitchFamily="49" charset="-120"/>
                        </a:rPr>
                        <a:t>生物</a:t>
                      </a:r>
                      <a:r>
                        <a:rPr lang="zh-TW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是</a:t>
                      </a:r>
                      <a:r>
                        <a:rPr lang="zh-TW" altLang="en-US" sz="1600" kern="100" dirty="0" smtClean="0">
                          <a:latin typeface="Calibri"/>
                          <a:ea typeface="新細明體"/>
                          <a:cs typeface="Times New Roman"/>
                        </a:rPr>
                        <a:t>動作</a:t>
                      </a:r>
                      <a:endParaRPr lang="en-US" altLang="zh-TW" sz="16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dirty="0" smtClean="0">
                          <a:latin typeface="細明體" pitchFamily="49" charset="-120"/>
                          <a:ea typeface="細明體" pitchFamily="49" charset="-120"/>
                        </a:rPr>
                        <a:t>模擬非生物是外形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Calibri"/>
                          <a:ea typeface="新細明體"/>
                          <a:cs typeface="Times New Roman"/>
                        </a:rPr>
                        <a:t>昆蟲</a:t>
                      </a:r>
                      <a:r>
                        <a:rPr lang="en-US" sz="1600" kern="100" dirty="0">
                          <a:latin typeface="Calibri"/>
                          <a:ea typeface="新細明體"/>
                          <a:cs typeface="Times New Roman"/>
                        </a:rPr>
                        <a:t>Q &amp;A   </a:t>
                      </a:r>
                      <a:endParaRPr lang="zh-TW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擬態是擬態是昆蟲為躲避害敵，外表模仿另一種具備有效力防禦利器的昆蟲。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9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latin typeface="Calibri"/>
                          <a:ea typeface="新細明體"/>
                          <a:cs typeface="Times New Roman"/>
                        </a:rPr>
                        <a:t>偽裝是體形、體色模仿周圍環境，讓自己不易被敵人發現。</a:t>
                      </a: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7955" marR="57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五、討論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857364"/>
            <a:ext cx="7186634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zh-TW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圖解昆蟲學</a:t>
            </a:r>
            <a:r>
              <a:rPr lang="zh-TW" altLang="en-US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與</a:t>
            </a:r>
            <a:r>
              <a:rPr lang="zh-TW" altLang="zh-TW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昆蟲</a:t>
            </a:r>
            <a:r>
              <a:rPr lang="en-US" altLang="zh-TW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Q&amp;A</a:t>
            </a:r>
            <a:r>
              <a:rPr lang="zh-TW" altLang="en-US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為相同作者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對於</a:t>
            </a:r>
            <a:r>
              <a:rPr lang="zh-TW" altLang="zh-TW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擬態</a:t>
            </a:r>
            <a:r>
              <a:rPr lang="zh-TW" altLang="en-US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與偽裝卻有不同解釋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容易造成觀念混淆。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2.</a:t>
            </a:r>
            <a:r>
              <a:rPr lang="zh-TW" altLang="en-US" sz="2800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同一隱藏的行為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不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被天敵發現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稱為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隱蔽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式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擬態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若有攻擊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獵物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的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情形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卻解釋成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攻擊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性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擬態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令人無法認同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，例如樹皮螳螂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。</a:t>
            </a:r>
            <a:endParaRPr lang="zh-TW" altLang="zh-TW" sz="2800" kern="100" dirty="0" smtClean="0">
              <a:latin typeface="細明體" pitchFamily="49" charset="-120"/>
              <a:ea typeface="細明體" pitchFamily="49" charset="-120"/>
              <a:cs typeface="Times New Roman"/>
            </a:endParaRPr>
          </a:p>
          <a:p>
            <a:pPr>
              <a:buNone/>
            </a:pPr>
            <a:r>
              <a:rPr lang="en-US" altLang="zh-TW" sz="2800" kern="100" dirty="0" smtClean="0">
                <a:latin typeface="Calibri"/>
                <a:ea typeface="新細明體"/>
                <a:cs typeface="Times New Roman"/>
              </a:rPr>
              <a:t>  </a:t>
            </a:r>
            <a:endParaRPr lang="zh-TW" altLang="zh-TW" sz="2800" kern="100" dirty="0" smtClean="0">
              <a:latin typeface="Calibri"/>
              <a:ea typeface="新細明體"/>
              <a:cs typeface="Times New Roman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六、結論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628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一、</a:t>
            </a:r>
            <a:r>
              <a:rPr lang="zh-TW" altLang="en-US" kern="100" dirty="0" smtClean="0">
                <a:latin typeface="細明體" pitchFamily="49" charset="-120"/>
                <a:ea typeface="細明體" pitchFamily="49" charset="-120"/>
                <a:cs typeface="Times New Roman"/>
              </a:rPr>
              <a:t>同一隱藏的行為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不應該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被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解釋成有兩種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型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式的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擬態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。</a:t>
            </a:r>
            <a:endParaRPr lang="en-US" altLang="zh-TW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二、偽裝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與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擬態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的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概念應該區分，根據我門飼養與觀察，竹節蟲體色多為綠色或褐色，與所棲息生活環境中的植物葉片或枯葉樹皮等顏色相似，有助於它們逃避天敵的侵害，這種態樣稱為偽裝，比稱為</a:t>
            </a:r>
            <a:r>
              <a:rPr lang="zh-TW" altLang="zh-TW" dirty="0" smtClean="0">
                <a:latin typeface="細明體" pitchFamily="49" charset="-120"/>
                <a:ea typeface="細明體" pitchFamily="49" charset="-120"/>
              </a:rPr>
              <a:t>隱蔽型擬態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更為妥適。</a:t>
            </a:r>
            <a:endParaRPr lang="en-US" altLang="zh-TW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三、竹節蟲的卵多為褐色，且形似種子或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蟲便，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也是一種偽裝。</a:t>
            </a:r>
            <a:endParaRPr lang="en-US" altLang="zh-TW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四、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所以我們認為</a:t>
            </a:r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  </a:t>
            </a:r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偽裝是生物模擬非生物，即體形體色模仿周圍環境 。</a:t>
            </a:r>
            <a:endParaRPr lang="en-US" altLang="zh-TW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細明體" pitchFamily="49" charset="-120"/>
                <a:ea typeface="細明體" pitchFamily="49" charset="-120"/>
              </a:rPr>
              <a:t>  2.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擬態是生物模擬生物，即外表模仿另一種具備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有效防禦</a:t>
            </a: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利器的生物。</a:t>
            </a:r>
            <a:endParaRPr lang="zh-TW" altLang="en-US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820122"/>
          </a:xfrm>
        </p:spPr>
        <p:txBody>
          <a:bodyPr/>
          <a:lstStyle/>
          <a:p>
            <a:pPr algn="ctr"/>
            <a:r>
              <a:rPr lang="zh-TW" altLang="en-US" dirty="0" smtClean="0"/>
              <a:t>謝謝聆聽</a:t>
            </a:r>
            <a:endParaRPr lang="zh-TW" altLang="en-US" dirty="0"/>
          </a:p>
        </p:txBody>
      </p:sp>
      <p:pic>
        <p:nvPicPr>
          <p:cNvPr id="4" name="Picture 2" descr="G:\小論文\隱形小忍者\已處理圖檔\不知名\DSCF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200800" cy="4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5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二、研究目的</a:t>
            </a:r>
            <a:endParaRPr lang="zh-TW" altLang="en-US" sz="48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204864"/>
            <a:ext cx="5976664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一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了解書籍或網站資料對於偽裝與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   擬態的解釋 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二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藉由實際觀察及飼養了解竹節蟲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   獨特的外型及習性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三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藉由實際的觀察及飼養竹節蟲，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   充分區辨偽裝與擬態的異同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細明體" pitchFamily="49" charset="-120"/>
                <a:ea typeface="細明體" pitchFamily="49" charset="-120"/>
              </a:rPr>
              <a:t>三、研究方法 </a:t>
            </a:r>
            <a:endParaRPr lang="en-US" altLang="zh-TW" sz="4800" dirty="0" smtClean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99792" y="2204864"/>
            <a:ext cx="3456384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（一）相關資料探討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（二）觀察比較 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（三）概念分析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772816"/>
            <a:ext cx="5338936" cy="42285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一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奇摩知識</a:t>
            </a:r>
            <a:endParaRPr lang="en-US" altLang="zh-TW" sz="36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擬態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是自己本身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，軍事術語就是隱蔽，是將自身的體型及顏色，變得和週遭環境相結合。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偽裝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外加物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，軍事術語就是掩蔽，是靠外加物使自己不會被敵人發現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就是藉用其他東西、材料加在自己身上）。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460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132856"/>
            <a:ext cx="5594394" cy="29420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TW" sz="3900" dirty="0" smtClean="0">
                <a:solidFill>
                  <a:srgbClr val="00B050"/>
                </a:solidFill>
              </a:rPr>
              <a:t>(</a:t>
            </a:r>
            <a:r>
              <a:rPr lang="zh-TW" altLang="en-US" sz="39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二</a:t>
            </a:r>
            <a:r>
              <a:rPr lang="en-US" altLang="zh-TW" sz="39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39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探索科博館</a:t>
            </a:r>
            <a:r>
              <a:rPr lang="en-US" altLang="zh-TW" sz="39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-</a:t>
            </a:r>
            <a:r>
              <a:rPr lang="zh-TW" altLang="en-US" sz="39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學習資源</a:t>
            </a:r>
            <a:endParaRPr lang="en-US" altLang="zh-TW" sz="39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endParaRPr lang="en-US" altLang="zh-TW" sz="36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30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3000" dirty="0" smtClean="0">
                <a:latin typeface="細明體" pitchFamily="49" charset="-120"/>
                <a:ea typeface="細明體" pitchFamily="49" charset="-120"/>
              </a:rPr>
              <a:t>擬態是改變身體結構</a:t>
            </a:r>
            <a:endParaRPr lang="en-US" altLang="zh-TW" sz="30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endParaRPr lang="en-US" altLang="zh-TW" sz="30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3000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30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3000" dirty="0" smtClean="0">
                <a:latin typeface="細明體" pitchFamily="49" charset="-120"/>
                <a:ea typeface="細明體" pitchFamily="49" charset="-120"/>
              </a:rPr>
              <a:t>偽裝是用外來的物件</a:t>
            </a:r>
            <a:endParaRPr lang="zh-TW" altLang="en-US" sz="30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4605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844824"/>
            <a:ext cx="6336704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三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維基百科</a:t>
            </a:r>
            <a:r>
              <a:rPr lang="zh-TW" altLang="en-US" sz="32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 </a:t>
            </a:r>
            <a:endParaRPr lang="en-US" altLang="zh-TW" sz="32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偽裝是動物用來隱藏自己，或是欺騙其他動物的一種手段，不論是掠食者或是獵物，偽裝的能力都會影響這些動物的生存機率，主要的方式包括了保護色、警戒色和擬態。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擬態包含於偽裝。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988840"/>
            <a:ext cx="5521816" cy="366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四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圍紀實驗室 </a:t>
            </a:r>
            <a:endParaRPr lang="en-US" altLang="zh-TW" sz="3600" dirty="0" smtClean="0">
              <a:solidFill>
                <a:srgbClr val="00B05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擬態是生物的形態擬似另一種生物或非生物，使個體能夠爭取到更佳的生存機 會，有些擬態是讓生物個體融入周遭的環境中，使擬態的生物不易被發現。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細明體" pitchFamily="49" charset="-120"/>
                <a:ea typeface="細明體" pitchFamily="49" charset="-120"/>
              </a:rPr>
              <a:t>偽裝與擬態的解釋 </a:t>
            </a:r>
            <a:endParaRPr lang="zh-TW" altLang="en-US" sz="4400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643050"/>
            <a:ext cx="7215238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五</a:t>
            </a:r>
            <a:r>
              <a:rPr lang="en-US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)</a:t>
            </a:r>
            <a:r>
              <a:rPr lang="zh-TW" altLang="zh-TW" sz="36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圖解昆蟲學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    作者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: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盧耽</a:t>
            </a: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 fontAlgn="base"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1.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除了隱蔽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模擬特定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生物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及非生物</a:t>
            </a:r>
            <a:r>
              <a:rPr lang="zh-TW" altLang="zh-TW" sz="2800" dirty="0" smtClean="0">
                <a:latin typeface="細明體" pitchFamily="49" charset="-120"/>
                <a:ea typeface="細明體" pitchFamily="49" charset="-120"/>
              </a:rPr>
              <a:t>，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這種外形模仿的現象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被稱為</a:t>
            </a:r>
            <a:r>
              <a:rPr lang="zh-TW" altLang="zh-TW" sz="2800" dirty="0" smtClean="0"/>
              <a:t>擬態。</a:t>
            </a:r>
            <a:endParaRPr lang="en-US" altLang="zh-TW" sz="2800" dirty="0" smtClean="0"/>
          </a:p>
          <a:p>
            <a:pPr fontAlgn="base"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2.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一般</a:t>
            </a:r>
            <a:r>
              <a:rPr lang="zh-TW" altLang="zh-TW" sz="2800" dirty="0" smtClean="0"/>
              <a:t>隱蔽</a:t>
            </a:r>
            <a:r>
              <a:rPr lang="zh-TW" altLang="en-US" sz="2800" dirty="0" smtClean="0"/>
              <a:t>式</a:t>
            </a:r>
            <a:r>
              <a:rPr lang="zh-TW" altLang="zh-TW" sz="2800" dirty="0" smtClean="0"/>
              <a:t>擬態：</a:t>
            </a:r>
            <a:r>
              <a:rPr lang="zh-TW" altLang="en-US" sz="2800" dirty="0" smtClean="0"/>
              <a:t>單純模仿植物或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非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生物</a:t>
            </a:r>
            <a:r>
              <a:rPr lang="zh-TW" altLang="zh-TW" sz="2800" dirty="0" smtClean="0"/>
              <a:t>。</a:t>
            </a:r>
            <a:endParaRPr lang="zh-TW" altLang="zh-TW" sz="2800" dirty="0" smtClean="0">
              <a:latin typeface="細明體" pitchFamily="49" charset="-120"/>
              <a:ea typeface="細明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3.</a:t>
            </a:r>
            <a:r>
              <a:rPr lang="zh-TW" altLang="zh-TW" sz="2800" dirty="0" smtClean="0"/>
              <a:t>攻擊性擬態：</a:t>
            </a:r>
            <a:r>
              <a:rPr lang="zh-TW" altLang="zh-TW" sz="2800" dirty="0" smtClean="0"/>
              <a:t>捕食</a:t>
            </a:r>
            <a:r>
              <a:rPr lang="zh-TW" altLang="en-US" sz="2800" dirty="0" smtClean="0"/>
              <a:t>行昆蟲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模仿週遭</a:t>
            </a:r>
            <a:r>
              <a:rPr lang="zh-TW" altLang="zh-TW" sz="2800" dirty="0" smtClean="0"/>
              <a:t>的物</a:t>
            </a:r>
            <a:r>
              <a:rPr lang="zh-TW" altLang="en-US" sz="2800" dirty="0" smtClean="0"/>
              <a:t>體</a:t>
            </a:r>
            <a:r>
              <a:rPr lang="zh-TW" altLang="zh-TW" sz="2800" dirty="0" smtClean="0"/>
              <a:t>，例如</a:t>
            </a:r>
            <a:r>
              <a:rPr lang="zh-TW" altLang="en-US" sz="2800" dirty="0" smtClean="0"/>
              <a:t>花</a:t>
            </a:r>
            <a:r>
              <a:rPr lang="zh-TW" altLang="zh-TW" sz="2800" dirty="0" smtClean="0"/>
              <a:t>螳螂</a:t>
            </a:r>
            <a:r>
              <a:rPr lang="zh-TW" altLang="zh-TW" sz="2800" dirty="0" smtClean="0"/>
              <a:t>、</a:t>
            </a:r>
            <a:r>
              <a:rPr lang="zh-TW" altLang="en-US" sz="2800" dirty="0" smtClean="0"/>
              <a:t>樹皮</a:t>
            </a:r>
            <a:r>
              <a:rPr lang="zh-TW" altLang="zh-TW" sz="2800" dirty="0" smtClean="0"/>
              <a:t>螳螂。</a:t>
            </a:r>
            <a:endParaRPr lang="en-US" altLang="zh-TW" sz="2800" dirty="0" smtClean="0"/>
          </a:p>
          <a:p>
            <a:pPr>
              <a:buNone/>
            </a:pP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目前為多數網站引用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如</a:t>
            </a:r>
            <a:r>
              <a:rPr lang="en-US" altLang="zh-TW" sz="2800" dirty="0" smtClean="0"/>
              <a:t>:</a:t>
            </a:r>
            <a:r>
              <a:rPr lang="zh-TW" altLang="en-US" sz="28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圍紀實驗室</a:t>
            </a:r>
            <a:r>
              <a:rPr lang="zh-TW" altLang="zh-TW" sz="2800" dirty="0" smtClean="0"/>
              <a:t>、</a:t>
            </a:r>
            <a:r>
              <a:rPr lang="zh-TW" altLang="zh-TW" sz="28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科學</a:t>
            </a:r>
            <a:r>
              <a:rPr lang="en-US" altLang="zh-TW" sz="28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online</a:t>
            </a:r>
            <a:r>
              <a:rPr lang="zh-TW" altLang="en-US" sz="2800" dirty="0" smtClean="0">
                <a:latin typeface="細明體" pitchFamily="49" charset="-120"/>
                <a:ea typeface="細明體" pitchFamily="49" charset="-120"/>
              </a:rPr>
              <a:t>等</a:t>
            </a:r>
            <a:r>
              <a:rPr lang="zh-TW" altLang="en-US" sz="2800" dirty="0" smtClean="0">
                <a:solidFill>
                  <a:srgbClr val="00B050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)</a:t>
            </a:r>
            <a:endParaRPr lang="zh-TW" altLang="en-US" sz="28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華麗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華麗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華麗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1314</TotalTime>
  <Words>1469</Words>
  <Application>Microsoft Office PowerPoint</Application>
  <PresentationFormat>如螢幕大小 (4:3)</PresentationFormat>
  <Paragraphs>221</Paragraphs>
  <Slides>25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華麗</vt:lpstr>
      <vt:lpstr>投影片 1</vt:lpstr>
      <vt:lpstr>一、研究動機</vt:lpstr>
      <vt:lpstr>二、研究目的</vt:lpstr>
      <vt:lpstr>三、研究方法 </vt:lpstr>
      <vt:lpstr>偽裝與擬態的解釋 </vt:lpstr>
      <vt:lpstr>偽裝與擬態的解釋 </vt:lpstr>
      <vt:lpstr>偽裝與擬態的解釋 </vt:lpstr>
      <vt:lpstr>偽裝與擬態的解釋 </vt:lpstr>
      <vt:lpstr>偽裝與擬態的解釋 </vt:lpstr>
      <vt:lpstr>偽裝與擬態的解釋 </vt:lpstr>
      <vt:lpstr>觀察及飼養</vt:lpstr>
      <vt:lpstr>竹節蟲的外型與構造</vt:lpstr>
      <vt:lpstr>投影片 13</vt:lpstr>
      <vt:lpstr>投影片 14</vt:lpstr>
      <vt:lpstr>投影片 15</vt:lpstr>
      <vt:lpstr>投影片 16</vt:lpstr>
      <vt:lpstr>投影片 17</vt:lpstr>
      <vt:lpstr>投影片 18</vt:lpstr>
      <vt:lpstr>竹節蟲卵的形態</vt:lpstr>
      <vt:lpstr>四、研究結果</vt:lpstr>
      <vt:lpstr>四、研究結果</vt:lpstr>
      <vt:lpstr>四、研究結果</vt:lpstr>
      <vt:lpstr>五、討論</vt:lpstr>
      <vt:lpstr>六、結論</vt:lpstr>
      <vt:lpstr>謝謝聆聽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竹節蟲的偽裝與擬態</dc:title>
  <dc:creator>user</dc:creator>
  <cp:lastModifiedBy>user</cp:lastModifiedBy>
  <cp:revision>150</cp:revision>
  <dcterms:created xsi:type="dcterms:W3CDTF">2017-10-16T04:59:10Z</dcterms:created>
  <dcterms:modified xsi:type="dcterms:W3CDTF">2017-11-02T03:55:02Z</dcterms:modified>
</cp:coreProperties>
</file>