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9" r:id="rId11"/>
    <p:sldId id="278" r:id="rId12"/>
    <p:sldId id="274" r:id="rId13"/>
    <p:sldId id="275" r:id="rId14"/>
    <p:sldId id="276" r:id="rId15"/>
    <p:sldId id="277" r:id="rId16"/>
    <p:sldId id="281" r:id="rId17"/>
    <p:sldId id="280" r:id="rId18"/>
    <p:sldId id="268" r:id="rId19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0000"/>
    <a:srgbClr val="000066"/>
    <a:srgbClr val="0000CC"/>
    <a:srgbClr val="8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98" autoAdjust="0"/>
    <p:restoredTop sz="90311" autoAdjust="0"/>
  </p:normalViewPr>
  <p:slideViewPr>
    <p:cSldViewPr>
      <p:cViewPr varScale="1">
        <p:scale>
          <a:sx n="60" d="100"/>
          <a:sy n="60" d="100"/>
        </p:scale>
        <p:origin x="-159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C1250DBD-424F-4149-B8B3-2CFBA4CD48F7}" type="datetimeFigureOut">
              <a:rPr lang="zh-TW" altLang="en-US"/>
              <a:pPr>
                <a:defRPr/>
              </a:pPr>
              <a:t>2017/11/1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2211F2ED-E311-418F-9A1C-13C686793C1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大家好 我們是花崗國中</a:t>
            </a:r>
            <a:r>
              <a:rPr lang="en-US" altLang="zh-TW" smtClean="0"/>
              <a:t>”</a:t>
            </a:r>
            <a:r>
              <a:rPr lang="zh-TW" altLang="en-US" smtClean="0"/>
              <a:t>神風特攻隊</a:t>
            </a:r>
            <a:r>
              <a:rPr lang="en-US" altLang="zh-TW" smtClean="0"/>
              <a:t>”</a:t>
            </a:r>
            <a:r>
              <a:rPr lang="zh-TW" altLang="en-US" smtClean="0"/>
              <a:t>的隊員 蕭家葳 張鈞翔 我們要介紹的是</a:t>
            </a:r>
            <a:r>
              <a:rPr lang="en-US" altLang="zh-TW" smtClean="0"/>
              <a:t>”</a:t>
            </a:r>
            <a:r>
              <a:rPr lang="zh-TW" altLang="en-US" smtClean="0"/>
              <a:t>松園別館的往昔與再利用 </a:t>
            </a:r>
            <a:r>
              <a:rPr lang="en-US" altLang="zh-TW" smtClean="0"/>
              <a:t>“XD</a:t>
            </a:r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56EC80-C114-4614-A1F7-295B7E388D88}" type="slidenum">
              <a:rPr lang="zh-TW" altLang="en-US" smtClean="0"/>
              <a:pPr>
                <a:defRPr/>
              </a:pPr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TW" smtClean="0"/>
          </a:p>
          <a:p>
            <a:r>
              <a:rPr lang="en-US" altLang="zh-TW" smtClean="0"/>
              <a:t>3.EX:</a:t>
            </a:r>
            <a:r>
              <a:rPr lang="zh-TW" altLang="en-US" smtClean="0"/>
              <a:t>七夕、寫祝福卡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8D3714-1175-4915-8CCD-AA4002401F0E}" type="slidenum">
              <a:rPr lang="zh-TW" altLang="en-US" smtClean="0"/>
              <a:pPr>
                <a:defRPr/>
              </a:pPr>
              <a:t>13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需更流利</a:t>
            </a:r>
            <a:endParaRPr lang="en-US" altLang="zh-TW" smtClean="0"/>
          </a:p>
          <a:p>
            <a:r>
              <a:rPr lang="zh-TW" altLang="en-US" smtClean="0"/>
              <a:t>官督民營部分多講一點 </a:t>
            </a:r>
            <a:endParaRPr lang="en-US" altLang="zh-TW" smtClean="0"/>
          </a:p>
          <a:p>
            <a:r>
              <a:rPr lang="zh-TW" altLang="en-US" smtClean="0"/>
              <a:t>像是</a:t>
            </a:r>
            <a:r>
              <a:rPr lang="en-US" altLang="zh-TW" smtClean="0"/>
              <a:t>:</a:t>
            </a:r>
            <a:r>
              <a:rPr lang="zh-TW" altLang="en-US" smtClean="0"/>
              <a:t>民間團體更了解民眾的需求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100E01-23F6-4CD3-9CF8-53157A8A0769}" type="slidenum">
              <a:rPr lang="zh-TW" altLang="en-US" smtClean="0"/>
              <a:pPr>
                <a:defRPr/>
              </a:pPr>
              <a:t>15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企業</a:t>
            </a:r>
            <a:r>
              <a:rPr lang="en-US" altLang="zh-TW" smtClean="0"/>
              <a:t>:</a:t>
            </a:r>
            <a:r>
              <a:rPr lang="zh-TW" altLang="en-US" smtClean="0"/>
              <a:t>水利局 </a:t>
            </a:r>
            <a:r>
              <a:rPr lang="en-US" altLang="zh-TW" smtClean="0"/>
              <a:t>…</a:t>
            </a:r>
          </a:p>
          <a:p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C80AB8-0F3B-4C20-9A95-BA6FE2598ACB}" type="slidenum">
              <a:rPr lang="zh-TW" altLang="en-US" smtClean="0"/>
              <a:pPr>
                <a:defRPr/>
              </a:pPr>
              <a:t>16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不需講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0625D3-639B-4B49-B136-B5DB6B0F7AA0}" type="slidenum">
              <a:rPr lang="zh-TW" altLang="en-US" smtClean="0"/>
              <a:pPr>
                <a:defRPr/>
              </a:pPr>
              <a:t>17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923296-0A4E-4ED1-AD45-CDBCC0741202}" type="slidenum">
              <a:rPr lang="zh-TW" altLang="en-US" smtClean="0"/>
              <a:pPr>
                <a:defRPr/>
              </a:pPr>
              <a:t>18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專家黃家榮先生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AC8A42-D7D4-48FB-BCE3-64243F1864B3}" type="slidenum">
              <a:rPr lang="zh-TW" altLang="en-US" smtClean="0"/>
              <a:pPr>
                <a:defRPr/>
              </a:pPr>
              <a:t>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第</a:t>
            </a:r>
            <a:r>
              <a:rPr lang="en-US" altLang="zh-TW" smtClean="0"/>
              <a:t>2</a:t>
            </a:r>
            <a:r>
              <a:rPr lang="zh-TW" altLang="en-US" smtClean="0"/>
              <a:t>段不須講述 。第一段帶過 </a:t>
            </a:r>
            <a:r>
              <a:rPr lang="zh-TW" altLang="en-US" smtClean="0">
                <a:solidFill>
                  <a:srgbClr val="002060"/>
                </a:solidFill>
              </a:rPr>
              <a:t>主要是介紹什麼是兵事部</a:t>
            </a:r>
            <a:r>
              <a:rPr lang="en-US" altLang="zh-TW" smtClean="0">
                <a:solidFill>
                  <a:srgbClr val="002060"/>
                </a:solidFill>
              </a:rPr>
              <a:t>(</a:t>
            </a:r>
            <a:r>
              <a:rPr lang="zh-TW" altLang="en-US" smtClean="0">
                <a:solidFill>
                  <a:srgbClr val="002060"/>
                </a:solidFill>
              </a:rPr>
              <a:t>主要是招募兵及管理軍人</a:t>
            </a:r>
            <a:r>
              <a:rPr lang="en-US" altLang="zh-TW" smtClean="0">
                <a:solidFill>
                  <a:srgbClr val="002060"/>
                </a:solidFill>
              </a:rPr>
              <a:t>…)</a:t>
            </a:r>
            <a:r>
              <a:rPr lang="zh-TW" altLang="en-US" smtClean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DB1BCC-24FA-484C-ADFC-590F956C0106}" type="slidenum">
              <a:rPr lang="zh-TW" altLang="en-US" smtClean="0"/>
              <a:pPr>
                <a:defRPr/>
              </a:pPr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需更流利</a:t>
            </a:r>
            <a:endParaRPr lang="en-US" altLang="zh-TW" smtClean="0"/>
          </a:p>
          <a:p>
            <a:r>
              <a:rPr lang="en-US" altLang="zh-TW" smtClean="0"/>
              <a:t>1997</a:t>
            </a:r>
            <a:r>
              <a:rPr lang="zh-TW" altLang="en-US" smtClean="0"/>
              <a:t>年那段要說結論</a:t>
            </a:r>
            <a:r>
              <a:rPr lang="en-US" altLang="zh-TW" smtClean="0"/>
              <a:t>))</a:t>
            </a:r>
            <a:r>
              <a:rPr lang="zh-TW" altLang="en-US" smtClean="0"/>
              <a:t>沒有蓋成</a:t>
            </a:r>
            <a:endParaRPr lang="en-US" altLang="zh-TW" smtClean="0"/>
          </a:p>
          <a:p>
            <a:r>
              <a:rPr lang="zh-TW" altLang="en-US" smtClean="0"/>
              <a:t>主要講解紅字部分</a:t>
            </a:r>
            <a:endParaRPr lang="en-US" altLang="zh-TW" smtClean="0"/>
          </a:p>
          <a:p>
            <a:r>
              <a:rPr lang="zh-TW" altLang="en-US" smtClean="0"/>
              <a:t>美軍不須說</a:t>
            </a:r>
          </a:p>
          <a:p>
            <a:endParaRPr lang="en-US" altLang="zh-TW" smtClean="0"/>
          </a:p>
          <a:p>
            <a:endParaRPr lang="en-US" altLang="zh-TW" smtClean="0"/>
          </a:p>
          <a:p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591C51-D118-4CD1-BBAB-EEFC4FA5C587}" type="slidenum">
              <a:rPr lang="zh-TW" altLang="en-US" smtClean="0"/>
              <a:pPr>
                <a:defRPr/>
              </a:pPr>
              <a:t>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需更流利</a:t>
            </a:r>
            <a:endParaRPr lang="en-US" altLang="zh-TW" smtClean="0"/>
          </a:p>
          <a:p>
            <a:r>
              <a:rPr lang="zh-TW" altLang="en-US" smtClean="0"/>
              <a:t>主要是講解紅字部分</a:t>
            </a:r>
            <a:endParaRPr lang="en-US" altLang="zh-TW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D4A3FD-5888-4004-BBFA-F46F9082D5DB}" type="slidenum">
              <a:rPr lang="zh-TW" altLang="en-US" smtClean="0"/>
              <a:pPr>
                <a:defRPr/>
              </a:pPr>
              <a:t>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69EDDE-4958-487B-89B3-033C3AD0A601}" type="slidenum">
              <a:rPr lang="zh-TW" altLang="en-US" smtClean="0"/>
              <a:pPr>
                <a:defRPr/>
              </a:pPr>
              <a:t>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TW" altLang="en-US" smtClean="0"/>
              <a:t>整修實例</a:t>
            </a:r>
            <a:r>
              <a:rPr lang="en-US" altLang="zh-TW" smtClean="0"/>
              <a:t>:2</a:t>
            </a:r>
            <a:r>
              <a:rPr lang="zh-TW" altLang="en-US" smtClean="0"/>
              <a:t>樓天花板  要講一下那個實例</a:t>
            </a:r>
            <a:endParaRPr lang="en-US" altLang="zh-TW" smtClean="0"/>
          </a:p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2531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2372DD-B162-47AA-AD5F-620B642C6BC2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不需要述說神風特攻隊 留置結論說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3E6111-F492-41A5-86F5-079225018EEE}" type="slidenum">
              <a:rPr lang="zh-TW" altLang="en-US" smtClean="0"/>
              <a:pPr>
                <a:defRPr/>
              </a:pPr>
              <a:t>11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來松園別館半和松園很美沒關係喔</a:t>
            </a:r>
            <a:endParaRPr lang="en-US" altLang="zh-TW" smtClean="0"/>
          </a:p>
          <a:p>
            <a:r>
              <a:rPr lang="zh-TW" altLang="en-US" smtClean="0"/>
              <a:t>不須舉例展覽</a:t>
            </a:r>
            <a:endParaRPr lang="en-US" altLang="zh-TW" smtClean="0"/>
          </a:p>
          <a:p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A867E1-5B55-4903-B1B4-DB9FD5C1AF4C}" type="slidenum">
              <a:rPr lang="zh-TW" altLang="en-US" smtClean="0"/>
              <a:pPr>
                <a:defRPr/>
              </a:pPr>
              <a:t>12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565150" y="744538"/>
            <a:ext cx="8005763" cy="5349875"/>
            <a:chOff x="564643" y="744469"/>
            <a:chExt cx="8005589" cy="5349671"/>
          </a:xfrm>
        </p:grpSpPr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6114422" y="1685820"/>
              <a:ext cx="2455810" cy="4408320"/>
            </a:xfrm>
            <a:custGeom>
              <a:avLst/>
              <a:gdLst/>
              <a:ahLst/>
              <a:cxnLst>
                <a:cxn ang="0">
                  <a:pos x="8761" y="0"/>
                </a:cxn>
                <a:cxn ang="0">
                  <a:pos x="10000" y="0"/>
                </a:cxn>
                <a:cxn ang="0">
                  <a:pos x="10000" y="10000"/>
                </a:cxn>
                <a:cxn ang="0">
                  <a:pos x="0" y="10000"/>
                </a:cxn>
                <a:cxn ang="0">
                  <a:pos x="0" y="9357"/>
                </a:cxn>
                <a:cxn ang="0">
                  <a:pos x="8761" y="9357"/>
                </a:cxn>
                <a:cxn ang="0">
                  <a:pos x="8761" y="0"/>
                </a:cxn>
              </a:cxnLst>
              <a:rect l="0" t="0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 flipH="1" flipV="1">
              <a:off x="564643" y="744469"/>
              <a:ext cx="2455810" cy="4408319"/>
            </a:xfrm>
            <a:custGeom>
              <a:avLst/>
              <a:gdLst/>
              <a:ahLst/>
              <a:cxnLst>
                <a:cxn ang="0">
                  <a:pos x="8762" y="0"/>
                </a:cxn>
                <a:cxn ang="0">
                  <a:pos x="10001" y="0"/>
                </a:cxn>
                <a:cxn ang="0">
                  <a:pos x="10001" y="10000"/>
                </a:cxn>
                <a:cxn ang="0">
                  <a:pos x="1" y="10000"/>
                </a:cxn>
                <a:cxn ang="0">
                  <a:pos x="1" y="9352"/>
                </a:cxn>
                <a:cxn ang="0">
                  <a:pos x="8762" y="9346"/>
                </a:cxn>
                <a:cxn ang="0">
                  <a:pos x="8762" y="0"/>
                </a:cxn>
              </a:cxnLst>
              <a:rect l="0" t="0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565150" y="6453188"/>
            <a:ext cx="1204913" cy="40481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37FD84F-7052-41BA-9862-15BE524BEE0B}" type="datetimeFigureOut">
              <a:rPr lang="zh-TW" altLang="en-US"/>
              <a:pPr>
                <a:defRPr/>
              </a:pPr>
              <a:t>2017/11/1</a:t>
            </a:fld>
            <a:endParaRPr lang="zh-TW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338" y="6453188"/>
            <a:ext cx="5267325" cy="404812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2350" y="6453188"/>
            <a:ext cx="1198563" cy="40481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1C8D254-7611-4649-9F06-7F057BF4141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C4BC9-9F99-414F-AF9A-932E19BB15B9}" type="datetimeFigureOut">
              <a:rPr lang="zh-TW" altLang="en-US"/>
              <a:pPr>
                <a:defRPr/>
              </a:pPr>
              <a:t>2017/11/1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60A61-6834-4D2C-9B21-BF452F0033D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D3B2D-1C87-4516-89FD-D57FC804B523}" type="datetimeFigureOut">
              <a:rPr lang="zh-TW" altLang="en-US"/>
              <a:pPr>
                <a:defRPr/>
              </a:pPr>
              <a:t>2017/11/1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9915A-3B13-4049-B442-AE82ADCECFF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7894C-05E5-46CE-B503-6498C7FF95D1}" type="datetimeFigureOut">
              <a:rPr lang="zh-TW" altLang="en-US"/>
              <a:pPr>
                <a:defRPr/>
              </a:pPr>
              <a:t>2017/11/1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BC625-6D1F-43F7-9148-261FD7FC68B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6113463" y="1685925"/>
            <a:ext cx="2457450" cy="4408488"/>
          </a:xfrm>
          <a:custGeom>
            <a:avLst/>
            <a:gdLst>
              <a:gd name="T0" fmla="*/ 0 w 4125"/>
              <a:gd name="T1" fmla="*/ 0 h 5554"/>
              <a:gd name="T2" fmla="*/ 4125 w 4125"/>
              <a:gd name="T3" fmla="*/ 5554 h 5554"/>
            </a:gdLst>
            <a:ahLst/>
            <a:cxnLst>
              <a:cxn ang="0">
                <a:pos x="3614" y="0"/>
              </a:cxn>
              <a:cxn ang="0">
                <a:pos x="4125" y="0"/>
              </a:cxn>
              <a:cxn ang="0">
                <a:pos x="4125" y="5554"/>
              </a:cxn>
              <a:cxn ang="0">
                <a:pos x="0" y="5554"/>
              </a:cxn>
              <a:cxn ang="0">
                <a:pos x="0" y="5074"/>
              </a:cxn>
              <a:cxn ang="0">
                <a:pos x="3614" y="5074"/>
              </a:cxn>
              <a:cxn ang="0">
                <a:pos x="3614" y="0"/>
              </a:cxn>
            </a:cxnLst>
            <a:rect l="T0" t="T1" r="T2" b="T3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6113463" y="1685925"/>
            <a:ext cx="2457450" cy="4408488"/>
          </a:xfrm>
          <a:custGeom>
            <a:avLst/>
            <a:gdLst>
              <a:gd name="T0" fmla="*/ 0 w 4125"/>
              <a:gd name="T1" fmla="*/ 0 h 5554"/>
              <a:gd name="T2" fmla="*/ 4125 w 4125"/>
              <a:gd name="T3" fmla="*/ 5554 h 5554"/>
            </a:gdLst>
            <a:ahLst/>
            <a:cxnLst>
              <a:cxn ang="0">
                <a:pos x="3614" y="0"/>
              </a:cxn>
              <a:cxn ang="0">
                <a:pos x="4125" y="0"/>
              </a:cxn>
              <a:cxn ang="0">
                <a:pos x="4125" y="5554"/>
              </a:cxn>
              <a:cxn ang="0">
                <a:pos x="0" y="5554"/>
              </a:cxn>
              <a:cxn ang="0">
                <a:pos x="0" y="5074"/>
              </a:cxn>
              <a:cxn ang="0">
                <a:pos x="3614" y="5074"/>
              </a:cxn>
              <a:cxn ang="0">
                <a:pos x="3614" y="0"/>
              </a:cxn>
            </a:cxnLst>
            <a:rect l="T0" t="T1" r="T2" b="T3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554038" y="6453188"/>
            <a:ext cx="1217612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D37CF27-0EF2-406C-A839-CFB729B8AEFC}" type="datetimeFigureOut">
              <a:rPr lang="zh-TW" altLang="en-US"/>
              <a:pPr>
                <a:defRPr/>
              </a:pPr>
              <a:t>2017/11/1</a:t>
            </a:fld>
            <a:endParaRPr lang="zh-TW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338" y="6453188"/>
            <a:ext cx="5267325" cy="404812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2350" y="6453188"/>
            <a:ext cx="1198563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FEE5E77-1D4A-4DAB-AF2F-2C4EFB57265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B23CF-27D5-4DED-841A-E9D59B42B683}" type="datetimeFigureOut">
              <a:rPr lang="zh-TW" altLang="en-US"/>
              <a:pPr>
                <a:defRPr/>
              </a:pPr>
              <a:t>2017/11/1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6D8B9-4048-47A6-8A23-016AEABEC24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9A3EC-BC89-4096-89D3-6F9EA547555F}" type="datetimeFigureOut">
              <a:rPr lang="zh-TW" altLang="en-US"/>
              <a:pPr>
                <a:defRPr/>
              </a:pPr>
              <a:t>2017/11/1</a:t>
            </a:fld>
            <a:endParaRPr lang="zh-TW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90F85-0D9D-42E3-858A-CF6519FA69E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79BF3-A050-4B22-B1E7-D6C8E6861D0E}" type="datetimeFigureOut">
              <a:rPr lang="zh-TW" altLang="en-US"/>
              <a:pPr>
                <a:defRPr/>
              </a:pPr>
              <a:t>2017/11/1</a:t>
            </a:fld>
            <a:endParaRPr lang="zh-TW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D50FE-42DE-417E-B31D-743B893FB69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ACBC9-17FA-4A06-92E2-72C85F975DA0}" type="datetimeFigureOut">
              <a:rPr lang="zh-TW" altLang="en-US"/>
              <a:pPr>
                <a:defRPr/>
              </a:pPr>
              <a:t>2017/11/1</a:t>
            </a:fld>
            <a:endParaRPr lang="zh-TW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ACA8F-CF9D-4EFB-93F5-C64B1932089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397827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3978275" y="0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10"/>
          <p:cNvSpPr/>
          <p:nvPr/>
        </p:nvSpPr>
        <p:spPr>
          <a:xfrm>
            <a:off x="3978275" y="0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188"/>
            <a:ext cx="903288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E23929C-B9A2-4A42-9B6C-5842A600B969}" type="datetimeFigureOut">
              <a:rPr lang="zh-TW" altLang="en-US"/>
              <a:pPr>
                <a:defRPr/>
              </a:pPr>
              <a:t>2017/11/1</a:t>
            </a:fld>
            <a:endParaRPr lang="zh-TW" alt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175" y="6453188"/>
            <a:ext cx="1781175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038" y="6453188"/>
            <a:ext cx="1196975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4D6E31D-585A-4D80-9DB2-54ECB5F0A3C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397827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3978275" y="0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10"/>
          <p:cNvSpPr/>
          <p:nvPr/>
        </p:nvSpPr>
        <p:spPr>
          <a:xfrm>
            <a:off x="3978275" y="0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rtlCol="0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188"/>
            <a:ext cx="903288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07242F9-4D23-4EC0-A0CF-5EA142AE282C}" type="datetimeFigureOut">
              <a:rPr lang="zh-TW" altLang="en-US"/>
              <a:pPr>
                <a:defRPr/>
              </a:pPr>
              <a:t>2017/11/1</a:t>
            </a:fld>
            <a:endParaRPr lang="zh-TW" alt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175" y="6453188"/>
            <a:ext cx="1781175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038" y="6453188"/>
            <a:ext cx="1196975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73C52F3-6B8E-4DC6-BE96-A75C29FB512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028700" y="685800"/>
            <a:ext cx="72009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28700" y="2286000"/>
            <a:ext cx="72009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8" y="6453188"/>
            <a:ext cx="903287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830CBBB-5574-4CEA-A3EF-8FC858A29334}" type="datetimeFigureOut">
              <a:rPr lang="zh-TW" altLang="en-US"/>
              <a:pPr>
                <a:defRPr/>
              </a:pPr>
              <a:t>2017/11/1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13" y="6453188"/>
            <a:ext cx="471011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063" y="6453188"/>
            <a:ext cx="1196975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7FF6C6F-5F34-4417-AF46-F9907EDB057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9" name="Rectangle 8"/>
          <p:cNvSpPr/>
          <p:nvPr/>
        </p:nvSpPr>
        <p:spPr>
          <a:xfrm>
            <a:off x="358775" y="0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358775" y="0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09" r:id="rId2"/>
    <p:sldLayoutId id="2147483817" r:id="rId3"/>
    <p:sldLayoutId id="2147483810" r:id="rId4"/>
    <p:sldLayoutId id="2147483811" r:id="rId5"/>
    <p:sldLayoutId id="2147483812" r:id="rId6"/>
    <p:sldLayoutId id="2147483813" r:id="rId7"/>
    <p:sldLayoutId id="2147483818" r:id="rId8"/>
    <p:sldLayoutId id="2147483819" r:id="rId9"/>
    <p:sldLayoutId id="2147483814" r:id="rId10"/>
    <p:sldLayoutId id="2147483815" r:id="rId11"/>
  </p:sldLayoutIdLst>
  <p:txStyles>
    <p:titleStyle>
      <a:lvl1pPr algn="l" defTabSz="685800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2pPr>
      <a:lvl3pPr algn="l" defTabSz="685800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3pPr>
      <a:lvl4pPr algn="l" defTabSz="685800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4pPr>
      <a:lvl5pPr algn="l" defTabSz="685800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5pPr>
      <a:lvl6pPr marL="457200" algn="l" defTabSz="685800" rtl="0" fontAlgn="base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6pPr>
      <a:lvl7pPr marL="914400" algn="l" defTabSz="685800" rtl="0" fontAlgn="base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7pPr>
      <a:lvl8pPr marL="1371600" algn="l" defTabSz="685800" rtl="0" fontAlgn="base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8pPr>
      <a:lvl9pPr marL="1828800" algn="l" defTabSz="685800" rtl="0" fontAlgn="base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9pPr>
    </p:titleStyle>
    <p:bodyStyle>
      <a:lvl1pPr marL="382588" indent="-382588" algn="l" defTabSz="685800" rtl="0" eaLnBrk="0" fontAlgn="base" hangingPunct="0">
        <a:lnSpc>
          <a:spcPct val="94000"/>
        </a:lnSpc>
        <a:spcBef>
          <a:spcPts val="1000"/>
        </a:spcBef>
        <a:spcAft>
          <a:spcPts val="200"/>
        </a:spcAft>
        <a:buFont typeface="Franklin Gothic Book" pitchFamily="34" charset="0"/>
        <a:buChar char="■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2588" algn="l" defTabSz="685800" rtl="0" eaLnBrk="0" fontAlgn="base" hangingPunct="0">
        <a:lnSpc>
          <a:spcPct val="94000"/>
        </a:lnSpc>
        <a:spcBef>
          <a:spcPts val="500"/>
        </a:spcBef>
        <a:spcAft>
          <a:spcPts val="200"/>
        </a:spcAft>
        <a:buFont typeface="Franklin Gothic Book" pitchFamily="34" charset="0"/>
        <a:buChar char="–"/>
        <a:defRPr sz="2000" i="1" kern="120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2588" algn="l" defTabSz="685800" rtl="0" eaLnBrk="0" fontAlgn="base" hangingPunct="0">
        <a:lnSpc>
          <a:spcPct val="94000"/>
        </a:lnSpc>
        <a:spcBef>
          <a:spcPts val="500"/>
        </a:spcBef>
        <a:spcAft>
          <a:spcPts val="200"/>
        </a:spcAft>
        <a:buFont typeface="Franklin Gothic Book" pitchFamily="34" charset="0"/>
        <a:buChar char="■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2588" algn="l" defTabSz="685800" rtl="0" eaLnBrk="0" fontAlgn="base" hangingPunct="0">
        <a:lnSpc>
          <a:spcPct val="94000"/>
        </a:lnSpc>
        <a:spcBef>
          <a:spcPts val="500"/>
        </a:spcBef>
        <a:spcAft>
          <a:spcPts val="200"/>
        </a:spcAft>
        <a:buFont typeface="Franklin Gothic Book" pitchFamily="34" charset="0"/>
        <a:buChar char="–"/>
        <a:defRPr i="1" kern="120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2588" algn="l" defTabSz="685800" rtl="0" eaLnBrk="0" fontAlgn="base" hangingPunct="0">
        <a:lnSpc>
          <a:spcPct val="94000"/>
        </a:lnSpc>
        <a:spcBef>
          <a:spcPts val="500"/>
        </a:spcBef>
        <a:spcAft>
          <a:spcPts val="200"/>
        </a:spcAft>
        <a:buFont typeface="Franklin Gothic Book" pitchFamily="34" charset="0"/>
        <a:buChar char="■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fta.gov.tw/information_45_42819.htm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uperspace.moc.gov.tw/hall/local_culture_page.aspx?oid=2abadd75-b4a2-480c-b930-e50aff439b2f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標題 1"/>
          <p:cNvSpPr>
            <a:spLocks noGrp="1"/>
          </p:cNvSpPr>
          <p:nvPr>
            <p:ph type="ctrTitle"/>
          </p:nvPr>
        </p:nvSpPr>
        <p:spPr>
          <a:xfrm>
            <a:off x="684213" y="2133600"/>
            <a:ext cx="7772400" cy="147002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/>
              <a:t>松園別館的往昔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與再利用 </a:t>
            </a:r>
          </a:p>
        </p:txBody>
      </p:sp>
      <p:sp>
        <p:nvSpPr>
          <p:cNvPr id="14338" name="副標題 2"/>
          <p:cNvSpPr>
            <a:spLocks noGrp="1"/>
          </p:cNvSpPr>
          <p:nvPr>
            <p:ph type="subTitle" idx="1"/>
          </p:nvPr>
        </p:nvSpPr>
        <p:spPr>
          <a:xfrm>
            <a:off x="2009775" y="3956050"/>
            <a:ext cx="5124450" cy="108585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zh-TW" altLang="en-US" b="1" smtClean="0">
                <a:solidFill>
                  <a:schemeClr val="tx1"/>
                </a:solidFill>
              </a:rPr>
              <a:t>花崗國中 神風特攻隊</a:t>
            </a:r>
            <a:endParaRPr lang="en-US" altLang="zh-TW" b="1" smtClean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zh-TW" b="1" smtClean="0">
                <a:solidFill>
                  <a:schemeClr val="tx1"/>
                </a:solidFill>
              </a:rPr>
              <a:t>807</a:t>
            </a:r>
            <a:r>
              <a:rPr lang="zh-TW" altLang="en-US" b="1" smtClean="0">
                <a:solidFill>
                  <a:schemeClr val="tx1"/>
                </a:solidFill>
              </a:rPr>
              <a:t> 蕭嘉葳 張鈞翔</a:t>
            </a:r>
            <a:endParaRPr lang="en-US" altLang="zh-TW" b="1" smtClean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zh-TW" altLang="en-US" b="1" smtClean="0">
                <a:solidFill>
                  <a:schemeClr val="tx1"/>
                </a:solidFill>
              </a:rPr>
              <a:t>劉盈孜老師 指導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5" descr="22217814_1851997438150295_1205653074_o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2924175"/>
            <a:ext cx="4289425" cy="3349625"/>
          </a:xfrm>
        </p:spPr>
      </p:pic>
      <p:pic>
        <p:nvPicPr>
          <p:cNvPr id="30722" name="Picture 17" descr="22810471_1876167259066646_1047190581_o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822825" y="2997200"/>
            <a:ext cx="4321175" cy="2430463"/>
          </a:xfrm>
        </p:spPr>
      </p:pic>
      <p:sp>
        <p:nvSpPr>
          <p:cNvPr id="30723" name="文字方塊 10"/>
          <p:cNvSpPr txBox="1">
            <a:spLocks noChangeArrowheads="1"/>
          </p:cNvSpPr>
          <p:nvPr/>
        </p:nvSpPr>
        <p:spPr bwMode="auto">
          <a:xfrm>
            <a:off x="684213" y="0"/>
            <a:ext cx="3024187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800" b="1">
                <a:solidFill>
                  <a:srgbClr val="800000"/>
                </a:solidFill>
                <a:latin typeface="標楷體" pitchFamily="65" charset="-120"/>
                <a:ea typeface="標楷體" pitchFamily="65" charset="-120"/>
              </a:rPr>
              <a:t>整修前</a:t>
            </a:r>
            <a:r>
              <a:rPr kumimoji="0" lang="en-US" altLang="zh-TW" sz="2800" b="1">
                <a:solidFill>
                  <a:srgbClr val="80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kumimoji="0" lang="zh-TW" altLang="en-US" sz="2800" b="1">
                <a:solidFill>
                  <a:srgbClr val="800000"/>
                </a:solidFill>
                <a:latin typeface="標楷體" pitchFamily="65" charset="-120"/>
                <a:ea typeface="標楷體" pitchFamily="65" charset="-120"/>
              </a:rPr>
              <a:t>日治時期</a:t>
            </a:r>
            <a:r>
              <a:rPr kumimoji="0" lang="en-US" altLang="zh-TW" sz="2800" b="1">
                <a:solidFill>
                  <a:srgbClr val="800000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30724" name="文字方塊 11"/>
          <p:cNvSpPr txBox="1">
            <a:spLocks noChangeArrowheads="1"/>
          </p:cNvSpPr>
          <p:nvPr/>
        </p:nvSpPr>
        <p:spPr bwMode="auto">
          <a:xfrm>
            <a:off x="5867400" y="0"/>
            <a:ext cx="25050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800" b="1">
                <a:solidFill>
                  <a:srgbClr val="800000"/>
                </a:solidFill>
                <a:latin typeface="標楷體" pitchFamily="65" charset="-120"/>
                <a:ea typeface="標楷體" pitchFamily="65" charset="-120"/>
              </a:rPr>
              <a:t>整修後</a:t>
            </a:r>
            <a:r>
              <a:rPr kumimoji="0" lang="en-US" altLang="zh-TW" sz="2800" b="1">
                <a:solidFill>
                  <a:srgbClr val="80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kumimoji="0" lang="zh-TW" altLang="en-US" sz="2800" b="1">
                <a:solidFill>
                  <a:srgbClr val="800000"/>
                </a:solidFill>
                <a:latin typeface="標楷體" pitchFamily="65" charset="-120"/>
                <a:ea typeface="標楷體" pitchFamily="65" charset="-120"/>
              </a:rPr>
              <a:t>現今</a:t>
            </a:r>
            <a:r>
              <a:rPr kumimoji="0" lang="en-US" altLang="zh-TW" sz="2400" b="1">
                <a:solidFill>
                  <a:srgbClr val="80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kumimoji="0" lang="zh-TW" altLang="en-US" sz="2400" b="1">
              <a:solidFill>
                <a:srgbClr val="8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0725" name="Oval 16"/>
          <p:cNvSpPr>
            <a:spLocks noChangeArrowheads="1"/>
          </p:cNvSpPr>
          <p:nvPr/>
        </p:nvSpPr>
        <p:spPr bwMode="auto">
          <a:xfrm>
            <a:off x="539750" y="3284538"/>
            <a:ext cx="2519363" cy="79216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30726" name="Group 32"/>
          <p:cNvGrpSpPr>
            <a:grpSpLocks/>
          </p:cNvGrpSpPr>
          <p:nvPr/>
        </p:nvGrpSpPr>
        <p:grpSpPr bwMode="auto">
          <a:xfrm>
            <a:off x="206375" y="549275"/>
            <a:ext cx="8937625" cy="2447925"/>
            <a:chOff x="0" y="527"/>
            <a:chExt cx="5630" cy="1542"/>
          </a:xfrm>
        </p:grpSpPr>
        <p:sp>
          <p:nvSpPr>
            <p:cNvPr id="19" name="橢圓 18"/>
            <p:cNvSpPr/>
            <p:nvPr/>
          </p:nvSpPr>
          <p:spPr>
            <a:xfrm>
              <a:off x="3061" y="527"/>
              <a:ext cx="2569" cy="154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30731" name="文字方塊 21"/>
            <p:cNvSpPr txBox="1">
              <a:spLocks noChangeArrowheads="1"/>
            </p:cNvSpPr>
            <p:nvPr/>
          </p:nvSpPr>
          <p:spPr bwMode="auto">
            <a:xfrm>
              <a:off x="3424" y="754"/>
              <a:ext cx="1980" cy="1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zh-TW" altLang="en-US" sz="2800" b="1">
                  <a:latin typeface="標楷體" pitchFamily="65" charset="-120"/>
                  <a:ea typeface="標楷體" pitchFamily="65" charset="-120"/>
                </a:rPr>
                <a:t>損壞嚴重，將大部分隔間的窗與牆都拆掉。目前此處是松園餐坊。 </a:t>
              </a:r>
            </a:p>
          </p:txBody>
        </p:sp>
        <p:sp>
          <p:nvSpPr>
            <p:cNvPr id="17" name="向右箭號 16"/>
            <p:cNvSpPr/>
            <p:nvPr/>
          </p:nvSpPr>
          <p:spPr>
            <a:xfrm>
              <a:off x="2381" y="981"/>
              <a:ext cx="630" cy="27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9" name="圓角矩形 8"/>
            <p:cNvSpPr/>
            <p:nvPr/>
          </p:nvSpPr>
          <p:spPr>
            <a:xfrm>
              <a:off x="0" y="754"/>
              <a:ext cx="2205" cy="72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30734" name="文字方塊 9"/>
            <p:cNvSpPr txBox="1">
              <a:spLocks noChangeArrowheads="1"/>
            </p:cNvSpPr>
            <p:nvPr/>
          </p:nvSpPr>
          <p:spPr bwMode="auto">
            <a:xfrm>
              <a:off x="91" y="781"/>
              <a:ext cx="2041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zh-TW" altLang="en-US" sz="2800" b="1">
                  <a:latin typeface="Calibri" pitchFamily="34" charset="0"/>
                  <a:ea typeface="標楷體" pitchFamily="65" charset="-120"/>
                </a:rPr>
                <a:t>後棟為一間一間的值班官兵休息室</a:t>
              </a:r>
            </a:p>
          </p:txBody>
        </p:sp>
      </p:grpSp>
      <p:sp>
        <p:nvSpPr>
          <p:cNvPr id="30727" name="Text Box 14"/>
          <p:cNvSpPr txBox="1">
            <a:spLocks noChangeArrowheads="1"/>
          </p:cNvSpPr>
          <p:nvPr/>
        </p:nvSpPr>
        <p:spPr bwMode="auto">
          <a:xfrm>
            <a:off x="827088" y="6308725"/>
            <a:ext cx="3240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2000" b="1">
                <a:ea typeface="標楷體" pitchFamily="65" charset="-120"/>
              </a:rPr>
              <a:t>主建築後棟位置</a:t>
            </a:r>
          </a:p>
        </p:txBody>
      </p:sp>
      <p:sp>
        <p:nvSpPr>
          <p:cNvPr id="30728" name="Text Box 15"/>
          <p:cNvSpPr txBox="1">
            <a:spLocks noChangeArrowheads="1"/>
          </p:cNvSpPr>
          <p:nvPr/>
        </p:nvSpPr>
        <p:spPr bwMode="auto">
          <a:xfrm>
            <a:off x="4822825" y="6237288"/>
            <a:ext cx="4321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2000" b="1">
                <a:ea typeface="標楷體" pitchFamily="65" charset="-120"/>
              </a:rPr>
              <a:t>主建築後棟，目前為松園餐坊</a:t>
            </a:r>
          </a:p>
        </p:txBody>
      </p:sp>
      <p:sp>
        <p:nvSpPr>
          <p:cNvPr id="30729" name="AutoShape 15"/>
          <p:cNvSpPr>
            <a:spLocks noChangeArrowheads="1"/>
          </p:cNvSpPr>
          <p:nvPr/>
        </p:nvSpPr>
        <p:spPr bwMode="auto">
          <a:xfrm>
            <a:off x="6659563" y="5661025"/>
            <a:ext cx="433387" cy="504825"/>
          </a:xfrm>
          <a:prstGeom prst="upArrow">
            <a:avLst>
              <a:gd name="adj1" fmla="val 50000"/>
              <a:gd name="adj2" fmla="val 2912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8" descr="22217814_1851997438150295_1205653074_o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50825" y="2997200"/>
            <a:ext cx="4465638" cy="3489325"/>
          </a:xfrm>
        </p:spPr>
      </p:pic>
      <p:pic>
        <p:nvPicPr>
          <p:cNvPr id="31746" name="Picture 20" descr="22790818_1876167949066577_1617062232_o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932363" y="3141663"/>
            <a:ext cx="3816350" cy="2147887"/>
          </a:xfrm>
        </p:spPr>
      </p:pic>
      <p:sp>
        <p:nvSpPr>
          <p:cNvPr id="31747" name="文字方塊 10"/>
          <p:cNvSpPr>
            <a:spLocks noGrp="1" noChangeArrowheads="1"/>
          </p:cNvSpPr>
          <p:nvPr>
            <p:ph type="body" idx="4294967295"/>
          </p:nvPr>
        </p:nvSpPr>
        <p:spPr>
          <a:xfrm>
            <a:off x="544513" y="55563"/>
            <a:ext cx="2952750" cy="604837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b="1" smtClean="0">
                <a:solidFill>
                  <a:srgbClr val="800000"/>
                </a:solidFill>
                <a:latin typeface="標楷體" pitchFamily="65" charset="-120"/>
                <a:ea typeface="標楷體" pitchFamily="65" charset="-120"/>
              </a:rPr>
              <a:t>整修前</a:t>
            </a:r>
            <a:r>
              <a:rPr lang="en-US" altLang="zh-TW" sz="2800" b="1" smtClean="0">
                <a:solidFill>
                  <a:srgbClr val="80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b="1" smtClean="0">
                <a:solidFill>
                  <a:srgbClr val="800000"/>
                </a:solidFill>
                <a:latin typeface="標楷體" pitchFamily="65" charset="-120"/>
                <a:ea typeface="標楷體" pitchFamily="65" charset="-120"/>
              </a:rPr>
              <a:t>日治時期</a:t>
            </a:r>
            <a:r>
              <a:rPr lang="en-US" altLang="zh-TW" sz="2800" b="1" smtClean="0">
                <a:solidFill>
                  <a:srgbClr val="800000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 smtClean="0"/>
          </a:p>
        </p:txBody>
      </p:sp>
      <p:sp>
        <p:nvSpPr>
          <p:cNvPr id="14" name="圓角矩形 13"/>
          <p:cNvSpPr/>
          <p:nvPr/>
        </p:nvSpPr>
        <p:spPr>
          <a:xfrm>
            <a:off x="250825" y="620713"/>
            <a:ext cx="4041775" cy="23034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31749" name="文字方塊 14"/>
          <p:cNvSpPr txBox="1">
            <a:spLocks noChangeArrowheads="1"/>
          </p:cNvSpPr>
          <p:nvPr/>
        </p:nvSpPr>
        <p:spPr bwMode="auto">
          <a:xfrm>
            <a:off x="539750" y="765175"/>
            <a:ext cx="3629025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3200" b="1">
                <a:latin typeface="標楷體" pitchFamily="65" charset="-120"/>
                <a:ea typeface="標楷體" pitchFamily="65" charset="-120"/>
              </a:rPr>
              <a:t>後方小木屋是軍 官聚會所，房間牆壁上面的方框為放置天皇照片的神龕</a:t>
            </a:r>
          </a:p>
        </p:txBody>
      </p:sp>
      <p:sp>
        <p:nvSpPr>
          <p:cNvPr id="18" name="向右箭號 17"/>
          <p:cNvSpPr/>
          <p:nvPr/>
        </p:nvSpPr>
        <p:spPr>
          <a:xfrm>
            <a:off x="4356100" y="1700213"/>
            <a:ext cx="1223963" cy="646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20" name="橢圓 19"/>
          <p:cNvSpPr/>
          <p:nvPr/>
        </p:nvSpPr>
        <p:spPr>
          <a:xfrm>
            <a:off x="5651500" y="981075"/>
            <a:ext cx="3492500" cy="216058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31752" name="文字方塊 22"/>
          <p:cNvSpPr txBox="1">
            <a:spLocks noChangeArrowheads="1"/>
          </p:cNvSpPr>
          <p:nvPr/>
        </p:nvSpPr>
        <p:spPr bwMode="auto">
          <a:xfrm>
            <a:off x="5856288" y="1476375"/>
            <a:ext cx="32162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3200" b="1">
                <a:latin typeface="Calibri" pitchFamily="34" charset="0"/>
                <a:ea typeface="標楷體" pitchFamily="65" charset="-120"/>
              </a:rPr>
              <a:t>展演空間，開放租借</a:t>
            </a:r>
          </a:p>
        </p:txBody>
      </p:sp>
      <p:sp>
        <p:nvSpPr>
          <p:cNvPr id="31753" name="文字方塊 11"/>
          <p:cNvSpPr txBox="1">
            <a:spLocks noChangeArrowheads="1"/>
          </p:cNvSpPr>
          <p:nvPr/>
        </p:nvSpPr>
        <p:spPr bwMode="auto">
          <a:xfrm>
            <a:off x="5867400" y="0"/>
            <a:ext cx="25050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800" b="1">
                <a:solidFill>
                  <a:srgbClr val="800000"/>
                </a:solidFill>
                <a:latin typeface="標楷體" pitchFamily="65" charset="-120"/>
                <a:ea typeface="標楷體" pitchFamily="65" charset="-120"/>
              </a:rPr>
              <a:t>整修後</a:t>
            </a:r>
            <a:r>
              <a:rPr kumimoji="0" lang="en-US" altLang="zh-TW" sz="2800" b="1">
                <a:solidFill>
                  <a:srgbClr val="80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kumimoji="0" lang="zh-TW" altLang="en-US" sz="2800" b="1">
                <a:solidFill>
                  <a:srgbClr val="800000"/>
                </a:solidFill>
                <a:latin typeface="標楷體" pitchFamily="65" charset="-120"/>
                <a:ea typeface="標楷體" pitchFamily="65" charset="-120"/>
              </a:rPr>
              <a:t>現今</a:t>
            </a:r>
            <a:r>
              <a:rPr kumimoji="0" lang="en-US" altLang="zh-TW" sz="2400" b="1">
                <a:solidFill>
                  <a:srgbClr val="80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kumimoji="0" lang="zh-TW" altLang="en-US" sz="2400" b="1">
              <a:solidFill>
                <a:srgbClr val="8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1754" name="Oval 19"/>
          <p:cNvSpPr>
            <a:spLocks noChangeArrowheads="1"/>
          </p:cNvSpPr>
          <p:nvPr/>
        </p:nvSpPr>
        <p:spPr bwMode="auto">
          <a:xfrm>
            <a:off x="2987675" y="3284538"/>
            <a:ext cx="936625" cy="5762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1755" name="Text Box 13"/>
          <p:cNvSpPr txBox="1">
            <a:spLocks noChangeArrowheads="1"/>
          </p:cNvSpPr>
          <p:nvPr/>
        </p:nvSpPr>
        <p:spPr bwMode="auto">
          <a:xfrm>
            <a:off x="827088" y="6597650"/>
            <a:ext cx="2520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TW" altLang="en-US"/>
          </a:p>
        </p:txBody>
      </p:sp>
      <p:sp>
        <p:nvSpPr>
          <p:cNvPr id="31756" name="Text Box 14"/>
          <p:cNvSpPr txBox="1">
            <a:spLocks noChangeArrowheads="1"/>
          </p:cNvSpPr>
          <p:nvPr/>
        </p:nvSpPr>
        <p:spPr bwMode="auto">
          <a:xfrm>
            <a:off x="1476375" y="6524625"/>
            <a:ext cx="2519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1">
                <a:ea typeface="標楷體" pitchFamily="65" charset="-120"/>
              </a:rPr>
              <a:t>小木屋位置圖</a:t>
            </a:r>
          </a:p>
        </p:txBody>
      </p:sp>
      <p:sp>
        <p:nvSpPr>
          <p:cNvPr id="31757" name="Text Box 15"/>
          <p:cNvSpPr txBox="1">
            <a:spLocks noChangeArrowheads="1"/>
          </p:cNvSpPr>
          <p:nvPr/>
        </p:nvSpPr>
        <p:spPr bwMode="auto">
          <a:xfrm>
            <a:off x="5508625" y="5734050"/>
            <a:ext cx="2520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2000" b="1">
                <a:ea typeface="標楷體" pitchFamily="65" charset="-120"/>
              </a:rPr>
              <a:t>小木屋現況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標題 1"/>
          <p:cNvSpPr>
            <a:spLocks noGrp="1"/>
          </p:cNvSpPr>
          <p:nvPr>
            <p:ph type="title" idx="4294967295"/>
          </p:nvPr>
        </p:nvSpPr>
        <p:spPr>
          <a:xfrm>
            <a:off x="914400" y="692150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z="4000" smtClean="0">
                <a:latin typeface="標楷體" pitchFamily="65" charset="-120"/>
                <a:ea typeface="標楷體" pitchFamily="65" charset="-120"/>
              </a:rPr>
              <a:t>三</a:t>
            </a:r>
            <a:r>
              <a:rPr lang="zh-TW" altLang="en-US" sz="4000" smtClean="0"/>
              <a:t>、</a:t>
            </a:r>
            <a:r>
              <a:rPr lang="zh-TW" altLang="en-US" sz="4000" smtClean="0">
                <a:latin typeface="標楷體" pitchFamily="65" charset="-120"/>
                <a:ea typeface="標楷體" pitchFamily="65" charset="-120"/>
              </a:rPr>
              <a:t>活動辦理</a:t>
            </a:r>
            <a:br>
              <a:rPr lang="zh-TW" altLang="en-US" sz="400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sz="400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000" smtClean="0"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sz="400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4000" smtClean="0">
                <a:latin typeface="標楷體" pitchFamily="65" charset="-120"/>
                <a:ea typeface="標楷體" pitchFamily="65" charset="-120"/>
              </a:rPr>
              <a:t>方式 </a:t>
            </a:r>
          </a:p>
        </p:txBody>
      </p:sp>
      <p:sp>
        <p:nvSpPr>
          <p:cNvPr id="33794" name="內容版面配置區 2"/>
          <p:cNvSpPr>
            <a:spLocks noGrp="1"/>
          </p:cNvSpPr>
          <p:nvPr>
            <p:ph idx="4294967295"/>
          </p:nvPr>
        </p:nvSpPr>
        <p:spPr>
          <a:xfrm>
            <a:off x="1343025" y="2060575"/>
            <a:ext cx="7800975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altLang="zh-TW" sz="44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44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文化局轉介松園別館。</a:t>
            </a:r>
            <a:endParaRPr lang="en-US" altLang="zh-TW" sz="440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charset="0"/>
              <a:buNone/>
            </a:pPr>
            <a:r>
              <a:rPr lang="en-US" altLang="zh-TW" sz="44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44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藝術家接洽松園別館。</a:t>
            </a:r>
            <a:endParaRPr lang="en-US" altLang="zh-TW" sz="440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charset="0"/>
              <a:buNone/>
            </a:pPr>
            <a:r>
              <a:rPr lang="en-US" altLang="zh-TW" sz="44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44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松園別館尋找藝術家。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標題 1"/>
          <p:cNvSpPr>
            <a:spLocks noGrp="1"/>
          </p:cNvSpPr>
          <p:nvPr>
            <p:ph type="title" idx="4294967295"/>
          </p:nvPr>
        </p:nvSpPr>
        <p:spPr>
          <a:xfrm>
            <a:off x="914400" y="26035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000" smtClean="0">
                <a:latin typeface="標楷體" pitchFamily="65" charset="-120"/>
                <a:ea typeface="標楷體" pitchFamily="65" charset="-120"/>
              </a:rPr>
              <a:t>三</a:t>
            </a:r>
            <a:r>
              <a:rPr lang="zh-TW" altLang="en-US" sz="4000" smtClean="0"/>
              <a:t>、</a:t>
            </a:r>
            <a:r>
              <a:rPr lang="zh-TW" altLang="en-US" sz="4000" smtClean="0">
                <a:latin typeface="標楷體" pitchFamily="65" charset="-120"/>
                <a:ea typeface="標楷體" pitchFamily="65" charset="-120"/>
              </a:rPr>
              <a:t>活動辦理</a:t>
            </a:r>
            <a:br>
              <a:rPr lang="zh-TW" altLang="en-US" sz="400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sz="400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000" smtClean="0"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sz="400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4000" smtClean="0">
                <a:latin typeface="標楷體" pitchFamily="65" charset="-120"/>
                <a:ea typeface="標楷體" pitchFamily="65" charset="-120"/>
              </a:rPr>
              <a:t>類型</a:t>
            </a:r>
          </a:p>
        </p:txBody>
      </p:sp>
      <p:sp>
        <p:nvSpPr>
          <p:cNvPr id="35842" name="內容版面配置區 2"/>
          <p:cNvSpPr>
            <a:spLocks noGrp="1"/>
          </p:cNvSpPr>
          <p:nvPr>
            <p:ph idx="4294967295"/>
          </p:nvPr>
        </p:nvSpPr>
        <p:spPr>
          <a:xfrm>
            <a:off x="914400" y="1628775"/>
            <a:ext cx="82296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zh-TW" altLang="en-US" smtClean="0"/>
              <a:t> </a:t>
            </a:r>
            <a:endParaRPr lang="en-US" altLang="zh-TW" smtClean="0"/>
          </a:p>
          <a:p>
            <a:pPr eaLnBrk="1" hangingPunct="1">
              <a:buFont typeface="Arial" charset="0"/>
              <a:buNone/>
            </a:pPr>
            <a:endParaRPr lang="en-US" altLang="zh-TW" sz="240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5843" name="Text Box 6"/>
          <p:cNvSpPr txBox="1">
            <a:spLocks noChangeArrowheads="1"/>
          </p:cNvSpPr>
          <p:nvPr/>
        </p:nvSpPr>
        <p:spPr bwMode="auto">
          <a:xfrm>
            <a:off x="611188" y="1412875"/>
            <a:ext cx="6048375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3200" b="1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3200" b="1">
                <a:latin typeface="標楷體" pitchFamily="65" charset="-120"/>
                <a:ea typeface="標楷體" pitchFamily="65" charset="-120"/>
              </a:rPr>
              <a:t>、藝文、藝術品展覽</a:t>
            </a:r>
          </a:p>
          <a:p>
            <a:pPr>
              <a:spcBef>
                <a:spcPct val="50000"/>
              </a:spcBef>
            </a:pPr>
            <a:r>
              <a:rPr kumimoji="0" lang="en-US" altLang="zh-TW" sz="3200" b="1">
                <a:latin typeface="標楷體" pitchFamily="65" charset="-120"/>
                <a:ea typeface="標楷體" pitchFamily="65" charset="-120"/>
              </a:rPr>
              <a:t>2</a:t>
            </a:r>
            <a:r>
              <a:rPr kumimoji="0" lang="zh-TW" altLang="en-US" sz="3200" b="1">
                <a:latin typeface="標楷體" pitchFamily="65" charset="-120"/>
                <a:ea typeface="標楷體" pitchFamily="65" charset="-120"/>
              </a:rPr>
              <a:t>、舉辦講座</a:t>
            </a:r>
          </a:p>
          <a:p>
            <a:pPr>
              <a:spcBef>
                <a:spcPct val="50000"/>
              </a:spcBef>
            </a:pPr>
            <a:r>
              <a:rPr kumimoji="0" lang="en-US" altLang="zh-TW" sz="3200" b="1">
                <a:latin typeface="標楷體" pitchFamily="65" charset="-120"/>
                <a:ea typeface="標楷體" pitchFamily="65" charset="-120"/>
              </a:rPr>
              <a:t>3</a:t>
            </a:r>
            <a:r>
              <a:rPr kumimoji="0" lang="zh-TW" altLang="en-US" sz="3200" b="1">
                <a:latin typeface="標楷體" pitchFamily="65" charset="-120"/>
                <a:ea typeface="標楷體" pitchFamily="65" charset="-120"/>
              </a:rPr>
              <a:t>、節慶活動</a:t>
            </a:r>
          </a:p>
          <a:p>
            <a:pPr>
              <a:spcBef>
                <a:spcPct val="50000"/>
              </a:spcBef>
            </a:pPr>
            <a:r>
              <a:rPr kumimoji="0" lang="en-US" altLang="zh-TW" sz="3200" b="1">
                <a:latin typeface="標楷體" pitchFamily="65" charset="-120"/>
                <a:ea typeface="標楷體" pitchFamily="65" charset="-120"/>
              </a:rPr>
              <a:t>4</a:t>
            </a:r>
            <a:r>
              <a:rPr kumimoji="0" lang="zh-TW" altLang="en-US" sz="3200" b="1">
                <a:latin typeface="標楷體" pitchFamily="65" charset="-120"/>
                <a:ea typeface="標楷體" pitchFamily="65" charset="-120"/>
              </a:rPr>
              <a:t>、生態導覽</a:t>
            </a:r>
          </a:p>
        </p:txBody>
      </p:sp>
      <p:pic>
        <p:nvPicPr>
          <p:cNvPr id="35844" name="Picture 10" descr="9c0ef0b8-881c-4dbc-81f2-4cc1605a2b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4894263"/>
            <a:ext cx="2951163" cy="196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11" descr="22016730_1844255862257786_1604548338_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2500" y="4122738"/>
            <a:ext cx="1538288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13" descr="f86777db-908e-4442-996d-2709e97ad9d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92725" y="188913"/>
            <a:ext cx="3513138" cy="234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15" descr="「松園別館講座」的圖片搜尋結果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8263" y="2636838"/>
            <a:ext cx="3995737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標題 1"/>
          <p:cNvSpPr>
            <a:spLocks noGrp="1"/>
          </p:cNvSpPr>
          <p:nvPr>
            <p:ph type="title" idx="4294967295"/>
          </p:nvPr>
        </p:nvSpPr>
        <p:spPr>
          <a:xfrm>
            <a:off x="914400" y="476250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重要活動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太平洋詩歌節</a:t>
            </a:r>
          </a:p>
        </p:txBody>
      </p:sp>
      <p:sp>
        <p:nvSpPr>
          <p:cNvPr id="37890" name="內容版面配置區 2"/>
          <p:cNvSpPr>
            <a:spLocks noGrp="1"/>
          </p:cNvSpPr>
          <p:nvPr>
            <p:ph idx="4294967295"/>
          </p:nvPr>
        </p:nvSpPr>
        <p:spPr>
          <a:xfrm>
            <a:off x="755650" y="1692275"/>
            <a:ext cx="8001000" cy="2000250"/>
          </a:xfrm>
        </p:spPr>
        <p:txBody>
          <a:bodyPr/>
          <a:lstStyle/>
          <a:p>
            <a:pPr eaLnBrk="1" hangingPunct="1"/>
            <a:r>
              <a:rPr lang="zh-TW" altLang="en-US" sz="32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時間</a:t>
            </a:r>
            <a:r>
              <a:rPr lang="en-US" altLang="zh-TW" sz="32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:2006-2017(</a:t>
            </a:r>
            <a:r>
              <a:rPr lang="zh-TW" altLang="en-US" sz="32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每年都舉辦</a:t>
            </a:r>
            <a:r>
              <a:rPr lang="zh-TW" altLang="zh-TW" sz="32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32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共</a:t>
            </a:r>
            <a:r>
              <a:rPr lang="en-US" altLang="zh-TW" sz="32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12</a:t>
            </a:r>
            <a:r>
              <a:rPr lang="zh-TW" altLang="en-US" sz="32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屆</a:t>
            </a:r>
            <a:r>
              <a:rPr lang="en-US" altLang="zh-TW" sz="32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2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20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sz="31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策劃人</a:t>
            </a:r>
            <a:r>
              <a:rPr lang="en-US" altLang="zh-TW" sz="31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31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花崗國中退休教師、詩人─陳黎。</a:t>
            </a:r>
            <a:endParaRPr lang="en-US" altLang="zh-TW" sz="310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sz="34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舉辦名稱由來</a:t>
            </a:r>
            <a:r>
              <a:rPr lang="en-US" altLang="zh-TW" sz="34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34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松園別館緊臨太平洋</a:t>
            </a:r>
            <a:r>
              <a:rPr lang="zh-TW" altLang="en-US" sz="3200" smtClean="0">
                <a:latin typeface="標楷體" pitchFamily="65" charset="-120"/>
                <a:ea typeface="標楷體" pitchFamily="65" charset="-120"/>
              </a:rPr>
              <a:t>。</a:t>
            </a:r>
          </a:p>
        </p:txBody>
      </p:sp>
      <p:pic>
        <p:nvPicPr>
          <p:cNvPr id="37891" name="Picture 6" descr="相關圖片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3644900"/>
            <a:ext cx="57150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標題 1"/>
          <p:cNvSpPr>
            <a:spLocks noGrp="1"/>
          </p:cNvSpPr>
          <p:nvPr>
            <p:ph type="title" idx="4294967295"/>
          </p:nvPr>
        </p:nvSpPr>
        <p:spPr>
          <a:xfrm>
            <a:off x="684213" y="404813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結論</a:t>
            </a:r>
          </a:p>
        </p:txBody>
      </p:sp>
      <p:sp>
        <p:nvSpPr>
          <p:cNvPr id="38914" name="內容版面配置區 2"/>
          <p:cNvSpPr>
            <a:spLocks noGrp="1"/>
          </p:cNvSpPr>
          <p:nvPr>
            <p:ph idx="4294967295"/>
          </p:nvPr>
        </p:nvSpPr>
        <p:spPr>
          <a:xfrm>
            <a:off x="611188" y="1341438"/>
            <a:ext cx="8686800" cy="4525962"/>
          </a:xfrm>
        </p:spPr>
        <p:txBody>
          <a:bodyPr/>
          <a:lstStyle/>
          <a:p>
            <a:pPr eaLnBrk="1" hangingPunct="1">
              <a:buFont typeface="Franklin Gothic Book" pitchFamily="34" charset="0"/>
              <a:buNone/>
            </a:pPr>
            <a:r>
              <a:rPr lang="en-US" altLang="zh-TW" sz="32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sz="32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2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保存與再利用成功的原因：</a:t>
            </a:r>
          </a:p>
          <a:p>
            <a:pPr marL="838200" lvl="1" indent="-381000" eaLnBrk="1" hangingPunct="1">
              <a:buFont typeface="Franklin Gothic Book" pitchFamily="34" charset="0"/>
              <a:buAutoNum type="arabicPeriod"/>
            </a:pPr>
            <a:r>
              <a:rPr lang="zh-TW" altLang="en-US" sz="3200" i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透過活動了解民眾的需求再決定整建方向</a:t>
            </a:r>
            <a:r>
              <a:rPr lang="zh-TW" altLang="en-US" sz="2400" i="0" smtClean="0"/>
              <a:t>。</a:t>
            </a:r>
          </a:p>
          <a:p>
            <a:pPr marL="838200" lvl="1" indent="-381000" eaLnBrk="1" hangingPunct="1">
              <a:buFont typeface="Franklin Gothic Book" pitchFamily="34" charset="0"/>
              <a:buAutoNum type="arabicPeriod"/>
            </a:pPr>
            <a:r>
              <a:rPr lang="zh-TW" altLang="en-US" sz="3200" i="0" smtClean="0">
                <a:solidFill>
                  <a:schemeClr val="tx1"/>
                </a:solidFill>
                <a:ea typeface="標楷體" pitchFamily="65" charset="-120"/>
              </a:rPr>
              <a:t>以政府監督，委託民間團體營運管理的方式經營</a:t>
            </a:r>
            <a:r>
              <a:rPr lang="zh-TW" altLang="en-US" sz="2400" i="0" smtClean="0">
                <a:ea typeface="標楷體" pitchFamily="65" charset="-120"/>
              </a:rPr>
              <a:t>。</a:t>
            </a:r>
          </a:p>
          <a:p>
            <a:pPr eaLnBrk="1" hangingPunct="1">
              <a:buFont typeface="Franklin Gothic Book" pitchFamily="34" charset="0"/>
              <a:buNone/>
            </a:pPr>
            <a:endParaRPr lang="zh-TW" altLang="en-US" sz="3200" i="1" smtClean="0">
              <a:solidFill>
                <a:schemeClr val="tx1"/>
              </a:solidFill>
              <a:ea typeface="標楷體" pitchFamily="65" charset="-120"/>
            </a:endParaRPr>
          </a:p>
          <a:p>
            <a:pPr marL="838200" lvl="1" indent="-381000" eaLnBrk="1" hangingPunct="1">
              <a:buFont typeface="Franklin Gothic Book" pitchFamily="34" charset="0"/>
              <a:buAutoNum type="arabicPeriod"/>
            </a:pPr>
            <a:endParaRPr lang="zh-TW" altLang="en-US" sz="4400" i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838200" lvl="1" indent="-381000" eaLnBrk="1" hangingPunct="1">
              <a:buFont typeface="Franklin Gothic Book" pitchFamily="34" charset="0"/>
              <a:buAutoNum type="arabicPeriod"/>
            </a:pPr>
            <a:endParaRPr lang="zh-TW" altLang="en-US" sz="4400" i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endParaRPr lang="zh-TW" altLang="en-US" sz="2800" smtClean="0">
              <a:solidFill>
                <a:schemeClr val="tx1"/>
              </a:solidFill>
              <a:latin typeface="標楷體" pitchFamily="65" charset="-120"/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/>
          </p:cNvSpPr>
          <p:nvPr>
            <p:ph type="title"/>
          </p:nvPr>
        </p:nvSpPr>
        <p:spPr>
          <a:xfrm>
            <a:off x="1042988" y="333375"/>
            <a:ext cx="7200900" cy="727075"/>
          </a:xfrm>
        </p:spPr>
        <p:txBody>
          <a:bodyPr/>
          <a:lstStyle/>
          <a:p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結論</a:t>
            </a:r>
          </a:p>
        </p:txBody>
      </p:sp>
      <p:sp>
        <p:nvSpPr>
          <p:cNvPr id="40962" name="Rectangle 3"/>
          <p:cNvSpPr>
            <a:spLocks noGrp="1"/>
          </p:cNvSpPr>
          <p:nvPr>
            <p:ph type="body" idx="1"/>
          </p:nvPr>
        </p:nvSpPr>
        <p:spPr>
          <a:xfrm>
            <a:off x="971550" y="1125538"/>
            <a:ext cx="7200900" cy="3581400"/>
          </a:xfrm>
        </p:spPr>
        <p:txBody>
          <a:bodyPr/>
          <a:lstStyle/>
          <a:p>
            <a:pPr eaLnBrk="1" hangingPunct="1">
              <a:buFont typeface="Franklin Gothic Book" pitchFamily="34" charset="0"/>
              <a:buNone/>
            </a:pPr>
            <a:r>
              <a:rPr lang="en-US" altLang="zh-TW" sz="2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sz="2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交通改善建議方案：</a:t>
            </a:r>
          </a:p>
          <a:p>
            <a:pPr lvl="1" eaLnBrk="1" hangingPunct="1">
              <a:buFont typeface="Franklin Gothic Book" pitchFamily="34" charset="0"/>
              <a:buAutoNum type="arabicPeriod"/>
            </a:pPr>
            <a:r>
              <a:rPr lang="zh-TW" altLang="en-US" sz="2800" i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請花蓮縣政府與松園別館周圍的企業協調</a:t>
            </a:r>
            <a:r>
              <a:rPr lang="zh-TW" altLang="en-US" sz="2800" i="0" smtClean="0">
                <a:solidFill>
                  <a:schemeClr val="tx1"/>
                </a:solidFill>
                <a:ea typeface="標楷體" pitchFamily="65" charset="-120"/>
              </a:rPr>
              <a:t>，空出土地闢建停車場</a:t>
            </a:r>
            <a:r>
              <a:rPr lang="zh-TW" altLang="en-US" i="0" smtClean="0"/>
              <a:t>。</a:t>
            </a:r>
          </a:p>
          <a:p>
            <a:pPr lvl="1" eaLnBrk="1" hangingPunct="1">
              <a:buFont typeface="Franklin Gothic Book" pitchFamily="34" charset="0"/>
              <a:buAutoNum type="arabicPeriod"/>
            </a:pPr>
            <a:r>
              <a:rPr lang="zh-TW" altLang="en-US" sz="2800" i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車輛仍停在美崙溪畔公園停車場</a:t>
            </a:r>
            <a:r>
              <a:rPr lang="zh-TW" altLang="en-US" i="0" smtClean="0">
                <a:solidFill>
                  <a:schemeClr val="tx1"/>
                </a:solidFill>
                <a:ea typeface="標楷體" pitchFamily="65" charset="-120"/>
              </a:rPr>
              <a:t>，</a:t>
            </a:r>
            <a:r>
              <a:rPr lang="zh-TW" altLang="en-US" sz="2800" i="0" smtClean="0">
                <a:solidFill>
                  <a:schemeClr val="tx1"/>
                </a:solidFill>
                <a:ea typeface="標楷體" pitchFamily="65" charset="-120"/>
              </a:rPr>
              <a:t>但在停車場與松園別館間建木棧道減緩坡度，方便行人行走。</a:t>
            </a:r>
          </a:p>
        </p:txBody>
      </p:sp>
      <p:pic>
        <p:nvPicPr>
          <p:cNvPr id="40963" name="Picture 4" descr="「花蓮美崙山公園木棧道」的圖片搜尋結果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0338" y="3914775"/>
            <a:ext cx="4392612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/>
          </p:cNvSpPr>
          <p:nvPr>
            <p:ph type="title"/>
          </p:nvPr>
        </p:nvSpPr>
        <p:spPr>
          <a:xfrm>
            <a:off x="1042988" y="692150"/>
            <a:ext cx="7200900" cy="1485900"/>
          </a:xfrm>
        </p:spPr>
        <p:txBody>
          <a:bodyPr/>
          <a:lstStyle/>
          <a:p>
            <a:pPr eaLnBrk="1" hangingPunct="1"/>
            <a:r>
              <a:rPr lang="zh-TW" altLang="en-US" smtClean="0"/>
              <a:t>附注資料</a:t>
            </a:r>
          </a:p>
        </p:txBody>
      </p:sp>
      <p:sp>
        <p:nvSpPr>
          <p:cNvPr id="43010" name="Rectangle 3"/>
          <p:cNvSpPr>
            <a:spLocks noGrp="1"/>
          </p:cNvSpPr>
          <p:nvPr>
            <p:ph idx="1"/>
          </p:nvPr>
        </p:nvSpPr>
        <p:spPr>
          <a:xfrm>
            <a:off x="900113" y="1628775"/>
            <a:ext cx="7200900" cy="3581400"/>
          </a:xfrm>
        </p:spPr>
        <p:txBody>
          <a:bodyPr/>
          <a:lstStyle/>
          <a:p>
            <a:pPr eaLnBrk="1" hangingPunct="1"/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吳進書、姜家珍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總編輯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)(2004)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。</a:t>
            </a:r>
            <a:r>
              <a:rPr lang="zh-TW" altLang="en-US" sz="2800" b="1" smtClean="0">
                <a:latin typeface="標楷體" pitchFamily="65" charset="-120"/>
                <a:ea typeface="標楷體" pitchFamily="65" charset="-120"/>
              </a:rPr>
              <a:t>印象松園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。花蓮縣：花蓮縣文化局。 </a:t>
            </a:r>
          </a:p>
          <a:p>
            <a:pPr eaLnBrk="1" hangingPunct="1"/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劉瑞如。當藝術飄落在松林之間─花蓮縣松園別館歷史風貌公園整建工程。</a:t>
            </a:r>
            <a:r>
              <a:rPr lang="zh-TW" altLang="en-US" sz="2800" b="1" smtClean="0">
                <a:latin typeface="標楷體" pitchFamily="65" charset="-120"/>
                <a:ea typeface="標楷體" pitchFamily="65" charset="-120"/>
              </a:rPr>
              <a:t>關鍵報告</a:t>
            </a:r>
            <a:r>
              <a:rPr lang="en-US" altLang="zh-TW" sz="2800" b="1" smtClean="0">
                <a:latin typeface="標楷體" pitchFamily="65" charset="-120"/>
                <a:ea typeface="標楷體" pitchFamily="65" charset="-120"/>
              </a:rPr>
              <a:t>4-2</a:t>
            </a:r>
            <a:r>
              <a:rPr lang="zh-TW" altLang="en-US" sz="2800" b="1" smtClean="0">
                <a:latin typeface="標楷體" pitchFamily="65" charset="-120"/>
                <a:ea typeface="標楷體" pitchFamily="65" charset="-120"/>
              </a:rPr>
              <a:t>花蓮縣松園別館歷史風貌公園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整建工程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(136-144)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 eaLnBrk="1" hangingPunct="1"/>
            <a:r>
              <a:rPr lang="en-US" altLang="zh-TW" sz="2400" smtClean="0">
                <a:hlinkClick r:id="rId3"/>
              </a:rPr>
              <a:t>https://www.ncfta.gov.tw/information_45_42819.html</a:t>
            </a:r>
            <a:endParaRPr lang="en-US" altLang="zh-TW" sz="2400" smtClean="0"/>
          </a:p>
          <a:p>
            <a:pPr eaLnBrk="1" hangingPunct="1"/>
            <a:r>
              <a:rPr lang="en-US" altLang="zh-TW" sz="2400" smtClean="0">
                <a:hlinkClick r:id="rId4"/>
              </a:rPr>
              <a:t>http://superspace.moc.gov.tw/hall/local_culture_page.aspx?oid=2abadd75-b4a2-480c-b930-e50aff439b2f</a:t>
            </a:r>
            <a:endParaRPr lang="en-US" altLang="zh-TW" sz="2400" smtClean="0"/>
          </a:p>
          <a:p>
            <a:pPr eaLnBrk="1" hangingPunct="1"/>
            <a:r>
              <a:rPr lang="en-US" altLang="zh-TW" sz="2400" smtClean="0"/>
              <a:t>http://blog.xuite.net/urolin/twblog/129497674</a:t>
            </a:r>
            <a:endParaRPr lang="zh-TW" alt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謝謝聆聽</a:t>
            </a:r>
            <a:endParaRPr lang="en-US" altLang="zh-TW" smtClean="0"/>
          </a:p>
        </p:txBody>
      </p:sp>
      <p:pic>
        <p:nvPicPr>
          <p:cNvPr id="45058" name="Picture 4" descr="9e55563a39a8350b6b3544eeb53e76ec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943100" y="1844675"/>
            <a:ext cx="5372100" cy="42957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標題 1"/>
          <p:cNvSpPr>
            <a:spLocks noGrp="1"/>
          </p:cNvSpPr>
          <p:nvPr>
            <p:ph type="title"/>
          </p:nvPr>
        </p:nvSpPr>
        <p:spPr>
          <a:xfrm>
            <a:off x="971550" y="260350"/>
            <a:ext cx="7200900" cy="1485900"/>
          </a:xfrm>
        </p:spPr>
        <p:txBody>
          <a:bodyPr/>
          <a:lstStyle/>
          <a:p>
            <a:pPr eaLnBrk="1" hangingPunct="1"/>
            <a:r>
              <a:rPr lang="zh-TW" altLang="en-US" sz="6000" smtClean="0">
                <a:ea typeface="標楷體" pitchFamily="65" charset="-120"/>
              </a:rPr>
              <a:t>研究方法</a:t>
            </a:r>
            <a:r>
              <a:rPr lang="zh-TW" altLang="en-US" smtClean="0"/>
              <a:t> </a:t>
            </a:r>
          </a:p>
        </p:txBody>
      </p:sp>
      <p:sp>
        <p:nvSpPr>
          <p:cNvPr id="16386" name="Text Box 26"/>
          <p:cNvSpPr txBox="1">
            <a:spLocks noChangeArrowheads="1"/>
          </p:cNvSpPr>
          <p:nvPr/>
        </p:nvSpPr>
        <p:spPr bwMode="auto">
          <a:xfrm>
            <a:off x="611188" y="1628775"/>
            <a:ext cx="151288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3600">
                <a:ea typeface="標楷體" pitchFamily="65" charset="-120"/>
              </a:rPr>
              <a:t>研究討論</a:t>
            </a:r>
          </a:p>
        </p:txBody>
      </p:sp>
      <p:sp>
        <p:nvSpPr>
          <p:cNvPr id="16387" name="Text Box 29"/>
          <p:cNvSpPr txBox="1">
            <a:spLocks noChangeArrowheads="1"/>
          </p:cNvSpPr>
          <p:nvPr/>
        </p:nvSpPr>
        <p:spPr bwMode="auto">
          <a:xfrm>
            <a:off x="6948488" y="1628775"/>
            <a:ext cx="165576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3600">
                <a:ea typeface="標楷體" pitchFamily="65" charset="-120"/>
              </a:rPr>
              <a:t>請教專家學者</a:t>
            </a:r>
          </a:p>
        </p:txBody>
      </p:sp>
      <p:pic>
        <p:nvPicPr>
          <p:cNvPr id="16388" name="圖片 4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900113" y="2924175"/>
            <a:ext cx="3384550" cy="1903413"/>
          </a:xfrm>
        </p:spPr>
      </p:pic>
      <p:pic>
        <p:nvPicPr>
          <p:cNvPr id="16389" name="圖片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9338" y="2852738"/>
            <a:ext cx="3240087" cy="182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390" name="Group 34"/>
          <p:cNvGrpSpPr>
            <a:grpSpLocks/>
          </p:cNvGrpSpPr>
          <p:nvPr/>
        </p:nvGrpSpPr>
        <p:grpSpPr bwMode="auto">
          <a:xfrm>
            <a:off x="0" y="1196975"/>
            <a:ext cx="2700338" cy="1584325"/>
            <a:chOff x="0" y="981"/>
            <a:chExt cx="1701" cy="998"/>
          </a:xfrm>
        </p:grpSpPr>
        <p:sp>
          <p:nvSpPr>
            <p:cNvPr id="16402" name="AutoShape 32"/>
            <p:cNvSpPr>
              <a:spLocks noChangeArrowheads="1"/>
            </p:cNvSpPr>
            <p:nvPr/>
          </p:nvSpPr>
          <p:spPr bwMode="auto">
            <a:xfrm>
              <a:off x="0" y="981"/>
              <a:ext cx="1701" cy="998"/>
            </a:xfrm>
            <a:prstGeom prst="chevron">
              <a:avLst>
                <a:gd name="adj" fmla="val 42610"/>
              </a:avLst>
            </a:prstGeom>
            <a:solidFill>
              <a:srgbClr val="FFFF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403" name="Text Box 33"/>
            <p:cNvSpPr txBox="1">
              <a:spLocks noChangeArrowheads="1"/>
            </p:cNvSpPr>
            <p:nvPr/>
          </p:nvSpPr>
          <p:spPr bwMode="auto">
            <a:xfrm>
              <a:off x="385" y="1026"/>
              <a:ext cx="953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TW" altLang="en-US" sz="3600">
                  <a:ea typeface="標楷體" pitchFamily="65" charset="-120"/>
                </a:rPr>
                <a:t>研究討論</a:t>
              </a:r>
            </a:p>
          </p:txBody>
        </p:sp>
      </p:grpSp>
      <p:grpSp>
        <p:nvGrpSpPr>
          <p:cNvPr id="16391" name="Group 37"/>
          <p:cNvGrpSpPr>
            <a:grpSpLocks/>
          </p:cNvGrpSpPr>
          <p:nvPr/>
        </p:nvGrpSpPr>
        <p:grpSpPr bwMode="auto">
          <a:xfrm>
            <a:off x="2124075" y="1196975"/>
            <a:ext cx="2700338" cy="1584325"/>
            <a:chOff x="1338" y="981"/>
            <a:chExt cx="1701" cy="998"/>
          </a:xfrm>
        </p:grpSpPr>
        <p:sp>
          <p:nvSpPr>
            <p:cNvPr id="16400" name="AutoShape 35"/>
            <p:cNvSpPr>
              <a:spLocks noChangeArrowheads="1"/>
            </p:cNvSpPr>
            <p:nvPr/>
          </p:nvSpPr>
          <p:spPr bwMode="auto">
            <a:xfrm>
              <a:off x="1338" y="981"/>
              <a:ext cx="1701" cy="998"/>
            </a:xfrm>
            <a:prstGeom prst="chevron">
              <a:avLst>
                <a:gd name="adj" fmla="val 42610"/>
              </a:avLst>
            </a:prstGeom>
            <a:solidFill>
              <a:srgbClr val="FFFF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401" name="Text Box 36"/>
            <p:cNvSpPr txBox="1">
              <a:spLocks noChangeArrowheads="1"/>
            </p:cNvSpPr>
            <p:nvPr/>
          </p:nvSpPr>
          <p:spPr bwMode="auto">
            <a:xfrm>
              <a:off x="1701" y="1071"/>
              <a:ext cx="1043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TW" altLang="en-US" sz="4000">
                  <a:ea typeface="標楷體" pitchFamily="65" charset="-120"/>
                </a:rPr>
                <a:t>資料蒐集</a:t>
              </a:r>
            </a:p>
          </p:txBody>
        </p:sp>
      </p:grpSp>
      <p:grpSp>
        <p:nvGrpSpPr>
          <p:cNvPr id="16392" name="Group 40"/>
          <p:cNvGrpSpPr>
            <a:grpSpLocks/>
          </p:cNvGrpSpPr>
          <p:nvPr/>
        </p:nvGrpSpPr>
        <p:grpSpPr bwMode="auto">
          <a:xfrm>
            <a:off x="4284663" y="1196975"/>
            <a:ext cx="2700337" cy="1584325"/>
            <a:chOff x="2699" y="981"/>
            <a:chExt cx="1701" cy="998"/>
          </a:xfrm>
        </p:grpSpPr>
        <p:sp>
          <p:nvSpPr>
            <p:cNvPr id="16398" name="AutoShape 38"/>
            <p:cNvSpPr>
              <a:spLocks noChangeArrowheads="1"/>
            </p:cNvSpPr>
            <p:nvPr/>
          </p:nvSpPr>
          <p:spPr bwMode="auto">
            <a:xfrm>
              <a:off x="2699" y="981"/>
              <a:ext cx="1701" cy="998"/>
            </a:xfrm>
            <a:prstGeom prst="chevron">
              <a:avLst>
                <a:gd name="adj" fmla="val 42610"/>
              </a:avLst>
            </a:prstGeom>
            <a:solidFill>
              <a:srgbClr val="FFFF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399" name="Text Box 39"/>
            <p:cNvSpPr txBox="1">
              <a:spLocks noChangeArrowheads="1"/>
            </p:cNvSpPr>
            <p:nvPr/>
          </p:nvSpPr>
          <p:spPr bwMode="auto">
            <a:xfrm>
              <a:off x="3061" y="1026"/>
              <a:ext cx="1044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TW" altLang="en-US" sz="4000">
                  <a:ea typeface="標楷體" pitchFamily="65" charset="-120"/>
                </a:rPr>
                <a:t>訪問勘查</a:t>
              </a:r>
            </a:p>
          </p:txBody>
        </p:sp>
      </p:grpSp>
      <p:grpSp>
        <p:nvGrpSpPr>
          <p:cNvPr id="16393" name="Group 43"/>
          <p:cNvGrpSpPr>
            <a:grpSpLocks/>
          </p:cNvGrpSpPr>
          <p:nvPr/>
        </p:nvGrpSpPr>
        <p:grpSpPr bwMode="auto">
          <a:xfrm>
            <a:off x="6443663" y="1196975"/>
            <a:ext cx="2700337" cy="1584325"/>
            <a:chOff x="4059" y="981"/>
            <a:chExt cx="1701" cy="998"/>
          </a:xfrm>
        </p:grpSpPr>
        <p:sp>
          <p:nvSpPr>
            <p:cNvPr id="16396" name="AutoShape 41"/>
            <p:cNvSpPr>
              <a:spLocks noChangeArrowheads="1"/>
            </p:cNvSpPr>
            <p:nvPr/>
          </p:nvSpPr>
          <p:spPr bwMode="auto">
            <a:xfrm>
              <a:off x="4059" y="981"/>
              <a:ext cx="1701" cy="998"/>
            </a:xfrm>
            <a:prstGeom prst="chevron">
              <a:avLst>
                <a:gd name="adj" fmla="val 42610"/>
              </a:avLst>
            </a:prstGeom>
            <a:solidFill>
              <a:srgbClr val="FFFF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397" name="Text Box 42"/>
            <p:cNvSpPr txBox="1">
              <a:spLocks noChangeArrowheads="1"/>
            </p:cNvSpPr>
            <p:nvPr/>
          </p:nvSpPr>
          <p:spPr bwMode="auto">
            <a:xfrm>
              <a:off x="4377" y="1026"/>
              <a:ext cx="1043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3600">
                  <a:ea typeface="標楷體" pitchFamily="65" charset="-120"/>
                </a:rPr>
                <a:t>請教專家學者</a:t>
              </a:r>
            </a:p>
          </p:txBody>
        </p:sp>
      </p:grpSp>
      <p:pic>
        <p:nvPicPr>
          <p:cNvPr id="16394" name="圖片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0113" y="4911725"/>
            <a:ext cx="3457575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48" descr="圖像裡可能有1 人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7900" y="4746625"/>
            <a:ext cx="3168650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標題 1"/>
          <p:cNvSpPr>
            <a:spLocks noGrp="1"/>
          </p:cNvSpPr>
          <p:nvPr>
            <p:ph type="title"/>
          </p:nvPr>
        </p:nvSpPr>
        <p:spPr>
          <a:xfrm>
            <a:off x="1042988" y="692150"/>
            <a:ext cx="7200900" cy="1485900"/>
          </a:xfrm>
        </p:spPr>
        <p:txBody>
          <a:bodyPr/>
          <a:lstStyle/>
          <a:p>
            <a:pPr eaLnBrk="1" hangingPunct="1"/>
            <a:r>
              <a:rPr lang="zh-TW" altLang="en-US" sz="4800" smtClean="0">
                <a:ea typeface="標楷體" pitchFamily="65" charset="-120"/>
              </a:rPr>
              <a:t>一、歷史沿革</a:t>
            </a:r>
          </a:p>
        </p:txBody>
      </p:sp>
      <p:sp>
        <p:nvSpPr>
          <p:cNvPr id="18434" name="內容版面配置區 2"/>
          <p:cNvSpPr>
            <a:spLocks noGrp="1"/>
          </p:cNvSpPr>
          <p:nvPr>
            <p:ph idx="1"/>
          </p:nvPr>
        </p:nvSpPr>
        <p:spPr>
          <a:xfrm>
            <a:off x="1042988" y="1700213"/>
            <a:ext cx="7850187" cy="3581400"/>
          </a:xfrm>
        </p:spPr>
        <p:txBody>
          <a:bodyPr/>
          <a:lstStyle/>
          <a:p>
            <a:pPr eaLnBrk="1" hangingPunct="1"/>
            <a:r>
              <a:rPr lang="zh-TW" altLang="en-US" sz="32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松園別館約建於 </a:t>
            </a:r>
            <a:r>
              <a:rPr lang="en-US" altLang="zh-TW" sz="32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1942 </a:t>
            </a:r>
            <a:r>
              <a:rPr lang="zh-TW" altLang="en-US" sz="32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32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昭和 </a:t>
            </a:r>
            <a:r>
              <a:rPr lang="en-US" altLang="zh-TW" sz="32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17 </a:t>
            </a:r>
            <a:r>
              <a:rPr lang="zh-TW" altLang="en-US" sz="32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32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2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，是當時</a:t>
            </a:r>
            <a:r>
              <a:rPr lang="en-US" altLang="zh-TW" sz="32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日治時期</a:t>
            </a:r>
            <a:r>
              <a:rPr lang="en-US" altLang="zh-TW" sz="32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2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的”花蓮港陸軍兵事部”。</a:t>
            </a:r>
            <a:endParaRPr lang="en-US" altLang="zh-TW" sz="320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endParaRPr lang="en-US" altLang="zh-TW" sz="2800" smtClean="0">
              <a:solidFill>
                <a:schemeClr val="tx1"/>
              </a:solidFill>
            </a:endParaRPr>
          </a:p>
        </p:txBody>
      </p:sp>
      <p:pic>
        <p:nvPicPr>
          <p:cNvPr id="18435" name="圖片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4075" y="3213100"/>
            <a:ext cx="5399088" cy="303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graphicFrame>
        <p:nvGraphicFramePr>
          <p:cNvPr id="21545" name="Group 41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302750" cy="6840538"/>
        </p:xfrm>
        <a:graphic>
          <a:graphicData uri="http://schemas.openxmlformats.org/drawingml/2006/table">
            <a:tbl>
              <a:tblPr/>
              <a:tblGrid>
                <a:gridCol w="1555750"/>
                <a:gridCol w="7747000"/>
              </a:tblGrid>
              <a:tr h="923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年份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重要事蹟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</a:tr>
              <a:tr h="1004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1942.4.1</a:t>
                      </a:r>
                      <a:endParaRPr kumimoji="0" lang="zh-TW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”</a:t>
                      </a:r>
                      <a:r>
                        <a:rPr kumimoji="0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花蓮港陸軍兵事部</a:t>
                      </a:r>
                      <a:r>
                        <a:rPr kumimoji="0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”開館日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</a:tr>
              <a:tr h="1025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1950 </a:t>
                      </a:r>
                      <a:r>
                        <a:rPr kumimoji="0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年代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國民黨政府接收後，被規劃為美國軍事顧問團的軍官休閒度假中心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</a:tr>
              <a:tr h="1025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1977 </a:t>
                      </a:r>
                      <a:r>
                        <a:rPr kumimoji="0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中美斷交後， 松園別館不再作為軍官休閒度假中心，隨後由國有財產局接收。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</a:tr>
              <a:tr h="923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1995 </a:t>
                      </a:r>
                      <a:r>
                        <a:rPr kumimoji="0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花蓮農場接管後，打算要</a:t>
                      </a:r>
                      <a:r>
                        <a:rPr kumimoji="0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興建國際觀光飯店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</a:tr>
              <a:tr h="1936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1997 </a:t>
                      </a:r>
                      <a:r>
                        <a:rPr kumimoji="0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退輔會公告於松園別館現址要開發旅館。此消息一出，</a:t>
                      </a:r>
                      <a:r>
                        <a:rPr kumimoji="0" lang="zh-TW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花蓮在地居民、民間團體、藝文團體紛紛表示反對</a:t>
                      </a:r>
                      <a:r>
                        <a:rPr kumimoji="0" lang="zh-TW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，除此以外，也有許多文史工作者、教授們投入松園 別館的研究，希望能保留在地文化。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graphicFrame>
        <p:nvGraphicFramePr>
          <p:cNvPr id="23593" name="Group 41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916738"/>
        </p:xfrm>
        <a:graphic>
          <a:graphicData uri="http://schemas.openxmlformats.org/drawingml/2006/table">
            <a:tbl>
              <a:tblPr/>
              <a:tblGrid>
                <a:gridCol w="1635125"/>
                <a:gridCol w="7508875"/>
              </a:tblGrid>
              <a:tr h="731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年份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重要事蹟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</a:tr>
              <a:tr h="168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2000.7.13</a:t>
                      </a:r>
                      <a:endParaRPr kumimoji="0" lang="zh-TW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獲得內政部都委會專案小組審查通過，訂為”歷史風貌園區” 。同年 </a:t>
                      </a:r>
                      <a:r>
                        <a:rPr kumimoji="0" lang="en-US" altLang="zh-TW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7 </a:t>
                      </a:r>
                      <a:r>
                        <a:rPr kumimoji="0" lang="zh-TW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月 </a:t>
                      </a:r>
                      <a:r>
                        <a:rPr kumimoji="0" lang="en-US" altLang="zh-TW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13 </a:t>
                      </a:r>
                      <a:r>
                        <a:rPr kumimoji="0" lang="zh-TW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日松園別館由花蓮縣政府編定為「</a:t>
                      </a:r>
                      <a:r>
                        <a:rPr kumimoji="0" lang="zh-TW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歷史風貌專區</a:t>
                      </a:r>
                      <a:r>
                        <a:rPr kumimoji="0" lang="zh-TW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」。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</a:tr>
              <a:tr h="1152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2001 </a:t>
                      </a:r>
                      <a:r>
                        <a:rPr kumimoji="0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獲得文建會列 為”</a:t>
                      </a:r>
                      <a:r>
                        <a:rPr kumimoji="0" lang="en-US" altLang="zh-TW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90 </a:t>
                      </a:r>
                      <a:r>
                        <a:rPr kumimoji="0" lang="zh-TW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年度試辦閒置空間再利用</a:t>
                      </a:r>
                      <a:r>
                        <a:rPr kumimoji="0" lang="zh-TW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”的六個試辦點之一。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</a:tr>
              <a:tr h="1223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2002.9.23</a:t>
                      </a:r>
                      <a:endParaRPr kumimoji="0" lang="zh-TW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登錄為花蓮縣歷史建物。同年 </a:t>
                      </a:r>
                      <a:r>
                        <a:rPr kumimoji="0" lang="en-US" altLang="zh-TW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12 </a:t>
                      </a:r>
                      <a:r>
                        <a:rPr kumimoji="0" lang="zh-TW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月主體建築修復完畢。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</a:tr>
              <a:tr h="730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2003.11.4</a:t>
                      </a:r>
                      <a:endParaRPr kumimoji="0" lang="zh-TW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由</a:t>
                      </a:r>
                      <a:r>
                        <a:rPr kumimoji="0" lang="zh-TW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花蓮文教基金會</a:t>
                      </a:r>
                      <a:r>
                        <a:rPr kumimoji="0" lang="zh-TW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管理。正式開園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</a:tr>
              <a:tr h="657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2004 </a:t>
                      </a:r>
                      <a:r>
                        <a:rPr kumimoji="0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園區許多設施陸續完工，整體呈現多元風貌。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</a:tr>
              <a:tr h="731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2006 </a:t>
                      </a:r>
                      <a:r>
                        <a:rPr kumimoji="0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再度招標，由</a:t>
                      </a:r>
                      <a:r>
                        <a:rPr kumimoji="0" lang="zh-TW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祥瀧股份有限公司</a:t>
                      </a:r>
                      <a:r>
                        <a:rPr kumimoji="0" lang="zh-TW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得標，經營至今。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標題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二、保存與再利用的實際作法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修復前的準備</a:t>
            </a:r>
            <a:r>
              <a:rPr lang="zh-TW" altLang="en-US" sz="4000" smtClean="0"/>
              <a:t/>
            </a:r>
            <a:br>
              <a:rPr lang="zh-TW" altLang="en-US" sz="4000" smtClean="0"/>
            </a:br>
            <a:endParaRPr lang="zh-TW" altLang="en-US" sz="4000" smtClean="0"/>
          </a:p>
        </p:txBody>
      </p:sp>
      <p:sp>
        <p:nvSpPr>
          <p:cNvPr id="24578" name="內容版面配置區 2"/>
          <p:cNvSpPr>
            <a:spLocks noGrp="1"/>
          </p:cNvSpPr>
          <p:nvPr>
            <p:ph idx="1"/>
          </p:nvPr>
        </p:nvSpPr>
        <p:spPr>
          <a:xfrm>
            <a:off x="971550" y="1700213"/>
            <a:ext cx="7200900" cy="3581400"/>
          </a:xfrm>
        </p:spPr>
        <p:txBody>
          <a:bodyPr/>
          <a:lstStyle/>
          <a:p>
            <a:pPr eaLnBrk="1" hangingPunct="1"/>
            <a:r>
              <a:rPr lang="zh-TW" altLang="en-US" sz="320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參與式規劃</a:t>
            </a:r>
            <a:r>
              <a:rPr lang="en-US" altLang="zh-TW" sz="320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32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當初所提出的整建規劃方式是「先辦理活動再決定如何整建和空間未來的使用方向」</a:t>
            </a:r>
            <a:endParaRPr lang="en-US" altLang="zh-TW" sz="320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sz="320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「減法」設計的概念</a:t>
            </a:r>
            <a:r>
              <a:rPr lang="en-US" altLang="zh-TW" sz="320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32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「松園的條件非常好，所以減少不必要的東西是最佳的作法」</a:t>
            </a:r>
            <a:r>
              <a:rPr lang="en-US" altLang="zh-TW" sz="32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劉瑞如</a:t>
            </a:r>
            <a:r>
              <a:rPr lang="en-US" altLang="zh-TW" sz="32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eaLnBrk="1" hangingPunct="1"/>
            <a:endParaRPr lang="en-US" altLang="zh-TW" sz="280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標題 1"/>
          <p:cNvSpPr>
            <a:spLocks noGrp="1"/>
          </p:cNvSpPr>
          <p:nvPr>
            <p:ph type="title"/>
          </p:nvPr>
        </p:nvSpPr>
        <p:spPr>
          <a:xfrm>
            <a:off x="914400" y="-5715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4000" dirty="0" smtClean="0"/>
              <a:t/>
            </a:r>
            <a:br>
              <a:rPr lang="en-US" altLang="zh-TW" sz="4000" dirty="0" smtClean="0"/>
            </a:br>
            <a:r>
              <a:rPr lang="en-US" altLang="zh-TW" sz="4000" dirty="0" smtClean="0"/>
              <a:t/>
            </a:r>
            <a:br>
              <a:rPr lang="en-US" altLang="zh-TW" sz="4000" dirty="0" smtClean="0"/>
            </a:b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二、保存與再利用的實際作法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000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整修原則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600" dirty="0" smtClean="0">
                <a:latin typeface="標楷體" pitchFamily="65" charset="-120"/>
                <a:ea typeface="標楷體" pitchFamily="65" charset="-120"/>
              </a:rPr>
            </a:br>
            <a:endParaRPr lang="zh-TW" altLang="en-US" sz="36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6626" name="內容版面配置區 2"/>
          <p:cNvSpPr>
            <a:spLocks noGrp="1"/>
          </p:cNvSpPr>
          <p:nvPr>
            <p:ph idx="1"/>
          </p:nvPr>
        </p:nvSpPr>
        <p:spPr>
          <a:xfrm>
            <a:off x="468313" y="3933825"/>
            <a:ext cx="8229600" cy="218757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en-US" altLang="zh-TW" sz="2800" smtClean="0"/>
          </a:p>
          <a:p>
            <a:pPr eaLnBrk="1" hangingPunct="1">
              <a:buFont typeface="Arial" charset="0"/>
              <a:buNone/>
            </a:pPr>
            <a:endParaRPr lang="en-US" altLang="zh-TW" sz="2800" smtClean="0"/>
          </a:p>
          <a:p>
            <a:pPr eaLnBrk="1" hangingPunct="1"/>
            <a:endParaRPr lang="zh-TW" altLang="en-US" sz="2800" smtClean="0"/>
          </a:p>
        </p:txBody>
      </p:sp>
      <p:sp>
        <p:nvSpPr>
          <p:cNvPr id="26627" name="Rectangle 10"/>
          <p:cNvSpPr>
            <a:spLocks noGrp="1"/>
          </p:cNvSpPr>
          <p:nvPr>
            <p:ph type="body" sz="half" idx="4294967295"/>
          </p:nvPr>
        </p:nvSpPr>
        <p:spPr>
          <a:xfrm>
            <a:off x="914400" y="1628775"/>
            <a:ext cx="8229600" cy="218598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altLang="zh-TW" sz="300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「</a:t>
            </a:r>
            <a:r>
              <a:rPr lang="zh-TW" altLang="en-US" sz="300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主結構不改變，敗壞的地方重新補強。</a:t>
            </a: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」</a:t>
            </a:r>
            <a:endParaRPr lang="en-US" altLang="zh-TW" sz="300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6628" name="Picture 11" descr="21985936_1844255358924503_2019021456_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2349500"/>
            <a:ext cx="5976937" cy="336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Text Box 12"/>
          <p:cNvSpPr txBox="1">
            <a:spLocks noChangeArrowheads="1"/>
          </p:cNvSpPr>
          <p:nvPr/>
        </p:nvSpPr>
        <p:spPr bwMode="auto">
          <a:xfrm>
            <a:off x="2195513" y="5805488"/>
            <a:ext cx="51117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zh-TW" altLang="en-US" sz="2800" b="1">
                <a:solidFill>
                  <a:srgbClr val="000066"/>
                </a:solidFill>
                <a:ea typeface="標楷體" pitchFamily="65" charset="-120"/>
              </a:rPr>
              <a:t>透</a:t>
            </a:r>
            <a:r>
              <a:rPr lang="zh-TW" altLang="en-US" sz="2800" b="1">
                <a:solidFill>
                  <a:srgbClr val="000066"/>
                </a:solidFill>
                <a:ea typeface="標楷體" pitchFamily="65" charset="-120"/>
              </a:rPr>
              <a:t>明屋頂以及松針鐵板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標題 1"/>
          <p:cNvSpPr>
            <a:spLocks noGrp="1"/>
          </p:cNvSpPr>
          <p:nvPr>
            <p:ph type="title"/>
          </p:nvPr>
        </p:nvSpPr>
        <p:spPr>
          <a:xfrm>
            <a:off x="636588" y="188913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二、保存與再利用的實際作法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000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三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空間利用的調整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000" dirty="0" smtClean="0">
                <a:latin typeface="標楷體" pitchFamily="65" charset="-120"/>
                <a:ea typeface="標楷體" pitchFamily="65" charset="-120"/>
              </a:rPr>
            </a:br>
            <a:endParaRPr lang="zh-TW" altLang="en-US" sz="4000" dirty="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03350" y="1557338"/>
            <a:ext cx="6143625" cy="4800600"/>
          </a:xfrm>
        </p:spPr>
      </p:pic>
      <p:sp>
        <p:nvSpPr>
          <p:cNvPr id="28675" name="Text Box 4"/>
          <p:cNvSpPr txBox="1">
            <a:spLocks noChangeArrowheads="1"/>
          </p:cNvSpPr>
          <p:nvPr/>
        </p:nvSpPr>
        <p:spPr bwMode="auto">
          <a:xfrm>
            <a:off x="3059113" y="6491288"/>
            <a:ext cx="2663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TW" altLang="en-US"/>
          </a:p>
        </p:txBody>
      </p:sp>
      <p:sp>
        <p:nvSpPr>
          <p:cNvPr id="28676" name="Text Box 5"/>
          <p:cNvSpPr txBox="1">
            <a:spLocks noChangeArrowheads="1"/>
          </p:cNvSpPr>
          <p:nvPr/>
        </p:nvSpPr>
        <p:spPr bwMode="auto">
          <a:xfrm>
            <a:off x="3419475" y="6491288"/>
            <a:ext cx="17287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TW" altLang="en-US"/>
          </a:p>
        </p:txBody>
      </p:sp>
      <p:sp>
        <p:nvSpPr>
          <p:cNvPr id="28677" name="Text Box 6"/>
          <p:cNvSpPr txBox="1">
            <a:spLocks noChangeArrowheads="1"/>
          </p:cNvSpPr>
          <p:nvPr/>
        </p:nvSpPr>
        <p:spPr bwMode="auto">
          <a:xfrm>
            <a:off x="3419475" y="6381750"/>
            <a:ext cx="3240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1">
                <a:ea typeface="標楷體" pitchFamily="65" charset="-120"/>
              </a:rPr>
              <a:t>松園別館平面圖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6" descr="22217814_1851997438150295_1205653074_o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3068638"/>
            <a:ext cx="4578350" cy="3578225"/>
          </a:xfrm>
        </p:spPr>
      </p:pic>
      <p:pic>
        <p:nvPicPr>
          <p:cNvPr id="29698" name="Picture 28" descr="22790213_1876166092400096_574129976_o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105400" y="3068638"/>
            <a:ext cx="4038600" cy="2271712"/>
          </a:xfrm>
        </p:spPr>
      </p:pic>
      <p:sp>
        <p:nvSpPr>
          <p:cNvPr id="29699" name="文字方塊 10"/>
          <p:cNvSpPr txBox="1">
            <a:spLocks noChangeArrowheads="1"/>
          </p:cNvSpPr>
          <p:nvPr/>
        </p:nvSpPr>
        <p:spPr bwMode="auto">
          <a:xfrm>
            <a:off x="755650" y="260350"/>
            <a:ext cx="3168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800" b="1">
                <a:solidFill>
                  <a:srgbClr val="800000"/>
                </a:solidFill>
                <a:latin typeface="標楷體" pitchFamily="65" charset="-120"/>
                <a:ea typeface="標楷體" pitchFamily="65" charset="-120"/>
              </a:rPr>
              <a:t>整修前</a:t>
            </a:r>
            <a:r>
              <a:rPr kumimoji="0" lang="en-US" altLang="zh-TW" sz="2800" b="1">
                <a:solidFill>
                  <a:srgbClr val="80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kumimoji="0" lang="zh-TW" altLang="en-US" sz="2800" b="1">
                <a:solidFill>
                  <a:srgbClr val="800000"/>
                </a:solidFill>
                <a:latin typeface="標楷體" pitchFamily="65" charset="-120"/>
                <a:ea typeface="標楷體" pitchFamily="65" charset="-120"/>
              </a:rPr>
              <a:t>日治時期</a:t>
            </a:r>
            <a:r>
              <a:rPr kumimoji="0" lang="en-US" altLang="zh-TW" sz="2800" b="1">
                <a:solidFill>
                  <a:srgbClr val="800000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29700" name="文字方塊 11"/>
          <p:cNvSpPr txBox="1">
            <a:spLocks noChangeArrowheads="1"/>
          </p:cNvSpPr>
          <p:nvPr/>
        </p:nvSpPr>
        <p:spPr bwMode="auto">
          <a:xfrm>
            <a:off x="6011863" y="260350"/>
            <a:ext cx="23034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800" b="1">
                <a:solidFill>
                  <a:srgbClr val="800000"/>
                </a:solidFill>
                <a:latin typeface="標楷體" pitchFamily="65" charset="-120"/>
                <a:ea typeface="標楷體" pitchFamily="65" charset="-120"/>
              </a:rPr>
              <a:t>整修後</a:t>
            </a:r>
            <a:r>
              <a:rPr kumimoji="0" lang="en-US" altLang="zh-TW" sz="2800" b="1">
                <a:solidFill>
                  <a:srgbClr val="80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kumimoji="0" lang="zh-TW" altLang="en-US" sz="2800" b="1">
                <a:solidFill>
                  <a:srgbClr val="800000"/>
                </a:solidFill>
                <a:latin typeface="標楷體" pitchFamily="65" charset="-120"/>
                <a:ea typeface="標楷體" pitchFamily="65" charset="-120"/>
              </a:rPr>
              <a:t>現今</a:t>
            </a:r>
            <a:r>
              <a:rPr kumimoji="0" lang="en-US" altLang="zh-TW" sz="2800" b="1">
                <a:solidFill>
                  <a:srgbClr val="80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kumimoji="0" lang="zh-TW" altLang="en-US" sz="2800" b="1">
              <a:solidFill>
                <a:srgbClr val="8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圓角矩形 3"/>
          <p:cNvSpPr/>
          <p:nvPr/>
        </p:nvSpPr>
        <p:spPr>
          <a:xfrm>
            <a:off x="323850" y="765175"/>
            <a:ext cx="3865563" cy="20716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29702" name="文字方塊 5"/>
          <p:cNvSpPr txBox="1">
            <a:spLocks noChangeArrowheads="1"/>
          </p:cNvSpPr>
          <p:nvPr/>
        </p:nvSpPr>
        <p:spPr bwMode="auto">
          <a:xfrm>
            <a:off x="539750" y="836613"/>
            <a:ext cx="363378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800" b="1">
                <a:latin typeface="標楷體" pitchFamily="65" charset="-120"/>
                <a:ea typeface="標楷體" pitchFamily="65" charset="-120"/>
              </a:rPr>
              <a:t>主建築前棟有處理軍事公務的辦公室兼廚房、伙房、 洗衣間、睡房等宿舍設施。</a:t>
            </a:r>
          </a:p>
        </p:txBody>
      </p:sp>
      <p:sp>
        <p:nvSpPr>
          <p:cNvPr id="7" name="橢圓 6"/>
          <p:cNvSpPr/>
          <p:nvPr/>
        </p:nvSpPr>
        <p:spPr>
          <a:xfrm>
            <a:off x="5292725" y="765175"/>
            <a:ext cx="3633788" cy="18573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3" name="向右箭號 12"/>
          <p:cNvSpPr/>
          <p:nvPr/>
        </p:nvSpPr>
        <p:spPr>
          <a:xfrm>
            <a:off x="4286250" y="1571625"/>
            <a:ext cx="1004888" cy="428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29705" name="文字方塊 15"/>
          <p:cNvSpPr txBox="1">
            <a:spLocks noChangeArrowheads="1"/>
          </p:cNvSpPr>
          <p:nvPr/>
        </p:nvSpPr>
        <p:spPr bwMode="auto">
          <a:xfrm>
            <a:off x="5651500" y="1052513"/>
            <a:ext cx="3097213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800" b="1">
                <a:latin typeface="Calibri" pitchFamily="34" charset="0"/>
                <a:ea typeface="標楷體" pitchFamily="65" charset="-120"/>
              </a:rPr>
              <a:t>修建為禮品店、展示空間、管理中心等</a:t>
            </a:r>
          </a:p>
        </p:txBody>
      </p:sp>
      <p:sp>
        <p:nvSpPr>
          <p:cNvPr id="29706" name="Oval 29"/>
          <p:cNvSpPr>
            <a:spLocks noChangeArrowheads="1"/>
          </p:cNvSpPr>
          <p:nvPr/>
        </p:nvSpPr>
        <p:spPr bwMode="auto">
          <a:xfrm>
            <a:off x="395288" y="4149725"/>
            <a:ext cx="3024187" cy="76993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9707" name="AutoShape 13"/>
          <p:cNvSpPr>
            <a:spLocks noChangeArrowheads="1"/>
          </p:cNvSpPr>
          <p:nvPr/>
        </p:nvSpPr>
        <p:spPr bwMode="auto">
          <a:xfrm>
            <a:off x="5076825" y="6308725"/>
            <a:ext cx="503238" cy="360363"/>
          </a:xfrm>
          <a:prstGeom prst="leftArrow">
            <a:avLst>
              <a:gd name="adj1" fmla="val 50000"/>
              <a:gd name="adj2" fmla="val 3491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9708" name="Text Box 14"/>
          <p:cNvSpPr txBox="1">
            <a:spLocks noChangeArrowheads="1"/>
          </p:cNvSpPr>
          <p:nvPr/>
        </p:nvSpPr>
        <p:spPr bwMode="auto">
          <a:xfrm>
            <a:off x="5795963" y="6216650"/>
            <a:ext cx="3168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1">
                <a:ea typeface="標楷體" pitchFamily="65" charset="-120"/>
              </a:rPr>
              <a:t>主建築前棟位置圖</a:t>
            </a:r>
          </a:p>
        </p:txBody>
      </p:sp>
      <p:sp>
        <p:nvSpPr>
          <p:cNvPr id="29709" name="AutoShape 15"/>
          <p:cNvSpPr>
            <a:spLocks noChangeArrowheads="1"/>
          </p:cNvSpPr>
          <p:nvPr/>
        </p:nvSpPr>
        <p:spPr bwMode="auto">
          <a:xfrm>
            <a:off x="5076825" y="5445125"/>
            <a:ext cx="431800" cy="288925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zh-TW" altLang="en-US"/>
          </a:p>
        </p:txBody>
      </p:sp>
      <p:sp>
        <p:nvSpPr>
          <p:cNvPr id="29710" name="Text Box 16"/>
          <p:cNvSpPr txBox="1">
            <a:spLocks noChangeArrowheads="1"/>
          </p:cNvSpPr>
          <p:nvPr/>
        </p:nvSpPr>
        <p:spPr bwMode="auto">
          <a:xfrm>
            <a:off x="5795963" y="5516563"/>
            <a:ext cx="2447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1">
                <a:ea typeface="標楷體" pitchFamily="65" charset="-120"/>
              </a:rPr>
              <a:t>主建築前棟</a:t>
            </a:r>
            <a:endParaRPr lang="en-US" altLang="zh-TW" sz="2000" b="1"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裁剪</Template>
  <TotalTime>722</TotalTime>
  <Words>1386</Words>
  <Application>Microsoft Office PowerPoint</Application>
  <PresentationFormat>如螢幕大小 (4:3)</PresentationFormat>
  <Paragraphs>132</Paragraphs>
  <Slides>18</Slides>
  <Notes>14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簡報設計範本</vt:lpstr>
      </vt:variant>
      <vt:variant>
        <vt:i4>5</vt:i4>
      </vt:variant>
      <vt:variant>
        <vt:lpstr>投影片標題</vt:lpstr>
      </vt:variant>
      <vt:variant>
        <vt:i4>18</vt:i4>
      </vt:variant>
    </vt:vector>
  </HeadingPairs>
  <TitlesOfParts>
    <vt:vector size="29" baseType="lpstr">
      <vt:lpstr>Arial</vt:lpstr>
      <vt:lpstr>新細明體</vt:lpstr>
      <vt:lpstr>Franklin Gothic Book</vt:lpstr>
      <vt:lpstr>微軟正黑體</vt:lpstr>
      <vt:lpstr>Calibri</vt:lpstr>
      <vt:lpstr>標楷體</vt:lpstr>
      <vt:lpstr>Crop</vt:lpstr>
      <vt:lpstr>Crop</vt:lpstr>
      <vt:lpstr>Crop</vt:lpstr>
      <vt:lpstr>Crop</vt:lpstr>
      <vt:lpstr>Crop</vt:lpstr>
      <vt:lpstr>松園別館的往昔 與再利用 </vt:lpstr>
      <vt:lpstr>研究方法 </vt:lpstr>
      <vt:lpstr>一、歷史沿革</vt:lpstr>
      <vt:lpstr>投影片 4</vt:lpstr>
      <vt:lpstr>投影片 5</vt:lpstr>
      <vt:lpstr>二、保存與再利用的實際作法 (一)修復前的準備 </vt:lpstr>
      <vt:lpstr>  二、保存與再利用的實際作法 (二)整修原則 </vt:lpstr>
      <vt:lpstr>二、保存與再利用的實際作法 (三)空間利用的調整 </vt:lpstr>
      <vt:lpstr>投影片 9</vt:lpstr>
      <vt:lpstr>投影片 10</vt:lpstr>
      <vt:lpstr>投影片 11</vt:lpstr>
      <vt:lpstr>三、活動辦理 (一)方式 </vt:lpstr>
      <vt:lpstr>三、活動辦理 (二)類型</vt:lpstr>
      <vt:lpstr>重要活動:太平洋詩歌節</vt:lpstr>
      <vt:lpstr>結論</vt:lpstr>
      <vt:lpstr>結論</vt:lpstr>
      <vt:lpstr>附注資料</vt:lpstr>
      <vt:lpstr>謝謝聆聽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松園別館的往昔與再利用 </dc:title>
  <dc:creator>user</dc:creator>
  <cp:lastModifiedBy>use</cp:lastModifiedBy>
  <cp:revision>38</cp:revision>
  <dcterms:created xsi:type="dcterms:W3CDTF">2017-10-21T03:16:59Z</dcterms:created>
  <dcterms:modified xsi:type="dcterms:W3CDTF">2017-11-01T08:18:39Z</dcterms:modified>
</cp:coreProperties>
</file>