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8FF"/>
    <a:srgbClr val="5E5E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4738-2892-42D2-B0C2-71564CE60D08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DB53-9BD5-42AA-BF81-A25CF84AB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zh-TW" altLang="zh-TW" sz="4000" b="1" dirty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「裹」「燃」</a:t>
            </a:r>
            <a:r>
              <a:rPr lang="zh-TW" altLang="zh-TW" sz="4000" b="1" dirty="0" smtClean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讚</a:t>
            </a:r>
            <a:r>
              <a:rPr lang="zh-TW" altLang="en-US" sz="4000" b="1" dirty="0" smtClean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4000" b="1" dirty="0" smtClean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─</a:t>
            </a:r>
            <a:r>
              <a:rPr lang="zh-TW" altLang="en-US" sz="4000" b="1" dirty="0" smtClean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─ </a:t>
            </a:r>
            <a:r>
              <a:rPr lang="zh-TW" altLang="zh-TW" sz="4000" b="1" dirty="0" smtClean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氫</a:t>
            </a:r>
            <a:r>
              <a:rPr lang="zh-TW" altLang="zh-TW" sz="4000" b="1" dirty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氧燃料電池電壓與電壓維持力之研究</a:t>
            </a:r>
            <a:r>
              <a:rPr lang="zh-TW" altLang="zh-TW" sz="4000" dirty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4000" dirty="0">
                <a:solidFill>
                  <a:srgbClr val="5E5E6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4000" dirty="0">
              <a:solidFill>
                <a:srgbClr val="5E5E6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5013176"/>
            <a:ext cx="4464496" cy="1440160"/>
          </a:xfrm>
          <a:effectLst>
            <a:softEdge rad="127000"/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自然科學組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的章魚燒要給我吃嗎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那妳要竹籤嗎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作者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劉芸如、劉芷安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2000" b="1" dirty="0" smtClean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ts val="3000"/>
              </a:lnSpc>
            </a:pPr>
            <a:endParaRPr lang="zh-TW" alt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0085" y="163084"/>
            <a:ext cx="88537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實驗</a:t>
            </a:r>
            <a:r>
              <a:rPr kumimoji="1" lang="en-US" alt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6:</a:t>
            </a: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不同電解液濃度對燃料電池</a:t>
            </a: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電壓與</a:t>
            </a: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電壓維持力之影響</a:t>
            </a:r>
            <a:endParaRPr kumimoji="1" lang="zh-TW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" name="圖片 2" descr="硝酸鉀不同濃度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62" b="4348"/>
          <a:stretch>
            <a:fillRect/>
          </a:stretch>
        </p:blipFill>
        <p:spPr>
          <a:xfrm>
            <a:off x="250636" y="678608"/>
            <a:ext cx="4214842" cy="26919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4367" y="3316471"/>
            <a:ext cx="4003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八</a:t>
            </a:r>
            <a:r>
              <a:rPr lang="en-US" sz="1600" dirty="0" smtClean="0"/>
              <a:t>)</a:t>
            </a:r>
            <a:r>
              <a:rPr lang="zh-TW" altLang="en-US" sz="1600" dirty="0" smtClean="0"/>
              <a:t>硝酸鉀電解液不同濃度之電壓變化圖</a:t>
            </a:r>
            <a:endParaRPr lang="zh-TW" altLang="en-US" sz="1600" dirty="0"/>
          </a:p>
        </p:txBody>
      </p:sp>
      <p:pic>
        <p:nvPicPr>
          <p:cNvPr id="5" name="圖片 4" descr="氫氧化鈉不同濃度新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04" y="678608"/>
            <a:ext cx="4214842" cy="27129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11557" y="3318276"/>
            <a:ext cx="4208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九</a:t>
            </a:r>
            <a:r>
              <a:rPr lang="en-US" sz="1600" dirty="0" smtClean="0"/>
              <a:t>)</a:t>
            </a:r>
            <a:r>
              <a:rPr lang="zh-TW" altLang="en-US" sz="1600" dirty="0" smtClean="0"/>
              <a:t>氫氧化鈉電解液不同濃度之電壓變化圖</a:t>
            </a:r>
            <a:endParaRPr lang="zh-TW" altLang="en-US" sz="1600" dirty="0"/>
          </a:p>
        </p:txBody>
      </p:sp>
      <p:pic>
        <p:nvPicPr>
          <p:cNvPr id="7" name="圖片 6" descr="溴化鉀不同濃度新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5" y="3655025"/>
            <a:ext cx="4245393" cy="26414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4367" y="6214453"/>
            <a:ext cx="4003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十</a:t>
            </a:r>
            <a:r>
              <a:rPr lang="en-US" sz="1600" dirty="0" smtClean="0"/>
              <a:t>)</a:t>
            </a:r>
            <a:r>
              <a:rPr lang="zh-TW" altLang="en-US" sz="1600" dirty="0" smtClean="0"/>
              <a:t>溴化鉀電解液不同濃度之電壓變化圖</a:t>
            </a:r>
            <a:endParaRPr lang="zh-TW" altLang="en-US" sz="1600" dirty="0"/>
          </a:p>
        </p:txBody>
      </p:sp>
      <p:pic>
        <p:nvPicPr>
          <p:cNvPr id="18" name="圖片 17" descr="5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04" y="3655025"/>
            <a:ext cx="4214842" cy="264147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589230" y="6214453"/>
            <a:ext cx="4413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十一</a:t>
            </a:r>
            <a:r>
              <a:rPr lang="en-US" sz="1600" dirty="0" smtClean="0"/>
              <a:t>)</a:t>
            </a:r>
            <a:r>
              <a:rPr lang="zh-TW" altLang="en-US" sz="1600" dirty="0" smtClean="0"/>
              <a:t>碳酸氫鈉電解液不同濃度之電壓變化圖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513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科學原理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974" y="1194348"/>
            <a:ext cx="4645025" cy="63976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  氫氧燃料電池充電：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電能→化學能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69774" y="1182974"/>
            <a:ext cx="4498975" cy="63976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    氫氧燃料電池放電：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化學能→電能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96" y="2060848"/>
            <a:ext cx="420107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2332" y="4467120"/>
            <a:ext cx="3888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圖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十二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氫氧燃料電池充電之作用示意圖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9" name="內容版面配置區 8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96" y="2060008"/>
            <a:ext cx="4049279" cy="2377104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901887" y="4476455"/>
            <a:ext cx="3966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圖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十三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氫氧燃料電池放電之作用示意圖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rot="16200000" flipH="1">
            <a:off x="1731439" y="3891360"/>
            <a:ext cx="58571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258" y="660416"/>
            <a:ext cx="7786742" cy="939784"/>
          </a:xfrm>
        </p:spPr>
        <p:txBody>
          <a:bodyPr>
            <a:noAutofit/>
          </a:bodyPr>
          <a:lstStyle/>
          <a:p>
            <a:pPr algn="l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使用不同電解液之電壓維持力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+mn-ea"/>
              </a:rPr>
              <a:t>此實驗在剛開始時是使用百分比濃度來比較，後來我們想嘗試使用莫耳濃度來做比較，並發現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百分比濃度和莫耳濃度比較後結果無差別</a:t>
            </a:r>
            <a:r>
              <a:rPr lang="zh-TW" altLang="en-US" dirty="0" smtClean="0">
                <a:latin typeface="+mn-ea"/>
              </a:rPr>
              <a:t>，除了電壓維持力實驗莫耳濃度結果是氫氧化鈉比碳酸氫鈉優，但也僅限於實驗後</a:t>
            </a:r>
            <a:r>
              <a:rPr lang="en-US" dirty="0" smtClean="0">
                <a:latin typeface="+mn-ea"/>
              </a:rPr>
              <a:t> 20 </a:t>
            </a:r>
            <a:r>
              <a:rPr lang="zh-TW" altLang="en-US" dirty="0" smtClean="0">
                <a:latin typeface="+mn-ea"/>
              </a:rPr>
              <a:t>分鐘第</a:t>
            </a:r>
            <a:r>
              <a:rPr lang="en-US" dirty="0" smtClean="0">
                <a:latin typeface="+mn-ea"/>
              </a:rPr>
              <a:t> 5 </a:t>
            </a:r>
            <a:r>
              <a:rPr lang="zh-TW" altLang="en-US" dirty="0" smtClean="0">
                <a:latin typeface="+mn-ea"/>
              </a:rPr>
              <a:t>次測量。這說明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改變電壓大小的關鍵在於溶質種類本身，與百分比濃度或莫耳濃度並無太大關係</a:t>
            </a:r>
            <a:r>
              <a:rPr lang="zh-TW" altLang="en-US" dirty="0" smtClean="0">
                <a:latin typeface="+mn-ea"/>
              </a:rPr>
              <a:t>。我們認為燃料電池中的電解液功能純粹只是幫助導電，讓水的電解更容易進行，與溶液中的離子數目應該無較大的關係。這樣的推論也符合我們在「不同電解液的濃度對燃料電池電壓維持力之影響」的實驗結果：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電解液的濃度越高，初始電壓與電壓維持力都不是最佳的</a:t>
            </a:r>
            <a:r>
              <a:rPr lang="zh-TW" altLang="en-US" dirty="0" smtClean="0">
                <a:latin typeface="+mn-ea"/>
              </a:rPr>
              <a:t>。 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98751"/>
            <a:ext cx="2971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討論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</p:spPr>
        <p:txBody>
          <a:bodyPr/>
          <a:lstStyle/>
          <a:p>
            <a:r>
              <a:rPr lang="zh-TW" altLang="en-US" sz="3000" dirty="0" smtClean="0">
                <a:solidFill>
                  <a:srgbClr val="0070C0"/>
                </a:solidFill>
                <a:latin typeface="+mn-ea"/>
              </a:rPr>
              <a:t>某科展作品研究發現</a:t>
            </a:r>
            <a:r>
              <a:rPr lang="en-US" sz="30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sz="3000" dirty="0" smtClean="0">
                <a:latin typeface="+mn-ea"/>
              </a:rPr>
              <a:t>2.5%</a:t>
            </a:r>
            <a:r>
              <a:rPr lang="zh-TW" altLang="en-US" sz="3000" dirty="0" smtClean="0">
                <a:latin typeface="+mn-ea"/>
              </a:rPr>
              <a:t>的氫氧化鈉在讀值</a:t>
            </a:r>
            <a:r>
              <a:rPr lang="en-US" sz="3000" dirty="0" smtClean="0">
                <a:latin typeface="+mn-ea"/>
              </a:rPr>
              <a:t>3~13</a:t>
            </a:r>
            <a:r>
              <a:rPr lang="zh-TW" altLang="en-US" sz="3000" dirty="0" smtClean="0">
                <a:latin typeface="+mn-ea"/>
              </a:rPr>
              <a:t>次</a:t>
            </a:r>
            <a:r>
              <a:rPr lang="en-US" sz="3000" dirty="0" smtClean="0">
                <a:latin typeface="+mn-ea"/>
              </a:rPr>
              <a:t>(</a:t>
            </a:r>
            <a:r>
              <a:rPr lang="zh-TW" altLang="en-US" sz="3000" dirty="0" smtClean="0">
                <a:latin typeface="+mn-ea"/>
              </a:rPr>
              <a:t>約</a:t>
            </a:r>
            <a:r>
              <a:rPr lang="en-US" sz="3000" dirty="0" smtClean="0">
                <a:latin typeface="+mn-ea"/>
              </a:rPr>
              <a:t> 2~9 </a:t>
            </a:r>
            <a:r>
              <a:rPr lang="zh-TW" altLang="en-US" sz="3000" dirty="0" smtClean="0">
                <a:latin typeface="+mn-ea"/>
              </a:rPr>
              <a:t>秒</a:t>
            </a:r>
            <a:r>
              <a:rPr lang="en-US" sz="3000" dirty="0" smtClean="0">
                <a:latin typeface="+mn-ea"/>
              </a:rPr>
              <a:t>)</a:t>
            </a:r>
            <a:r>
              <a:rPr lang="zh-TW" altLang="en-US" sz="3000" dirty="0" smtClean="0">
                <a:latin typeface="+mn-ea"/>
              </a:rPr>
              <a:t>下降趨勢略有不同，但其他部分的情形是相似一致，說明</a:t>
            </a:r>
            <a:r>
              <a:rPr lang="zh-TW" altLang="en-US" sz="3000" dirty="0" smtClean="0">
                <a:solidFill>
                  <a:srgbClr val="0070C0"/>
                </a:solidFill>
                <a:latin typeface="+mn-ea"/>
              </a:rPr>
              <a:t>兩電極間的距離不影響電壓的變化</a:t>
            </a:r>
            <a:r>
              <a:rPr lang="zh-TW" altLang="en-US" sz="3000" dirty="0" smtClean="0">
                <a:latin typeface="+mn-ea"/>
              </a:rPr>
              <a:t>。此實驗</a:t>
            </a:r>
            <a:r>
              <a:rPr lang="zh-TW" altLang="en-US" sz="3000" dirty="0" smtClean="0">
                <a:solidFill>
                  <a:srgbClr val="0070C0"/>
                </a:solidFill>
                <a:latin typeface="+mn-ea"/>
              </a:rPr>
              <a:t>與本實驗結果不符合</a:t>
            </a:r>
            <a:r>
              <a:rPr lang="zh-TW" altLang="en-US" sz="3000" dirty="0" smtClean="0">
                <a:latin typeface="+mn-ea"/>
              </a:rPr>
              <a:t>，本實驗中</a:t>
            </a:r>
            <a:r>
              <a:rPr lang="zh-TW" altLang="en-US" sz="3000" dirty="0" smtClean="0">
                <a:solidFill>
                  <a:srgbClr val="0070C0"/>
                </a:solidFill>
                <a:latin typeface="+mn-ea"/>
              </a:rPr>
              <a:t>效果最佳的皆為</a:t>
            </a:r>
            <a:r>
              <a:rPr lang="en-US" sz="3000" dirty="0" smtClean="0">
                <a:solidFill>
                  <a:srgbClr val="0070C0"/>
                </a:solidFill>
                <a:latin typeface="+mn-ea"/>
              </a:rPr>
              <a:t> 4 </a:t>
            </a:r>
            <a:r>
              <a:rPr lang="zh-TW" altLang="en-US" sz="3000" dirty="0" smtClean="0">
                <a:solidFill>
                  <a:srgbClr val="0070C0"/>
                </a:solidFill>
                <a:latin typeface="+mn-ea"/>
              </a:rPr>
              <a:t>公分</a:t>
            </a:r>
            <a:r>
              <a:rPr lang="zh-TW" altLang="en-US" sz="3000" dirty="0" smtClean="0">
                <a:latin typeface="+mn-ea"/>
              </a:rPr>
              <a:t>，其效果最佳與最差電壓</a:t>
            </a:r>
            <a:r>
              <a:rPr lang="en-US" sz="3000" dirty="0" smtClean="0">
                <a:latin typeface="+mn-ea"/>
              </a:rPr>
              <a:t>(</a:t>
            </a:r>
            <a:r>
              <a:rPr lang="zh-TW" altLang="en-US" sz="3000" dirty="0" smtClean="0">
                <a:latin typeface="+mn-ea"/>
              </a:rPr>
              <a:t>硝酸鉀</a:t>
            </a:r>
            <a:r>
              <a:rPr lang="en-US" sz="3000" dirty="0" smtClean="0">
                <a:latin typeface="+mn-ea"/>
              </a:rPr>
              <a:t> 4 </a:t>
            </a:r>
            <a:r>
              <a:rPr lang="zh-TW" altLang="en-US" sz="3000" dirty="0" smtClean="0">
                <a:latin typeface="+mn-ea"/>
              </a:rPr>
              <a:t>公分與硝酸鉀</a:t>
            </a:r>
            <a:r>
              <a:rPr lang="en-US" sz="3000" dirty="0" smtClean="0">
                <a:latin typeface="+mn-ea"/>
              </a:rPr>
              <a:t> 6 </a:t>
            </a:r>
            <a:r>
              <a:rPr lang="zh-TW" altLang="en-US" sz="3000" dirty="0" smtClean="0">
                <a:latin typeface="+mn-ea"/>
              </a:rPr>
              <a:t>公分</a:t>
            </a:r>
            <a:r>
              <a:rPr lang="en-US" sz="3000" dirty="0" smtClean="0">
                <a:latin typeface="+mn-ea"/>
              </a:rPr>
              <a:t>)</a:t>
            </a:r>
            <a:r>
              <a:rPr lang="zh-TW" altLang="en-US" sz="3000" dirty="0" smtClean="0">
                <a:latin typeface="+mn-ea"/>
              </a:rPr>
              <a:t>最大相差了</a:t>
            </a:r>
            <a:r>
              <a:rPr lang="en-US" sz="3000" dirty="0" smtClean="0">
                <a:latin typeface="+mn-ea"/>
              </a:rPr>
              <a:t> 0.4 </a:t>
            </a:r>
            <a:r>
              <a:rPr lang="zh-TW" altLang="en-US" sz="3000" dirty="0" smtClean="0">
                <a:latin typeface="+mn-ea"/>
              </a:rPr>
              <a:t>伏特，這說明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若找出各溶液最佳的電極相差距離便可產生更大電壓</a:t>
            </a:r>
            <a:r>
              <a:rPr lang="zh-TW" altLang="en-US" sz="3000" dirty="0" smtClean="0">
                <a:latin typeface="+mn-ea"/>
              </a:rPr>
              <a:t>。 </a:t>
            </a:r>
          </a:p>
          <a:p>
            <a:endParaRPr lang="zh-TW" altLang="en-US" dirty="0">
              <a:latin typeface="+mn-ea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768032" y="1051217"/>
            <a:ext cx="11358642" cy="114300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           </a:t>
            </a:r>
            <a:r>
              <a:rPr lang="en-US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碳棒之間的距離對燃料電池電壓維持力之影響</a:t>
            </a:r>
            <a:br>
              <a:rPr lang="zh-TW" altLang="en-US" sz="3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26064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討論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sz="3000" dirty="0" smtClean="0">
                <a:latin typeface="+mn-ea"/>
              </a:rPr>
              <a:t>我們認為</a:t>
            </a:r>
            <a:r>
              <a:rPr lang="zh-TW" altLang="en-US" sz="3000" dirty="0" smtClean="0">
                <a:solidFill>
                  <a:srgbClr val="6598FF"/>
                </a:solidFill>
                <a:latin typeface="+mn-ea"/>
              </a:rPr>
              <a:t>電極外所包裹的布料能幫助吸附氫氣與氧氣</a:t>
            </a:r>
            <a:r>
              <a:rPr lang="zh-TW" altLang="en-US" sz="3000" dirty="0" smtClean="0">
                <a:latin typeface="+mn-ea"/>
              </a:rPr>
              <a:t>。此實驗使用</a:t>
            </a:r>
            <a:r>
              <a:rPr lang="en-US" sz="3000" dirty="0" smtClean="0">
                <a:latin typeface="+mn-ea"/>
              </a:rPr>
              <a:t> 5 </a:t>
            </a:r>
            <a:r>
              <a:rPr lang="zh-TW" altLang="en-US" sz="3000" dirty="0" smtClean="0">
                <a:latin typeface="+mn-ea"/>
              </a:rPr>
              <a:t>種不同布料綑綁碳棒成相同層數作為電極，此實驗結果不像其他實驗結果一看就能發現造成此結果的可能原因，我們討論了許久才發現導致實驗結果的原因。</a:t>
            </a:r>
            <a:r>
              <a:rPr lang="zh-TW" altLang="en-US" sz="3000" u="sng" dirty="0" smtClean="0">
                <a:latin typeface="+mn-ea"/>
              </a:rPr>
              <a:t>白色不織布</a:t>
            </a:r>
            <a:r>
              <a:rPr lang="zh-TW" altLang="en-US" sz="3000" dirty="0" smtClean="0">
                <a:latin typeface="+mn-ea"/>
              </a:rPr>
              <a:t>、</a:t>
            </a:r>
            <a:r>
              <a:rPr lang="zh-TW" altLang="en-US" sz="3000" u="sng" dirty="0" smtClean="0">
                <a:latin typeface="+mn-ea"/>
              </a:rPr>
              <a:t>白色薄不織布</a:t>
            </a:r>
            <a:r>
              <a:rPr lang="zh-TW" altLang="en-US" sz="3000" dirty="0" smtClean="0">
                <a:latin typeface="+mn-ea"/>
              </a:rPr>
              <a:t>、</a:t>
            </a:r>
            <a:r>
              <a:rPr lang="zh-TW" altLang="en-US" sz="3000" u="sng" dirty="0" smtClean="0">
                <a:latin typeface="+mn-ea"/>
              </a:rPr>
              <a:t>答案卡</a:t>
            </a:r>
            <a:r>
              <a:rPr lang="zh-TW" altLang="en-US" sz="3000" dirty="0" smtClean="0">
                <a:latin typeface="+mn-ea"/>
              </a:rPr>
              <a:t>皆屬於</a:t>
            </a:r>
            <a:r>
              <a:rPr lang="zh-TW" altLang="en-US" sz="3000" dirty="0" smtClean="0">
                <a:solidFill>
                  <a:srgbClr val="6598FF"/>
                </a:solidFill>
                <a:latin typeface="+mn-ea"/>
              </a:rPr>
              <a:t>構造較緊密結實</a:t>
            </a:r>
            <a:r>
              <a:rPr lang="zh-TW" altLang="en-US" sz="3000" dirty="0" smtClean="0">
                <a:latin typeface="+mn-ea"/>
              </a:rPr>
              <a:t>的材質，而</a:t>
            </a:r>
            <a:r>
              <a:rPr lang="zh-TW" altLang="en-US" sz="3000" u="sng" dirty="0" smtClean="0">
                <a:latin typeface="+mn-ea"/>
              </a:rPr>
              <a:t>白色防塵蟎除菌濾網</a:t>
            </a:r>
            <a:r>
              <a:rPr lang="zh-TW" altLang="en-US" sz="3000" dirty="0" smtClean="0">
                <a:latin typeface="+mn-ea"/>
              </a:rPr>
              <a:t>與</a:t>
            </a:r>
            <a:r>
              <a:rPr lang="zh-TW" altLang="en-US" sz="3000" u="sng" dirty="0" smtClean="0">
                <a:latin typeface="+mn-ea"/>
              </a:rPr>
              <a:t>黑色濾網</a:t>
            </a:r>
            <a:r>
              <a:rPr lang="zh-TW" altLang="en-US" sz="3000" dirty="0" smtClean="0">
                <a:latin typeface="+mn-ea"/>
              </a:rPr>
              <a:t>相較起來</a:t>
            </a:r>
            <a:r>
              <a:rPr lang="zh-TW" altLang="en-US" sz="3000" dirty="0" smtClean="0">
                <a:solidFill>
                  <a:srgbClr val="6598FF"/>
                </a:solidFill>
                <a:latin typeface="+mn-ea"/>
              </a:rPr>
              <a:t>較鬆散有空間</a:t>
            </a:r>
            <a:r>
              <a:rPr lang="zh-TW" altLang="en-US" sz="3000" dirty="0" smtClean="0">
                <a:latin typeface="+mn-ea"/>
              </a:rPr>
              <a:t>。從實驗結果中便能看出，在初始電壓方面，</a:t>
            </a:r>
            <a:r>
              <a:rPr lang="zh-TW" altLang="en-US" sz="3000" dirty="0" smtClean="0">
                <a:solidFill>
                  <a:srgbClr val="C00000"/>
                </a:solidFill>
                <a:latin typeface="+mn-ea"/>
              </a:rPr>
              <a:t>較緊實的材質初始電壓較強</a:t>
            </a:r>
            <a:r>
              <a:rPr lang="zh-TW" altLang="en-US" sz="3000" dirty="0" smtClean="0">
                <a:latin typeface="+mn-ea"/>
              </a:rPr>
              <a:t>，</a:t>
            </a:r>
            <a:r>
              <a:rPr lang="zh-TW" altLang="en-US" sz="3000" dirty="0" smtClean="0">
                <a:solidFill>
                  <a:srgbClr val="C00000"/>
                </a:solidFill>
                <a:latin typeface="+mn-ea"/>
              </a:rPr>
              <a:t>電壓維持力方面則是鬆散的材質較占有優勢</a:t>
            </a:r>
            <a:r>
              <a:rPr lang="zh-TW" altLang="en-US" sz="3000" dirty="0" smtClean="0">
                <a:latin typeface="+mn-ea"/>
              </a:rPr>
              <a:t>。 </a:t>
            </a:r>
          </a:p>
          <a:p>
            <a:endParaRPr lang="zh-TW" altLang="en-US" dirty="0">
              <a:latin typeface="+mn-ea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637776" y="790538"/>
            <a:ext cx="9758402" cy="114300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外層包裹不同材質布料之電壓維持力</a:t>
            </a:r>
            <a:br>
              <a:rPr lang="zh-TW" altLang="en-US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4282" y="181253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討論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428736"/>
            <a:ext cx="8543956" cy="2985079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4500" dirty="0" smtClean="0">
                <a:latin typeface="+mn-ea"/>
              </a:rPr>
              <a:t>實驗初始電壓與電壓維持力結果由優至劣皆為</a:t>
            </a:r>
            <a:r>
              <a:rPr lang="en-US" sz="4500" dirty="0" smtClean="0">
                <a:latin typeface="+mn-ea"/>
              </a:rPr>
              <a:t> </a:t>
            </a:r>
            <a:r>
              <a:rPr 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3 </a:t>
            </a:r>
            <a:r>
              <a:rPr lang="zh-TW" alt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層＞</a:t>
            </a:r>
            <a:r>
              <a:rPr 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2 </a:t>
            </a:r>
            <a:r>
              <a:rPr lang="zh-TW" alt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層＞</a:t>
            </a:r>
            <a:r>
              <a:rPr 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1 </a:t>
            </a:r>
            <a:r>
              <a:rPr lang="zh-TW" alt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層＞無＞</a:t>
            </a:r>
            <a:r>
              <a:rPr 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6 </a:t>
            </a:r>
            <a:r>
              <a:rPr lang="zh-TW" alt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層</a:t>
            </a:r>
            <a:r>
              <a:rPr lang="zh-TW" altLang="en-US" sz="4500" dirty="0" smtClean="0">
                <a:latin typeface="+mn-ea"/>
              </a:rPr>
              <a:t>。結果說明</a:t>
            </a:r>
            <a:r>
              <a:rPr lang="zh-TW" altLang="en-US" sz="45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增加適當層數布料包裹電極有助於電壓增加與電壓維持力提升</a:t>
            </a:r>
            <a:r>
              <a:rPr lang="zh-TW" altLang="en-US" sz="4500" dirty="0" smtClean="0">
                <a:latin typeface="+mn-ea"/>
              </a:rPr>
              <a:t>，但過多的布料反而會阻礙碳棒與電解液接觸，使電壓與電壓維持力降低。</a:t>
            </a:r>
            <a:endParaRPr lang="en-US" altLang="zh-TW" sz="4500" dirty="0" smtClean="0">
              <a:latin typeface="+mn-ea"/>
            </a:endParaRPr>
          </a:p>
          <a:p>
            <a:endParaRPr lang="en-US" altLang="zh-TW" sz="3000" dirty="0" smtClean="0"/>
          </a:p>
          <a:p>
            <a:pPr>
              <a:buNone/>
            </a:pPr>
            <a:endParaRPr lang="zh-TW" altLang="en-US" sz="3000" dirty="0" smtClean="0"/>
          </a:p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endParaRPr lang="zh-TW" altLang="en-US" sz="3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-1116632" y="596290"/>
            <a:ext cx="1011559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+mj-cs"/>
              </a:rPr>
              <a:t>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外層包裹不同層數布料之電壓維持力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89183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討論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63688" y="3134617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調配硝酸鉀電解液時產生吸熱反應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9964" y="3571876"/>
            <a:ext cx="87154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000" dirty="0" smtClean="0"/>
              <a:t> </a:t>
            </a:r>
            <a:r>
              <a:rPr lang="zh-TW" altLang="en-US" sz="2800" dirty="0" smtClean="0">
                <a:latin typeface="+mj-ea"/>
                <a:ea typeface="+mj-ea"/>
              </a:rPr>
              <a:t>硝酸鉀在溶於水的過程中會產生吸熱反應，造成溶液   溫度降低於室溫之下，於是我們為此展開了電解液溫度是否會影響電壓的實驗。實驗後發現</a:t>
            </a:r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硝酸鉀與氫氧化鈉兩種電解液在溫度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40</a:t>
            </a:r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℃時初始電壓最小，電壓維持力也最弱</a:t>
            </a:r>
            <a:r>
              <a:rPr lang="zh-TW" altLang="en-US" sz="2800" dirty="0" smtClean="0">
                <a:latin typeface="+mj-ea"/>
                <a:ea typeface="+mj-ea"/>
              </a:rPr>
              <a:t>。這說明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電解液不宜保持高溫</a:t>
            </a:r>
            <a:r>
              <a:rPr lang="zh-TW" altLang="en-US" sz="2800" dirty="0" smtClean="0">
                <a:latin typeface="+mj-ea"/>
                <a:ea typeface="+mj-ea"/>
              </a:rPr>
              <a:t>，電壓與電壓維持力會變弱。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182" y="1166938"/>
            <a:ext cx="8472518" cy="342902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+mn-ea"/>
              </a:rPr>
              <a:t>在電解溴化鉀水溶液後，發現有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黃色物質</a:t>
            </a:r>
            <a:r>
              <a:rPr lang="zh-TW" altLang="en-US" sz="2400" dirty="0" smtClean="0">
                <a:latin typeface="+mn-ea"/>
              </a:rPr>
              <a:t>沉澱在杯底，如圖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十四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，但我們不知道這是什麼物質，有待查驗解析。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                                       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         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1800" dirty="0" smtClean="0"/>
              <a:t>                                         </a:t>
            </a:r>
            <a:endParaRPr lang="en-US" altLang="zh-TW" sz="1800" dirty="0" smtClean="0"/>
          </a:p>
          <a:p>
            <a:pPr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                          </a:t>
            </a:r>
          </a:p>
          <a:p>
            <a:pPr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                            </a:t>
            </a:r>
          </a:p>
          <a:p>
            <a:pPr>
              <a:buNone/>
            </a:pPr>
            <a:r>
              <a:rPr lang="en-US" altLang="zh-TW" sz="1800" dirty="0" smtClean="0"/>
              <a:t>                                     </a:t>
            </a:r>
            <a:r>
              <a:rPr lang="zh-TW" altLang="en-US" sz="1800" dirty="0" smtClean="0"/>
              <a:t>圖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十四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有黃色物質沉澱在杯底</a:t>
            </a:r>
            <a:endParaRPr lang="en-US" altLang="zh-TW" sz="1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zh-TW" altLang="en-US" sz="28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74215" y="429654"/>
            <a:ext cx="8472518" cy="458794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200" dirty="0" smtClean="0"/>
              <a:t>             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溴化鉀水溶液電解後產生黃色物質</a:t>
            </a:r>
            <a:endParaRPr lang="zh-TW" altLang="en-US" sz="2800" dirty="0"/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6126"/>
            <a:ext cx="2707234" cy="2434444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215980" y="8807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討論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5980" y="4595962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  </a:t>
            </a:r>
            <a:r>
              <a:rPr lang="zh-TW" altLang="en-US" sz="2400" dirty="0" smtClean="0">
                <a:latin typeface="+mn-ea"/>
              </a:rPr>
              <a:t>從此實驗的結果看出，</a:t>
            </a:r>
            <a:r>
              <a:rPr lang="zh-TW" altLang="en-US" sz="2400" dirty="0" smtClean="0">
                <a:solidFill>
                  <a:srgbClr val="6598FF"/>
                </a:solidFill>
                <a:latin typeface="+mn-ea"/>
              </a:rPr>
              <a:t>各電解液皆有其電壓與電壓維持力效果最佳的濃度</a:t>
            </a:r>
            <a:r>
              <a:rPr lang="zh-TW" altLang="en-US" sz="2400" dirty="0" smtClean="0">
                <a:latin typeface="+mn-ea"/>
              </a:rPr>
              <a:t>，只有硝酸鉀在初始電壓與電壓維持力方面，皆以濃度</a:t>
            </a:r>
            <a:r>
              <a:rPr lang="en-US" sz="2400" dirty="0" smtClean="0">
                <a:latin typeface="+mn-ea"/>
              </a:rPr>
              <a:t>15%</a:t>
            </a:r>
            <a:r>
              <a:rPr lang="zh-TW" altLang="en-US" sz="2400" dirty="0" smtClean="0">
                <a:latin typeface="+mn-ea"/>
              </a:rPr>
              <a:t>產生最高電壓與最佳電壓維持力效果</a:t>
            </a:r>
            <a:r>
              <a:rPr lang="zh-TW" altLang="en-US" sz="2400" dirty="0" smtClean="0"/>
              <a:t>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52521" y="4627337"/>
            <a:ext cx="9715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電解液不同濃度對燃料電池電壓維持力之影響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823938"/>
            <a:ext cx="8901146" cy="6034062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>
                <a:latin typeface="+mn-ea"/>
              </a:rPr>
              <a:t>結合上述的實驗結果，我們發現氫氧燃料電池最佳的構件條件應是</a:t>
            </a:r>
            <a:r>
              <a:rPr lang="zh-TW" altLang="en-US" dirty="0" smtClean="0">
                <a:solidFill>
                  <a:srgbClr val="6598FF"/>
                </a:solidFill>
                <a:latin typeface="+mn-ea"/>
              </a:rPr>
              <a:t>硝酸鉀</a:t>
            </a:r>
            <a:r>
              <a:rPr lang="en-US" dirty="0" smtClean="0">
                <a:solidFill>
                  <a:srgbClr val="6598FF"/>
                </a:solidFill>
                <a:latin typeface="+mn-ea"/>
              </a:rPr>
              <a:t>15%</a:t>
            </a:r>
            <a:r>
              <a:rPr lang="zh-TW" altLang="en-US" dirty="0" smtClean="0">
                <a:solidFill>
                  <a:srgbClr val="6598FF"/>
                </a:solidFill>
                <a:latin typeface="+mn-ea"/>
              </a:rPr>
              <a:t>、電極距離</a:t>
            </a:r>
            <a:r>
              <a:rPr lang="en-US" dirty="0" smtClean="0">
                <a:solidFill>
                  <a:srgbClr val="6598FF"/>
                </a:solidFill>
                <a:latin typeface="+mn-ea"/>
              </a:rPr>
              <a:t>4</a:t>
            </a:r>
            <a:r>
              <a:rPr lang="zh-TW" altLang="en-US" dirty="0" smtClean="0">
                <a:solidFill>
                  <a:srgbClr val="6598FF"/>
                </a:solidFill>
                <a:latin typeface="+mn-ea"/>
              </a:rPr>
              <a:t>公分、包裹</a:t>
            </a:r>
            <a:r>
              <a:rPr lang="en-US" dirty="0" smtClean="0">
                <a:solidFill>
                  <a:srgbClr val="6598FF"/>
                </a:solidFill>
                <a:latin typeface="+mn-ea"/>
              </a:rPr>
              <a:t>3</a:t>
            </a:r>
            <a:r>
              <a:rPr lang="zh-TW" altLang="en-US" dirty="0" smtClean="0">
                <a:solidFill>
                  <a:srgbClr val="6598FF"/>
                </a:solidFill>
                <a:latin typeface="+mn-ea"/>
              </a:rPr>
              <a:t>層白色不織布、溫度常溫</a:t>
            </a:r>
            <a:r>
              <a:rPr lang="zh-TW" altLang="en-US" dirty="0" smtClean="0">
                <a:latin typeface="+mn-ea"/>
              </a:rPr>
              <a:t>。但我們在仔細比對與探討後發現，實際上初始電壓最高，電壓維持力最佳的燃料電池種類，卻是具備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硝酸鉀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5%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、電極距離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4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公分、包裹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3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層白色不織布、溫度常溫</a:t>
            </a:r>
            <a:r>
              <a:rPr lang="zh-TW" altLang="en-US" dirty="0" smtClean="0">
                <a:latin typeface="+mn-ea"/>
              </a:rPr>
              <a:t>條件的燃料電池，兩者僅有濃度上的不同，兩者在電壓與電壓維持力的比較如圖</a:t>
            </a:r>
            <a:r>
              <a:rPr lang="en-US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十五</a:t>
            </a:r>
            <a:r>
              <a:rPr lang="en-US" dirty="0" smtClean="0">
                <a:latin typeface="+mn-ea"/>
              </a:rPr>
              <a:t>)</a:t>
            </a:r>
            <a:r>
              <a:rPr lang="zh-TW" altLang="en-US" dirty="0" smtClean="0">
                <a:latin typeface="+mn-ea"/>
              </a:rPr>
              <a:t>。</a:t>
            </a:r>
          </a:p>
          <a:p>
            <a:pPr>
              <a:buNone/>
            </a:pPr>
            <a:endParaRPr lang="zh-TW" altLang="en-US" dirty="0" smtClean="0">
              <a:latin typeface="+mn-ea"/>
            </a:endParaRPr>
          </a:p>
          <a:p>
            <a:pPr>
              <a:buNone/>
            </a:pPr>
            <a:endParaRPr lang="en-US" altLang="zh-TW" dirty="0" smtClean="0">
              <a:latin typeface="+mn-ea"/>
            </a:endParaRPr>
          </a:p>
          <a:p>
            <a:pPr>
              <a:buNone/>
            </a:pPr>
            <a:endParaRPr lang="en-US" altLang="zh-TW" dirty="0" smtClean="0">
              <a:latin typeface="+mn-ea"/>
            </a:endParaRPr>
          </a:p>
          <a:p>
            <a:pPr>
              <a:buNone/>
            </a:pPr>
            <a:endParaRPr lang="en-US" altLang="zh-TW" dirty="0" smtClean="0">
              <a:latin typeface="+mn-ea"/>
            </a:endParaRPr>
          </a:p>
          <a:p>
            <a:pPr>
              <a:buNone/>
            </a:pPr>
            <a:endParaRPr lang="en-US" altLang="zh-TW" dirty="0" smtClean="0">
              <a:latin typeface="+mn-ea"/>
            </a:endParaRPr>
          </a:p>
          <a:p>
            <a:pPr>
              <a:buNone/>
            </a:pPr>
            <a:endParaRPr lang="en-US" altLang="zh-TW" dirty="0" smtClean="0">
              <a:latin typeface="+mn-ea"/>
            </a:endParaRPr>
          </a:p>
          <a:p>
            <a:pPr>
              <a:buNone/>
            </a:pPr>
            <a:endParaRPr lang="en-US" altLang="zh-TW" dirty="0" smtClean="0">
              <a:latin typeface="+mn-ea"/>
            </a:endParaRPr>
          </a:p>
          <a:p>
            <a:pPr>
              <a:buNone/>
            </a:pPr>
            <a:r>
              <a:rPr lang="zh-TW" altLang="en-US" sz="2600" dirty="0" smtClean="0">
                <a:latin typeface="+mn-ea"/>
              </a:rPr>
              <a:t>                   </a:t>
            </a:r>
            <a:endParaRPr lang="en-US" altLang="zh-TW" sz="2600" dirty="0" smtClean="0">
              <a:latin typeface="+mn-ea"/>
            </a:endParaRPr>
          </a:p>
          <a:p>
            <a:pPr>
              <a:buNone/>
            </a:pPr>
            <a:r>
              <a:rPr lang="en-US" altLang="zh-TW" sz="2600" dirty="0" smtClean="0">
                <a:latin typeface="+mn-ea"/>
              </a:rPr>
              <a:t>                </a:t>
            </a:r>
          </a:p>
          <a:p>
            <a:pPr>
              <a:buNone/>
            </a:pPr>
            <a:r>
              <a:rPr lang="zh-TW" altLang="en-US" sz="2600" dirty="0" smtClean="0">
                <a:latin typeface="+mn-ea"/>
              </a:rPr>
              <a:t>                    圖</a:t>
            </a:r>
            <a:r>
              <a:rPr lang="en-US" sz="2600" dirty="0" smtClean="0">
                <a:latin typeface="+mn-ea"/>
              </a:rPr>
              <a:t>(</a:t>
            </a:r>
            <a:r>
              <a:rPr lang="zh-TW" altLang="en-US" sz="2600" dirty="0" smtClean="0">
                <a:latin typeface="+mn-ea"/>
              </a:rPr>
              <a:t>十五</a:t>
            </a:r>
            <a:r>
              <a:rPr lang="en-US" sz="2600" dirty="0" smtClean="0">
                <a:latin typeface="+mn-ea"/>
              </a:rPr>
              <a:t>)5%</a:t>
            </a:r>
            <a:r>
              <a:rPr lang="zh-TW" altLang="en-US" sz="2600" dirty="0" smtClean="0">
                <a:latin typeface="+mn-ea"/>
              </a:rPr>
              <a:t>與</a:t>
            </a:r>
            <a:r>
              <a:rPr lang="en-US" sz="2600" dirty="0" smtClean="0">
                <a:latin typeface="+mn-ea"/>
              </a:rPr>
              <a:t>15%</a:t>
            </a:r>
            <a:r>
              <a:rPr lang="zh-TW" altLang="en-US" sz="2600" dirty="0" smtClean="0">
                <a:latin typeface="+mn-ea"/>
              </a:rPr>
              <a:t>硝酸鉀水溶液在電壓與電壓維持力之比較折線圖</a:t>
            </a:r>
            <a:endParaRPr lang="en-US" altLang="zh-TW" sz="2600" dirty="0" smtClean="0">
              <a:latin typeface="+mn-ea"/>
            </a:endParaRPr>
          </a:p>
          <a:p>
            <a:pPr>
              <a:buNone/>
            </a:pPr>
            <a:r>
              <a:rPr lang="zh-TW" altLang="en-US" dirty="0" smtClean="0">
                <a:latin typeface="+mn-ea"/>
              </a:rPr>
              <a:t>      兩者的電壓與電壓維持力其實相差不多，我們認為兩者的電壓數據仍在誤差範圍內，所以此結果也說明今後若要操作類似實驗，比起硝酸鉀</a:t>
            </a:r>
            <a:r>
              <a:rPr lang="en-US" dirty="0" smtClean="0">
                <a:latin typeface="+mn-ea"/>
              </a:rPr>
              <a:t>15%</a:t>
            </a:r>
            <a:r>
              <a:rPr lang="zh-TW" altLang="en-US" dirty="0" smtClean="0">
                <a:latin typeface="+mn-ea"/>
              </a:rPr>
              <a:t>，更可以選擇硝酸鉀</a:t>
            </a:r>
            <a:r>
              <a:rPr lang="en-US" dirty="0" smtClean="0">
                <a:latin typeface="+mn-ea"/>
              </a:rPr>
              <a:t>5%</a:t>
            </a:r>
            <a:r>
              <a:rPr lang="zh-TW" altLang="en-US" dirty="0" smtClean="0">
                <a:latin typeface="+mn-ea"/>
              </a:rPr>
              <a:t>，可藉此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省下藥品量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2518" cy="939784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200" dirty="0" smtClean="0"/>
              <a:t>                                                            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綜合研判</a:t>
            </a:r>
            <a:br>
              <a:rPr lang="zh-TW" altLang="en-US" sz="32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173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討論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兩比較.png"/>
          <p:cNvPicPr/>
          <p:nvPr/>
        </p:nvPicPr>
        <p:blipFill rotWithShape="1">
          <a:blip r:embed="rId3" cstate="print"/>
          <a:srcRect l="1602" t="2907" r="1602"/>
          <a:stretch/>
        </p:blipFill>
        <p:spPr bwMode="auto">
          <a:xfrm>
            <a:off x="2235962" y="2514805"/>
            <a:ext cx="4856317" cy="2797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0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TW" altLang="en-US" sz="5000" spc="50" dirty="0">
              <a:ln w="11430"/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3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1.</a:t>
            </a:r>
            <a:r>
              <a:rPr lang="en-US" sz="2300" dirty="0" smtClean="0">
                <a:latin typeface="+mn-ea"/>
              </a:rPr>
              <a:t>4</a:t>
            </a:r>
            <a:r>
              <a:rPr lang="zh-TW" altLang="en-US" sz="2300" dirty="0" smtClean="0">
                <a:latin typeface="+mn-ea"/>
              </a:rPr>
              <a:t>種溶液中電壓與電壓維持力總評由優至劣為：硝酸鉀＞溴化鉀＞碳酸氫鈉＞氫氧化鈉。電壓與電壓維持力優劣與百分比濃度與莫耳濃度無太大關係，重點是溶質種類。</a:t>
            </a:r>
          </a:p>
          <a:p>
            <a:pPr>
              <a:buNone/>
            </a:pPr>
            <a:r>
              <a:rPr lang="en-US" altLang="zh-TW" sz="23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2.</a:t>
            </a:r>
            <a:r>
              <a:rPr lang="zh-TW" altLang="en-US" sz="2300" dirty="0" smtClean="0">
                <a:latin typeface="+mn-ea"/>
              </a:rPr>
              <a:t>硝酸鉀與氫氧化鈉水溶液中碳棒最佳相隔距離為</a:t>
            </a:r>
            <a:r>
              <a:rPr lang="en-US" sz="2300" dirty="0" smtClean="0">
                <a:latin typeface="+mn-ea"/>
              </a:rPr>
              <a:t>4</a:t>
            </a:r>
            <a:r>
              <a:rPr lang="zh-TW" altLang="en-US" sz="2300" dirty="0" smtClean="0">
                <a:latin typeface="+mn-ea"/>
              </a:rPr>
              <a:t>公分。而相隔距離並無一定規律，各電解液有其最佳電極距離。</a:t>
            </a:r>
          </a:p>
          <a:p>
            <a:pPr>
              <a:buNone/>
            </a:pPr>
            <a:r>
              <a:rPr lang="en-US" altLang="zh-TW" sz="23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3.</a:t>
            </a:r>
            <a:r>
              <a:rPr lang="zh-TW" altLang="en-US" sz="2300" dirty="0" smtClean="0">
                <a:latin typeface="+mn-ea"/>
              </a:rPr>
              <a:t>較緊實的布料初始電壓較強，較鬆散的布料電壓維持力較佳。</a:t>
            </a:r>
          </a:p>
          <a:p>
            <a:pPr>
              <a:buNone/>
            </a:pPr>
            <a:r>
              <a:rPr lang="en-US" altLang="zh-TW" sz="23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4.</a:t>
            </a:r>
            <a:r>
              <a:rPr lang="zh-TW" altLang="en-US" sz="2300" dirty="0" smtClean="0">
                <a:latin typeface="+mn-ea"/>
              </a:rPr>
              <a:t>在碳棒外包裹適當層數布料有助於電壓與電壓維持力提升，太多布料有礙於碳棒與電解液接觸，導致電壓與電壓維持力降低。</a:t>
            </a:r>
          </a:p>
          <a:p>
            <a:pPr>
              <a:buNone/>
            </a:pPr>
            <a:r>
              <a:rPr lang="en-US" altLang="zh-TW" sz="23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5.</a:t>
            </a:r>
            <a:r>
              <a:rPr lang="zh-TW" altLang="en-US" sz="2300" dirty="0" smtClean="0">
                <a:latin typeface="+mn-ea"/>
              </a:rPr>
              <a:t>電解液溫度過高有會使電壓與電壓維持力變弱。</a:t>
            </a:r>
          </a:p>
          <a:p>
            <a:pPr>
              <a:buNone/>
            </a:pPr>
            <a:r>
              <a:rPr lang="en-US" altLang="zh-TW" sz="23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6.</a:t>
            </a:r>
            <a:r>
              <a:rPr lang="zh-TW" altLang="en-US" sz="2300" dirty="0" smtClean="0">
                <a:latin typeface="+mn-ea"/>
              </a:rPr>
              <a:t>各種電解液皆有其電壓與電壓維持力效果最佳的濃度。</a:t>
            </a:r>
          </a:p>
          <a:p>
            <a:pPr>
              <a:buNone/>
            </a:pPr>
            <a:r>
              <a:rPr lang="en-US" altLang="zh-TW" sz="23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</a:rPr>
              <a:t>7.</a:t>
            </a:r>
            <a:r>
              <a:rPr lang="zh-TW" altLang="en-US" sz="2300" dirty="0" smtClean="0">
                <a:latin typeface="+mn-ea"/>
              </a:rPr>
              <a:t>氫氧燃料電池最佳的構件條件應是</a:t>
            </a:r>
            <a:r>
              <a:rPr lang="en-US" sz="2300" dirty="0" smtClean="0">
                <a:latin typeface="+mn-ea"/>
              </a:rPr>
              <a:t>15%</a:t>
            </a:r>
            <a:r>
              <a:rPr lang="zh-TW" altLang="en-US" sz="2300" dirty="0" smtClean="0">
                <a:latin typeface="+mn-ea"/>
              </a:rPr>
              <a:t>或</a:t>
            </a:r>
            <a:r>
              <a:rPr lang="en-US" sz="2300" dirty="0" smtClean="0">
                <a:latin typeface="+mn-ea"/>
              </a:rPr>
              <a:t>5%</a:t>
            </a:r>
            <a:r>
              <a:rPr lang="zh-TW" altLang="en-US" sz="2300" dirty="0" smtClean="0">
                <a:latin typeface="+mn-ea"/>
              </a:rPr>
              <a:t>硝酸鉀水溶液、電極距離維持在</a:t>
            </a:r>
            <a:r>
              <a:rPr lang="en-US" sz="2300" dirty="0" smtClean="0">
                <a:latin typeface="+mn-ea"/>
              </a:rPr>
              <a:t>4</a:t>
            </a:r>
            <a:r>
              <a:rPr lang="zh-TW" altLang="en-US" sz="2300" dirty="0" smtClean="0">
                <a:latin typeface="+mn-ea"/>
              </a:rPr>
              <a:t>公分、需包裹</a:t>
            </a:r>
            <a:r>
              <a:rPr lang="en-US" sz="2300" dirty="0" smtClean="0">
                <a:latin typeface="+mn-ea"/>
              </a:rPr>
              <a:t>3</a:t>
            </a:r>
            <a:r>
              <a:rPr lang="zh-TW" altLang="en-US" sz="2300" dirty="0" smtClean="0">
                <a:latin typeface="+mn-ea"/>
              </a:rPr>
              <a:t>層白色不織布、電解液的溫度常溫，為初始電壓最高，電壓維持力最佳的。</a:t>
            </a:r>
          </a:p>
          <a:p>
            <a:endParaRPr lang="zh-TW" alt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4644008" y="5013176"/>
            <a:ext cx="4464496" cy="1440160"/>
          </a:xfrm>
          <a:prstGeom prst="rect">
            <a:avLst/>
          </a:prstGeom>
          <a:effectLst>
            <a:softEdge rad="127000"/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自然科學組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你的章魚燒要給我吃嗎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那妳要竹籤嗎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作者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劉芸如、劉芷安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342900" marR="0" lvl="0" indent="-342900" algn="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1538" y="571480"/>
            <a:ext cx="13573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感謝聆聽</a:t>
            </a:r>
            <a:endParaRPr lang="zh-TW" altLang="en-US" sz="8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85918" y="285749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Have A Nice Day</a:t>
            </a:r>
          </a:p>
          <a:p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50987"/>
            <a:ext cx="4680520" cy="1043607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研究目的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左大括弧 3"/>
          <p:cNvSpPr/>
          <p:nvPr/>
        </p:nvSpPr>
        <p:spPr>
          <a:xfrm rot="5400000">
            <a:off x="4333083" y="-2970241"/>
            <a:ext cx="549844" cy="813690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i="1" u="sng" strike="sngStrike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2325" y="1332078"/>
            <a:ext cx="7771358" cy="5328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-360000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不同電解液對燃料電池電壓維持力之影響。</a:t>
            </a:r>
            <a:endParaRPr lang="en-US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endParaRPr lang="zh-TW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兩電極之間的距離對燃料電池電壓維持力之影響。</a:t>
            </a:r>
            <a:endParaRPr lang="en-US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endParaRPr lang="zh-TW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zh-TW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電極外不同材質之包裹物對燃料電池電壓維持力之影響。</a:t>
            </a:r>
            <a:endParaRPr lang="en-US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endParaRPr lang="zh-TW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電極外不同層數之包裹物對燃料電池電壓維持力之影響。</a:t>
            </a:r>
            <a:endParaRPr lang="en-US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endParaRPr lang="zh-TW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zh-TW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電解液不同溫度對燃料電池電壓維持力之影響。</a:t>
            </a:r>
            <a:endParaRPr lang="en-US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endParaRPr lang="zh-TW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360000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zh-TW" sz="29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電解液不同濃度對燃料電池電壓維持力之影響。</a:t>
            </a:r>
            <a:endParaRPr lang="en-US" altLang="zh-TW" sz="29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實驗流程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38" y="1259632"/>
            <a:ext cx="8165323" cy="50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9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900" b="1" dirty="0" smtClean="0">
                <a:latin typeface="微軟正黑體" pitchFamily="34" charset="-120"/>
                <a:ea typeface="微軟正黑體" pitchFamily="34" charset="-120"/>
              </a:rPr>
              <a:t>實驗步驟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將</a:t>
            </a:r>
            <a:r>
              <a:rPr lang="zh-TW" altLang="zh-TW" sz="2800" dirty="0" smtClean="0"/>
              <a:t>包裹</a:t>
            </a:r>
            <a:r>
              <a:rPr lang="zh-TW" altLang="en-US" sz="2800" dirty="0" smtClean="0"/>
              <a:t>布料後的碳棒</a:t>
            </a:r>
            <a:r>
              <a:rPr lang="zh-TW" altLang="zh-TW" sz="2800" dirty="0" smtClean="0"/>
              <a:t>放入</a:t>
            </a:r>
            <a:r>
              <a:rPr lang="zh-TW" altLang="en-US" sz="2800" dirty="0" smtClean="0"/>
              <a:t>調配好的</a:t>
            </a:r>
            <a:r>
              <a:rPr lang="zh-TW" altLang="zh-TW" sz="2800" dirty="0" smtClean="0"/>
              <a:t>電解液中</a:t>
            </a:r>
            <a:r>
              <a:rPr lang="zh-TW" altLang="en-US" sz="2800" dirty="0" smtClean="0"/>
              <a:t>取適當相隔</a:t>
            </a:r>
            <a:r>
              <a:rPr lang="zh-TW" altLang="zh-TW" sz="2800" dirty="0" smtClean="0"/>
              <a:t>距離</a:t>
            </a: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/>
              <a:t>2.</a:t>
            </a:r>
            <a:r>
              <a:rPr lang="zh-TW" altLang="zh-TW" sz="2800" dirty="0" smtClean="0"/>
              <a:t>將電源供應器以鱷魚夾接至二碳棒上</a:t>
            </a: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/>
              <a:t>3.</a:t>
            </a:r>
            <a:r>
              <a:rPr lang="zh-TW" altLang="zh-TW" sz="2800" dirty="0" smtClean="0"/>
              <a:t>使用</a:t>
            </a:r>
            <a:r>
              <a:rPr lang="en-US" altLang="zh-TW" sz="2800" dirty="0" smtClean="0"/>
              <a:t>3</a:t>
            </a:r>
            <a:r>
              <a:rPr lang="zh-TW" altLang="zh-TW" sz="2800" dirty="0" smtClean="0"/>
              <a:t>伏特的直流電電壓進行電解，時間為</a:t>
            </a:r>
            <a:r>
              <a:rPr lang="en-US" altLang="zh-TW" sz="2800" dirty="0" smtClean="0"/>
              <a:t>1</a:t>
            </a:r>
            <a:r>
              <a:rPr lang="zh-TW" altLang="zh-TW" sz="2800" dirty="0" smtClean="0"/>
              <a:t>分鐘。</a:t>
            </a: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/>
              <a:t>4.</a:t>
            </a:r>
            <a:r>
              <a:rPr lang="zh-TW" altLang="zh-TW" sz="2800" dirty="0" smtClean="0"/>
              <a:t>電解一分鐘結束後立即以三用電表測量電壓，之後每隔</a:t>
            </a:r>
            <a:r>
              <a:rPr lang="en-US" altLang="zh-TW" sz="2800" dirty="0" smtClean="0"/>
              <a:t>5</a:t>
            </a:r>
            <a:r>
              <a:rPr lang="zh-TW" altLang="zh-TW" sz="2800" dirty="0" smtClean="0"/>
              <a:t>分鐘測量電壓一次，持續觀察</a:t>
            </a:r>
            <a:r>
              <a:rPr lang="en-US" altLang="zh-TW" sz="2800" dirty="0" smtClean="0"/>
              <a:t>1</a:t>
            </a:r>
            <a:r>
              <a:rPr lang="zh-TW" altLang="zh-TW" sz="2800" dirty="0" smtClean="0"/>
              <a:t>小時</a:t>
            </a:r>
            <a:r>
              <a:rPr lang="zh-TW" altLang="zh-TW" sz="3000" dirty="0" smtClean="0"/>
              <a:t>。</a:t>
            </a:r>
          </a:p>
          <a:p>
            <a:endParaRPr lang="zh-TW" altLang="en-US" sz="3000" dirty="0"/>
          </a:p>
        </p:txBody>
      </p:sp>
      <p:pic>
        <p:nvPicPr>
          <p:cNvPr id="1026" name="Picture 2" descr="F:\「裹」「燃」不錯─氫氧燃料電池電壓與電壓維持力之研究\實驗相片\17819896_913740748767664_568209803_o.jpg"/>
          <p:cNvPicPr>
            <a:picLocks noChangeAspect="1" noChangeArrowheads="1"/>
          </p:cNvPicPr>
          <p:nvPr/>
        </p:nvPicPr>
        <p:blipFill>
          <a:blip r:embed="rId3" cstate="print"/>
          <a:srcRect r="10909"/>
          <a:stretch>
            <a:fillRect/>
          </a:stretch>
        </p:blipFill>
        <p:spPr bwMode="auto">
          <a:xfrm>
            <a:off x="3074685" y="3983876"/>
            <a:ext cx="3384981" cy="232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17857708_913740728767666_1241744376_n.jpg"/>
          <p:cNvPicPr>
            <a:picLocks noChangeAspect="1"/>
          </p:cNvPicPr>
          <p:nvPr/>
        </p:nvPicPr>
        <p:blipFill>
          <a:blip r:embed="rId4" cstate="print"/>
          <a:srcRect b="11363"/>
          <a:stretch>
            <a:fillRect/>
          </a:stretch>
        </p:blipFill>
        <p:spPr>
          <a:xfrm>
            <a:off x="6647583" y="3954450"/>
            <a:ext cx="1839055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 descr="17888225_913666135441792_1312773269_n.jpg"/>
          <p:cNvPicPr>
            <a:picLocks noChangeAspect="1"/>
          </p:cNvPicPr>
          <p:nvPr/>
        </p:nvPicPr>
        <p:blipFill>
          <a:blip r:embed="rId5" cstate="print"/>
          <a:srcRect t="32727" b="7272"/>
          <a:stretch>
            <a:fillRect/>
          </a:stretch>
        </p:blipFill>
        <p:spPr>
          <a:xfrm>
            <a:off x="785785" y="3977481"/>
            <a:ext cx="2100983" cy="233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1590" y="291425"/>
            <a:ext cx="8802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實驗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1: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不同電解液對燃料電池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與電壓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維持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力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之影響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6" name="圖片 5" descr="不同溶液莫耳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065" y="1071546"/>
            <a:ext cx="8180391" cy="4949742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00835" y="5967948"/>
            <a:ext cx="5455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細明體" pitchFamily="49" charset="-120"/>
                <a:ea typeface="細明體" pitchFamily="49" charset="-120"/>
                <a:cs typeface="Times New Roman" pitchFamily="18" charset="0"/>
              </a:rPr>
              <a:t>圖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細明體" pitchFamily="49" charset="-120"/>
                <a:ea typeface="細明體" pitchFamily="49" charset="-120"/>
                <a:cs typeface="Times New Roman" pitchFamily="18" charset="0"/>
              </a:rPr>
              <a:t>(</a:t>
            </a:r>
            <a:r>
              <a:rPr kumimoji="1" lang="zh-TW" altLang="en-US" sz="2400" dirty="0" smtClean="0">
                <a:latin typeface="細明體" pitchFamily="49" charset="-120"/>
                <a:ea typeface="細明體" pitchFamily="49" charset="-120"/>
                <a:cs typeface="Times New Roman" pitchFamily="18" charset="0"/>
              </a:rPr>
              <a:t>一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細明體" pitchFamily="49" charset="-120"/>
                <a:ea typeface="細明體" pitchFamily="49" charset="-120"/>
                <a:cs typeface="Times New Roman" pitchFamily="18" charset="0"/>
              </a:rPr>
              <a:t>)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細明體" pitchFamily="49" charset="-120"/>
                <a:ea typeface="細明體" pitchFamily="49" charset="-120"/>
                <a:cs typeface="Times New Roman" pitchFamily="18" charset="0"/>
              </a:rPr>
              <a:t>不同電解液之電壓變化折線圖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細明體" pitchFamily="49" charset="-120"/>
              <a:ea typeface="細明體" pitchFamily="49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09408"/>
            <a:ext cx="8443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實驗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2: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碳棒之間的距離是否會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影響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電壓與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維持力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5" name="圖片 4" descr="硝酸鉀不同距離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1" b="5600"/>
          <a:stretch/>
        </p:blipFill>
        <p:spPr bwMode="auto">
          <a:xfrm>
            <a:off x="467544" y="663406"/>
            <a:ext cx="5112568" cy="3115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圖片 5" descr="氫氧化鈉不同距離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6" t="3095" r="1743" b="5057"/>
          <a:stretch/>
        </p:blipFill>
        <p:spPr bwMode="auto">
          <a:xfrm>
            <a:off x="467544" y="3825129"/>
            <a:ext cx="5112568" cy="2772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432789" y="3194216"/>
            <a:ext cx="42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二</a:t>
            </a:r>
            <a:r>
              <a:rPr lang="en-US" sz="1600" dirty="0" smtClean="0"/>
              <a:t>)</a:t>
            </a:r>
            <a:r>
              <a:rPr lang="zh-TW" altLang="en-US" sz="1600" dirty="0" smtClean="0"/>
              <a:t>在</a:t>
            </a:r>
            <a:r>
              <a:rPr lang="en-US" sz="1600" dirty="0" smtClean="0"/>
              <a:t>5%</a:t>
            </a:r>
            <a:r>
              <a:rPr lang="zh-TW" altLang="en-US" sz="1600" dirty="0" smtClean="0"/>
              <a:t>硝酸鉀溶液下，兩電極間不同距離之電壓變化圖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395089" y="601257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三</a:t>
            </a:r>
            <a:r>
              <a:rPr lang="en-US" sz="1600" dirty="0" smtClean="0"/>
              <a:t>)</a:t>
            </a:r>
            <a:r>
              <a:rPr lang="zh-TW" altLang="en-US" sz="1600" dirty="0" smtClean="0"/>
              <a:t>在</a:t>
            </a:r>
            <a:r>
              <a:rPr lang="en-US" sz="1600" dirty="0" smtClean="0"/>
              <a:t>5%</a:t>
            </a:r>
            <a:r>
              <a:rPr lang="zh-TW" altLang="en-US" sz="1600" dirty="0" smtClean="0"/>
              <a:t>氫氧化鈉溶液下，兩電極間不同距離之電壓變化圖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66754" y="357783"/>
            <a:ext cx="8084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實驗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3: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外層包裹不同材質布料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電壓與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維持力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" name="圖片 2" descr="不同材質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122" y="1081236"/>
            <a:ext cx="8424936" cy="4940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1835696" y="6008335"/>
            <a:ext cx="5910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圖</a:t>
            </a:r>
            <a:r>
              <a:rPr lang="en-US" sz="2400" dirty="0" smtClean="0"/>
              <a:t>(</a:t>
            </a:r>
            <a:r>
              <a:rPr lang="zh-TW" altLang="en-US" sz="2400" dirty="0" smtClean="0"/>
              <a:t>四</a:t>
            </a:r>
            <a:r>
              <a:rPr lang="en-US" sz="2400" dirty="0" smtClean="0"/>
              <a:t>)</a:t>
            </a:r>
            <a:r>
              <a:rPr lang="zh-TW" altLang="en-US" sz="2400" dirty="0" smtClean="0"/>
              <a:t>包裹不同材質布料之電壓變化折線圖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3757" y="283284"/>
            <a:ext cx="8084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實驗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4: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外層包裹不同層數布料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電壓與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維持力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" name="圖片 2" descr="不同層數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" r="1772" b="3627"/>
          <a:stretch/>
        </p:blipFill>
        <p:spPr bwMode="auto">
          <a:xfrm>
            <a:off x="395536" y="964724"/>
            <a:ext cx="8398114" cy="4750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1604832" y="5715016"/>
            <a:ext cx="597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圖</a:t>
            </a:r>
            <a:r>
              <a:rPr lang="en-US" sz="2400" dirty="0" smtClean="0"/>
              <a:t>(</a:t>
            </a:r>
            <a:r>
              <a:rPr lang="zh-TW" altLang="en-US" sz="2400" dirty="0" smtClean="0"/>
              <a:t>五</a:t>
            </a:r>
            <a:r>
              <a:rPr lang="en-US" sz="2400" dirty="0" smtClean="0"/>
              <a:t>) </a:t>
            </a:r>
            <a:r>
              <a:rPr lang="zh-TW" altLang="en-US" sz="2400" dirty="0" smtClean="0"/>
              <a:t>包裹不同層數布料之電壓變化折線圖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6911" y="133801"/>
            <a:ext cx="7725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實驗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5: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電解液溫度是否會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影響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電壓與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電壓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維持力</a:t>
            </a: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" name="圖片 2" descr="硝酸鉀不同溫度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08"/>
          <a:stretch>
            <a:fillRect/>
          </a:stretch>
        </p:blipFill>
        <p:spPr>
          <a:xfrm>
            <a:off x="376632" y="702286"/>
            <a:ext cx="5203480" cy="2940273"/>
          </a:xfrm>
          <a:prstGeom prst="rect">
            <a:avLst/>
          </a:prstGeom>
        </p:spPr>
      </p:pic>
      <p:pic>
        <p:nvPicPr>
          <p:cNvPr id="4" name="圖片 3" descr="氫氧化鈉不同溫度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9" y="3755975"/>
            <a:ext cx="5202693" cy="27226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436095" y="303848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六</a:t>
            </a:r>
            <a:r>
              <a:rPr lang="en-US" sz="1600" dirty="0" smtClean="0"/>
              <a:t>) 15%</a:t>
            </a:r>
            <a:r>
              <a:rPr lang="zh-TW" altLang="en-US" sz="1600" dirty="0" smtClean="0"/>
              <a:t>硝酸鉀電解液在不同溫度之電壓變化圖</a:t>
            </a:r>
            <a:endParaRPr lang="zh-TW" altLang="en-US" sz="1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53533" y="5847655"/>
            <a:ext cx="374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/>
              <a:t>圖</a:t>
            </a:r>
            <a:r>
              <a:rPr lang="en-US" sz="1600" dirty="0" smtClean="0"/>
              <a:t>(</a:t>
            </a:r>
            <a:r>
              <a:rPr lang="zh-TW" altLang="en-US" sz="1600" dirty="0" smtClean="0"/>
              <a:t>七</a:t>
            </a:r>
            <a:r>
              <a:rPr lang="en-US" sz="1600" dirty="0" smtClean="0"/>
              <a:t>) 15%</a:t>
            </a:r>
            <a:r>
              <a:rPr lang="zh-TW" altLang="en-US" sz="1600" dirty="0" smtClean="0"/>
              <a:t>氫氧化鈉電解液在不同溫度之電壓變化圖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1639</Words>
  <Application>Microsoft Office PowerPoint</Application>
  <PresentationFormat>如螢幕大小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「裹」「燃」讚 ── 氫氧燃料電池電壓與電壓維持力之研究 </vt:lpstr>
      <vt:lpstr>研究目的</vt:lpstr>
      <vt:lpstr>實驗流程</vt:lpstr>
      <vt:lpstr> 實驗步驟 </vt:lpstr>
      <vt:lpstr>投影片 5</vt:lpstr>
      <vt:lpstr>投影片 6</vt:lpstr>
      <vt:lpstr>投影片 7</vt:lpstr>
      <vt:lpstr>投影片 8</vt:lpstr>
      <vt:lpstr>投影片 9</vt:lpstr>
      <vt:lpstr>投影片 10</vt:lpstr>
      <vt:lpstr>科學原理</vt:lpstr>
      <vt:lpstr>   (一)使用不同電解液之電壓維持力 </vt:lpstr>
      <vt:lpstr>             (二)碳棒之間的距離對燃料電池電壓維持力之影響  </vt:lpstr>
      <vt:lpstr>          (三)外層包裹不同材質布料之電壓維持力  </vt:lpstr>
      <vt:lpstr> </vt:lpstr>
      <vt:lpstr>              (六)溴化鉀水溶液電解後產生黃色物質</vt:lpstr>
      <vt:lpstr>                                                             (八)綜合研判 </vt:lpstr>
      <vt:lpstr>結論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「裹」「燃」讚─氫氧燃料電池電壓與電壓維持力之研究 </dc:title>
  <dc:creator>user</dc:creator>
  <cp:lastModifiedBy>user</cp:lastModifiedBy>
  <cp:revision>47</cp:revision>
  <dcterms:created xsi:type="dcterms:W3CDTF">2017-10-11T04:58:57Z</dcterms:created>
  <dcterms:modified xsi:type="dcterms:W3CDTF">2017-11-01T05:17:43Z</dcterms:modified>
</cp:coreProperties>
</file>