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56" r:id="rId2"/>
    <p:sldId id="257" r:id="rId3"/>
    <p:sldId id="258" r:id="rId4"/>
    <p:sldId id="259" r:id="rId5"/>
    <p:sldId id="260" r:id="rId6"/>
    <p:sldId id="286" r:id="rId7"/>
    <p:sldId id="287" r:id="rId8"/>
    <p:sldId id="261" r:id="rId9"/>
    <p:sldId id="277" r:id="rId10"/>
    <p:sldId id="262" r:id="rId11"/>
    <p:sldId id="278" r:id="rId12"/>
    <p:sldId id="263" r:id="rId13"/>
    <p:sldId id="264" r:id="rId14"/>
    <p:sldId id="279" r:id="rId15"/>
    <p:sldId id="265" r:id="rId16"/>
    <p:sldId id="280" r:id="rId17"/>
    <p:sldId id="281" r:id="rId18"/>
    <p:sldId id="266" r:id="rId19"/>
    <p:sldId id="282" r:id="rId20"/>
    <p:sldId id="267" r:id="rId21"/>
    <p:sldId id="283" r:id="rId22"/>
    <p:sldId id="284" r:id="rId23"/>
    <p:sldId id="268" r:id="rId24"/>
    <p:sldId id="285" r:id="rId25"/>
    <p:sldId id="269" r:id="rId26"/>
    <p:sldId id="270" r:id="rId27"/>
    <p:sldId id="271" r:id="rId28"/>
    <p:sldId id="273" r:id="rId29"/>
    <p:sldId id="276" r:id="rId30"/>
    <p:sldId id="275" r:id="rId3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FF"/>
    <a:srgbClr val="3399FF"/>
    <a:srgbClr val="C8D6E2"/>
    <a:srgbClr val="87D8FD"/>
    <a:srgbClr val="FFCCCC"/>
    <a:srgbClr val="FFCCFF"/>
    <a:srgbClr val="FF7C80"/>
    <a:srgbClr val="99E58F"/>
    <a:srgbClr val="CA9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7" autoAdjust="0"/>
    <p:restoredTop sz="89636" autoAdjust="0"/>
  </p:normalViewPr>
  <p:slideViewPr>
    <p:cSldViewPr>
      <p:cViewPr>
        <p:scale>
          <a:sx n="70" d="100"/>
          <a:sy n="70" d="100"/>
        </p:scale>
        <p:origin x="-1386"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4EEE48-70D6-4693-9A22-3F911B9629DA}" type="doc">
      <dgm:prSet loTypeId="urn:microsoft.com/office/officeart/2005/8/layout/process1" loCatId="process" qsTypeId="urn:microsoft.com/office/officeart/2005/8/quickstyle/simple1" qsCatId="simple" csTypeId="urn:microsoft.com/office/officeart/2005/8/colors/colorful4" csCatId="colorful" phldr="1"/>
      <dgm:spPr/>
    </dgm:pt>
    <dgm:pt modelId="{9B6FCE7E-C92F-40EF-A9FE-2AAA0618C2B5}">
      <dgm:prSet phldrT="[文字]" custT="1"/>
      <dgm:spPr>
        <a:solidFill>
          <a:srgbClr val="F88888"/>
        </a:solidFill>
      </dgm:spPr>
      <dgm:t>
        <a:bodyPr vert="eaVert"/>
        <a:lstStyle/>
        <a:p>
          <a:pPr>
            <a:spcAft>
              <a:spcPts val="0"/>
            </a:spcAft>
          </a:pPr>
          <a:r>
            <a:rPr lang="zh-TW" altLang="en-US" sz="3200" dirty="0" smtClean="0">
              <a:solidFill>
                <a:schemeClr val="tx1"/>
              </a:solidFill>
              <a:latin typeface="+mj-ea"/>
              <a:ea typeface="+mj-ea"/>
            </a:rPr>
            <a:t>擬定主題</a:t>
          </a:r>
          <a:endParaRPr lang="zh-TW" altLang="en-US" sz="3200" dirty="0">
            <a:solidFill>
              <a:schemeClr val="tx1"/>
            </a:solidFill>
            <a:latin typeface="+mj-ea"/>
            <a:ea typeface="+mj-ea"/>
          </a:endParaRPr>
        </a:p>
      </dgm:t>
    </dgm:pt>
    <dgm:pt modelId="{55E7DF44-9CAB-4224-A978-E454A85974DE}" type="parTrans" cxnId="{2CC7BA63-FFA9-46A2-8940-189A90BABF6E}">
      <dgm:prSet/>
      <dgm:spPr/>
      <dgm:t>
        <a:bodyPr/>
        <a:lstStyle/>
        <a:p>
          <a:endParaRPr lang="zh-TW" altLang="en-US" sz="3200">
            <a:solidFill>
              <a:schemeClr val="tx1"/>
            </a:solidFill>
            <a:latin typeface="+mj-ea"/>
            <a:ea typeface="+mj-ea"/>
          </a:endParaRPr>
        </a:p>
      </dgm:t>
    </dgm:pt>
    <dgm:pt modelId="{4187E605-123A-48B5-AE25-788D143B27EF}" type="sibTrans" cxnId="{2CC7BA63-FFA9-46A2-8940-189A90BABF6E}">
      <dgm:prSet custT="1"/>
      <dgm:spPr>
        <a:solidFill>
          <a:srgbClr val="F88888"/>
        </a:solidFill>
      </dgm:spPr>
      <dgm:t>
        <a:bodyPr/>
        <a:lstStyle/>
        <a:p>
          <a:endParaRPr lang="zh-TW" altLang="en-US" sz="1400">
            <a:solidFill>
              <a:schemeClr val="tx1"/>
            </a:solidFill>
            <a:latin typeface="+mj-ea"/>
            <a:ea typeface="+mj-ea"/>
          </a:endParaRPr>
        </a:p>
      </dgm:t>
    </dgm:pt>
    <dgm:pt modelId="{C15F8B4F-A480-4F83-ACF5-A39C12115C50}">
      <dgm:prSet phldrT="[文字]" custT="1"/>
      <dgm:spPr>
        <a:solidFill>
          <a:srgbClr val="EFF59D"/>
        </a:solidFill>
      </dgm:spPr>
      <dgm:t>
        <a:bodyPr vert="eaVert"/>
        <a:lstStyle/>
        <a:p>
          <a:r>
            <a:rPr lang="zh-TW" altLang="en-US" sz="3200" dirty="0" smtClean="0">
              <a:solidFill>
                <a:schemeClr val="tx1"/>
              </a:solidFill>
              <a:latin typeface="+mj-ea"/>
              <a:ea typeface="+mj-ea"/>
            </a:rPr>
            <a:t>發放問卷 </a:t>
          </a:r>
          <a:endParaRPr lang="zh-TW" altLang="en-US" sz="3200" dirty="0">
            <a:solidFill>
              <a:schemeClr val="tx1"/>
            </a:solidFill>
            <a:latin typeface="+mj-ea"/>
            <a:ea typeface="+mj-ea"/>
          </a:endParaRPr>
        </a:p>
      </dgm:t>
    </dgm:pt>
    <dgm:pt modelId="{A8FCC6B3-136A-4215-B978-B23C61E5C100}" type="parTrans" cxnId="{6ED5D490-0E28-4F80-AD00-FDF4D4713B54}">
      <dgm:prSet/>
      <dgm:spPr/>
      <dgm:t>
        <a:bodyPr/>
        <a:lstStyle/>
        <a:p>
          <a:endParaRPr lang="zh-TW" altLang="en-US" sz="3200">
            <a:solidFill>
              <a:schemeClr val="tx1"/>
            </a:solidFill>
            <a:latin typeface="+mj-ea"/>
            <a:ea typeface="+mj-ea"/>
          </a:endParaRPr>
        </a:p>
      </dgm:t>
    </dgm:pt>
    <dgm:pt modelId="{7E103703-2328-4C6F-B390-604A6DE6D039}" type="sibTrans" cxnId="{6ED5D490-0E28-4F80-AD00-FDF4D4713B54}">
      <dgm:prSet custT="1"/>
      <dgm:spPr>
        <a:solidFill>
          <a:srgbClr val="EFF59D"/>
        </a:solidFill>
      </dgm:spPr>
      <dgm:t>
        <a:bodyPr/>
        <a:lstStyle/>
        <a:p>
          <a:endParaRPr lang="zh-TW" altLang="en-US" sz="1400">
            <a:solidFill>
              <a:schemeClr val="tx1"/>
            </a:solidFill>
            <a:latin typeface="+mj-ea"/>
            <a:ea typeface="+mj-ea"/>
          </a:endParaRPr>
        </a:p>
      </dgm:t>
    </dgm:pt>
    <dgm:pt modelId="{EC72BB86-9E6D-4FA6-BE1F-E8ACC9A883E1}">
      <dgm:prSet phldrT="[文字]" custT="1"/>
      <dgm:spPr>
        <a:solidFill>
          <a:srgbClr val="99E58F"/>
        </a:solidFill>
      </dgm:spPr>
      <dgm:t>
        <a:bodyPr vert="eaVert"/>
        <a:lstStyle/>
        <a:p>
          <a:pPr algn="r"/>
          <a:r>
            <a:rPr lang="zh-TW" altLang="en-US" sz="3200" dirty="0" smtClean="0">
              <a:solidFill>
                <a:schemeClr val="tx1"/>
              </a:solidFill>
              <a:latin typeface="+mj-ea"/>
              <a:ea typeface="+mj-ea"/>
            </a:rPr>
            <a:t>收回問卷並統計 </a:t>
          </a:r>
          <a:endParaRPr lang="zh-TW" altLang="en-US" sz="3200" dirty="0">
            <a:solidFill>
              <a:schemeClr val="tx1"/>
            </a:solidFill>
            <a:latin typeface="+mj-ea"/>
            <a:ea typeface="+mj-ea"/>
          </a:endParaRPr>
        </a:p>
      </dgm:t>
    </dgm:pt>
    <dgm:pt modelId="{431E1B95-1BCE-4081-8A31-A7B066EF084D}" type="parTrans" cxnId="{8D626473-B44C-4E31-ABA0-AC63E6E5C164}">
      <dgm:prSet/>
      <dgm:spPr/>
      <dgm:t>
        <a:bodyPr/>
        <a:lstStyle/>
        <a:p>
          <a:endParaRPr lang="zh-TW" altLang="en-US" sz="3200">
            <a:solidFill>
              <a:schemeClr val="tx1"/>
            </a:solidFill>
            <a:latin typeface="+mj-ea"/>
            <a:ea typeface="+mj-ea"/>
          </a:endParaRPr>
        </a:p>
      </dgm:t>
    </dgm:pt>
    <dgm:pt modelId="{5DF20068-26EB-421D-9B89-2D1E8C704613}" type="sibTrans" cxnId="{8D626473-B44C-4E31-ABA0-AC63E6E5C164}">
      <dgm:prSet custT="1"/>
      <dgm:spPr>
        <a:solidFill>
          <a:srgbClr val="99E58F"/>
        </a:solidFill>
      </dgm:spPr>
      <dgm:t>
        <a:bodyPr/>
        <a:lstStyle/>
        <a:p>
          <a:endParaRPr lang="zh-TW" altLang="en-US" sz="1400">
            <a:solidFill>
              <a:schemeClr val="tx1"/>
            </a:solidFill>
            <a:latin typeface="+mj-ea"/>
            <a:ea typeface="+mj-ea"/>
          </a:endParaRPr>
        </a:p>
      </dgm:t>
    </dgm:pt>
    <dgm:pt modelId="{9EDAE919-9F63-43B7-BE21-7FD3C62DA422}">
      <dgm:prSet custT="1"/>
      <dgm:spPr>
        <a:solidFill>
          <a:srgbClr val="F0BB6C"/>
        </a:solidFill>
      </dgm:spPr>
      <dgm:t>
        <a:bodyPr vert="eaVert"/>
        <a:lstStyle/>
        <a:p>
          <a:r>
            <a:rPr lang="zh-TW" altLang="en-US" sz="3200" dirty="0" smtClean="0">
              <a:solidFill>
                <a:schemeClr val="tx1"/>
              </a:solidFill>
              <a:latin typeface="+mj-ea"/>
              <a:ea typeface="+mj-ea"/>
            </a:rPr>
            <a:t>設計問卷 </a:t>
          </a:r>
          <a:endParaRPr lang="zh-TW" altLang="en-US" sz="3200" dirty="0">
            <a:solidFill>
              <a:schemeClr val="tx1"/>
            </a:solidFill>
            <a:latin typeface="+mj-ea"/>
            <a:ea typeface="+mj-ea"/>
          </a:endParaRPr>
        </a:p>
      </dgm:t>
    </dgm:pt>
    <dgm:pt modelId="{36D589A6-00E9-485D-B90C-912ABC189C1B}" type="parTrans" cxnId="{4DA3CA22-2708-455B-A522-EDE7306AC18B}">
      <dgm:prSet/>
      <dgm:spPr/>
      <dgm:t>
        <a:bodyPr/>
        <a:lstStyle/>
        <a:p>
          <a:endParaRPr lang="zh-TW" altLang="en-US" sz="3200">
            <a:solidFill>
              <a:schemeClr val="tx1"/>
            </a:solidFill>
            <a:latin typeface="+mj-ea"/>
            <a:ea typeface="+mj-ea"/>
          </a:endParaRPr>
        </a:p>
      </dgm:t>
    </dgm:pt>
    <dgm:pt modelId="{B87A13BC-5C27-4B37-854C-88B87B075158}" type="sibTrans" cxnId="{4DA3CA22-2708-455B-A522-EDE7306AC18B}">
      <dgm:prSet custT="1"/>
      <dgm:spPr/>
      <dgm:t>
        <a:bodyPr/>
        <a:lstStyle/>
        <a:p>
          <a:endParaRPr lang="zh-TW" altLang="en-US" sz="1400">
            <a:solidFill>
              <a:schemeClr val="tx1"/>
            </a:solidFill>
            <a:latin typeface="+mj-ea"/>
            <a:ea typeface="+mj-ea"/>
          </a:endParaRPr>
        </a:p>
      </dgm:t>
    </dgm:pt>
    <dgm:pt modelId="{D00A5FC5-9D2D-4D45-BD73-D0267C946284}">
      <dgm:prSet phldrT="[文字]" custT="1"/>
      <dgm:spPr>
        <a:solidFill>
          <a:srgbClr val="87D8FD"/>
        </a:solidFill>
      </dgm:spPr>
      <dgm:t>
        <a:bodyPr vert="eaVert"/>
        <a:lstStyle/>
        <a:p>
          <a:r>
            <a:rPr lang="zh-TW" altLang="en-US" sz="3200" dirty="0" smtClean="0">
              <a:solidFill>
                <a:schemeClr val="tx1"/>
              </a:solidFill>
              <a:latin typeface="+mj-ea"/>
              <a:ea typeface="+mj-ea"/>
            </a:rPr>
            <a:t>分析數據</a:t>
          </a:r>
          <a:endParaRPr lang="zh-TW" altLang="en-US" sz="3200" dirty="0">
            <a:solidFill>
              <a:schemeClr val="tx1"/>
            </a:solidFill>
            <a:latin typeface="+mj-ea"/>
            <a:ea typeface="+mj-ea"/>
          </a:endParaRPr>
        </a:p>
      </dgm:t>
    </dgm:pt>
    <dgm:pt modelId="{7A477210-60ED-458A-937D-5C425A3763A8}" type="parTrans" cxnId="{DB33E7C1-44B7-4D37-AF14-F00A8364027B}">
      <dgm:prSet/>
      <dgm:spPr/>
      <dgm:t>
        <a:bodyPr/>
        <a:lstStyle/>
        <a:p>
          <a:endParaRPr lang="zh-TW" altLang="en-US" sz="3200">
            <a:solidFill>
              <a:schemeClr val="tx1"/>
            </a:solidFill>
            <a:latin typeface="+mj-ea"/>
            <a:ea typeface="+mj-ea"/>
          </a:endParaRPr>
        </a:p>
      </dgm:t>
    </dgm:pt>
    <dgm:pt modelId="{0AD9A767-2CDF-4D10-860F-14F0F0A0DD73}" type="sibTrans" cxnId="{DB33E7C1-44B7-4D37-AF14-F00A8364027B}">
      <dgm:prSet custT="1"/>
      <dgm:spPr>
        <a:solidFill>
          <a:srgbClr val="87D8FD"/>
        </a:solidFill>
      </dgm:spPr>
      <dgm:t>
        <a:bodyPr/>
        <a:lstStyle/>
        <a:p>
          <a:endParaRPr lang="zh-TW" altLang="en-US" sz="1400">
            <a:solidFill>
              <a:schemeClr val="tx1"/>
            </a:solidFill>
            <a:latin typeface="+mj-ea"/>
            <a:ea typeface="+mj-ea"/>
          </a:endParaRPr>
        </a:p>
      </dgm:t>
    </dgm:pt>
    <dgm:pt modelId="{BCDB7BC9-B28C-4EDE-8FA6-05A11CF913C8}">
      <dgm:prSet phldrT="[文字]" custT="1"/>
      <dgm:spPr>
        <a:solidFill>
          <a:srgbClr val="CA91FD"/>
        </a:solidFill>
      </dgm:spPr>
      <dgm:t>
        <a:bodyPr vert="eaVert"/>
        <a:lstStyle/>
        <a:p>
          <a:r>
            <a:rPr lang="zh-TW" altLang="en-US" sz="3200" dirty="0" smtClean="0">
              <a:solidFill>
                <a:schemeClr val="tx1"/>
              </a:solidFill>
              <a:latin typeface="+mj-ea"/>
              <a:ea typeface="+mj-ea"/>
            </a:rPr>
            <a:t>撰寫研究報告</a:t>
          </a:r>
          <a:endParaRPr lang="zh-TW" altLang="en-US" sz="3200" dirty="0">
            <a:solidFill>
              <a:schemeClr val="tx1"/>
            </a:solidFill>
            <a:latin typeface="+mj-ea"/>
            <a:ea typeface="+mj-ea"/>
          </a:endParaRPr>
        </a:p>
      </dgm:t>
    </dgm:pt>
    <dgm:pt modelId="{00AE64AC-881D-4755-810B-4AA951D16584}" type="parTrans" cxnId="{799C9150-8BCE-4BEB-9F9D-9E25154D131B}">
      <dgm:prSet/>
      <dgm:spPr/>
      <dgm:t>
        <a:bodyPr/>
        <a:lstStyle/>
        <a:p>
          <a:endParaRPr lang="zh-TW" altLang="en-US" sz="3200">
            <a:solidFill>
              <a:schemeClr val="tx1"/>
            </a:solidFill>
            <a:latin typeface="+mj-ea"/>
            <a:ea typeface="+mj-ea"/>
          </a:endParaRPr>
        </a:p>
      </dgm:t>
    </dgm:pt>
    <dgm:pt modelId="{86EAF8D9-D664-440D-8B28-EE9E82D98046}" type="sibTrans" cxnId="{799C9150-8BCE-4BEB-9F9D-9E25154D131B}">
      <dgm:prSet/>
      <dgm:spPr/>
      <dgm:t>
        <a:bodyPr/>
        <a:lstStyle/>
        <a:p>
          <a:endParaRPr lang="zh-TW" altLang="en-US" sz="3200">
            <a:solidFill>
              <a:schemeClr val="tx1"/>
            </a:solidFill>
            <a:latin typeface="+mj-ea"/>
            <a:ea typeface="+mj-ea"/>
          </a:endParaRPr>
        </a:p>
      </dgm:t>
    </dgm:pt>
    <dgm:pt modelId="{EC440CCA-159B-4A55-B421-C8C9FBA5FDA5}" type="pres">
      <dgm:prSet presAssocID="{F74EEE48-70D6-4693-9A22-3F911B9629DA}" presName="Name0" presStyleCnt="0">
        <dgm:presLayoutVars>
          <dgm:dir/>
          <dgm:resizeHandles val="exact"/>
        </dgm:presLayoutVars>
      </dgm:prSet>
      <dgm:spPr/>
    </dgm:pt>
    <dgm:pt modelId="{90FFC12C-C6F4-4FEE-83E2-53C56A333F38}" type="pres">
      <dgm:prSet presAssocID="{9B6FCE7E-C92F-40EF-A9FE-2AAA0618C2B5}" presName="node" presStyleLbl="node1" presStyleIdx="0" presStyleCnt="6">
        <dgm:presLayoutVars>
          <dgm:bulletEnabled val="1"/>
        </dgm:presLayoutVars>
      </dgm:prSet>
      <dgm:spPr/>
      <dgm:t>
        <a:bodyPr/>
        <a:lstStyle/>
        <a:p>
          <a:endParaRPr lang="zh-TW" altLang="en-US"/>
        </a:p>
      </dgm:t>
    </dgm:pt>
    <dgm:pt modelId="{63D70B14-DBB1-4399-909F-AF699ADE8903}" type="pres">
      <dgm:prSet presAssocID="{4187E605-123A-48B5-AE25-788D143B27EF}" presName="sibTrans" presStyleLbl="sibTrans2D1" presStyleIdx="0" presStyleCnt="5"/>
      <dgm:spPr/>
      <dgm:t>
        <a:bodyPr/>
        <a:lstStyle/>
        <a:p>
          <a:endParaRPr lang="zh-TW" altLang="en-US"/>
        </a:p>
      </dgm:t>
    </dgm:pt>
    <dgm:pt modelId="{C7A723E7-0581-44A5-B63F-C15DD51CACCE}" type="pres">
      <dgm:prSet presAssocID="{4187E605-123A-48B5-AE25-788D143B27EF}" presName="connectorText" presStyleLbl="sibTrans2D1" presStyleIdx="0" presStyleCnt="5"/>
      <dgm:spPr/>
      <dgm:t>
        <a:bodyPr/>
        <a:lstStyle/>
        <a:p>
          <a:endParaRPr lang="zh-TW" altLang="en-US"/>
        </a:p>
      </dgm:t>
    </dgm:pt>
    <dgm:pt modelId="{975CBFC8-368D-41A6-A240-201ED6203C9D}" type="pres">
      <dgm:prSet presAssocID="{9EDAE919-9F63-43B7-BE21-7FD3C62DA422}" presName="node" presStyleLbl="node1" presStyleIdx="1" presStyleCnt="6">
        <dgm:presLayoutVars>
          <dgm:bulletEnabled val="1"/>
        </dgm:presLayoutVars>
      </dgm:prSet>
      <dgm:spPr/>
      <dgm:t>
        <a:bodyPr/>
        <a:lstStyle/>
        <a:p>
          <a:endParaRPr lang="zh-TW" altLang="en-US"/>
        </a:p>
      </dgm:t>
    </dgm:pt>
    <dgm:pt modelId="{A20CB1EC-FA56-4EA5-964A-E9840B5E67F6}" type="pres">
      <dgm:prSet presAssocID="{B87A13BC-5C27-4B37-854C-88B87B075158}" presName="sibTrans" presStyleLbl="sibTrans2D1" presStyleIdx="1" presStyleCnt="5"/>
      <dgm:spPr/>
      <dgm:t>
        <a:bodyPr/>
        <a:lstStyle/>
        <a:p>
          <a:endParaRPr lang="zh-TW" altLang="en-US"/>
        </a:p>
      </dgm:t>
    </dgm:pt>
    <dgm:pt modelId="{ECD43194-D92B-494A-B4DD-F07AF0F59975}" type="pres">
      <dgm:prSet presAssocID="{B87A13BC-5C27-4B37-854C-88B87B075158}" presName="connectorText" presStyleLbl="sibTrans2D1" presStyleIdx="1" presStyleCnt="5"/>
      <dgm:spPr/>
      <dgm:t>
        <a:bodyPr/>
        <a:lstStyle/>
        <a:p>
          <a:endParaRPr lang="zh-TW" altLang="en-US"/>
        </a:p>
      </dgm:t>
    </dgm:pt>
    <dgm:pt modelId="{9537DFD2-7BA4-4119-B3CD-BCF6C753D059}" type="pres">
      <dgm:prSet presAssocID="{C15F8B4F-A480-4F83-ACF5-A39C12115C50}" presName="node" presStyleLbl="node1" presStyleIdx="2" presStyleCnt="6">
        <dgm:presLayoutVars>
          <dgm:bulletEnabled val="1"/>
        </dgm:presLayoutVars>
      </dgm:prSet>
      <dgm:spPr/>
      <dgm:t>
        <a:bodyPr/>
        <a:lstStyle/>
        <a:p>
          <a:endParaRPr lang="zh-TW" altLang="en-US"/>
        </a:p>
      </dgm:t>
    </dgm:pt>
    <dgm:pt modelId="{13092012-0275-421C-83F5-C189E9FD52DA}" type="pres">
      <dgm:prSet presAssocID="{7E103703-2328-4C6F-B390-604A6DE6D039}" presName="sibTrans" presStyleLbl="sibTrans2D1" presStyleIdx="2" presStyleCnt="5"/>
      <dgm:spPr/>
      <dgm:t>
        <a:bodyPr/>
        <a:lstStyle/>
        <a:p>
          <a:endParaRPr lang="zh-TW" altLang="en-US"/>
        </a:p>
      </dgm:t>
    </dgm:pt>
    <dgm:pt modelId="{235F013B-FBBE-411F-89CA-97CE071BFF96}" type="pres">
      <dgm:prSet presAssocID="{7E103703-2328-4C6F-B390-604A6DE6D039}" presName="connectorText" presStyleLbl="sibTrans2D1" presStyleIdx="2" presStyleCnt="5"/>
      <dgm:spPr/>
      <dgm:t>
        <a:bodyPr/>
        <a:lstStyle/>
        <a:p>
          <a:endParaRPr lang="zh-TW" altLang="en-US"/>
        </a:p>
      </dgm:t>
    </dgm:pt>
    <dgm:pt modelId="{94056782-28CD-481F-B982-6DAABBE4A7EE}" type="pres">
      <dgm:prSet presAssocID="{EC72BB86-9E6D-4FA6-BE1F-E8ACC9A883E1}" presName="node" presStyleLbl="node1" presStyleIdx="3" presStyleCnt="6" custScaleX="99428">
        <dgm:presLayoutVars>
          <dgm:bulletEnabled val="1"/>
        </dgm:presLayoutVars>
      </dgm:prSet>
      <dgm:spPr/>
      <dgm:t>
        <a:bodyPr/>
        <a:lstStyle/>
        <a:p>
          <a:endParaRPr lang="zh-TW" altLang="en-US"/>
        </a:p>
      </dgm:t>
    </dgm:pt>
    <dgm:pt modelId="{34E3A00E-65E8-4DC6-9E0B-17F1938C6D71}" type="pres">
      <dgm:prSet presAssocID="{5DF20068-26EB-421D-9B89-2D1E8C704613}" presName="sibTrans" presStyleLbl="sibTrans2D1" presStyleIdx="3" presStyleCnt="5"/>
      <dgm:spPr/>
      <dgm:t>
        <a:bodyPr/>
        <a:lstStyle/>
        <a:p>
          <a:endParaRPr lang="zh-TW" altLang="en-US"/>
        </a:p>
      </dgm:t>
    </dgm:pt>
    <dgm:pt modelId="{27DA57F6-F051-4223-8758-68E20BD7531F}" type="pres">
      <dgm:prSet presAssocID="{5DF20068-26EB-421D-9B89-2D1E8C704613}" presName="connectorText" presStyleLbl="sibTrans2D1" presStyleIdx="3" presStyleCnt="5"/>
      <dgm:spPr/>
      <dgm:t>
        <a:bodyPr/>
        <a:lstStyle/>
        <a:p>
          <a:endParaRPr lang="zh-TW" altLang="en-US"/>
        </a:p>
      </dgm:t>
    </dgm:pt>
    <dgm:pt modelId="{DD8F4369-04C7-4874-AB26-6293EFB462EB}" type="pres">
      <dgm:prSet presAssocID="{D00A5FC5-9D2D-4D45-BD73-D0267C946284}" presName="node" presStyleLbl="node1" presStyleIdx="4" presStyleCnt="6">
        <dgm:presLayoutVars>
          <dgm:bulletEnabled val="1"/>
        </dgm:presLayoutVars>
      </dgm:prSet>
      <dgm:spPr/>
      <dgm:t>
        <a:bodyPr/>
        <a:lstStyle/>
        <a:p>
          <a:endParaRPr lang="zh-TW" altLang="en-US"/>
        </a:p>
      </dgm:t>
    </dgm:pt>
    <dgm:pt modelId="{7D65F7A2-1754-42EC-B75C-B9EEEF40803F}" type="pres">
      <dgm:prSet presAssocID="{0AD9A767-2CDF-4D10-860F-14F0F0A0DD73}" presName="sibTrans" presStyleLbl="sibTrans2D1" presStyleIdx="4" presStyleCnt="5"/>
      <dgm:spPr/>
      <dgm:t>
        <a:bodyPr/>
        <a:lstStyle/>
        <a:p>
          <a:endParaRPr lang="zh-TW" altLang="en-US"/>
        </a:p>
      </dgm:t>
    </dgm:pt>
    <dgm:pt modelId="{2FC4904A-A6B1-42D5-A09E-BA5645EF2DD2}" type="pres">
      <dgm:prSet presAssocID="{0AD9A767-2CDF-4D10-860F-14F0F0A0DD73}" presName="connectorText" presStyleLbl="sibTrans2D1" presStyleIdx="4" presStyleCnt="5"/>
      <dgm:spPr/>
      <dgm:t>
        <a:bodyPr/>
        <a:lstStyle/>
        <a:p>
          <a:endParaRPr lang="zh-TW" altLang="en-US"/>
        </a:p>
      </dgm:t>
    </dgm:pt>
    <dgm:pt modelId="{6BBB9617-4B6C-4066-B456-3E6B7157AE8F}" type="pres">
      <dgm:prSet presAssocID="{BCDB7BC9-B28C-4EDE-8FA6-05A11CF913C8}" presName="node" presStyleLbl="node1" presStyleIdx="5" presStyleCnt="6">
        <dgm:presLayoutVars>
          <dgm:bulletEnabled val="1"/>
        </dgm:presLayoutVars>
      </dgm:prSet>
      <dgm:spPr/>
      <dgm:t>
        <a:bodyPr/>
        <a:lstStyle/>
        <a:p>
          <a:endParaRPr lang="zh-TW" altLang="en-US"/>
        </a:p>
      </dgm:t>
    </dgm:pt>
  </dgm:ptLst>
  <dgm:cxnLst>
    <dgm:cxn modelId="{5783A7D1-676A-4302-93C4-B10A73718304}" type="presOf" srcId="{4187E605-123A-48B5-AE25-788D143B27EF}" destId="{C7A723E7-0581-44A5-B63F-C15DD51CACCE}" srcOrd="1" destOrd="0" presId="urn:microsoft.com/office/officeart/2005/8/layout/process1"/>
    <dgm:cxn modelId="{B4DD57AA-27D8-452F-9772-2C7A7419311C}" type="presOf" srcId="{4187E605-123A-48B5-AE25-788D143B27EF}" destId="{63D70B14-DBB1-4399-909F-AF699ADE8903}" srcOrd="0" destOrd="0" presId="urn:microsoft.com/office/officeart/2005/8/layout/process1"/>
    <dgm:cxn modelId="{1AE41362-8D16-4CFA-90F3-1E2FF63C4F88}" type="presOf" srcId="{7E103703-2328-4C6F-B390-604A6DE6D039}" destId="{13092012-0275-421C-83F5-C189E9FD52DA}" srcOrd="0" destOrd="0" presId="urn:microsoft.com/office/officeart/2005/8/layout/process1"/>
    <dgm:cxn modelId="{A8898CB0-A6F6-4FBC-B20A-EEB9FC3B393A}" type="presOf" srcId="{0AD9A767-2CDF-4D10-860F-14F0F0A0DD73}" destId="{2FC4904A-A6B1-42D5-A09E-BA5645EF2DD2}" srcOrd="1" destOrd="0" presId="urn:microsoft.com/office/officeart/2005/8/layout/process1"/>
    <dgm:cxn modelId="{4DA3CA22-2708-455B-A522-EDE7306AC18B}" srcId="{F74EEE48-70D6-4693-9A22-3F911B9629DA}" destId="{9EDAE919-9F63-43B7-BE21-7FD3C62DA422}" srcOrd="1" destOrd="0" parTransId="{36D589A6-00E9-485D-B90C-912ABC189C1B}" sibTransId="{B87A13BC-5C27-4B37-854C-88B87B075158}"/>
    <dgm:cxn modelId="{DB33E7C1-44B7-4D37-AF14-F00A8364027B}" srcId="{F74EEE48-70D6-4693-9A22-3F911B9629DA}" destId="{D00A5FC5-9D2D-4D45-BD73-D0267C946284}" srcOrd="4" destOrd="0" parTransId="{7A477210-60ED-458A-937D-5C425A3763A8}" sibTransId="{0AD9A767-2CDF-4D10-860F-14F0F0A0DD73}"/>
    <dgm:cxn modelId="{64BC928D-0C97-456F-BFF0-5C6F751A0AD3}" type="presOf" srcId="{0AD9A767-2CDF-4D10-860F-14F0F0A0DD73}" destId="{7D65F7A2-1754-42EC-B75C-B9EEEF40803F}" srcOrd="0" destOrd="0" presId="urn:microsoft.com/office/officeart/2005/8/layout/process1"/>
    <dgm:cxn modelId="{799C9150-8BCE-4BEB-9F9D-9E25154D131B}" srcId="{F74EEE48-70D6-4693-9A22-3F911B9629DA}" destId="{BCDB7BC9-B28C-4EDE-8FA6-05A11CF913C8}" srcOrd="5" destOrd="0" parTransId="{00AE64AC-881D-4755-810B-4AA951D16584}" sibTransId="{86EAF8D9-D664-440D-8B28-EE9E82D98046}"/>
    <dgm:cxn modelId="{8D626473-B44C-4E31-ABA0-AC63E6E5C164}" srcId="{F74EEE48-70D6-4693-9A22-3F911B9629DA}" destId="{EC72BB86-9E6D-4FA6-BE1F-E8ACC9A883E1}" srcOrd="3" destOrd="0" parTransId="{431E1B95-1BCE-4081-8A31-A7B066EF084D}" sibTransId="{5DF20068-26EB-421D-9B89-2D1E8C704613}"/>
    <dgm:cxn modelId="{1C0E28DE-CB5F-4473-8165-BE0EF1626A70}" type="presOf" srcId="{D00A5FC5-9D2D-4D45-BD73-D0267C946284}" destId="{DD8F4369-04C7-4874-AB26-6293EFB462EB}" srcOrd="0" destOrd="0" presId="urn:microsoft.com/office/officeart/2005/8/layout/process1"/>
    <dgm:cxn modelId="{2CC7BA63-FFA9-46A2-8940-189A90BABF6E}" srcId="{F74EEE48-70D6-4693-9A22-3F911B9629DA}" destId="{9B6FCE7E-C92F-40EF-A9FE-2AAA0618C2B5}" srcOrd="0" destOrd="0" parTransId="{55E7DF44-9CAB-4224-A978-E454A85974DE}" sibTransId="{4187E605-123A-48B5-AE25-788D143B27EF}"/>
    <dgm:cxn modelId="{6ED5D490-0E28-4F80-AD00-FDF4D4713B54}" srcId="{F74EEE48-70D6-4693-9A22-3F911B9629DA}" destId="{C15F8B4F-A480-4F83-ACF5-A39C12115C50}" srcOrd="2" destOrd="0" parTransId="{A8FCC6B3-136A-4215-B978-B23C61E5C100}" sibTransId="{7E103703-2328-4C6F-B390-604A6DE6D039}"/>
    <dgm:cxn modelId="{1431B406-FC6B-4CDC-BBC2-800FEE80D159}" type="presOf" srcId="{5DF20068-26EB-421D-9B89-2D1E8C704613}" destId="{27DA57F6-F051-4223-8758-68E20BD7531F}" srcOrd="1" destOrd="0" presId="urn:microsoft.com/office/officeart/2005/8/layout/process1"/>
    <dgm:cxn modelId="{755C36F3-1810-4133-8258-21C821017A1D}" type="presOf" srcId="{B87A13BC-5C27-4B37-854C-88B87B075158}" destId="{ECD43194-D92B-494A-B4DD-F07AF0F59975}" srcOrd="1" destOrd="0" presId="urn:microsoft.com/office/officeart/2005/8/layout/process1"/>
    <dgm:cxn modelId="{AECE6F2C-844A-444B-9A42-298B39B9A745}" type="presOf" srcId="{BCDB7BC9-B28C-4EDE-8FA6-05A11CF913C8}" destId="{6BBB9617-4B6C-4066-B456-3E6B7157AE8F}" srcOrd="0" destOrd="0" presId="urn:microsoft.com/office/officeart/2005/8/layout/process1"/>
    <dgm:cxn modelId="{2F4AA516-F78B-46FF-AED5-67B15EEAA131}" type="presOf" srcId="{7E103703-2328-4C6F-B390-604A6DE6D039}" destId="{235F013B-FBBE-411F-89CA-97CE071BFF96}" srcOrd="1" destOrd="0" presId="urn:microsoft.com/office/officeart/2005/8/layout/process1"/>
    <dgm:cxn modelId="{5A2D44DB-6AE3-45FD-B6C3-72EFD476A45C}" type="presOf" srcId="{B87A13BC-5C27-4B37-854C-88B87B075158}" destId="{A20CB1EC-FA56-4EA5-964A-E9840B5E67F6}" srcOrd="0" destOrd="0" presId="urn:microsoft.com/office/officeart/2005/8/layout/process1"/>
    <dgm:cxn modelId="{D8AE0279-1681-4DD6-B537-FA57C4B1C2A6}" type="presOf" srcId="{9EDAE919-9F63-43B7-BE21-7FD3C62DA422}" destId="{975CBFC8-368D-41A6-A240-201ED6203C9D}" srcOrd="0" destOrd="0" presId="urn:microsoft.com/office/officeart/2005/8/layout/process1"/>
    <dgm:cxn modelId="{E031E2B4-D0EF-456F-90A5-1657B3130DC5}" type="presOf" srcId="{C15F8B4F-A480-4F83-ACF5-A39C12115C50}" destId="{9537DFD2-7BA4-4119-B3CD-BCF6C753D059}" srcOrd="0" destOrd="0" presId="urn:microsoft.com/office/officeart/2005/8/layout/process1"/>
    <dgm:cxn modelId="{2D476D5F-348D-449F-92C8-3181037D85BC}" type="presOf" srcId="{EC72BB86-9E6D-4FA6-BE1F-E8ACC9A883E1}" destId="{94056782-28CD-481F-B982-6DAABBE4A7EE}" srcOrd="0" destOrd="0" presId="urn:microsoft.com/office/officeart/2005/8/layout/process1"/>
    <dgm:cxn modelId="{1E79D37A-C68F-41CB-9700-779E91C95990}" type="presOf" srcId="{9B6FCE7E-C92F-40EF-A9FE-2AAA0618C2B5}" destId="{90FFC12C-C6F4-4FEE-83E2-53C56A333F38}" srcOrd="0" destOrd="0" presId="urn:microsoft.com/office/officeart/2005/8/layout/process1"/>
    <dgm:cxn modelId="{D82520BF-205F-4448-B6B4-B04998D31B77}" type="presOf" srcId="{5DF20068-26EB-421D-9B89-2D1E8C704613}" destId="{34E3A00E-65E8-4DC6-9E0B-17F1938C6D71}" srcOrd="0" destOrd="0" presId="urn:microsoft.com/office/officeart/2005/8/layout/process1"/>
    <dgm:cxn modelId="{CED2F4A9-7DE7-4BF8-9E35-16C5821B9B6F}" type="presOf" srcId="{F74EEE48-70D6-4693-9A22-3F911B9629DA}" destId="{EC440CCA-159B-4A55-B421-C8C9FBA5FDA5}" srcOrd="0" destOrd="0" presId="urn:microsoft.com/office/officeart/2005/8/layout/process1"/>
    <dgm:cxn modelId="{FD714C20-8C7C-47DF-85F2-9701E42FD001}" type="presParOf" srcId="{EC440CCA-159B-4A55-B421-C8C9FBA5FDA5}" destId="{90FFC12C-C6F4-4FEE-83E2-53C56A333F38}" srcOrd="0" destOrd="0" presId="urn:microsoft.com/office/officeart/2005/8/layout/process1"/>
    <dgm:cxn modelId="{9B5F2E1B-7F8E-4E34-83A5-DD85269FEC97}" type="presParOf" srcId="{EC440CCA-159B-4A55-B421-C8C9FBA5FDA5}" destId="{63D70B14-DBB1-4399-909F-AF699ADE8903}" srcOrd="1" destOrd="0" presId="urn:microsoft.com/office/officeart/2005/8/layout/process1"/>
    <dgm:cxn modelId="{4D12B329-20CC-4B82-8B68-15D44FF2A9A8}" type="presParOf" srcId="{63D70B14-DBB1-4399-909F-AF699ADE8903}" destId="{C7A723E7-0581-44A5-B63F-C15DD51CACCE}" srcOrd="0" destOrd="0" presId="urn:microsoft.com/office/officeart/2005/8/layout/process1"/>
    <dgm:cxn modelId="{074058AF-23CE-4939-9537-6673092251C7}" type="presParOf" srcId="{EC440CCA-159B-4A55-B421-C8C9FBA5FDA5}" destId="{975CBFC8-368D-41A6-A240-201ED6203C9D}" srcOrd="2" destOrd="0" presId="urn:microsoft.com/office/officeart/2005/8/layout/process1"/>
    <dgm:cxn modelId="{E7CDC439-CB7D-4C01-B5D7-A813A7D88E1D}" type="presParOf" srcId="{EC440CCA-159B-4A55-B421-C8C9FBA5FDA5}" destId="{A20CB1EC-FA56-4EA5-964A-E9840B5E67F6}" srcOrd="3" destOrd="0" presId="urn:microsoft.com/office/officeart/2005/8/layout/process1"/>
    <dgm:cxn modelId="{7ECE5FBF-40AF-40F6-969A-4609D4518FF8}" type="presParOf" srcId="{A20CB1EC-FA56-4EA5-964A-E9840B5E67F6}" destId="{ECD43194-D92B-494A-B4DD-F07AF0F59975}" srcOrd="0" destOrd="0" presId="urn:microsoft.com/office/officeart/2005/8/layout/process1"/>
    <dgm:cxn modelId="{2598773E-BBFC-4377-97DB-5DA872528397}" type="presParOf" srcId="{EC440CCA-159B-4A55-B421-C8C9FBA5FDA5}" destId="{9537DFD2-7BA4-4119-B3CD-BCF6C753D059}" srcOrd="4" destOrd="0" presId="urn:microsoft.com/office/officeart/2005/8/layout/process1"/>
    <dgm:cxn modelId="{F1076997-A80E-456A-918D-08AD0BAC6C43}" type="presParOf" srcId="{EC440CCA-159B-4A55-B421-C8C9FBA5FDA5}" destId="{13092012-0275-421C-83F5-C189E9FD52DA}" srcOrd="5" destOrd="0" presId="urn:microsoft.com/office/officeart/2005/8/layout/process1"/>
    <dgm:cxn modelId="{40EA3707-6A9D-485D-86FE-A1157C88A764}" type="presParOf" srcId="{13092012-0275-421C-83F5-C189E9FD52DA}" destId="{235F013B-FBBE-411F-89CA-97CE071BFF96}" srcOrd="0" destOrd="0" presId="urn:microsoft.com/office/officeart/2005/8/layout/process1"/>
    <dgm:cxn modelId="{47FAE681-6CB2-4031-88AE-B58942D08F9E}" type="presParOf" srcId="{EC440CCA-159B-4A55-B421-C8C9FBA5FDA5}" destId="{94056782-28CD-481F-B982-6DAABBE4A7EE}" srcOrd="6" destOrd="0" presId="urn:microsoft.com/office/officeart/2005/8/layout/process1"/>
    <dgm:cxn modelId="{E80EA191-45EA-4814-B198-C1724BDC1D90}" type="presParOf" srcId="{EC440CCA-159B-4A55-B421-C8C9FBA5FDA5}" destId="{34E3A00E-65E8-4DC6-9E0B-17F1938C6D71}" srcOrd="7" destOrd="0" presId="urn:microsoft.com/office/officeart/2005/8/layout/process1"/>
    <dgm:cxn modelId="{79C6B79C-D27C-4B46-B741-C767F67780DD}" type="presParOf" srcId="{34E3A00E-65E8-4DC6-9E0B-17F1938C6D71}" destId="{27DA57F6-F051-4223-8758-68E20BD7531F}" srcOrd="0" destOrd="0" presId="urn:microsoft.com/office/officeart/2005/8/layout/process1"/>
    <dgm:cxn modelId="{AD906928-CD59-4C8B-96F4-226B164BB5E6}" type="presParOf" srcId="{EC440CCA-159B-4A55-B421-C8C9FBA5FDA5}" destId="{DD8F4369-04C7-4874-AB26-6293EFB462EB}" srcOrd="8" destOrd="0" presId="urn:microsoft.com/office/officeart/2005/8/layout/process1"/>
    <dgm:cxn modelId="{51A0AC2A-4887-4F85-89BC-E7A9ACB0ECC2}" type="presParOf" srcId="{EC440CCA-159B-4A55-B421-C8C9FBA5FDA5}" destId="{7D65F7A2-1754-42EC-B75C-B9EEEF40803F}" srcOrd="9" destOrd="0" presId="urn:microsoft.com/office/officeart/2005/8/layout/process1"/>
    <dgm:cxn modelId="{9856FD4C-41EC-4C34-BD78-D945F79664E6}" type="presParOf" srcId="{7D65F7A2-1754-42EC-B75C-B9EEEF40803F}" destId="{2FC4904A-A6B1-42D5-A09E-BA5645EF2DD2}" srcOrd="0" destOrd="0" presId="urn:microsoft.com/office/officeart/2005/8/layout/process1"/>
    <dgm:cxn modelId="{A11D8590-5674-483A-96F6-C6A2B8D53F84}" type="presParOf" srcId="{EC440CCA-159B-4A55-B421-C8C9FBA5FDA5}" destId="{6BBB9617-4B6C-4066-B456-3E6B7157AE8F}"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FC12C-C6F4-4FEE-83E2-53C56A333F38}">
      <dsp:nvSpPr>
        <dsp:cNvPr id="0" name=""/>
        <dsp:cNvSpPr/>
      </dsp:nvSpPr>
      <dsp:spPr>
        <a:xfrm>
          <a:off x="2837" y="826212"/>
          <a:ext cx="992070" cy="3149311"/>
        </a:xfrm>
        <a:prstGeom prst="roundRect">
          <a:avLst>
            <a:gd name="adj" fmla="val 10000"/>
          </a:avLst>
        </a:prstGeom>
        <a:solidFill>
          <a:srgbClr val="F8888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121920" tIns="121920" rIns="121920" bIns="121920" numCol="1" spcCol="1270" anchor="ctr" anchorCtr="0">
          <a:noAutofit/>
        </a:bodyPr>
        <a:lstStyle/>
        <a:p>
          <a:pPr lvl="0" algn="ctr" defTabSz="1422400">
            <a:lnSpc>
              <a:spcPct val="90000"/>
            </a:lnSpc>
            <a:spcBef>
              <a:spcPct val="0"/>
            </a:spcBef>
            <a:spcAft>
              <a:spcPts val="0"/>
            </a:spcAft>
          </a:pPr>
          <a:r>
            <a:rPr lang="zh-TW" altLang="en-US" sz="3200" kern="1200" dirty="0" smtClean="0">
              <a:solidFill>
                <a:schemeClr val="tx1"/>
              </a:solidFill>
              <a:latin typeface="+mj-ea"/>
              <a:ea typeface="+mj-ea"/>
            </a:rPr>
            <a:t>擬定主題</a:t>
          </a:r>
          <a:endParaRPr lang="zh-TW" altLang="en-US" sz="3200" kern="1200" dirty="0">
            <a:solidFill>
              <a:schemeClr val="tx1"/>
            </a:solidFill>
            <a:latin typeface="+mj-ea"/>
            <a:ea typeface="+mj-ea"/>
          </a:endParaRPr>
        </a:p>
      </dsp:txBody>
      <dsp:txXfrm>
        <a:off x="31894" y="855269"/>
        <a:ext cx="933956" cy="3091197"/>
      </dsp:txXfrm>
    </dsp:sp>
    <dsp:sp modelId="{63D70B14-DBB1-4399-909F-AF699ADE8903}">
      <dsp:nvSpPr>
        <dsp:cNvPr id="0" name=""/>
        <dsp:cNvSpPr/>
      </dsp:nvSpPr>
      <dsp:spPr>
        <a:xfrm>
          <a:off x="1094114" y="2277851"/>
          <a:ext cx="210318" cy="246033"/>
        </a:xfrm>
        <a:prstGeom prst="rightArrow">
          <a:avLst>
            <a:gd name="adj1" fmla="val 60000"/>
            <a:gd name="adj2" fmla="val 50000"/>
          </a:avLst>
        </a:prstGeom>
        <a:solidFill>
          <a:srgbClr val="F8888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solidFill>
              <a:schemeClr val="tx1"/>
            </a:solidFill>
            <a:latin typeface="+mj-ea"/>
            <a:ea typeface="+mj-ea"/>
          </a:endParaRPr>
        </a:p>
      </dsp:txBody>
      <dsp:txXfrm>
        <a:off x="1094114" y="2327058"/>
        <a:ext cx="147223" cy="147619"/>
      </dsp:txXfrm>
    </dsp:sp>
    <dsp:sp modelId="{975CBFC8-368D-41A6-A240-201ED6203C9D}">
      <dsp:nvSpPr>
        <dsp:cNvPr id="0" name=""/>
        <dsp:cNvSpPr/>
      </dsp:nvSpPr>
      <dsp:spPr>
        <a:xfrm>
          <a:off x="1391736" y="826212"/>
          <a:ext cx="992070" cy="3149311"/>
        </a:xfrm>
        <a:prstGeom prst="roundRect">
          <a:avLst>
            <a:gd name="adj" fmla="val 10000"/>
          </a:avLst>
        </a:prstGeom>
        <a:solidFill>
          <a:srgbClr val="F0BB6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solidFill>
                <a:schemeClr val="tx1"/>
              </a:solidFill>
              <a:latin typeface="+mj-ea"/>
              <a:ea typeface="+mj-ea"/>
            </a:rPr>
            <a:t>設計問卷 </a:t>
          </a:r>
          <a:endParaRPr lang="zh-TW" altLang="en-US" sz="3200" kern="1200" dirty="0">
            <a:solidFill>
              <a:schemeClr val="tx1"/>
            </a:solidFill>
            <a:latin typeface="+mj-ea"/>
            <a:ea typeface="+mj-ea"/>
          </a:endParaRPr>
        </a:p>
      </dsp:txBody>
      <dsp:txXfrm>
        <a:off x="1420793" y="855269"/>
        <a:ext cx="933956" cy="3091197"/>
      </dsp:txXfrm>
    </dsp:sp>
    <dsp:sp modelId="{A20CB1EC-FA56-4EA5-964A-E9840B5E67F6}">
      <dsp:nvSpPr>
        <dsp:cNvPr id="0" name=""/>
        <dsp:cNvSpPr/>
      </dsp:nvSpPr>
      <dsp:spPr>
        <a:xfrm>
          <a:off x="2483013" y="2277851"/>
          <a:ext cx="210318" cy="246033"/>
        </a:xfrm>
        <a:prstGeom prst="rightArrow">
          <a:avLst>
            <a:gd name="adj1" fmla="val 60000"/>
            <a:gd name="adj2" fmla="val 50000"/>
          </a:avLst>
        </a:prstGeom>
        <a:solidFill>
          <a:schemeClr val="accent4">
            <a:hueOff val="-443573"/>
            <a:satOff val="-14933"/>
            <a:lumOff val="-36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solidFill>
              <a:schemeClr val="tx1"/>
            </a:solidFill>
            <a:latin typeface="+mj-ea"/>
            <a:ea typeface="+mj-ea"/>
          </a:endParaRPr>
        </a:p>
      </dsp:txBody>
      <dsp:txXfrm>
        <a:off x="2483013" y="2327058"/>
        <a:ext cx="147223" cy="147619"/>
      </dsp:txXfrm>
    </dsp:sp>
    <dsp:sp modelId="{9537DFD2-7BA4-4119-B3CD-BCF6C753D059}">
      <dsp:nvSpPr>
        <dsp:cNvPr id="0" name=""/>
        <dsp:cNvSpPr/>
      </dsp:nvSpPr>
      <dsp:spPr>
        <a:xfrm>
          <a:off x="2780634" y="826212"/>
          <a:ext cx="992070" cy="3149311"/>
        </a:xfrm>
        <a:prstGeom prst="roundRect">
          <a:avLst>
            <a:gd name="adj" fmla="val 10000"/>
          </a:avLst>
        </a:prstGeom>
        <a:solidFill>
          <a:srgbClr val="EFF59D"/>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solidFill>
                <a:schemeClr val="tx1"/>
              </a:solidFill>
              <a:latin typeface="+mj-ea"/>
              <a:ea typeface="+mj-ea"/>
            </a:rPr>
            <a:t>發放問卷 </a:t>
          </a:r>
          <a:endParaRPr lang="zh-TW" altLang="en-US" sz="3200" kern="1200" dirty="0">
            <a:solidFill>
              <a:schemeClr val="tx1"/>
            </a:solidFill>
            <a:latin typeface="+mj-ea"/>
            <a:ea typeface="+mj-ea"/>
          </a:endParaRPr>
        </a:p>
      </dsp:txBody>
      <dsp:txXfrm>
        <a:off x="2809691" y="855269"/>
        <a:ext cx="933956" cy="3091197"/>
      </dsp:txXfrm>
    </dsp:sp>
    <dsp:sp modelId="{13092012-0275-421C-83F5-C189E9FD52DA}">
      <dsp:nvSpPr>
        <dsp:cNvPr id="0" name=""/>
        <dsp:cNvSpPr/>
      </dsp:nvSpPr>
      <dsp:spPr>
        <a:xfrm>
          <a:off x="3871912" y="2277851"/>
          <a:ext cx="210318" cy="246033"/>
        </a:xfrm>
        <a:prstGeom prst="rightArrow">
          <a:avLst>
            <a:gd name="adj1" fmla="val 60000"/>
            <a:gd name="adj2" fmla="val 50000"/>
          </a:avLst>
        </a:prstGeom>
        <a:solidFill>
          <a:srgbClr val="EFF59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solidFill>
              <a:schemeClr val="tx1"/>
            </a:solidFill>
            <a:latin typeface="+mj-ea"/>
            <a:ea typeface="+mj-ea"/>
          </a:endParaRPr>
        </a:p>
      </dsp:txBody>
      <dsp:txXfrm>
        <a:off x="3871912" y="2327058"/>
        <a:ext cx="147223" cy="147619"/>
      </dsp:txXfrm>
    </dsp:sp>
    <dsp:sp modelId="{94056782-28CD-481F-B982-6DAABBE4A7EE}">
      <dsp:nvSpPr>
        <dsp:cNvPr id="0" name=""/>
        <dsp:cNvSpPr/>
      </dsp:nvSpPr>
      <dsp:spPr>
        <a:xfrm>
          <a:off x="4169533" y="826212"/>
          <a:ext cx="986395" cy="3149311"/>
        </a:xfrm>
        <a:prstGeom prst="roundRect">
          <a:avLst>
            <a:gd name="adj" fmla="val 10000"/>
          </a:avLst>
        </a:prstGeom>
        <a:solidFill>
          <a:srgbClr val="99E58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121920" tIns="121920" rIns="121920" bIns="121920" numCol="1" spcCol="1270" anchor="ctr" anchorCtr="0">
          <a:noAutofit/>
        </a:bodyPr>
        <a:lstStyle/>
        <a:p>
          <a:pPr lvl="0" algn="r" defTabSz="1422400">
            <a:lnSpc>
              <a:spcPct val="90000"/>
            </a:lnSpc>
            <a:spcBef>
              <a:spcPct val="0"/>
            </a:spcBef>
            <a:spcAft>
              <a:spcPct val="35000"/>
            </a:spcAft>
          </a:pPr>
          <a:r>
            <a:rPr lang="zh-TW" altLang="en-US" sz="3200" kern="1200" dirty="0" smtClean="0">
              <a:solidFill>
                <a:schemeClr val="tx1"/>
              </a:solidFill>
              <a:latin typeface="+mj-ea"/>
              <a:ea typeface="+mj-ea"/>
            </a:rPr>
            <a:t>收回問卷並統計 </a:t>
          </a:r>
          <a:endParaRPr lang="zh-TW" altLang="en-US" sz="3200" kern="1200" dirty="0">
            <a:solidFill>
              <a:schemeClr val="tx1"/>
            </a:solidFill>
            <a:latin typeface="+mj-ea"/>
            <a:ea typeface="+mj-ea"/>
          </a:endParaRPr>
        </a:p>
      </dsp:txBody>
      <dsp:txXfrm>
        <a:off x="4198424" y="855103"/>
        <a:ext cx="928613" cy="3091529"/>
      </dsp:txXfrm>
    </dsp:sp>
    <dsp:sp modelId="{34E3A00E-65E8-4DC6-9E0B-17F1938C6D71}">
      <dsp:nvSpPr>
        <dsp:cNvPr id="0" name=""/>
        <dsp:cNvSpPr/>
      </dsp:nvSpPr>
      <dsp:spPr>
        <a:xfrm>
          <a:off x="5255136" y="2277851"/>
          <a:ext cx="210318" cy="246033"/>
        </a:xfrm>
        <a:prstGeom prst="rightArrow">
          <a:avLst>
            <a:gd name="adj1" fmla="val 60000"/>
            <a:gd name="adj2" fmla="val 50000"/>
          </a:avLst>
        </a:prstGeom>
        <a:solidFill>
          <a:srgbClr val="99E58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solidFill>
              <a:schemeClr val="tx1"/>
            </a:solidFill>
            <a:latin typeface="+mj-ea"/>
            <a:ea typeface="+mj-ea"/>
          </a:endParaRPr>
        </a:p>
      </dsp:txBody>
      <dsp:txXfrm>
        <a:off x="5255136" y="2327058"/>
        <a:ext cx="147223" cy="147619"/>
      </dsp:txXfrm>
    </dsp:sp>
    <dsp:sp modelId="{DD8F4369-04C7-4874-AB26-6293EFB462EB}">
      <dsp:nvSpPr>
        <dsp:cNvPr id="0" name=""/>
        <dsp:cNvSpPr/>
      </dsp:nvSpPr>
      <dsp:spPr>
        <a:xfrm>
          <a:off x="5552757" y="826212"/>
          <a:ext cx="992070" cy="3149311"/>
        </a:xfrm>
        <a:prstGeom prst="roundRect">
          <a:avLst>
            <a:gd name="adj" fmla="val 10000"/>
          </a:avLst>
        </a:prstGeom>
        <a:solidFill>
          <a:srgbClr val="87D8FD"/>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solidFill>
                <a:schemeClr val="tx1"/>
              </a:solidFill>
              <a:latin typeface="+mj-ea"/>
              <a:ea typeface="+mj-ea"/>
            </a:rPr>
            <a:t>分析數據</a:t>
          </a:r>
          <a:endParaRPr lang="zh-TW" altLang="en-US" sz="3200" kern="1200" dirty="0">
            <a:solidFill>
              <a:schemeClr val="tx1"/>
            </a:solidFill>
            <a:latin typeface="+mj-ea"/>
            <a:ea typeface="+mj-ea"/>
          </a:endParaRPr>
        </a:p>
      </dsp:txBody>
      <dsp:txXfrm>
        <a:off x="5581814" y="855269"/>
        <a:ext cx="933956" cy="3091197"/>
      </dsp:txXfrm>
    </dsp:sp>
    <dsp:sp modelId="{7D65F7A2-1754-42EC-B75C-B9EEEF40803F}">
      <dsp:nvSpPr>
        <dsp:cNvPr id="0" name=""/>
        <dsp:cNvSpPr/>
      </dsp:nvSpPr>
      <dsp:spPr>
        <a:xfrm>
          <a:off x="6644035" y="2277851"/>
          <a:ext cx="210318" cy="246033"/>
        </a:xfrm>
        <a:prstGeom prst="rightArrow">
          <a:avLst>
            <a:gd name="adj1" fmla="val 60000"/>
            <a:gd name="adj2" fmla="val 50000"/>
          </a:avLst>
        </a:prstGeom>
        <a:solidFill>
          <a:srgbClr val="87D8F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solidFill>
              <a:schemeClr val="tx1"/>
            </a:solidFill>
            <a:latin typeface="+mj-ea"/>
            <a:ea typeface="+mj-ea"/>
          </a:endParaRPr>
        </a:p>
      </dsp:txBody>
      <dsp:txXfrm>
        <a:off x="6644035" y="2327058"/>
        <a:ext cx="147223" cy="147619"/>
      </dsp:txXfrm>
    </dsp:sp>
    <dsp:sp modelId="{6BBB9617-4B6C-4066-B456-3E6B7157AE8F}">
      <dsp:nvSpPr>
        <dsp:cNvPr id="0" name=""/>
        <dsp:cNvSpPr/>
      </dsp:nvSpPr>
      <dsp:spPr>
        <a:xfrm>
          <a:off x="6941656" y="826212"/>
          <a:ext cx="992070" cy="3149311"/>
        </a:xfrm>
        <a:prstGeom prst="roundRect">
          <a:avLst>
            <a:gd name="adj" fmla="val 10000"/>
          </a:avLst>
        </a:prstGeom>
        <a:solidFill>
          <a:srgbClr val="CA91FD"/>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smtClean="0">
              <a:solidFill>
                <a:schemeClr val="tx1"/>
              </a:solidFill>
              <a:latin typeface="+mj-ea"/>
              <a:ea typeface="+mj-ea"/>
            </a:rPr>
            <a:t>撰寫研究報告</a:t>
          </a:r>
          <a:endParaRPr lang="zh-TW" altLang="en-US" sz="3200" kern="1200" dirty="0">
            <a:solidFill>
              <a:schemeClr val="tx1"/>
            </a:solidFill>
            <a:latin typeface="+mj-ea"/>
            <a:ea typeface="+mj-ea"/>
          </a:endParaRPr>
        </a:p>
      </dsp:txBody>
      <dsp:txXfrm>
        <a:off x="6970713" y="855269"/>
        <a:ext cx="933956" cy="30911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31A3CD-E965-434A-9747-D89765DC5114}" type="datetimeFigureOut">
              <a:rPr lang="zh-TW" altLang="en-US" smtClean="0"/>
              <a:pPr/>
              <a:t>2017/10/29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E4E3D-0219-45EA-88F8-9A45F0CD8DEA}" type="slidenum">
              <a:rPr lang="zh-TW" altLang="en-US" smtClean="0"/>
              <a:pPr/>
              <a:t>‹#›</a:t>
            </a:fld>
            <a:endParaRPr lang="zh-TW" altLang="en-US"/>
          </a:p>
        </p:txBody>
      </p:sp>
    </p:spTree>
    <p:extLst>
      <p:ext uri="{BB962C8B-B14F-4D97-AF65-F5344CB8AC3E}">
        <p14:creationId xmlns:p14="http://schemas.microsoft.com/office/powerpoint/2010/main" val="1080514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近年來使用塑膠袋的人愈來愈多了，市場隨處都看的到一次性塑膠袋，當流入大海中，又非常容易被鳥類、魚類、海龜，以及海洋哺乳動物如鯨魚、海豚等誤認為食物導致死亡，於是環保署於九十一年七月開始推動「購物用塑膠袋及塑膠類（含保麗龍）免洗餐具限制使用政策」，來減少只用過一次之塑膠類用品的使用。而大多數會提供免費塑膠袋的店家所提供的免費塑膠袋，有人會不拿嗎</a:t>
            </a:r>
            <a:r>
              <a:rPr lang="en-US" altLang="zh-TW" dirty="0" smtClean="0"/>
              <a:t>?</a:t>
            </a:r>
            <a:r>
              <a:rPr lang="zh-TW" altLang="en-US" dirty="0" smtClean="0"/>
              <a:t>用完的塑膠袋也就直接丟掉了，不會重複使用，在不知不覺下造成許多塑膠袋的產生，所以我想藉著這一次的研究了解民眾對於自費塑膠袋的看法。</a:t>
            </a:r>
          </a:p>
          <a:p>
            <a:endParaRPr lang="zh-TW" altLang="en-US" dirty="0"/>
          </a:p>
        </p:txBody>
      </p:sp>
      <p:sp>
        <p:nvSpPr>
          <p:cNvPr id="4" name="投影片編號版面配置區 3"/>
          <p:cNvSpPr>
            <a:spLocks noGrp="1"/>
          </p:cNvSpPr>
          <p:nvPr>
            <p:ph type="sldNum" sz="quarter" idx="10"/>
          </p:nvPr>
        </p:nvSpPr>
        <p:spPr/>
        <p:txBody>
          <a:bodyPr/>
          <a:lstStyle/>
          <a:p>
            <a:fld id="{EF3E4E3D-0219-45EA-88F8-9A45F0CD8DEA}" type="slidenum">
              <a:rPr lang="zh-TW" altLang="en-US" smtClean="0"/>
              <a:pPr/>
              <a:t>2</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F3E4E3D-0219-45EA-88F8-9A45F0CD8DEA}" type="slidenum">
              <a:rPr lang="zh-TW" altLang="en-US" smtClean="0"/>
              <a:pPr/>
              <a:t>3</a:t>
            </a:fld>
            <a:endParaRPr lang="zh-TW" altLang="en-US"/>
          </a:p>
        </p:txBody>
      </p:sp>
    </p:spTree>
    <p:extLst>
      <p:ext uri="{BB962C8B-B14F-4D97-AF65-F5344CB8AC3E}">
        <p14:creationId xmlns:p14="http://schemas.microsoft.com/office/powerpoint/2010/main" val="1006677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F3E4E3D-0219-45EA-88F8-9A45F0CD8DEA}" type="slidenum">
              <a:rPr lang="zh-TW" altLang="en-US" smtClean="0"/>
              <a:pPr/>
              <a:t>10</a:t>
            </a:fld>
            <a:endParaRPr lang="zh-TW" altLang="en-US"/>
          </a:p>
        </p:txBody>
      </p:sp>
    </p:spTree>
    <p:extLst>
      <p:ext uri="{BB962C8B-B14F-4D97-AF65-F5344CB8AC3E}">
        <p14:creationId xmlns:p14="http://schemas.microsoft.com/office/powerpoint/2010/main" val="354609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latin typeface="+mj-ea"/>
                <a:ea typeface="+mn-ea"/>
                <a:cs typeface="+mn-cs"/>
              </a:rPr>
              <a:t>我分析比對花蓮與六都使用環保袋的情形，六都中會自備環保袋的民眾高達 </a:t>
            </a:r>
            <a:r>
              <a:rPr lang="en-US" altLang="zh-TW" sz="1200" kern="1200" dirty="0" smtClean="0">
                <a:solidFill>
                  <a:schemeClr val="tx1"/>
                </a:solidFill>
                <a:latin typeface="+mj-ea"/>
                <a:ea typeface="+mn-ea"/>
                <a:cs typeface="+mn-cs"/>
              </a:rPr>
              <a:t>82.4%</a:t>
            </a:r>
            <a:r>
              <a:rPr lang="zh-TW" altLang="en-US" sz="1200" kern="1200" dirty="0" smtClean="0">
                <a:solidFill>
                  <a:schemeClr val="tx1"/>
                </a:solidFill>
                <a:latin typeface="+mj-ea"/>
                <a:ea typeface="+mn-ea"/>
                <a:cs typeface="+mn-cs"/>
              </a:rPr>
              <a:t>，而花蓮也有 </a:t>
            </a:r>
            <a:r>
              <a:rPr lang="en-US" altLang="zh-TW" sz="1200" kern="1200" dirty="0" smtClean="0">
                <a:solidFill>
                  <a:schemeClr val="tx1"/>
                </a:solidFill>
                <a:latin typeface="+mj-ea"/>
                <a:ea typeface="+mn-ea"/>
                <a:cs typeface="+mn-cs"/>
              </a:rPr>
              <a:t>74%</a:t>
            </a:r>
            <a:r>
              <a:rPr lang="zh-TW" altLang="en-US" sz="1200" kern="1200" dirty="0" smtClean="0">
                <a:solidFill>
                  <a:schemeClr val="tx1"/>
                </a:solidFill>
                <a:latin typeface="+mj-ea"/>
                <a:ea typeface="+mn-ea"/>
                <a:cs typeface="+mn-cs"/>
              </a:rPr>
              <a:t>的民眾會自備環保袋購物；但六都中會自費購買塑膠袋的人</a:t>
            </a:r>
            <a:r>
              <a:rPr lang="en-US" altLang="zh-TW" sz="1200" kern="1200" dirty="0" smtClean="0">
                <a:solidFill>
                  <a:schemeClr val="tx1"/>
                </a:solidFill>
                <a:latin typeface="+mj-ea"/>
                <a:ea typeface="+mn-ea"/>
                <a:cs typeface="+mn-cs"/>
              </a:rPr>
              <a:t>(48.1%)</a:t>
            </a:r>
            <a:r>
              <a:rPr lang="zh-TW" altLang="en-US" sz="1200" kern="1200" dirty="0" smtClean="0">
                <a:solidFill>
                  <a:schemeClr val="tx1"/>
                </a:solidFill>
                <a:latin typeface="+mj-ea"/>
                <a:ea typeface="+mn-ea"/>
                <a:cs typeface="+mn-cs"/>
              </a:rPr>
              <a:t>相較於花蓮</a:t>
            </a:r>
            <a:r>
              <a:rPr lang="en-US" altLang="zh-TW" sz="1200" kern="1200" dirty="0" smtClean="0">
                <a:solidFill>
                  <a:schemeClr val="tx1"/>
                </a:solidFill>
                <a:latin typeface="+mj-ea"/>
                <a:ea typeface="+mn-ea"/>
                <a:cs typeface="+mn-cs"/>
              </a:rPr>
              <a:t>(42.5%)</a:t>
            </a:r>
            <a:r>
              <a:rPr lang="zh-TW" altLang="en-US" sz="1200" kern="1200" dirty="0" smtClean="0">
                <a:solidFill>
                  <a:schemeClr val="tx1"/>
                </a:solidFill>
                <a:latin typeface="+mj-ea"/>
                <a:ea typeface="+mn-ea"/>
                <a:cs typeface="+mn-cs"/>
              </a:rPr>
              <a:t>多了</a:t>
            </a:r>
            <a:r>
              <a:rPr lang="en-US" altLang="zh-TW" sz="1200" kern="1200" dirty="0" smtClean="0">
                <a:solidFill>
                  <a:schemeClr val="tx1"/>
                </a:solidFill>
                <a:latin typeface="+mj-ea"/>
                <a:ea typeface="+mn-ea"/>
                <a:cs typeface="+mn-cs"/>
              </a:rPr>
              <a:t>5.6%</a:t>
            </a:r>
            <a:r>
              <a:rPr lang="zh-TW" altLang="en-US" sz="1200" kern="1200" dirty="0" smtClean="0">
                <a:solidFill>
                  <a:schemeClr val="tx1"/>
                </a:solidFill>
                <a:latin typeface="+mj-ea"/>
                <a:ea typeface="+mn-ea"/>
                <a:cs typeface="+mn-cs"/>
              </a:rPr>
              <a:t>；而在政策實行後，未來會自費購買塑膠袋使用的人，六都有 </a:t>
            </a:r>
            <a:r>
              <a:rPr lang="en-US" altLang="zh-TW" sz="1200" kern="1200" dirty="0" smtClean="0">
                <a:solidFill>
                  <a:schemeClr val="tx1"/>
                </a:solidFill>
                <a:latin typeface="+mj-ea"/>
                <a:ea typeface="+mn-ea"/>
                <a:cs typeface="+mn-cs"/>
              </a:rPr>
              <a:t>58.3%</a:t>
            </a:r>
            <a:r>
              <a:rPr lang="zh-TW" altLang="en-US" sz="1200" kern="1200" dirty="0" smtClean="0">
                <a:solidFill>
                  <a:schemeClr val="tx1"/>
                </a:solidFill>
                <a:latin typeface="+mj-ea"/>
                <a:ea typeface="+mn-ea"/>
                <a:cs typeface="+mn-cs"/>
              </a:rPr>
              <a:t>，花蓮只有 </a:t>
            </a:r>
            <a:r>
              <a:rPr lang="en-US" altLang="zh-TW" sz="1200" kern="1200" dirty="0" smtClean="0">
                <a:solidFill>
                  <a:schemeClr val="tx1"/>
                </a:solidFill>
                <a:latin typeface="+mj-ea"/>
                <a:ea typeface="+mn-ea"/>
                <a:cs typeface="+mn-cs"/>
              </a:rPr>
              <a:t>41.9%</a:t>
            </a:r>
            <a:r>
              <a:rPr lang="zh-TW" altLang="en-US" sz="1200" kern="1200" dirty="0" smtClean="0">
                <a:solidFill>
                  <a:schemeClr val="tx1"/>
                </a:solidFill>
                <a:latin typeface="+mj-ea"/>
                <a:ea typeface="+mn-ea"/>
                <a:cs typeface="+mn-cs"/>
              </a:rPr>
              <a:t>；因此，</a:t>
            </a:r>
            <a:r>
              <a:rPr lang="zh-TW" altLang="en-US" sz="1200" b="1" kern="1200" dirty="0" smtClean="0">
                <a:solidFill>
                  <a:srgbClr val="3399FF"/>
                </a:solidFill>
                <a:latin typeface="+mj-ea"/>
                <a:ea typeface="+mn-ea"/>
                <a:cs typeface="+mn-cs"/>
              </a:rPr>
              <a:t>在使用環保袋的部分，六都的情形較花蓮好；但在自費塑膠袋的部分，六都使用的人是較花蓮多的。 </a:t>
            </a:r>
          </a:p>
          <a:p>
            <a:endParaRPr lang="zh-TW" altLang="en-US" dirty="0"/>
          </a:p>
        </p:txBody>
      </p:sp>
      <p:sp>
        <p:nvSpPr>
          <p:cNvPr id="4" name="投影片編號版面配置區 3"/>
          <p:cNvSpPr>
            <a:spLocks noGrp="1"/>
          </p:cNvSpPr>
          <p:nvPr>
            <p:ph type="sldNum" sz="quarter" idx="10"/>
          </p:nvPr>
        </p:nvSpPr>
        <p:spPr/>
        <p:txBody>
          <a:bodyPr/>
          <a:lstStyle/>
          <a:p>
            <a:fld id="{EF3E4E3D-0219-45EA-88F8-9A45F0CD8DEA}" type="slidenum">
              <a:rPr lang="zh-TW" altLang="en-US" smtClean="0"/>
              <a:pPr/>
              <a:t>19</a:t>
            </a:fld>
            <a:endParaRPr lang="zh-TW" altLang="en-US"/>
          </a:p>
        </p:txBody>
      </p:sp>
    </p:spTree>
    <p:extLst>
      <p:ext uri="{BB962C8B-B14F-4D97-AF65-F5344CB8AC3E}">
        <p14:creationId xmlns:p14="http://schemas.microsoft.com/office/powerpoint/2010/main" val="650432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smtClean="0">
                <a:solidFill>
                  <a:schemeClr val="tx1"/>
                </a:solidFill>
                <a:latin typeface="+mj-ea"/>
                <a:ea typeface="+mn-ea"/>
                <a:cs typeface="+mn-cs"/>
              </a:rPr>
              <a:t>從問卷統計結果中得知： </a:t>
            </a:r>
            <a:endParaRPr lang="en-US" altLang="zh-TW" sz="1200" kern="1200" dirty="0" smtClean="0">
              <a:solidFill>
                <a:schemeClr val="tx1"/>
              </a:solidFill>
              <a:latin typeface="+mj-ea"/>
              <a:ea typeface="+mn-ea"/>
              <a:cs typeface="+mn-cs"/>
            </a:endParaRPr>
          </a:p>
          <a:p>
            <a:pPr marL="0" indent="0">
              <a:buFont typeface="Wingdings 3"/>
              <a:buNone/>
            </a:pPr>
            <a:r>
              <a:rPr lang="zh-TW" altLang="en-US" sz="1200" kern="1200" dirty="0" smtClean="0">
                <a:solidFill>
                  <a:schemeClr val="tx1"/>
                </a:solidFill>
                <a:latin typeface="+mj-ea"/>
                <a:ea typeface="+mn-ea"/>
                <a:cs typeface="+mn-cs"/>
              </a:rPr>
              <a:t>目前約有超過 </a:t>
            </a:r>
            <a:r>
              <a:rPr lang="en-US" altLang="zh-TW" sz="1200" kern="1200" dirty="0" smtClean="0">
                <a:solidFill>
                  <a:schemeClr val="tx1"/>
                </a:solidFill>
                <a:latin typeface="+mj-ea"/>
                <a:ea typeface="+mn-ea"/>
                <a:cs typeface="+mn-cs"/>
              </a:rPr>
              <a:t>75%</a:t>
            </a:r>
            <a:r>
              <a:rPr lang="zh-TW" altLang="en-US" sz="1200" kern="1200" dirty="0" smtClean="0">
                <a:solidFill>
                  <a:schemeClr val="tx1"/>
                </a:solidFill>
                <a:latin typeface="+mj-ea"/>
                <a:ea typeface="+mn-ea"/>
                <a:cs typeface="+mn-cs"/>
              </a:rPr>
              <a:t>的民眾會自備環保袋購物，且年齡層愈高自備環保袋的人愈多。 </a:t>
            </a:r>
            <a:endParaRPr lang="en-US" altLang="zh-TW" sz="1200" kern="1200" dirty="0" smtClean="0">
              <a:solidFill>
                <a:schemeClr val="tx1"/>
              </a:solidFill>
              <a:latin typeface="+mj-ea"/>
              <a:ea typeface="+mn-ea"/>
              <a:cs typeface="+mn-cs"/>
            </a:endParaRPr>
          </a:p>
          <a:p>
            <a:pPr marL="0" indent="0">
              <a:buFont typeface="Wingdings 3"/>
              <a:buNone/>
            </a:pPr>
            <a:r>
              <a:rPr lang="zh-TW" altLang="en-US" sz="1200" kern="1200" dirty="0" smtClean="0">
                <a:solidFill>
                  <a:schemeClr val="tx1"/>
                </a:solidFill>
                <a:latin typeface="+mj-ea"/>
                <a:ea typeface="+mn-ea"/>
                <a:cs typeface="+mn-cs"/>
              </a:rPr>
              <a:t>（</a:t>
            </a:r>
            <a:r>
              <a:rPr lang="zh-TW" altLang="en-US" sz="1200" kern="1200" dirty="0" smtClean="0">
                <a:solidFill>
                  <a:schemeClr val="tx1"/>
                </a:solidFill>
                <a:latin typeface="+mj-ea"/>
                <a:ea typeface="+mn-ea"/>
                <a:cs typeface="+mn-cs"/>
              </a:rPr>
              <a:t>二）目前約有超過 </a:t>
            </a:r>
            <a:r>
              <a:rPr lang="en-US" altLang="zh-TW" sz="1200" kern="1200" dirty="0" smtClean="0">
                <a:solidFill>
                  <a:schemeClr val="tx1"/>
                </a:solidFill>
                <a:latin typeface="+mj-ea"/>
                <a:ea typeface="+mn-ea"/>
                <a:cs typeface="+mn-cs"/>
              </a:rPr>
              <a:t>43.3%</a:t>
            </a:r>
            <a:r>
              <a:rPr lang="zh-TW" altLang="en-US" sz="1200" kern="1200" dirty="0" smtClean="0">
                <a:solidFill>
                  <a:schemeClr val="tx1"/>
                </a:solidFill>
                <a:latin typeface="+mj-ea"/>
                <a:ea typeface="+mn-ea"/>
                <a:cs typeface="+mn-cs"/>
              </a:rPr>
              <a:t>的民眾會自費購買塑膠袋來使用；而有 </a:t>
            </a:r>
            <a:r>
              <a:rPr lang="en-US" altLang="zh-TW" sz="1200" kern="1200" dirty="0" smtClean="0">
                <a:solidFill>
                  <a:schemeClr val="tx1"/>
                </a:solidFill>
                <a:latin typeface="+mj-ea"/>
                <a:ea typeface="+mn-ea"/>
                <a:cs typeface="+mn-cs"/>
              </a:rPr>
              <a:t>38.3 </a:t>
            </a:r>
            <a:r>
              <a:rPr lang="zh-TW" altLang="en-US" sz="1200" kern="1200" dirty="0" smtClean="0">
                <a:solidFill>
                  <a:schemeClr val="tx1"/>
                </a:solidFill>
                <a:latin typeface="+mj-ea"/>
                <a:ea typeface="+mn-ea"/>
                <a:cs typeface="+mn-cs"/>
              </a:rPr>
              <a:t>的民眾不會自費購買塑膠袋；其中年齡層愈高，自費購買塑膠袋的人愈多。 </a:t>
            </a:r>
            <a:endParaRPr lang="en-US" altLang="zh-TW" sz="1200" kern="1200" dirty="0" smtClean="0">
              <a:solidFill>
                <a:schemeClr val="tx1"/>
              </a:solidFill>
              <a:latin typeface="+mj-ea"/>
              <a:ea typeface="+mn-ea"/>
              <a:cs typeface="+mn-cs"/>
            </a:endParaRPr>
          </a:p>
          <a:p>
            <a:pPr marL="0" indent="0">
              <a:buFont typeface="Wingdings 3"/>
              <a:buNone/>
            </a:pPr>
            <a:r>
              <a:rPr lang="zh-TW" altLang="en-US" sz="1200" kern="1200" dirty="0" smtClean="0">
                <a:solidFill>
                  <a:schemeClr val="tx1"/>
                </a:solidFill>
                <a:latin typeface="+mj-ea"/>
                <a:ea typeface="+mn-ea"/>
                <a:cs typeface="+mn-cs"/>
              </a:rPr>
              <a:t>（三）目前約有 </a:t>
            </a:r>
            <a:r>
              <a:rPr lang="en-US" altLang="zh-TW" sz="1200" kern="1200" dirty="0" smtClean="0">
                <a:solidFill>
                  <a:schemeClr val="tx1"/>
                </a:solidFill>
                <a:latin typeface="+mj-ea"/>
                <a:ea typeface="+mn-ea"/>
                <a:cs typeface="+mn-cs"/>
              </a:rPr>
              <a:t>50%</a:t>
            </a:r>
            <a:r>
              <a:rPr lang="zh-TW" altLang="en-US" sz="1200" kern="1200" dirty="0" smtClean="0">
                <a:solidFill>
                  <a:schemeClr val="tx1"/>
                </a:solidFill>
                <a:latin typeface="+mj-ea"/>
                <a:ea typeface="+mn-ea"/>
                <a:cs typeface="+mn-cs"/>
              </a:rPr>
              <a:t>的人有喝超商咖啡的習慣，其中約有 </a:t>
            </a:r>
            <a:r>
              <a:rPr lang="en-US" altLang="zh-TW" sz="1200" kern="1200" dirty="0" smtClean="0">
                <a:solidFill>
                  <a:schemeClr val="tx1"/>
                </a:solidFill>
                <a:latin typeface="+mj-ea"/>
                <a:ea typeface="+mn-ea"/>
                <a:cs typeface="+mn-cs"/>
              </a:rPr>
              <a:t>30%</a:t>
            </a:r>
            <a:r>
              <a:rPr lang="zh-TW" altLang="en-US" sz="1200" kern="1200" dirty="0" smtClean="0">
                <a:solidFill>
                  <a:schemeClr val="tx1"/>
                </a:solidFill>
                <a:latin typeface="+mj-ea"/>
                <a:ea typeface="+mn-ea"/>
                <a:cs typeface="+mn-cs"/>
              </a:rPr>
              <a:t>的民眾會使用超商提供的免費塑膠袋，且年齡層愈低使用超商塑膠袋的人愈多。 </a:t>
            </a:r>
            <a:endParaRPr lang="en-US" altLang="zh-TW" sz="1200" kern="1200" dirty="0" smtClean="0">
              <a:solidFill>
                <a:schemeClr val="tx1"/>
              </a:solidFill>
              <a:latin typeface="+mj-ea"/>
              <a:ea typeface="+mn-ea"/>
              <a:cs typeface="+mn-cs"/>
            </a:endParaRPr>
          </a:p>
          <a:p>
            <a:pPr marL="0" indent="0">
              <a:buNone/>
            </a:pPr>
            <a:r>
              <a:rPr lang="zh-TW" altLang="en-US" sz="1200" kern="1200" dirty="0" smtClean="0">
                <a:solidFill>
                  <a:schemeClr val="tx1"/>
                </a:solidFill>
                <a:latin typeface="+mj-ea"/>
                <a:ea typeface="+mn-ea"/>
                <a:cs typeface="+mn-cs"/>
              </a:rPr>
              <a:t>（四）目前約有 </a:t>
            </a:r>
            <a:r>
              <a:rPr lang="en-US" altLang="zh-TW" sz="1200" kern="1200" dirty="0" smtClean="0">
                <a:solidFill>
                  <a:schemeClr val="tx1"/>
                </a:solidFill>
                <a:latin typeface="+mj-ea"/>
                <a:ea typeface="+mn-ea"/>
                <a:cs typeface="+mn-cs"/>
              </a:rPr>
              <a:t>76%</a:t>
            </a:r>
            <a:r>
              <a:rPr lang="zh-TW" altLang="en-US" sz="1200" kern="1200" dirty="0" smtClean="0">
                <a:solidFill>
                  <a:schemeClr val="tx1"/>
                </a:solidFill>
                <a:latin typeface="+mj-ea"/>
                <a:ea typeface="+mn-ea"/>
                <a:cs typeface="+mn-cs"/>
              </a:rPr>
              <a:t>的民眾知道明年起購買藥粧、醫療器材行、</a:t>
            </a:r>
            <a:r>
              <a:rPr lang="en-US" altLang="zh-TW" sz="1200" kern="1200" dirty="0" err="1" smtClean="0">
                <a:solidFill>
                  <a:schemeClr val="tx1"/>
                </a:solidFill>
                <a:latin typeface="+mj-ea"/>
                <a:ea typeface="+mn-ea"/>
                <a:cs typeface="+mn-cs"/>
              </a:rPr>
              <a:t>3C</a:t>
            </a:r>
            <a:r>
              <a:rPr lang="en-US" altLang="zh-TW" sz="1200" kern="1200" dirty="0" smtClean="0">
                <a:solidFill>
                  <a:schemeClr val="tx1"/>
                </a:solidFill>
                <a:latin typeface="+mj-ea"/>
                <a:ea typeface="+mn-ea"/>
                <a:cs typeface="+mn-cs"/>
              </a:rPr>
              <a:t> </a:t>
            </a:r>
            <a:r>
              <a:rPr lang="zh-TW" altLang="en-US" sz="1200" kern="1200" dirty="0" smtClean="0">
                <a:solidFill>
                  <a:schemeClr val="tx1"/>
                </a:solidFill>
                <a:latin typeface="+mj-ea"/>
                <a:ea typeface="+mn-ea"/>
                <a:cs typeface="+mn-cs"/>
              </a:rPr>
              <a:t>零售、書店文具店、洗衣店、飲料店及西點麵包店產品需要自費塑膠袋；僅有 </a:t>
            </a:r>
            <a:r>
              <a:rPr lang="en-US" altLang="zh-TW" sz="1200" kern="1200" dirty="0" smtClean="0">
                <a:solidFill>
                  <a:schemeClr val="tx1"/>
                </a:solidFill>
                <a:latin typeface="+mj-ea"/>
                <a:ea typeface="+mn-ea"/>
                <a:cs typeface="+mn-cs"/>
              </a:rPr>
              <a:t>12%</a:t>
            </a:r>
            <a:r>
              <a:rPr lang="zh-TW" altLang="en-US" sz="1200" kern="1200" dirty="0" smtClean="0">
                <a:solidFill>
                  <a:schemeClr val="tx1"/>
                </a:solidFill>
                <a:latin typeface="+mj-ea"/>
                <a:ea typeface="+mn-ea"/>
                <a:cs typeface="+mn-cs"/>
              </a:rPr>
              <a:t>左右的民眾不知道此政策。 </a:t>
            </a:r>
            <a:endParaRPr lang="en-US" altLang="zh-TW" sz="1200" kern="1200" dirty="0" smtClean="0">
              <a:solidFill>
                <a:schemeClr val="tx1"/>
              </a:solidFill>
              <a:latin typeface="+mj-ea"/>
              <a:ea typeface="+mn-ea"/>
              <a:cs typeface="+mn-cs"/>
            </a:endParaRPr>
          </a:p>
          <a:p>
            <a:pPr marL="0" indent="0">
              <a:buNone/>
            </a:pPr>
            <a:r>
              <a:rPr lang="zh-TW" altLang="en-US" sz="1200" kern="1200" dirty="0" smtClean="0">
                <a:solidFill>
                  <a:schemeClr val="tx1"/>
                </a:solidFill>
                <a:latin typeface="+mj-ea"/>
                <a:ea typeface="+mn-ea"/>
                <a:cs typeface="+mn-cs"/>
              </a:rPr>
              <a:t>（五）有了此政策，目前還有超過一半的民眾反應會選擇繼續使用塑膠袋。 </a:t>
            </a:r>
            <a:endParaRPr lang="en-US" altLang="zh-TW" sz="1200" kern="1200" dirty="0" smtClean="0">
              <a:solidFill>
                <a:schemeClr val="tx1"/>
              </a:solidFill>
              <a:latin typeface="+mj-ea"/>
              <a:ea typeface="+mn-ea"/>
              <a:cs typeface="+mn-cs"/>
            </a:endParaRPr>
          </a:p>
          <a:p>
            <a:pPr marL="0" indent="0">
              <a:buNone/>
            </a:pPr>
            <a:r>
              <a:rPr lang="zh-TW" altLang="en-US" sz="1200" kern="1200" dirty="0" smtClean="0">
                <a:solidFill>
                  <a:schemeClr val="tx1"/>
                </a:solidFill>
                <a:latin typeface="+mj-ea"/>
                <a:ea typeface="+mn-ea"/>
                <a:cs typeface="+mn-cs"/>
              </a:rPr>
              <a:t>（六）在使用環保袋的部分，六都的情形較花蓮好；但在自費塑膠袋的部分，六都使用的人是較花蓮多的。 </a:t>
            </a:r>
            <a:endParaRPr lang="en-US" altLang="zh-TW" sz="1200" kern="1200" dirty="0" smtClean="0">
              <a:solidFill>
                <a:schemeClr val="tx1"/>
              </a:solidFill>
              <a:latin typeface="+mj-ea"/>
              <a:ea typeface="+mn-ea"/>
              <a:cs typeface="+mn-cs"/>
            </a:endParaRPr>
          </a:p>
          <a:p>
            <a:r>
              <a:rPr lang="zh-TW" altLang="en-US" sz="1200" kern="1200" dirty="0" smtClean="0">
                <a:solidFill>
                  <a:schemeClr val="tx1"/>
                </a:solidFill>
                <a:latin typeface="+mj-ea"/>
                <a:ea typeface="+mn-ea"/>
                <a:cs typeface="+mn-cs"/>
              </a:rPr>
              <a:t>（七）有接近 </a:t>
            </a:r>
            <a:r>
              <a:rPr lang="en-US" altLang="zh-TW" sz="1200" kern="1200" dirty="0" smtClean="0">
                <a:solidFill>
                  <a:schemeClr val="tx1"/>
                </a:solidFill>
                <a:latin typeface="+mj-ea"/>
                <a:ea typeface="+mn-ea"/>
                <a:cs typeface="+mn-cs"/>
              </a:rPr>
              <a:t>70%</a:t>
            </a:r>
            <a:r>
              <a:rPr lang="zh-TW" altLang="en-US" sz="1200" kern="1200" dirty="0" smtClean="0">
                <a:solidFill>
                  <a:schemeClr val="tx1"/>
                </a:solidFill>
                <a:latin typeface="+mj-ea"/>
                <a:ea typeface="+mn-ea"/>
                <a:cs typeface="+mn-cs"/>
              </a:rPr>
              <a:t>的民眾並不認為此政策是用來做政績的，年齡層愈高，不認為此政策是用來做政績的人愈多。且退休人員、軍公教及服務業等職業的民眾愈是如此認為。 </a:t>
            </a:r>
            <a:endParaRPr lang="en-US" altLang="zh-TW" sz="1200" kern="1200" dirty="0" smtClean="0">
              <a:solidFill>
                <a:schemeClr val="tx1"/>
              </a:solidFill>
              <a:latin typeface="+mj-ea"/>
              <a:ea typeface="+mn-ea"/>
              <a:cs typeface="+mn-cs"/>
            </a:endParaRPr>
          </a:p>
          <a:p>
            <a:r>
              <a:rPr lang="zh-TW" altLang="en-US" sz="1200" kern="1200" dirty="0" smtClean="0">
                <a:solidFill>
                  <a:schemeClr val="tx1"/>
                </a:solidFill>
                <a:latin typeface="+mj-ea"/>
                <a:ea typeface="+mn-ea"/>
                <a:cs typeface="+mn-cs"/>
              </a:rPr>
              <a:t>（八）有 </a:t>
            </a:r>
            <a:r>
              <a:rPr lang="en-US" altLang="zh-TW" sz="1200" kern="1200" dirty="0" smtClean="0">
                <a:solidFill>
                  <a:schemeClr val="tx1"/>
                </a:solidFill>
                <a:latin typeface="+mj-ea"/>
                <a:ea typeface="+mn-ea"/>
                <a:cs typeface="+mn-cs"/>
              </a:rPr>
              <a:t>70%</a:t>
            </a:r>
            <a:r>
              <a:rPr lang="zh-TW" altLang="en-US" sz="1200" kern="1200" dirty="0" smtClean="0">
                <a:solidFill>
                  <a:schemeClr val="tx1"/>
                </a:solidFill>
                <a:latin typeface="+mj-ea"/>
                <a:ea typeface="+mn-ea"/>
                <a:cs typeface="+mn-cs"/>
              </a:rPr>
              <a:t>的民眾認為擴大實行自費塑膠袋後，能有效的達到塑膠減量的目的，且年齡層愈高認為自費塑膠袋可有效達到塑膠減量目的的人愈多。 </a:t>
            </a:r>
            <a:endParaRPr lang="en-US" altLang="zh-TW" sz="1200" kern="1200" dirty="0" smtClean="0">
              <a:solidFill>
                <a:schemeClr val="tx1"/>
              </a:solidFill>
              <a:latin typeface="+mj-ea"/>
              <a:ea typeface="+mn-ea"/>
              <a:cs typeface="+mn-cs"/>
            </a:endParaRPr>
          </a:p>
          <a:p>
            <a:r>
              <a:rPr lang="zh-TW" altLang="en-US" sz="1200" kern="1200" dirty="0" smtClean="0">
                <a:solidFill>
                  <a:schemeClr val="tx1"/>
                </a:solidFill>
                <a:latin typeface="+mj-ea"/>
                <a:ea typeface="+mn-ea"/>
                <a:cs typeface="+mn-cs"/>
              </a:rPr>
              <a:t>（九）幾乎有高達八成的民眾支持此政策；僅有 </a:t>
            </a:r>
            <a:r>
              <a:rPr lang="en-US" altLang="zh-TW" sz="1200" kern="1200" dirty="0" smtClean="0">
                <a:solidFill>
                  <a:schemeClr val="tx1"/>
                </a:solidFill>
                <a:latin typeface="+mj-ea"/>
                <a:ea typeface="+mn-ea"/>
                <a:cs typeface="+mn-cs"/>
              </a:rPr>
              <a:t>6%</a:t>
            </a:r>
            <a:r>
              <a:rPr lang="zh-TW" altLang="en-US" sz="1200" kern="1200" dirty="0" smtClean="0">
                <a:solidFill>
                  <a:schemeClr val="tx1"/>
                </a:solidFill>
                <a:latin typeface="+mj-ea"/>
                <a:ea typeface="+mn-ea"/>
                <a:cs typeface="+mn-cs"/>
              </a:rPr>
              <a:t>的民眾不支持此政策。 </a:t>
            </a:r>
          </a:p>
          <a:p>
            <a:endParaRPr lang="zh-TW" altLang="en-US" sz="1200" kern="1200" dirty="0" smtClean="0">
              <a:solidFill>
                <a:schemeClr val="tx1"/>
              </a:solidFill>
              <a:latin typeface="+mj-ea"/>
              <a:ea typeface="+mn-ea"/>
              <a:cs typeface="+mn-cs"/>
            </a:endParaRPr>
          </a:p>
          <a:p>
            <a:pPr marL="0" indent="0">
              <a:buFont typeface="Wingdings 3"/>
              <a:buNone/>
            </a:pPr>
            <a:endParaRPr lang="en-US" altLang="zh-TW" sz="1200" kern="1200" dirty="0" smtClean="0">
              <a:solidFill>
                <a:schemeClr val="tx1"/>
              </a:solidFill>
              <a:latin typeface="+mj-ea"/>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EF3E4E3D-0219-45EA-88F8-9A45F0CD8DEA}" type="slidenum">
              <a:rPr lang="zh-TW" altLang="en-US" smtClean="0"/>
              <a:pPr/>
              <a:t>27</a:t>
            </a:fld>
            <a:endParaRPr lang="zh-TW" altLang="en-US"/>
          </a:p>
        </p:txBody>
      </p:sp>
    </p:spTree>
    <p:extLst>
      <p:ext uri="{BB962C8B-B14F-4D97-AF65-F5344CB8AC3E}">
        <p14:creationId xmlns:p14="http://schemas.microsoft.com/office/powerpoint/2010/main" val="2269872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latin typeface="+mj-ea"/>
                <a:ea typeface="+mn-ea"/>
                <a:cs typeface="+mn-cs"/>
              </a:rPr>
              <a:t>從問題一、問題二、問題三與問題四裡的結果推斷，年齡層越高的人，相對較有環保意識，所得也比較豐富，所以當他們忘記帶環保袋的時候，相對不會吝嗇於購買塑膠袋；反之，</a:t>
            </a:r>
            <a:r>
              <a:rPr lang="zh-TW" altLang="en-US" sz="1200" b="0" kern="1200" dirty="0" smtClean="0">
                <a:solidFill>
                  <a:schemeClr val="tx1"/>
                </a:solidFill>
                <a:latin typeface="+mj-ea"/>
                <a:ea typeface="+mn-ea"/>
                <a:cs typeface="+mn-cs"/>
              </a:rPr>
              <a:t>年齡層較低的民眾，因消費習慣與場所的方便性，自備環保袋及自費購買塑膠袋的比例較低。</a:t>
            </a:r>
          </a:p>
          <a:p>
            <a:endParaRPr lang="zh-TW" altLang="en-US" dirty="0"/>
          </a:p>
        </p:txBody>
      </p:sp>
      <p:sp>
        <p:nvSpPr>
          <p:cNvPr id="4" name="投影片編號版面配置區 3"/>
          <p:cNvSpPr>
            <a:spLocks noGrp="1"/>
          </p:cNvSpPr>
          <p:nvPr>
            <p:ph type="sldNum" sz="quarter" idx="10"/>
          </p:nvPr>
        </p:nvSpPr>
        <p:spPr/>
        <p:txBody>
          <a:bodyPr/>
          <a:lstStyle/>
          <a:p>
            <a:fld id="{EF3E4E3D-0219-45EA-88F8-9A45F0CD8DEA}" type="slidenum">
              <a:rPr lang="zh-TW" altLang="en-US" smtClean="0"/>
              <a:pPr/>
              <a:t>28</a:t>
            </a:fld>
            <a:endParaRPr lang="zh-TW" altLang="en-US"/>
          </a:p>
        </p:txBody>
      </p:sp>
    </p:spTree>
    <p:extLst>
      <p:ext uri="{BB962C8B-B14F-4D97-AF65-F5344CB8AC3E}">
        <p14:creationId xmlns:p14="http://schemas.microsoft.com/office/powerpoint/2010/main" val="3869109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latin typeface="+mj-ea"/>
                <a:ea typeface="+mn-ea"/>
                <a:cs typeface="+mn-cs"/>
              </a:rPr>
              <a:t>這次因為受限於時間，只有對購買行為及政策認知進行分析，未能針對民眾自備環保袋及自費購買塑膠袋深入分析探討其消費行為人：是否因薪資收入、消費的品項、數量、場所、金額及生活方式影響其消費習慣與行為，後續可將此議題納入研究探討。</a:t>
            </a:r>
          </a:p>
          <a:p>
            <a:endParaRPr lang="zh-TW" altLang="en-US" dirty="0"/>
          </a:p>
        </p:txBody>
      </p:sp>
      <p:sp>
        <p:nvSpPr>
          <p:cNvPr id="4" name="投影片編號版面配置區 3"/>
          <p:cNvSpPr>
            <a:spLocks noGrp="1"/>
          </p:cNvSpPr>
          <p:nvPr>
            <p:ph type="sldNum" sz="quarter" idx="10"/>
          </p:nvPr>
        </p:nvSpPr>
        <p:spPr/>
        <p:txBody>
          <a:bodyPr/>
          <a:lstStyle/>
          <a:p>
            <a:fld id="{EF3E4E3D-0219-45EA-88F8-9A45F0CD8DEA}" type="slidenum">
              <a:rPr lang="zh-TW" altLang="en-US" smtClean="0"/>
              <a:pPr/>
              <a:t>29</a:t>
            </a:fld>
            <a:endParaRPr lang="zh-TW" altLang="en-US"/>
          </a:p>
        </p:txBody>
      </p:sp>
    </p:spTree>
    <p:extLst>
      <p:ext uri="{BB962C8B-B14F-4D97-AF65-F5344CB8AC3E}">
        <p14:creationId xmlns:p14="http://schemas.microsoft.com/office/powerpoint/2010/main" val="2535065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EF3E4E3D-0219-45EA-88F8-9A45F0CD8DEA}" type="slidenum">
              <a:rPr lang="zh-TW" altLang="en-US" smtClean="0"/>
              <a:pPr/>
              <a:t>30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 name="標題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6400800" y="6355080"/>
            <a:ext cx="2286000" cy="365760"/>
          </a:xfrm>
        </p:spPr>
        <p:txBody>
          <a:bodyPr/>
          <a:lstStyle>
            <a:lvl1pPr>
              <a:defRPr sz="1400"/>
            </a:lvl1pPr>
          </a:lstStyle>
          <a:p>
            <a:fld id="{07295536-8FFE-4FA2-AE64-57FB8236103F}" type="datetimeFigureOut">
              <a:rPr lang="zh-TW" altLang="en-US" smtClean="0"/>
              <a:pPr/>
              <a:t>2017/10/29</a:t>
            </a:fld>
            <a:endParaRPr lang="zh-TW" altLang="en-US"/>
          </a:p>
        </p:txBody>
      </p:sp>
      <p:sp>
        <p:nvSpPr>
          <p:cNvPr id="17" name="頁尾版面配置區 16"/>
          <p:cNvSpPr>
            <a:spLocks noGrp="1"/>
          </p:cNvSpPr>
          <p:nvPr>
            <p:ph type="ftr" sz="quarter" idx="11"/>
          </p:nvPr>
        </p:nvSpPr>
        <p:spPr>
          <a:xfrm>
            <a:off x="2898648" y="6355080"/>
            <a:ext cx="3474720" cy="365760"/>
          </a:xfrm>
        </p:spPr>
        <p:txBody>
          <a:bodyPr/>
          <a:lstStyle/>
          <a:p>
            <a:endParaRPr lang="zh-TW" altLang="en-US"/>
          </a:p>
        </p:txBody>
      </p:sp>
      <p:sp>
        <p:nvSpPr>
          <p:cNvPr id="29" name="投影片編號版面配置區 28"/>
          <p:cNvSpPr>
            <a:spLocks noGrp="1"/>
          </p:cNvSpPr>
          <p:nvPr>
            <p:ph type="sldNum" sz="quarter" idx="12"/>
          </p:nvPr>
        </p:nvSpPr>
        <p:spPr>
          <a:xfrm>
            <a:off x="1216152" y="6355080"/>
            <a:ext cx="1219200" cy="365760"/>
          </a:xfrm>
        </p:spPr>
        <p:txBody>
          <a:bodyPr/>
          <a:lstStyle/>
          <a:p>
            <a:fld id="{94262533-756E-4E13-BAD6-104D169A1946}" type="slidenum">
              <a:rPr lang="zh-TW" altLang="en-US" smtClean="0"/>
              <a:pPr/>
              <a:t>‹#›</a:t>
            </a:fld>
            <a:endParaRPr lang="zh-TW" altLang="en-US"/>
          </a:p>
        </p:txBody>
      </p:sp>
      <p:sp>
        <p:nvSpPr>
          <p:cNvPr id="21" name="矩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矩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矩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7295536-8FFE-4FA2-AE64-57FB8236103F}" type="datetimeFigureOut">
              <a:rPr lang="zh-TW" altLang="en-US" smtClean="0"/>
              <a:pPr/>
              <a:t>2017/10/29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262533-756E-4E13-BAD6-104D169A1946}"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7295536-8FFE-4FA2-AE64-57FB8236103F}" type="datetimeFigureOut">
              <a:rPr lang="zh-TW" altLang="en-US" smtClean="0"/>
              <a:pPr/>
              <a:t>2017/10/29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262533-756E-4E13-BAD6-104D169A1946}" type="slidenum">
              <a:rPr lang="zh-TW" altLang="en-US" smtClean="0"/>
              <a:pPr/>
              <a:t>‹#›</a:t>
            </a:fld>
            <a:endParaRPr lang="zh-TW" altLang="en-US"/>
          </a:p>
        </p:txBody>
      </p:sp>
      <p:sp>
        <p:nvSpPr>
          <p:cNvPr id="7" name="直線接點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等腰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接點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07295536-8FFE-4FA2-AE64-57FB8236103F}" type="datetimeFigureOut">
              <a:rPr lang="zh-TW" altLang="en-US" smtClean="0"/>
              <a:pPr/>
              <a:t>2017/10/29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262533-756E-4E13-BAD6-104D169A1946}" type="slidenum">
              <a:rPr lang="zh-TW" altLang="en-US" smtClean="0"/>
              <a:pPr/>
              <a:t>‹#›</a:t>
            </a:fld>
            <a:endParaRPr lang="zh-TW" altLang="en-US"/>
          </a:p>
        </p:txBody>
      </p:sp>
      <p:sp>
        <p:nvSpPr>
          <p:cNvPr id="8" name="內容版面配置區 7"/>
          <p:cNvSpPr>
            <a:spLocks noGrp="1"/>
          </p:cNvSpPr>
          <p:nvPr>
            <p:ph sz="quarter" idx="1"/>
          </p:nvPr>
        </p:nvSpPr>
        <p:spPr>
          <a:xfrm>
            <a:off x="457200" y="1219200"/>
            <a:ext cx="8229600"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6400800" y="6355080"/>
            <a:ext cx="2286000" cy="365760"/>
          </a:xfrm>
        </p:spPr>
        <p:txBody>
          <a:bodyPr/>
          <a:lstStyle/>
          <a:p>
            <a:fld id="{07295536-8FFE-4FA2-AE64-57FB8236103F}" type="datetimeFigureOut">
              <a:rPr lang="zh-TW" altLang="en-US" smtClean="0"/>
              <a:pPr/>
              <a:t>2017/10/29</a:t>
            </a:fld>
            <a:endParaRPr lang="zh-TW" altLang="en-US"/>
          </a:p>
        </p:txBody>
      </p:sp>
      <p:sp>
        <p:nvSpPr>
          <p:cNvPr id="5" name="頁尾版面配置區 4"/>
          <p:cNvSpPr>
            <a:spLocks noGrp="1"/>
          </p:cNvSpPr>
          <p:nvPr>
            <p:ph type="ftr" sz="quarter" idx="11"/>
          </p:nvPr>
        </p:nvSpPr>
        <p:spPr>
          <a:xfrm>
            <a:off x="2898648" y="6355080"/>
            <a:ext cx="3474720" cy="365760"/>
          </a:xfrm>
        </p:spPr>
        <p:txBody>
          <a:bodyPr/>
          <a:lstStyle/>
          <a:p>
            <a:endParaRPr lang="zh-TW" altLang="en-US"/>
          </a:p>
        </p:txBody>
      </p:sp>
      <p:sp>
        <p:nvSpPr>
          <p:cNvPr id="6" name="投影片編號版面配置區 5"/>
          <p:cNvSpPr>
            <a:spLocks noGrp="1"/>
          </p:cNvSpPr>
          <p:nvPr>
            <p:ph type="sldNum" sz="quarter" idx="12"/>
          </p:nvPr>
        </p:nvSpPr>
        <p:spPr>
          <a:xfrm>
            <a:off x="1069848" y="6355080"/>
            <a:ext cx="1520952" cy="365760"/>
          </a:xfrm>
        </p:spPr>
        <p:txBody>
          <a:bodyPr/>
          <a:lstStyle/>
          <a:p>
            <a:fld id="{94262533-756E-4E13-BAD6-104D169A1946}" type="slidenum">
              <a:rPr lang="zh-TW" altLang="en-US" smtClean="0"/>
              <a:pPr/>
              <a:t>‹#›</a:t>
            </a:fld>
            <a:endParaRPr lang="zh-TW" altLang="en-US"/>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07295536-8FFE-4FA2-AE64-57FB8236103F}" type="datetimeFigureOut">
              <a:rPr lang="zh-TW" altLang="en-US" smtClean="0"/>
              <a:pPr/>
              <a:t>2017/10/29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262533-756E-4E13-BAD6-104D169A1946}" type="slidenum">
              <a:rPr lang="zh-TW" altLang="en-US" smtClean="0"/>
              <a:pPr/>
              <a:t>‹#›</a:t>
            </a:fld>
            <a:endParaRPr lang="zh-TW" altLang="en-US"/>
          </a:p>
        </p:txBody>
      </p:sp>
      <p:sp>
        <p:nvSpPr>
          <p:cNvPr id="9" name="內容版面配置區 8"/>
          <p:cNvSpPr>
            <a:spLocks noGrp="1"/>
          </p:cNvSpPr>
          <p:nvPr>
            <p:ph sz="quarter" idx="1"/>
          </p:nvPr>
        </p:nvSpPr>
        <p:spPr>
          <a:xfrm>
            <a:off x="457200" y="1219200"/>
            <a:ext cx="4041648"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632198" y="1216152"/>
            <a:ext cx="4041648"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nchor="ct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07295536-8FFE-4FA2-AE64-57FB8236103F}" type="datetimeFigureOut">
              <a:rPr lang="zh-TW" altLang="en-US" smtClean="0"/>
              <a:pPr/>
              <a:t>2017/10/29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4262533-756E-4E13-BAD6-104D169A1946}" type="slidenum">
              <a:rPr lang="zh-TW" altLang="en-US" smtClean="0"/>
              <a:pPr/>
              <a:t>‹#›</a:t>
            </a:fld>
            <a:endParaRPr lang="zh-TW" altLang="en-US"/>
          </a:p>
        </p:txBody>
      </p:sp>
      <p:sp>
        <p:nvSpPr>
          <p:cNvPr id="11" name="內容版面配置區 10"/>
          <p:cNvSpPr>
            <a:spLocks noGrp="1"/>
          </p:cNvSpPr>
          <p:nvPr>
            <p:ph sz="quarter" idx="2"/>
          </p:nvPr>
        </p:nvSpPr>
        <p:spPr>
          <a:xfrm>
            <a:off x="457200" y="2133600"/>
            <a:ext cx="40386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648200" y="2133600"/>
            <a:ext cx="40386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07295536-8FFE-4FA2-AE64-57FB8236103F}" type="datetimeFigureOut">
              <a:rPr lang="zh-TW" altLang="en-US" smtClean="0"/>
              <a:pPr/>
              <a:t>2017/10/29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4262533-756E-4E13-BAD6-104D169A1946}" type="slidenum">
              <a:rPr lang="zh-TW" altLang="en-US" smtClean="0"/>
              <a:pPr/>
              <a:t>‹#›</a:t>
            </a:fld>
            <a:endParaRPr lang="zh-TW" alt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7295536-8FFE-4FA2-AE64-57FB8236103F}" type="datetimeFigureOut">
              <a:rPr lang="zh-TW" altLang="en-US" smtClean="0"/>
              <a:pPr/>
              <a:t>2017/10/29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4262533-756E-4E13-BAD6-104D169A1946}" type="slidenum">
              <a:rPr lang="zh-TW" altLang="en-US" smtClean="0"/>
              <a:pPr/>
              <a:t>‹#›</a:t>
            </a:fld>
            <a:endParaRPr lang="zh-TW" altLang="en-US"/>
          </a:p>
        </p:txBody>
      </p:sp>
      <p:sp>
        <p:nvSpPr>
          <p:cNvPr id="5" name="直線接點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07295536-8FFE-4FA2-AE64-57FB8236103F}" type="datetimeFigureOut">
              <a:rPr lang="zh-TW" altLang="en-US" smtClean="0"/>
              <a:pPr/>
              <a:t>2017/10/29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262533-756E-4E13-BAD6-104D169A1946}" type="slidenum">
              <a:rPr lang="zh-TW" altLang="en-US" smtClean="0"/>
              <a:pPr/>
              <a:t>‹#›</a:t>
            </a:fld>
            <a:endParaRPr lang="zh-TW" altLang="en-US"/>
          </a:p>
        </p:txBody>
      </p:sp>
      <p:sp>
        <p:nvSpPr>
          <p:cNvPr id="8" name="直線接點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接點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內容版面配置區 11"/>
          <p:cNvSpPr>
            <a:spLocks noGrp="1"/>
          </p:cNvSpPr>
          <p:nvPr>
            <p:ph sz="quarter" idx="1"/>
          </p:nvPr>
        </p:nvSpPr>
        <p:spPr>
          <a:xfrm>
            <a:off x="304800" y="304800"/>
            <a:ext cx="5715000" cy="5715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07295536-8FFE-4FA2-AE64-57FB8236103F}" type="datetimeFigureOut">
              <a:rPr lang="zh-TW" altLang="en-US" smtClean="0"/>
              <a:pPr/>
              <a:t>2017/10/29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262533-756E-4E13-BAD6-104D169A1946}" type="slidenum">
              <a:rPr lang="zh-TW" altLang="en-US" smtClean="0"/>
              <a:pPr/>
              <a:t>‹#›</a:t>
            </a:fld>
            <a:endParaRPr lang="zh-TW" altLang="en-US"/>
          </a:p>
        </p:txBody>
      </p:sp>
      <p:sp>
        <p:nvSpPr>
          <p:cNvPr id="8" name="直線接點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457200" y="152400"/>
            <a:ext cx="8229600" cy="990600"/>
          </a:xfrm>
          <a:prstGeom prst="rect">
            <a:avLst/>
          </a:prstGeom>
        </p:spPr>
        <p:txBody>
          <a:bodyPr vert="horz"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7295536-8FFE-4FA2-AE64-57FB8236103F}" type="datetimeFigureOut">
              <a:rPr lang="zh-TW" altLang="en-US" smtClean="0"/>
              <a:pPr/>
              <a:t>2017/10/29</a:t>
            </a:fld>
            <a:endParaRPr lang="zh-TW" altLang="en-US"/>
          </a:p>
        </p:txBody>
      </p:sp>
      <p:sp>
        <p:nvSpPr>
          <p:cNvPr id="3" name="頁尾版面配置區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4262533-756E-4E13-BAD6-104D169A1946}" type="slidenum">
              <a:rPr lang="zh-TW" altLang="en-US" smtClean="0"/>
              <a:pPr/>
              <a:t>‹#›</a:t>
            </a:fld>
            <a:endParaRPr lang="zh-TW" altLang="en-US"/>
          </a:p>
        </p:txBody>
      </p:sp>
      <p:sp>
        <p:nvSpPr>
          <p:cNvPr id="28" name="直線接點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接點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等腰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eg"/><Relationship Id="rId7"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29.png"/><Relationship Id="rId4" Type="http://schemas.openxmlformats.org/officeDocument/2006/relationships/image" Target="../media/image26.png"/><Relationship Id="rId9" Type="http://schemas.microsoft.com/office/2007/relationships/hdphoto" Target="../media/hdphoto5.wdp"/></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69828" y="3734544"/>
            <a:ext cx="7246588" cy="990600"/>
          </a:xfrm>
        </p:spPr>
        <p:txBody>
          <a:bodyPr>
            <a:noAutofit/>
          </a:bodyPr>
          <a:lstStyle/>
          <a:p>
            <a:pPr algn="l">
              <a:lnSpc>
                <a:spcPts val="4200"/>
              </a:lnSpc>
            </a:pPr>
            <a:r>
              <a:rPr lang="zh-TW" altLang="en-US" b="1" dirty="0" smtClean="0">
                <a:solidFill>
                  <a:schemeClr val="accent1">
                    <a:lumMod val="50000"/>
                  </a:schemeClr>
                </a:solidFill>
              </a:rPr>
              <a:t>減「塑」不超「塑」</a:t>
            </a:r>
            <a:br>
              <a:rPr lang="zh-TW" altLang="en-US" b="1" dirty="0" smtClean="0">
                <a:solidFill>
                  <a:schemeClr val="accent1">
                    <a:lumMod val="50000"/>
                  </a:schemeClr>
                </a:solidFill>
              </a:rPr>
            </a:br>
            <a:r>
              <a:rPr lang="zh-TW" altLang="en-US" b="1" dirty="0" smtClean="0">
                <a:solidFill>
                  <a:schemeClr val="accent1">
                    <a:lumMod val="50000"/>
                  </a:schemeClr>
                </a:solidFill>
              </a:rPr>
              <a:t>      </a:t>
            </a:r>
            <a:r>
              <a:rPr lang="en-US" altLang="zh-TW" b="1" dirty="0" smtClean="0">
                <a:solidFill>
                  <a:schemeClr val="accent1">
                    <a:lumMod val="50000"/>
                  </a:schemeClr>
                </a:solidFill>
              </a:rPr>
              <a:t>—</a:t>
            </a:r>
            <a:r>
              <a:rPr lang="zh-TW" altLang="en-US" b="1" dirty="0" smtClean="0">
                <a:solidFill>
                  <a:schemeClr val="accent1">
                    <a:lumMod val="50000"/>
                  </a:schemeClr>
                </a:solidFill>
              </a:rPr>
              <a:t>民眾對於自費塑膠袋之看法研究</a:t>
            </a:r>
            <a:endParaRPr lang="zh-TW" altLang="en-US" b="1" dirty="0">
              <a:solidFill>
                <a:schemeClr val="accent1">
                  <a:lumMod val="50000"/>
                </a:schemeClr>
              </a:solidFill>
            </a:endParaRPr>
          </a:p>
        </p:txBody>
      </p:sp>
      <p:sp>
        <p:nvSpPr>
          <p:cNvPr id="3" name="副標題 2"/>
          <p:cNvSpPr>
            <a:spLocks noGrp="1"/>
          </p:cNvSpPr>
          <p:nvPr>
            <p:ph type="subTitle" idx="1"/>
          </p:nvPr>
        </p:nvSpPr>
        <p:spPr>
          <a:xfrm>
            <a:off x="1386408" y="5085184"/>
            <a:ext cx="6858000" cy="644674"/>
          </a:xfrm>
        </p:spPr>
        <p:txBody>
          <a:bodyPr>
            <a:normAutofit fontScale="92500" lnSpcReduction="20000"/>
          </a:bodyPr>
          <a:lstStyle/>
          <a:p>
            <a:r>
              <a:rPr lang="zh-TW" altLang="en-US" dirty="0" smtClean="0"/>
              <a:t>研究員：李雨萱</a:t>
            </a:r>
            <a:endParaRPr lang="en-US" altLang="zh-TW" dirty="0" smtClean="0"/>
          </a:p>
          <a:p>
            <a:r>
              <a:rPr lang="zh-TW" altLang="en-US" dirty="0" smtClean="0"/>
              <a:t>指導老師：紀博三、林慧貞</a:t>
            </a:r>
            <a:endParaRPr lang="zh-TW" altLang="en-US" dirty="0"/>
          </a:p>
        </p:txBody>
      </p:sp>
      <p:grpSp>
        <p:nvGrpSpPr>
          <p:cNvPr id="10" name="群組 9"/>
          <p:cNvGrpSpPr/>
          <p:nvPr/>
        </p:nvGrpSpPr>
        <p:grpSpPr>
          <a:xfrm>
            <a:off x="0" y="5786454"/>
            <a:ext cx="9144000" cy="1000132"/>
            <a:chOff x="0" y="5786454"/>
            <a:chExt cx="9144000" cy="1000132"/>
          </a:xfrm>
        </p:grpSpPr>
        <p:pic>
          <p:nvPicPr>
            <p:cNvPr id="7" name="圖片 6" descr="8232384.jpg"/>
            <p:cNvPicPr>
              <a:picLocks noChangeAspect="1"/>
            </p:cNvPicPr>
            <p:nvPr/>
          </p:nvPicPr>
          <p:blipFill>
            <a:blip r:embed="rId2"/>
            <a:srcRect t="61096" b="9409"/>
            <a:stretch>
              <a:fillRect/>
            </a:stretch>
          </p:blipFill>
          <p:spPr>
            <a:xfrm>
              <a:off x="3571868" y="5786454"/>
              <a:ext cx="4286250" cy="1000132"/>
            </a:xfrm>
            <a:prstGeom prst="rect">
              <a:avLst/>
            </a:prstGeom>
          </p:spPr>
        </p:pic>
        <p:pic>
          <p:nvPicPr>
            <p:cNvPr id="8" name="圖片 7" descr="8232384.jpg"/>
            <p:cNvPicPr>
              <a:picLocks noChangeAspect="1"/>
            </p:cNvPicPr>
            <p:nvPr/>
          </p:nvPicPr>
          <p:blipFill>
            <a:blip r:embed="rId2"/>
            <a:srcRect t="61096" b="9409"/>
            <a:stretch>
              <a:fillRect/>
            </a:stretch>
          </p:blipFill>
          <p:spPr>
            <a:xfrm>
              <a:off x="0" y="5786454"/>
              <a:ext cx="4286250" cy="1000132"/>
            </a:xfrm>
            <a:prstGeom prst="rect">
              <a:avLst/>
            </a:prstGeom>
          </p:spPr>
        </p:pic>
        <p:pic>
          <p:nvPicPr>
            <p:cNvPr id="9" name="圖片 8" descr="8232384.jpg"/>
            <p:cNvPicPr>
              <a:picLocks noChangeAspect="1"/>
            </p:cNvPicPr>
            <p:nvPr/>
          </p:nvPicPr>
          <p:blipFill>
            <a:blip r:embed="rId2"/>
            <a:srcRect t="61096" b="9409"/>
            <a:stretch>
              <a:fillRect/>
            </a:stretch>
          </p:blipFill>
          <p:spPr>
            <a:xfrm>
              <a:off x="4857750" y="5786454"/>
              <a:ext cx="4286250" cy="1000132"/>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t>研究結果</a:t>
            </a:r>
            <a:endParaRPr lang="zh-TW" altLang="en-US" sz="4000" dirty="0"/>
          </a:p>
        </p:txBody>
      </p:sp>
      <p:sp>
        <p:nvSpPr>
          <p:cNvPr id="3" name="內容版面配置區 2"/>
          <p:cNvSpPr>
            <a:spLocks noGrp="1"/>
          </p:cNvSpPr>
          <p:nvPr>
            <p:ph sz="quarter" idx="1"/>
          </p:nvPr>
        </p:nvSpPr>
        <p:spPr/>
        <p:txBody>
          <a:bodyPr/>
          <a:lstStyle/>
          <a:p>
            <a:pPr marL="0" indent="0">
              <a:buNone/>
            </a:pPr>
            <a:r>
              <a:rPr lang="en-US" altLang="zh-TW" sz="2800" dirty="0" smtClean="0">
                <a:latin typeface="+mj-ea"/>
                <a:ea typeface="+mj-ea"/>
              </a:rPr>
              <a:t>(</a:t>
            </a:r>
            <a:r>
              <a:rPr lang="zh-TW" altLang="en-US" sz="2800" dirty="0" smtClean="0">
                <a:latin typeface="+mj-ea"/>
                <a:ea typeface="+mj-ea"/>
              </a:rPr>
              <a:t>二</a:t>
            </a:r>
            <a:r>
              <a:rPr lang="en-US" altLang="zh-TW" sz="2800" dirty="0" smtClean="0">
                <a:latin typeface="+mj-ea"/>
                <a:ea typeface="+mj-ea"/>
              </a:rPr>
              <a:t>)</a:t>
            </a:r>
            <a:r>
              <a:rPr lang="zh-TW" altLang="en-US" sz="2800" dirty="0" smtClean="0">
                <a:latin typeface="+mj-ea"/>
                <a:ea typeface="+mj-ea"/>
              </a:rPr>
              <a:t>我</a:t>
            </a:r>
            <a:r>
              <a:rPr lang="zh-TW" altLang="en-US" sz="2800" dirty="0">
                <a:latin typeface="+mj-ea"/>
                <a:ea typeface="+mj-ea"/>
              </a:rPr>
              <a:t>購物時，會自費購買塑膠袋</a:t>
            </a:r>
            <a:r>
              <a:rPr lang="zh-TW" altLang="en-US" sz="2800" dirty="0" smtClean="0">
                <a:latin typeface="+mj-ea"/>
                <a:ea typeface="+mj-ea"/>
              </a:rPr>
              <a:t>。</a:t>
            </a:r>
            <a:endParaRPr lang="en-US" altLang="zh-TW" sz="2800" dirty="0" smtClean="0">
              <a:latin typeface="+mj-ea"/>
              <a:ea typeface="+mj-ea"/>
            </a:endParaRPr>
          </a:p>
          <a:p>
            <a:endParaRPr lang="zh-TW" altLang="en-US" dirty="0"/>
          </a:p>
        </p:txBody>
      </p:sp>
      <p:grpSp>
        <p:nvGrpSpPr>
          <p:cNvPr id="4" name="群組 3"/>
          <p:cNvGrpSpPr/>
          <p:nvPr/>
        </p:nvGrpSpPr>
        <p:grpSpPr>
          <a:xfrm>
            <a:off x="0" y="5786454"/>
            <a:ext cx="9144000" cy="1000132"/>
            <a:chOff x="0" y="5786454"/>
            <a:chExt cx="9144000" cy="1000132"/>
          </a:xfrm>
        </p:grpSpPr>
        <p:pic>
          <p:nvPicPr>
            <p:cNvPr id="5" name="圖片 4" descr="8232384.jpg"/>
            <p:cNvPicPr>
              <a:picLocks noChangeAspect="1"/>
            </p:cNvPicPr>
            <p:nvPr/>
          </p:nvPicPr>
          <p:blipFill>
            <a:blip r:embed="rId3"/>
            <a:srcRect t="61096" b="9409"/>
            <a:stretch>
              <a:fillRect/>
            </a:stretch>
          </p:blipFill>
          <p:spPr>
            <a:xfrm>
              <a:off x="3571868" y="5786454"/>
              <a:ext cx="4286250" cy="1000132"/>
            </a:xfrm>
            <a:prstGeom prst="rect">
              <a:avLst/>
            </a:prstGeom>
          </p:spPr>
        </p:pic>
        <p:pic>
          <p:nvPicPr>
            <p:cNvPr id="6" name="圖片 5" descr="8232384.jpg"/>
            <p:cNvPicPr>
              <a:picLocks noChangeAspect="1"/>
            </p:cNvPicPr>
            <p:nvPr/>
          </p:nvPicPr>
          <p:blipFill>
            <a:blip r:embed="rId3"/>
            <a:srcRect t="61096" b="9409"/>
            <a:stretch>
              <a:fillRect/>
            </a:stretch>
          </p:blipFill>
          <p:spPr>
            <a:xfrm>
              <a:off x="0" y="5786454"/>
              <a:ext cx="4286250" cy="1000132"/>
            </a:xfrm>
            <a:prstGeom prst="rect">
              <a:avLst/>
            </a:prstGeom>
          </p:spPr>
        </p:pic>
        <p:pic>
          <p:nvPicPr>
            <p:cNvPr id="7" name="圖片 6" descr="8232384.jpg"/>
            <p:cNvPicPr>
              <a:picLocks noChangeAspect="1"/>
            </p:cNvPicPr>
            <p:nvPr/>
          </p:nvPicPr>
          <p:blipFill>
            <a:blip r:embed="rId3"/>
            <a:srcRect t="61096" b="9409"/>
            <a:stretch>
              <a:fillRect/>
            </a:stretch>
          </p:blipFill>
          <p:spPr>
            <a:xfrm>
              <a:off x="4857750" y="5786454"/>
              <a:ext cx="4286250" cy="1000132"/>
            </a:xfrm>
            <a:prstGeom prst="rect">
              <a:avLst/>
            </a:prstGeom>
          </p:spPr>
        </p:pic>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874771"/>
            <a:ext cx="7209045" cy="3570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圓角矩形圖說文字 10"/>
          <p:cNvSpPr/>
          <p:nvPr/>
        </p:nvSpPr>
        <p:spPr>
          <a:xfrm>
            <a:off x="5940152" y="4522696"/>
            <a:ext cx="2880320" cy="1633724"/>
          </a:xfrm>
          <a:prstGeom prst="wedgeRoundRectCallout">
            <a:avLst>
              <a:gd name="adj1" fmla="val -69769"/>
              <a:gd name="adj2" fmla="val -3691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mj-ea"/>
                <a:ea typeface="+mj-ea"/>
              </a:rPr>
              <a:t>有超過</a:t>
            </a:r>
            <a:r>
              <a:rPr lang="en-US" altLang="zh-TW" sz="2800" b="1" dirty="0">
                <a:solidFill>
                  <a:srgbClr val="FF0000"/>
                </a:solidFill>
                <a:latin typeface="+mj-ea"/>
                <a:ea typeface="+mj-ea"/>
              </a:rPr>
              <a:t>40%</a:t>
            </a:r>
            <a:r>
              <a:rPr lang="zh-TW" altLang="en-US" sz="2400" dirty="0">
                <a:solidFill>
                  <a:schemeClr val="tx1"/>
                </a:solidFill>
                <a:latin typeface="+mj-ea"/>
                <a:ea typeface="+mj-ea"/>
              </a:rPr>
              <a:t>的民眾</a:t>
            </a:r>
            <a:r>
              <a:rPr lang="zh-TW" altLang="en-US" sz="2400" dirty="0" smtClean="0">
                <a:solidFill>
                  <a:schemeClr val="tx1"/>
                </a:solidFill>
                <a:latin typeface="+mj-ea"/>
                <a:ea typeface="+mj-ea"/>
              </a:rPr>
              <a:t>會；</a:t>
            </a:r>
            <a:r>
              <a:rPr lang="zh-TW" altLang="en-US" sz="2400" dirty="0">
                <a:solidFill>
                  <a:schemeClr val="tx1"/>
                </a:solidFill>
                <a:latin typeface="+mj-ea"/>
                <a:ea typeface="+mj-ea"/>
              </a:rPr>
              <a:t>近</a:t>
            </a:r>
            <a:r>
              <a:rPr lang="en-US" altLang="zh-TW" sz="2400" dirty="0">
                <a:solidFill>
                  <a:schemeClr val="tx1"/>
                </a:solidFill>
                <a:latin typeface="+mj-ea"/>
                <a:ea typeface="+mj-ea"/>
              </a:rPr>
              <a:t>40%</a:t>
            </a:r>
            <a:r>
              <a:rPr lang="zh-TW" altLang="en-US" sz="2400" dirty="0">
                <a:solidFill>
                  <a:schemeClr val="tx1"/>
                </a:solidFill>
                <a:latin typeface="+mj-ea"/>
                <a:ea typeface="+mj-ea"/>
              </a:rPr>
              <a:t>的民眾不會</a:t>
            </a:r>
            <a:r>
              <a:rPr lang="zh-TW" altLang="en-US" sz="2400" dirty="0" smtClean="0">
                <a:solidFill>
                  <a:schemeClr val="tx1"/>
                </a:solidFill>
                <a:latin typeface="+mj-ea"/>
                <a:ea typeface="+mj-ea"/>
              </a:rPr>
              <a:t>。</a:t>
            </a:r>
            <a:endParaRPr lang="zh-TW" altLang="en-US" sz="2400" dirty="0">
              <a:solidFill>
                <a:schemeClr val="tx1"/>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研究結果</a:t>
            </a:r>
            <a:endParaRPr lang="zh-TW" altLang="en-US" sz="4000" b="1" dirty="0"/>
          </a:p>
        </p:txBody>
      </p:sp>
      <p:grpSp>
        <p:nvGrpSpPr>
          <p:cNvPr id="11" name="群組 10"/>
          <p:cNvGrpSpPr/>
          <p:nvPr/>
        </p:nvGrpSpPr>
        <p:grpSpPr>
          <a:xfrm>
            <a:off x="0" y="1124744"/>
            <a:ext cx="9144000" cy="5616624"/>
            <a:chOff x="0" y="1124744"/>
            <a:chExt cx="9144000" cy="5616624"/>
          </a:xfrm>
        </p:grpSpPr>
        <p:grpSp>
          <p:nvGrpSpPr>
            <p:cNvPr id="12" name="群組 11"/>
            <p:cNvGrpSpPr/>
            <p:nvPr/>
          </p:nvGrpSpPr>
          <p:grpSpPr>
            <a:xfrm>
              <a:off x="467544" y="1124744"/>
              <a:ext cx="8208911" cy="5049487"/>
              <a:chOff x="467544" y="1124744"/>
              <a:chExt cx="8208911" cy="5049487"/>
            </a:xfrm>
          </p:grpSpPr>
          <p:pic>
            <p:nvPicPr>
              <p:cNvPr id="17" name="Picture 2" descr="https://lh5.googleusercontent.com/XVRX-kuhtkZ0rj81BoD0u-SVQYRoOwIIrg26aGXVmiHB8wC4Cs4bFepRzTaa2LCn957prHN2U_911aBDDe3SZ4voRZcie_7Dc0DJadE3AVCBabGnmA3Lak4ntJIWvOMKArxZ1Zdhe4k"/>
              <p:cNvPicPr>
                <a:picLocks noChangeAspect="1" noChangeArrowheads="1"/>
              </p:cNvPicPr>
              <p:nvPr/>
            </p:nvPicPr>
            <p:blipFill rotWithShape="1">
              <a:blip r:embed="rId2">
                <a:extLst>
                  <a:ext uri="{28A0092B-C50C-407E-A947-70E740481C1C}">
                    <a14:useLocalDpi xmlns:a14="http://schemas.microsoft.com/office/drawing/2010/main" val="0"/>
                  </a:ext>
                </a:extLst>
              </a:blip>
              <a:srcRect t="9489" b="-2594"/>
              <a:stretch/>
            </p:blipFill>
            <p:spPr bwMode="auto">
              <a:xfrm>
                <a:off x="467544" y="1124744"/>
                <a:ext cx="8208911" cy="5049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矩形 17"/>
              <p:cNvSpPr/>
              <p:nvPr/>
            </p:nvSpPr>
            <p:spPr>
              <a:xfrm>
                <a:off x="467545" y="1124744"/>
                <a:ext cx="8208910" cy="4824536"/>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 name="群組 12"/>
            <p:cNvGrpSpPr/>
            <p:nvPr/>
          </p:nvGrpSpPr>
          <p:grpSpPr>
            <a:xfrm>
              <a:off x="0" y="5741236"/>
              <a:ext cx="9144000" cy="1000132"/>
              <a:chOff x="0" y="5786454"/>
              <a:chExt cx="9144000" cy="1000132"/>
            </a:xfrm>
          </p:grpSpPr>
          <p:pic>
            <p:nvPicPr>
              <p:cNvPr id="14" name="圖片 13" descr="8232384.jpg"/>
              <p:cNvPicPr>
                <a:picLocks noChangeAspect="1"/>
              </p:cNvPicPr>
              <p:nvPr/>
            </p:nvPicPr>
            <p:blipFill>
              <a:blip r:embed="rId3">
                <a:extLst>
                  <a:ext uri="{BEBA8EAE-BF5A-486C-A8C5-ECC9F3942E4B}">
                    <a14:imgProps xmlns:a14="http://schemas.microsoft.com/office/drawing/2010/main">
                      <a14:imgLayer r:embed="rId4">
                        <a14:imgEffect>
                          <a14:backgroundRemoval t="64045" b="90169" l="0" r="100000"/>
                        </a14:imgEffect>
                      </a14:imgLayer>
                    </a14:imgProps>
                  </a:ext>
                </a:extLst>
              </a:blip>
              <a:srcRect t="61096" b="9409"/>
              <a:stretch>
                <a:fillRect/>
              </a:stretch>
            </p:blipFill>
            <p:spPr>
              <a:xfrm>
                <a:off x="3571868" y="5786454"/>
                <a:ext cx="4286250" cy="1000132"/>
              </a:xfrm>
              <a:prstGeom prst="rect">
                <a:avLst/>
              </a:prstGeom>
            </p:spPr>
          </p:pic>
          <p:pic>
            <p:nvPicPr>
              <p:cNvPr id="15" name="圖片 14" descr="8232384.jpg"/>
              <p:cNvPicPr>
                <a:picLocks noChangeAspect="1"/>
              </p:cNvPicPr>
              <p:nvPr/>
            </p:nvPicPr>
            <p:blipFill>
              <a:blip r:embed="rId5">
                <a:extLst>
                  <a:ext uri="{BEBA8EAE-BF5A-486C-A8C5-ECC9F3942E4B}">
                    <a14:imgProps xmlns:a14="http://schemas.microsoft.com/office/drawing/2010/main">
                      <a14:imgLayer r:embed="rId4">
                        <a14:imgEffect>
                          <a14:backgroundRemoval t="56742" b="91573" l="0" r="100000"/>
                        </a14:imgEffect>
                      </a14:imgLayer>
                    </a14:imgProps>
                  </a:ext>
                </a:extLst>
              </a:blip>
              <a:srcRect t="61096" b="9409"/>
              <a:stretch>
                <a:fillRect/>
              </a:stretch>
            </p:blipFill>
            <p:spPr>
              <a:xfrm>
                <a:off x="0" y="5786454"/>
                <a:ext cx="4286250" cy="1000132"/>
              </a:xfrm>
              <a:prstGeom prst="rect">
                <a:avLst/>
              </a:prstGeom>
            </p:spPr>
          </p:pic>
          <p:pic>
            <p:nvPicPr>
              <p:cNvPr id="16" name="圖片 15" descr="8232384.jpg"/>
              <p:cNvPicPr>
                <a:picLocks noChangeAspect="1"/>
              </p:cNvPicPr>
              <p:nvPr/>
            </p:nvPicPr>
            <p:blipFill>
              <a:blip r:embed="rId3">
                <a:extLst>
                  <a:ext uri="{BEBA8EAE-BF5A-486C-A8C5-ECC9F3942E4B}">
                    <a14:imgProps xmlns:a14="http://schemas.microsoft.com/office/drawing/2010/main">
                      <a14:imgLayer r:embed="rId4">
                        <a14:imgEffect>
                          <a14:backgroundRemoval t="64045" b="90449" l="0" r="100000"/>
                        </a14:imgEffect>
                      </a14:imgLayer>
                    </a14:imgProps>
                  </a:ext>
                </a:extLst>
              </a:blip>
              <a:srcRect t="61096" b="9409"/>
              <a:stretch>
                <a:fillRect/>
              </a:stretch>
            </p:blipFill>
            <p:spPr>
              <a:xfrm>
                <a:off x="4857750" y="5786454"/>
                <a:ext cx="4286250" cy="1000132"/>
              </a:xfrm>
              <a:prstGeom prst="rect">
                <a:avLst/>
              </a:prstGeom>
            </p:spPr>
          </p:pic>
        </p:grpSp>
      </p:grpSp>
      <p:sp>
        <p:nvSpPr>
          <p:cNvPr id="3" name="內容版面配置區 2"/>
          <p:cNvSpPr>
            <a:spLocks noGrp="1"/>
          </p:cNvSpPr>
          <p:nvPr>
            <p:ph sz="quarter" idx="1"/>
          </p:nvPr>
        </p:nvSpPr>
        <p:spPr/>
        <p:txBody>
          <a:bodyPr>
            <a:normAutofit/>
          </a:bodyPr>
          <a:lstStyle/>
          <a:p>
            <a:pPr marL="0" indent="0">
              <a:buNone/>
            </a:pPr>
            <a:r>
              <a:rPr lang="zh-TW" altLang="en-US" sz="2800" dirty="0">
                <a:latin typeface="+mj-ea"/>
                <a:ea typeface="+mj-ea"/>
              </a:rPr>
              <a:t>我購物時，會自費購買塑膠袋</a:t>
            </a:r>
            <a:r>
              <a:rPr lang="zh-TW" altLang="en-US" sz="2800" dirty="0" smtClean="0">
                <a:latin typeface="+mj-ea"/>
                <a:ea typeface="+mj-ea"/>
              </a:rPr>
              <a:t>。</a:t>
            </a:r>
            <a:endParaRPr lang="en-US" altLang="zh-TW" sz="2800" dirty="0" smtClean="0">
              <a:latin typeface="+mj-ea"/>
              <a:ea typeface="+mj-ea"/>
            </a:endParaRPr>
          </a:p>
          <a:p>
            <a:r>
              <a:rPr lang="zh-TW" altLang="en-US" sz="2800" dirty="0" smtClean="0">
                <a:latin typeface="+mj-ea"/>
                <a:ea typeface="+mj-ea"/>
              </a:rPr>
              <a:t>將</a:t>
            </a:r>
            <a:r>
              <a:rPr lang="zh-TW" altLang="en-US" sz="2800" dirty="0">
                <a:latin typeface="+mj-ea"/>
                <a:ea typeface="+mj-ea"/>
              </a:rPr>
              <a:t>本題結果與年齡作交叉分析，</a:t>
            </a:r>
            <a:r>
              <a:rPr lang="zh-TW" altLang="en-US" sz="2800" dirty="0" smtClean="0">
                <a:latin typeface="+mj-ea"/>
                <a:ea typeface="+mj-ea"/>
              </a:rPr>
              <a:t>得到：</a:t>
            </a:r>
            <a:r>
              <a:rPr lang="zh-TW" altLang="en-US" sz="2800" b="1" dirty="0" smtClean="0">
                <a:solidFill>
                  <a:srgbClr val="0066FF"/>
                </a:solidFill>
                <a:latin typeface="+mj-ea"/>
                <a:ea typeface="+mj-ea"/>
              </a:rPr>
              <a:t>年齡</a:t>
            </a:r>
            <a:r>
              <a:rPr lang="zh-TW" altLang="en-US" sz="2800" b="1" dirty="0">
                <a:solidFill>
                  <a:srgbClr val="0066FF"/>
                </a:solidFill>
                <a:latin typeface="+mj-ea"/>
                <a:ea typeface="+mj-ea"/>
              </a:rPr>
              <a:t>層愈高自費</a:t>
            </a:r>
            <a:r>
              <a:rPr lang="zh-TW" altLang="en-US" sz="2800" b="1" dirty="0" smtClean="0">
                <a:solidFill>
                  <a:srgbClr val="0066FF"/>
                </a:solidFill>
                <a:latin typeface="+mj-ea"/>
                <a:ea typeface="+mj-ea"/>
              </a:rPr>
              <a:t>塑膠袋</a:t>
            </a:r>
            <a:r>
              <a:rPr lang="zh-TW" altLang="en-US" sz="2800" b="1" dirty="0">
                <a:solidFill>
                  <a:srgbClr val="0066FF"/>
                </a:solidFill>
                <a:latin typeface="+mj-ea"/>
                <a:ea typeface="+mj-ea"/>
              </a:rPr>
              <a:t>的人愈多</a:t>
            </a:r>
            <a:r>
              <a:rPr lang="zh-TW" altLang="en-US" sz="2800" dirty="0">
                <a:solidFill>
                  <a:srgbClr val="0066FF"/>
                </a:solidFill>
                <a:latin typeface="+mj-ea"/>
                <a:ea typeface="+mj-ea"/>
              </a:rPr>
              <a:t>。 </a:t>
            </a:r>
          </a:p>
        </p:txBody>
      </p:sp>
    </p:spTree>
    <p:extLst>
      <p:ext uri="{BB962C8B-B14F-4D97-AF65-F5344CB8AC3E}">
        <p14:creationId xmlns:p14="http://schemas.microsoft.com/office/powerpoint/2010/main" val="1646987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t>研究結果</a:t>
            </a:r>
            <a:endParaRPr lang="zh-TW" altLang="en-US" sz="4000" dirty="0"/>
          </a:p>
        </p:txBody>
      </p:sp>
      <p:sp>
        <p:nvSpPr>
          <p:cNvPr id="3" name="內容版面配置區 2"/>
          <p:cNvSpPr>
            <a:spLocks noGrp="1"/>
          </p:cNvSpPr>
          <p:nvPr>
            <p:ph sz="quarter" idx="1"/>
          </p:nvPr>
        </p:nvSpPr>
        <p:spPr/>
        <p:txBody>
          <a:bodyPr>
            <a:normAutofit/>
          </a:bodyPr>
          <a:lstStyle/>
          <a:p>
            <a:pPr marL="0" indent="0">
              <a:buNone/>
            </a:pPr>
            <a:r>
              <a:rPr lang="en-US" altLang="zh-TW" sz="2800" dirty="0" smtClean="0">
                <a:latin typeface="+mj-ea"/>
                <a:ea typeface="+mj-ea"/>
              </a:rPr>
              <a:t>(</a:t>
            </a:r>
            <a:r>
              <a:rPr lang="zh-TW" altLang="en-US" sz="2800" dirty="0" smtClean="0">
                <a:latin typeface="+mj-ea"/>
                <a:ea typeface="+mj-ea"/>
              </a:rPr>
              <a:t>三</a:t>
            </a:r>
            <a:r>
              <a:rPr lang="en-US" altLang="zh-TW" sz="2800" dirty="0" smtClean="0">
                <a:latin typeface="+mj-ea"/>
                <a:ea typeface="+mj-ea"/>
              </a:rPr>
              <a:t>)</a:t>
            </a:r>
            <a:r>
              <a:rPr lang="zh-TW" altLang="en-US" sz="2800" dirty="0" smtClean="0">
                <a:latin typeface="+mj-ea"/>
                <a:ea typeface="+mj-ea"/>
              </a:rPr>
              <a:t>我</a:t>
            </a:r>
            <a:r>
              <a:rPr lang="zh-TW" altLang="en-US" sz="2800" dirty="0" smtClean="0">
                <a:latin typeface="+mj-ea"/>
                <a:ea typeface="+mj-ea"/>
              </a:rPr>
              <a:t>平常</a:t>
            </a:r>
            <a:r>
              <a:rPr lang="zh-TW" altLang="en-US" sz="2800" dirty="0">
                <a:latin typeface="+mj-ea"/>
                <a:ea typeface="+mj-ea"/>
              </a:rPr>
              <a:t>有喝超商咖啡的習慣。</a:t>
            </a:r>
          </a:p>
        </p:txBody>
      </p:sp>
      <p:grpSp>
        <p:nvGrpSpPr>
          <p:cNvPr id="4" name="群組 3"/>
          <p:cNvGrpSpPr/>
          <p:nvPr/>
        </p:nvGrpSpPr>
        <p:grpSpPr>
          <a:xfrm>
            <a:off x="0" y="5786454"/>
            <a:ext cx="9144000" cy="1000132"/>
            <a:chOff x="0" y="5786454"/>
            <a:chExt cx="9144000" cy="1000132"/>
          </a:xfrm>
        </p:grpSpPr>
        <p:pic>
          <p:nvPicPr>
            <p:cNvPr id="5" name="圖片 4" descr="8232384.jpg"/>
            <p:cNvPicPr>
              <a:picLocks noChangeAspect="1"/>
            </p:cNvPicPr>
            <p:nvPr/>
          </p:nvPicPr>
          <p:blipFill>
            <a:blip r:embed="rId2"/>
            <a:srcRect t="61096" b="9409"/>
            <a:stretch>
              <a:fillRect/>
            </a:stretch>
          </p:blipFill>
          <p:spPr>
            <a:xfrm>
              <a:off x="3571868" y="5786454"/>
              <a:ext cx="4286250" cy="1000132"/>
            </a:xfrm>
            <a:prstGeom prst="rect">
              <a:avLst/>
            </a:prstGeom>
          </p:spPr>
        </p:pic>
        <p:pic>
          <p:nvPicPr>
            <p:cNvPr id="6" name="圖片 5" descr="8232384.jpg"/>
            <p:cNvPicPr>
              <a:picLocks noChangeAspect="1"/>
            </p:cNvPicPr>
            <p:nvPr/>
          </p:nvPicPr>
          <p:blipFill>
            <a:blip r:embed="rId2"/>
            <a:srcRect t="61096" b="9409"/>
            <a:stretch>
              <a:fillRect/>
            </a:stretch>
          </p:blipFill>
          <p:spPr>
            <a:xfrm>
              <a:off x="0" y="5786454"/>
              <a:ext cx="4286250" cy="1000132"/>
            </a:xfrm>
            <a:prstGeom prst="rect">
              <a:avLst/>
            </a:prstGeom>
          </p:spPr>
        </p:pic>
        <p:pic>
          <p:nvPicPr>
            <p:cNvPr id="7" name="圖片 6" descr="8232384.jpg"/>
            <p:cNvPicPr>
              <a:picLocks noChangeAspect="1"/>
            </p:cNvPicPr>
            <p:nvPr/>
          </p:nvPicPr>
          <p:blipFill>
            <a:blip r:embed="rId2"/>
            <a:srcRect t="61096" b="9409"/>
            <a:stretch>
              <a:fillRect/>
            </a:stretch>
          </p:blipFill>
          <p:spPr>
            <a:xfrm>
              <a:off x="4857750" y="5786454"/>
              <a:ext cx="4286250" cy="1000132"/>
            </a:xfrm>
            <a:prstGeom prst="rect">
              <a:avLst/>
            </a:prstGeom>
          </p:spPr>
        </p:pic>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887393"/>
            <a:ext cx="7066591" cy="348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圓角矩形圖說文字 9"/>
          <p:cNvSpPr/>
          <p:nvPr/>
        </p:nvSpPr>
        <p:spPr>
          <a:xfrm>
            <a:off x="5940152" y="4522696"/>
            <a:ext cx="2880320" cy="1633724"/>
          </a:xfrm>
          <a:prstGeom prst="wedgeRoundRectCallout">
            <a:avLst>
              <a:gd name="adj1" fmla="val -69769"/>
              <a:gd name="adj2" fmla="val -3691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latin typeface="+mj-ea"/>
                <a:ea typeface="+mj-ea"/>
              </a:rPr>
              <a:t>約有</a:t>
            </a:r>
            <a:r>
              <a:rPr lang="zh-TW" altLang="en-US" sz="2800" b="1" dirty="0" smtClean="0">
                <a:solidFill>
                  <a:srgbClr val="FF0000"/>
                </a:solidFill>
                <a:latin typeface="+mj-ea"/>
                <a:ea typeface="+mj-ea"/>
              </a:rPr>
              <a:t>半數</a:t>
            </a:r>
            <a:r>
              <a:rPr lang="zh-TW" altLang="en-US" sz="2400" dirty="0" smtClean="0">
                <a:solidFill>
                  <a:schemeClr val="tx1"/>
                </a:solidFill>
                <a:latin typeface="+mj-ea"/>
                <a:ea typeface="+mj-ea"/>
              </a:rPr>
              <a:t>的</a:t>
            </a:r>
            <a:r>
              <a:rPr lang="zh-TW" altLang="en-US" sz="2400" dirty="0">
                <a:solidFill>
                  <a:schemeClr val="tx1"/>
                </a:solidFill>
                <a:latin typeface="+mj-ea"/>
                <a:ea typeface="+mj-ea"/>
              </a:rPr>
              <a:t>人有喝超商咖啡的</a:t>
            </a:r>
            <a:r>
              <a:rPr lang="zh-TW" altLang="en-US" sz="2400" dirty="0" smtClean="0">
                <a:solidFill>
                  <a:schemeClr val="tx1"/>
                </a:solidFill>
                <a:latin typeface="+mj-ea"/>
                <a:ea typeface="+mj-ea"/>
              </a:rPr>
              <a:t>習慣。</a:t>
            </a:r>
            <a:endParaRPr lang="zh-TW" altLang="en-US" sz="2400" dirty="0">
              <a:solidFill>
                <a:schemeClr val="tx1"/>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t>研究結果</a:t>
            </a:r>
            <a:endParaRPr lang="zh-TW" altLang="en-US" sz="4000" dirty="0"/>
          </a:p>
        </p:txBody>
      </p:sp>
      <p:sp>
        <p:nvSpPr>
          <p:cNvPr id="3" name="內容版面配置區 2"/>
          <p:cNvSpPr>
            <a:spLocks noGrp="1"/>
          </p:cNvSpPr>
          <p:nvPr>
            <p:ph sz="quarter" idx="1"/>
          </p:nvPr>
        </p:nvSpPr>
        <p:spPr/>
        <p:txBody>
          <a:bodyPr>
            <a:normAutofit/>
          </a:bodyPr>
          <a:lstStyle/>
          <a:p>
            <a:r>
              <a:rPr lang="zh-TW" altLang="en-US" sz="2800" dirty="0">
                <a:latin typeface="+mj-ea"/>
                <a:ea typeface="+mj-ea"/>
              </a:rPr>
              <a:t>承上題，我購買超商咖啡時，會使用該店所提供的免費</a:t>
            </a:r>
            <a:r>
              <a:rPr lang="zh-TW" altLang="en-US" sz="2800" dirty="0" smtClean="0">
                <a:latin typeface="+mj-ea"/>
                <a:ea typeface="+mj-ea"/>
              </a:rPr>
              <a:t>塑膠袋。</a:t>
            </a:r>
            <a:endParaRPr lang="zh-TW" altLang="en-US" sz="2800" dirty="0">
              <a:latin typeface="+mj-ea"/>
              <a:ea typeface="+mj-ea"/>
            </a:endParaRPr>
          </a:p>
        </p:txBody>
      </p:sp>
      <p:grpSp>
        <p:nvGrpSpPr>
          <p:cNvPr id="4" name="群組 3"/>
          <p:cNvGrpSpPr/>
          <p:nvPr/>
        </p:nvGrpSpPr>
        <p:grpSpPr>
          <a:xfrm>
            <a:off x="0" y="5786454"/>
            <a:ext cx="9144000" cy="1000132"/>
            <a:chOff x="0" y="5786454"/>
            <a:chExt cx="9144000" cy="1000132"/>
          </a:xfrm>
        </p:grpSpPr>
        <p:pic>
          <p:nvPicPr>
            <p:cNvPr id="5" name="圖片 4" descr="8232384.jpg"/>
            <p:cNvPicPr>
              <a:picLocks noChangeAspect="1"/>
            </p:cNvPicPr>
            <p:nvPr/>
          </p:nvPicPr>
          <p:blipFill>
            <a:blip r:embed="rId2"/>
            <a:srcRect t="61096" b="9409"/>
            <a:stretch>
              <a:fillRect/>
            </a:stretch>
          </p:blipFill>
          <p:spPr>
            <a:xfrm>
              <a:off x="3571868" y="5786454"/>
              <a:ext cx="4286250" cy="1000132"/>
            </a:xfrm>
            <a:prstGeom prst="rect">
              <a:avLst/>
            </a:prstGeom>
          </p:spPr>
        </p:pic>
        <p:pic>
          <p:nvPicPr>
            <p:cNvPr id="6" name="圖片 5" descr="8232384.jpg"/>
            <p:cNvPicPr>
              <a:picLocks noChangeAspect="1"/>
            </p:cNvPicPr>
            <p:nvPr/>
          </p:nvPicPr>
          <p:blipFill>
            <a:blip r:embed="rId2"/>
            <a:srcRect t="61096" b="9409"/>
            <a:stretch>
              <a:fillRect/>
            </a:stretch>
          </p:blipFill>
          <p:spPr>
            <a:xfrm>
              <a:off x="0" y="5786454"/>
              <a:ext cx="4286250" cy="1000132"/>
            </a:xfrm>
            <a:prstGeom prst="rect">
              <a:avLst/>
            </a:prstGeom>
          </p:spPr>
        </p:pic>
        <p:pic>
          <p:nvPicPr>
            <p:cNvPr id="7" name="圖片 6" descr="8232384.jpg"/>
            <p:cNvPicPr>
              <a:picLocks noChangeAspect="1"/>
            </p:cNvPicPr>
            <p:nvPr/>
          </p:nvPicPr>
          <p:blipFill>
            <a:blip r:embed="rId2"/>
            <a:srcRect t="61096" b="9409"/>
            <a:stretch>
              <a:fillRect/>
            </a:stretch>
          </p:blipFill>
          <p:spPr>
            <a:xfrm>
              <a:off x="4857750" y="5786454"/>
              <a:ext cx="4286250" cy="1000132"/>
            </a:xfrm>
            <a:prstGeom prst="rect">
              <a:avLst/>
            </a:prstGeom>
          </p:spPr>
        </p:pic>
      </p:grpSp>
      <p:sp>
        <p:nvSpPr>
          <p:cNvPr id="8" name="AutoShape 2" descr="表單回應圖表。題目：承上題，我購買超商咖啡時，會使用該店所提供的免費塑膠袋。。回應數：345 則回應。"/>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204864"/>
            <a:ext cx="7163594"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圓角矩形圖說文字 9"/>
          <p:cNvSpPr/>
          <p:nvPr/>
        </p:nvSpPr>
        <p:spPr>
          <a:xfrm>
            <a:off x="5940152" y="4522696"/>
            <a:ext cx="2880320" cy="1633724"/>
          </a:xfrm>
          <a:prstGeom prst="wedgeRoundRectCallout">
            <a:avLst>
              <a:gd name="adj1" fmla="val -69769"/>
              <a:gd name="adj2" fmla="val -3691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latin typeface="+mj-ea"/>
                <a:ea typeface="+mj-ea"/>
              </a:rPr>
              <a:t>約有超過</a:t>
            </a:r>
            <a:r>
              <a:rPr lang="en-US" altLang="zh-TW" sz="2800" b="1" dirty="0" smtClean="0">
                <a:solidFill>
                  <a:srgbClr val="FF0000"/>
                </a:solidFill>
                <a:latin typeface="+mj-ea"/>
                <a:ea typeface="+mj-ea"/>
              </a:rPr>
              <a:t>30</a:t>
            </a:r>
            <a:r>
              <a:rPr lang="en-US" altLang="zh-TW" sz="2800" b="1" dirty="0">
                <a:solidFill>
                  <a:srgbClr val="FF0000"/>
                </a:solidFill>
                <a:latin typeface="+mj-ea"/>
                <a:ea typeface="+mj-ea"/>
              </a:rPr>
              <a:t>%</a:t>
            </a:r>
            <a:r>
              <a:rPr lang="zh-TW" altLang="en-US" sz="2400" dirty="0">
                <a:solidFill>
                  <a:schemeClr val="tx1"/>
                </a:solidFill>
                <a:latin typeface="+mj-ea"/>
                <a:ea typeface="+mj-ea"/>
              </a:rPr>
              <a:t>的民眾會使用超商提供的免費</a:t>
            </a:r>
            <a:r>
              <a:rPr lang="zh-TW" altLang="en-US" sz="2400" dirty="0" smtClean="0">
                <a:solidFill>
                  <a:schemeClr val="tx1"/>
                </a:solidFill>
                <a:latin typeface="+mj-ea"/>
                <a:ea typeface="+mj-ea"/>
              </a:rPr>
              <a:t>塑膠袋。</a:t>
            </a:r>
            <a:endParaRPr lang="zh-TW" altLang="en-US" sz="2400" dirty="0">
              <a:solidFill>
                <a:schemeClr val="tx1"/>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研究結果</a:t>
            </a:r>
            <a:endParaRPr lang="zh-TW" altLang="en-US" sz="4000" b="1" dirty="0"/>
          </a:p>
        </p:txBody>
      </p:sp>
      <p:grpSp>
        <p:nvGrpSpPr>
          <p:cNvPr id="11" name="群組 10"/>
          <p:cNvGrpSpPr/>
          <p:nvPr/>
        </p:nvGrpSpPr>
        <p:grpSpPr>
          <a:xfrm>
            <a:off x="0" y="1124744"/>
            <a:ext cx="9144000" cy="5616624"/>
            <a:chOff x="0" y="1124744"/>
            <a:chExt cx="9144000" cy="5616624"/>
          </a:xfrm>
        </p:grpSpPr>
        <p:grpSp>
          <p:nvGrpSpPr>
            <p:cNvPr id="12" name="群組 11"/>
            <p:cNvGrpSpPr/>
            <p:nvPr/>
          </p:nvGrpSpPr>
          <p:grpSpPr>
            <a:xfrm>
              <a:off x="467544" y="1124744"/>
              <a:ext cx="8208911" cy="5049487"/>
              <a:chOff x="467544" y="1124744"/>
              <a:chExt cx="8208911" cy="5049487"/>
            </a:xfrm>
          </p:grpSpPr>
          <p:pic>
            <p:nvPicPr>
              <p:cNvPr id="17" name="Picture 2" descr="https://lh5.googleusercontent.com/XVRX-kuhtkZ0rj81BoD0u-SVQYRoOwIIrg26aGXVmiHB8wC4Cs4bFepRzTaa2LCn957prHN2U_911aBDDe3SZ4voRZcie_7Dc0DJadE3AVCBabGnmA3Lak4ntJIWvOMKArxZ1Zdhe4k"/>
              <p:cNvPicPr>
                <a:picLocks noChangeAspect="1" noChangeArrowheads="1"/>
              </p:cNvPicPr>
              <p:nvPr/>
            </p:nvPicPr>
            <p:blipFill rotWithShape="1">
              <a:blip r:embed="rId2">
                <a:extLst>
                  <a:ext uri="{28A0092B-C50C-407E-A947-70E740481C1C}">
                    <a14:useLocalDpi xmlns:a14="http://schemas.microsoft.com/office/drawing/2010/main" val="0"/>
                  </a:ext>
                </a:extLst>
              </a:blip>
              <a:srcRect t="9489" b="-2594"/>
              <a:stretch/>
            </p:blipFill>
            <p:spPr bwMode="auto">
              <a:xfrm>
                <a:off x="467544" y="1124744"/>
                <a:ext cx="8208911" cy="5049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矩形 17"/>
              <p:cNvSpPr/>
              <p:nvPr/>
            </p:nvSpPr>
            <p:spPr>
              <a:xfrm>
                <a:off x="467545" y="1124744"/>
                <a:ext cx="8208910" cy="4824536"/>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 name="群組 12"/>
            <p:cNvGrpSpPr/>
            <p:nvPr/>
          </p:nvGrpSpPr>
          <p:grpSpPr>
            <a:xfrm>
              <a:off x="0" y="5741236"/>
              <a:ext cx="9144000" cy="1000132"/>
              <a:chOff x="0" y="5786454"/>
              <a:chExt cx="9144000" cy="1000132"/>
            </a:xfrm>
          </p:grpSpPr>
          <p:pic>
            <p:nvPicPr>
              <p:cNvPr id="14" name="圖片 13" descr="8232384.jpg"/>
              <p:cNvPicPr>
                <a:picLocks noChangeAspect="1"/>
              </p:cNvPicPr>
              <p:nvPr/>
            </p:nvPicPr>
            <p:blipFill>
              <a:blip r:embed="rId3">
                <a:extLst>
                  <a:ext uri="{BEBA8EAE-BF5A-486C-A8C5-ECC9F3942E4B}">
                    <a14:imgProps xmlns:a14="http://schemas.microsoft.com/office/drawing/2010/main">
                      <a14:imgLayer r:embed="rId4">
                        <a14:imgEffect>
                          <a14:backgroundRemoval t="64045" b="90169" l="0" r="100000"/>
                        </a14:imgEffect>
                      </a14:imgLayer>
                    </a14:imgProps>
                  </a:ext>
                </a:extLst>
              </a:blip>
              <a:srcRect t="61096" b="9409"/>
              <a:stretch>
                <a:fillRect/>
              </a:stretch>
            </p:blipFill>
            <p:spPr>
              <a:xfrm>
                <a:off x="3571868" y="5786454"/>
                <a:ext cx="4286250" cy="1000132"/>
              </a:xfrm>
              <a:prstGeom prst="rect">
                <a:avLst/>
              </a:prstGeom>
            </p:spPr>
          </p:pic>
          <p:pic>
            <p:nvPicPr>
              <p:cNvPr id="15" name="圖片 14" descr="8232384.jpg"/>
              <p:cNvPicPr>
                <a:picLocks noChangeAspect="1"/>
              </p:cNvPicPr>
              <p:nvPr/>
            </p:nvPicPr>
            <p:blipFill>
              <a:blip r:embed="rId5">
                <a:extLst>
                  <a:ext uri="{BEBA8EAE-BF5A-486C-A8C5-ECC9F3942E4B}">
                    <a14:imgProps xmlns:a14="http://schemas.microsoft.com/office/drawing/2010/main">
                      <a14:imgLayer r:embed="rId4">
                        <a14:imgEffect>
                          <a14:backgroundRemoval t="56742" b="91573" l="0" r="100000"/>
                        </a14:imgEffect>
                      </a14:imgLayer>
                    </a14:imgProps>
                  </a:ext>
                </a:extLst>
              </a:blip>
              <a:srcRect t="61096" b="9409"/>
              <a:stretch>
                <a:fillRect/>
              </a:stretch>
            </p:blipFill>
            <p:spPr>
              <a:xfrm>
                <a:off x="0" y="5786454"/>
                <a:ext cx="4286250" cy="1000132"/>
              </a:xfrm>
              <a:prstGeom prst="rect">
                <a:avLst/>
              </a:prstGeom>
            </p:spPr>
          </p:pic>
          <p:pic>
            <p:nvPicPr>
              <p:cNvPr id="16" name="圖片 15" descr="8232384.jpg"/>
              <p:cNvPicPr>
                <a:picLocks noChangeAspect="1"/>
              </p:cNvPicPr>
              <p:nvPr/>
            </p:nvPicPr>
            <p:blipFill>
              <a:blip r:embed="rId3">
                <a:extLst>
                  <a:ext uri="{BEBA8EAE-BF5A-486C-A8C5-ECC9F3942E4B}">
                    <a14:imgProps xmlns:a14="http://schemas.microsoft.com/office/drawing/2010/main">
                      <a14:imgLayer r:embed="rId4">
                        <a14:imgEffect>
                          <a14:backgroundRemoval t="64045" b="90449" l="0" r="100000"/>
                        </a14:imgEffect>
                      </a14:imgLayer>
                    </a14:imgProps>
                  </a:ext>
                </a:extLst>
              </a:blip>
              <a:srcRect t="61096" b="9409"/>
              <a:stretch>
                <a:fillRect/>
              </a:stretch>
            </p:blipFill>
            <p:spPr>
              <a:xfrm>
                <a:off x="4857750" y="5786454"/>
                <a:ext cx="4286250" cy="1000132"/>
              </a:xfrm>
              <a:prstGeom prst="rect">
                <a:avLst/>
              </a:prstGeom>
            </p:spPr>
          </p:pic>
        </p:grpSp>
      </p:grpSp>
      <p:sp>
        <p:nvSpPr>
          <p:cNvPr id="3" name="內容版面配置區 2"/>
          <p:cNvSpPr>
            <a:spLocks noGrp="1"/>
          </p:cNvSpPr>
          <p:nvPr>
            <p:ph sz="quarter" idx="1"/>
          </p:nvPr>
        </p:nvSpPr>
        <p:spPr/>
        <p:txBody>
          <a:bodyPr>
            <a:normAutofit/>
          </a:bodyPr>
          <a:lstStyle/>
          <a:p>
            <a:pPr marL="0" indent="0">
              <a:buNone/>
            </a:pPr>
            <a:r>
              <a:rPr lang="zh-TW" altLang="en-US" sz="2800" dirty="0">
                <a:latin typeface="+mj-ea"/>
                <a:ea typeface="+mj-ea"/>
              </a:rPr>
              <a:t>承上題，我購買超商咖啡時，會使用該店所提供的免費塑膠袋。</a:t>
            </a:r>
          </a:p>
          <a:p>
            <a:r>
              <a:rPr lang="zh-TW" altLang="en-US" sz="2800" dirty="0" smtClean="0">
                <a:latin typeface="+mj-ea"/>
                <a:ea typeface="+mj-ea"/>
              </a:rPr>
              <a:t>將</a:t>
            </a:r>
            <a:r>
              <a:rPr lang="zh-TW" altLang="en-US" sz="2800" dirty="0">
                <a:latin typeface="+mj-ea"/>
                <a:ea typeface="+mj-ea"/>
              </a:rPr>
              <a:t>本題結果與年齡作交叉分析，</a:t>
            </a:r>
            <a:r>
              <a:rPr lang="zh-TW" altLang="en-US" sz="2800" dirty="0" smtClean="0">
                <a:latin typeface="+mj-ea"/>
                <a:ea typeface="+mj-ea"/>
              </a:rPr>
              <a:t>得到：</a:t>
            </a:r>
            <a:r>
              <a:rPr lang="zh-TW" altLang="en-US" sz="2800" b="1" dirty="0" smtClean="0">
                <a:solidFill>
                  <a:srgbClr val="0066FF"/>
                </a:solidFill>
                <a:latin typeface="+mj-ea"/>
                <a:ea typeface="+mj-ea"/>
              </a:rPr>
              <a:t>年齡</a:t>
            </a:r>
            <a:r>
              <a:rPr lang="zh-TW" altLang="en-US" sz="2800" b="1" dirty="0">
                <a:solidFill>
                  <a:srgbClr val="0066FF"/>
                </a:solidFill>
                <a:latin typeface="+mj-ea"/>
                <a:ea typeface="+mj-ea"/>
              </a:rPr>
              <a:t>層愈低使用超商塑膠袋的人愈多。</a:t>
            </a:r>
          </a:p>
        </p:txBody>
      </p:sp>
    </p:spTree>
    <p:extLst>
      <p:ext uri="{BB962C8B-B14F-4D97-AF65-F5344CB8AC3E}">
        <p14:creationId xmlns:p14="http://schemas.microsoft.com/office/powerpoint/2010/main" val="915548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t>研究結果</a:t>
            </a:r>
          </a:p>
        </p:txBody>
      </p:sp>
      <p:sp>
        <p:nvSpPr>
          <p:cNvPr id="3" name="內容版面配置區 2"/>
          <p:cNvSpPr>
            <a:spLocks noGrp="1"/>
          </p:cNvSpPr>
          <p:nvPr>
            <p:ph sz="quarter" idx="1"/>
          </p:nvPr>
        </p:nvSpPr>
        <p:spPr/>
        <p:txBody>
          <a:bodyPr>
            <a:normAutofit/>
          </a:bodyPr>
          <a:lstStyle/>
          <a:p>
            <a:pPr marL="0" indent="0">
              <a:buNone/>
            </a:pPr>
            <a:r>
              <a:rPr lang="en-US" altLang="zh-TW" sz="2800" dirty="0" smtClean="0">
                <a:latin typeface="+mj-ea"/>
                <a:ea typeface="+mj-ea"/>
              </a:rPr>
              <a:t>(</a:t>
            </a:r>
            <a:r>
              <a:rPr lang="zh-TW" altLang="en-US" sz="2800" dirty="0" smtClean="0">
                <a:latin typeface="+mj-ea"/>
                <a:ea typeface="+mj-ea"/>
              </a:rPr>
              <a:t>四</a:t>
            </a:r>
            <a:r>
              <a:rPr lang="en-US" altLang="zh-TW" sz="2800" dirty="0" smtClean="0">
                <a:latin typeface="+mj-ea"/>
                <a:ea typeface="+mj-ea"/>
              </a:rPr>
              <a:t>)</a:t>
            </a:r>
            <a:r>
              <a:rPr lang="zh-TW" altLang="en-US" sz="2800" dirty="0" smtClean="0">
                <a:latin typeface="+mj-ea"/>
                <a:ea typeface="+mj-ea"/>
              </a:rPr>
              <a:t>我</a:t>
            </a:r>
            <a:r>
              <a:rPr lang="zh-TW" altLang="en-US" sz="2800" dirty="0">
                <a:latin typeface="+mj-ea"/>
                <a:ea typeface="+mj-ea"/>
              </a:rPr>
              <a:t>知道明年起購買藥粧、醫療器材行、</a:t>
            </a:r>
            <a:r>
              <a:rPr lang="en-US" altLang="zh-TW" sz="2800" dirty="0">
                <a:latin typeface="+mj-ea"/>
                <a:ea typeface="+mj-ea"/>
              </a:rPr>
              <a:t>3C</a:t>
            </a:r>
            <a:r>
              <a:rPr lang="zh-TW" altLang="en-US" sz="2800" dirty="0">
                <a:latin typeface="+mj-ea"/>
                <a:ea typeface="+mj-ea"/>
              </a:rPr>
              <a:t>零售、書店文具店、洗衣店、飲料店及西點麵包店產品要自費塑膠袋。</a:t>
            </a:r>
          </a:p>
        </p:txBody>
      </p:sp>
      <p:grpSp>
        <p:nvGrpSpPr>
          <p:cNvPr id="4" name="群組 3"/>
          <p:cNvGrpSpPr/>
          <p:nvPr/>
        </p:nvGrpSpPr>
        <p:grpSpPr>
          <a:xfrm>
            <a:off x="0" y="5786454"/>
            <a:ext cx="9144000" cy="1000132"/>
            <a:chOff x="0" y="5786454"/>
            <a:chExt cx="9144000" cy="1000132"/>
          </a:xfrm>
        </p:grpSpPr>
        <p:pic>
          <p:nvPicPr>
            <p:cNvPr id="5" name="圖片 4" descr="8232384.jpg"/>
            <p:cNvPicPr>
              <a:picLocks noChangeAspect="1"/>
            </p:cNvPicPr>
            <p:nvPr/>
          </p:nvPicPr>
          <p:blipFill>
            <a:blip r:embed="rId2"/>
            <a:srcRect t="61096" b="9409"/>
            <a:stretch>
              <a:fillRect/>
            </a:stretch>
          </p:blipFill>
          <p:spPr>
            <a:xfrm>
              <a:off x="3571868" y="5786454"/>
              <a:ext cx="4286250" cy="1000132"/>
            </a:xfrm>
            <a:prstGeom prst="rect">
              <a:avLst/>
            </a:prstGeom>
          </p:spPr>
        </p:pic>
        <p:pic>
          <p:nvPicPr>
            <p:cNvPr id="6" name="圖片 5" descr="8232384.jpg"/>
            <p:cNvPicPr>
              <a:picLocks noChangeAspect="1"/>
            </p:cNvPicPr>
            <p:nvPr/>
          </p:nvPicPr>
          <p:blipFill>
            <a:blip r:embed="rId2"/>
            <a:srcRect t="61096" b="9409"/>
            <a:stretch>
              <a:fillRect/>
            </a:stretch>
          </p:blipFill>
          <p:spPr>
            <a:xfrm>
              <a:off x="0" y="5786454"/>
              <a:ext cx="4286250" cy="1000132"/>
            </a:xfrm>
            <a:prstGeom prst="rect">
              <a:avLst/>
            </a:prstGeom>
          </p:spPr>
        </p:pic>
        <p:pic>
          <p:nvPicPr>
            <p:cNvPr id="7" name="圖片 6" descr="8232384.jpg"/>
            <p:cNvPicPr>
              <a:picLocks noChangeAspect="1"/>
            </p:cNvPicPr>
            <p:nvPr/>
          </p:nvPicPr>
          <p:blipFill>
            <a:blip r:embed="rId2"/>
            <a:srcRect t="61096" b="9409"/>
            <a:stretch>
              <a:fillRect/>
            </a:stretch>
          </p:blipFill>
          <p:spPr>
            <a:xfrm>
              <a:off x="4857750" y="5786454"/>
              <a:ext cx="4286250" cy="1000132"/>
            </a:xfrm>
            <a:prstGeom prst="rect">
              <a:avLst/>
            </a:prstGeom>
          </p:spPr>
        </p:pic>
      </p:gr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564904"/>
            <a:ext cx="7108735"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圓角矩形圖說文字 9"/>
          <p:cNvSpPr/>
          <p:nvPr/>
        </p:nvSpPr>
        <p:spPr>
          <a:xfrm>
            <a:off x="5940152" y="4522696"/>
            <a:ext cx="2880320" cy="1633724"/>
          </a:xfrm>
          <a:prstGeom prst="wedgeRoundRectCallout">
            <a:avLst>
              <a:gd name="adj1" fmla="val -69769"/>
              <a:gd name="adj2" fmla="val -3691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latin typeface="+mj-ea"/>
                <a:ea typeface="+mj-ea"/>
              </a:rPr>
              <a:t>有</a:t>
            </a:r>
            <a:r>
              <a:rPr lang="en-US" altLang="zh-TW" sz="2800" b="1" dirty="0" smtClean="0">
                <a:solidFill>
                  <a:srgbClr val="FF0000"/>
                </a:solidFill>
                <a:latin typeface="+mj-ea"/>
                <a:ea typeface="+mj-ea"/>
              </a:rPr>
              <a:t>76</a:t>
            </a:r>
            <a:r>
              <a:rPr lang="en-US" altLang="zh-TW" sz="2800" b="1" dirty="0">
                <a:solidFill>
                  <a:srgbClr val="FF0000"/>
                </a:solidFill>
                <a:latin typeface="+mj-ea"/>
                <a:ea typeface="+mj-ea"/>
              </a:rPr>
              <a:t>%</a:t>
            </a:r>
            <a:r>
              <a:rPr lang="zh-TW" altLang="en-US" sz="2400" dirty="0">
                <a:solidFill>
                  <a:schemeClr val="tx1"/>
                </a:solidFill>
                <a:latin typeface="+mj-ea"/>
                <a:ea typeface="+mj-ea"/>
              </a:rPr>
              <a:t>的民眾</a:t>
            </a:r>
            <a:r>
              <a:rPr lang="zh-TW" altLang="en-US" sz="2400" dirty="0" smtClean="0">
                <a:solidFill>
                  <a:schemeClr val="tx1"/>
                </a:solidFill>
                <a:latin typeface="+mj-ea"/>
                <a:ea typeface="+mj-ea"/>
              </a:rPr>
              <a:t>知道；僅有</a:t>
            </a:r>
            <a:r>
              <a:rPr lang="en-US" altLang="zh-TW" sz="2400" dirty="0" smtClean="0">
                <a:solidFill>
                  <a:schemeClr val="tx1"/>
                </a:solidFill>
                <a:latin typeface="+mj-ea"/>
                <a:ea typeface="+mj-ea"/>
              </a:rPr>
              <a:t>10%</a:t>
            </a:r>
            <a:r>
              <a:rPr lang="zh-TW" altLang="en-US" sz="2400" dirty="0">
                <a:solidFill>
                  <a:schemeClr val="tx1"/>
                </a:solidFill>
                <a:latin typeface="+mj-ea"/>
                <a:ea typeface="+mj-ea"/>
              </a:rPr>
              <a:t>左右的</a:t>
            </a:r>
            <a:r>
              <a:rPr lang="zh-TW" altLang="en-US" sz="2400" dirty="0" smtClean="0">
                <a:solidFill>
                  <a:schemeClr val="tx1"/>
                </a:solidFill>
                <a:latin typeface="+mj-ea"/>
                <a:ea typeface="+mj-ea"/>
              </a:rPr>
              <a:t>民眾不知道。</a:t>
            </a:r>
            <a:endParaRPr lang="zh-TW" altLang="en-US" sz="2400" dirty="0">
              <a:solidFill>
                <a:schemeClr val="tx1"/>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研究結果</a:t>
            </a:r>
            <a:endParaRPr lang="zh-TW" altLang="en-US" sz="4000" b="1" dirty="0"/>
          </a:p>
        </p:txBody>
      </p:sp>
      <p:grpSp>
        <p:nvGrpSpPr>
          <p:cNvPr id="16" name="群組 15"/>
          <p:cNvGrpSpPr/>
          <p:nvPr/>
        </p:nvGrpSpPr>
        <p:grpSpPr>
          <a:xfrm>
            <a:off x="0" y="1124744"/>
            <a:ext cx="9144000" cy="5616624"/>
            <a:chOff x="0" y="1124744"/>
            <a:chExt cx="9144000" cy="5616624"/>
          </a:xfrm>
        </p:grpSpPr>
        <p:grpSp>
          <p:nvGrpSpPr>
            <p:cNvPr id="17" name="群組 16"/>
            <p:cNvGrpSpPr/>
            <p:nvPr/>
          </p:nvGrpSpPr>
          <p:grpSpPr>
            <a:xfrm>
              <a:off x="467544" y="1124744"/>
              <a:ext cx="8208911" cy="5049487"/>
              <a:chOff x="467544" y="1124744"/>
              <a:chExt cx="8208911" cy="5049487"/>
            </a:xfrm>
          </p:grpSpPr>
          <p:pic>
            <p:nvPicPr>
              <p:cNvPr id="22" name="Picture 2" descr="https://lh5.googleusercontent.com/XVRX-kuhtkZ0rj81BoD0u-SVQYRoOwIIrg26aGXVmiHB8wC4Cs4bFepRzTaa2LCn957prHN2U_911aBDDe3SZ4voRZcie_7Dc0DJadE3AVCBabGnmA3Lak4ntJIWvOMKArxZ1Zdhe4k"/>
              <p:cNvPicPr>
                <a:picLocks noChangeAspect="1" noChangeArrowheads="1"/>
              </p:cNvPicPr>
              <p:nvPr/>
            </p:nvPicPr>
            <p:blipFill rotWithShape="1">
              <a:blip r:embed="rId2">
                <a:extLst>
                  <a:ext uri="{28A0092B-C50C-407E-A947-70E740481C1C}">
                    <a14:useLocalDpi xmlns:a14="http://schemas.microsoft.com/office/drawing/2010/main" val="0"/>
                  </a:ext>
                </a:extLst>
              </a:blip>
              <a:srcRect t="9489" b="-2594"/>
              <a:stretch/>
            </p:blipFill>
            <p:spPr bwMode="auto">
              <a:xfrm>
                <a:off x="467544" y="1124744"/>
                <a:ext cx="8208911" cy="5049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矩形 22"/>
              <p:cNvSpPr/>
              <p:nvPr/>
            </p:nvSpPr>
            <p:spPr>
              <a:xfrm>
                <a:off x="467545" y="1124744"/>
                <a:ext cx="8208910" cy="4824536"/>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8" name="群組 17"/>
            <p:cNvGrpSpPr/>
            <p:nvPr/>
          </p:nvGrpSpPr>
          <p:grpSpPr>
            <a:xfrm>
              <a:off x="0" y="5741236"/>
              <a:ext cx="9144000" cy="1000132"/>
              <a:chOff x="0" y="5786454"/>
              <a:chExt cx="9144000" cy="1000132"/>
            </a:xfrm>
          </p:grpSpPr>
          <p:pic>
            <p:nvPicPr>
              <p:cNvPr id="19" name="圖片 18" descr="8232384.jpg"/>
              <p:cNvPicPr>
                <a:picLocks noChangeAspect="1"/>
              </p:cNvPicPr>
              <p:nvPr/>
            </p:nvPicPr>
            <p:blipFill>
              <a:blip r:embed="rId3">
                <a:extLst>
                  <a:ext uri="{BEBA8EAE-BF5A-486C-A8C5-ECC9F3942E4B}">
                    <a14:imgProps xmlns:a14="http://schemas.microsoft.com/office/drawing/2010/main">
                      <a14:imgLayer r:embed="rId4">
                        <a14:imgEffect>
                          <a14:backgroundRemoval t="64045" b="90169" l="0" r="100000"/>
                        </a14:imgEffect>
                      </a14:imgLayer>
                    </a14:imgProps>
                  </a:ext>
                </a:extLst>
              </a:blip>
              <a:srcRect t="61096" b="9409"/>
              <a:stretch>
                <a:fillRect/>
              </a:stretch>
            </p:blipFill>
            <p:spPr>
              <a:xfrm>
                <a:off x="3571868" y="5786454"/>
                <a:ext cx="4286250" cy="1000132"/>
              </a:xfrm>
              <a:prstGeom prst="rect">
                <a:avLst/>
              </a:prstGeom>
            </p:spPr>
          </p:pic>
          <p:pic>
            <p:nvPicPr>
              <p:cNvPr id="20" name="圖片 19" descr="8232384.jpg"/>
              <p:cNvPicPr>
                <a:picLocks noChangeAspect="1"/>
              </p:cNvPicPr>
              <p:nvPr/>
            </p:nvPicPr>
            <p:blipFill>
              <a:blip r:embed="rId5">
                <a:extLst>
                  <a:ext uri="{BEBA8EAE-BF5A-486C-A8C5-ECC9F3942E4B}">
                    <a14:imgProps xmlns:a14="http://schemas.microsoft.com/office/drawing/2010/main">
                      <a14:imgLayer r:embed="rId4">
                        <a14:imgEffect>
                          <a14:backgroundRemoval t="56742" b="91573" l="0" r="100000"/>
                        </a14:imgEffect>
                      </a14:imgLayer>
                    </a14:imgProps>
                  </a:ext>
                </a:extLst>
              </a:blip>
              <a:srcRect t="61096" b="9409"/>
              <a:stretch>
                <a:fillRect/>
              </a:stretch>
            </p:blipFill>
            <p:spPr>
              <a:xfrm>
                <a:off x="0" y="5786454"/>
                <a:ext cx="4286250" cy="1000132"/>
              </a:xfrm>
              <a:prstGeom prst="rect">
                <a:avLst/>
              </a:prstGeom>
            </p:spPr>
          </p:pic>
          <p:pic>
            <p:nvPicPr>
              <p:cNvPr id="21" name="圖片 20" descr="8232384.jpg"/>
              <p:cNvPicPr>
                <a:picLocks noChangeAspect="1"/>
              </p:cNvPicPr>
              <p:nvPr/>
            </p:nvPicPr>
            <p:blipFill>
              <a:blip r:embed="rId3">
                <a:extLst>
                  <a:ext uri="{BEBA8EAE-BF5A-486C-A8C5-ECC9F3942E4B}">
                    <a14:imgProps xmlns:a14="http://schemas.microsoft.com/office/drawing/2010/main">
                      <a14:imgLayer r:embed="rId4">
                        <a14:imgEffect>
                          <a14:backgroundRemoval t="64045" b="90449" l="0" r="100000"/>
                        </a14:imgEffect>
                      </a14:imgLayer>
                    </a14:imgProps>
                  </a:ext>
                </a:extLst>
              </a:blip>
              <a:srcRect t="61096" b="9409"/>
              <a:stretch>
                <a:fillRect/>
              </a:stretch>
            </p:blipFill>
            <p:spPr>
              <a:xfrm>
                <a:off x="4857750" y="5786454"/>
                <a:ext cx="4286250" cy="1000132"/>
              </a:xfrm>
              <a:prstGeom prst="rect">
                <a:avLst/>
              </a:prstGeom>
            </p:spPr>
          </p:pic>
        </p:grpSp>
      </p:grpSp>
      <p:sp>
        <p:nvSpPr>
          <p:cNvPr id="3" name="內容版面配置區 2"/>
          <p:cNvSpPr>
            <a:spLocks noGrp="1"/>
          </p:cNvSpPr>
          <p:nvPr>
            <p:ph sz="quarter" idx="1"/>
          </p:nvPr>
        </p:nvSpPr>
        <p:spPr/>
        <p:txBody>
          <a:bodyPr>
            <a:normAutofit/>
          </a:bodyPr>
          <a:lstStyle/>
          <a:p>
            <a:pPr marL="0" indent="0">
              <a:buNone/>
            </a:pPr>
            <a:r>
              <a:rPr lang="zh-TW" altLang="en-US" sz="2800" dirty="0" smtClean="0">
                <a:latin typeface="+mj-ea"/>
                <a:ea typeface="+mj-ea"/>
              </a:rPr>
              <a:t>我</a:t>
            </a:r>
            <a:r>
              <a:rPr lang="zh-TW" altLang="en-US" sz="2800" dirty="0">
                <a:latin typeface="+mj-ea"/>
                <a:ea typeface="+mj-ea"/>
              </a:rPr>
              <a:t>知道明年起購買藥粧、醫療器材行、</a:t>
            </a:r>
            <a:r>
              <a:rPr lang="en-US" altLang="zh-TW" sz="2800" dirty="0" err="1">
                <a:latin typeface="+mj-ea"/>
                <a:ea typeface="+mj-ea"/>
              </a:rPr>
              <a:t>3C</a:t>
            </a:r>
            <a:r>
              <a:rPr lang="zh-TW" altLang="en-US" sz="2800" dirty="0">
                <a:latin typeface="+mj-ea"/>
                <a:ea typeface="+mj-ea"/>
              </a:rPr>
              <a:t>零售、書店文具店、洗衣店、飲料店及西點麵包店產品要自費塑膠袋。</a:t>
            </a:r>
          </a:p>
          <a:p>
            <a:r>
              <a:rPr lang="zh-TW" altLang="en-US" sz="2800" dirty="0">
                <a:latin typeface="+mj-ea"/>
                <a:ea typeface="+mj-ea"/>
              </a:rPr>
              <a:t>將本題結果與年齡作交叉分析，</a:t>
            </a:r>
            <a:r>
              <a:rPr lang="zh-TW" altLang="en-US" sz="2800" dirty="0" smtClean="0">
                <a:latin typeface="+mj-ea"/>
                <a:ea typeface="+mj-ea"/>
              </a:rPr>
              <a:t>得到：</a:t>
            </a:r>
            <a:r>
              <a:rPr lang="zh-TW" altLang="en-US" sz="2800" b="1" dirty="0" smtClean="0">
                <a:solidFill>
                  <a:srgbClr val="0066FF"/>
                </a:solidFill>
                <a:latin typeface="+mj-ea"/>
                <a:ea typeface="+mj-ea"/>
              </a:rPr>
              <a:t>年齡</a:t>
            </a:r>
            <a:r>
              <a:rPr lang="zh-TW" altLang="en-US" sz="2800" b="1" dirty="0">
                <a:solidFill>
                  <a:srgbClr val="0066FF"/>
                </a:solidFill>
                <a:latin typeface="+mj-ea"/>
                <a:ea typeface="+mj-ea"/>
              </a:rPr>
              <a:t>層愈高知道此政策的人愈多。 </a:t>
            </a:r>
          </a:p>
        </p:txBody>
      </p:sp>
    </p:spTree>
    <p:extLst>
      <p:ext uri="{BB962C8B-B14F-4D97-AF65-F5344CB8AC3E}">
        <p14:creationId xmlns:p14="http://schemas.microsoft.com/office/powerpoint/2010/main" val="1385979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研究結果</a:t>
            </a:r>
            <a:endParaRPr lang="zh-TW" altLang="en-US" sz="4000" b="1" dirty="0"/>
          </a:p>
        </p:txBody>
      </p:sp>
      <p:grpSp>
        <p:nvGrpSpPr>
          <p:cNvPr id="8" name="群組 7"/>
          <p:cNvGrpSpPr/>
          <p:nvPr/>
        </p:nvGrpSpPr>
        <p:grpSpPr>
          <a:xfrm>
            <a:off x="0" y="1124744"/>
            <a:ext cx="9144000" cy="5616624"/>
            <a:chOff x="0" y="1124744"/>
            <a:chExt cx="9144000" cy="5616624"/>
          </a:xfrm>
        </p:grpSpPr>
        <p:grpSp>
          <p:nvGrpSpPr>
            <p:cNvPr id="9" name="群組 8"/>
            <p:cNvGrpSpPr/>
            <p:nvPr/>
          </p:nvGrpSpPr>
          <p:grpSpPr>
            <a:xfrm>
              <a:off x="467544" y="1124744"/>
              <a:ext cx="8208911" cy="5049487"/>
              <a:chOff x="467544" y="1124744"/>
              <a:chExt cx="8208911" cy="5049487"/>
            </a:xfrm>
          </p:grpSpPr>
          <p:pic>
            <p:nvPicPr>
              <p:cNvPr id="14" name="Picture 2" descr="https://lh5.googleusercontent.com/XVRX-kuhtkZ0rj81BoD0u-SVQYRoOwIIrg26aGXVmiHB8wC4Cs4bFepRzTaa2LCn957prHN2U_911aBDDe3SZ4voRZcie_7Dc0DJadE3AVCBabGnmA3Lak4ntJIWvOMKArxZ1Zdhe4k"/>
              <p:cNvPicPr>
                <a:picLocks noChangeAspect="1" noChangeArrowheads="1"/>
              </p:cNvPicPr>
              <p:nvPr/>
            </p:nvPicPr>
            <p:blipFill rotWithShape="1">
              <a:blip r:embed="rId2">
                <a:extLst>
                  <a:ext uri="{28A0092B-C50C-407E-A947-70E740481C1C}">
                    <a14:useLocalDpi xmlns:a14="http://schemas.microsoft.com/office/drawing/2010/main" val="0"/>
                  </a:ext>
                </a:extLst>
              </a:blip>
              <a:srcRect t="9489" b="-2594"/>
              <a:stretch/>
            </p:blipFill>
            <p:spPr bwMode="auto">
              <a:xfrm>
                <a:off x="467544" y="1124744"/>
                <a:ext cx="8208911" cy="5049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矩形 14"/>
              <p:cNvSpPr/>
              <p:nvPr/>
            </p:nvSpPr>
            <p:spPr>
              <a:xfrm>
                <a:off x="467545" y="1124744"/>
                <a:ext cx="8208910" cy="4824536"/>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 name="群組 9"/>
            <p:cNvGrpSpPr/>
            <p:nvPr/>
          </p:nvGrpSpPr>
          <p:grpSpPr>
            <a:xfrm>
              <a:off x="0" y="5741236"/>
              <a:ext cx="9144000" cy="1000132"/>
              <a:chOff x="0" y="5786454"/>
              <a:chExt cx="9144000" cy="1000132"/>
            </a:xfrm>
          </p:grpSpPr>
          <p:pic>
            <p:nvPicPr>
              <p:cNvPr id="11" name="圖片 10" descr="8232384.jpg"/>
              <p:cNvPicPr>
                <a:picLocks noChangeAspect="1"/>
              </p:cNvPicPr>
              <p:nvPr/>
            </p:nvPicPr>
            <p:blipFill>
              <a:blip r:embed="rId3">
                <a:extLst>
                  <a:ext uri="{BEBA8EAE-BF5A-486C-A8C5-ECC9F3942E4B}">
                    <a14:imgProps xmlns:a14="http://schemas.microsoft.com/office/drawing/2010/main">
                      <a14:imgLayer r:embed="rId4">
                        <a14:imgEffect>
                          <a14:backgroundRemoval t="64045" b="90169" l="0" r="100000"/>
                        </a14:imgEffect>
                      </a14:imgLayer>
                    </a14:imgProps>
                  </a:ext>
                </a:extLst>
              </a:blip>
              <a:srcRect t="61096" b="9409"/>
              <a:stretch>
                <a:fillRect/>
              </a:stretch>
            </p:blipFill>
            <p:spPr>
              <a:xfrm>
                <a:off x="3571868" y="5786454"/>
                <a:ext cx="4286250" cy="1000132"/>
              </a:xfrm>
              <a:prstGeom prst="rect">
                <a:avLst/>
              </a:prstGeom>
            </p:spPr>
          </p:pic>
          <p:pic>
            <p:nvPicPr>
              <p:cNvPr id="12" name="圖片 11" descr="8232384.jpg"/>
              <p:cNvPicPr>
                <a:picLocks noChangeAspect="1"/>
              </p:cNvPicPr>
              <p:nvPr/>
            </p:nvPicPr>
            <p:blipFill>
              <a:blip r:embed="rId5">
                <a:extLst>
                  <a:ext uri="{BEBA8EAE-BF5A-486C-A8C5-ECC9F3942E4B}">
                    <a14:imgProps xmlns:a14="http://schemas.microsoft.com/office/drawing/2010/main">
                      <a14:imgLayer r:embed="rId4">
                        <a14:imgEffect>
                          <a14:backgroundRemoval t="56742" b="91573" l="0" r="100000"/>
                        </a14:imgEffect>
                      </a14:imgLayer>
                    </a14:imgProps>
                  </a:ext>
                </a:extLst>
              </a:blip>
              <a:srcRect t="61096" b="9409"/>
              <a:stretch>
                <a:fillRect/>
              </a:stretch>
            </p:blipFill>
            <p:spPr>
              <a:xfrm>
                <a:off x="0" y="5786454"/>
                <a:ext cx="4286250" cy="1000132"/>
              </a:xfrm>
              <a:prstGeom prst="rect">
                <a:avLst/>
              </a:prstGeom>
            </p:spPr>
          </p:pic>
          <p:pic>
            <p:nvPicPr>
              <p:cNvPr id="13" name="圖片 12" descr="8232384.jpg"/>
              <p:cNvPicPr>
                <a:picLocks noChangeAspect="1"/>
              </p:cNvPicPr>
              <p:nvPr/>
            </p:nvPicPr>
            <p:blipFill>
              <a:blip r:embed="rId3">
                <a:extLst>
                  <a:ext uri="{BEBA8EAE-BF5A-486C-A8C5-ECC9F3942E4B}">
                    <a14:imgProps xmlns:a14="http://schemas.microsoft.com/office/drawing/2010/main">
                      <a14:imgLayer r:embed="rId4">
                        <a14:imgEffect>
                          <a14:backgroundRemoval t="64045" b="90449" l="0" r="100000"/>
                        </a14:imgEffect>
                      </a14:imgLayer>
                    </a14:imgProps>
                  </a:ext>
                </a:extLst>
              </a:blip>
              <a:srcRect t="61096" b="9409"/>
              <a:stretch>
                <a:fillRect/>
              </a:stretch>
            </p:blipFill>
            <p:spPr>
              <a:xfrm>
                <a:off x="4857750" y="5786454"/>
                <a:ext cx="4286250" cy="1000132"/>
              </a:xfrm>
              <a:prstGeom prst="rect">
                <a:avLst/>
              </a:prstGeom>
            </p:spPr>
          </p:pic>
        </p:grpSp>
      </p:grpSp>
      <p:sp>
        <p:nvSpPr>
          <p:cNvPr id="3" name="內容版面配置區 2"/>
          <p:cNvSpPr>
            <a:spLocks noGrp="1"/>
          </p:cNvSpPr>
          <p:nvPr>
            <p:ph sz="quarter" idx="1"/>
          </p:nvPr>
        </p:nvSpPr>
        <p:spPr/>
        <p:txBody>
          <a:bodyPr>
            <a:normAutofit/>
          </a:bodyPr>
          <a:lstStyle/>
          <a:p>
            <a:pPr marL="0" indent="0">
              <a:buNone/>
            </a:pPr>
            <a:r>
              <a:rPr lang="zh-TW" altLang="en-US" sz="2800" dirty="0">
                <a:latin typeface="+mj-ea"/>
                <a:ea typeface="+mj-ea"/>
              </a:rPr>
              <a:t>我知道明年起購買藥粧、醫療器材行、</a:t>
            </a:r>
            <a:r>
              <a:rPr lang="en-US" altLang="zh-TW" sz="2800" dirty="0" err="1">
                <a:latin typeface="+mj-ea"/>
                <a:ea typeface="+mj-ea"/>
              </a:rPr>
              <a:t>3C</a:t>
            </a:r>
            <a:r>
              <a:rPr lang="zh-TW" altLang="en-US" sz="2800" dirty="0">
                <a:latin typeface="+mj-ea"/>
                <a:ea typeface="+mj-ea"/>
              </a:rPr>
              <a:t>零售、書店文具店、洗衣店、飲料店及西點麵包店產品要自費塑膠袋。</a:t>
            </a:r>
          </a:p>
          <a:p>
            <a:r>
              <a:rPr lang="zh-TW" altLang="en-US" sz="2800" dirty="0">
                <a:latin typeface="+mj-ea"/>
                <a:ea typeface="+mj-ea"/>
              </a:rPr>
              <a:t>將本題結果再與職業作交叉分析，</a:t>
            </a:r>
            <a:r>
              <a:rPr lang="zh-TW" altLang="en-US" sz="2800" dirty="0" smtClean="0">
                <a:latin typeface="+mj-ea"/>
                <a:ea typeface="+mj-ea"/>
              </a:rPr>
              <a:t>得到：</a:t>
            </a:r>
            <a:r>
              <a:rPr lang="zh-TW" altLang="en-US" sz="2800" dirty="0">
                <a:latin typeface="+mj-ea"/>
                <a:ea typeface="+mj-ea"/>
              </a:rPr>
              <a:t>知道此政策</a:t>
            </a:r>
            <a:r>
              <a:rPr lang="zh-TW" altLang="en-US" sz="2800" dirty="0" smtClean="0">
                <a:latin typeface="+mj-ea"/>
                <a:ea typeface="+mj-ea"/>
              </a:rPr>
              <a:t>的職業最多的為退休</a:t>
            </a:r>
            <a:r>
              <a:rPr lang="zh-TW" altLang="en-US" sz="2800" dirty="0">
                <a:latin typeface="+mj-ea"/>
                <a:ea typeface="+mj-ea"/>
              </a:rPr>
              <a:t>人員有 </a:t>
            </a:r>
            <a:r>
              <a:rPr lang="en-US" altLang="zh-TW" sz="2800" dirty="0">
                <a:latin typeface="+mj-ea"/>
                <a:ea typeface="+mj-ea"/>
              </a:rPr>
              <a:t>85</a:t>
            </a:r>
            <a:r>
              <a:rPr lang="en-US" altLang="zh-TW" sz="2800" dirty="0" smtClean="0">
                <a:latin typeface="+mj-ea"/>
                <a:ea typeface="+mj-ea"/>
              </a:rPr>
              <a:t>%</a:t>
            </a:r>
            <a:r>
              <a:rPr lang="zh-TW" altLang="en-US" sz="2800" dirty="0" smtClean="0">
                <a:latin typeface="+mj-ea"/>
                <a:ea typeface="+mj-ea"/>
              </a:rPr>
              <a:t>、最少的為學生</a:t>
            </a:r>
            <a:r>
              <a:rPr lang="zh-TW" altLang="en-US" sz="2800" dirty="0">
                <a:latin typeface="+mj-ea"/>
                <a:ea typeface="+mj-ea"/>
              </a:rPr>
              <a:t>有 </a:t>
            </a:r>
            <a:r>
              <a:rPr lang="en-US" altLang="zh-TW" sz="2800" dirty="0">
                <a:latin typeface="+mj-ea"/>
                <a:ea typeface="+mj-ea"/>
              </a:rPr>
              <a:t>49%</a:t>
            </a:r>
            <a:r>
              <a:rPr lang="zh-TW" altLang="en-US" sz="2800" dirty="0">
                <a:latin typeface="+mj-ea"/>
                <a:ea typeface="+mj-ea"/>
              </a:rPr>
              <a:t>。 </a:t>
            </a:r>
          </a:p>
        </p:txBody>
      </p:sp>
    </p:spTree>
    <p:extLst>
      <p:ext uri="{BB962C8B-B14F-4D97-AF65-F5344CB8AC3E}">
        <p14:creationId xmlns:p14="http://schemas.microsoft.com/office/powerpoint/2010/main" val="393842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solidFill>
                  <a:schemeClr val="tx1"/>
                </a:solidFill>
              </a:rPr>
              <a:t>研究結果</a:t>
            </a:r>
            <a:endParaRPr lang="zh-TW" altLang="en-US" sz="4000" b="1" dirty="0">
              <a:solidFill>
                <a:schemeClr val="tx1"/>
              </a:solidFill>
            </a:endParaRPr>
          </a:p>
        </p:txBody>
      </p:sp>
      <p:sp>
        <p:nvSpPr>
          <p:cNvPr id="3" name="內容版面配置區 2"/>
          <p:cNvSpPr>
            <a:spLocks noGrp="1"/>
          </p:cNvSpPr>
          <p:nvPr>
            <p:ph sz="quarter" idx="1"/>
          </p:nvPr>
        </p:nvSpPr>
        <p:spPr/>
        <p:txBody>
          <a:bodyPr>
            <a:normAutofit/>
          </a:bodyPr>
          <a:lstStyle/>
          <a:p>
            <a:pPr marL="0" indent="0">
              <a:buNone/>
            </a:pPr>
            <a:r>
              <a:rPr lang="en-US" altLang="zh-TW" sz="2800" dirty="0" smtClean="0">
                <a:latin typeface="+mj-ea"/>
                <a:ea typeface="+mj-ea"/>
              </a:rPr>
              <a:t>(</a:t>
            </a:r>
            <a:r>
              <a:rPr lang="zh-TW" altLang="en-US" sz="2800" dirty="0" smtClean="0">
                <a:latin typeface="+mj-ea"/>
                <a:ea typeface="+mj-ea"/>
              </a:rPr>
              <a:t>五</a:t>
            </a:r>
            <a:r>
              <a:rPr lang="en-US" altLang="zh-TW" sz="2800" dirty="0" smtClean="0">
                <a:latin typeface="+mj-ea"/>
                <a:ea typeface="+mj-ea"/>
              </a:rPr>
              <a:t>)</a:t>
            </a:r>
            <a:r>
              <a:rPr lang="zh-TW" altLang="en-US" sz="2800" dirty="0" smtClean="0">
                <a:latin typeface="+mj-ea"/>
                <a:ea typeface="+mj-ea"/>
              </a:rPr>
              <a:t>此</a:t>
            </a:r>
            <a:r>
              <a:rPr lang="zh-TW" altLang="en-US" sz="2800" dirty="0" smtClean="0">
                <a:latin typeface="+mj-ea"/>
                <a:ea typeface="+mj-ea"/>
              </a:rPr>
              <a:t>政策實施後，我未來會自費購買塑膠袋。</a:t>
            </a:r>
            <a:endParaRPr lang="zh-TW" altLang="en-US" sz="2800" dirty="0">
              <a:latin typeface="+mj-ea"/>
              <a:ea typeface="+mj-ea"/>
            </a:endParaRPr>
          </a:p>
        </p:txBody>
      </p:sp>
      <p:grpSp>
        <p:nvGrpSpPr>
          <p:cNvPr id="4" name="群組 3"/>
          <p:cNvGrpSpPr/>
          <p:nvPr/>
        </p:nvGrpSpPr>
        <p:grpSpPr>
          <a:xfrm>
            <a:off x="0" y="5786454"/>
            <a:ext cx="9144000" cy="1000132"/>
            <a:chOff x="0" y="5786454"/>
            <a:chExt cx="9144000" cy="1000132"/>
          </a:xfrm>
        </p:grpSpPr>
        <p:pic>
          <p:nvPicPr>
            <p:cNvPr id="5" name="圖片 4" descr="8232384.jpg"/>
            <p:cNvPicPr>
              <a:picLocks noChangeAspect="1"/>
            </p:cNvPicPr>
            <p:nvPr/>
          </p:nvPicPr>
          <p:blipFill>
            <a:blip r:embed="rId2"/>
            <a:srcRect t="61096" b="9409"/>
            <a:stretch>
              <a:fillRect/>
            </a:stretch>
          </p:blipFill>
          <p:spPr>
            <a:xfrm>
              <a:off x="3571868" y="5786454"/>
              <a:ext cx="4286250" cy="1000132"/>
            </a:xfrm>
            <a:prstGeom prst="rect">
              <a:avLst/>
            </a:prstGeom>
          </p:spPr>
        </p:pic>
        <p:pic>
          <p:nvPicPr>
            <p:cNvPr id="6" name="圖片 5" descr="8232384.jpg"/>
            <p:cNvPicPr>
              <a:picLocks noChangeAspect="1"/>
            </p:cNvPicPr>
            <p:nvPr/>
          </p:nvPicPr>
          <p:blipFill>
            <a:blip r:embed="rId2"/>
            <a:srcRect t="61096" b="9409"/>
            <a:stretch>
              <a:fillRect/>
            </a:stretch>
          </p:blipFill>
          <p:spPr>
            <a:xfrm>
              <a:off x="0" y="5786454"/>
              <a:ext cx="4286250" cy="1000132"/>
            </a:xfrm>
            <a:prstGeom prst="rect">
              <a:avLst/>
            </a:prstGeom>
          </p:spPr>
        </p:pic>
        <p:pic>
          <p:nvPicPr>
            <p:cNvPr id="7" name="圖片 6" descr="8232384.jpg"/>
            <p:cNvPicPr>
              <a:picLocks noChangeAspect="1"/>
            </p:cNvPicPr>
            <p:nvPr/>
          </p:nvPicPr>
          <p:blipFill>
            <a:blip r:embed="rId2"/>
            <a:srcRect t="61096" b="9409"/>
            <a:stretch>
              <a:fillRect/>
            </a:stretch>
          </p:blipFill>
          <p:spPr>
            <a:xfrm>
              <a:off x="4857750" y="5786454"/>
              <a:ext cx="4286250" cy="1000132"/>
            </a:xfrm>
            <a:prstGeom prst="rect">
              <a:avLst/>
            </a:prstGeom>
          </p:spPr>
        </p:pic>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924819"/>
            <a:ext cx="7042183" cy="3376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圓角矩形圖說文字 8"/>
          <p:cNvSpPr/>
          <p:nvPr/>
        </p:nvSpPr>
        <p:spPr>
          <a:xfrm>
            <a:off x="5940152" y="4522696"/>
            <a:ext cx="2880320" cy="1633724"/>
          </a:xfrm>
          <a:prstGeom prst="wedgeRoundRectCallout">
            <a:avLst>
              <a:gd name="adj1" fmla="val -69769"/>
              <a:gd name="adj2" fmla="val -3691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latin typeface="+mj-ea"/>
                <a:ea typeface="+mj-ea"/>
              </a:rPr>
              <a:t>有了</a:t>
            </a:r>
            <a:r>
              <a:rPr lang="zh-TW" altLang="en-US" sz="2400" dirty="0">
                <a:solidFill>
                  <a:schemeClr val="tx1"/>
                </a:solidFill>
                <a:latin typeface="+mj-ea"/>
                <a:ea typeface="+mj-ea"/>
              </a:rPr>
              <a:t>此政策，還有超過</a:t>
            </a:r>
            <a:r>
              <a:rPr lang="zh-TW" altLang="en-US" sz="2800" b="1" dirty="0">
                <a:solidFill>
                  <a:srgbClr val="FF0000"/>
                </a:solidFill>
                <a:latin typeface="+mj-ea"/>
                <a:ea typeface="+mj-ea"/>
              </a:rPr>
              <a:t>一半</a:t>
            </a:r>
            <a:r>
              <a:rPr lang="zh-TW" altLang="en-US" sz="2400" dirty="0">
                <a:solidFill>
                  <a:schemeClr val="tx1"/>
                </a:solidFill>
                <a:latin typeface="+mj-ea"/>
                <a:ea typeface="+mj-ea"/>
              </a:rPr>
              <a:t>的民眾會選擇</a:t>
            </a:r>
            <a:r>
              <a:rPr lang="zh-TW" altLang="en-US" sz="2400" dirty="0" smtClean="0">
                <a:solidFill>
                  <a:schemeClr val="tx1"/>
                </a:solidFill>
                <a:latin typeface="+mj-ea"/>
                <a:ea typeface="+mj-ea"/>
              </a:rPr>
              <a:t>使用。</a:t>
            </a:r>
            <a:endParaRPr lang="zh-TW" altLang="en-US" sz="2400" dirty="0">
              <a:solidFill>
                <a:schemeClr val="tx1"/>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研究結果</a:t>
            </a:r>
            <a:endParaRPr lang="zh-TW" altLang="en-US" sz="4000" b="1" dirty="0"/>
          </a:p>
        </p:txBody>
      </p:sp>
      <p:grpSp>
        <p:nvGrpSpPr>
          <p:cNvPr id="8" name="群組 7"/>
          <p:cNvGrpSpPr/>
          <p:nvPr/>
        </p:nvGrpSpPr>
        <p:grpSpPr>
          <a:xfrm>
            <a:off x="0" y="1124744"/>
            <a:ext cx="9144000" cy="5616624"/>
            <a:chOff x="0" y="1124744"/>
            <a:chExt cx="9144000" cy="5616624"/>
          </a:xfrm>
        </p:grpSpPr>
        <p:grpSp>
          <p:nvGrpSpPr>
            <p:cNvPr id="9" name="群組 8"/>
            <p:cNvGrpSpPr/>
            <p:nvPr/>
          </p:nvGrpSpPr>
          <p:grpSpPr>
            <a:xfrm>
              <a:off x="467544" y="1124744"/>
              <a:ext cx="8208911" cy="5049487"/>
              <a:chOff x="467544" y="1124744"/>
              <a:chExt cx="8208911" cy="5049487"/>
            </a:xfrm>
          </p:grpSpPr>
          <p:pic>
            <p:nvPicPr>
              <p:cNvPr id="14" name="Picture 2" descr="https://lh5.googleusercontent.com/XVRX-kuhtkZ0rj81BoD0u-SVQYRoOwIIrg26aGXVmiHB8wC4Cs4bFepRzTaa2LCn957prHN2U_911aBDDe3SZ4voRZcie_7Dc0DJadE3AVCBabGnmA3Lak4ntJIWvOMKArxZ1Zdhe4k"/>
              <p:cNvPicPr>
                <a:picLocks noChangeAspect="1" noChangeArrowheads="1"/>
              </p:cNvPicPr>
              <p:nvPr/>
            </p:nvPicPr>
            <p:blipFill rotWithShape="1">
              <a:blip r:embed="rId3">
                <a:extLst>
                  <a:ext uri="{28A0092B-C50C-407E-A947-70E740481C1C}">
                    <a14:useLocalDpi xmlns:a14="http://schemas.microsoft.com/office/drawing/2010/main" val="0"/>
                  </a:ext>
                </a:extLst>
              </a:blip>
              <a:srcRect t="9489" b="-2594"/>
              <a:stretch/>
            </p:blipFill>
            <p:spPr bwMode="auto">
              <a:xfrm>
                <a:off x="467544" y="1124744"/>
                <a:ext cx="8208911" cy="5049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矩形 14"/>
              <p:cNvSpPr/>
              <p:nvPr/>
            </p:nvSpPr>
            <p:spPr>
              <a:xfrm>
                <a:off x="467545" y="1124744"/>
                <a:ext cx="8208910" cy="4824536"/>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 name="群組 9"/>
            <p:cNvGrpSpPr/>
            <p:nvPr/>
          </p:nvGrpSpPr>
          <p:grpSpPr>
            <a:xfrm>
              <a:off x="0" y="5741236"/>
              <a:ext cx="9144000" cy="1000132"/>
              <a:chOff x="0" y="5786454"/>
              <a:chExt cx="9144000" cy="1000132"/>
            </a:xfrm>
          </p:grpSpPr>
          <p:pic>
            <p:nvPicPr>
              <p:cNvPr id="11" name="圖片 10" descr="8232384.jpg"/>
              <p:cNvPicPr>
                <a:picLocks noChangeAspect="1"/>
              </p:cNvPicPr>
              <p:nvPr/>
            </p:nvPicPr>
            <p:blipFill>
              <a:blip r:embed="rId4">
                <a:extLst>
                  <a:ext uri="{BEBA8EAE-BF5A-486C-A8C5-ECC9F3942E4B}">
                    <a14:imgProps xmlns:a14="http://schemas.microsoft.com/office/drawing/2010/main">
                      <a14:imgLayer r:embed="rId5">
                        <a14:imgEffect>
                          <a14:backgroundRemoval t="64045" b="90169" l="0" r="100000"/>
                        </a14:imgEffect>
                      </a14:imgLayer>
                    </a14:imgProps>
                  </a:ext>
                </a:extLst>
              </a:blip>
              <a:srcRect t="61096" b="9409"/>
              <a:stretch>
                <a:fillRect/>
              </a:stretch>
            </p:blipFill>
            <p:spPr>
              <a:xfrm>
                <a:off x="3571868" y="5786454"/>
                <a:ext cx="4286250" cy="1000132"/>
              </a:xfrm>
              <a:prstGeom prst="rect">
                <a:avLst/>
              </a:prstGeom>
            </p:spPr>
          </p:pic>
          <p:pic>
            <p:nvPicPr>
              <p:cNvPr id="12" name="圖片 11" descr="8232384.jpg"/>
              <p:cNvPicPr>
                <a:picLocks noChangeAspect="1"/>
              </p:cNvPicPr>
              <p:nvPr/>
            </p:nvPicPr>
            <p:blipFill>
              <a:blip r:embed="rId6">
                <a:extLst>
                  <a:ext uri="{BEBA8EAE-BF5A-486C-A8C5-ECC9F3942E4B}">
                    <a14:imgProps xmlns:a14="http://schemas.microsoft.com/office/drawing/2010/main">
                      <a14:imgLayer r:embed="rId5">
                        <a14:imgEffect>
                          <a14:backgroundRemoval t="56742" b="91573" l="0" r="100000"/>
                        </a14:imgEffect>
                      </a14:imgLayer>
                    </a14:imgProps>
                  </a:ext>
                </a:extLst>
              </a:blip>
              <a:srcRect t="61096" b="9409"/>
              <a:stretch>
                <a:fillRect/>
              </a:stretch>
            </p:blipFill>
            <p:spPr>
              <a:xfrm>
                <a:off x="0" y="5786454"/>
                <a:ext cx="4286250" cy="1000132"/>
              </a:xfrm>
              <a:prstGeom prst="rect">
                <a:avLst/>
              </a:prstGeom>
            </p:spPr>
          </p:pic>
          <p:pic>
            <p:nvPicPr>
              <p:cNvPr id="13" name="圖片 12" descr="8232384.jpg"/>
              <p:cNvPicPr>
                <a:picLocks noChangeAspect="1"/>
              </p:cNvPicPr>
              <p:nvPr/>
            </p:nvPicPr>
            <p:blipFill>
              <a:blip r:embed="rId4">
                <a:extLst>
                  <a:ext uri="{BEBA8EAE-BF5A-486C-A8C5-ECC9F3942E4B}">
                    <a14:imgProps xmlns:a14="http://schemas.microsoft.com/office/drawing/2010/main">
                      <a14:imgLayer r:embed="rId5">
                        <a14:imgEffect>
                          <a14:backgroundRemoval t="64045" b="90449" l="0" r="100000"/>
                        </a14:imgEffect>
                      </a14:imgLayer>
                    </a14:imgProps>
                  </a:ext>
                </a:extLst>
              </a:blip>
              <a:srcRect t="61096" b="9409"/>
              <a:stretch>
                <a:fillRect/>
              </a:stretch>
            </p:blipFill>
            <p:spPr>
              <a:xfrm>
                <a:off x="4857750" y="5786454"/>
                <a:ext cx="4286250" cy="1000132"/>
              </a:xfrm>
              <a:prstGeom prst="rect">
                <a:avLst/>
              </a:prstGeom>
            </p:spPr>
          </p:pic>
        </p:grpSp>
      </p:grpSp>
      <p:sp>
        <p:nvSpPr>
          <p:cNvPr id="3" name="內容版面配置區 2"/>
          <p:cNvSpPr>
            <a:spLocks noGrp="1"/>
          </p:cNvSpPr>
          <p:nvPr>
            <p:ph sz="quarter" idx="1"/>
          </p:nvPr>
        </p:nvSpPr>
        <p:spPr/>
        <p:txBody>
          <a:bodyPr>
            <a:normAutofit/>
          </a:bodyPr>
          <a:lstStyle/>
          <a:p>
            <a:pPr marL="0" indent="0">
              <a:buNone/>
            </a:pPr>
            <a:r>
              <a:rPr lang="zh-TW" altLang="en-US" sz="2800" dirty="0">
                <a:latin typeface="+mj-ea"/>
                <a:ea typeface="+mj-ea"/>
              </a:rPr>
              <a:t>此政策實施後，我未來會自費購買塑膠袋</a:t>
            </a:r>
            <a:r>
              <a:rPr lang="zh-TW" altLang="en-US" sz="2800" dirty="0" smtClean="0">
                <a:latin typeface="+mj-ea"/>
                <a:ea typeface="+mj-ea"/>
              </a:rPr>
              <a:t>。</a:t>
            </a:r>
            <a:endParaRPr lang="en-US" altLang="zh-TW" sz="2800" dirty="0" smtClean="0">
              <a:latin typeface="+mj-ea"/>
              <a:ea typeface="+mj-ea"/>
            </a:endParaRPr>
          </a:p>
          <a:p>
            <a:r>
              <a:rPr lang="zh-TW" altLang="en-US" sz="2800" dirty="0" smtClean="0">
                <a:latin typeface="+mj-ea"/>
                <a:ea typeface="+mj-ea"/>
              </a:rPr>
              <a:t>我</a:t>
            </a:r>
            <a:r>
              <a:rPr lang="zh-TW" altLang="en-US" sz="2800" dirty="0">
                <a:latin typeface="+mj-ea"/>
                <a:ea typeface="+mj-ea"/>
              </a:rPr>
              <a:t>分析比對花蓮與六都使用環保袋的情形</a:t>
            </a:r>
            <a:r>
              <a:rPr lang="zh-TW" altLang="en-US" sz="2800" dirty="0" smtClean="0">
                <a:latin typeface="+mj-ea"/>
                <a:ea typeface="+mj-ea"/>
              </a:rPr>
              <a:t>，</a:t>
            </a:r>
            <a:r>
              <a:rPr lang="zh-TW" altLang="en-US" sz="2800" b="1" dirty="0" smtClean="0">
                <a:solidFill>
                  <a:srgbClr val="3399FF"/>
                </a:solidFill>
                <a:latin typeface="+mj-ea"/>
                <a:ea typeface="+mj-ea"/>
              </a:rPr>
              <a:t>在</a:t>
            </a:r>
            <a:r>
              <a:rPr lang="zh-TW" altLang="en-US" sz="2800" b="1" dirty="0">
                <a:solidFill>
                  <a:srgbClr val="3399FF"/>
                </a:solidFill>
                <a:latin typeface="+mj-ea"/>
                <a:ea typeface="+mj-ea"/>
              </a:rPr>
              <a:t>使用環保袋的部分，六都的情形較花蓮好；但在自費塑膠袋的部分</a:t>
            </a:r>
            <a:r>
              <a:rPr lang="zh-TW" altLang="en-US" sz="2800" b="1" dirty="0" smtClean="0">
                <a:solidFill>
                  <a:srgbClr val="3399FF"/>
                </a:solidFill>
                <a:latin typeface="+mj-ea"/>
                <a:ea typeface="+mj-ea"/>
              </a:rPr>
              <a:t>，六</a:t>
            </a:r>
            <a:r>
              <a:rPr lang="zh-TW" altLang="en-US" sz="2800" b="1" dirty="0">
                <a:solidFill>
                  <a:srgbClr val="3399FF"/>
                </a:solidFill>
                <a:latin typeface="+mj-ea"/>
                <a:ea typeface="+mj-ea"/>
              </a:rPr>
              <a:t>都使用的人是較花蓮多的。 </a:t>
            </a:r>
          </a:p>
        </p:txBody>
      </p:sp>
    </p:spTree>
    <p:extLst>
      <p:ext uri="{BB962C8B-B14F-4D97-AF65-F5344CB8AC3E}">
        <p14:creationId xmlns:p14="http://schemas.microsoft.com/office/powerpoint/2010/main" val="211566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000" b="1" dirty="0" smtClean="0"/>
              <a:t>研究動機</a:t>
            </a:r>
            <a:endParaRPr lang="zh-TW" altLang="en-US" sz="4000" b="1" dirty="0"/>
          </a:p>
        </p:txBody>
      </p:sp>
      <p:grpSp>
        <p:nvGrpSpPr>
          <p:cNvPr id="4" name="群組 3"/>
          <p:cNvGrpSpPr/>
          <p:nvPr/>
        </p:nvGrpSpPr>
        <p:grpSpPr>
          <a:xfrm>
            <a:off x="0" y="5786454"/>
            <a:ext cx="9144000" cy="1000132"/>
            <a:chOff x="0" y="5786454"/>
            <a:chExt cx="9144000" cy="1000132"/>
          </a:xfrm>
        </p:grpSpPr>
        <p:pic>
          <p:nvPicPr>
            <p:cNvPr id="5" name="圖片 4" descr="8232384.jpg"/>
            <p:cNvPicPr>
              <a:picLocks noChangeAspect="1"/>
            </p:cNvPicPr>
            <p:nvPr/>
          </p:nvPicPr>
          <p:blipFill>
            <a:blip r:embed="rId3"/>
            <a:srcRect t="61096" b="9409"/>
            <a:stretch>
              <a:fillRect/>
            </a:stretch>
          </p:blipFill>
          <p:spPr>
            <a:xfrm>
              <a:off x="3571868" y="5786454"/>
              <a:ext cx="4286250" cy="1000132"/>
            </a:xfrm>
            <a:prstGeom prst="rect">
              <a:avLst/>
            </a:prstGeom>
          </p:spPr>
        </p:pic>
        <p:pic>
          <p:nvPicPr>
            <p:cNvPr id="6" name="圖片 5" descr="8232384.jpg"/>
            <p:cNvPicPr>
              <a:picLocks noChangeAspect="1"/>
            </p:cNvPicPr>
            <p:nvPr/>
          </p:nvPicPr>
          <p:blipFill>
            <a:blip r:embed="rId3"/>
            <a:srcRect t="61096" b="9409"/>
            <a:stretch>
              <a:fillRect/>
            </a:stretch>
          </p:blipFill>
          <p:spPr>
            <a:xfrm>
              <a:off x="0" y="5786454"/>
              <a:ext cx="4286250" cy="1000132"/>
            </a:xfrm>
            <a:prstGeom prst="rect">
              <a:avLst/>
            </a:prstGeom>
          </p:spPr>
        </p:pic>
        <p:pic>
          <p:nvPicPr>
            <p:cNvPr id="7" name="圖片 6" descr="8232384.jpg"/>
            <p:cNvPicPr>
              <a:picLocks noChangeAspect="1"/>
            </p:cNvPicPr>
            <p:nvPr/>
          </p:nvPicPr>
          <p:blipFill>
            <a:blip r:embed="rId3"/>
            <a:srcRect t="61096" b="9409"/>
            <a:stretch>
              <a:fillRect/>
            </a:stretch>
          </p:blipFill>
          <p:spPr>
            <a:xfrm>
              <a:off x="4857750" y="5786454"/>
              <a:ext cx="4286250" cy="1000132"/>
            </a:xfrm>
            <a:prstGeom prst="rect">
              <a:avLst/>
            </a:prstGeom>
          </p:spPr>
        </p:pic>
      </p:gr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616" b="5863"/>
          <a:stretch/>
        </p:blipFill>
        <p:spPr bwMode="auto">
          <a:xfrm>
            <a:off x="1097679" y="1340768"/>
            <a:ext cx="6930705" cy="47535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研究結果</a:t>
            </a:r>
            <a:endParaRPr lang="zh-TW" altLang="en-US" sz="4000" b="1" dirty="0"/>
          </a:p>
        </p:txBody>
      </p:sp>
      <p:sp>
        <p:nvSpPr>
          <p:cNvPr id="3" name="內容版面配置區 2"/>
          <p:cNvSpPr>
            <a:spLocks noGrp="1"/>
          </p:cNvSpPr>
          <p:nvPr>
            <p:ph sz="quarter" idx="1"/>
          </p:nvPr>
        </p:nvSpPr>
        <p:spPr/>
        <p:txBody>
          <a:bodyPr>
            <a:normAutofit/>
          </a:bodyPr>
          <a:lstStyle/>
          <a:p>
            <a:pPr marL="0" indent="0">
              <a:buNone/>
            </a:pPr>
            <a:r>
              <a:rPr lang="en-US" altLang="zh-TW" sz="2800" dirty="0" smtClean="0">
                <a:latin typeface="+mj-ea"/>
                <a:ea typeface="+mj-ea"/>
              </a:rPr>
              <a:t>(</a:t>
            </a:r>
            <a:r>
              <a:rPr lang="zh-TW" altLang="en-US" sz="2800" dirty="0" smtClean="0">
                <a:latin typeface="+mj-ea"/>
                <a:ea typeface="+mj-ea"/>
              </a:rPr>
              <a:t>六</a:t>
            </a:r>
            <a:r>
              <a:rPr lang="en-US" altLang="zh-TW" sz="2800" dirty="0" smtClean="0">
                <a:latin typeface="+mj-ea"/>
                <a:ea typeface="+mj-ea"/>
              </a:rPr>
              <a:t>)</a:t>
            </a:r>
            <a:r>
              <a:rPr lang="zh-TW" altLang="en-US" sz="2800" dirty="0" smtClean="0">
                <a:latin typeface="+mj-ea"/>
                <a:ea typeface="+mj-ea"/>
              </a:rPr>
              <a:t>自費</a:t>
            </a:r>
            <a:r>
              <a:rPr lang="zh-TW" altLang="en-US" sz="2800" dirty="0">
                <a:latin typeface="+mj-ea"/>
                <a:ea typeface="+mj-ea"/>
              </a:rPr>
              <a:t>塑膠袋的政策是用來做政績。 </a:t>
            </a:r>
          </a:p>
        </p:txBody>
      </p:sp>
      <p:grpSp>
        <p:nvGrpSpPr>
          <p:cNvPr id="4" name="群組 3"/>
          <p:cNvGrpSpPr/>
          <p:nvPr/>
        </p:nvGrpSpPr>
        <p:grpSpPr>
          <a:xfrm>
            <a:off x="0" y="5786454"/>
            <a:ext cx="9144000" cy="1000132"/>
            <a:chOff x="0" y="5786454"/>
            <a:chExt cx="9144000" cy="1000132"/>
          </a:xfrm>
        </p:grpSpPr>
        <p:pic>
          <p:nvPicPr>
            <p:cNvPr id="5" name="圖片 4" descr="8232384.jpg"/>
            <p:cNvPicPr>
              <a:picLocks noChangeAspect="1"/>
            </p:cNvPicPr>
            <p:nvPr/>
          </p:nvPicPr>
          <p:blipFill>
            <a:blip r:embed="rId2"/>
            <a:srcRect t="61096" b="9409"/>
            <a:stretch>
              <a:fillRect/>
            </a:stretch>
          </p:blipFill>
          <p:spPr>
            <a:xfrm>
              <a:off x="3571868" y="5786454"/>
              <a:ext cx="4286250" cy="1000132"/>
            </a:xfrm>
            <a:prstGeom prst="rect">
              <a:avLst/>
            </a:prstGeom>
          </p:spPr>
        </p:pic>
        <p:pic>
          <p:nvPicPr>
            <p:cNvPr id="6" name="圖片 5" descr="8232384.jpg"/>
            <p:cNvPicPr>
              <a:picLocks noChangeAspect="1"/>
            </p:cNvPicPr>
            <p:nvPr/>
          </p:nvPicPr>
          <p:blipFill>
            <a:blip r:embed="rId2"/>
            <a:srcRect t="61096" b="9409"/>
            <a:stretch>
              <a:fillRect/>
            </a:stretch>
          </p:blipFill>
          <p:spPr>
            <a:xfrm>
              <a:off x="0" y="5786454"/>
              <a:ext cx="4286250" cy="1000132"/>
            </a:xfrm>
            <a:prstGeom prst="rect">
              <a:avLst/>
            </a:prstGeom>
          </p:spPr>
        </p:pic>
        <p:pic>
          <p:nvPicPr>
            <p:cNvPr id="7" name="圖片 6" descr="8232384.jpg"/>
            <p:cNvPicPr>
              <a:picLocks noChangeAspect="1"/>
            </p:cNvPicPr>
            <p:nvPr/>
          </p:nvPicPr>
          <p:blipFill>
            <a:blip r:embed="rId2"/>
            <a:srcRect t="61096" b="9409"/>
            <a:stretch>
              <a:fillRect/>
            </a:stretch>
          </p:blipFill>
          <p:spPr>
            <a:xfrm>
              <a:off x="4857750" y="5786454"/>
              <a:ext cx="4286250" cy="1000132"/>
            </a:xfrm>
            <a:prstGeom prst="rect">
              <a:avLst/>
            </a:prstGeom>
          </p:spPr>
        </p:pic>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855345"/>
            <a:ext cx="7035303" cy="344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圓角矩形圖說文字 10"/>
          <p:cNvSpPr/>
          <p:nvPr/>
        </p:nvSpPr>
        <p:spPr>
          <a:xfrm>
            <a:off x="5940152" y="4522696"/>
            <a:ext cx="2880320" cy="1633724"/>
          </a:xfrm>
          <a:prstGeom prst="wedgeRoundRectCallout">
            <a:avLst>
              <a:gd name="adj1" fmla="val -69769"/>
              <a:gd name="adj2" fmla="val -3691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latin typeface="+mj-ea"/>
                <a:ea typeface="+mj-ea"/>
              </a:rPr>
              <a:t>近</a:t>
            </a:r>
            <a:r>
              <a:rPr lang="en-US" altLang="zh-TW" sz="2800" b="1" dirty="0">
                <a:solidFill>
                  <a:srgbClr val="FF0000"/>
                </a:solidFill>
                <a:latin typeface="+mj-ea"/>
                <a:ea typeface="+mj-ea"/>
              </a:rPr>
              <a:t>6</a:t>
            </a:r>
            <a:r>
              <a:rPr lang="zh-TW" altLang="en-US" sz="2800" b="1" dirty="0" smtClean="0">
                <a:solidFill>
                  <a:srgbClr val="FF0000"/>
                </a:solidFill>
                <a:latin typeface="+mj-ea"/>
                <a:ea typeface="+mj-ea"/>
              </a:rPr>
              <a:t>成</a:t>
            </a:r>
            <a:r>
              <a:rPr lang="zh-TW" altLang="en-US" sz="2400" dirty="0" smtClean="0">
                <a:solidFill>
                  <a:schemeClr val="tx1"/>
                </a:solidFill>
                <a:latin typeface="+mj-ea"/>
                <a:ea typeface="+mj-ea"/>
              </a:rPr>
              <a:t>的</a:t>
            </a:r>
            <a:r>
              <a:rPr lang="zh-TW" altLang="en-US" sz="2400" dirty="0">
                <a:solidFill>
                  <a:schemeClr val="tx1"/>
                </a:solidFill>
                <a:latin typeface="+mj-ea"/>
                <a:ea typeface="+mj-ea"/>
              </a:rPr>
              <a:t>民眾並不認為此政策是用來做政績的。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研究結果</a:t>
            </a:r>
            <a:endParaRPr lang="zh-TW" altLang="en-US" sz="4000" b="1" dirty="0"/>
          </a:p>
        </p:txBody>
      </p:sp>
      <p:grpSp>
        <p:nvGrpSpPr>
          <p:cNvPr id="8" name="群組 7"/>
          <p:cNvGrpSpPr/>
          <p:nvPr/>
        </p:nvGrpSpPr>
        <p:grpSpPr>
          <a:xfrm>
            <a:off x="0" y="1124744"/>
            <a:ext cx="9144000" cy="5616624"/>
            <a:chOff x="0" y="1124744"/>
            <a:chExt cx="9144000" cy="5616624"/>
          </a:xfrm>
        </p:grpSpPr>
        <p:grpSp>
          <p:nvGrpSpPr>
            <p:cNvPr id="9" name="群組 8"/>
            <p:cNvGrpSpPr/>
            <p:nvPr/>
          </p:nvGrpSpPr>
          <p:grpSpPr>
            <a:xfrm>
              <a:off x="467544" y="1124744"/>
              <a:ext cx="8208911" cy="5049487"/>
              <a:chOff x="467544" y="1124744"/>
              <a:chExt cx="8208911" cy="5049487"/>
            </a:xfrm>
          </p:grpSpPr>
          <p:pic>
            <p:nvPicPr>
              <p:cNvPr id="14" name="Picture 2" descr="https://lh5.googleusercontent.com/XVRX-kuhtkZ0rj81BoD0u-SVQYRoOwIIrg26aGXVmiHB8wC4Cs4bFepRzTaa2LCn957prHN2U_911aBDDe3SZ4voRZcie_7Dc0DJadE3AVCBabGnmA3Lak4ntJIWvOMKArxZ1Zdhe4k"/>
              <p:cNvPicPr>
                <a:picLocks noChangeAspect="1" noChangeArrowheads="1"/>
              </p:cNvPicPr>
              <p:nvPr/>
            </p:nvPicPr>
            <p:blipFill rotWithShape="1">
              <a:blip r:embed="rId2">
                <a:extLst>
                  <a:ext uri="{28A0092B-C50C-407E-A947-70E740481C1C}">
                    <a14:useLocalDpi xmlns:a14="http://schemas.microsoft.com/office/drawing/2010/main" val="0"/>
                  </a:ext>
                </a:extLst>
              </a:blip>
              <a:srcRect t="9489" b="-2594"/>
              <a:stretch/>
            </p:blipFill>
            <p:spPr bwMode="auto">
              <a:xfrm>
                <a:off x="467544" y="1124744"/>
                <a:ext cx="8208911" cy="5049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矩形 14"/>
              <p:cNvSpPr/>
              <p:nvPr/>
            </p:nvSpPr>
            <p:spPr>
              <a:xfrm>
                <a:off x="467545" y="1124744"/>
                <a:ext cx="8208910" cy="4824536"/>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 name="群組 9"/>
            <p:cNvGrpSpPr/>
            <p:nvPr/>
          </p:nvGrpSpPr>
          <p:grpSpPr>
            <a:xfrm>
              <a:off x="0" y="5741236"/>
              <a:ext cx="9144000" cy="1000132"/>
              <a:chOff x="0" y="5786454"/>
              <a:chExt cx="9144000" cy="1000132"/>
            </a:xfrm>
          </p:grpSpPr>
          <p:pic>
            <p:nvPicPr>
              <p:cNvPr id="11" name="圖片 10" descr="8232384.jpg"/>
              <p:cNvPicPr>
                <a:picLocks noChangeAspect="1"/>
              </p:cNvPicPr>
              <p:nvPr/>
            </p:nvPicPr>
            <p:blipFill>
              <a:blip r:embed="rId3">
                <a:extLst>
                  <a:ext uri="{BEBA8EAE-BF5A-486C-A8C5-ECC9F3942E4B}">
                    <a14:imgProps xmlns:a14="http://schemas.microsoft.com/office/drawing/2010/main">
                      <a14:imgLayer r:embed="rId4">
                        <a14:imgEffect>
                          <a14:backgroundRemoval t="64045" b="90169" l="0" r="100000"/>
                        </a14:imgEffect>
                      </a14:imgLayer>
                    </a14:imgProps>
                  </a:ext>
                </a:extLst>
              </a:blip>
              <a:srcRect t="61096" b="9409"/>
              <a:stretch>
                <a:fillRect/>
              </a:stretch>
            </p:blipFill>
            <p:spPr>
              <a:xfrm>
                <a:off x="3571868" y="5786454"/>
                <a:ext cx="4286250" cy="1000132"/>
              </a:xfrm>
              <a:prstGeom prst="rect">
                <a:avLst/>
              </a:prstGeom>
            </p:spPr>
          </p:pic>
          <p:pic>
            <p:nvPicPr>
              <p:cNvPr id="12" name="圖片 11" descr="8232384.jpg"/>
              <p:cNvPicPr>
                <a:picLocks noChangeAspect="1"/>
              </p:cNvPicPr>
              <p:nvPr/>
            </p:nvPicPr>
            <p:blipFill>
              <a:blip r:embed="rId5">
                <a:extLst>
                  <a:ext uri="{BEBA8EAE-BF5A-486C-A8C5-ECC9F3942E4B}">
                    <a14:imgProps xmlns:a14="http://schemas.microsoft.com/office/drawing/2010/main">
                      <a14:imgLayer r:embed="rId4">
                        <a14:imgEffect>
                          <a14:backgroundRemoval t="56742" b="91573" l="0" r="100000"/>
                        </a14:imgEffect>
                      </a14:imgLayer>
                    </a14:imgProps>
                  </a:ext>
                </a:extLst>
              </a:blip>
              <a:srcRect t="61096" b="9409"/>
              <a:stretch>
                <a:fillRect/>
              </a:stretch>
            </p:blipFill>
            <p:spPr>
              <a:xfrm>
                <a:off x="0" y="5786454"/>
                <a:ext cx="4286250" cy="1000132"/>
              </a:xfrm>
              <a:prstGeom prst="rect">
                <a:avLst/>
              </a:prstGeom>
            </p:spPr>
          </p:pic>
          <p:pic>
            <p:nvPicPr>
              <p:cNvPr id="13" name="圖片 12" descr="8232384.jpg"/>
              <p:cNvPicPr>
                <a:picLocks noChangeAspect="1"/>
              </p:cNvPicPr>
              <p:nvPr/>
            </p:nvPicPr>
            <p:blipFill>
              <a:blip r:embed="rId3">
                <a:extLst>
                  <a:ext uri="{BEBA8EAE-BF5A-486C-A8C5-ECC9F3942E4B}">
                    <a14:imgProps xmlns:a14="http://schemas.microsoft.com/office/drawing/2010/main">
                      <a14:imgLayer r:embed="rId4">
                        <a14:imgEffect>
                          <a14:backgroundRemoval t="64045" b="90449" l="0" r="100000"/>
                        </a14:imgEffect>
                      </a14:imgLayer>
                    </a14:imgProps>
                  </a:ext>
                </a:extLst>
              </a:blip>
              <a:srcRect t="61096" b="9409"/>
              <a:stretch>
                <a:fillRect/>
              </a:stretch>
            </p:blipFill>
            <p:spPr>
              <a:xfrm>
                <a:off x="4857750" y="5786454"/>
                <a:ext cx="4286250" cy="1000132"/>
              </a:xfrm>
              <a:prstGeom prst="rect">
                <a:avLst/>
              </a:prstGeom>
            </p:spPr>
          </p:pic>
        </p:grpSp>
      </p:grpSp>
      <p:sp>
        <p:nvSpPr>
          <p:cNvPr id="3" name="內容版面配置區 2"/>
          <p:cNvSpPr>
            <a:spLocks noGrp="1"/>
          </p:cNvSpPr>
          <p:nvPr>
            <p:ph sz="quarter" idx="1"/>
          </p:nvPr>
        </p:nvSpPr>
        <p:spPr/>
        <p:txBody>
          <a:bodyPr>
            <a:normAutofit/>
          </a:bodyPr>
          <a:lstStyle/>
          <a:p>
            <a:pPr marL="0" indent="0">
              <a:buNone/>
            </a:pPr>
            <a:r>
              <a:rPr lang="zh-TW" altLang="en-US" sz="2800" dirty="0">
                <a:latin typeface="+mj-ea"/>
                <a:ea typeface="+mj-ea"/>
              </a:rPr>
              <a:t>自費塑膠袋的政策是用來做政績。 </a:t>
            </a:r>
            <a:endParaRPr lang="en-US" altLang="zh-TW" sz="2800" dirty="0" smtClean="0">
              <a:latin typeface="+mj-ea"/>
              <a:ea typeface="+mj-ea"/>
            </a:endParaRPr>
          </a:p>
          <a:p>
            <a:r>
              <a:rPr lang="zh-TW" altLang="en-US" sz="2800" dirty="0" smtClean="0">
                <a:latin typeface="+mj-ea"/>
                <a:ea typeface="+mj-ea"/>
              </a:rPr>
              <a:t>將</a:t>
            </a:r>
            <a:r>
              <a:rPr lang="zh-TW" altLang="en-US" sz="2800" dirty="0">
                <a:latin typeface="+mj-ea"/>
                <a:ea typeface="+mj-ea"/>
              </a:rPr>
              <a:t>本題結果與年齡作交叉分析，</a:t>
            </a:r>
            <a:r>
              <a:rPr lang="zh-TW" altLang="en-US" sz="2800" dirty="0" smtClean="0">
                <a:latin typeface="+mj-ea"/>
                <a:ea typeface="+mj-ea"/>
              </a:rPr>
              <a:t>得到：</a:t>
            </a:r>
            <a:r>
              <a:rPr lang="zh-TW" altLang="en-US" sz="2800" b="1" dirty="0" smtClean="0">
                <a:solidFill>
                  <a:srgbClr val="3399FF"/>
                </a:solidFill>
                <a:latin typeface="+mj-ea"/>
                <a:ea typeface="+mj-ea"/>
              </a:rPr>
              <a:t>年齡</a:t>
            </a:r>
            <a:r>
              <a:rPr lang="zh-TW" altLang="en-US" sz="2800" b="1" dirty="0">
                <a:solidFill>
                  <a:srgbClr val="3399FF"/>
                </a:solidFill>
                <a:latin typeface="+mj-ea"/>
                <a:ea typeface="+mj-ea"/>
              </a:rPr>
              <a:t>層愈高，不認為此政策是用來做政績的人愈</a:t>
            </a:r>
            <a:r>
              <a:rPr lang="zh-TW" altLang="en-US" sz="2800" b="1" dirty="0" smtClean="0">
                <a:solidFill>
                  <a:srgbClr val="3399FF"/>
                </a:solidFill>
                <a:latin typeface="+mj-ea"/>
                <a:ea typeface="+mj-ea"/>
              </a:rPr>
              <a:t>多</a:t>
            </a:r>
            <a:r>
              <a:rPr lang="zh-TW" altLang="en-US" sz="2800" dirty="0" smtClean="0">
                <a:latin typeface="+mj-ea"/>
                <a:ea typeface="+mj-ea"/>
              </a:rPr>
              <a:t>。</a:t>
            </a:r>
            <a:endParaRPr lang="zh-TW" altLang="en-US" sz="2800" dirty="0">
              <a:latin typeface="+mj-ea"/>
              <a:ea typeface="+mj-ea"/>
            </a:endParaRPr>
          </a:p>
        </p:txBody>
      </p:sp>
    </p:spTree>
    <p:extLst>
      <p:ext uri="{BB962C8B-B14F-4D97-AF65-F5344CB8AC3E}">
        <p14:creationId xmlns:p14="http://schemas.microsoft.com/office/powerpoint/2010/main" val="2748239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研究結果</a:t>
            </a:r>
            <a:endParaRPr lang="zh-TW" altLang="en-US" sz="4000" b="1" dirty="0"/>
          </a:p>
        </p:txBody>
      </p:sp>
      <p:grpSp>
        <p:nvGrpSpPr>
          <p:cNvPr id="8" name="群組 7"/>
          <p:cNvGrpSpPr/>
          <p:nvPr/>
        </p:nvGrpSpPr>
        <p:grpSpPr>
          <a:xfrm>
            <a:off x="0" y="1124744"/>
            <a:ext cx="9144000" cy="5616624"/>
            <a:chOff x="0" y="1124744"/>
            <a:chExt cx="9144000" cy="5616624"/>
          </a:xfrm>
        </p:grpSpPr>
        <p:grpSp>
          <p:nvGrpSpPr>
            <p:cNvPr id="9" name="群組 8"/>
            <p:cNvGrpSpPr/>
            <p:nvPr/>
          </p:nvGrpSpPr>
          <p:grpSpPr>
            <a:xfrm>
              <a:off x="467544" y="1124744"/>
              <a:ext cx="8208911" cy="5049487"/>
              <a:chOff x="467544" y="1124744"/>
              <a:chExt cx="8208911" cy="5049487"/>
            </a:xfrm>
          </p:grpSpPr>
          <p:pic>
            <p:nvPicPr>
              <p:cNvPr id="14" name="Picture 2" descr="https://lh5.googleusercontent.com/XVRX-kuhtkZ0rj81BoD0u-SVQYRoOwIIrg26aGXVmiHB8wC4Cs4bFepRzTaa2LCn957prHN2U_911aBDDe3SZ4voRZcie_7Dc0DJadE3AVCBabGnmA3Lak4ntJIWvOMKArxZ1Zdhe4k"/>
              <p:cNvPicPr>
                <a:picLocks noChangeAspect="1" noChangeArrowheads="1"/>
              </p:cNvPicPr>
              <p:nvPr/>
            </p:nvPicPr>
            <p:blipFill rotWithShape="1">
              <a:blip r:embed="rId2">
                <a:extLst>
                  <a:ext uri="{28A0092B-C50C-407E-A947-70E740481C1C}">
                    <a14:useLocalDpi xmlns:a14="http://schemas.microsoft.com/office/drawing/2010/main" val="0"/>
                  </a:ext>
                </a:extLst>
              </a:blip>
              <a:srcRect t="9489" b="-2594"/>
              <a:stretch/>
            </p:blipFill>
            <p:spPr bwMode="auto">
              <a:xfrm>
                <a:off x="467544" y="1124744"/>
                <a:ext cx="8208911" cy="5049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矩形 14"/>
              <p:cNvSpPr/>
              <p:nvPr/>
            </p:nvSpPr>
            <p:spPr>
              <a:xfrm>
                <a:off x="467545" y="1124744"/>
                <a:ext cx="8208910" cy="4824536"/>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 name="群組 9"/>
            <p:cNvGrpSpPr/>
            <p:nvPr/>
          </p:nvGrpSpPr>
          <p:grpSpPr>
            <a:xfrm>
              <a:off x="0" y="5741236"/>
              <a:ext cx="9144000" cy="1000132"/>
              <a:chOff x="0" y="5786454"/>
              <a:chExt cx="9144000" cy="1000132"/>
            </a:xfrm>
          </p:grpSpPr>
          <p:pic>
            <p:nvPicPr>
              <p:cNvPr id="11" name="圖片 10" descr="8232384.jpg"/>
              <p:cNvPicPr>
                <a:picLocks noChangeAspect="1"/>
              </p:cNvPicPr>
              <p:nvPr/>
            </p:nvPicPr>
            <p:blipFill>
              <a:blip r:embed="rId3">
                <a:extLst>
                  <a:ext uri="{BEBA8EAE-BF5A-486C-A8C5-ECC9F3942E4B}">
                    <a14:imgProps xmlns:a14="http://schemas.microsoft.com/office/drawing/2010/main">
                      <a14:imgLayer r:embed="rId4">
                        <a14:imgEffect>
                          <a14:backgroundRemoval t="64045" b="90169" l="0" r="100000"/>
                        </a14:imgEffect>
                      </a14:imgLayer>
                    </a14:imgProps>
                  </a:ext>
                </a:extLst>
              </a:blip>
              <a:srcRect t="61096" b="9409"/>
              <a:stretch>
                <a:fillRect/>
              </a:stretch>
            </p:blipFill>
            <p:spPr>
              <a:xfrm>
                <a:off x="3571868" y="5786454"/>
                <a:ext cx="4286250" cy="1000132"/>
              </a:xfrm>
              <a:prstGeom prst="rect">
                <a:avLst/>
              </a:prstGeom>
            </p:spPr>
          </p:pic>
          <p:pic>
            <p:nvPicPr>
              <p:cNvPr id="12" name="圖片 11" descr="8232384.jpg"/>
              <p:cNvPicPr>
                <a:picLocks noChangeAspect="1"/>
              </p:cNvPicPr>
              <p:nvPr/>
            </p:nvPicPr>
            <p:blipFill>
              <a:blip r:embed="rId5">
                <a:extLst>
                  <a:ext uri="{BEBA8EAE-BF5A-486C-A8C5-ECC9F3942E4B}">
                    <a14:imgProps xmlns:a14="http://schemas.microsoft.com/office/drawing/2010/main">
                      <a14:imgLayer r:embed="rId4">
                        <a14:imgEffect>
                          <a14:backgroundRemoval t="56742" b="91573" l="0" r="100000"/>
                        </a14:imgEffect>
                      </a14:imgLayer>
                    </a14:imgProps>
                  </a:ext>
                </a:extLst>
              </a:blip>
              <a:srcRect t="61096" b="9409"/>
              <a:stretch>
                <a:fillRect/>
              </a:stretch>
            </p:blipFill>
            <p:spPr>
              <a:xfrm>
                <a:off x="0" y="5786454"/>
                <a:ext cx="4286250" cy="1000132"/>
              </a:xfrm>
              <a:prstGeom prst="rect">
                <a:avLst/>
              </a:prstGeom>
            </p:spPr>
          </p:pic>
          <p:pic>
            <p:nvPicPr>
              <p:cNvPr id="13" name="圖片 12" descr="8232384.jpg"/>
              <p:cNvPicPr>
                <a:picLocks noChangeAspect="1"/>
              </p:cNvPicPr>
              <p:nvPr/>
            </p:nvPicPr>
            <p:blipFill>
              <a:blip r:embed="rId3">
                <a:extLst>
                  <a:ext uri="{BEBA8EAE-BF5A-486C-A8C5-ECC9F3942E4B}">
                    <a14:imgProps xmlns:a14="http://schemas.microsoft.com/office/drawing/2010/main">
                      <a14:imgLayer r:embed="rId4">
                        <a14:imgEffect>
                          <a14:backgroundRemoval t="64045" b="90449" l="0" r="100000"/>
                        </a14:imgEffect>
                      </a14:imgLayer>
                    </a14:imgProps>
                  </a:ext>
                </a:extLst>
              </a:blip>
              <a:srcRect t="61096" b="9409"/>
              <a:stretch>
                <a:fillRect/>
              </a:stretch>
            </p:blipFill>
            <p:spPr>
              <a:xfrm>
                <a:off x="4857750" y="5786454"/>
                <a:ext cx="4286250" cy="1000132"/>
              </a:xfrm>
              <a:prstGeom prst="rect">
                <a:avLst/>
              </a:prstGeom>
            </p:spPr>
          </p:pic>
        </p:grpSp>
      </p:grpSp>
      <p:sp>
        <p:nvSpPr>
          <p:cNvPr id="3" name="內容版面配置區 2"/>
          <p:cNvSpPr>
            <a:spLocks noGrp="1"/>
          </p:cNvSpPr>
          <p:nvPr>
            <p:ph sz="quarter" idx="1"/>
          </p:nvPr>
        </p:nvSpPr>
        <p:spPr/>
        <p:txBody>
          <a:bodyPr>
            <a:normAutofit/>
          </a:bodyPr>
          <a:lstStyle/>
          <a:p>
            <a:pPr marL="0" indent="0">
              <a:buNone/>
            </a:pPr>
            <a:r>
              <a:rPr lang="zh-TW" altLang="en-US" sz="2800" dirty="0">
                <a:latin typeface="+mj-ea"/>
                <a:ea typeface="+mj-ea"/>
              </a:rPr>
              <a:t>自費塑膠袋的政策是用來做政績。 </a:t>
            </a:r>
            <a:endParaRPr lang="en-US" altLang="zh-TW" sz="2800" dirty="0" smtClean="0">
              <a:latin typeface="+mj-ea"/>
              <a:ea typeface="+mj-ea"/>
            </a:endParaRPr>
          </a:p>
          <a:p>
            <a:r>
              <a:rPr lang="zh-TW" altLang="en-US" sz="2800" dirty="0" smtClean="0">
                <a:latin typeface="+mj-ea"/>
                <a:ea typeface="+mj-ea"/>
              </a:rPr>
              <a:t>將</a:t>
            </a:r>
            <a:r>
              <a:rPr lang="zh-TW" altLang="en-US" sz="2800" dirty="0">
                <a:latin typeface="+mj-ea"/>
                <a:ea typeface="+mj-ea"/>
              </a:rPr>
              <a:t>本題結果再與職業作交叉分析，</a:t>
            </a:r>
            <a:r>
              <a:rPr lang="zh-TW" altLang="en-US" sz="2800" dirty="0" smtClean="0">
                <a:latin typeface="+mj-ea"/>
                <a:ea typeface="+mj-ea"/>
              </a:rPr>
              <a:t>得到：</a:t>
            </a:r>
            <a:r>
              <a:rPr lang="zh-TW" altLang="en-US" sz="2800" dirty="0">
                <a:latin typeface="+mj-ea"/>
                <a:ea typeface="+mj-ea"/>
              </a:rPr>
              <a:t>退休</a:t>
            </a:r>
            <a:r>
              <a:rPr lang="zh-TW" altLang="en-US" sz="2800" dirty="0" smtClean="0">
                <a:latin typeface="+mj-ea"/>
                <a:ea typeface="+mj-ea"/>
              </a:rPr>
              <a:t>人員</a:t>
            </a:r>
            <a:r>
              <a:rPr lang="en-US" altLang="zh-TW" sz="2800" dirty="0" smtClean="0">
                <a:latin typeface="+mj-ea"/>
                <a:ea typeface="+mj-ea"/>
              </a:rPr>
              <a:t>(77%)</a:t>
            </a:r>
            <a:r>
              <a:rPr lang="zh-TW" altLang="en-US" sz="2800" dirty="0" smtClean="0">
                <a:latin typeface="+mj-ea"/>
                <a:ea typeface="+mj-ea"/>
              </a:rPr>
              <a:t>較學生</a:t>
            </a:r>
            <a:r>
              <a:rPr lang="en-US" altLang="zh-TW" sz="2800" dirty="0">
                <a:latin typeface="+mj-ea"/>
                <a:ea typeface="+mj-ea"/>
              </a:rPr>
              <a:t>(</a:t>
            </a:r>
            <a:r>
              <a:rPr lang="en-US" altLang="zh-TW" sz="2800" dirty="0" smtClean="0">
                <a:latin typeface="+mj-ea"/>
                <a:ea typeface="+mj-ea"/>
              </a:rPr>
              <a:t>42%)</a:t>
            </a:r>
            <a:r>
              <a:rPr lang="zh-TW" altLang="en-US" sz="2800" dirty="0" smtClean="0">
                <a:latin typeface="+mj-ea"/>
                <a:ea typeface="+mj-ea"/>
              </a:rPr>
              <a:t>不認為</a:t>
            </a:r>
            <a:r>
              <a:rPr lang="zh-TW" altLang="en-US" sz="2800" dirty="0">
                <a:latin typeface="+mj-ea"/>
                <a:ea typeface="+mj-ea"/>
              </a:rPr>
              <a:t>政策是用來做政績</a:t>
            </a:r>
            <a:r>
              <a:rPr lang="zh-TW" altLang="en-US" sz="2800" dirty="0" smtClean="0">
                <a:latin typeface="+mj-ea"/>
                <a:ea typeface="+mj-ea"/>
              </a:rPr>
              <a:t>的。</a:t>
            </a:r>
            <a:endParaRPr lang="zh-TW" altLang="en-US" sz="2800" dirty="0">
              <a:latin typeface="+mj-ea"/>
              <a:ea typeface="+mj-ea"/>
            </a:endParaRPr>
          </a:p>
        </p:txBody>
      </p:sp>
    </p:spTree>
    <p:extLst>
      <p:ext uri="{BB962C8B-B14F-4D97-AF65-F5344CB8AC3E}">
        <p14:creationId xmlns:p14="http://schemas.microsoft.com/office/powerpoint/2010/main" val="2989824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t>研究結果</a:t>
            </a:r>
            <a:endParaRPr lang="zh-TW" altLang="en-US" sz="4000" dirty="0"/>
          </a:p>
        </p:txBody>
      </p:sp>
      <p:sp>
        <p:nvSpPr>
          <p:cNvPr id="3" name="內容版面配置區 2"/>
          <p:cNvSpPr>
            <a:spLocks noGrp="1"/>
          </p:cNvSpPr>
          <p:nvPr>
            <p:ph sz="quarter" idx="1"/>
          </p:nvPr>
        </p:nvSpPr>
        <p:spPr/>
        <p:txBody>
          <a:bodyPr>
            <a:normAutofit/>
          </a:bodyPr>
          <a:lstStyle/>
          <a:p>
            <a:pPr marL="0" indent="0">
              <a:buNone/>
            </a:pPr>
            <a:r>
              <a:rPr lang="en-US" altLang="zh-TW" sz="2800" dirty="0" smtClean="0">
                <a:latin typeface="+mj-ea"/>
                <a:ea typeface="+mj-ea"/>
              </a:rPr>
              <a:t>(</a:t>
            </a:r>
            <a:r>
              <a:rPr lang="zh-TW" altLang="en-US" sz="2800" dirty="0" smtClean="0">
                <a:latin typeface="+mj-ea"/>
                <a:ea typeface="+mj-ea"/>
              </a:rPr>
              <a:t>七</a:t>
            </a:r>
            <a:r>
              <a:rPr lang="en-US" altLang="zh-TW" sz="2800" dirty="0" smtClean="0">
                <a:latin typeface="+mj-ea"/>
                <a:ea typeface="+mj-ea"/>
              </a:rPr>
              <a:t>)</a:t>
            </a:r>
            <a:r>
              <a:rPr lang="zh-TW" altLang="en-US" sz="2800" dirty="0" smtClean="0">
                <a:latin typeface="+mj-ea"/>
                <a:ea typeface="+mj-ea"/>
              </a:rPr>
              <a:t>自費</a:t>
            </a:r>
            <a:r>
              <a:rPr lang="zh-TW" altLang="en-US" sz="2800" dirty="0">
                <a:latin typeface="+mj-ea"/>
                <a:ea typeface="+mj-ea"/>
              </a:rPr>
              <a:t>塑膠袋可有效的達到塑膠減量的目的。</a:t>
            </a:r>
            <a:br>
              <a:rPr lang="zh-TW" altLang="en-US" sz="2800" dirty="0">
                <a:latin typeface="+mj-ea"/>
                <a:ea typeface="+mj-ea"/>
              </a:rPr>
            </a:br>
            <a:endParaRPr lang="zh-TW" altLang="en-US" sz="2800" dirty="0">
              <a:latin typeface="+mj-ea"/>
              <a:ea typeface="+mj-ea"/>
            </a:endParaRPr>
          </a:p>
        </p:txBody>
      </p:sp>
      <p:grpSp>
        <p:nvGrpSpPr>
          <p:cNvPr id="4" name="群組 3"/>
          <p:cNvGrpSpPr/>
          <p:nvPr/>
        </p:nvGrpSpPr>
        <p:grpSpPr>
          <a:xfrm>
            <a:off x="0" y="5786454"/>
            <a:ext cx="9144000" cy="1000132"/>
            <a:chOff x="0" y="5786454"/>
            <a:chExt cx="9144000" cy="1000132"/>
          </a:xfrm>
        </p:grpSpPr>
        <p:pic>
          <p:nvPicPr>
            <p:cNvPr id="5" name="圖片 4" descr="8232384.jpg"/>
            <p:cNvPicPr>
              <a:picLocks noChangeAspect="1"/>
            </p:cNvPicPr>
            <p:nvPr/>
          </p:nvPicPr>
          <p:blipFill>
            <a:blip r:embed="rId2"/>
            <a:srcRect t="61096" b="9409"/>
            <a:stretch>
              <a:fillRect/>
            </a:stretch>
          </p:blipFill>
          <p:spPr>
            <a:xfrm>
              <a:off x="3571868" y="5786454"/>
              <a:ext cx="4286250" cy="1000132"/>
            </a:xfrm>
            <a:prstGeom prst="rect">
              <a:avLst/>
            </a:prstGeom>
          </p:spPr>
        </p:pic>
        <p:pic>
          <p:nvPicPr>
            <p:cNvPr id="6" name="圖片 5" descr="8232384.jpg"/>
            <p:cNvPicPr>
              <a:picLocks noChangeAspect="1"/>
            </p:cNvPicPr>
            <p:nvPr/>
          </p:nvPicPr>
          <p:blipFill>
            <a:blip r:embed="rId2"/>
            <a:srcRect t="61096" b="9409"/>
            <a:stretch>
              <a:fillRect/>
            </a:stretch>
          </p:blipFill>
          <p:spPr>
            <a:xfrm>
              <a:off x="0" y="5786454"/>
              <a:ext cx="4286250" cy="1000132"/>
            </a:xfrm>
            <a:prstGeom prst="rect">
              <a:avLst/>
            </a:prstGeom>
          </p:spPr>
        </p:pic>
        <p:pic>
          <p:nvPicPr>
            <p:cNvPr id="7" name="圖片 6" descr="8232384.jpg"/>
            <p:cNvPicPr>
              <a:picLocks noChangeAspect="1"/>
            </p:cNvPicPr>
            <p:nvPr/>
          </p:nvPicPr>
          <p:blipFill>
            <a:blip r:embed="rId2"/>
            <a:srcRect t="61096" b="9409"/>
            <a:stretch>
              <a:fillRect/>
            </a:stretch>
          </p:blipFill>
          <p:spPr>
            <a:xfrm>
              <a:off x="4857750" y="5786454"/>
              <a:ext cx="4286250" cy="1000132"/>
            </a:xfrm>
            <a:prstGeom prst="rect">
              <a:avLst/>
            </a:prstGeom>
          </p:spPr>
        </p:pic>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060848"/>
            <a:ext cx="6961347"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圓角矩形圖說文字 8"/>
          <p:cNvSpPr/>
          <p:nvPr/>
        </p:nvSpPr>
        <p:spPr>
          <a:xfrm>
            <a:off x="5940152" y="4522696"/>
            <a:ext cx="2880320" cy="1633724"/>
          </a:xfrm>
          <a:prstGeom prst="wedgeRoundRectCallout">
            <a:avLst>
              <a:gd name="adj1" fmla="val -69769"/>
              <a:gd name="adj2" fmla="val -3691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latin typeface="+mj-ea"/>
                <a:ea typeface="+mj-ea"/>
              </a:rPr>
              <a:t>有</a:t>
            </a:r>
            <a:r>
              <a:rPr lang="en-US" altLang="zh-TW" sz="2800" b="1" dirty="0" smtClean="0">
                <a:solidFill>
                  <a:srgbClr val="FF0000"/>
                </a:solidFill>
                <a:latin typeface="+mj-ea"/>
                <a:ea typeface="+mj-ea"/>
              </a:rPr>
              <a:t>70</a:t>
            </a:r>
            <a:r>
              <a:rPr lang="en-US" altLang="zh-TW" sz="2800" b="1" dirty="0">
                <a:solidFill>
                  <a:srgbClr val="FF0000"/>
                </a:solidFill>
                <a:latin typeface="+mj-ea"/>
                <a:ea typeface="+mj-ea"/>
              </a:rPr>
              <a:t>%</a:t>
            </a:r>
            <a:r>
              <a:rPr lang="zh-TW" altLang="en-US" sz="2400" dirty="0">
                <a:solidFill>
                  <a:schemeClr val="tx1"/>
                </a:solidFill>
                <a:latin typeface="+mj-ea"/>
                <a:ea typeface="+mj-ea"/>
              </a:rPr>
              <a:t>的民眾</a:t>
            </a:r>
            <a:r>
              <a:rPr lang="zh-TW" altLang="en-US" sz="2400" dirty="0" smtClean="0">
                <a:solidFill>
                  <a:schemeClr val="tx1"/>
                </a:solidFill>
                <a:latin typeface="+mj-ea"/>
                <a:ea typeface="+mj-ea"/>
              </a:rPr>
              <a:t>認為能</a:t>
            </a:r>
            <a:r>
              <a:rPr lang="zh-TW" altLang="en-US" sz="2400" dirty="0">
                <a:solidFill>
                  <a:schemeClr val="tx1"/>
                </a:solidFill>
                <a:latin typeface="+mj-ea"/>
                <a:ea typeface="+mj-ea"/>
              </a:rPr>
              <a:t>有效的</a:t>
            </a:r>
            <a:r>
              <a:rPr lang="zh-TW" altLang="en-US" sz="2400" dirty="0" smtClean="0">
                <a:solidFill>
                  <a:schemeClr val="tx1"/>
                </a:solidFill>
                <a:latin typeface="+mj-ea"/>
                <a:ea typeface="+mj-ea"/>
              </a:rPr>
              <a:t>達到目的</a:t>
            </a:r>
            <a:r>
              <a:rPr lang="zh-TW" altLang="en-US" sz="2400" dirty="0">
                <a:solidFill>
                  <a:schemeClr val="tx1"/>
                </a:solidFill>
                <a:latin typeface="+mj-ea"/>
                <a:ea typeface="+mj-ea"/>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研究結果</a:t>
            </a:r>
            <a:endParaRPr lang="zh-TW" altLang="en-US" sz="4000" b="1" dirty="0"/>
          </a:p>
        </p:txBody>
      </p:sp>
      <p:grpSp>
        <p:nvGrpSpPr>
          <p:cNvPr id="8" name="群組 7"/>
          <p:cNvGrpSpPr/>
          <p:nvPr/>
        </p:nvGrpSpPr>
        <p:grpSpPr>
          <a:xfrm>
            <a:off x="0" y="1124744"/>
            <a:ext cx="9144000" cy="5616624"/>
            <a:chOff x="0" y="1124744"/>
            <a:chExt cx="9144000" cy="5616624"/>
          </a:xfrm>
        </p:grpSpPr>
        <p:grpSp>
          <p:nvGrpSpPr>
            <p:cNvPr id="9" name="群組 8"/>
            <p:cNvGrpSpPr/>
            <p:nvPr/>
          </p:nvGrpSpPr>
          <p:grpSpPr>
            <a:xfrm>
              <a:off x="467544" y="1124744"/>
              <a:ext cx="8208911" cy="5049487"/>
              <a:chOff x="467544" y="1124744"/>
              <a:chExt cx="8208911" cy="5049487"/>
            </a:xfrm>
          </p:grpSpPr>
          <p:pic>
            <p:nvPicPr>
              <p:cNvPr id="14" name="Picture 2" descr="https://lh5.googleusercontent.com/XVRX-kuhtkZ0rj81BoD0u-SVQYRoOwIIrg26aGXVmiHB8wC4Cs4bFepRzTaa2LCn957prHN2U_911aBDDe3SZ4voRZcie_7Dc0DJadE3AVCBabGnmA3Lak4ntJIWvOMKArxZ1Zdhe4k"/>
              <p:cNvPicPr>
                <a:picLocks noChangeAspect="1" noChangeArrowheads="1"/>
              </p:cNvPicPr>
              <p:nvPr/>
            </p:nvPicPr>
            <p:blipFill rotWithShape="1">
              <a:blip r:embed="rId2">
                <a:extLst>
                  <a:ext uri="{28A0092B-C50C-407E-A947-70E740481C1C}">
                    <a14:useLocalDpi xmlns:a14="http://schemas.microsoft.com/office/drawing/2010/main" val="0"/>
                  </a:ext>
                </a:extLst>
              </a:blip>
              <a:srcRect t="9489" b="-2594"/>
              <a:stretch/>
            </p:blipFill>
            <p:spPr bwMode="auto">
              <a:xfrm>
                <a:off x="467544" y="1124744"/>
                <a:ext cx="8208911" cy="5049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矩形 14"/>
              <p:cNvSpPr/>
              <p:nvPr/>
            </p:nvSpPr>
            <p:spPr>
              <a:xfrm>
                <a:off x="467545" y="1124744"/>
                <a:ext cx="8208910" cy="4824536"/>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 name="群組 9"/>
            <p:cNvGrpSpPr/>
            <p:nvPr/>
          </p:nvGrpSpPr>
          <p:grpSpPr>
            <a:xfrm>
              <a:off x="0" y="5741236"/>
              <a:ext cx="9144000" cy="1000132"/>
              <a:chOff x="0" y="5786454"/>
              <a:chExt cx="9144000" cy="1000132"/>
            </a:xfrm>
          </p:grpSpPr>
          <p:pic>
            <p:nvPicPr>
              <p:cNvPr id="11" name="圖片 10" descr="8232384.jpg"/>
              <p:cNvPicPr>
                <a:picLocks noChangeAspect="1"/>
              </p:cNvPicPr>
              <p:nvPr/>
            </p:nvPicPr>
            <p:blipFill>
              <a:blip r:embed="rId3">
                <a:extLst>
                  <a:ext uri="{BEBA8EAE-BF5A-486C-A8C5-ECC9F3942E4B}">
                    <a14:imgProps xmlns:a14="http://schemas.microsoft.com/office/drawing/2010/main">
                      <a14:imgLayer r:embed="rId4">
                        <a14:imgEffect>
                          <a14:backgroundRemoval t="64045" b="90169" l="0" r="100000"/>
                        </a14:imgEffect>
                      </a14:imgLayer>
                    </a14:imgProps>
                  </a:ext>
                </a:extLst>
              </a:blip>
              <a:srcRect t="61096" b="9409"/>
              <a:stretch>
                <a:fillRect/>
              </a:stretch>
            </p:blipFill>
            <p:spPr>
              <a:xfrm>
                <a:off x="3571868" y="5786454"/>
                <a:ext cx="4286250" cy="1000132"/>
              </a:xfrm>
              <a:prstGeom prst="rect">
                <a:avLst/>
              </a:prstGeom>
            </p:spPr>
          </p:pic>
          <p:pic>
            <p:nvPicPr>
              <p:cNvPr id="12" name="圖片 11" descr="8232384.jpg"/>
              <p:cNvPicPr>
                <a:picLocks noChangeAspect="1"/>
              </p:cNvPicPr>
              <p:nvPr/>
            </p:nvPicPr>
            <p:blipFill>
              <a:blip r:embed="rId5">
                <a:extLst>
                  <a:ext uri="{BEBA8EAE-BF5A-486C-A8C5-ECC9F3942E4B}">
                    <a14:imgProps xmlns:a14="http://schemas.microsoft.com/office/drawing/2010/main">
                      <a14:imgLayer r:embed="rId4">
                        <a14:imgEffect>
                          <a14:backgroundRemoval t="56742" b="91573" l="0" r="100000"/>
                        </a14:imgEffect>
                      </a14:imgLayer>
                    </a14:imgProps>
                  </a:ext>
                </a:extLst>
              </a:blip>
              <a:srcRect t="61096" b="9409"/>
              <a:stretch>
                <a:fillRect/>
              </a:stretch>
            </p:blipFill>
            <p:spPr>
              <a:xfrm>
                <a:off x="0" y="5786454"/>
                <a:ext cx="4286250" cy="1000132"/>
              </a:xfrm>
              <a:prstGeom prst="rect">
                <a:avLst/>
              </a:prstGeom>
            </p:spPr>
          </p:pic>
          <p:pic>
            <p:nvPicPr>
              <p:cNvPr id="13" name="圖片 12" descr="8232384.jpg"/>
              <p:cNvPicPr>
                <a:picLocks noChangeAspect="1"/>
              </p:cNvPicPr>
              <p:nvPr/>
            </p:nvPicPr>
            <p:blipFill>
              <a:blip r:embed="rId3">
                <a:extLst>
                  <a:ext uri="{BEBA8EAE-BF5A-486C-A8C5-ECC9F3942E4B}">
                    <a14:imgProps xmlns:a14="http://schemas.microsoft.com/office/drawing/2010/main">
                      <a14:imgLayer r:embed="rId4">
                        <a14:imgEffect>
                          <a14:backgroundRemoval t="64045" b="90449" l="0" r="100000"/>
                        </a14:imgEffect>
                      </a14:imgLayer>
                    </a14:imgProps>
                  </a:ext>
                </a:extLst>
              </a:blip>
              <a:srcRect t="61096" b="9409"/>
              <a:stretch>
                <a:fillRect/>
              </a:stretch>
            </p:blipFill>
            <p:spPr>
              <a:xfrm>
                <a:off x="4857750" y="5786454"/>
                <a:ext cx="4286250" cy="1000132"/>
              </a:xfrm>
              <a:prstGeom prst="rect">
                <a:avLst/>
              </a:prstGeom>
            </p:spPr>
          </p:pic>
        </p:grpSp>
      </p:grpSp>
      <p:sp>
        <p:nvSpPr>
          <p:cNvPr id="3" name="內容版面配置區 2"/>
          <p:cNvSpPr>
            <a:spLocks noGrp="1"/>
          </p:cNvSpPr>
          <p:nvPr>
            <p:ph sz="quarter" idx="1"/>
          </p:nvPr>
        </p:nvSpPr>
        <p:spPr/>
        <p:txBody>
          <a:bodyPr>
            <a:normAutofit/>
          </a:bodyPr>
          <a:lstStyle/>
          <a:p>
            <a:pPr marL="0" indent="0">
              <a:buNone/>
            </a:pPr>
            <a:r>
              <a:rPr lang="zh-TW" altLang="en-US" sz="2800" dirty="0">
                <a:latin typeface="+mj-ea"/>
                <a:ea typeface="+mj-ea"/>
              </a:rPr>
              <a:t>自費塑膠袋可有效的達到塑膠減量的目的。</a:t>
            </a:r>
            <a:endParaRPr lang="en-US" altLang="zh-TW" sz="2800" dirty="0" smtClean="0">
              <a:latin typeface="+mj-ea"/>
              <a:ea typeface="+mj-ea"/>
            </a:endParaRPr>
          </a:p>
          <a:p>
            <a:r>
              <a:rPr lang="zh-TW" altLang="en-US" sz="2800" dirty="0" smtClean="0">
                <a:latin typeface="+mj-ea"/>
                <a:ea typeface="+mj-ea"/>
              </a:rPr>
              <a:t>將</a:t>
            </a:r>
            <a:r>
              <a:rPr lang="zh-TW" altLang="en-US" sz="2800" dirty="0">
                <a:latin typeface="+mj-ea"/>
                <a:ea typeface="+mj-ea"/>
              </a:rPr>
              <a:t>本題結果與年齡作交叉分析，</a:t>
            </a:r>
            <a:r>
              <a:rPr lang="zh-TW" altLang="en-US" sz="2800" dirty="0" smtClean="0">
                <a:latin typeface="+mj-ea"/>
                <a:ea typeface="+mj-ea"/>
              </a:rPr>
              <a:t>得到：</a:t>
            </a:r>
            <a:r>
              <a:rPr lang="zh-TW" altLang="en-US" sz="2800" b="1" dirty="0" smtClean="0">
                <a:solidFill>
                  <a:srgbClr val="0066FF"/>
                </a:solidFill>
                <a:latin typeface="+mj-ea"/>
                <a:ea typeface="+mj-ea"/>
              </a:rPr>
              <a:t>年齡</a:t>
            </a:r>
            <a:r>
              <a:rPr lang="zh-TW" altLang="en-US" sz="2800" b="1" dirty="0">
                <a:solidFill>
                  <a:srgbClr val="0066FF"/>
                </a:solidFill>
                <a:latin typeface="+mj-ea"/>
                <a:ea typeface="+mj-ea"/>
              </a:rPr>
              <a:t>層愈高認為自費塑膠袋可有效達到</a:t>
            </a:r>
            <a:r>
              <a:rPr lang="zh-TW" altLang="en-US" sz="2800" b="1" dirty="0" smtClean="0">
                <a:solidFill>
                  <a:srgbClr val="0066FF"/>
                </a:solidFill>
                <a:latin typeface="+mj-ea"/>
                <a:ea typeface="+mj-ea"/>
              </a:rPr>
              <a:t>塑膠</a:t>
            </a:r>
            <a:r>
              <a:rPr lang="zh-TW" altLang="en-US" sz="2800" b="1" dirty="0">
                <a:solidFill>
                  <a:srgbClr val="0066FF"/>
                </a:solidFill>
                <a:latin typeface="+mj-ea"/>
                <a:ea typeface="+mj-ea"/>
              </a:rPr>
              <a:t>減量目的的人愈多。 </a:t>
            </a:r>
          </a:p>
        </p:txBody>
      </p:sp>
    </p:spTree>
    <p:extLst>
      <p:ext uri="{BB962C8B-B14F-4D97-AF65-F5344CB8AC3E}">
        <p14:creationId xmlns:p14="http://schemas.microsoft.com/office/powerpoint/2010/main" val="3471068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t>研究結果</a:t>
            </a:r>
            <a:endParaRPr lang="zh-TW" altLang="en-US" sz="4000" dirty="0"/>
          </a:p>
        </p:txBody>
      </p:sp>
      <p:sp>
        <p:nvSpPr>
          <p:cNvPr id="3" name="內容版面配置區 2"/>
          <p:cNvSpPr>
            <a:spLocks noGrp="1"/>
          </p:cNvSpPr>
          <p:nvPr>
            <p:ph sz="quarter" idx="1"/>
          </p:nvPr>
        </p:nvSpPr>
        <p:spPr/>
        <p:txBody>
          <a:bodyPr>
            <a:normAutofit/>
          </a:bodyPr>
          <a:lstStyle/>
          <a:p>
            <a:pPr marL="0" indent="0">
              <a:buNone/>
            </a:pPr>
            <a:r>
              <a:rPr lang="en-US" altLang="zh-TW" sz="2800" dirty="0" smtClean="0">
                <a:latin typeface="+mj-ea"/>
                <a:ea typeface="+mj-ea"/>
              </a:rPr>
              <a:t>(</a:t>
            </a:r>
            <a:r>
              <a:rPr lang="zh-TW" altLang="en-US" sz="2800" dirty="0" smtClean="0">
                <a:latin typeface="+mj-ea"/>
                <a:ea typeface="+mj-ea"/>
              </a:rPr>
              <a:t>八</a:t>
            </a:r>
            <a:r>
              <a:rPr lang="en-US" altLang="zh-TW" sz="2800" dirty="0" smtClean="0">
                <a:latin typeface="+mj-ea"/>
                <a:ea typeface="+mj-ea"/>
              </a:rPr>
              <a:t>)</a:t>
            </a:r>
            <a:r>
              <a:rPr lang="zh-TW" altLang="en-US" sz="2800" dirty="0" smtClean="0">
                <a:latin typeface="+mj-ea"/>
                <a:ea typeface="+mj-ea"/>
              </a:rPr>
              <a:t>我</a:t>
            </a:r>
            <a:r>
              <a:rPr lang="zh-TW" altLang="en-US" sz="2800" dirty="0">
                <a:latin typeface="+mj-ea"/>
                <a:ea typeface="+mj-ea"/>
              </a:rPr>
              <a:t>支持此政策。</a:t>
            </a:r>
            <a:br>
              <a:rPr lang="zh-TW" altLang="en-US" sz="2800" dirty="0">
                <a:latin typeface="+mj-ea"/>
                <a:ea typeface="+mj-ea"/>
              </a:rPr>
            </a:br>
            <a:endParaRPr lang="zh-TW" altLang="en-US" sz="2800" dirty="0">
              <a:latin typeface="+mj-ea"/>
              <a:ea typeface="+mj-ea"/>
            </a:endParaRPr>
          </a:p>
        </p:txBody>
      </p:sp>
      <p:grpSp>
        <p:nvGrpSpPr>
          <p:cNvPr id="4" name="群組 3"/>
          <p:cNvGrpSpPr/>
          <p:nvPr/>
        </p:nvGrpSpPr>
        <p:grpSpPr>
          <a:xfrm>
            <a:off x="0" y="5786454"/>
            <a:ext cx="9144000" cy="1000132"/>
            <a:chOff x="0" y="5786454"/>
            <a:chExt cx="9144000" cy="1000132"/>
          </a:xfrm>
        </p:grpSpPr>
        <p:pic>
          <p:nvPicPr>
            <p:cNvPr id="5" name="圖片 4" descr="8232384.jpg"/>
            <p:cNvPicPr>
              <a:picLocks noChangeAspect="1"/>
            </p:cNvPicPr>
            <p:nvPr/>
          </p:nvPicPr>
          <p:blipFill>
            <a:blip r:embed="rId2"/>
            <a:srcRect t="61096" b="9409"/>
            <a:stretch>
              <a:fillRect/>
            </a:stretch>
          </p:blipFill>
          <p:spPr>
            <a:xfrm>
              <a:off x="3571868" y="5786454"/>
              <a:ext cx="4286250" cy="1000132"/>
            </a:xfrm>
            <a:prstGeom prst="rect">
              <a:avLst/>
            </a:prstGeom>
          </p:spPr>
        </p:pic>
        <p:pic>
          <p:nvPicPr>
            <p:cNvPr id="6" name="圖片 5" descr="8232384.jpg"/>
            <p:cNvPicPr>
              <a:picLocks noChangeAspect="1"/>
            </p:cNvPicPr>
            <p:nvPr/>
          </p:nvPicPr>
          <p:blipFill>
            <a:blip r:embed="rId2"/>
            <a:srcRect t="61096" b="9409"/>
            <a:stretch>
              <a:fillRect/>
            </a:stretch>
          </p:blipFill>
          <p:spPr>
            <a:xfrm>
              <a:off x="0" y="5786454"/>
              <a:ext cx="4286250" cy="1000132"/>
            </a:xfrm>
            <a:prstGeom prst="rect">
              <a:avLst/>
            </a:prstGeom>
          </p:spPr>
        </p:pic>
        <p:pic>
          <p:nvPicPr>
            <p:cNvPr id="7" name="圖片 6" descr="8232384.jpg"/>
            <p:cNvPicPr>
              <a:picLocks noChangeAspect="1"/>
            </p:cNvPicPr>
            <p:nvPr/>
          </p:nvPicPr>
          <p:blipFill>
            <a:blip r:embed="rId2"/>
            <a:srcRect t="61096" b="9409"/>
            <a:stretch>
              <a:fillRect/>
            </a:stretch>
          </p:blipFill>
          <p:spPr>
            <a:xfrm>
              <a:off x="4857750" y="5786454"/>
              <a:ext cx="4286250" cy="1000132"/>
            </a:xfrm>
            <a:prstGeom prst="rect">
              <a:avLst/>
            </a:prstGeom>
          </p:spPr>
        </p:pic>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875104"/>
            <a:ext cx="7236296" cy="357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圓角矩形圖說文字 8"/>
          <p:cNvSpPr/>
          <p:nvPr/>
        </p:nvSpPr>
        <p:spPr>
          <a:xfrm>
            <a:off x="5940152" y="4522696"/>
            <a:ext cx="2880320" cy="1633724"/>
          </a:xfrm>
          <a:prstGeom prst="wedgeRoundRectCallout">
            <a:avLst>
              <a:gd name="adj1" fmla="val -69769"/>
              <a:gd name="adj2" fmla="val -3691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mj-ea"/>
                <a:ea typeface="+mj-ea"/>
              </a:rPr>
              <a:t>有高達</a:t>
            </a:r>
            <a:r>
              <a:rPr lang="zh-TW" altLang="en-US" sz="2800" b="1" dirty="0">
                <a:solidFill>
                  <a:srgbClr val="FF0000"/>
                </a:solidFill>
                <a:latin typeface="+mj-ea"/>
                <a:ea typeface="+mj-ea"/>
              </a:rPr>
              <a:t>八成</a:t>
            </a:r>
            <a:r>
              <a:rPr lang="zh-TW" altLang="en-US" sz="2400" dirty="0">
                <a:solidFill>
                  <a:schemeClr val="tx1"/>
                </a:solidFill>
                <a:latin typeface="+mj-ea"/>
                <a:ea typeface="+mj-ea"/>
              </a:rPr>
              <a:t>的民眾</a:t>
            </a:r>
            <a:r>
              <a:rPr lang="zh-TW" altLang="en-US" sz="2400" dirty="0" smtClean="0">
                <a:solidFill>
                  <a:schemeClr val="tx1"/>
                </a:solidFill>
                <a:latin typeface="+mj-ea"/>
                <a:ea typeface="+mj-ea"/>
              </a:rPr>
              <a:t>支持；</a:t>
            </a:r>
            <a:r>
              <a:rPr lang="zh-TW" altLang="en-US" sz="2400" dirty="0">
                <a:solidFill>
                  <a:schemeClr val="tx1"/>
                </a:solidFill>
                <a:latin typeface="+mj-ea"/>
                <a:ea typeface="+mj-ea"/>
              </a:rPr>
              <a:t>僅有 </a:t>
            </a:r>
            <a:r>
              <a:rPr lang="en-US" altLang="zh-TW" sz="2400" dirty="0">
                <a:solidFill>
                  <a:schemeClr val="tx1"/>
                </a:solidFill>
                <a:latin typeface="+mj-ea"/>
                <a:ea typeface="+mj-ea"/>
              </a:rPr>
              <a:t>6%</a:t>
            </a:r>
            <a:r>
              <a:rPr lang="zh-TW" altLang="en-US" sz="2400" dirty="0">
                <a:solidFill>
                  <a:schemeClr val="tx1"/>
                </a:solidFill>
                <a:latin typeface="+mj-ea"/>
                <a:ea typeface="+mj-ea"/>
              </a:rPr>
              <a:t>的民眾不</a:t>
            </a:r>
            <a:r>
              <a:rPr lang="zh-TW" altLang="en-US" sz="2400" dirty="0" smtClean="0">
                <a:solidFill>
                  <a:schemeClr val="tx1"/>
                </a:solidFill>
                <a:latin typeface="+mj-ea"/>
                <a:ea typeface="+mj-ea"/>
              </a:rPr>
              <a:t>支持。</a:t>
            </a:r>
            <a:endParaRPr lang="zh-TW" altLang="en-US" sz="2400" dirty="0">
              <a:solidFill>
                <a:schemeClr val="tx1"/>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研究結論</a:t>
            </a:r>
            <a:endParaRPr lang="zh-TW" altLang="en-US" sz="4000" b="1" dirty="0"/>
          </a:p>
        </p:txBody>
      </p:sp>
      <p:sp>
        <p:nvSpPr>
          <p:cNvPr id="3" name="內容版面配置區 2"/>
          <p:cNvSpPr>
            <a:spLocks noGrp="1"/>
          </p:cNvSpPr>
          <p:nvPr>
            <p:ph sz="quarter" idx="1"/>
          </p:nvPr>
        </p:nvSpPr>
        <p:spPr/>
        <p:txBody>
          <a:bodyPr/>
          <a:lstStyle/>
          <a:p>
            <a:r>
              <a:rPr lang="zh-TW" altLang="en-US" dirty="0">
                <a:latin typeface="+mj-ea"/>
                <a:ea typeface="+mj-ea"/>
              </a:rPr>
              <a:t>環保署</a:t>
            </a:r>
            <a:r>
              <a:rPr lang="zh-TW" altLang="en-US" dirty="0" smtClean="0">
                <a:latin typeface="+mj-ea"/>
                <a:ea typeface="+mj-ea"/>
              </a:rPr>
              <a:t>於</a:t>
            </a:r>
            <a:r>
              <a:rPr lang="en-US" altLang="zh-TW" dirty="0" smtClean="0">
                <a:latin typeface="+mj-ea"/>
                <a:ea typeface="+mj-ea"/>
              </a:rPr>
              <a:t>107</a:t>
            </a:r>
            <a:r>
              <a:rPr lang="zh-TW" altLang="en-US" dirty="0" smtClean="0">
                <a:latin typeface="+mj-ea"/>
                <a:ea typeface="+mj-ea"/>
              </a:rPr>
              <a:t>年</a:t>
            </a:r>
            <a:r>
              <a:rPr lang="en-US" altLang="zh-TW" dirty="0" smtClean="0">
                <a:latin typeface="+mj-ea"/>
                <a:ea typeface="+mj-ea"/>
              </a:rPr>
              <a:t>1</a:t>
            </a:r>
            <a:r>
              <a:rPr lang="zh-TW" altLang="en-US" dirty="0" smtClean="0">
                <a:latin typeface="+mj-ea"/>
                <a:ea typeface="+mj-ea"/>
              </a:rPr>
              <a:t>月</a:t>
            </a:r>
            <a:r>
              <a:rPr lang="en-US" altLang="zh-TW" dirty="0" smtClean="0">
                <a:latin typeface="+mj-ea"/>
                <a:ea typeface="+mj-ea"/>
              </a:rPr>
              <a:t>1</a:t>
            </a:r>
            <a:r>
              <a:rPr lang="zh-TW" altLang="en-US" dirty="0" smtClean="0">
                <a:latin typeface="+mj-ea"/>
                <a:ea typeface="+mj-ea"/>
              </a:rPr>
              <a:t>日</a:t>
            </a:r>
            <a:r>
              <a:rPr lang="zh-TW" altLang="en-US" dirty="0">
                <a:latin typeface="+mj-ea"/>
                <a:ea typeface="+mj-ea"/>
              </a:rPr>
              <a:t>起擴大實施塑膠袋限用</a:t>
            </a:r>
            <a:r>
              <a:rPr lang="zh-TW" altLang="en-US" dirty="0" smtClean="0">
                <a:latin typeface="+mj-ea"/>
                <a:ea typeface="+mj-ea"/>
              </a:rPr>
              <a:t>政策。</a:t>
            </a:r>
            <a:endParaRPr lang="en-US" altLang="zh-TW" dirty="0" smtClean="0">
              <a:latin typeface="+mj-ea"/>
              <a:ea typeface="+mj-ea"/>
            </a:endParaRPr>
          </a:p>
          <a:p>
            <a:r>
              <a:rPr lang="en-US" altLang="zh-TW" dirty="0" smtClean="0">
                <a:latin typeface="+mj-ea"/>
                <a:ea typeface="+mj-ea"/>
              </a:rPr>
              <a:t>14</a:t>
            </a:r>
            <a:r>
              <a:rPr lang="zh-TW" altLang="en-US" dirty="0" smtClean="0">
                <a:latin typeface="+mj-ea"/>
                <a:ea typeface="+mj-ea"/>
              </a:rPr>
              <a:t>類管制對象內不得免費提供購物用塑膠袋。</a:t>
            </a:r>
            <a:endParaRPr lang="en-US" altLang="zh-TW" dirty="0">
              <a:latin typeface="+mj-ea"/>
              <a:ea typeface="+mj-ea"/>
            </a:endParaRPr>
          </a:p>
          <a:p>
            <a:r>
              <a:rPr lang="zh-TW" altLang="en-US" dirty="0" smtClean="0">
                <a:latin typeface="+mj-ea"/>
                <a:ea typeface="+mj-ea"/>
              </a:rPr>
              <a:t>取消</a:t>
            </a:r>
            <a:r>
              <a:rPr lang="zh-TW" altLang="en-US" dirty="0">
                <a:latin typeface="+mj-ea"/>
                <a:ea typeface="+mj-ea"/>
              </a:rPr>
              <a:t>購物用塑膠袋厚度</a:t>
            </a:r>
            <a:r>
              <a:rPr lang="zh-TW" altLang="en-US" dirty="0" smtClean="0">
                <a:latin typeface="+mj-ea"/>
                <a:ea typeface="+mj-ea"/>
              </a:rPr>
              <a:t>管制。</a:t>
            </a:r>
            <a:endParaRPr lang="en-US" altLang="zh-TW" dirty="0" smtClean="0">
              <a:latin typeface="+mj-ea"/>
              <a:ea typeface="+mj-ea"/>
            </a:endParaRPr>
          </a:p>
          <a:p>
            <a:r>
              <a:rPr lang="zh-TW" altLang="en-US" dirty="0" smtClean="0">
                <a:latin typeface="+mj-ea"/>
                <a:ea typeface="+mj-ea"/>
              </a:rPr>
              <a:t>推廣</a:t>
            </a:r>
            <a:r>
              <a:rPr lang="zh-TW" altLang="en-US" dirty="0">
                <a:latin typeface="+mj-ea"/>
                <a:ea typeface="+mj-ea"/>
              </a:rPr>
              <a:t>自備購物袋</a:t>
            </a:r>
            <a:r>
              <a:rPr lang="zh-TW" altLang="en-US" dirty="0" smtClean="0">
                <a:latin typeface="+mj-ea"/>
                <a:ea typeface="+mj-ea"/>
              </a:rPr>
              <a:t>、鼓勵</a:t>
            </a:r>
            <a:r>
              <a:rPr lang="zh-TW" altLang="en-US" dirty="0">
                <a:latin typeface="+mj-ea"/>
                <a:ea typeface="+mj-ea"/>
              </a:rPr>
              <a:t>重複使用理念</a:t>
            </a:r>
            <a:r>
              <a:rPr lang="zh-TW" altLang="en-US" dirty="0" smtClean="0">
                <a:latin typeface="+mj-ea"/>
                <a:ea typeface="+mj-ea"/>
              </a:rPr>
              <a:t>，以減少</a:t>
            </a:r>
            <a:r>
              <a:rPr lang="zh-TW" altLang="en-US" dirty="0">
                <a:latin typeface="+mj-ea"/>
                <a:ea typeface="+mj-ea"/>
              </a:rPr>
              <a:t>用過即丟之一次用購物用塑膠袋</a:t>
            </a:r>
            <a:r>
              <a:rPr lang="zh-TW" altLang="en-US" dirty="0" smtClean="0">
                <a:latin typeface="+mj-ea"/>
                <a:ea typeface="+mj-ea"/>
              </a:rPr>
              <a:t>。</a:t>
            </a:r>
            <a:endParaRPr lang="zh-TW" altLang="en-US" dirty="0">
              <a:latin typeface="+mj-ea"/>
              <a:ea typeface="+mj-ea"/>
            </a:endParaRPr>
          </a:p>
        </p:txBody>
      </p:sp>
      <p:grpSp>
        <p:nvGrpSpPr>
          <p:cNvPr id="4" name="群組 3"/>
          <p:cNvGrpSpPr/>
          <p:nvPr/>
        </p:nvGrpSpPr>
        <p:grpSpPr>
          <a:xfrm>
            <a:off x="0" y="5786454"/>
            <a:ext cx="9144000" cy="1000132"/>
            <a:chOff x="0" y="5786454"/>
            <a:chExt cx="9144000" cy="1000132"/>
          </a:xfrm>
        </p:grpSpPr>
        <p:pic>
          <p:nvPicPr>
            <p:cNvPr id="5" name="圖片 4" descr="8232384.jpg"/>
            <p:cNvPicPr>
              <a:picLocks noChangeAspect="1"/>
            </p:cNvPicPr>
            <p:nvPr/>
          </p:nvPicPr>
          <p:blipFill>
            <a:blip r:embed="rId2"/>
            <a:srcRect t="61096" b="9409"/>
            <a:stretch>
              <a:fillRect/>
            </a:stretch>
          </p:blipFill>
          <p:spPr>
            <a:xfrm>
              <a:off x="3571868" y="5786454"/>
              <a:ext cx="4286250" cy="1000132"/>
            </a:xfrm>
            <a:prstGeom prst="rect">
              <a:avLst/>
            </a:prstGeom>
          </p:spPr>
        </p:pic>
        <p:pic>
          <p:nvPicPr>
            <p:cNvPr id="6" name="圖片 5" descr="8232384.jpg"/>
            <p:cNvPicPr>
              <a:picLocks noChangeAspect="1"/>
            </p:cNvPicPr>
            <p:nvPr/>
          </p:nvPicPr>
          <p:blipFill>
            <a:blip r:embed="rId2"/>
            <a:srcRect t="61096" b="9409"/>
            <a:stretch>
              <a:fillRect/>
            </a:stretch>
          </p:blipFill>
          <p:spPr>
            <a:xfrm>
              <a:off x="0" y="5786454"/>
              <a:ext cx="4286250" cy="1000132"/>
            </a:xfrm>
            <a:prstGeom prst="rect">
              <a:avLst/>
            </a:prstGeom>
          </p:spPr>
        </p:pic>
        <p:pic>
          <p:nvPicPr>
            <p:cNvPr id="7" name="圖片 6" descr="8232384.jpg"/>
            <p:cNvPicPr>
              <a:picLocks noChangeAspect="1"/>
            </p:cNvPicPr>
            <p:nvPr/>
          </p:nvPicPr>
          <p:blipFill>
            <a:blip r:embed="rId2"/>
            <a:srcRect t="61096" b="9409"/>
            <a:stretch>
              <a:fillRect/>
            </a:stretch>
          </p:blipFill>
          <p:spPr>
            <a:xfrm>
              <a:off x="4857750" y="5786454"/>
              <a:ext cx="4286250" cy="1000132"/>
            </a:xfrm>
            <a:prstGeom prst="rect">
              <a:avLst/>
            </a:prstGeom>
          </p:spPr>
        </p:pic>
      </p:gr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189312"/>
            <a:ext cx="3048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tudent.hlc.edu.tw/action/album/551/m_20171003194701122.jpg"/>
          <p:cNvPicPr>
            <a:picLocks noChangeAspect="1" noChangeArrowheads="1"/>
          </p:cNvPicPr>
          <p:nvPr/>
        </p:nvPicPr>
        <p:blipFill rotWithShape="1">
          <a:blip r:embed="rId3"/>
          <a:srcRect r="16609"/>
          <a:stretch/>
        </p:blipFill>
        <p:spPr bwMode="auto">
          <a:xfrm>
            <a:off x="1668828" y="1150430"/>
            <a:ext cx="7007628" cy="4726842"/>
          </a:xfrm>
          <a:prstGeom prst="rect">
            <a:avLst/>
          </a:prstGeom>
          <a:ln>
            <a:noFill/>
          </a:ln>
          <a:effectLst>
            <a:softEdge rad="112500"/>
          </a:effectLst>
        </p:spPr>
      </p:pic>
      <p:sp>
        <p:nvSpPr>
          <p:cNvPr id="2" name="標題 1"/>
          <p:cNvSpPr>
            <a:spLocks noGrp="1"/>
          </p:cNvSpPr>
          <p:nvPr>
            <p:ph type="title"/>
          </p:nvPr>
        </p:nvSpPr>
        <p:spPr/>
        <p:txBody>
          <a:bodyPr>
            <a:normAutofit/>
          </a:bodyPr>
          <a:lstStyle/>
          <a:p>
            <a:r>
              <a:rPr lang="zh-TW" altLang="en-US" sz="4000" b="1" dirty="0" smtClean="0"/>
              <a:t>研究結論</a:t>
            </a:r>
            <a:endParaRPr lang="zh-TW" altLang="en-US" sz="4000" b="1" dirty="0"/>
          </a:p>
        </p:txBody>
      </p:sp>
      <p:grpSp>
        <p:nvGrpSpPr>
          <p:cNvPr id="4" name="群組 3"/>
          <p:cNvGrpSpPr/>
          <p:nvPr/>
        </p:nvGrpSpPr>
        <p:grpSpPr>
          <a:xfrm>
            <a:off x="0" y="5786454"/>
            <a:ext cx="9144000" cy="1000132"/>
            <a:chOff x="0" y="5786454"/>
            <a:chExt cx="9144000" cy="1000132"/>
          </a:xfrm>
        </p:grpSpPr>
        <p:pic>
          <p:nvPicPr>
            <p:cNvPr id="5" name="圖片 4" descr="8232384.jpg"/>
            <p:cNvPicPr>
              <a:picLocks noChangeAspect="1"/>
            </p:cNvPicPr>
            <p:nvPr/>
          </p:nvPicPr>
          <p:blipFill>
            <a:blip r:embed="rId4">
              <a:extLst>
                <a:ext uri="{BEBA8EAE-BF5A-486C-A8C5-ECC9F3942E4B}">
                  <a14:imgProps xmlns:a14="http://schemas.microsoft.com/office/drawing/2010/main">
                    <a14:imgLayer r:embed="rId5">
                      <a14:imgEffect>
                        <a14:backgroundRemoval t="64045" b="91011" l="0" r="100000"/>
                      </a14:imgEffect>
                    </a14:imgLayer>
                  </a14:imgProps>
                </a:ext>
              </a:extLst>
            </a:blip>
            <a:srcRect t="61096" b="9409"/>
            <a:stretch>
              <a:fillRect/>
            </a:stretch>
          </p:blipFill>
          <p:spPr>
            <a:xfrm>
              <a:off x="3571868" y="5786454"/>
              <a:ext cx="4286250" cy="1000132"/>
            </a:xfrm>
            <a:prstGeom prst="rect">
              <a:avLst/>
            </a:prstGeom>
          </p:spPr>
        </p:pic>
        <p:pic>
          <p:nvPicPr>
            <p:cNvPr id="6" name="圖片 5" descr="8232384.jpg"/>
            <p:cNvPicPr>
              <a:picLocks noChangeAspect="1"/>
            </p:cNvPicPr>
            <p:nvPr/>
          </p:nvPicPr>
          <p:blipFill>
            <a:blip r:embed="rId4">
              <a:extLst>
                <a:ext uri="{BEBA8EAE-BF5A-486C-A8C5-ECC9F3942E4B}">
                  <a14:imgProps xmlns:a14="http://schemas.microsoft.com/office/drawing/2010/main">
                    <a14:imgLayer r:embed="rId5">
                      <a14:imgEffect>
                        <a14:backgroundRemoval t="64045" b="91011" l="0" r="100000"/>
                      </a14:imgEffect>
                    </a14:imgLayer>
                  </a14:imgProps>
                </a:ext>
              </a:extLst>
            </a:blip>
            <a:srcRect t="61096" b="9409"/>
            <a:stretch>
              <a:fillRect/>
            </a:stretch>
          </p:blipFill>
          <p:spPr>
            <a:xfrm>
              <a:off x="0" y="5786454"/>
              <a:ext cx="4286250" cy="1000132"/>
            </a:xfrm>
            <a:prstGeom prst="rect">
              <a:avLst/>
            </a:prstGeom>
          </p:spPr>
        </p:pic>
        <p:pic>
          <p:nvPicPr>
            <p:cNvPr id="7" name="圖片 6" descr="8232384.jpg"/>
            <p:cNvPicPr>
              <a:picLocks noChangeAspect="1"/>
            </p:cNvPicPr>
            <p:nvPr/>
          </p:nvPicPr>
          <p:blipFill>
            <a:blip r:embed="rId6">
              <a:extLst>
                <a:ext uri="{BEBA8EAE-BF5A-486C-A8C5-ECC9F3942E4B}">
                  <a14:imgProps xmlns:a14="http://schemas.microsoft.com/office/drawing/2010/main">
                    <a14:imgLayer r:embed="rId5">
                      <a14:imgEffect>
                        <a14:backgroundRemoval t="64045" b="91573" l="0" r="100000"/>
                      </a14:imgEffect>
                    </a14:imgLayer>
                  </a14:imgProps>
                </a:ext>
              </a:extLst>
            </a:blip>
            <a:srcRect t="61096" b="9409"/>
            <a:stretch>
              <a:fillRect/>
            </a:stretch>
          </p:blipFill>
          <p:spPr>
            <a:xfrm>
              <a:off x="4857750" y="5786454"/>
              <a:ext cx="4286250" cy="1000132"/>
            </a:xfrm>
            <a:prstGeom prst="rect">
              <a:avLst/>
            </a:prstGeom>
          </p:spPr>
        </p:pic>
      </p:grpSp>
      <p:sp>
        <p:nvSpPr>
          <p:cNvPr id="9" name="內容版面配置區 2"/>
          <p:cNvSpPr txBox="1">
            <a:spLocks/>
          </p:cNvSpPr>
          <p:nvPr/>
        </p:nvSpPr>
        <p:spPr>
          <a:xfrm>
            <a:off x="467544" y="1340768"/>
            <a:ext cx="8229600" cy="4536504"/>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endParaRPr lang="en-US" altLang="zh-TW" sz="2800" dirty="0" smtClean="0">
              <a:latin typeface="+mj-ea"/>
              <a:ea typeface="+mj-ea"/>
            </a:endParaRPr>
          </a:p>
        </p:txBody>
      </p:sp>
      <p:sp>
        <p:nvSpPr>
          <p:cNvPr id="8" name="矩形 7"/>
          <p:cNvSpPr/>
          <p:nvPr/>
        </p:nvSpPr>
        <p:spPr>
          <a:xfrm>
            <a:off x="539553" y="1169240"/>
            <a:ext cx="6461322" cy="4708032"/>
          </a:xfrm>
          <a:prstGeom prst="rect">
            <a:avLst/>
          </a:prstGeom>
          <a:gradFill flip="none" rotWithShape="1">
            <a:gsLst>
              <a:gs pos="100000">
                <a:srgbClr val="FFFFFF">
                  <a:shade val="30000"/>
                  <a:satMod val="115000"/>
                  <a:alpha val="0"/>
                </a:srgbClr>
              </a:gs>
              <a:gs pos="50000">
                <a:srgbClr val="FFFFFF">
                  <a:shade val="67500"/>
                  <a:satMod val="115000"/>
                </a:srgbClr>
              </a:gs>
              <a:gs pos="0">
                <a:srgbClr val="FFFFF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內容版面配置區 11"/>
          <p:cNvSpPr>
            <a:spLocks noGrp="1"/>
          </p:cNvSpPr>
          <p:nvPr>
            <p:ph sz="quarter" idx="1"/>
          </p:nvPr>
        </p:nvSpPr>
        <p:spPr>
          <a:xfrm>
            <a:off x="395536" y="1124744"/>
            <a:ext cx="8229600" cy="4600168"/>
          </a:xfrm>
        </p:spPr>
        <p:txBody>
          <a:bodyPr>
            <a:normAutofit/>
          </a:bodyPr>
          <a:lstStyle/>
          <a:p>
            <a:pPr marL="0" indent="0">
              <a:buNone/>
            </a:pPr>
            <a:r>
              <a:rPr lang="zh-TW" altLang="en-US" sz="2800" dirty="0" smtClean="0">
                <a:latin typeface="+mj-ea"/>
                <a:ea typeface="+mj-ea"/>
              </a:rPr>
              <a:t>（一）自備環保袋</a:t>
            </a:r>
            <a:endParaRPr lang="en-US" altLang="zh-TW" sz="2800" dirty="0" smtClean="0">
              <a:latin typeface="+mj-ea"/>
              <a:ea typeface="+mj-ea"/>
            </a:endParaRPr>
          </a:p>
          <a:p>
            <a:pPr marL="0" indent="0">
              <a:buNone/>
            </a:pPr>
            <a:r>
              <a:rPr lang="zh-TW" altLang="en-US" sz="2800" dirty="0" smtClean="0">
                <a:latin typeface="+mj-ea"/>
                <a:ea typeface="+mj-ea"/>
              </a:rPr>
              <a:t>（二）自費塑膠袋</a:t>
            </a:r>
            <a:endParaRPr lang="en-US" altLang="zh-TW" sz="2800" dirty="0" smtClean="0">
              <a:latin typeface="+mj-ea"/>
              <a:ea typeface="+mj-ea"/>
            </a:endParaRPr>
          </a:p>
          <a:p>
            <a:pPr marL="0" indent="0">
              <a:buNone/>
            </a:pPr>
            <a:r>
              <a:rPr lang="zh-TW" altLang="en-US" sz="2800" dirty="0" smtClean="0">
                <a:latin typeface="+mj-ea"/>
                <a:ea typeface="+mj-ea"/>
              </a:rPr>
              <a:t>（三）超商咖啡</a:t>
            </a:r>
            <a:endParaRPr lang="en-US" altLang="zh-TW" sz="2800" dirty="0" smtClean="0">
              <a:latin typeface="+mj-ea"/>
              <a:ea typeface="+mj-ea"/>
            </a:endParaRPr>
          </a:p>
          <a:p>
            <a:pPr marL="0" indent="0">
              <a:buNone/>
            </a:pPr>
            <a:r>
              <a:rPr lang="zh-TW" altLang="en-US" sz="2800" dirty="0" smtClean="0">
                <a:latin typeface="+mj-ea"/>
                <a:ea typeface="+mj-ea"/>
              </a:rPr>
              <a:t>（四）政策認知</a:t>
            </a:r>
            <a:endParaRPr lang="en-US" altLang="zh-TW" sz="2800" dirty="0" smtClean="0">
              <a:latin typeface="+mj-ea"/>
              <a:ea typeface="+mj-ea"/>
            </a:endParaRPr>
          </a:p>
          <a:p>
            <a:pPr marL="0" indent="0">
              <a:buNone/>
            </a:pPr>
            <a:r>
              <a:rPr lang="zh-TW" altLang="en-US" sz="2800" dirty="0" smtClean="0">
                <a:latin typeface="+mj-ea"/>
                <a:ea typeface="+mj-ea"/>
              </a:rPr>
              <a:t>（五）實行政策後</a:t>
            </a:r>
            <a:endParaRPr lang="en-US" altLang="zh-TW" sz="2800" dirty="0" smtClean="0">
              <a:latin typeface="+mj-ea"/>
              <a:ea typeface="+mj-ea"/>
            </a:endParaRPr>
          </a:p>
          <a:p>
            <a:pPr marL="0" indent="0">
              <a:buNone/>
            </a:pPr>
            <a:r>
              <a:rPr lang="zh-TW" altLang="en-US" sz="2800" dirty="0" smtClean="0">
                <a:latin typeface="+mj-ea"/>
                <a:ea typeface="+mj-ea"/>
              </a:rPr>
              <a:t>（六）花蓮與六都之比較</a:t>
            </a:r>
            <a:endParaRPr lang="en-US" altLang="zh-TW" sz="2800" dirty="0" smtClean="0">
              <a:latin typeface="+mj-ea"/>
              <a:ea typeface="+mj-ea"/>
            </a:endParaRPr>
          </a:p>
          <a:p>
            <a:pPr marL="0" indent="0">
              <a:buNone/>
            </a:pPr>
            <a:r>
              <a:rPr lang="zh-TW" altLang="en-US" sz="2800" dirty="0" smtClean="0">
                <a:latin typeface="+mj-ea"/>
                <a:ea typeface="+mj-ea"/>
              </a:rPr>
              <a:t>（七）政績</a:t>
            </a:r>
            <a:endParaRPr lang="en-US" altLang="zh-TW" sz="2800" dirty="0" smtClean="0">
              <a:latin typeface="+mj-ea"/>
              <a:ea typeface="+mj-ea"/>
            </a:endParaRPr>
          </a:p>
          <a:p>
            <a:pPr marL="0" indent="0">
              <a:buNone/>
            </a:pPr>
            <a:r>
              <a:rPr lang="zh-TW" altLang="en-US" sz="2800" dirty="0" smtClean="0">
                <a:latin typeface="+mj-ea"/>
                <a:ea typeface="+mj-ea"/>
              </a:rPr>
              <a:t>（八）塑膠減量</a:t>
            </a:r>
            <a:endParaRPr lang="en-US" altLang="zh-TW" sz="2800" dirty="0" smtClean="0">
              <a:latin typeface="+mj-ea"/>
              <a:ea typeface="+mj-ea"/>
            </a:endParaRPr>
          </a:p>
          <a:p>
            <a:pPr marL="0" indent="0">
              <a:buNone/>
            </a:pPr>
            <a:r>
              <a:rPr lang="zh-TW" altLang="en-US" sz="2800" dirty="0" smtClean="0">
                <a:latin typeface="+mj-ea"/>
                <a:ea typeface="+mj-ea"/>
              </a:rPr>
              <a:t>（九）政策支持度</a:t>
            </a:r>
            <a:endParaRPr lang="zh-TW" altLang="en-US" sz="2800" dirty="0">
              <a:latin typeface="+mj-ea"/>
              <a:ea typeface="+mj-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問卷討論</a:t>
            </a:r>
            <a:endParaRPr lang="zh-TW" altLang="en-US" sz="4000" b="1" dirty="0"/>
          </a:p>
        </p:txBody>
      </p:sp>
      <p:grpSp>
        <p:nvGrpSpPr>
          <p:cNvPr id="4" name="群組 3"/>
          <p:cNvGrpSpPr/>
          <p:nvPr/>
        </p:nvGrpSpPr>
        <p:grpSpPr>
          <a:xfrm>
            <a:off x="0" y="5786454"/>
            <a:ext cx="9144000" cy="1000132"/>
            <a:chOff x="0" y="5786454"/>
            <a:chExt cx="9144000" cy="1000132"/>
          </a:xfrm>
        </p:grpSpPr>
        <p:pic>
          <p:nvPicPr>
            <p:cNvPr id="5" name="圖片 4" descr="8232384.jpg"/>
            <p:cNvPicPr>
              <a:picLocks noChangeAspect="1"/>
            </p:cNvPicPr>
            <p:nvPr/>
          </p:nvPicPr>
          <p:blipFill>
            <a:blip r:embed="rId3"/>
            <a:srcRect t="61096" b="9409"/>
            <a:stretch>
              <a:fillRect/>
            </a:stretch>
          </p:blipFill>
          <p:spPr>
            <a:xfrm>
              <a:off x="3571868" y="5786454"/>
              <a:ext cx="4286250" cy="1000132"/>
            </a:xfrm>
            <a:prstGeom prst="rect">
              <a:avLst/>
            </a:prstGeom>
          </p:spPr>
        </p:pic>
        <p:pic>
          <p:nvPicPr>
            <p:cNvPr id="6" name="圖片 5" descr="8232384.jpg"/>
            <p:cNvPicPr>
              <a:picLocks noChangeAspect="1"/>
            </p:cNvPicPr>
            <p:nvPr/>
          </p:nvPicPr>
          <p:blipFill>
            <a:blip r:embed="rId3"/>
            <a:srcRect t="61096" b="9409"/>
            <a:stretch>
              <a:fillRect/>
            </a:stretch>
          </p:blipFill>
          <p:spPr>
            <a:xfrm>
              <a:off x="0" y="5786454"/>
              <a:ext cx="4286250" cy="1000132"/>
            </a:xfrm>
            <a:prstGeom prst="rect">
              <a:avLst/>
            </a:prstGeom>
          </p:spPr>
        </p:pic>
        <p:pic>
          <p:nvPicPr>
            <p:cNvPr id="7" name="圖片 6" descr="8232384.jpg"/>
            <p:cNvPicPr>
              <a:picLocks noChangeAspect="1"/>
            </p:cNvPicPr>
            <p:nvPr/>
          </p:nvPicPr>
          <p:blipFill>
            <a:blip r:embed="rId3"/>
            <a:srcRect t="61096" b="9409"/>
            <a:stretch>
              <a:fillRect/>
            </a:stretch>
          </p:blipFill>
          <p:spPr>
            <a:xfrm>
              <a:off x="4857750" y="5786454"/>
              <a:ext cx="4286250" cy="1000132"/>
            </a:xfrm>
            <a:prstGeom prst="rect">
              <a:avLst/>
            </a:prstGeom>
          </p:spPr>
        </p:pic>
      </p:grpSp>
      <p:pic>
        <p:nvPicPr>
          <p:cNvPr id="4099"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6817" l="10000" r="90000"/>
                    </a14:imgEffect>
                  </a14:imgLayer>
                </a14:imgProps>
              </a:ext>
              <a:ext uri="{28A0092B-C50C-407E-A947-70E740481C1C}">
                <a14:useLocalDpi xmlns:a14="http://schemas.microsoft.com/office/drawing/2010/main" val="0"/>
              </a:ext>
            </a:extLst>
          </a:blip>
          <a:srcRect/>
          <a:stretch>
            <a:fillRect/>
          </a:stretch>
        </p:blipFill>
        <p:spPr bwMode="auto">
          <a:xfrm>
            <a:off x="-324544" y="3035771"/>
            <a:ext cx="1943497" cy="3851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買菜 素材」的圖片搜尋結果"/>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502125" y="4005064"/>
            <a:ext cx="2557707" cy="256164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3687" b="96928" l="10000" r="90000">
                        <a14:foregroundMark x1="52769" y1="11674" x2="56923" y2="29186"/>
                      </a14:backgroundRemoval>
                    </a14:imgEffect>
                  </a14:imgLayer>
                </a14:imgProps>
              </a:ext>
              <a:ext uri="{28A0092B-C50C-407E-A947-70E740481C1C}">
                <a14:useLocalDpi xmlns:a14="http://schemas.microsoft.com/office/drawing/2010/main" val="0"/>
              </a:ext>
            </a:extLst>
          </a:blip>
          <a:srcRect l="35111" t="528" r="14985" b="-528"/>
          <a:stretch/>
        </p:blipFill>
        <p:spPr bwMode="auto">
          <a:xfrm>
            <a:off x="7014963" y="2852936"/>
            <a:ext cx="2021533" cy="405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886" b="100000" l="7692" r="98923">
                        <a14:foregroundMark x1="30462" y1="98317" x2="27692" y2="95128"/>
                        <a14:foregroundMark x1="53692" y1="93003" x2="51846" y2="93534"/>
                        <a14:foregroundMark x1="56923" y1="93800" x2="55538" y2="94066"/>
                      </a14:backgroundRemoval>
                    </a14:imgEffect>
                  </a14:imgLayer>
                </a14:imgProps>
              </a:ext>
              <a:ext uri="{28A0092B-C50C-407E-A947-70E740481C1C}">
                <a14:useLocalDpi xmlns:a14="http://schemas.microsoft.com/office/drawing/2010/main" val="0"/>
              </a:ext>
            </a:extLst>
          </a:blip>
          <a:srcRect/>
          <a:stretch>
            <a:fillRect/>
          </a:stretch>
        </p:blipFill>
        <p:spPr bwMode="auto">
          <a:xfrm>
            <a:off x="3347864" y="2132856"/>
            <a:ext cx="2722510" cy="4728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圓角矩形圖說文字 13"/>
          <p:cNvSpPr/>
          <p:nvPr/>
        </p:nvSpPr>
        <p:spPr>
          <a:xfrm>
            <a:off x="683568" y="1772816"/>
            <a:ext cx="2880320" cy="1633724"/>
          </a:xfrm>
          <a:prstGeom prst="wedgeRoundRectCallout">
            <a:avLst>
              <a:gd name="adj1" fmla="val 1307"/>
              <a:gd name="adj2" fmla="val 70853"/>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mj-ea"/>
                <a:ea typeface="+mj-ea"/>
              </a:rPr>
              <a:t>因消費</a:t>
            </a:r>
            <a:r>
              <a:rPr lang="zh-TW" altLang="en-US" sz="2400" dirty="0" smtClean="0">
                <a:solidFill>
                  <a:schemeClr val="tx1"/>
                </a:solidFill>
                <a:latin typeface="+mj-ea"/>
                <a:ea typeface="+mj-ea"/>
              </a:rPr>
              <a:t>習慣，</a:t>
            </a:r>
            <a:r>
              <a:rPr lang="zh-TW" altLang="en-US" sz="2400" dirty="0">
                <a:solidFill>
                  <a:schemeClr val="tx1"/>
                </a:solidFill>
                <a:latin typeface="+mj-ea"/>
                <a:ea typeface="+mj-ea"/>
              </a:rPr>
              <a:t>自備環保袋及自費購買塑膠袋的比例較低。</a:t>
            </a:r>
          </a:p>
        </p:txBody>
      </p:sp>
      <p:sp>
        <p:nvSpPr>
          <p:cNvPr id="15" name="圓角矩形圖說文字 14"/>
          <p:cNvSpPr/>
          <p:nvPr/>
        </p:nvSpPr>
        <p:spPr>
          <a:xfrm>
            <a:off x="3419872" y="715156"/>
            <a:ext cx="2880320" cy="1633724"/>
          </a:xfrm>
          <a:prstGeom prst="wedgeRoundRectCallout">
            <a:avLst>
              <a:gd name="adj1" fmla="val -589"/>
              <a:gd name="adj2" fmla="val 65006"/>
              <a:gd name="adj3" fmla="val 16667"/>
            </a:avLst>
          </a:prstGeom>
          <a:solidFill>
            <a:srgbClr val="C8D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latin typeface="+mj-ea"/>
                <a:ea typeface="+mj-ea"/>
              </a:rPr>
              <a:t>年齡層較高的人，未</a:t>
            </a:r>
            <a:r>
              <a:rPr lang="zh-TW" altLang="en-US" sz="2400" dirty="0">
                <a:solidFill>
                  <a:schemeClr val="tx1"/>
                </a:solidFill>
                <a:latin typeface="+mj-ea"/>
                <a:ea typeface="+mj-ea"/>
              </a:rPr>
              <a:t>自備環保袋時，相對不會吝嗇於購買塑膠袋。</a:t>
            </a:r>
            <a:endParaRPr lang="en-US" altLang="zh-TW" sz="2400" dirty="0" smtClean="0">
              <a:solidFill>
                <a:schemeClr val="tx1"/>
              </a:solidFill>
              <a:latin typeface="+mj-ea"/>
              <a:ea typeface="+mj-ea"/>
            </a:endParaRPr>
          </a:p>
        </p:txBody>
      </p:sp>
      <p:sp>
        <p:nvSpPr>
          <p:cNvPr id="16" name="圓角矩形圖說文字 15"/>
          <p:cNvSpPr/>
          <p:nvPr/>
        </p:nvSpPr>
        <p:spPr>
          <a:xfrm>
            <a:off x="6214390" y="1340768"/>
            <a:ext cx="2750098" cy="1417700"/>
          </a:xfrm>
          <a:prstGeom prst="wedgeRoundRectCallout">
            <a:avLst>
              <a:gd name="adj1" fmla="val 8209"/>
              <a:gd name="adj2" fmla="val 72706"/>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latin typeface="+mj-ea"/>
                <a:ea typeface="+mj-ea"/>
              </a:rPr>
              <a:t>會</a:t>
            </a:r>
            <a:r>
              <a:rPr lang="zh-TW" altLang="en-US" sz="2400" dirty="0">
                <a:solidFill>
                  <a:schemeClr val="tx1"/>
                </a:solidFill>
                <a:latin typeface="+mj-ea"/>
                <a:ea typeface="+mj-ea"/>
              </a:rPr>
              <a:t>自備環保袋的民眾</a:t>
            </a:r>
            <a:r>
              <a:rPr lang="zh-TW" altLang="en-US" sz="2400" dirty="0" smtClean="0">
                <a:solidFill>
                  <a:schemeClr val="tx1"/>
                </a:solidFill>
                <a:latin typeface="+mj-ea"/>
                <a:ea typeface="+mj-ea"/>
              </a:rPr>
              <a:t>，相對環保</a:t>
            </a:r>
            <a:r>
              <a:rPr lang="zh-TW" altLang="en-US" sz="2400" dirty="0">
                <a:solidFill>
                  <a:schemeClr val="tx1"/>
                </a:solidFill>
                <a:latin typeface="+mj-ea"/>
                <a:ea typeface="+mj-ea"/>
              </a:rPr>
              <a:t>意識較</a:t>
            </a:r>
            <a:r>
              <a:rPr lang="zh-TW" altLang="en-US" sz="2400" dirty="0" smtClean="0">
                <a:solidFill>
                  <a:schemeClr val="tx1"/>
                </a:solidFill>
                <a:latin typeface="+mj-ea"/>
                <a:ea typeface="+mj-ea"/>
              </a:rPr>
              <a:t>高</a:t>
            </a:r>
            <a:endParaRPr lang="en-US" altLang="zh-TW" sz="2400" dirty="0">
              <a:solidFill>
                <a:schemeClr val="tx1"/>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問卷討論</a:t>
            </a:r>
            <a:endParaRPr lang="zh-TW" altLang="en-US" sz="4000" b="1" dirty="0"/>
          </a:p>
        </p:txBody>
      </p:sp>
      <p:grpSp>
        <p:nvGrpSpPr>
          <p:cNvPr id="4" name="群組 3"/>
          <p:cNvGrpSpPr/>
          <p:nvPr/>
        </p:nvGrpSpPr>
        <p:grpSpPr>
          <a:xfrm>
            <a:off x="0" y="5786454"/>
            <a:ext cx="9144000" cy="1000132"/>
            <a:chOff x="0" y="5786454"/>
            <a:chExt cx="9144000" cy="1000132"/>
          </a:xfrm>
        </p:grpSpPr>
        <p:pic>
          <p:nvPicPr>
            <p:cNvPr id="5" name="圖片 4" descr="8232384.jpg"/>
            <p:cNvPicPr>
              <a:picLocks noChangeAspect="1"/>
            </p:cNvPicPr>
            <p:nvPr/>
          </p:nvPicPr>
          <p:blipFill>
            <a:blip r:embed="rId3"/>
            <a:srcRect t="61096" b="9409"/>
            <a:stretch>
              <a:fillRect/>
            </a:stretch>
          </p:blipFill>
          <p:spPr>
            <a:xfrm>
              <a:off x="3571868" y="5786454"/>
              <a:ext cx="4286250" cy="1000132"/>
            </a:xfrm>
            <a:prstGeom prst="rect">
              <a:avLst/>
            </a:prstGeom>
          </p:spPr>
        </p:pic>
        <p:pic>
          <p:nvPicPr>
            <p:cNvPr id="6" name="圖片 5" descr="8232384.jpg"/>
            <p:cNvPicPr>
              <a:picLocks noChangeAspect="1"/>
            </p:cNvPicPr>
            <p:nvPr/>
          </p:nvPicPr>
          <p:blipFill>
            <a:blip r:embed="rId3"/>
            <a:srcRect t="61096" b="9409"/>
            <a:stretch>
              <a:fillRect/>
            </a:stretch>
          </p:blipFill>
          <p:spPr>
            <a:xfrm>
              <a:off x="0" y="5786454"/>
              <a:ext cx="4286250" cy="1000132"/>
            </a:xfrm>
            <a:prstGeom prst="rect">
              <a:avLst/>
            </a:prstGeom>
          </p:spPr>
        </p:pic>
        <p:pic>
          <p:nvPicPr>
            <p:cNvPr id="7" name="圖片 6" descr="8232384.jpg"/>
            <p:cNvPicPr>
              <a:picLocks noChangeAspect="1"/>
            </p:cNvPicPr>
            <p:nvPr/>
          </p:nvPicPr>
          <p:blipFill>
            <a:blip r:embed="rId3"/>
            <a:srcRect t="61096" b="9409"/>
            <a:stretch>
              <a:fillRect/>
            </a:stretch>
          </p:blipFill>
          <p:spPr>
            <a:xfrm>
              <a:off x="4857750" y="5786454"/>
              <a:ext cx="4286250" cy="1000132"/>
            </a:xfrm>
            <a:prstGeom prst="rect">
              <a:avLst/>
            </a:prstGeom>
          </p:spPr>
        </p:pic>
      </p:grpSp>
      <p:pic>
        <p:nvPicPr>
          <p:cNvPr id="2050" name="Picture 2" descr="相關圖片"/>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89500" y1="2200" x2="85500" y2="19000"/>
                        <a14:foregroundMark x1="85500" y1="19000" x2="85500" y2="21200"/>
                        <a14:foregroundMark x1="88700" y1="23000" x2="89000" y2="91100"/>
                        <a14:foregroundMark x1="67900" y1="91100" x2="91400" y2="99900"/>
                        <a14:foregroundMark x1="78300" y1="4600" x2="76400" y2="30500"/>
                      </a14:backgroundRemoval>
                    </a14:imgEffect>
                  </a14:imgLayer>
                </a14:imgProps>
              </a:ext>
              <a:ext uri="{28A0092B-C50C-407E-A947-70E740481C1C}">
                <a14:useLocalDpi xmlns:a14="http://schemas.microsoft.com/office/drawing/2010/main" val="0"/>
              </a:ext>
            </a:extLst>
          </a:blip>
          <a:srcRect/>
          <a:stretch>
            <a:fillRect/>
          </a:stretch>
        </p:blipFill>
        <p:spPr bwMode="auto">
          <a:xfrm>
            <a:off x="2048356" y="1196752"/>
            <a:ext cx="4896544" cy="4640684"/>
          </a:xfrm>
          <a:prstGeom prst="rect">
            <a:avLst/>
          </a:prstGeom>
          <a:noFill/>
          <a:extLst>
            <a:ext uri="{909E8E84-426E-40DD-AFC4-6F175D3DCCD1}">
              <a14:hiddenFill xmlns:a14="http://schemas.microsoft.com/office/drawing/2010/main">
                <a:solidFill>
                  <a:srgbClr val="FFFFFF"/>
                </a:solidFill>
              </a14:hiddenFill>
            </a:ext>
          </a:extLst>
        </p:spPr>
      </p:pic>
      <p:sp>
        <p:nvSpPr>
          <p:cNvPr id="8" name="圓角矩形 7"/>
          <p:cNvSpPr/>
          <p:nvPr/>
        </p:nvSpPr>
        <p:spPr>
          <a:xfrm rot="1417949">
            <a:off x="2698621" y="4708866"/>
            <a:ext cx="1506470" cy="720080"/>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latin typeface="+mj-ea"/>
                <a:ea typeface="+mj-ea"/>
              </a:rPr>
              <a:t>薪資收入</a:t>
            </a:r>
            <a:endParaRPr lang="zh-TW" altLang="en-US" sz="2400" dirty="0">
              <a:solidFill>
                <a:schemeClr val="tx1"/>
              </a:solidFill>
              <a:latin typeface="+mj-ea"/>
              <a:ea typeface="+mj-ea"/>
            </a:endParaRPr>
          </a:p>
        </p:txBody>
      </p:sp>
      <p:sp>
        <p:nvSpPr>
          <p:cNvPr id="10" name="圓角矩形 9"/>
          <p:cNvSpPr/>
          <p:nvPr/>
        </p:nvSpPr>
        <p:spPr>
          <a:xfrm>
            <a:off x="4591397" y="4941168"/>
            <a:ext cx="1506470" cy="720080"/>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latin typeface="+mj-ea"/>
                <a:ea typeface="+mj-ea"/>
              </a:rPr>
              <a:t>消費品項</a:t>
            </a:r>
            <a:endParaRPr lang="zh-TW" altLang="en-US" sz="2400" dirty="0">
              <a:solidFill>
                <a:schemeClr val="tx1"/>
              </a:solidFill>
              <a:latin typeface="+mj-ea"/>
              <a:ea typeface="+mj-ea"/>
            </a:endParaRPr>
          </a:p>
        </p:txBody>
      </p:sp>
      <p:sp>
        <p:nvSpPr>
          <p:cNvPr id="11" name="圓角矩形 10"/>
          <p:cNvSpPr/>
          <p:nvPr/>
        </p:nvSpPr>
        <p:spPr>
          <a:xfrm rot="20830299">
            <a:off x="3919196" y="4307335"/>
            <a:ext cx="1506470" cy="7200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latin typeface="+mj-ea"/>
                <a:ea typeface="+mj-ea"/>
              </a:rPr>
              <a:t>消費數量</a:t>
            </a:r>
            <a:endParaRPr lang="zh-TW" altLang="en-US" sz="2400" dirty="0">
              <a:solidFill>
                <a:schemeClr val="tx1"/>
              </a:solidFill>
              <a:latin typeface="+mj-ea"/>
              <a:ea typeface="+mj-ea"/>
            </a:endParaRPr>
          </a:p>
        </p:txBody>
      </p:sp>
      <p:sp>
        <p:nvSpPr>
          <p:cNvPr id="12" name="圓角矩形 11"/>
          <p:cNvSpPr/>
          <p:nvPr/>
        </p:nvSpPr>
        <p:spPr>
          <a:xfrm rot="1035798">
            <a:off x="4961758" y="3924346"/>
            <a:ext cx="1506470" cy="720080"/>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latin typeface="+mj-ea"/>
                <a:ea typeface="+mj-ea"/>
              </a:rPr>
              <a:t>消費場所</a:t>
            </a:r>
            <a:endParaRPr lang="zh-TW" altLang="en-US" sz="2400" dirty="0">
              <a:solidFill>
                <a:schemeClr val="tx1"/>
              </a:solidFill>
              <a:latin typeface="+mj-ea"/>
              <a:ea typeface="+mj-ea"/>
            </a:endParaRPr>
          </a:p>
        </p:txBody>
      </p:sp>
      <p:sp>
        <p:nvSpPr>
          <p:cNvPr id="13" name="圓角矩形 12"/>
          <p:cNvSpPr/>
          <p:nvPr/>
        </p:nvSpPr>
        <p:spPr>
          <a:xfrm rot="21335537">
            <a:off x="2797243" y="3845864"/>
            <a:ext cx="1506470" cy="720080"/>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latin typeface="+mj-ea"/>
                <a:ea typeface="+mj-ea"/>
              </a:rPr>
              <a:t>消費金額</a:t>
            </a:r>
            <a:endParaRPr lang="zh-TW" altLang="en-US" sz="2400" dirty="0">
              <a:solidFill>
                <a:schemeClr val="tx1"/>
              </a:solidFill>
              <a:latin typeface="+mj-ea"/>
              <a:ea typeface="+mj-ea"/>
            </a:endParaRPr>
          </a:p>
        </p:txBody>
      </p:sp>
      <p:sp>
        <p:nvSpPr>
          <p:cNvPr id="14" name="圓角矩形 13"/>
          <p:cNvSpPr/>
          <p:nvPr/>
        </p:nvSpPr>
        <p:spPr>
          <a:xfrm rot="185671">
            <a:off x="3726242" y="3253114"/>
            <a:ext cx="1506470" cy="7200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latin typeface="+mj-ea"/>
                <a:ea typeface="+mj-ea"/>
              </a:rPr>
              <a:t>生活方式</a:t>
            </a:r>
            <a:endParaRPr lang="zh-TW" altLang="en-US" sz="2400" dirty="0">
              <a:solidFill>
                <a:schemeClr val="tx1"/>
              </a:solidFill>
              <a:latin typeface="+mj-ea"/>
              <a:ea typeface="+mj-ea"/>
            </a:endParaRPr>
          </a:p>
        </p:txBody>
      </p:sp>
      <p:sp>
        <p:nvSpPr>
          <p:cNvPr id="15" name="圓角矩形 14"/>
          <p:cNvSpPr/>
          <p:nvPr/>
        </p:nvSpPr>
        <p:spPr>
          <a:xfrm rot="20961640">
            <a:off x="4733571" y="2697873"/>
            <a:ext cx="1506470" cy="709445"/>
          </a:xfrm>
          <a:prstGeom prst="roundRect">
            <a:avLst/>
          </a:prstGeom>
          <a:solidFill>
            <a:srgbClr val="87D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latin typeface="+mj-ea"/>
                <a:ea typeface="+mj-ea"/>
              </a:rPr>
              <a:t>消費習慣</a:t>
            </a:r>
            <a:endParaRPr lang="zh-TW" altLang="en-US" sz="2400" dirty="0">
              <a:solidFill>
                <a:schemeClr val="tx1"/>
              </a:solidFill>
              <a:latin typeface="+mj-ea"/>
              <a:ea typeface="+mj-ea"/>
            </a:endParaRPr>
          </a:p>
        </p:txBody>
      </p:sp>
      <p:sp>
        <p:nvSpPr>
          <p:cNvPr id="16" name="圓角矩形 15"/>
          <p:cNvSpPr/>
          <p:nvPr/>
        </p:nvSpPr>
        <p:spPr>
          <a:xfrm rot="1400190">
            <a:off x="2681959" y="2473791"/>
            <a:ext cx="1506470" cy="720080"/>
          </a:xfrm>
          <a:prstGeom prst="roundRect">
            <a:avLst/>
          </a:prstGeom>
          <a:solidFill>
            <a:srgbClr val="87D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latin typeface="+mj-ea"/>
                <a:ea typeface="+mj-ea"/>
              </a:rPr>
              <a:t>消費行為</a:t>
            </a:r>
            <a:endParaRPr lang="zh-TW" altLang="en-US" sz="2400" dirty="0">
              <a:solidFill>
                <a:schemeClr val="tx1"/>
              </a:solidFill>
              <a:latin typeface="+mj-ea"/>
              <a:ea typeface="+mj-ea"/>
            </a:endParaRPr>
          </a:p>
        </p:txBody>
      </p:sp>
    </p:spTree>
    <p:extLst>
      <p:ext uri="{BB962C8B-B14F-4D97-AF65-F5344CB8AC3E}">
        <p14:creationId xmlns:p14="http://schemas.microsoft.com/office/powerpoint/2010/main" val="197213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anim calcmode="lin" valueType="num">
                                      <p:cBhvr>
                                        <p:cTn id="38" dur="500" fill="hold"/>
                                        <p:tgtEl>
                                          <p:spTgt spid="14"/>
                                        </p:tgtEl>
                                        <p:attrNameLst>
                                          <p:attrName>ppt_x</p:attrName>
                                        </p:attrNameLst>
                                      </p:cBhvr>
                                      <p:tavLst>
                                        <p:tav tm="0">
                                          <p:val>
                                            <p:strVal val="#ppt_x"/>
                                          </p:val>
                                        </p:tav>
                                        <p:tav tm="100000">
                                          <p:val>
                                            <p:strVal val="#ppt_x"/>
                                          </p:val>
                                        </p:tav>
                                      </p:tavLst>
                                    </p:anim>
                                    <p:anim calcmode="lin" valueType="num">
                                      <p:cBhvr>
                                        <p:cTn id="3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39552" y="1196752"/>
            <a:ext cx="8062506"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normAutofit/>
          </a:bodyPr>
          <a:lstStyle/>
          <a:p>
            <a:r>
              <a:rPr lang="zh-TW" altLang="en-US" sz="4000" b="1" dirty="0" smtClean="0"/>
              <a:t>研究目的</a:t>
            </a:r>
            <a:endParaRPr lang="zh-TW" altLang="en-US" sz="4000" b="1" dirty="0"/>
          </a:p>
        </p:txBody>
      </p:sp>
      <p:sp>
        <p:nvSpPr>
          <p:cNvPr id="8" name="矩形 7"/>
          <p:cNvSpPr/>
          <p:nvPr/>
        </p:nvSpPr>
        <p:spPr>
          <a:xfrm>
            <a:off x="539552" y="1196752"/>
            <a:ext cx="8062506" cy="5496611"/>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 name="群組 3"/>
          <p:cNvGrpSpPr/>
          <p:nvPr/>
        </p:nvGrpSpPr>
        <p:grpSpPr>
          <a:xfrm>
            <a:off x="0" y="5786454"/>
            <a:ext cx="9144000" cy="1000132"/>
            <a:chOff x="0" y="5786454"/>
            <a:chExt cx="9144000" cy="1000132"/>
          </a:xfrm>
        </p:grpSpPr>
        <p:pic>
          <p:nvPicPr>
            <p:cNvPr id="5" name="圖片 4" descr="8232384.jpg"/>
            <p:cNvPicPr>
              <a:picLocks noChangeAspect="1"/>
            </p:cNvPicPr>
            <p:nvPr/>
          </p:nvPicPr>
          <p:blipFill>
            <a:blip r:embed="rId4">
              <a:extLst>
                <a:ext uri="{BEBA8EAE-BF5A-486C-A8C5-ECC9F3942E4B}">
                  <a14:imgProps xmlns:a14="http://schemas.microsoft.com/office/drawing/2010/main">
                    <a14:imgLayer r:embed="rId5">
                      <a14:imgEffect>
                        <a14:backgroundRemoval t="64045" b="92135" l="0" r="100000"/>
                      </a14:imgEffect>
                    </a14:imgLayer>
                  </a14:imgProps>
                </a:ext>
              </a:extLst>
            </a:blip>
            <a:srcRect t="61096" b="9409"/>
            <a:stretch>
              <a:fillRect/>
            </a:stretch>
          </p:blipFill>
          <p:spPr>
            <a:xfrm>
              <a:off x="3571868" y="5786454"/>
              <a:ext cx="4286250" cy="1000132"/>
            </a:xfrm>
            <a:prstGeom prst="rect">
              <a:avLst/>
            </a:prstGeom>
          </p:spPr>
        </p:pic>
        <p:pic>
          <p:nvPicPr>
            <p:cNvPr id="6" name="圖片 5" descr="8232384.jpg"/>
            <p:cNvPicPr>
              <a:picLocks noChangeAspect="1"/>
            </p:cNvPicPr>
            <p:nvPr/>
          </p:nvPicPr>
          <p:blipFill>
            <a:blip r:embed="rId6">
              <a:extLst>
                <a:ext uri="{BEBA8EAE-BF5A-486C-A8C5-ECC9F3942E4B}">
                  <a14:imgProps xmlns:a14="http://schemas.microsoft.com/office/drawing/2010/main">
                    <a14:imgLayer r:embed="rId5">
                      <a14:imgEffect>
                        <a14:backgroundRemoval t="64045" b="91573" l="0" r="100000"/>
                      </a14:imgEffect>
                    </a14:imgLayer>
                  </a14:imgProps>
                </a:ext>
              </a:extLst>
            </a:blip>
            <a:srcRect t="61096" b="9409"/>
            <a:stretch>
              <a:fillRect/>
            </a:stretch>
          </p:blipFill>
          <p:spPr>
            <a:xfrm>
              <a:off x="0" y="5786454"/>
              <a:ext cx="4286250" cy="1000132"/>
            </a:xfrm>
            <a:prstGeom prst="rect">
              <a:avLst/>
            </a:prstGeom>
          </p:spPr>
        </p:pic>
        <p:pic>
          <p:nvPicPr>
            <p:cNvPr id="7" name="圖片 6" descr="8232384.jpg"/>
            <p:cNvPicPr>
              <a:picLocks noChangeAspect="1"/>
            </p:cNvPicPr>
            <p:nvPr/>
          </p:nvPicPr>
          <p:blipFill>
            <a:blip r:embed="rId7">
              <a:extLst>
                <a:ext uri="{BEBA8EAE-BF5A-486C-A8C5-ECC9F3942E4B}">
                  <a14:imgProps xmlns:a14="http://schemas.microsoft.com/office/drawing/2010/main">
                    <a14:imgLayer r:embed="rId5">
                      <a14:imgEffect>
                        <a14:backgroundRemoval t="64045" b="91292" l="0" r="100000"/>
                      </a14:imgEffect>
                    </a14:imgLayer>
                  </a14:imgProps>
                </a:ext>
              </a:extLst>
            </a:blip>
            <a:srcRect t="61096" b="9409"/>
            <a:stretch>
              <a:fillRect/>
            </a:stretch>
          </p:blipFill>
          <p:spPr>
            <a:xfrm>
              <a:off x="4857750" y="5786454"/>
              <a:ext cx="4286250" cy="1000132"/>
            </a:xfrm>
            <a:prstGeom prst="rect">
              <a:avLst/>
            </a:prstGeom>
          </p:spPr>
        </p:pic>
      </p:grpSp>
      <p:sp>
        <p:nvSpPr>
          <p:cNvPr id="3" name="內容版面配置區 2"/>
          <p:cNvSpPr>
            <a:spLocks noGrp="1"/>
          </p:cNvSpPr>
          <p:nvPr>
            <p:ph sz="quarter" idx="1"/>
          </p:nvPr>
        </p:nvSpPr>
        <p:spPr>
          <a:xfrm>
            <a:off x="457200" y="1299552"/>
            <a:ext cx="8229600" cy="4937760"/>
          </a:xfrm>
        </p:spPr>
        <p:txBody>
          <a:bodyPr/>
          <a:lstStyle/>
          <a:p>
            <a:r>
              <a:rPr lang="zh-TW" altLang="en-US" sz="2800" dirty="0" smtClean="0">
                <a:latin typeface="+mj-ea"/>
                <a:ea typeface="+mj-ea"/>
              </a:rPr>
              <a:t>了解塑膠減量政策。</a:t>
            </a:r>
          </a:p>
          <a:p>
            <a:r>
              <a:rPr lang="zh-TW" altLang="en-US" sz="2800" dirty="0" smtClean="0">
                <a:latin typeface="+mj-ea"/>
                <a:ea typeface="+mj-ea"/>
              </a:rPr>
              <a:t>藉由問卷的施放，了解民眾使用塑膠袋的習慣與相關看法。</a:t>
            </a:r>
          </a:p>
          <a:p>
            <a:endParaRPr lang="zh-TW"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04664"/>
            <a:ext cx="9577064" cy="1872208"/>
          </a:xfrm>
        </p:spPr>
        <p:txBody>
          <a:bodyPr>
            <a:normAutofit/>
          </a:bodyPr>
          <a:lstStyle/>
          <a:p>
            <a:r>
              <a:rPr lang="zh-TW" altLang="en-US" sz="7200" dirty="0" smtClean="0">
                <a:ln cmpd="sng">
                  <a:solidFill>
                    <a:schemeClr val="tx1"/>
                  </a:solidFill>
                </a:ln>
                <a:solidFill>
                  <a:schemeClr val="tx1"/>
                </a:solidFill>
                <a:latin typeface="標楷體" panose="03000509000000000000" pitchFamily="65" charset="-120"/>
                <a:ea typeface="標楷體" panose="03000509000000000000" pitchFamily="65" charset="-120"/>
              </a:rPr>
              <a:t>謝謝大家</a:t>
            </a:r>
            <a:endParaRPr lang="zh-TW" altLang="en-US" sz="7200" dirty="0">
              <a:ln cmpd="sng">
                <a:solidFill>
                  <a:schemeClr val="tx1"/>
                </a:solidFill>
              </a:ln>
              <a:solidFill>
                <a:schemeClr val="tx1"/>
              </a:solidFill>
              <a:latin typeface="標楷體" panose="03000509000000000000" pitchFamily="65" charset="-120"/>
              <a:ea typeface="標楷體" panose="03000509000000000000" pitchFamily="65" charset="-120"/>
            </a:endParaRPr>
          </a:p>
        </p:txBody>
      </p:sp>
      <p:grpSp>
        <p:nvGrpSpPr>
          <p:cNvPr id="4" name="群組 3"/>
          <p:cNvGrpSpPr/>
          <p:nvPr/>
        </p:nvGrpSpPr>
        <p:grpSpPr>
          <a:xfrm>
            <a:off x="0" y="5786454"/>
            <a:ext cx="9144000" cy="1000132"/>
            <a:chOff x="0" y="5786454"/>
            <a:chExt cx="9144000" cy="1000132"/>
          </a:xfrm>
        </p:grpSpPr>
        <p:pic>
          <p:nvPicPr>
            <p:cNvPr id="5" name="圖片 4" descr="8232384.jpg"/>
            <p:cNvPicPr>
              <a:picLocks noChangeAspect="1"/>
            </p:cNvPicPr>
            <p:nvPr/>
          </p:nvPicPr>
          <p:blipFill>
            <a:blip r:embed="rId3"/>
            <a:srcRect t="61096" b="9409"/>
            <a:stretch>
              <a:fillRect/>
            </a:stretch>
          </p:blipFill>
          <p:spPr>
            <a:xfrm>
              <a:off x="3571868" y="5786454"/>
              <a:ext cx="4286250" cy="1000132"/>
            </a:xfrm>
            <a:prstGeom prst="rect">
              <a:avLst/>
            </a:prstGeom>
          </p:spPr>
        </p:pic>
        <p:pic>
          <p:nvPicPr>
            <p:cNvPr id="6" name="圖片 5" descr="8232384.jpg"/>
            <p:cNvPicPr>
              <a:picLocks noChangeAspect="1"/>
            </p:cNvPicPr>
            <p:nvPr/>
          </p:nvPicPr>
          <p:blipFill>
            <a:blip r:embed="rId3"/>
            <a:srcRect t="61096" b="9409"/>
            <a:stretch>
              <a:fillRect/>
            </a:stretch>
          </p:blipFill>
          <p:spPr>
            <a:xfrm>
              <a:off x="0" y="5786454"/>
              <a:ext cx="4286250" cy="1000132"/>
            </a:xfrm>
            <a:prstGeom prst="rect">
              <a:avLst/>
            </a:prstGeom>
          </p:spPr>
        </p:pic>
        <p:pic>
          <p:nvPicPr>
            <p:cNvPr id="7" name="圖片 6" descr="8232384.jpg"/>
            <p:cNvPicPr>
              <a:picLocks noChangeAspect="1"/>
            </p:cNvPicPr>
            <p:nvPr/>
          </p:nvPicPr>
          <p:blipFill>
            <a:blip r:embed="rId3"/>
            <a:srcRect t="61096" b="9409"/>
            <a:stretch>
              <a:fillRect/>
            </a:stretch>
          </p:blipFill>
          <p:spPr>
            <a:xfrm>
              <a:off x="4857750" y="5786454"/>
              <a:ext cx="4286250" cy="100013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研究流程圖</a:t>
            </a:r>
            <a:endParaRPr lang="zh-TW" altLang="en-US" sz="4000" b="1" dirty="0"/>
          </a:p>
        </p:txBody>
      </p:sp>
      <p:grpSp>
        <p:nvGrpSpPr>
          <p:cNvPr id="4" name="群組 3"/>
          <p:cNvGrpSpPr/>
          <p:nvPr/>
        </p:nvGrpSpPr>
        <p:grpSpPr>
          <a:xfrm>
            <a:off x="0" y="5786454"/>
            <a:ext cx="9144000" cy="1000132"/>
            <a:chOff x="0" y="5786454"/>
            <a:chExt cx="9144000" cy="1000132"/>
          </a:xfrm>
        </p:grpSpPr>
        <p:pic>
          <p:nvPicPr>
            <p:cNvPr id="5" name="圖片 4" descr="8232384.jpg"/>
            <p:cNvPicPr>
              <a:picLocks noChangeAspect="1"/>
            </p:cNvPicPr>
            <p:nvPr/>
          </p:nvPicPr>
          <p:blipFill>
            <a:blip r:embed="rId2"/>
            <a:srcRect t="61096" b="9409"/>
            <a:stretch>
              <a:fillRect/>
            </a:stretch>
          </p:blipFill>
          <p:spPr>
            <a:xfrm>
              <a:off x="3571868" y="5786454"/>
              <a:ext cx="4286250" cy="1000132"/>
            </a:xfrm>
            <a:prstGeom prst="rect">
              <a:avLst/>
            </a:prstGeom>
          </p:spPr>
        </p:pic>
        <p:pic>
          <p:nvPicPr>
            <p:cNvPr id="6" name="圖片 5" descr="8232384.jpg"/>
            <p:cNvPicPr>
              <a:picLocks noChangeAspect="1"/>
            </p:cNvPicPr>
            <p:nvPr/>
          </p:nvPicPr>
          <p:blipFill>
            <a:blip r:embed="rId2"/>
            <a:srcRect t="61096" b="9409"/>
            <a:stretch>
              <a:fillRect/>
            </a:stretch>
          </p:blipFill>
          <p:spPr>
            <a:xfrm>
              <a:off x="0" y="5786454"/>
              <a:ext cx="4286250" cy="1000132"/>
            </a:xfrm>
            <a:prstGeom prst="rect">
              <a:avLst/>
            </a:prstGeom>
          </p:spPr>
        </p:pic>
        <p:pic>
          <p:nvPicPr>
            <p:cNvPr id="7" name="圖片 6" descr="8232384.jpg"/>
            <p:cNvPicPr>
              <a:picLocks noChangeAspect="1"/>
            </p:cNvPicPr>
            <p:nvPr/>
          </p:nvPicPr>
          <p:blipFill>
            <a:blip r:embed="rId2"/>
            <a:srcRect t="61096" b="9409"/>
            <a:stretch>
              <a:fillRect/>
            </a:stretch>
          </p:blipFill>
          <p:spPr>
            <a:xfrm>
              <a:off x="4857750" y="5786454"/>
              <a:ext cx="4286250" cy="1000132"/>
            </a:xfrm>
            <a:prstGeom prst="rect">
              <a:avLst/>
            </a:prstGeom>
          </p:spPr>
        </p:pic>
      </p:grpSp>
      <p:graphicFrame>
        <p:nvGraphicFramePr>
          <p:cNvPr id="8" name="資料庫圖表 7"/>
          <p:cNvGraphicFramePr/>
          <p:nvPr>
            <p:extLst>
              <p:ext uri="{D42A27DB-BD31-4B8C-83A1-F6EECF244321}">
                <p14:modId xmlns:p14="http://schemas.microsoft.com/office/powerpoint/2010/main" val="1763142652"/>
              </p:ext>
            </p:extLst>
          </p:nvPr>
        </p:nvGraphicFramePr>
        <p:xfrm>
          <a:off x="523868" y="980728"/>
          <a:ext cx="7936564" cy="4801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t>研究架構圖</a:t>
            </a:r>
          </a:p>
        </p:txBody>
      </p:sp>
      <p:grpSp>
        <p:nvGrpSpPr>
          <p:cNvPr id="4" name="群組 3"/>
          <p:cNvGrpSpPr/>
          <p:nvPr/>
        </p:nvGrpSpPr>
        <p:grpSpPr>
          <a:xfrm>
            <a:off x="0" y="5786454"/>
            <a:ext cx="9144000" cy="1000132"/>
            <a:chOff x="0" y="5786454"/>
            <a:chExt cx="9144000" cy="1000132"/>
          </a:xfrm>
        </p:grpSpPr>
        <p:pic>
          <p:nvPicPr>
            <p:cNvPr id="5" name="圖片 4" descr="8232384.jpg"/>
            <p:cNvPicPr>
              <a:picLocks noChangeAspect="1"/>
            </p:cNvPicPr>
            <p:nvPr/>
          </p:nvPicPr>
          <p:blipFill>
            <a:blip r:embed="rId2"/>
            <a:srcRect t="61096" b="9409"/>
            <a:stretch>
              <a:fillRect/>
            </a:stretch>
          </p:blipFill>
          <p:spPr>
            <a:xfrm>
              <a:off x="3571868" y="5786454"/>
              <a:ext cx="4286250" cy="1000132"/>
            </a:xfrm>
            <a:prstGeom prst="rect">
              <a:avLst/>
            </a:prstGeom>
          </p:spPr>
        </p:pic>
        <p:pic>
          <p:nvPicPr>
            <p:cNvPr id="6" name="圖片 5" descr="8232384.jpg"/>
            <p:cNvPicPr>
              <a:picLocks noChangeAspect="1"/>
            </p:cNvPicPr>
            <p:nvPr/>
          </p:nvPicPr>
          <p:blipFill>
            <a:blip r:embed="rId2"/>
            <a:srcRect t="61096" b="9409"/>
            <a:stretch>
              <a:fillRect/>
            </a:stretch>
          </p:blipFill>
          <p:spPr>
            <a:xfrm>
              <a:off x="0" y="5786454"/>
              <a:ext cx="4286250" cy="1000132"/>
            </a:xfrm>
            <a:prstGeom prst="rect">
              <a:avLst/>
            </a:prstGeom>
          </p:spPr>
        </p:pic>
        <p:pic>
          <p:nvPicPr>
            <p:cNvPr id="7" name="圖片 6" descr="8232384.jpg"/>
            <p:cNvPicPr>
              <a:picLocks noChangeAspect="1"/>
            </p:cNvPicPr>
            <p:nvPr/>
          </p:nvPicPr>
          <p:blipFill>
            <a:blip r:embed="rId2"/>
            <a:srcRect t="61096" b="9409"/>
            <a:stretch>
              <a:fillRect/>
            </a:stretch>
          </p:blipFill>
          <p:spPr>
            <a:xfrm>
              <a:off x="4857750" y="5786454"/>
              <a:ext cx="4286250" cy="1000132"/>
            </a:xfrm>
            <a:prstGeom prst="rect">
              <a:avLst/>
            </a:prstGeom>
          </p:spPr>
        </p:pic>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72816"/>
            <a:ext cx="7920880" cy="372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251520" y="3212976"/>
            <a:ext cx="2952328" cy="1224136"/>
          </a:xfrm>
          <a:prstGeom prst="rect">
            <a:avLst/>
          </a:prstGeom>
          <a:solidFill>
            <a:srgbClr val="99E5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sz="2000" b="1" dirty="0">
                <a:solidFill>
                  <a:schemeClr val="tx1"/>
                </a:solidFill>
                <a:latin typeface="+mj-ea"/>
                <a:ea typeface="+mj-ea"/>
              </a:rPr>
              <a:t>減「塑」不超「塑」</a:t>
            </a:r>
            <a:r>
              <a:rPr lang="en-US" altLang="zh-TW" sz="2000" b="1" dirty="0">
                <a:solidFill>
                  <a:schemeClr val="tx1"/>
                </a:solidFill>
                <a:latin typeface="+mj-ea"/>
                <a:ea typeface="+mj-ea"/>
              </a:rPr>
              <a:t>— </a:t>
            </a:r>
            <a:endParaRPr lang="en-US" altLang="zh-TW" sz="2000" b="1" dirty="0" smtClean="0">
              <a:solidFill>
                <a:schemeClr val="tx1"/>
              </a:solidFill>
              <a:latin typeface="+mj-ea"/>
              <a:ea typeface="+mj-ea"/>
            </a:endParaRPr>
          </a:p>
          <a:p>
            <a:pPr algn="ctr"/>
            <a:r>
              <a:rPr lang="zh-TW" altLang="en-US" sz="2000" b="1" dirty="0" smtClean="0">
                <a:solidFill>
                  <a:schemeClr val="tx1"/>
                </a:solidFill>
                <a:latin typeface="+mj-ea"/>
                <a:ea typeface="+mj-ea"/>
              </a:rPr>
              <a:t>民眾對於自費塑膠袋</a:t>
            </a:r>
            <a:endParaRPr lang="en-US" altLang="zh-TW" sz="2000" b="1" dirty="0" smtClean="0">
              <a:solidFill>
                <a:schemeClr val="tx1"/>
              </a:solidFill>
              <a:latin typeface="+mj-ea"/>
              <a:ea typeface="+mj-ea"/>
            </a:endParaRPr>
          </a:p>
          <a:p>
            <a:pPr algn="ctr"/>
            <a:r>
              <a:rPr lang="zh-TW" altLang="en-US" sz="2000" b="1" dirty="0" smtClean="0">
                <a:solidFill>
                  <a:schemeClr val="tx1"/>
                </a:solidFill>
                <a:latin typeface="+mj-ea"/>
                <a:ea typeface="+mj-ea"/>
              </a:rPr>
              <a:t>之</a:t>
            </a:r>
            <a:r>
              <a:rPr lang="zh-TW" altLang="en-US" sz="2000" b="1" dirty="0">
                <a:solidFill>
                  <a:schemeClr val="tx1"/>
                </a:solidFill>
                <a:latin typeface="+mj-ea"/>
                <a:ea typeface="+mj-ea"/>
              </a:rPr>
              <a:t>看法研究</a:t>
            </a:r>
          </a:p>
        </p:txBody>
      </p:sp>
      <p:sp>
        <p:nvSpPr>
          <p:cNvPr id="10" name="矩形 9"/>
          <p:cNvSpPr/>
          <p:nvPr/>
        </p:nvSpPr>
        <p:spPr>
          <a:xfrm>
            <a:off x="3571868" y="2564904"/>
            <a:ext cx="2296276" cy="720080"/>
          </a:xfrm>
          <a:prstGeom prst="rect">
            <a:avLst/>
          </a:prstGeom>
          <a:solidFill>
            <a:srgbClr val="87D8FD"/>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400" dirty="0" smtClean="0">
                <a:solidFill>
                  <a:schemeClr val="tx1"/>
                </a:solidFill>
                <a:latin typeface="+mj-ea"/>
                <a:ea typeface="+mj-ea"/>
              </a:rPr>
              <a:t>文獻整理</a:t>
            </a:r>
            <a:endParaRPr lang="zh-TW" altLang="en-US" sz="2400" dirty="0">
              <a:solidFill>
                <a:schemeClr val="tx1"/>
              </a:solidFill>
              <a:latin typeface="+mj-ea"/>
              <a:ea typeface="+mj-ea"/>
            </a:endParaRPr>
          </a:p>
        </p:txBody>
      </p:sp>
      <p:sp>
        <p:nvSpPr>
          <p:cNvPr id="13" name="矩形 12"/>
          <p:cNvSpPr/>
          <p:nvPr/>
        </p:nvSpPr>
        <p:spPr>
          <a:xfrm>
            <a:off x="3571868" y="4221088"/>
            <a:ext cx="2296276" cy="720080"/>
          </a:xfrm>
          <a:prstGeom prst="rect">
            <a:avLst/>
          </a:prstGeom>
          <a:solidFill>
            <a:srgbClr val="87D8FD"/>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400" dirty="0" smtClean="0">
                <a:solidFill>
                  <a:schemeClr val="tx1"/>
                </a:solidFill>
                <a:latin typeface="+mj-ea"/>
                <a:ea typeface="+mj-ea"/>
              </a:rPr>
              <a:t>問卷分析</a:t>
            </a:r>
            <a:endParaRPr lang="zh-TW" altLang="en-US" sz="2400" dirty="0">
              <a:solidFill>
                <a:schemeClr val="tx1"/>
              </a:solidFill>
              <a:latin typeface="+mj-ea"/>
              <a:ea typeface="+mj-ea"/>
            </a:endParaRPr>
          </a:p>
        </p:txBody>
      </p:sp>
      <p:sp>
        <p:nvSpPr>
          <p:cNvPr id="12" name="矩形 11"/>
          <p:cNvSpPr/>
          <p:nvPr/>
        </p:nvSpPr>
        <p:spPr>
          <a:xfrm>
            <a:off x="6300192" y="1772816"/>
            <a:ext cx="2304256" cy="72008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sz="2400" dirty="0" smtClean="0">
                <a:solidFill>
                  <a:schemeClr val="tx1"/>
                </a:solidFill>
                <a:latin typeface="+mj-ea"/>
                <a:ea typeface="+mj-ea"/>
              </a:rPr>
              <a:t>限塑政策</a:t>
            </a:r>
            <a:endParaRPr lang="zh-TW" altLang="en-US" sz="2400" dirty="0">
              <a:solidFill>
                <a:schemeClr val="tx1"/>
              </a:solidFill>
              <a:latin typeface="+mj-ea"/>
              <a:ea typeface="+mj-ea"/>
            </a:endParaRPr>
          </a:p>
        </p:txBody>
      </p:sp>
      <p:sp>
        <p:nvSpPr>
          <p:cNvPr id="15" name="矩形 14"/>
          <p:cNvSpPr/>
          <p:nvPr/>
        </p:nvSpPr>
        <p:spPr>
          <a:xfrm>
            <a:off x="6279648" y="2780928"/>
            <a:ext cx="2304256" cy="72008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sz="2400" dirty="0" smtClean="0">
                <a:solidFill>
                  <a:schemeClr val="tx1"/>
                </a:solidFill>
                <a:latin typeface="+mj-ea"/>
                <a:ea typeface="+mj-ea"/>
              </a:rPr>
              <a:t>限制對象</a:t>
            </a:r>
            <a:endParaRPr lang="zh-TW" altLang="en-US" sz="2400" dirty="0">
              <a:solidFill>
                <a:schemeClr val="tx1"/>
              </a:solidFill>
              <a:latin typeface="+mj-ea"/>
              <a:ea typeface="+mj-ea"/>
            </a:endParaRPr>
          </a:p>
        </p:txBody>
      </p:sp>
      <p:sp>
        <p:nvSpPr>
          <p:cNvPr id="16" name="矩形 15"/>
          <p:cNvSpPr/>
          <p:nvPr/>
        </p:nvSpPr>
        <p:spPr>
          <a:xfrm>
            <a:off x="6300192" y="3717032"/>
            <a:ext cx="2304256" cy="72008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sz="2400" dirty="0" smtClean="0">
                <a:solidFill>
                  <a:schemeClr val="tx1"/>
                </a:solidFill>
                <a:latin typeface="+mj-ea"/>
                <a:ea typeface="+mj-ea"/>
              </a:rPr>
              <a:t>非限制對象</a:t>
            </a:r>
            <a:endParaRPr lang="zh-TW" altLang="en-US" sz="2400" dirty="0">
              <a:solidFill>
                <a:schemeClr val="tx1"/>
              </a:solidFill>
              <a:latin typeface="+mj-ea"/>
              <a:ea typeface="+mj-ea"/>
            </a:endParaRPr>
          </a:p>
        </p:txBody>
      </p:sp>
      <p:sp>
        <p:nvSpPr>
          <p:cNvPr id="17" name="矩形 16"/>
          <p:cNvSpPr/>
          <p:nvPr/>
        </p:nvSpPr>
        <p:spPr>
          <a:xfrm>
            <a:off x="6300192" y="4653136"/>
            <a:ext cx="2304256" cy="72008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sz="2400" dirty="0" smtClean="0">
                <a:solidFill>
                  <a:schemeClr val="tx1"/>
                </a:solidFill>
                <a:latin typeface="+mj-ea"/>
                <a:ea typeface="+mj-ea"/>
              </a:rPr>
              <a:t>處罰對象</a:t>
            </a:r>
            <a:endParaRPr lang="zh-TW" altLang="en-US" sz="2400" dirty="0">
              <a:solidFill>
                <a:schemeClr val="tx1"/>
              </a:solidFill>
              <a:latin typeface="+mj-ea"/>
              <a:ea typeface="+mj-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t>文獻探討</a:t>
            </a:r>
          </a:p>
        </p:txBody>
      </p:sp>
      <p:sp>
        <p:nvSpPr>
          <p:cNvPr id="3" name="內容版面配置區 2"/>
          <p:cNvSpPr>
            <a:spLocks noGrp="1"/>
          </p:cNvSpPr>
          <p:nvPr>
            <p:ph sz="quarter" idx="1"/>
          </p:nvPr>
        </p:nvSpPr>
        <p:spPr/>
        <p:txBody>
          <a:bodyPr/>
          <a:lstStyle/>
          <a:p>
            <a:endParaRPr lang="zh-TW" altLang="en-US" dirty="0"/>
          </a:p>
        </p:txBody>
      </p:sp>
      <p:grpSp>
        <p:nvGrpSpPr>
          <p:cNvPr id="4" name="群組 3"/>
          <p:cNvGrpSpPr/>
          <p:nvPr/>
        </p:nvGrpSpPr>
        <p:grpSpPr>
          <a:xfrm>
            <a:off x="0" y="5786454"/>
            <a:ext cx="9144000" cy="1000132"/>
            <a:chOff x="0" y="5786454"/>
            <a:chExt cx="9144000" cy="1000132"/>
          </a:xfrm>
        </p:grpSpPr>
        <p:pic>
          <p:nvPicPr>
            <p:cNvPr id="5" name="圖片 4" descr="8232384.jpg"/>
            <p:cNvPicPr>
              <a:picLocks noChangeAspect="1"/>
            </p:cNvPicPr>
            <p:nvPr/>
          </p:nvPicPr>
          <p:blipFill>
            <a:blip r:embed="rId2"/>
            <a:srcRect t="61096" b="9409"/>
            <a:stretch>
              <a:fillRect/>
            </a:stretch>
          </p:blipFill>
          <p:spPr>
            <a:xfrm>
              <a:off x="3571868" y="5786454"/>
              <a:ext cx="4286250" cy="1000132"/>
            </a:xfrm>
            <a:prstGeom prst="rect">
              <a:avLst/>
            </a:prstGeom>
          </p:spPr>
        </p:pic>
        <p:pic>
          <p:nvPicPr>
            <p:cNvPr id="6" name="圖片 5" descr="8232384.jpg"/>
            <p:cNvPicPr>
              <a:picLocks noChangeAspect="1"/>
            </p:cNvPicPr>
            <p:nvPr/>
          </p:nvPicPr>
          <p:blipFill>
            <a:blip r:embed="rId2"/>
            <a:srcRect t="61096" b="9409"/>
            <a:stretch>
              <a:fillRect/>
            </a:stretch>
          </p:blipFill>
          <p:spPr>
            <a:xfrm>
              <a:off x="0" y="5786454"/>
              <a:ext cx="4286250" cy="1000132"/>
            </a:xfrm>
            <a:prstGeom prst="rect">
              <a:avLst/>
            </a:prstGeom>
          </p:spPr>
        </p:pic>
        <p:pic>
          <p:nvPicPr>
            <p:cNvPr id="7" name="圖片 6" descr="8232384.jpg"/>
            <p:cNvPicPr>
              <a:picLocks noChangeAspect="1"/>
            </p:cNvPicPr>
            <p:nvPr/>
          </p:nvPicPr>
          <p:blipFill>
            <a:blip r:embed="rId2"/>
            <a:srcRect t="61096" b="9409"/>
            <a:stretch>
              <a:fillRect/>
            </a:stretch>
          </p:blipFill>
          <p:spPr>
            <a:xfrm>
              <a:off x="4857750" y="5786454"/>
              <a:ext cx="4286250" cy="1000132"/>
            </a:xfrm>
            <a:prstGeom prst="rect">
              <a:avLst/>
            </a:prstGeom>
          </p:spPr>
        </p:pic>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0" b="47665"/>
          <a:stretch/>
        </p:blipFill>
        <p:spPr bwMode="auto">
          <a:xfrm>
            <a:off x="449916" y="1365275"/>
            <a:ext cx="3978068" cy="4367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107年1月上路 限塑新措施」的圖片搜尋結果"/>
          <p:cNvPicPr>
            <a:picLocks noChangeAspect="1" noChangeArrowheads="1"/>
          </p:cNvPicPr>
          <p:nvPr/>
        </p:nvPicPr>
        <p:blipFill rotWithShape="1">
          <a:blip r:embed="rId4">
            <a:extLst>
              <a:ext uri="{28A0092B-C50C-407E-A947-70E740481C1C}">
                <a14:useLocalDpi xmlns:a14="http://schemas.microsoft.com/office/drawing/2010/main" val="0"/>
              </a:ext>
            </a:extLst>
          </a:blip>
          <a:srcRect t="54793"/>
          <a:stretch/>
        </p:blipFill>
        <p:spPr bwMode="auto">
          <a:xfrm>
            <a:off x="4526823" y="1844824"/>
            <a:ext cx="4149633"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480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文獻探討</a:t>
            </a:r>
            <a:endParaRPr lang="zh-TW" altLang="en-US" sz="4000" b="1" dirty="0"/>
          </a:p>
        </p:txBody>
      </p:sp>
      <p:sp>
        <p:nvSpPr>
          <p:cNvPr id="3" name="內容版面配置區 2"/>
          <p:cNvSpPr>
            <a:spLocks noGrp="1"/>
          </p:cNvSpPr>
          <p:nvPr>
            <p:ph sz="quarter" idx="1"/>
          </p:nvPr>
        </p:nvSpPr>
        <p:spPr/>
        <p:txBody>
          <a:bodyPr>
            <a:normAutofit/>
          </a:bodyPr>
          <a:lstStyle/>
          <a:p>
            <a:pPr marL="0" indent="0">
              <a:buNone/>
            </a:pPr>
            <a:r>
              <a:rPr lang="zh-TW" altLang="en-US" sz="2800" dirty="0">
                <a:latin typeface="+mj-ea"/>
                <a:ea typeface="+mj-ea"/>
              </a:rPr>
              <a:t>為避免造成民眾太大不便，以下列方式提供之塑膠袋不在限制使用範圍內： </a:t>
            </a:r>
            <a:endParaRPr lang="en-US" altLang="zh-TW" sz="2800" dirty="0" smtClean="0">
              <a:latin typeface="+mj-ea"/>
              <a:ea typeface="+mj-ea"/>
            </a:endParaRPr>
          </a:p>
          <a:p>
            <a:r>
              <a:rPr lang="zh-TW" altLang="en-US" sz="2800" dirty="0" smtClean="0">
                <a:latin typeface="+mj-ea"/>
                <a:ea typeface="+mj-ea"/>
              </a:rPr>
              <a:t>包裝</a:t>
            </a:r>
            <a:r>
              <a:rPr lang="zh-TW" altLang="en-US" sz="2800" dirty="0">
                <a:latin typeface="+mj-ea"/>
                <a:ea typeface="+mj-ea"/>
              </a:rPr>
              <a:t>成商品型式陳列於貨架供選購者</a:t>
            </a:r>
            <a:r>
              <a:rPr lang="zh-TW" altLang="en-US" sz="2800" dirty="0" smtClean="0">
                <a:latin typeface="+mj-ea"/>
                <a:ea typeface="+mj-ea"/>
              </a:rPr>
              <a:t>。</a:t>
            </a:r>
            <a:endParaRPr lang="en-US" altLang="zh-TW" sz="2800" dirty="0" smtClean="0">
              <a:latin typeface="+mj-ea"/>
              <a:ea typeface="+mj-ea"/>
            </a:endParaRPr>
          </a:p>
          <a:p>
            <a:r>
              <a:rPr lang="zh-TW" altLang="en-US" sz="2800" dirty="0" smtClean="0">
                <a:latin typeface="+mj-ea"/>
                <a:ea typeface="+mj-ea"/>
              </a:rPr>
              <a:t>直接</a:t>
            </a:r>
            <a:r>
              <a:rPr lang="zh-TW" altLang="en-US" sz="2800" dirty="0">
                <a:latin typeface="+mj-ea"/>
                <a:ea typeface="+mj-ea"/>
              </a:rPr>
              <a:t>盛裝魚類、肉類、蔬果等生鮮商品或食品者。 </a:t>
            </a:r>
            <a:endParaRPr lang="en-US" altLang="zh-TW" sz="2800" dirty="0" smtClean="0">
              <a:latin typeface="+mj-ea"/>
              <a:ea typeface="+mj-ea"/>
            </a:endParaRPr>
          </a:p>
          <a:p>
            <a:r>
              <a:rPr lang="zh-TW" altLang="en-US" sz="2800" dirty="0" smtClean="0">
                <a:latin typeface="+mj-ea"/>
                <a:ea typeface="+mj-ea"/>
              </a:rPr>
              <a:t>工廠</a:t>
            </a:r>
            <a:r>
              <a:rPr lang="zh-TW" altLang="en-US" sz="2800" dirty="0">
                <a:latin typeface="+mj-ea"/>
                <a:ea typeface="+mj-ea"/>
              </a:rPr>
              <a:t>用於包裝其產品者。 </a:t>
            </a:r>
            <a:endParaRPr lang="en-US" altLang="zh-TW" sz="2800" dirty="0" smtClean="0">
              <a:latin typeface="+mj-ea"/>
              <a:ea typeface="+mj-ea"/>
            </a:endParaRPr>
          </a:p>
          <a:p>
            <a:r>
              <a:rPr lang="zh-TW" altLang="en-US" sz="2800" dirty="0" smtClean="0">
                <a:latin typeface="+mj-ea"/>
                <a:ea typeface="+mj-ea"/>
              </a:rPr>
              <a:t>盛裝</a:t>
            </a:r>
            <a:r>
              <a:rPr lang="zh-TW" altLang="en-US" sz="2800" dirty="0">
                <a:latin typeface="+mj-ea"/>
                <a:ea typeface="+mj-ea"/>
              </a:rPr>
              <a:t>醫療院所之藥品者。 </a:t>
            </a:r>
          </a:p>
        </p:txBody>
      </p:sp>
      <p:grpSp>
        <p:nvGrpSpPr>
          <p:cNvPr id="4" name="群組 3"/>
          <p:cNvGrpSpPr/>
          <p:nvPr/>
        </p:nvGrpSpPr>
        <p:grpSpPr>
          <a:xfrm>
            <a:off x="0" y="5786454"/>
            <a:ext cx="9144000" cy="1000132"/>
            <a:chOff x="0" y="5786454"/>
            <a:chExt cx="9144000" cy="1000132"/>
          </a:xfrm>
        </p:grpSpPr>
        <p:pic>
          <p:nvPicPr>
            <p:cNvPr id="5" name="圖片 4" descr="8232384.jpg"/>
            <p:cNvPicPr>
              <a:picLocks noChangeAspect="1"/>
            </p:cNvPicPr>
            <p:nvPr/>
          </p:nvPicPr>
          <p:blipFill>
            <a:blip r:embed="rId2"/>
            <a:srcRect t="61096" b="9409"/>
            <a:stretch>
              <a:fillRect/>
            </a:stretch>
          </p:blipFill>
          <p:spPr>
            <a:xfrm>
              <a:off x="3571868" y="5786454"/>
              <a:ext cx="4286250" cy="1000132"/>
            </a:xfrm>
            <a:prstGeom prst="rect">
              <a:avLst/>
            </a:prstGeom>
          </p:spPr>
        </p:pic>
        <p:pic>
          <p:nvPicPr>
            <p:cNvPr id="6" name="圖片 5" descr="8232384.jpg"/>
            <p:cNvPicPr>
              <a:picLocks noChangeAspect="1"/>
            </p:cNvPicPr>
            <p:nvPr/>
          </p:nvPicPr>
          <p:blipFill>
            <a:blip r:embed="rId2"/>
            <a:srcRect t="61096" b="9409"/>
            <a:stretch>
              <a:fillRect/>
            </a:stretch>
          </p:blipFill>
          <p:spPr>
            <a:xfrm>
              <a:off x="0" y="5786454"/>
              <a:ext cx="4286250" cy="1000132"/>
            </a:xfrm>
            <a:prstGeom prst="rect">
              <a:avLst/>
            </a:prstGeom>
          </p:spPr>
        </p:pic>
        <p:pic>
          <p:nvPicPr>
            <p:cNvPr id="7" name="圖片 6" descr="8232384.jpg"/>
            <p:cNvPicPr>
              <a:picLocks noChangeAspect="1"/>
            </p:cNvPicPr>
            <p:nvPr/>
          </p:nvPicPr>
          <p:blipFill>
            <a:blip r:embed="rId2"/>
            <a:srcRect t="61096" b="9409"/>
            <a:stretch>
              <a:fillRect/>
            </a:stretch>
          </p:blipFill>
          <p:spPr>
            <a:xfrm>
              <a:off x="4857750" y="5786454"/>
              <a:ext cx="4286250" cy="1000132"/>
            </a:xfrm>
            <a:prstGeom prst="rect">
              <a:avLst/>
            </a:prstGeom>
          </p:spPr>
        </p:pic>
      </p:grpSp>
    </p:spTree>
    <p:extLst>
      <p:ext uri="{BB962C8B-B14F-4D97-AF65-F5344CB8AC3E}">
        <p14:creationId xmlns:p14="http://schemas.microsoft.com/office/powerpoint/2010/main" val="1576646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t>研究結果</a:t>
            </a:r>
          </a:p>
        </p:txBody>
      </p:sp>
      <p:sp>
        <p:nvSpPr>
          <p:cNvPr id="3" name="內容版面配置區 2"/>
          <p:cNvSpPr>
            <a:spLocks noGrp="1"/>
          </p:cNvSpPr>
          <p:nvPr>
            <p:ph sz="quarter" idx="1"/>
          </p:nvPr>
        </p:nvSpPr>
        <p:spPr/>
        <p:txBody>
          <a:bodyPr/>
          <a:lstStyle/>
          <a:p>
            <a:r>
              <a:rPr lang="zh-TW" altLang="en-US" sz="2400" dirty="0" smtClean="0">
                <a:latin typeface="+mj-ea"/>
                <a:ea typeface="+mj-ea"/>
              </a:rPr>
              <a:t>總共</a:t>
            </a:r>
            <a:r>
              <a:rPr lang="zh-TW" altLang="en-US" sz="2400" dirty="0">
                <a:latin typeface="+mj-ea"/>
                <a:ea typeface="+mj-ea"/>
              </a:rPr>
              <a:t>發放 </a:t>
            </a:r>
            <a:r>
              <a:rPr lang="en-US" altLang="zh-TW" sz="2400" dirty="0">
                <a:latin typeface="+mj-ea"/>
                <a:ea typeface="+mj-ea"/>
              </a:rPr>
              <a:t>670 </a:t>
            </a:r>
            <a:r>
              <a:rPr lang="zh-TW" altLang="en-US" sz="2400" dirty="0">
                <a:latin typeface="+mj-ea"/>
                <a:ea typeface="+mj-ea"/>
              </a:rPr>
              <a:t>份問卷，回收率 </a:t>
            </a:r>
            <a:r>
              <a:rPr lang="en-US" altLang="zh-TW" sz="2400" dirty="0">
                <a:latin typeface="+mj-ea"/>
                <a:ea typeface="+mj-ea"/>
              </a:rPr>
              <a:t>100%</a:t>
            </a:r>
            <a:r>
              <a:rPr lang="zh-TW" altLang="en-US" sz="2400" dirty="0">
                <a:latin typeface="+mj-ea"/>
                <a:ea typeface="+mj-ea"/>
              </a:rPr>
              <a:t>，其中有效問卷 </a:t>
            </a:r>
            <a:r>
              <a:rPr lang="en-US" altLang="zh-TW" sz="2400" dirty="0">
                <a:latin typeface="+mj-ea"/>
                <a:ea typeface="+mj-ea"/>
              </a:rPr>
              <a:t>670 </a:t>
            </a:r>
            <a:r>
              <a:rPr lang="zh-TW" altLang="en-US" sz="2400" dirty="0">
                <a:latin typeface="+mj-ea"/>
                <a:ea typeface="+mj-ea"/>
              </a:rPr>
              <a:t>份</a:t>
            </a:r>
            <a:r>
              <a:rPr lang="zh-TW" altLang="en-US" sz="2400" dirty="0" smtClean="0">
                <a:latin typeface="+mj-ea"/>
                <a:ea typeface="+mj-ea"/>
              </a:rPr>
              <a:t>、</a:t>
            </a:r>
            <a:r>
              <a:rPr lang="zh-TW" altLang="en-US" sz="2400" dirty="0">
                <a:latin typeface="+mj-ea"/>
                <a:ea typeface="+mj-ea"/>
              </a:rPr>
              <a:t>並無</a:t>
            </a:r>
            <a:r>
              <a:rPr lang="zh-TW" altLang="en-US" sz="2400" dirty="0" smtClean="0">
                <a:latin typeface="+mj-ea"/>
                <a:ea typeface="+mj-ea"/>
              </a:rPr>
              <a:t>無效問卷。</a:t>
            </a:r>
            <a:r>
              <a:rPr lang="zh-TW" altLang="en-US" sz="2400" dirty="0">
                <a:latin typeface="+mj-ea"/>
                <a:ea typeface="+mj-ea"/>
              </a:rPr>
              <a:t>相關內容統計</a:t>
            </a:r>
            <a:r>
              <a:rPr lang="zh-TW" altLang="en-US" sz="2400" dirty="0" smtClean="0">
                <a:latin typeface="+mj-ea"/>
                <a:ea typeface="+mj-ea"/>
              </a:rPr>
              <a:t>如下：</a:t>
            </a:r>
            <a:endParaRPr lang="en-US" altLang="zh-TW" sz="2400" dirty="0" smtClean="0">
              <a:latin typeface="+mj-ea"/>
              <a:ea typeface="+mj-ea"/>
            </a:endParaRPr>
          </a:p>
          <a:p>
            <a:pPr marL="0" indent="0">
              <a:buNone/>
            </a:pPr>
            <a:r>
              <a:rPr lang="en-US" altLang="zh-TW" sz="2800" dirty="0" smtClean="0">
                <a:latin typeface="+mj-ea"/>
                <a:ea typeface="+mj-ea"/>
              </a:rPr>
              <a:t>(</a:t>
            </a:r>
            <a:r>
              <a:rPr lang="zh-TW" altLang="en-US" sz="2800" dirty="0" smtClean="0">
                <a:latin typeface="+mj-ea"/>
                <a:ea typeface="+mj-ea"/>
              </a:rPr>
              <a:t>一</a:t>
            </a:r>
            <a:r>
              <a:rPr lang="en-US" altLang="zh-TW" sz="2800" dirty="0" smtClean="0">
                <a:latin typeface="+mj-ea"/>
                <a:ea typeface="+mj-ea"/>
              </a:rPr>
              <a:t>)</a:t>
            </a:r>
            <a:r>
              <a:rPr lang="zh-TW" altLang="en-US" sz="2800" dirty="0" smtClean="0">
                <a:latin typeface="+mj-ea"/>
                <a:ea typeface="+mj-ea"/>
              </a:rPr>
              <a:t>我</a:t>
            </a:r>
            <a:r>
              <a:rPr lang="zh-TW" altLang="en-US" sz="2800" dirty="0">
                <a:latin typeface="+mj-ea"/>
                <a:ea typeface="+mj-ea"/>
              </a:rPr>
              <a:t>平常會自備環保袋購物</a:t>
            </a:r>
            <a:r>
              <a:rPr lang="zh-TW" altLang="en-US" sz="2800" dirty="0" smtClean="0">
                <a:latin typeface="+mj-ea"/>
                <a:ea typeface="+mj-ea"/>
              </a:rPr>
              <a:t>。</a:t>
            </a:r>
            <a:endParaRPr lang="en-US" altLang="zh-TW" sz="2800" dirty="0" smtClean="0">
              <a:latin typeface="+mj-ea"/>
              <a:ea typeface="+mj-ea"/>
            </a:endParaRPr>
          </a:p>
          <a:p>
            <a:endParaRPr lang="zh-TW" altLang="en-US" dirty="0"/>
          </a:p>
        </p:txBody>
      </p:sp>
      <p:grpSp>
        <p:nvGrpSpPr>
          <p:cNvPr id="4" name="群組 3"/>
          <p:cNvGrpSpPr/>
          <p:nvPr/>
        </p:nvGrpSpPr>
        <p:grpSpPr>
          <a:xfrm>
            <a:off x="0" y="5786454"/>
            <a:ext cx="9144000" cy="1000132"/>
            <a:chOff x="0" y="5786454"/>
            <a:chExt cx="9144000" cy="1000132"/>
          </a:xfrm>
        </p:grpSpPr>
        <p:pic>
          <p:nvPicPr>
            <p:cNvPr id="5" name="圖片 4" descr="8232384.jpg"/>
            <p:cNvPicPr>
              <a:picLocks noChangeAspect="1"/>
            </p:cNvPicPr>
            <p:nvPr/>
          </p:nvPicPr>
          <p:blipFill>
            <a:blip r:embed="rId2"/>
            <a:srcRect t="61096" b="9409"/>
            <a:stretch>
              <a:fillRect/>
            </a:stretch>
          </p:blipFill>
          <p:spPr>
            <a:xfrm>
              <a:off x="3571868" y="5786454"/>
              <a:ext cx="4286250" cy="1000132"/>
            </a:xfrm>
            <a:prstGeom prst="rect">
              <a:avLst/>
            </a:prstGeom>
          </p:spPr>
        </p:pic>
        <p:pic>
          <p:nvPicPr>
            <p:cNvPr id="6" name="圖片 5" descr="8232384.jpg"/>
            <p:cNvPicPr>
              <a:picLocks noChangeAspect="1"/>
            </p:cNvPicPr>
            <p:nvPr/>
          </p:nvPicPr>
          <p:blipFill>
            <a:blip r:embed="rId2"/>
            <a:srcRect t="61096" b="9409"/>
            <a:stretch>
              <a:fillRect/>
            </a:stretch>
          </p:blipFill>
          <p:spPr>
            <a:xfrm>
              <a:off x="0" y="5786454"/>
              <a:ext cx="4286250" cy="1000132"/>
            </a:xfrm>
            <a:prstGeom prst="rect">
              <a:avLst/>
            </a:prstGeom>
          </p:spPr>
        </p:pic>
        <p:pic>
          <p:nvPicPr>
            <p:cNvPr id="7" name="圖片 6" descr="8232384.jpg"/>
            <p:cNvPicPr>
              <a:picLocks noChangeAspect="1"/>
            </p:cNvPicPr>
            <p:nvPr/>
          </p:nvPicPr>
          <p:blipFill>
            <a:blip r:embed="rId2"/>
            <a:srcRect t="61096" b="9409"/>
            <a:stretch>
              <a:fillRect/>
            </a:stretch>
          </p:blipFill>
          <p:spPr>
            <a:xfrm>
              <a:off x="4857750" y="5786454"/>
              <a:ext cx="4286250" cy="1000132"/>
            </a:xfrm>
            <a:prstGeom prst="rect">
              <a:avLst/>
            </a:prstGeom>
          </p:spPr>
        </p:pic>
      </p:gr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182" b="100000" l="0" r="100000">
                        <a14:foregroundMark x1="43378" y1="39273" x2="46641" y2="60000"/>
                        <a14:foregroundMark x1="78695" y1="10909" x2="78695" y2="45455"/>
                        <a14:foregroundMark x1="76392" y1="52000" x2="96161" y2="50545"/>
                        <a14:foregroundMark x1="95010" y1="54182" x2="93282" y2="3636"/>
                        <a14:foregroundMark x1="96161" y1="8000" x2="71209" y2="8727"/>
                        <a14:foregroundMark x1="75816" y1="4000" x2="76775" y2="52727"/>
                        <a14:foregroundMark x1="78503" y1="50545" x2="93474" y2="7273"/>
                        <a14:foregroundMark x1="77543" y1="11636" x2="94050" y2="47273"/>
                        <a14:foregroundMark x1="84645" y1="45455" x2="84261" y2="10182"/>
                        <a14:foregroundMark x1="78695" y1="33818" x2="91171" y2="45455"/>
                      </a14:backgroundRemoval>
                    </a14:imgEffect>
                  </a14:imgLayer>
                </a14:imgProps>
              </a:ext>
              <a:ext uri="{28A0092B-C50C-407E-A947-70E740481C1C}">
                <a14:useLocalDpi xmlns:a14="http://schemas.microsoft.com/office/drawing/2010/main" val="0"/>
              </a:ext>
            </a:extLst>
          </a:blip>
          <a:srcRect/>
          <a:stretch>
            <a:fillRect/>
          </a:stretch>
        </p:blipFill>
        <p:spPr bwMode="auto">
          <a:xfrm>
            <a:off x="1475656" y="2492896"/>
            <a:ext cx="695754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圓角矩形圖說文字 10"/>
          <p:cNvSpPr/>
          <p:nvPr/>
        </p:nvSpPr>
        <p:spPr>
          <a:xfrm>
            <a:off x="5940152" y="4522696"/>
            <a:ext cx="2880320" cy="1633724"/>
          </a:xfrm>
          <a:prstGeom prst="wedgeRoundRectCallout">
            <a:avLst>
              <a:gd name="adj1" fmla="val -69769"/>
              <a:gd name="adj2" fmla="val -3691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latin typeface="+mj-ea"/>
                <a:ea typeface="+mj-ea"/>
              </a:rPr>
              <a:t>有超過</a:t>
            </a:r>
            <a:r>
              <a:rPr lang="en-US" altLang="zh-TW" sz="2800" b="1" dirty="0" smtClean="0">
                <a:solidFill>
                  <a:srgbClr val="FF0000"/>
                </a:solidFill>
                <a:latin typeface="+mj-ea"/>
                <a:ea typeface="+mj-ea"/>
              </a:rPr>
              <a:t>75</a:t>
            </a:r>
            <a:r>
              <a:rPr lang="en-US" altLang="zh-TW" sz="2800" b="1" dirty="0">
                <a:solidFill>
                  <a:srgbClr val="FF0000"/>
                </a:solidFill>
                <a:latin typeface="+mj-ea"/>
                <a:ea typeface="+mj-ea"/>
              </a:rPr>
              <a:t>%</a:t>
            </a:r>
            <a:r>
              <a:rPr lang="zh-TW" altLang="en-US" sz="2400" dirty="0">
                <a:solidFill>
                  <a:schemeClr val="tx1"/>
                </a:solidFill>
                <a:latin typeface="+mj-ea"/>
                <a:ea typeface="+mj-ea"/>
              </a:rPr>
              <a:t>的民眾會自備環保袋</a:t>
            </a:r>
            <a:r>
              <a:rPr lang="zh-TW" altLang="en-US" sz="2400" dirty="0" smtClean="0">
                <a:solidFill>
                  <a:schemeClr val="tx1"/>
                </a:solidFill>
                <a:latin typeface="+mj-ea"/>
                <a:ea typeface="+mj-ea"/>
              </a:rPr>
              <a:t>購物。</a:t>
            </a:r>
            <a:endParaRPr lang="zh-TW" altLang="en-US" sz="2400" dirty="0">
              <a:solidFill>
                <a:schemeClr val="tx1"/>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研究結果</a:t>
            </a:r>
            <a:endParaRPr lang="zh-TW" altLang="en-US" sz="4000" b="1" dirty="0"/>
          </a:p>
        </p:txBody>
      </p:sp>
      <p:grpSp>
        <p:nvGrpSpPr>
          <p:cNvPr id="14" name="群組 13"/>
          <p:cNvGrpSpPr/>
          <p:nvPr/>
        </p:nvGrpSpPr>
        <p:grpSpPr>
          <a:xfrm>
            <a:off x="0" y="1124744"/>
            <a:ext cx="9144000" cy="5616624"/>
            <a:chOff x="0" y="1124744"/>
            <a:chExt cx="9144000" cy="5616624"/>
          </a:xfrm>
        </p:grpSpPr>
        <p:grpSp>
          <p:nvGrpSpPr>
            <p:cNvPr id="12" name="群組 11"/>
            <p:cNvGrpSpPr/>
            <p:nvPr/>
          </p:nvGrpSpPr>
          <p:grpSpPr>
            <a:xfrm>
              <a:off x="467544" y="1124744"/>
              <a:ext cx="8208911" cy="5049487"/>
              <a:chOff x="467544" y="1124744"/>
              <a:chExt cx="8208911" cy="5049487"/>
            </a:xfrm>
          </p:grpSpPr>
          <p:pic>
            <p:nvPicPr>
              <p:cNvPr id="8" name="Picture 2" descr="https://lh5.googleusercontent.com/XVRX-kuhtkZ0rj81BoD0u-SVQYRoOwIIrg26aGXVmiHB8wC4Cs4bFepRzTaa2LCn957prHN2U_911aBDDe3SZ4voRZcie_7Dc0DJadE3AVCBabGnmA3Lak4ntJIWvOMKArxZ1Zdhe4k"/>
              <p:cNvPicPr>
                <a:picLocks noChangeAspect="1" noChangeArrowheads="1"/>
              </p:cNvPicPr>
              <p:nvPr/>
            </p:nvPicPr>
            <p:blipFill rotWithShape="1">
              <a:blip r:embed="rId2">
                <a:extLst>
                  <a:ext uri="{28A0092B-C50C-407E-A947-70E740481C1C}">
                    <a14:useLocalDpi xmlns:a14="http://schemas.microsoft.com/office/drawing/2010/main" val="0"/>
                  </a:ext>
                </a:extLst>
              </a:blip>
              <a:srcRect t="9489" b="-2594"/>
              <a:stretch/>
            </p:blipFill>
            <p:spPr bwMode="auto">
              <a:xfrm>
                <a:off x="467544" y="1124744"/>
                <a:ext cx="8208911" cy="5049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矩形 10"/>
              <p:cNvSpPr/>
              <p:nvPr/>
            </p:nvSpPr>
            <p:spPr>
              <a:xfrm>
                <a:off x="467545" y="1124744"/>
                <a:ext cx="8208910" cy="4824536"/>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 name="群組 3"/>
            <p:cNvGrpSpPr/>
            <p:nvPr/>
          </p:nvGrpSpPr>
          <p:grpSpPr>
            <a:xfrm>
              <a:off x="0" y="5741236"/>
              <a:ext cx="9144000" cy="1000132"/>
              <a:chOff x="0" y="5786454"/>
              <a:chExt cx="9144000" cy="1000132"/>
            </a:xfrm>
          </p:grpSpPr>
          <p:pic>
            <p:nvPicPr>
              <p:cNvPr id="5" name="圖片 4" descr="8232384.jpg"/>
              <p:cNvPicPr>
                <a:picLocks noChangeAspect="1"/>
              </p:cNvPicPr>
              <p:nvPr/>
            </p:nvPicPr>
            <p:blipFill>
              <a:blip r:embed="rId3">
                <a:extLst>
                  <a:ext uri="{BEBA8EAE-BF5A-486C-A8C5-ECC9F3942E4B}">
                    <a14:imgProps xmlns:a14="http://schemas.microsoft.com/office/drawing/2010/main">
                      <a14:imgLayer r:embed="rId4">
                        <a14:imgEffect>
                          <a14:backgroundRemoval t="64045" b="90169" l="0" r="100000"/>
                        </a14:imgEffect>
                      </a14:imgLayer>
                    </a14:imgProps>
                  </a:ext>
                </a:extLst>
              </a:blip>
              <a:srcRect t="61096" b="9409"/>
              <a:stretch>
                <a:fillRect/>
              </a:stretch>
            </p:blipFill>
            <p:spPr>
              <a:xfrm>
                <a:off x="3571868" y="5786454"/>
                <a:ext cx="4286250" cy="1000132"/>
              </a:xfrm>
              <a:prstGeom prst="rect">
                <a:avLst/>
              </a:prstGeom>
            </p:spPr>
          </p:pic>
          <p:pic>
            <p:nvPicPr>
              <p:cNvPr id="6" name="圖片 5" descr="8232384.jpg"/>
              <p:cNvPicPr>
                <a:picLocks noChangeAspect="1"/>
              </p:cNvPicPr>
              <p:nvPr/>
            </p:nvPicPr>
            <p:blipFill>
              <a:blip r:embed="rId5">
                <a:extLst>
                  <a:ext uri="{BEBA8EAE-BF5A-486C-A8C5-ECC9F3942E4B}">
                    <a14:imgProps xmlns:a14="http://schemas.microsoft.com/office/drawing/2010/main">
                      <a14:imgLayer r:embed="rId4">
                        <a14:imgEffect>
                          <a14:backgroundRemoval t="56742" b="91573" l="0" r="100000"/>
                        </a14:imgEffect>
                      </a14:imgLayer>
                    </a14:imgProps>
                  </a:ext>
                </a:extLst>
              </a:blip>
              <a:srcRect t="61096" b="9409"/>
              <a:stretch>
                <a:fillRect/>
              </a:stretch>
            </p:blipFill>
            <p:spPr>
              <a:xfrm>
                <a:off x="0" y="5786454"/>
                <a:ext cx="4286250" cy="1000132"/>
              </a:xfrm>
              <a:prstGeom prst="rect">
                <a:avLst/>
              </a:prstGeom>
            </p:spPr>
          </p:pic>
          <p:pic>
            <p:nvPicPr>
              <p:cNvPr id="7" name="圖片 6" descr="8232384.jpg"/>
              <p:cNvPicPr>
                <a:picLocks noChangeAspect="1"/>
              </p:cNvPicPr>
              <p:nvPr/>
            </p:nvPicPr>
            <p:blipFill>
              <a:blip r:embed="rId3">
                <a:extLst>
                  <a:ext uri="{BEBA8EAE-BF5A-486C-A8C5-ECC9F3942E4B}">
                    <a14:imgProps xmlns:a14="http://schemas.microsoft.com/office/drawing/2010/main">
                      <a14:imgLayer r:embed="rId4">
                        <a14:imgEffect>
                          <a14:backgroundRemoval t="64045" b="90449" l="0" r="100000"/>
                        </a14:imgEffect>
                      </a14:imgLayer>
                    </a14:imgProps>
                  </a:ext>
                </a:extLst>
              </a:blip>
              <a:srcRect t="61096" b="9409"/>
              <a:stretch>
                <a:fillRect/>
              </a:stretch>
            </p:blipFill>
            <p:spPr>
              <a:xfrm>
                <a:off x="4857750" y="5786454"/>
                <a:ext cx="4286250" cy="1000132"/>
              </a:xfrm>
              <a:prstGeom prst="rect">
                <a:avLst/>
              </a:prstGeom>
            </p:spPr>
          </p:pic>
        </p:grpSp>
      </p:grpSp>
      <p:sp>
        <p:nvSpPr>
          <p:cNvPr id="3" name="內容版面配置區 2"/>
          <p:cNvSpPr>
            <a:spLocks noGrp="1"/>
          </p:cNvSpPr>
          <p:nvPr>
            <p:ph sz="quarter" idx="1"/>
          </p:nvPr>
        </p:nvSpPr>
        <p:spPr>
          <a:xfrm>
            <a:off x="518864" y="1219201"/>
            <a:ext cx="8229600" cy="2317812"/>
          </a:xfrm>
        </p:spPr>
        <p:txBody>
          <a:bodyPr>
            <a:normAutofit/>
          </a:bodyPr>
          <a:lstStyle/>
          <a:p>
            <a:pPr marL="0" indent="0">
              <a:buNone/>
            </a:pPr>
            <a:r>
              <a:rPr lang="zh-TW" altLang="en-US" sz="2800" dirty="0">
                <a:latin typeface="+mj-ea"/>
                <a:ea typeface="+mj-ea"/>
              </a:rPr>
              <a:t>我平常會自備環保袋購物</a:t>
            </a:r>
            <a:r>
              <a:rPr lang="zh-TW" altLang="en-US" sz="2800" dirty="0" smtClean="0">
                <a:latin typeface="+mj-ea"/>
                <a:ea typeface="+mj-ea"/>
              </a:rPr>
              <a:t>。</a:t>
            </a:r>
            <a:endParaRPr lang="en-US" altLang="zh-TW" sz="2800" dirty="0">
              <a:latin typeface="+mj-ea"/>
              <a:ea typeface="+mj-ea"/>
            </a:endParaRPr>
          </a:p>
          <a:p>
            <a:r>
              <a:rPr lang="zh-TW" altLang="en-US" sz="2800" dirty="0" smtClean="0">
                <a:latin typeface="+mj-ea"/>
                <a:ea typeface="+mj-ea"/>
              </a:rPr>
              <a:t>將</a:t>
            </a:r>
            <a:r>
              <a:rPr lang="zh-TW" altLang="en-US" sz="2800" dirty="0">
                <a:latin typeface="+mj-ea"/>
                <a:ea typeface="+mj-ea"/>
              </a:rPr>
              <a:t>本題結果與年齡作交叉分析，</a:t>
            </a:r>
            <a:r>
              <a:rPr lang="zh-TW" altLang="en-US" sz="2800" dirty="0" smtClean="0">
                <a:latin typeface="+mj-ea"/>
                <a:ea typeface="+mj-ea"/>
              </a:rPr>
              <a:t>得到：</a:t>
            </a:r>
            <a:r>
              <a:rPr lang="zh-TW" altLang="en-US" sz="2800" b="1" dirty="0" smtClean="0">
                <a:solidFill>
                  <a:srgbClr val="0066FF"/>
                </a:solidFill>
                <a:latin typeface="+mj-ea"/>
                <a:ea typeface="+mj-ea"/>
              </a:rPr>
              <a:t>年齡</a:t>
            </a:r>
            <a:r>
              <a:rPr lang="zh-TW" altLang="en-US" sz="2800" b="1" dirty="0">
                <a:solidFill>
                  <a:srgbClr val="0066FF"/>
                </a:solidFill>
                <a:latin typeface="+mj-ea"/>
                <a:ea typeface="+mj-ea"/>
              </a:rPr>
              <a:t>層愈高自備</a:t>
            </a:r>
            <a:r>
              <a:rPr lang="zh-TW" altLang="en-US" sz="2800" b="1" dirty="0" smtClean="0">
                <a:solidFill>
                  <a:srgbClr val="0066FF"/>
                </a:solidFill>
                <a:latin typeface="+mj-ea"/>
                <a:ea typeface="+mj-ea"/>
              </a:rPr>
              <a:t>環保袋</a:t>
            </a:r>
            <a:r>
              <a:rPr lang="zh-TW" altLang="en-US" sz="2800" b="1" dirty="0">
                <a:solidFill>
                  <a:srgbClr val="0066FF"/>
                </a:solidFill>
                <a:latin typeface="+mj-ea"/>
                <a:ea typeface="+mj-ea"/>
              </a:rPr>
              <a:t>的人愈多</a:t>
            </a:r>
            <a:r>
              <a:rPr lang="zh-TW" altLang="en-US" sz="2800" dirty="0">
                <a:solidFill>
                  <a:srgbClr val="0066FF"/>
                </a:solidFill>
                <a:latin typeface="+mj-ea"/>
                <a:ea typeface="+mj-ea"/>
              </a:rPr>
              <a:t>。</a:t>
            </a:r>
          </a:p>
        </p:txBody>
      </p:sp>
    </p:spTree>
    <p:extLst>
      <p:ext uri="{BB962C8B-B14F-4D97-AF65-F5344CB8AC3E}">
        <p14:creationId xmlns:p14="http://schemas.microsoft.com/office/powerpoint/2010/main" val="16497535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原創">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原創">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9439</TotalTime>
  <Words>1840</Words>
  <Application>Microsoft Office PowerPoint</Application>
  <PresentationFormat>如螢幕大小 (4:3)</PresentationFormat>
  <Paragraphs>138</Paragraphs>
  <Slides>30</Slides>
  <Notes>8</Notes>
  <HiddenSlides>0</HiddenSlides>
  <MMClips>0</MMClips>
  <ScaleCrop>false</ScaleCrop>
  <HeadingPairs>
    <vt:vector size="4" baseType="variant">
      <vt:variant>
        <vt:lpstr>佈景主題</vt:lpstr>
      </vt:variant>
      <vt:variant>
        <vt:i4>1</vt:i4>
      </vt:variant>
      <vt:variant>
        <vt:lpstr>投影片標題</vt:lpstr>
      </vt:variant>
      <vt:variant>
        <vt:i4>30</vt:i4>
      </vt:variant>
    </vt:vector>
  </HeadingPairs>
  <TitlesOfParts>
    <vt:vector size="31" baseType="lpstr">
      <vt:lpstr>原創</vt:lpstr>
      <vt:lpstr>減「塑」不超「塑」       —民眾對於自費塑膠袋之看法研究</vt:lpstr>
      <vt:lpstr>研究動機</vt:lpstr>
      <vt:lpstr>研究目的</vt:lpstr>
      <vt:lpstr>研究流程圖</vt:lpstr>
      <vt:lpstr>研究架構圖</vt:lpstr>
      <vt:lpstr>文獻探討</vt:lpstr>
      <vt:lpstr>文獻探討</vt:lpstr>
      <vt:lpstr>研究結果</vt:lpstr>
      <vt:lpstr>研究結果</vt:lpstr>
      <vt:lpstr>研究結果</vt:lpstr>
      <vt:lpstr>研究結果</vt:lpstr>
      <vt:lpstr>研究結果</vt:lpstr>
      <vt:lpstr>研究結果</vt:lpstr>
      <vt:lpstr>研究結果</vt:lpstr>
      <vt:lpstr>研究結果</vt:lpstr>
      <vt:lpstr>研究結果</vt:lpstr>
      <vt:lpstr>研究結果</vt:lpstr>
      <vt:lpstr>研究結果</vt:lpstr>
      <vt:lpstr>研究結果</vt:lpstr>
      <vt:lpstr>研究結果</vt:lpstr>
      <vt:lpstr>研究結果</vt:lpstr>
      <vt:lpstr>研究結果</vt:lpstr>
      <vt:lpstr>研究結果</vt:lpstr>
      <vt:lpstr>研究結果</vt:lpstr>
      <vt:lpstr>研究結果</vt:lpstr>
      <vt:lpstr>研究結論</vt:lpstr>
      <vt:lpstr>研究結論</vt:lpstr>
      <vt:lpstr>問卷討論</vt:lpstr>
      <vt:lpstr>問卷討論</vt:lpstr>
      <vt:lpstr>謝謝大家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LeePC</cp:lastModifiedBy>
  <cp:revision>63</cp:revision>
  <dcterms:created xsi:type="dcterms:W3CDTF">2017-10-17T04:45:10Z</dcterms:created>
  <dcterms:modified xsi:type="dcterms:W3CDTF">2017-11-01T13:40:48Z</dcterms:modified>
</cp:coreProperties>
</file>