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CD4F1D-9EDB-4377-9706-FB3318C2280A}">
  <a:tblStyle styleId="{33CD4F1D-9EDB-4377-9706-FB3318C2280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815" autoAdjust="0"/>
  </p:normalViewPr>
  <p:slideViewPr>
    <p:cSldViewPr snapToGrid="0">
      <p:cViewPr varScale="1">
        <p:scale>
          <a:sx n="91" d="100"/>
          <a:sy n="91" d="100"/>
        </p:scale>
        <p:origin x="1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三人一起介紹題目介紹自己</a:t>
            </a:r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宇綸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</a:t>
            </a:r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宇綸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宇綸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宇綸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</a:t>
            </a:r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 咦～最近有小論文比賽，好像很有趣我們報名參加好了，但是我們要做什麼題目啊？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宇綸 我倒是有許多好點子，地雷包 噪音 桌球 籃球 粉塵爆炸 你看我一下子就想到好多了呢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 升上高年級了我發現好多同學都變得好愛打躲避球跟打籃球喔，等等！你剛剛講到籃球，那我們來做籃球的實驗好了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有寬宇綸 好哇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 </a:t>
            </a:r>
            <a:r>
              <a:rPr lang="zh-TW" sz="11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投籃精準程度的相關研究雀屏中選，成為了我們確定的最後主題。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三人一起</a:t>
            </a:r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凱文負責</a:t>
            </a:r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 宇綸 負責</a:t>
            </a:r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凱文負責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凱文負責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凱文負責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有寬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凱文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1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457200" marR="0" lvl="1" indent="0" algn="ctr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None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0" algn="ctr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286000" marR="0" lvl="5" indent="0" algn="ctr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None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743200" marR="0" lvl="6" indent="0" algn="ctr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None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3657600" marR="0" lvl="8" indent="0" algn="ctr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None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 rot="5400000">
            <a:off x="10733828" y="1110597"/>
            <a:ext cx="2286000" cy="5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 rot="5400000">
            <a:off x="10045959" y="4117661"/>
            <a:ext cx="365760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508000" y="0"/>
            <a:ext cx="8128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368448" y="0"/>
            <a:ext cx="139552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1320800" y="0"/>
            <a:ext cx="242496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1521760" y="0"/>
            <a:ext cx="30704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Shape 26"/>
          <p:cNvCxnSpPr/>
          <p:nvPr/>
        </p:nvCxnSpPr>
        <p:spPr>
          <a:xfrm>
            <a:off x="14179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Shape 27"/>
          <p:cNvCxnSpPr/>
          <p:nvPr/>
        </p:nvCxnSpPr>
        <p:spPr>
          <a:xfrm>
            <a:off x="12192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>
            <a:off x="1138816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Shape 29"/>
          <p:cNvCxnSpPr/>
          <p:nvPr/>
        </p:nvCxnSpPr>
        <p:spPr>
          <a:xfrm>
            <a:off x="2302187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1422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12151808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/>
          <p:nvPr/>
        </p:nvSpPr>
        <p:spPr>
          <a:xfrm>
            <a:off x="1625600" y="0"/>
            <a:ext cx="1016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1746176" y="4866752"/>
            <a:ext cx="855232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1454773" y="5500632"/>
            <a:ext cx="18288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2218944" y="5788152"/>
            <a:ext cx="36576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767392" y="4928702"/>
            <a:ext cx="812800" cy="5175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 rot="5400000">
            <a:off x="3151124" y="-941324"/>
            <a:ext cx="4873752" cy="995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直排標題及文字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 rot="5400000">
            <a:off x="7031038" y="2082802"/>
            <a:ext cx="5851525" cy="223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‹#›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區段標題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2"/>
              </a:buClr>
              <a:buSzPct val="100000"/>
              <a:buFont typeface="Century Schoolbook"/>
              <a:buNone/>
              <a:defRPr sz="3000" b="1" i="0" u="none" strike="noStrike" cap="small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None/>
              <a:defRPr sz="1800" b="1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284480" algn="l" rtl="0">
              <a:spcBef>
                <a:spcPts val="360"/>
              </a:spcBef>
              <a:buClr>
                <a:schemeClr val="accent1"/>
              </a:buClr>
              <a:buSzPct val="79999"/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90500" algn="l" rtl="0">
              <a:spcBef>
                <a:spcPts val="320"/>
              </a:spcBef>
              <a:buClr>
                <a:srgbClr val="DE7530"/>
              </a:buClr>
              <a:buSzPct val="6000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8541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93039" algn="l" rtl="0">
              <a:spcBef>
                <a:spcPts val="280"/>
              </a:spcBef>
              <a:buClr>
                <a:srgbClr val="BBC9E9"/>
              </a:buClr>
              <a:buSzPct val="680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lt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 rot="5400000">
            <a:off x="10732008" y="1106932"/>
            <a:ext cx="2286000" cy="5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 rot="5400000">
            <a:off x="10046208" y="4114800"/>
            <a:ext cx="365760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>
            <a:off x="508000" y="0"/>
            <a:ext cx="8128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368448" y="0"/>
            <a:ext cx="139552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1320800" y="0"/>
            <a:ext cx="242496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521760" y="0"/>
            <a:ext cx="30704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Shape 54"/>
          <p:cNvCxnSpPr/>
          <p:nvPr/>
        </p:nvCxnSpPr>
        <p:spPr>
          <a:xfrm>
            <a:off x="14179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12192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1138816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2302187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Shape 58"/>
          <p:cNvCxnSpPr/>
          <p:nvPr/>
        </p:nvCxnSpPr>
        <p:spPr>
          <a:xfrm>
            <a:off x="1422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Shape 59"/>
          <p:cNvSpPr/>
          <p:nvPr/>
        </p:nvSpPr>
        <p:spPr>
          <a:xfrm>
            <a:off x="1625600" y="0"/>
            <a:ext cx="1016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1766272" y="4866752"/>
            <a:ext cx="855232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1454773" y="5500632"/>
            <a:ext cx="18288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2218944" y="5791200"/>
            <a:ext cx="36576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2505387" y="4479888"/>
            <a:ext cx="48768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Shape 65"/>
          <p:cNvCxnSpPr/>
          <p:nvPr/>
        </p:nvCxnSpPr>
        <p:spPr>
          <a:xfrm>
            <a:off x="12130592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1787488" y="4928702"/>
            <a:ext cx="812800" cy="5175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兩項物件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4876800" cy="457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5693664" y="1600200"/>
            <a:ext cx="4876800" cy="457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對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096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5829300" y="2362200"/>
            <a:ext cx="4876800" cy="388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idx="3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body" idx="4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None/>
              <a:defRPr sz="20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含標題的內容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hape 93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2000" b="1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083040" y="274320"/>
            <a:ext cx="2036064" cy="49834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spcAft>
                <a:spcPts val="1000"/>
              </a:spcAft>
              <a:buClr>
                <a:schemeClr val="accent1"/>
              </a:buClr>
              <a:buSzPct val="700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284480" algn="l" rtl="0">
              <a:spcBef>
                <a:spcPts val="240"/>
              </a:spcBef>
              <a:buClr>
                <a:schemeClr val="accent1"/>
              </a:buClr>
              <a:buSzPct val="800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90500" algn="l" rtl="0">
              <a:spcBef>
                <a:spcPts val="200"/>
              </a:spcBef>
              <a:buClr>
                <a:srgbClr val="DE7530"/>
              </a:buClr>
              <a:buSzPct val="60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85419" algn="l" rtl="0">
              <a:spcBef>
                <a:spcPts val="180"/>
              </a:spcBef>
              <a:buClr>
                <a:srgbClr val="FEC2AC"/>
              </a:buClr>
              <a:buSzPct val="60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93039" algn="l" rtl="0">
              <a:spcBef>
                <a:spcPts val="180"/>
              </a:spcBef>
              <a:buClr>
                <a:srgbClr val="BBC9E9"/>
              </a:buClr>
              <a:buSzPct val="68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96" name="Shape 96"/>
          <p:cNvCxnSpPr/>
          <p:nvPr/>
        </p:nvCxnSpPr>
        <p:spPr>
          <a:xfrm>
            <a:off x="8331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Shape 97"/>
          <p:cNvCxnSpPr/>
          <p:nvPr/>
        </p:nvCxnSpPr>
        <p:spPr>
          <a:xfrm>
            <a:off x="8256395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Shape 98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Shape 99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Shape 100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Shape 10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06400" y="274320"/>
            <a:ext cx="7518400" cy="63276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含標題的圖片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hape 107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Shape 108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2000" b="1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pic" idx="2"/>
          </p:nvPr>
        </p:nvSpPr>
        <p:spPr>
          <a:xfrm>
            <a:off x="0" y="0"/>
            <a:ext cx="8229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9021064" y="264795"/>
            <a:ext cx="2032000" cy="495604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100"/>
              </a:spcBef>
              <a:spcAft>
                <a:spcPts val="400"/>
              </a:spcAft>
              <a:buClr>
                <a:schemeClr val="accent1"/>
              </a:buClr>
              <a:buSzPct val="700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223520" algn="l" rtl="0">
              <a:spcBef>
                <a:spcPts val="240"/>
              </a:spcBef>
              <a:buClr>
                <a:schemeClr val="accent1"/>
              </a:buClr>
              <a:buSzPct val="80000"/>
              <a:buFont typeface="Noto Sans Symbols"/>
              <a:buChar char="●"/>
              <a:defRPr sz="1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52400" algn="l" rtl="0">
              <a:spcBef>
                <a:spcPts val="20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0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51130" algn="l" rtl="0">
              <a:spcBef>
                <a:spcPts val="18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54178" algn="l" rtl="0">
              <a:spcBef>
                <a:spcPts val="18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9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112" name="Shape 112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" name="Shape 113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Shape 114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Shape 115"/>
          <p:cNvCxnSpPr/>
          <p:nvPr/>
        </p:nvCxnSpPr>
        <p:spPr>
          <a:xfrm>
            <a:off x="83312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Shape 116"/>
          <p:cNvCxnSpPr/>
          <p:nvPr/>
        </p:nvCxnSpPr>
        <p:spPr>
          <a:xfrm>
            <a:off x="8256395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hape 6"/>
          <p:cNvCxnSpPr/>
          <p:nvPr/>
        </p:nvCxnSpPr>
        <p:spPr>
          <a:xfrm>
            <a:off x="11684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SzPct val="100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74320" marR="0" lvl="0" indent="-167640" algn="l" rtl="0">
              <a:spcBef>
                <a:spcPts val="600"/>
              </a:spcBef>
              <a:buClr>
                <a:schemeClr val="accent1"/>
              </a:buClr>
              <a:buSzPct val="700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640080" marR="0" lvl="1" indent="-177800" algn="l" rtl="0">
              <a:spcBef>
                <a:spcPts val="420"/>
              </a:spcBef>
              <a:buClr>
                <a:schemeClr val="accent1"/>
              </a:buClr>
              <a:buSzPct val="79999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914400" marR="0" lvl="2" indent="-121919" algn="l" rtl="0">
              <a:spcBef>
                <a:spcPts val="360"/>
              </a:spcBef>
              <a:buClr>
                <a:srgbClr val="DE7530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188720" marR="0" lvl="3" indent="-116839" algn="l" rtl="0">
              <a:spcBef>
                <a:spcPts val="360"/>
              </a:spcBef>
              <a:buClr>
                <a:srgbClr val="FEC2AC"/>
              </a:buClr>
              <a:buSzPct val="600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1463040" marR="0" lvl="4" indent="-123951" algn="l" rtl="0">
              <a:spcBef>
                <a:spcPts val="320"/>
              </a:spcBef>
              <a:buClr>
                <a:srgbClr val="BBC9E9"/>
              </a:buClr>
              <a:buSzPct val="68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1737360" marR="0" lvl="5" indent="-86360" algn="l" rtl="0">
              <a:spcBef>
                <a:spcPts val="320"/>
              </a:spcBef>
              <a:buClr>
                <a:schemeClr val="accent1"/>
              </a:buClr>
              <a:buSzPct val="1000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2011679" marR="0" lvl="6" indent="-129539" algn="l" rtl="0">
              <a:spcBef>
                <a:spcPts val="280"/>
              </a:spcBef>
              <a:buClr>
                <a:srgbClr val="FEC2AC"/>
              </a:buClr>
              <a:buSzPct val="59999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2286000" marR="0" lvl="7" indent="-101600" algn="l" rtl="0">
              <a:spcBef>
                <a:spcPts val="280"/>
              </a:spcBef>
              <a:buClr>
                <a:schemeClr val="accent2"/>
              </a:buClr>
              <a:buSzPct val="1000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2560320" marR="0" lvl="8" indent="-96520" algn="l" rtl="0">
              <a:spcBef>
                <a:spcPts val="280"/>
              </a:spcBef>
              <a:buClr>
                <a:srgbClr val="DE7530"/>
              </a:buClr>
              <a:buSzPct val="1000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101600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119888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/>
          <p:nvPr/>
        </p:nvSpPr>
        <p:spPr>
          <a:xfrm>
            <a:off x="11785600" y="0"/>
            <a:ext cx="4064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Shape 14"/>
          <p:cNvCxnSpPr/>
          <p:nvPr/>
        </p:nvCxnSpPr>
        <p:spPr>
          <a:xfrm>
            <a:off x="118872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1524000" y="1215213"/>
            <a:ext cx="9144000" cy="1205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85725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5400" b="1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影響籃球技巧發揮之相關研究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5646356" y="3209883"/>
            <a:ext cx="4911916" cy="194733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44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zh-TW" sz="2800" b="1" i="0" u="none" strike="noStrike" cap="none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組員：</a:t>
            </a:r>
          </a:p>
          <a:p>
            <a:pPr marL="0" marR="0" lvl="0" indent="-444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2800" b="1" i="0" u="none" strike="noStrike" cap="none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六年三班曾宇綸</a:t>
            </a:r>
          </a:p>
          <a:p>
            <a:pPr marL="0" marR="0" lvl="0" indent="-444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2800" b="1" i="0" u="none" strike="noStrike" cap="none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六年二班林有寬</a:t>
            </a:r>
          </a:p>
          <a:p>
            <a:pPr marL="0" marR="0" lvl="0" indent="-444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2800" b="1" i="0" u="none" strike="noStrike" cap="none" dirty="0">
                <a:solidFill>
                  <a:srgbClr val="66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     五年二班鄭凱文</a:t>
            </a:r>
          </a:p>
        </p:txBody>
      </p:sp>
      <p:pic>
        <p:nvPicPr>
          <p:cNvPr id="138" name="Shape 138" descr="「柯瑞 卡通版」的圖片搜尋結果"/>
          <p:cNvPicPr preferRelativeResize="0"/>
          <p:nvPr/>
        </p:nvPicPr>
        <p:blipFill rotWithShape="1">
          <a:blip r:embed="rId3">
            <a:alphaModFix/>
          </a:blip>
          <a:srcRect l="25822" r="25275"/>
          <a:stretch/>
        </p:blipFill>
        <p:spPr>
          <a:xfrm>
            <a:off x="1022775" y="2754050"/>
            <a:ext cx="3400129" cy="3942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1767392" y="4928702"/>
            <a:ext cx="812800" cy="5175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8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fld id="{00000000-1234-1234-1234-123412341234}" type="slidenum">
              <a:rPr lang="en-US" altLang="zh-TW"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zh-TW" sz="1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11640616" y="6237312"/>
            <a:ext cx="380051" cy="5120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110302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302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名詞定義</a:t>
            </a:r>
            <a:r>
              <a:rPr lang="zh-TW" sz="5200" b="0" i="0" u="none" strike="noStrike" cap="small" dirty="0" smtClean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3─</a:t>
            </a: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基本投籃方法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133050" y="1417650"/>
            <a:ext cx="119259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以NBA三分球王Stephen  Curry為例：</a:t>
            </a:r>
          </a:p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.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雙膝並攏，屈膝呈115度，提高穩定度。</a:t>
            </a:r>
          </a:p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.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雙手到額頭即壓腕出手，增加穩定度。</a:t>
            </a:r>
          </a:p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.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投球角度控制在50~55度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之間。</a:t>
            </a:r>
            <a:endParaRPr lang="zh-TW" sz="40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.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手肘不向外，始終控制5~10度，提高穩定度。</a:t>
            </a:r>
          </a:p>
          <a:p>
            <a:pPr marL="0" marR="0" lvl="0" indent="1714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30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  <a:p>
            <a:pPr marL="0" marR="0" lvl="0" indent="18034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</p:txBody>
      </p:sp>
      <p:pic>
        <p:nvPicPr>
          <p:cNvPr id="262" name="Shape 262" descr="stephen-curry-1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1128" y="1268104"/>
            <a:ext cx="2411536" cy="180865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10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429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4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研究方法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255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zh-TW" sz="40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  <a:r>
              <a:rPr lang="zh-TW" sz="4000" b="0" i="0" u="none" strike="noStrike" cap="none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我們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三位組員</a:t>
            </a:r>
            <a:r>
              <a:rPr lang="zh-TW" sz="40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尋找了12個研究對象進行實驗。方法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也當然就</a:t>
            </a:r>
            <a:r>
              <a:rPr lang="zh-TW" sz="40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是實驗法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，其變因如下：</a:t>
            </a:r>
          </a:p>
          <a:p>
            <a:pPr marL="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 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控制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變因:時間（下午）、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籃</a:t>
            </a:r>
            <a:r>
              <a:rPr lang="zh-TW" altLang="en-US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框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（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第二個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籃</a:t>
            </a:r>
            <a:r>
              <a:rPr lang="zh-TW" altLang="en-US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框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）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、籃球（小學用籃球）、距離(罰球線)等</a:t>
            </a:r>
          </a:p>
          <a:p>
            <a:pPr marL="0" marR="0" lvl="0" indent="-69850" algn="l" rt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</a:p>
        </p:txBody>
      </p:sp>
      <p:sp>
        <p:nvSpPr>
          <p:cNvPr id="271" name="Shape 271"/>
          <p:cNvSpPr txBox="1"/>
          <p:nvPr/>
        </p:nvSpPr>
        <p:spPr>
          <a:xfrm>
            <a:off x="633525" y="4323875"/>
            <a:ext cx="10972800" cy="161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    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操縱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變因：角度（0度、45度、90度）、狀態（正常及睡眠）、投籃方式（拋投、正常）等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Century Schoolbook"/>
              <a:sym typeface="Century Schoolbook"/>
            </a:endParaRPr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11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429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4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實地實驗去</a:t>
            </a: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74320" marR="0" lvl="0" indent="-38100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grpSp>
        <p:nvGrpSpPr>
          <p:cNvPr id="280" name="Shape 280"/>
          <p:cNvGrpSpPr/>
          <p:nvPr/>
        </p:nvGrpSpPr>
        <p:grpSpPr>
          <a:xfrm>
            <a:off x="695400" y="3854134"/>
            <a:ext cx="10889485" cy="2312342"/>
            <a:chOff x="695400" y="3854134"/>
            <a:chExt cx="10889485" cy="2312342"/>
          </a:xfrm>
        </p:grpSpPr>
        <p:pic>
          <p:nvPicPr>
            <p:cNvPr id="281" name="Shape 281" descr="IMG_0015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5400" y="3933057"/>
              <a:ext cx="2592288" cy="2160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Shape 282" descr="IMG_0017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95546" y="3854134"/>
              <a:ext cx="2565867" cy="23054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Shape 283" descr="IMG_002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20336" y="4005064"/>
              <a:ext cx="2464549" cy="2082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 descr="IMG_0033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03712" y="3861048"/>
              <a:ext cx="2753247" cy="23054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5" name="Shape 285"/>
          <p:cNvGrpSpPr/>
          <p:nvPr/>
        </p:nvGrpSpPr>
        <p:grpSpPr>
          <a:xfrm>
            <a:off x="623392" y="1412776"/>
            <a:ext cx="11100048" cy="2239636"/>
            <a:chOff x="623392" y="1412776"/>
            <a:chExt cx="11100048" cy="2239636"/>
          </a:xfrm>
        </p:grpSpPr>
        <p:pic>
          <p:nvPicPr>
            <p:cNvPr id="286" name="Shape 286" descr="IMG_0020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12024" y="1412776"/>
              <a:ext cx="2758477" cy="2239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Shape 287" descr="IMG_0036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0336" y="1556792"/>
              <a:ext cx="2603104" cy="2059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Shape 288" descr="IMG_0039.JP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503712" y="1484784"/>
              <a:ext cx="2729874" cy="2129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Shape 289" descr="IMG_0041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3392" y="1484784"/>
              <a:ext cx="2817445" cy="21290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12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1" name="Shape 291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814992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</a:t>
            </a:r>
            <a:r>
              <a:rPr lang="zh-TW" sz="5200" b="0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結果</a:t>
            </a: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分析──控制組角度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985600" y="1647952"/>
            <a:ext cx="5596800" cy="494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0757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9826"/>
              <a:buFont typeface="Noto Sans Symbols"/>
              <a:buNone/>
            </a:pPr>
            <a:r>
              <a:rPr lang="zh-TW" sz="3400" b="0" i="0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  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投籃方面，45度角比罰球線和底線的準度都高；拋投則是罰球線準度高於45度角和底線。</a:t>
            </a:r>
          </a:p>
          <a:p>
            <a:pPr marL="0" marR="0" lvl="0" indent="-7395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zh-TW" sz="3600" b="0" i="0" u="none" strike="noStrike" cap="none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</a:t>
            </a: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：</a:t>
            </a:r>
          </a:p>
          <a:p>
            <a:pPr marL="0" marR="0" lvl="0" indent="-5987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投籃：45度&gt;罰球線&gt;底線</a:t>
            </a:r>
          </a:p>
          <a:p>
            <a:pPr marL="0" marR="0" lvl="0" indent="-59870" algn="l" rtl="0">
              <a:spcBef>
                <a:spcPts val="0"/>
              </a:spcBef>
              <a:buClr>
                <a:schemeClr val="dk1"/>
              </a:buClr>
              <a:buSzPct val="26190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拋投：罰球線&gt;45度&gt;底線</a:t>
            </a:r>
          </a:p>
        </p:txBody>
      </p:sp>
      <p:graphicFrame>
        <p:nvGraphicFramePr>
          <p:cNvPr id="298" name="Shape 298"/>
          <p:cNvGraphicFramePr/>
          <p:nvPr>
            <p:extLst>
              <p:ext uri="{D42A27DB-BD31-4B8C-83A1-F6EECF244321}">
                <p14:modId xmlns:p14="http://schemas.microsoft.com/office/powerpoint/2010/main" val="101490992"/>
              </p:ext>
            </p:extLst>
          </p:nvPr>
        </p:nvGraphicFramePr>
        <p:xfrm>
          <a:off x="911800" y="1318800"/>
          <a:ext cx="5112175" cy="5120430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519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0550"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1.25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905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底線拋投</a:t>
                      </a:r>
                      <a:endParaRPr lang="zh-TW" sz="3000" u="none" strike="noStrike" cap="none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/>
                        <a:sym typeface="Arial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2286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99" name="Shape 299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808" y="3501008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7808" y="2780928"/>
            <a:ext cx="713656" cy="71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13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2" name="Shape 302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實驗結果</a:t>
            </a:r>
            <a:r>
              <a:rPr lang="zh-TW" sz="5200" b="0" i="0" u="none" strike="noStrike" cap="small" dirty="0" smtClean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分析─</a:t>
            </a: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控制組投籃方式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5623300" y="1351172"/>
            <a:ext cx="59592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474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1206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    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控制組部分，我們發現罰球線使用拋投比控制投籃還準，但在四十五度部分，控制投卻比拋投還準，底線則沒差異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。</a:t>
            </a:r>
            <a:endParaRPr lang="en-US" altLang="zh-TW" sz="3600" b="0" i="0" u="none" strike="noStrike" cap="none" dirty="0" smtClean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  <a:p>
            <a:pPr marL="0" marR="0" lvl="0" indent="1474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1206"/>
              <a:buFont typeface="Arial"/>
              <a:buNone/>
            </a:pPr>
            <a:r>
              <a:rPr lang="zh-TW" sz="3600" b="0" i="0" u="none" strike="noStrike" cap="none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</a:t>
            </a: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：</a:t>
            </a:r>
          </a:p>
          <a:p>
            <a:pPr marL="0" marR="0" lvl="0" indent="-8111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35483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罰球線：拋投&gt;投籃</a:t>
            </a:r>
          </a:p>
          <a:p>
            <a:pPr marL="0" marR="0" lvl="0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45度角：投籃&gt;拋投</a:t>
            </a:r>
          </a:p>
          <a:p>
            <a:pPr marL="0" marR="0" lvl="0" indent="-160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底線：投籃=拋投</a:t>
            </a:r>
          </a:p>
          <a:p>
            <a:pPr marL="0" marR="0" lvl="0" indent="-120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endParaRPr sz="2700" b="0" i="0" u="none" strike="noStrike" cap="none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graphicFrame>
        <p:nvGraphicFramePr>
          <p:cNvPr id="309" name="Shape 309"/>
          <p:cNvGraphicFramePr/>
          <p:nvPr>
            <p:extLst>
              <p:ext uri="{D42A27DB-BD31-4B8C-83A1-F6EECF244321}">
                <p14:modId xmlns:p14="http://schemas.microsoft.com/office/powerpoint/2010/main" val="3310216927"/>
              </p:ext>
            </p:extLst>
          </p:nvPr>
        </p:nvGraphicFramePr>
        <p:xfrm>
          <a:off x="609600" y="1623075"/>
          <a:ext cx="4958175" cy="4480350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528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1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1.25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10" name="Shape 310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184" y="2859360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760" y="3507432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2184" y="5157192"/>
            <a:ext cx="641648" cy="64164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14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實驗結果分析──睡眠組角度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5636700" y="1556792"/>
            <a:ext cx="5571868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5464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zh-TW" altLang="en-US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投籃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方面，45度角比罰球線和底線的準度都高；拋投則是罰球線準度高於45度角和底線。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結論：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投籃：45度&gt;罰球線&gt;底線</a:t>
            </a:r>
          </a:p>
          <a:p>
            <a:pPr marL="0" marR="0" lvl="0" indent="-7395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352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拋投：罰球線&gt;45度&gt;底線</a:t>
            </a:r>
          </a:p>
          <a:p>
            <a:pPr marL="274320" marR="0" lvl="0" indent="-42545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3400" b="0" i="0" u="none" strike="noStrike" cap="none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graphicFrame>
        <p:nvGraphicFramePr>
          <p:cNvPr id="321" name="Shape 321"/>
          <p:cNvGraphicFramePr/>
          <p:nvPr>
            <p:extLst>
              <p:ext uri="{D42A27DB-BD31-4B8C-83A1-F6EECF244321}">
                <p14:modId xmlns:p14="http://schemas.microsoft.com/office/powerpoint/2010/main" val="2184048599"/>
              </p:ext>
            </p:extLst>
          </p:nvPr>
        </p:nvGraphicFramePr>
        <p:xfrm>
          <a:off x="457200" y="1315913"/>
          <a:ext cx="5207400" cy="4962825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473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5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8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0.92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0.67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0.58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89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22" name="Shape 322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736" y="2715344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728" y="3435424"/>
            <a:ext cx="713656" cy="71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15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6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887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實驗結果分析──睡眠組投籃方式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5743808" y="1268760"/>
            <a:ext cx="5824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447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altLang="en-US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在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睡眠組的部分，我們發現罰球線使用投籃比拋投還準，在四十五度角部分，投籃比拋投還準，底線的部分投籃仍然比拋投準。</a:t>
            </a:r>
          </a:p>
          <a:p>
            <a:pPr marL="0" marR="0" lvl="0" indent="1447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結論：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罰球線：投籃&gt;拋投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45度角：投籃&gt;拋投</a:t>
            </a:r>
          </a:p>
          <a:p>
            <a:pPr marL="0" marR="0" lvl="0" indent="-83818" algn="l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底線：投籃&gt;拋投</a:t>
            </a:r>
          </a:p>
        </p:txBody>
      </p:sp>
      <p:graphicFrame>
        <p:nvGraphicFramePr>
          <p:cNvPr id="332" name="Shape 332"/>
          <p:cNvGraphicFramePr/>
          <p:nvPr>
            <p:extLst>
              <p:ext uri="{D42A27DB-BD31-4B8C-83A1-F6EECF244321}">
                <p14:modId xmlns:p14="http://schemas.microsoft.com/office/powerpoint/2010/main" val="4182325916"/>
              </p:ext>
            </p:extLst>
          </p:nvPr>
        </p:nvGraphicFramePr>
        <p:xfrm>
          <a:off x="344300" y="1417713"/>
          <a:ext cx="5395450" cy="4674250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590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0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罰球線拋投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0.92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四十五度拋投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0.67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底線投籃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0.58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7750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底線拋投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33" name="Shape 333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8168" y="2060848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736" y="4725144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736" y="3356992"/>
            <a:ext cx="713656" cy="71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16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887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實驗結果分析──控制、睡眠投籃</a:t>
            </a:r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5811175" y="1600200"/>
            <a:ext cx="57711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447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4117"/>
              <a:buFont typeface="Noto Sans Symbols"/>
              <a:buNone/>
            </a:pPr>
            <a:r>
              <a:rPr lang="zh-TW" altLang="en-US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在控制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組投籃的部分，我們發現罰球線、四十五度角和底線先睡覺再投籃比不睡覺還準。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</a:t>
            </a: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：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罰球線：睡眠&gt;控制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45度角：睡眠&gt;控制</a:t>
            </a:r>
          </a:p>
          <a:p>
            <a:pPr marL="0" marR="0" lvl="0" indent="-78581" algn="l" rtl="0">
              <a:spcBef>
                <a:spcPts val="0"/>
              </a:spcBef>
              <a:buClr>
                <a:schemeClr val="dk1"/>
              </a:buClr>
              <a:buSzPct val="34375"/>
              <a:buFont typeface="Arial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底線：睡眠&gt;控制</a:t>
            </a:r>
          </a:p>
        </p:txBody>
      </p:sp>
      <p:graphicFrame>
        <p:nvGraphicFramePr>
          <p:cNvPr id="344" name="Shape 344"/>
          <p:cNvGraphicFramePr/>
          <p:nvPr>
            <p:extLst>
              <p:ext uri="{D42A27DB-BD31-4B8C-83A1-F6EECF244321}">
                <p14:modId xmlns:p14="http://schemas.microsoft.com/office/powerpoint/2010/main" val="1746360404"/>
              </p:ext>
            </p:extLst>
          </p:nvPr>
        </p:nvGraphicFramePr>
        <p:xfrm>
          <a:off x="459350" y="1613838"/>
          <a:ext cx="5116950" cy="4480350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579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7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控制罰球線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睡眠罰球線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控制四十五度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睡眠四十五度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控制底線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睡眠底線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9848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36666"/>
                        <a:buFont typeface="Arial"/>
                        <a:buNone/>
                      </a:pPr>
                      <a:r>
                        <a:rPr lang="zh-TW" sz="3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0.58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45" name="Shape 345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752" y="5373216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9736" y="4149080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744" y="2852936"/>
            <a:ext cx="713656" cy="71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17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742984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8255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實驗結果分析──控制、睡眠拋投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119850" y="1600200"/>
            <a:ext cx="54624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447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altLang="en-US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在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拋投部分，我們發現罰球線和四十五度角部分控制組比睡眠組還準，但底線則相反。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結論</a:t>
            </a: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：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罰球線：控制&gt;睡眠</a:t>
            </a:r>
          </a:p>
          <a:p>
            <a:pPr marL="0" marR="0" lvl="0" indent="-1600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45度角：控制&gt;睡眠</a:t>
            </a:r>
          </a:p>
          <a:p>
            <a:pPr marL="0" marR="0" lvl="0" indent="-16002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底線：睡眠&gt;控制</a:t>
            </a:r>
          </a:p>
        </p:txBody>
      </p:sp>
      <p:graphicFrame>
        <p:nvGraphicFramePr>
          <p:cNvPr id="356" name="Shape 356"/>
          <p:cNvGraphicFramePr/>
          <p:nvPr>
            <p:extLst>
              <p:ext uri="{D42A27DB-BD31-4B8C-83A1-F6EECF244321}">
                <p14:modId xmlns:p14="http://schemas.microsoft.com/office/powerpoint/2010/main" val="1839134032"/>
              </p:ext>
            </p:extLst>
          </p:nvPr>
        </p:nvGraphicFramePr>
        <p:xfrm>
          <a:off x="473250" y="1623063"/>
          <a:ext cx="5311225" cy="4480350"/>
        </p:xfrm>
        <a:graphic>
          <a:graphicData uri="http://schemas.openxmlformats.org/drawingml/2006/table">
            <a:tbl>
              <a:tblPr>
                <a:noFill/>
                <a:tableStyleId>{33CD4F1D-9EDB-4377-9706-FB3318C2280A}</a:tableStyleId>
              </a:tblPr>
              <a:tblGrid>
                <a:gridCol w="25776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71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6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項目/結果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平均數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個數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控制罰球線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1.25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睡眠罰球線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0.92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控制四十五度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0.83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睡眠四十五度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0.67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控制底線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0.33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6775"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/>
                          <a:sym typeface="Arial"/>
                        </a:rPr>
                        <a:t>睡眠底線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190500" algn="l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zh-TW" sz="3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57" name="Shape 357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760" y="2276872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760" y="3501008"/>
            <a:ext cx="713656" cy="713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 descr="wi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5760" y="5445224"/>
            <a:ext cx="713656" cy="71365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18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Shape 361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3017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8200" b="0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結論</a:t>
            </a:r>
          </a:p>
        </p:txBody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9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1. </a:t>
            </a:r>
            <a:r>
              <a:rPr lang="zh-TW" sz="5000" b="0" i="0" u="none" strike="noStrike" cap="none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睡眠休息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會讓球員準度表現變好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。</a:t>
            </a:r>
          </a:p>
          <a:p>
            <a:pPr marL="0" marR="0" lvl="0" indent="-79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5000" b="0" i="0" u="none" strike="noStrike" cap="none" dirty="0">
              <a:solidFill>
                <a:schemeClr val="tx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-79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2. 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45度角的射籃是最佳角度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。</a:t>
            </a:r>
          </a:p>
          <a:p>
            <a:pPr marL="0" marR="0" lvl="0" indent="-793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5000" b="0" i="0" u="none" strike="noStrike" cap="none" dirty="0">
              <a:solidFill>
                <a:schemeClr val="tx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-79375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3. 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如果比賽時想讓罰球得分機率高一些，或許可以嘗試拋投法</a:t>
            </a:r>
            <a:r>
              <a:rPr lang="zh-TW" sz="5000" b="0" i="0" u="none" strike="noStrike" cap="none" dirty="0">
                <a:solidFill>
                  <a:schemeClr val="tx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。</a:t>
            </a:r>
          </a:p>
        </p:txBody>
      </p:sp>
      <p:sp>
        <p:nvSpPr>
          <p:cNvPr id="368" name="Shape 368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19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9" name="Shape 369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810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9048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5700" b="0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研究動機</a:t>
            </a:r>
          </a:p>
        </p:txBody>
      </p:sp>
      <p:pic>
        <p:nvPicPr>
          <p:cNvPr id="146" name="Shape 1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23245" y="2871686"/>
            <a:ext cx="2032051" cy="203205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7" name="Shape 147" descr="「粉塵爆炸 實驗」的圖片搜尋結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4098" y="590957"/>
            <a:ext cx="2477704" cy="183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 descr="「地雷包 實驗」的圖片搜尋結果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40760" y="677406"/>
            <a:ext cx="2237198" cy="318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1664" y="4309738"/>
            <a:ext cx="2048256" cy="204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234" y="2284431"/>
            <a:ext cx="3138026" cy="2598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17501" y="4511040"/>
            <a:ext cx="2184547" cy="178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>
            <a:off x="4236632" y="2534401"/>
            <a:ext cx="2706600" cy="27066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1847088" y="1607292"/>
            <a:ext cx="8193024" cy="1938992"/>
          </a:xfrm>
          <a:prstGeom prst="rect">
            <a:avLst/>
          </a:prstGeom>
          <a:solidFill>
            <a:srgbClr val="92D050"/>
          </a:solidFill>
          <a:ln w="57150" cap="flat" cmpd="sng">
            <a:solidFill>
              <a:srgbClr val="072B6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63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entury Schoolbook"/>
              <a:buNone/>
            </a:pPr>
            <a:r>
              <a:rPr lang="zh-TW" sz="4000" b="1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根據投票結果，投籃精準程度的相關研究雀屏中選，成為了我們確定的最後主題。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2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11565520" y="6325696"/>
            <a:ext cx="795176" cy="48768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449200" y="20125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ＥＮＤ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09600" y="3727120"/>
            <a:ext cx="10972800" cy="239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51593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109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謝謝大家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20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504056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400" b="0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研究目的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(一)了解睡眠對投籃準度之差異</a:t>
            </a:r>
          </a:p>
          <a:p>
            <a:pPr marL="0" marR="0" lvl="0" indent="-5715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(二)了解抱西瓜(拋投)和控制投籃對進籃準度之差異</a:t>
            </a:r>
          </a:p>
          <a:p>
            <a:pPr marL="0" marR="0" lvl="0" indent="-5715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(三)了解投籃角度(罰球線、45度角、底線)對投籃準度之差異</a:t>
            </a:r>
          </a:p>
        </p:txBody>
      </p:sp>
      <p:grpSp>
        <p:nvGrpSpPr>
          <p:cNvPr id="163" name="Shape 163"/>
          <p:cNvGrpSpPr/>
          <p:nvPr/>
        </p:nvGrpSpPr>
        <p:grpSpPr>
          <a:xfrm>
            <a:off x="3486912" y="4077072"/>
            <a:ext cx="4697320" cy="4063012"/>
            <a:chOff x="2852928" y="3800619"/>
            <a:chExt cx="3924000" cy="3702972"/>
          </a:xfrm>
        </p:grpSpPr>
        <p:cxnSp>
          <p:nvCxnSpPr>
            <p:cNvPr id="164" name="Shape 164"/>
            <p:cNvCxnSpPr/>
            <p:nvPr/>
          </p:nvCxnSpPr>
          <p:spPr>
            <a:xfrm>
              <a:off x="2852928" y="5449824"/>
              <a:ext cx="3924000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" name="Shape 165"/>
            <p:cNvSpPr/>
            <p:nvPr/>
          </p:nvSpPr>
          <p:spPr>
            <a:xfrm rot="4970335">
              <a:off x="3139287" y="3998941"/>
              <a:ext cx="3316679" cy="3306329"/>
            </a:xfrm>
            <a:prstGeom prst="chord">
              <a:avLst>
                <a:gd name="adj1" fmla="val 6251397"/>
                <a:gd name="adj2" fmla="val 16200000"/>
              </a:avLst>
            </a:prstGeom>
            <a:solidFill>
              <a:srgbClr val="609DD1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4559808" y="5035296"/>
              <a:ext cx="390144" cy="402336"/>
            </a:xfrm>
            <a:prstGeom prst="ellipse">
              <a:avLst/>
            </a:prstGeom>
            <a:solidFill>
              <a:srgbClr val="00B05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3572256" y="5242719"/>
              <a:ext cx="146304" cy="109886"/>
            </a:xfrm>
            <a:prstGeom prst="flowChartConnector">
              <a:avLst/>
            </a:prstGeom>
            <a:solidFill>
              <a:srgbClr val="00B050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4626864" y="4236879"/>
              <a:ext cx="146304" cy="109886"/>
            </a:xfrm>
            <a:prstGeom prst="flowChartConnector">
              <a:avLst/>
            </a:prstGeom>
            <a:solidFill>
              <a:srgbClr val="00B050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5462016" y="4608735"/>
              <a:ext cx="146304" cy="109886"/>
            </a:xfrm>
            <a:prstGeom prst="flowChartConnector">
              <a:avLst/>
            </a:prstGeom>
            <a:solidFill>
              <a:srgbClr val="00B050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5858256" y="5248815"/>
              <a:ext cx="146304" cy="109886"/>
            </a:xfrm>
            <a:prstGeom prst="flowChartConnector">
              <a:avLst/>
            </a:prstGeom>
            <a:solidFill>
              <a:srgbClr val="00B050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3974592" y="4608735"/>
              <a:ext cx="146304" cy="109886"/>
            </a:xfrm>
            <a:prstGeom prst="flowChartConnector">
              <a:avLst/>
            </a:prstGeom>
            <a:solidFill>
              <a:srgbClr val="00B050"/>
            </a:solidFill>
            <a:ln w="25400" cap="flat" cmpd="sng">
              <a:solidFill>
                <a:srgbClr val="47729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-1143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3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4400" b="0" i="0" u="none" strike="noStrike" cap="none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研究流程</a:t>
            </a:r>
          </a:p>
        </p:txBody>
      </p:sp>
      <p:sp>
        <p:nvSpPr>
          <p:cNvPr id="179" name="Shape 179"/>
          <p:cNvSpPr/>
          <p:nvPr/>
        </p:nvSpPr>
        <p:spPr>
          <a:xfrm>
            <a:off x="885750" y="1237850"/>
            <a:ext cx="3100200" cy="1143000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None/>
            </a:pPr>
            <a:r>
              <a:rPr lang="zh-TW" sz="36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決定主題</a:t>
            </a:r>
          </a:p>
        </p:txBody>
      </p:sp>
      <p:sp>
        <p:nvSpPr>
          <p:cNvPr id="180" name="Shape 180"/>
          <p:cNvSpPr/>
          <p:nvPr/>
        </p:nvSpPr>
        <p:spPr>
          <a:xfrm>
            <a:off x="885750" y="2490750"/>
            <a:ext cx="3100200" cy="1143000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None/>
            </a:pPr>
            <a:r>
              <a:rPr lang="zh-TW" sz="36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蒐集文獻</a:t>
            </a:r>
          </a:p>
        </p:txBody>
      </p:sp>
      <p:sp>
        <p:nvSpPr>
          <p:cNvPr id="181" name="Shape 181"/>
          <p:cNvSpPr/>
          <p:nvPr/>
        </p:nvSpPr>
        <p:spPr>
          <a:xfrm>
            <a:off x="919100" y="3824175"/>
            <a:ext cx="3100200" cy="1143000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None/>
            </a:pPr>
            <a:r>
              <a:rPr lang="zh-TW" sz="36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準度實驗</a:t>
            </a:r>
          </a:p>
        </p:txBody>
      </p:sp>
      <p:sp>
        <p:nvSpPr>
          <p:cNvPr id="182" name="Shape 182"/>
          <p:cNvSpPr/>
          <p:nvPr/>
        </p:nvSpPr>
        <p:spPr>
          <a:xfrm>
            <a:off x="919100" y="5157600"/>
            <a:ext cx="3100200" cy="1143000"/>
          </a:xfrm>
          <a:prstGeom prst="right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3D85C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None/>
            </a:pPr>
            <a:r>
              <a:rPr lang="zh-TW" sz="36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撰寫報告</a:t>
            </a:r>
          </a:p>
        </p:txBody>
      </p:sp>
      <p:sp>
        <p:nvSpPr>
          <p:cNvPr id="183" name="Shape 183"/>
          <p:cNvSpPr/>
          <p:nvPr/>
        </p:nvSpPr>
        <p:spPr>
          <a:xfrm>
            <a:off x="4019300" y="1233650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透過投票</a:t>
            </a:r>
          </a:p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決定主題</a:t>
            </a:r>
          </a:p>
        </p:txBody>
      </p:sp>
      <p:sp>
        <p:nvSpPr>
          <p:cNvPr id="184" name="Shape 184"/>
          <p:cNvSpPr/>
          <p:nvPr/>
        </p:nvSpPr>
        <p:spPr>
          <a:xfrm>
            <a:off x="7119500" y="1237725"/>
            <a:ext cx="2328600" cy="1143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entury Schoolbook"/>
              <a:buNone/>
            </a:pPr>
            <a:r>
              <a:rPr lang="zh-TW" sz="310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擬定大致研究方向</a:t>
            </a:r>
          </a:p>
        </p:txBody>
      </p:sp>
      <p:sp>
        <p:nvSpPr>
          <p:cNvPr id="185" name="Shape 185"/>
          <p:cNvSpPr/>
          <p:nvPr/>
        </p:nvSpPr>
        <p:spPr>
          <a:xfrm>
            <a:off x="4019300" y="2528913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透過網路查詢資料</a:t>
            </a:r>
          </a:p>
        </p:txBody>
      </p:sp>
      <p:sp>
        <p:nvSpPr>
          <p:cNvPr id="186" name="Shape 186"/>
          <p:cNvSpPr/>
          <p:nvPr/>
        </p:nvSpPr>
        <p:spPr>
          <a:xfrm>
            <a:off x="7063250" y="2530900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摘錄書籍中的內文</a:t>
            </a:r>
          </a:p>
        </p:txBody>
      </p:sp>
      <p:sp>
        <p:nvSpPr>
          <p:cNvPr id="187" name="Shape 187"/>
          <p:cNvSpPr/>
          <p:nvPr/>
        </p:nvSpPr>
        <p:spPr>
          <a:xfrm>
            <a:off x="4019300" y="3843263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尋找受試者實驗</a:t>
            </a:r>
          </a:p>
        </p:txBody>
      </p:sp>
      <p:sp>
        <p:nvSpPr>
          <p:cNvPr id="188" name="Shape 188"/>
          <p:cNvSpPr/>
          <p:nvPr/>
        </p:nvSpPr>
        <p:spPr>
          <a:xfrm>
            <a:off x="7063250" y="3844238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紀錄、整理結果</a:t>
            </a:r>
          </a:p>
        </p:txBody>
      </p:sp>
      <p:sp>
        <p:nvSpPr>
          <p:cNvPr id="189" name="Shape 189"/>
          <p:cNvSpPr/>
          <p:nvPr/>
        </p:nvSpPr>
        <p:spPr>
          <a:xfrm>
            <a:off x="4019300" y="5112258"/>
            <a:ext cx="2570400" cy="1143000"/>
          </a:xfrm>
          <a:prstGeom prst="roundRect">
            <a:avLst>
              <a:gd name="adj" fmla="val 16667"/>
            </a:avLst>
          </a:prstGeom>
          <a:solidFill>
            <a:srgbClr val="6FA8D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698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zh-TW" sz="31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撰寫研究書面報告</a:t>
            </a:r>
          </a:p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4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8870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810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60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實驗設計</a:t>
            </a:r>
          </a:p>
        </p:txBody>
      </p:sp>
      <p:sp>
        <p:nvSpPr>
          <p:cNvPr id="197" name="Shape 197"/>
          <p:cNvSpPr/>
          <p:nvPr/>
        </p:nvSpPr>
        <p:spPr>
          <a:xfrm>
            <a:off x="1374125" y="3060125"/>
            <a:ext cx="2550300" cy="1479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6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籃球準度實驗</a:t>
            </a:r>
          </a:p>
        </p:txBody>
      </p:sp>
      <p:sp>
        <p:nvSpPr>
          <p:cNvPr id="198" name="Shape 198"/>
          <p:cNvSpPr/>
          <p:nvPr/>
        </p:nvSpPr>
        <p:spPr>
          <a:xfrm>
            <a:off x="4991325" y="2307175"/>
            <a:ext cx="2254800" cy="10602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47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9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控制組</a:t>
            </a:r>
          </a:p>
        </p:txBody>
      </p:sp>
      <p:sp>
        <p:nvSpPr>
          <p:cNvPr id="199" name="Shape 199"/>
          <p:cNvSpPr/>
          <p:nvPr/>
        </p:nvSpPr>
        <p:spPr>
          <a:xfrm>
            <a:off x="4924225" y="4539800"/>
            <a:ext cx="2254800" cy="10602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476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9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睡眠組</a:t>
            </a:r>
          </a:p>
        </p:txBody>
      </p:sp>
      <p:sp>
        <p:nvSpPr>
          <p:cNvPr id="200" name="Shape 200"/>
          <p:cNvSpPr/>
          <p:nvPr/>
        </p:nvSpPr>
        <p:spPr>
          <a:xfrm>
            <a:off x="8499800" y="3060125"/>
            <a:ext cx="2254800" cy="782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84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29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投籃方式組</a:t>
            </a:r>
          </a:p>
        </p:txBody>
      </p:sp>
      <p:sp>
        <p:nvSpPr>
          <p:cNvPr id="201" name="Shape 201"/>
          <p:cNvSpPr/>
          <p:nvPr/>
        </p:nvSpPr>
        <p:spPr>
          <a:xfrm>
            <a:off x="8512900" y="1813701"/>
            <a:ext cx="2254800" cy="8178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5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角度組</a:t>
            </a:r>
          </a:p>
        </p:txBody>
      </p:sp>
      <p:sp>
        <p:nvSpPr>
          <p:cNvPr id="202" name="Shape 202"/>
          <p:cNvSpPr/>
          <p:nvPr/>
        </p:nvSpPr>
        <p:spPr>
          <a:xfrm>
            <a:off x="8499800" y="5498525"/>
            <a:ext cx="2254800" cy="7821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0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投籃方式組</a:t>
            </a:r>
          </a:p>
        </p:txBody>
      </p:sp>
      <p:sp>
        <p:nvSpPr>
          <p:cNvPr id="203" name="Shape 203"/>
          <p:cNvSpPr/>
          <p:nvPr/>
        </p:nvSpPr>
        <p:spPr>
          <a:xfrm>
            <a:off x="8512900" y="4267200"/>
            <a:ext cx="2254800" cy="81780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2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Schoolbook"/>
              <a:buNone/>
            </a:pPr>
            <a:r>
              <a:rPr lang="zh-TW" sz="3500" b="0" i="0" u="none" strike="noStrike" cap="none" dirty="0">
                <a:solidFill>
                  <a:schemeClr val="l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Century Schoolbook"/>
                <a:sym typeface="Century Schoolbook"/>
              </a:rPr>
              <a:t>角度組</a:t>
            </a:r>
          </a:p>
        </p:txBody>
      </p:sp>
      <p:grpSp>
        <p:nvGrpSpPr>
          <p:cNvPr id="204" name="Shape 204"/>
          <p:cNvGrpSpPr/>
          <p:nvPr/>
        </p:nvGrpSpPr>
        <p:grpSpPr>
          <a:xfrm>
            <a:off x="3924425" y="2837225"/>
            <a:ext cx="1066800" cy="2232600"/>
            <a:chOff x="3924425" y="2837225"/>
            <a:chExt cx="1066800" cy="2232600"/>
          </a:xfrm>
        </p:grpSpPr>
        <p:cxnSp>
          <p:nvCxnSpPr>
            <p:cNvPr id="205" name="Shape 205"/>
            <p:cNvCxnSpPr>
              <a:stCxn id="197" idx="3"/>
              <a:endCxn id="198" idx="1"/>
            </p:cNvCxnSpPr>
            <p:nvPr/>
          </p:nvCxnSpPr>
          <p:spPr>
            <a:xfrm rot="10800000" flipH="1">
              <a:off x="3924425" y="2837225"/>
              <a:ext cx="1066800" cy="9627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Shape 206"/>
            <p:cNvCxnSpPr>
              <a:stCxn id="197" idx="3"/>
              <a:endCxn id="199" idx="1"/>
            </p:cNvCxnSpPr>
            <p:nvPr/>
          </p:nvCxnSpPr>
          <p:spPr>
            <a:xfrm>
              <a:off x="3924425" y="3799925"/>
              <a:ext cx="999900" cy="12699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" name="Shape 207"/>
          <p:cNvGrpSpPr/>
          <p:nvPr/>
        </p:nvGrpSpPr>
        <p:grpSpPr>
          <a:xfrm>
            <a:off x="7179025" y="2222601"/>
            <a:ext cx="1333875" cy="3666899"/>
            <a:chOff x="7179025" y="2222601"/>
            <a:chExt cx="1333875" cy="3666899"/>
          </a:xfrm>
        </p:grpSpPr>
        <p:cxnSp>
          <p:nvCxnSpPr>
            <p:cNvPr id="208" name="Shape 208"/>
            <p:cNvCxnSpPr>
              <a:stCxn id="199" idx="3"/>
              <a:endCxn id="202" idx="1"/>
            </p:cNvCxnSpPr>
            <p:nvPr/>
          </p:nvCxnSpPr>
          <p:spPr>
            <a:xfrm>
              <a:off x="7179025" y="5069900"/>
              <a:ext cx="1320900" cy="8196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Shape 209"/>
            <p:cNvCxnSpPr>
              <a:stCxn id="199" idx="3"/>
              <a:endCxn id="203" idx="1"/>
            </p:cNvCxnSpPr>
            <p:nvPr/>
          </p:nvCxnSpPr>
          <p:spPr>
            <a:xfrm rot="10800000" flipH="1">
              <a:off x="7179025" y="4676000"/>
              <a:ext cx="1333800" cy="3939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Shape 210"/>
            <p:cNvCxnSpPr>
              <a:stCxn id="198" idx="3"/>
              <a:endCxn id="200" idx="1"/>
            </p:cNvCxnSpPr>
            <p:nvPr/>
          </p:nvCxnSpPr>
          <p:spPr>
            <a:xfrm>
              <a:off x="7246125" y="2837275"/>
              <a:ext cx="1253700" cy="6138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Shape 211"/>
            <p:cNvCxnSpPr>
              <a:stCxn id="198" idx="3"/>
              <a:endCxn id="201" idx="1"/>
            </p:cNvCxnSpPr>
            <p:nvPr/>
          </p:nvCxnSpPr>
          <p:spPr>
            <a:xfrm flipV="1">
              <a:off x="7246125" y="2222601"/>
              <a:ext cx="1266775" cy="614674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2" name="Shape 212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5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814992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429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400" b="1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場地設置</a:t>
            </a:r>
          </a:p>
        </p:txBody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74320" marR="0" lvl="0" indent="-452119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距離：340公分</a:t>
            </a:r>
          </a:p>
          <a:p>
            <a:pPr marL="274320" marR="0" lvl="0" indent="-452119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角度:底線、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45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度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角</a:t>
            </a:r>
            <a:r>
              <a:rPr lang="zh-TW" sz="40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、</a:t>
            </a: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罰球線</a:t>
            </a:r>
          </a:p>
          <a:p>
            <a:pPr marL="274320" marR="0" lvl="0" indent="-452119" algn="ctr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籃框：宜昌國小第二籃框</a:t>
            </a:r>
          </a:p>
        </p:txBody>
      </p:sp>
      <p:pic>
        <p:nvPicPr>
          <p:cNvPr id="220" name="Shape 220" descr="2017-10-25 15.25.49 HDR_preview.jpeg"/>
          <p:cNvPicPr preferRelativeResize="0"/>
          <p:nvPr/>
        </p:nvPicPr>
        <p:blipFill rotWithShape="1">
          <a:blip r:embed="rId3">
            <a:alphaModFix/>
          </a:blip>
          <a:srcRect l="7194" r="3296"/>
          <a:stretch/>
        </p:blipFill>
        <p:spPr>
          <a:xfrm>
            <a:off x="4079776" y="3841200"/>
            <a:ext cx="3571597" cy="30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 descr="2017-10-25 15.25.05-1_preview.jpeg"/>
          <p:cNvPicPr preferRelativeResize="0"/>
          <p:nvPr/>
        </p:nvPicPr>
        <p:blipFill rotWithShape="1">
          <a:blip r:embed="rId4">
            <a:alphaModFix/>
          </a:blip>
          <a:srcRect l="19968" t="18606"/>
          <a:stretch/>
        </p:blipFill>
        <p:spPr>
          <a:xfrm>
            <a:off x="7824192" y="3861048"/>
            <a:ext cx="3952146" cy="26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 descr="2017-10-25 15.25.38-1_preview.jpeg"/>
          <p:cNvPicPr preferRelativeResize="0"/>
          <p:nvPr/>
        </p:nvPicPr>
        <p:blipFill rotWithShape="1">
          <a:blip r:embed="rId5">
            <a:alphaModFix/>
          </a:blip>
          <a:srcRect l="4525" t="11884" r="15785" b="15423"/>
          <a:stretch/>
        </p:blipFill>
        <p:spPr>
          <a:xfrm>
            <a:off x="191344" y="3933056"/>
            <a:ext cx="3709128" cy="26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6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11712624" y="6237312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59008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429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4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實驗器材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09600" y="141765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74320" marR="0" lvl="0" indent="-43434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3600" b="0" i="0" u="none" strike="noStrike" cap="none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小學用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籃球          </a:t>
            </a:r>
            <a:r>
              <a:rPr lang="en-US" alt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皮</a:t>
            </a:r>
            <a:r>
              <a:rPr lang="zh-TW" sz="36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尺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         </a:t>
            </a:r>
            <a:r>
              <a:rPr lang="en-US" alt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     </a:t>
            </a:r>
            <a:r>
              <a:rPr lang="zh-TW" sz="36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角錐      </a:t>
            </a:r>
            <a:endParaRPr lang="zh-TW" sz="36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</p:txBody>
      </p:sp>
      <p:pic>
        <p:nvPicPr>
          <p:cNvPr id="231" name="Shape 231" descr="2017-10-25 15.52.50_preview.jpeg"/>
          <p:cNvPicPr preferRelativeResize="0"/>
          <p:nvPr/>
        </p:nvPicPr>
        <p:blipFill rotWithShape="1">
          <a:blip r:embed="rId3">
            <a:alphaModFix/>
          </a:blip>
          <a:srcRect r="-4865"/>
          <a:stretch/>
        </p:blipFill>
        <p:spPr>
          <a:xfrm>
            <a:off x="4195101" y="2447475"/>
            <a:ext cx="4336659" cy="327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 descr="2017-10-25 15.52.41_preview.jpeg"/>
          <p:cNvPicPr preferRelativeResize="0"/>
          <p:nvPr/>
        </p:nvPicPr>
        <p:blipFill rotWithShape="1">
          <a:blip r:embed="rId4">
            <a:alphaModFix/>
          </a:blip>
          <a:srcRect l="18196" t="22137" r="16417" b="21817"/>
          <a:stretch/>
        </p:blipFill>
        <p:spPr>
          <a:xfrm>
            <a:off x="8785550" y="2447475"/>
            <a:ext cx="2922499" cy="303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 descr="2017-10-25 15.53.08_preview.jpeg"/>
          <p:cNvPicPr preferRelativeResize="0"/>
          <p:nvPr/>
        </p:nvPicPr>
        <p:blipFill rotWithShape="1">
          <a:blip r:embed="rId5">
            <a:alphaModFix/>
          </a:blip>
          <a:srcRect l="12966" t="15582" r="10841" b="23377"/>
          <a:stretch/>
        </p:blipFill>
        <p:spPr>
          <a:xfrm rot="10800000">
            <a:off x="609601" y="2473704"/>
            <a:ext cx="3069449" cy="325249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7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302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名詞定義1</a:t>
            </a:r>
            <a:r>
              <a:rPr lang="zh-TW" sz="30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────</a:t>
            </a:r>
            <a:r>
              <a:rPr lang="zh-TW" sz="52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睡眠定義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09600" y="1524000"/>
            <a:ext cx="10972800" cy="48631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151130">
              <a:spcBef>
                <a:spcPts val="0"/>
              </a:spcBef>
              <a:buNone/>
            </a:pPr>
            <a:r>
              <a:rPr lang="en-US" altLang="zh-TW" sz="34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	</a:t>
            </a:r>
            <a:r>
              <a:rPr lang="zh-TW" sz="34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據</a:t>
            </a:r>
            <a:r>
              <a:rPr lang="zh-TW" sz="34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網路指出</a:t>
            </a:r>
            <a:r>
              <a:rPr lang="zh-TW" sz="3400" b="0" i="0" u="none" strike="noStrike" cap="none" dirty="0" smtClean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，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睡眠時人腦並沒有停止工作，只是換了模式，使身體可以更有效儲存所需的能量，並對精神和體力作出補充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而平時補充體力的小睡，應避免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在下午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點之後小睡，並將時間限制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分鐘內，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以免影響晚上的睡眠、造成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惡性循環。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-151130">
              <a:spcBef>
                <a:spcPts val="0"/>
              </a:spcBef>
              <a:buNone/>
            </a:pP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也就是說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睡眠是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最好的休息方法，既能保持身體健康和補充體力，亦可提高工作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能力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，對我們的研究來說，我們假設是有提升投籃準度的成效。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-151130">
              <a:spcBef>
                <a:spcPts val="0"/>
              </a:spcBef>
              <a:buNone/>
            </a:pPr>
            <a:endParaRPr lang="zh-TW" sz="34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  <a:p>
            <a:pPr marL="0" marR="0" lvl="0" indent="158751" algn="l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244" name="Shape 244" descr="11899908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5792" y="101482"/>
            <a:ext cx="1565792" cy="148931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8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304800" algn="ctr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zh-TW" sz="48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名詞定義</a:t>
            </a:r>
            <a:r>
              <a:rPr lang="zh-TW" sz="4800" b="0" i="0" u="none" strike="noStrike" cap="small" dirty="0" smtClean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2─</a:t>
            </a:r>
            <a:r>
              <a:rPr lang="zh-TW" sz="4800" b="0" i="0" u="none" strike="noStrike" cap="small" dirty="0">
                <a:solidFill>
                  <a:schemeClr val="dk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/>
                <a:sym typeface="Arial"/>
              </a:rPr>
              <a:t>抱西瓜(拋投)定義</a:t>
            </a: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09600" y="15240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rgbClr val="C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</a:t>
            </a:r>
            <a:r>
              <a:rPr lang="zh-TW" sz="4000" b="0" i="0" u="none" strike="noStrike" cap="none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抱西瓜又稱為拋投，拋投包含擺籃、抱西瓜及天勾勾射等。</a:t>
            </a:r>
          </a:p>
          <a:p>
            <a:pPr marL="0" marR="0" lvl="0" indent="1270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Noto Sans Symbols"/>
              <a:buNone/>
            </a:pPr>
            <a:r>
              <a:rPr lang="zh-TW" sz="4000" b="0" i="0" u="none" strike="noStrike" cap="none" dirty="0">
                <a:solidFill>
                  <a:schemeClr val="dk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Century Schoolbook"/>
              </a:rPr>
              <a:t>  抱西瓜能投得非常高，但卻不一定能投得很遠，雖然能投得準，但這個又下而上的拋投動作，很容易受到方手球員的封阻。</a:t>
            </a:r>
          </a:p>
          <a:p>
            <a:pPr marL="0" marR="0" lvl="0" indent="180340" algn="l" rtl="0">
              <a:spcBef>
                <a:spcPts val="0"/>
              </a:spcBef>
              <a:buClr>
                <a:schemeClr val="accent1"/>
              </a:buClr>
              <a:buSzPct val="70000"/>
              <a:buFont typeface="Noto Sans Symbols"/>
              <a:buNone/>
            </a:pPr>
            <a:endParaRPr sz="2800" b="0" i="0" u="none" strike="noStrike" cap="none" dirty="0">
              <a:solidFill>
                <a:schemeClr val="dk1"/>
              </a:solidFill>
              <a:latin typeface="標楷體" panose="03000509000000000000" pitchFamily="65" charset="-120"/>
              <a:ea typeface="標楷體" panose="03000509000000000000" pitchFamily="65" charset="-120"/>
              <a:sym typeface="Century Schoolbook"/>
            </a:endParaRPr>
          </a:p>
        </p:txBody>
      </p:sp>
      <p:pic>
        <p:nvPicPr>
          <p:cNvPr id="253" name="Shape 253" descr="「brent barry 罰球」的圖片搜尋結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2700" y="4773850"/>
            <a:ext cx="1892948" cy="190380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mbria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rPr>
              <a:t>9</a:t>
            </a:fld>
            <a:endParaRPr lang="zh-TW" sz="1200" b="0" i="0" u="none" strike="noStrike" cap="none">
              <a:solidFill>
                <a:srgbClr val="88888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ftr" idx="11"/>
          </p:nvPr>
        </p:nvSpPr>
        <p:spPr>
          <a:xfrm>
            <a:off x="11568608" y="6093296"/>
            <a:ext cx="432048" cy="6168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zh-TW"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壁窗">
  <a:themeElements>
    <a:clrScheme name="壁窗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1237</Words>
  <Application>Microsoft Macintosh PowerPoint</Application>
  <PresentationFormat>寬螢幕</PresentationFormat>
  <Paragraphs>292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Century Schoolbook</vt:lpstr>
      <vt:lpstr>Cambria</vt:lpstr>
      <vt:lpstr>Noto Sans Symbols</vt:lpstr>
      <vt:lpstr>Arial</vt:lpstr>
      <vt:lpstr>標楷體</vt:lpstr>
      <vt:lpstr>壁窗</vt:lpstr>
      <vt:lpstr>影響籃球技巧發揮之相關研究</vt:lpstr>
      <vt:lpstr>研究動機</vt:lpstr>
      <vt:lpstr>研究目的</vt:lpstr>
      <vt:lpstr>研究流程</vt:lpstr>
      <vt:lpstr>實驗設計</vt:lpstr>
      <vt:lpstr>場地設置</vt:lpstr>
      <vt:lpstr>實驗器材</vt:lpstr>
      <vt:lpstr>名詞定義1────睡眠定義</vt:lpstr>
      <vt:lpstr>名詞定義2─抱西瓜(拋投)定義</vt:lpstr>
      <vt:lpstr>名詞定義3─基本投籃方法</vt:lpstr>
      <vt:lpstr>研究方法</vt:lpstr>
      <vt:lpstr>實地實驗去</vt:lpstr>
      <vt:lpstr>實驗結果分析──控制組角度</vt:lpstr>
      <vt:lpstr>實驗結果分析─控制組投籃方式</vt:lpstr>
      <vt:lpstr>實驗結果分析──睡眠組角度</vt:lpstr>
      <vt:lpstr>實驗結果分析──睡眠組投籃方式</vt:lpstr>
      <vt:lpstr>實驗結果分析──控制、睡眠投籃</vt:lpstr>
      <vt:lpstr>實驗結果分析──控制、睡眠拋投</vt:lpstr>
      <vt:lpstr>結論</vt:lpstr>
      <vt:lpstr>ＥＮＤ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影響籃球技巧發揮之相關研究</dc:title>
  <cp:lastModifiedBy>林煒哲</cp:lastModifiedBy>
  <cp:revision>5</cp:revision>
  <dcterms:modified xsi:type="dcterms:W3CDTF">2017-11-02T01:26:18Z</dcterms:modified>
</cp:coreProperties>
</file>