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71" r:id="rId6"/>
    <p:sldId id="260" r:id="rId7"/>
    <p:sldId id="261" r:id="rId8"/>
    <p:sldId id="268" r:id="rId9"/>
    <p:sldId id="269" r:id="rId10"/>
    <p:sldId id="266" r:id="rId11"/>
    <p:sldId id="270" r:id="rId12"/>
    <p:sldId id="262" r:id="rId13"/>
    <p:sldId id="263" r:id="rId14"/>
    <p:sldId id="265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09" d="100"/>
          <a:sy n="109" d="100"/>
        </p:scale>
        <p:origin x="-16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70232-2390-4B73-8A76-E130EB9F72D7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4755-F986-497F-9A80-A73480803C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4755-F986-497F-9A80-A73480803C2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272808" cy="244827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隊名：小黃車探討小隊</a:t>
            </a:r>
            <a:endParaRPr lang="en-US" altLang="zh-TW" sz="32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報告者：張詠睎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96788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ea typeface="標楷體" pitchFamily="65" charset="-120"/>
              </a:rPr>
              <a:t>Oh</a:t>
            </a:r>
            <a:r>
              <a:rPr lang="zh-TW" altLang="en-US" sz="5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ea typeface="標楷體" pitchFamily="65" charset="-120"/>
              </a:rPr>
              <a:t>！</a:t>
            </a:r>
            <a:r>
              <a:rPr lang="en-US" altLang="zh-TW" sz="5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ea typeface="標楷體" pitchFamily="65" charset="-120"/>
              </a:rPr>
              <a:t>Bike</a:t>
            </a:r>
            <a:r>
              <a:rPr lang="zh-TW" altLang="en-US" sz="5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ea typeface="標楷體" pitchFamily="65" charset="-120"/>
              </a:rPr>
              <a:t> </a:t>
            </a:r>
            <a:r>
              <a:rPr lang="en-US" altLang="zh-TW" sz="5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ea typeface="標楷體" pitchFamily="65" charset="-120"/>
              </a:rPr>
              <a:t>–</a:t>
            </a:r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探討</a:t>
            </a:r>
            <a:r>
              <a:rPr lang="en-US" altLang="zh-TW" sz="5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ea typeface="標楷體" pitchFamily="65" charset="-120"/>
              </a:rPr>
              <a:t>oBike</a:t>
            </a:r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對花蓮居民的影響</a:t>
            </a:r>
            <a:endParaRPr lang="zh-TW" altLang="en-US" sz="54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</a:t>
            </a:r>
            <a:r>
              <a:rPr lang="en-US" altLang="zh-TW" dirty="0" smtClean="0"/>
              <a:t>●</a:t>
            </a:r>
            <a:r>
              <a:rPr lang="zh-TW" altLang="en-US" dirty="0" smtClean="0"/>
              <a:t>正文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629444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多數民眾一禮拜約</a:t>
            </a:r>
            <a:r>
              <a:rPr lang="en-US" altLang="zh-TW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1-3</a:t>
            </a:r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天會看到</a:t>
            </a:r>
            <a:r>
              <a:rPr lang="en-US" altLang="zh-TW" sz="2800" dirty="0" err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停機車停車格</a:t>
            </a:r>
            <a:endParaRPr lang="en-US" altLang="zh-TW" sz="28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多數覺得設</a:t>
            </a:r>
            <a:r>
              <a:rPr lang="en-US" altLang="zh-TW" sz="2800" dirty="0" err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停車位以改善</a:t>
            </a:r>
            <a:r>
              <a:rPr lang="en-US" altLang="zh-TW" sz="2800" dirty="0" err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oike</a:t>
            </a:r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停機車停車格的問題比較好</a:t>
            </a:r>
            <a:endParaRPr lang="en-US" altLang="zh-TW" sz="28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image14.png"/>
          <p:cNvPicPr/>
          <p:nvPr/>
        </p:nvPicPr>
        <p:blipFill>
          <a:blip r:embed="rId2" cstate="print"/>
          <a:srcRect l="3891" t="31291" r="3312" b="6185"/>
          <a:stretch>
            <a:fillRect/>
          </a:stretch>
        </p:blipFill>
        <p:spPr>
          <a:xfrm>
            <a:off x="683568" y="3284984"/>
            <a:ext cx="7344816" cy="1656184"/>
          </a:xfrm>
          <a:prstGeom prst="rect">
            <a:avLst/>
          </a:prstGeom>
          <a:ln/>
        </p:spPr>
      </p:pic>
      <p:pic>
        <p:nvPicPr>
          <p:cNvPr id="11" name="image15.png" descr="表單回應圖表。題目：您覺得怎麼改善oBike佔用機車停車位的問題比較好？。回應數：331 則回應。"/>
          <p:cNvPicPr/>
          <p:nvPr/>
        </p:nvPicPr>
        <p:blipFill>
          <a:blip r:embed="rId3" cstate="print"/>
          <a:srcRect t="16404" b="66067"/>
          <a:stretch>
            <a:fillRect/>
          </a:stretch>
        </p:blipFill>
        <p:spPr>
          <a:xfrm>
            <a:off x="683568" y="3501008"/>
            <a:ext cx="7992888" cy="1584176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</a:t>
            </a:r>
            <a:r>
              <a:rPr lang="en-US" altLang="zh-TW" dirty="0" smtClean="0"/>
              <a:t>●</a:t>
            </a:r>
            <a:r>
              <a:rPr lang="zh-TW" altLang="en-US" dirty="0" smtClean="0"/>
              <a:t>正文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多數民眾一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禮拜幾乎看不到</a:t>
            </a:r>
            <a:r>
              <a:rPr lang="en-US" altLang="zh-TW" sz="28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被破壞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多數覺得</a:t>
            </a: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業者承受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以改善</a:t>
            </a:r>
            <a:r>
              <a:rPr lang="en-US" altLang="zh-TW" sz="28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被破壞的問題比較好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4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image34.png" descr="表單回應圖表。題目：您覺得怎麼改善oBike被破壞的問題比較好？。回應數：331 則回應。"/>
          <p:cNvPicPr/>
          <p:nvPr/>
        </p:nvPicPr>
        <p:blipFill>
          <a:blip r:embed="rId2" cstate="print"/>
          <a:srcRect t="25785" r="9358" b="48648"/>
          <a:stretch>
            <a:fillRect/>
          </a:stretch>
        </p:blipFill>
        <p:spPr>
          <a:xfrm>
            <a:off x="539552" y="2924944"/>
            <a:ext cx="7456912" cy="1875058"/>
          </a:xfrm>
          <a:prstGeom prst="rect">
            <a:avLst/>
          </a:prstGeom>
          <a:ln/>
        </p:spPr>
      </p:pic>
      <p:pic>
        <p:nvPicPr>
          <p:cNvPr id="5" name="image28.png"/>
          <p:cNvPicPr/>
          <p:nvPr/>
        </p:nvPicPr>
        <p:blipFill>
          <a:blip r:embed="rId3" cstate="print"/>
          <a:srcRect l="4554" t="28440" r="10351" b="5498"/>
          <a:stretch>
            <a:fillRect/>
          </a:stretch>
        </p:blipFill>
        <p:spPr>
          <a:xfrm>
            <a:off x="611560" y="2852936"/>
            <a:ext cx="7704856" cy="1872208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</a:t>
            </a:r>
            <a:r>
              <a:rPr lang="en-US" altLang="zh-TW" dirty="0" smtClean="0"/>
              <a:t>●</a:t>
            </a:r>
            <a:r>
              <a:rPr lang="zh-TW" altLang="en-US" dirty="0" smtClean="0"/>
              <a:t>正文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i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討論</a:t>
            </a:r>
            <a:r>
              <a:rPr lang="en-US" altLang="zh-TW" sz="3200" b="1" i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沒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用過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的民眾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大多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覺得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租借方式不親民。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沒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用過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的民眾大部分都覺得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價格不昂貴。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5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45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5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4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4500" b="1" i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b="1" i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IMG_1919.JPG"/>
          <p:cNvPicPr>
            <a:picLocks noChangeAspect="1"/>
          </p:cNvPicPr>
          <p:nvPr/>
        </p:nvPicPr>
        <p:blipFill>
          <a:blip r:embed="rId2" cstate="print"/>
          <a:srcRect b="18945"/>
          <a:stretch>
            <a:fillRect/>
          </a:stretch>
        </p:blipFill>
        <p:spPr>
          <a:xfrm>
            <a:off x="1714480" y="3071810"/>
            <a:ext cx="5279621" cy="3209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參</a:t>
            </a:r>
            <a:r>
              <a:rPr lang="en-US" altLang="zh-TW" dirty="0" smtClean="0"/>
              <a:t>●</a:t>
            </a:r>
            <a:r>
              <a:rPr lang="zh-TW" altLang="zh-TW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了解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的使用方式及他的定義。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造成的問題</a:t>
            </a: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提出建議</a:t>
            </a: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IMG_1926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86116" y="2285992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1331640" y="3356992"/>
            <a:ext cx="6480174" cy="1673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54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謝謝您的聆聽</a:t>
            </a:r>
            <a:endParaRPr lang="zh-TW" altLang="en-US" sz="54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3573016"/>
            <a:ext cx="7916416" cy="138343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我的報告到此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結束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08720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壹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前言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527048"/>
            <a:ext cx="8496944" cy="4566248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動機</a:t>
            </a:r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目的</a:t>
            </a:r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研究方法</a:t>
            </a:r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1027" name="Picture 3" descr="C:\Users\money4\Desktop\小論文\初選的一堆雜七雜八\活動集二\1506785039937.jpg"/>
          <p:cNvPicPr>
            <a:picLocks noChangeAspect="1" noChangeArrowheads="1"/>
          </p:cNvPicPr>
          <p:nvPr/>
        </p:nvPicPr>
        <p:blipFill>
          <a:blip r:embed="rId2" cstate="print"/>
          <a:srcRect t="1709" b="17967"/>
          <a:stretch>
            <a:fillRect/>
          </a:stretch>
        </p:blipFill>
        <p:spPr bwMode="auto">
          <a:xfrm>
            <a:off x="2915816" y="1916832"/>
            <a:ext cx="5615400" cy="3383638"/>
          </a:xfrm>
          <a:prstGeom prst="rect">
            <a:avLst/>
          </a:prstGeom>
          <a:noFill/>
        </p:spPr>
      </p:pic>
      <p:sp>
        <p:nvSpPr>
          <p:cNvPr id="11" name="五邊形 10"/>
          <p:cNvSpPr/>
          <p:nvPr/>
        </p:nvSpPr>
        <p:spPr>
          <a:xfrm>
            <a:off x="3419872" y="2636912"/>
            <a:ext cx="5040560" cy="21602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文獻分析法</a:t>
            </a:r>
            <a:endParaRPr lang="en-US" altLang="zh-TW" sz="3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問卷調查法</a:t>
            </a:r>
            <a:endParaRPr lang="zh-TW" altLang="en-US" sz="3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五邊形 11"/>
          <p:cNvSpPr/>
          <p:nvPr/>
        </p:nvSpPr>
        <p:spPr>
          <a:xfrm>
            <a:off x="3347864" y="2636912"/>
            <a:ext cx="5040560" cy="21602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了解</a:t>
            </a:r>
            <a:r>
              <a:rPr lang="en-US" altLang="zh-TW" sz="3200" b="1" dirty="0" err="1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oBike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Arial" pitchFamily="34" charset="0"/>
              <a:buChar char="•"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造成亂象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Arial" pitchFamily="34" charset="0"/>
              <a:buChar char="•"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Arial" pitchFamily="34" charset="0"/>
              <a:buChar char="•"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給予建議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壹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前言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527048"/>
            <a:ext cx="8194112" cy="4572000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研究流程</a:t>
            </a: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研究架構圖</a:t>
            </a: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image29.png"/>
          <p:cNvPicPr/>
          <p:nvPr/>
        </p:nvPicPr>
        <p:blipFill>
          <a:blip r:embed="rId2" cstate="print"/>
          <a:srcRect t="12684" r="38704" b="23008"/>
          <a:stretch>
            <a:fillRect/>
          </a:stretch>
        </p:blipFill>
        <p:spPr>
          <a:xfrm>
            <a:off x="1415430" y="2708920"/>
            <a:ext cx="6108898" cy="3312368"/>
          </a:xfrm>
          <a:prstGeom prst="rect">
            <a:avLst/>
          </a:prstGeom>
          <a:ln/>
        </p:spPr>
      </p:pic>
      <p:pic>
        <p:nvPicPr>
          <p:cNvPr id="5" name="圖片 4" descr="1508339341940.jpg"/>
          <p:cNvPicPr>
            <a:picLocks noChangeAspect="1"/>
          </p:cNvPicPr>
          <p:nvPr/>
        </p:nvPicPr>
        <p:blipFill>
          <a:blip r:embed="rId3" cstate="print"/>
          <a:srcRect l="2281" t="2233" r="766" b="3201"/>
          <a:stretch>
            <a:fillRect/>
          </a:stretch>
        </p:blipFill>
        <p:spPr>
          <a:xfrm>
            <a:off x="1475656" y="2780928"/>
            <a:ext cx="6072230" cy="302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50432" cy="1071570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貳</a:t>
            </a:r>
            <a:r>
              <a:rPr lang="en-US" altLang="zh-TW" dirty="0" smtClean="0"/>
              <a:t>●</a:t>
            </a:r>
            <a:r>
              <a:rPr lang="zh-TW" altLang="en-US" dirty="0" smtClean="0"/>
              <a:t>正文</a:t>
            </a:r>
            <a:br>
              <a:rPr lang="zh-TW" altLang="en-US" dirty="0" smtClean="0"/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800" dirty="0" err="1" smtClean="0">
                <a:latin typeface="微軟正黑體" pitchFamily="34" charset="-120"/>
                <a:ea typeface="微軟正黑體" pitchFamily="34" charset="-120"/>
              </a:rPr>
              <a:t>obike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定義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800" dirty="0" err="1" smtClean="0">
                <a:latin typeface="微軟正黑體" pitchFamily="34" charset="-120"/>
                <a:ea typeface="微軟正黑體" pitchFamily="34" charset="-120"/>
              </a:rPr>
              <a:t>obike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的使用方法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sz="2800" dirty="0" err="1" smtClean="0">
                <a:latin typeface="微軟正黑體" pitchFamily="34" charset="-120"/>
                <a:ea typeface="微軟正黑體" pitchFamily="34" charset="-120"/>
              </a:rPr>
              <a:t>obike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造成的問題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image24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00430" y="1785926"/>
            <a:ext cx="5572164" cy="3714776"/>
          </a:xfrm>
          <a:prstGeom prst="rect">
            <a:avLst/>
          </a:prstGeom>
          <a:ln/>
        </p:spPr>
      </p:pic>
      <p:pic>
        <p:nvPicPr>
          <p:cNvPr id="5" name="image38.jpg"/>
          <p:cNvPicPr/>
          <p:nvPr/>
        </p:nvPicPr>
        <p:blipFill>
          <a:blip r:embed="rId3" cstate="print"/>
          <a:srcRect l="2585" t="2230" r="22148" b="43800"/>
          <a:stretch>
            <a:fillRect/>
          </a:stretch>
        </p:blipFill>
        <p:spPr>
          <a:xfrm>
            <a:off x="3571868" y="1571612"/>
            <a:ext cx="3214709" cy="29289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image33.jpg"/>
          <p:cNvPicPr/>
          <p:nvPr/>
        </p:nvPicPr>
        <p:blipFill>
          <a:blip r:embed="rId4" cstate="print"/>
          <a:srcRect l="5617" t="17061" r="2621" b="24196"/>
          <a:stretch>
            <a:fillRect/>
          </a:stretch>
        </p:blipFill>
        <p:spPr>
          <a:xfrm>
            <a:off x="5576902" y="1857364"/>
            <a:ext cx="3352816" cy="29480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圖片 6" descr="IMG_1922.JPG"/>
          <p:cNvPicPr>
            <a:picLocks noChangeAspect="1"/>
          </p:cNvPicPr>
          <p:nvPr/>
        </p:nvPicPr>
        <p:blipFill>
          <a:blip r:embed="rId5" cstate="print"/>
          <a:srcRect b="19607"/>
          <a:stretch>
            <a:fillRect/>
          </a:stretch>
        </p:blipFill>
        <p:spPr>
          <a:xfrm>
            <a:off x="3571868" y="3571876"/>
            <a:ext cx="3791416" cy="22860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圖片 7" descr="IMG_1927.JPG"/>
          <p:cNvPicPr>
            <a:picLocks noChangeAspect="1"/>
          </p:cNvPicPr>
          <p:nvPr/>
        </p:nvPicPr>
        <p:blipFill>
          <a:blip r:embed="rId6" cstate="print"/>
          <a:srcRect l="7546" r="11320" b="16981"/>
          <a:stretch>
            <a:fillRect/>
          </a:stretch>
        </p:blipFill>
        <p:spPr>
          <a:xfrm>
            <a:off x="5572132" y="3781232"/>
            <a:ext cx="3357586" cy="25767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貳</a:t>
            </a:r>
            <a:r>
              <a:rPr lang="en-US" altLang="zh-TW" dirty="0" smtClean="0"/>
              <a:t>●</a:t>
            </a:r>
            <a:r>
              <a:rPr lang="zh-TW" altLang="en-US" dirty="0" smtClean="0"/>
              <a:t>正文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endParaRPr lang="en-US" altLang="zh-TW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err="1" smtClean="0">
                <a:solidFill>
                  <a:schemeClr val="accent3">
                    <a:lumMod val="50000"/>
                  </a:schemeClr>
                </a:solidFill>
              </a:rPr>
              <a:t>oBike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來台投放順序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有關研究的例子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   </a:t>
            </a:r>
            <a:r>
              <a:rPr lang="zh-TW" altLang="en-US" dirty="0" smtClean="0"/>
              <a:t>     </a:t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4" name="image35.png"/>
          <p:cNvPicPr/>
          <p:nvPr/>
        </p:nvPicPr>
        <p:blipFill>
          <a:blip r:embed="rId2" cstate="print"/>
          <a:srcRect t="36411" b="15107"/>
          <a:stretch>
            <a:fillRect/>
          </a:stretch>
        </p:blipFill>
        <p:spPr>
          <a:xfrm>
            <a:off x="323528" y="2708920"/>
            <a:ext cx="8218220" cy="3143272"/>
          </a:xfrm>
          <a:prstGeom prst="rect">
            <a:avLst/>
          </a:prstGeom>
          <a:ln/>
        </p:spPr>
      </p:pic>
      <p:pic>
        <p:nvPicPr>
          <p:cNvPr id="5" name="image37.jpg"/>
          <p:cNvPicPr/>
          <p:nvPr/>
        </p:nvPicPr>
        <p:blipFill>
          <a:blip r:embed="rId3" cstate="print"/>
          <a:srcRect l="43853"/>
          <a:stretch>
            <a:fillRect/>
          </a:stretch>
        </p:blipFill>
        <p:spPr>
          <a:xfrm>
            <a:off x="4572000" y="2420888"/>
            <a:ext cx="3467117" cy="3541774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</a:t>
            </a:r>
            <a:r>
              <a:rPr lang="en-US" altLang="zh-TW" dirty="0" smtClean="0"/>
              <a:t>●</a:t>
            </a:r>
            <a:r>
              <a:rPr lang="zh-TW" altLang="en-US" dirty="0" smtClean="0"/>
              <a:t>正文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zh-TW" sz="3600" i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問卷結果與分析</a:t>
            </a:r>
            <a:r>
              <a:rPr lang="en-US" altLang="zh-TW" sz="3600" b="1" i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i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多數民眾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六成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希望花蓮有共享自行車或公共自行車租賃服務。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各年齡層花蓮民眾認為，</a:t>
            </a: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花蓮需要</a:t>
            </a:r>
            <a:r>
              <a:rPr lang="en-US" altLang="zh-TW" sz="28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進駐營運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多數民眾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四成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進駐花蓮。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image13.png"/>
          <p:cNvPicPr/>
          <p:nvPr/>
        </p:nvPicPr>
        <p:blipFill>
          <a:blip r:embed="rId3" cstate="print"/>
          <a:srcRect l="10205" r="7011"/>
          <a:stretch>
            <a:fillRect/>
          </a:stretch>
        </p:blipFill>
        <p:spPr>
          <a:xfrm>
            <a:off x="3923928" y="2996952"/>
            <a:ext cx="4968552" cy="3240360"/>
          </a:xfrm>
          <a:prstGeom prst="rect">
            <a:avLst/>
          </a:prstGeom>
          <a:ln w="25400">
            <a:solidFill>
              <a:srgbClr val="FFFFFF"/>
            </a:solidFill>
            <a:prstDash val="solid"/>
          </a:ln>
        </p:spPr>
      </p:pic>
      <p:sp>
        <p:nvSpPr>
          <p:cNvPr id="1026" name="AutoShape 2" descr="表單回應圖表。題目：2.我覺得花蓮需要有oBike進駐營運。。回應數：331 則回應。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" name="image10.png" descr="表單回應圖表。題目：2.我覺得花蓮需要有oBike進駐營運。。回應數：331 則回應。"/>
          <p:cNvPicPr/>
          <p:nvPr/>
        </p:nvPicPr>
        <p:blipFill>
          <a:blip r:embed="rId4" cstate="print"/>
          <a:srcRect l="18544" t="33603" r="24956"/>
          <a:stretch>
            <a:fillRect/>
          </a:stretch>
        </p:blipFill>
        <p:spPr>
          <a:xfrm>
            <a:off x="467544" y="2276872"/>
            <a:ext cx="5328592" cy="288032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</a:t>
            </a:r>
            <a:r>
              <a:rPr lang="en-US" altLang="zh-TW" dirty="0" smtClean="0"/>
              <a:t>●</a:t>
            </a:r>
            <a:r>
              <a:rPr lang="zh-TW" altLang="en-US" dirty="0" smtClean="0"/>
              <a:t>正文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多數民眾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近五成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來花蓮後，花蓮能夠更朝向綠能低碳城市邁進。</a:t>
            </a: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i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根據交叉分析結果</a:t>
            </a:r>
            <a:r>
              <a:rPr lang="zh-TW" altLang="zh-TW" sz="3600" i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男性比女性更多人知道如何使用</a:t>
            </a:r>
            <a:r>
              <a:rPr lang="en-US" altLang="zh-TW" sz="3600" i="1" dirty="0" err="1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oBike</a:t>
            </a:r>
            <a:r>
              <a:rPr lang="en-US" altLang="zh-TW" sz="3600" i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i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借還車</a:t>
            </a:r>
            <a:r>
              <a:rPr lang="en-US" altLang="zh-TW" sz="3600" i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多數民眾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六成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知道如何使用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oBike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借還車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image30.png" descr="表單回應圖表。題目：5.我覺得oBike來花蓮後，花蓮能夠更朝向綠能低碳城市邁進。。回應數：331 則回應。"/>
          <p:cNvPicPr/>
          <p:nvPr/>
        </p:nvPicPr>
        <p:blipFill>
          <a:blip r:embed="rId2" cstate="print"/>
          <a:srcRect l="18197" t="32793" r="24436"/>
          <a:stretch>
            <a:fillRect/>
          </a:stretch>
        </p:blipFill>
        <p:spPr>
          <a:xfrm>
            <a:off x="2987824" y="2708920"/>
            <a:ext cx="5544616" cy="2736304"/>
          </a:xfrm>
          <a:prstGeom prst="rect">
            <a:avLst/>
          </a:prstGeom>
          <a:ln/>
        </p:spPr>
      </p:pic>
      <p:pic>
        <p:nvPicPr>
          <p:cNvPr id="7" name="image21.png"/>
          <p:cNvPicPr/>
          <p:nvPr/>
        </p:nvPicPr>
        <p:blipFill>
          <a:blip r:embed="rId3" cstate="print"/>
          <a:srcRect l="20486" t="33260" r="11170" b="-6130"/>
          <a:stretch>
            <a:fillRect/>
          </a:stretch>
        </p:blipFill>
        <p:spPr>
          <a:xfrm>
            <a:off x="1403648" y="2060848"/>
            <a:ext cx="5832648" cy="2736304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</a:t>
            </a:r>
            <a:r>
              <a:rPr lang="en-US" altLang="zh-TW" dirty="0" smtClean="0"/>
              <a:t>●</a:t>
            </a:r>
            <a:r>
              <a:rPr lang="zh-TW" altLang="en-US" dirty="0" smtClean="0"/>
              <a:t>正文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多數民眾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近八成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沒有使用過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多數民眾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近四成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不同意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進駐花蓮後，對日常交通產生便捷。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image32.png" descr="表單回應圖表。題目：4.請問oBike進駐花蓮後，您是否已經使用過oBike服務?。回應數：331 則回應。"/>
          <p:cNvPicPr/>
          <p:nvPr/>
        </p:nvPicPr>
        <p:blipFill>
          <a:blip r:embed="rId2" cstate="print"/>
          <a:srcRect l="17157" t="32793" r="29636"/>
          <a:stretch>
            <a:fillRect/>
          </a:stretch>
        </p:blipFill>
        <p:spPr>
          <a:xfrm>
            <a:off x="2051720" y="3068960"/>
            <a:ext cx="5472608" cy="2808312"/>
          </a:xfrm>
          <a:prstGeom prst="rect">
            <a:avLst/>
          </a:prstGeom>
          <a:ln/>
        </p:spPr>
      </p:pic>
      <p:pic>
        <p:nvPicPr>
          <p:cNvPr id="5" name="image31.png" descr="表單回應圖表。題目：6.oBike進駐花蓮後，對我的日常交通產生便捷。。回應數：331 則回應。"/>
          <p:cNvPicPr/>
          <p:nvPr/>
        </p:nvPicPr>
        <p:blipFill>
          <a:blip r:embed="rId3" cstate="print"/>
          <a:srcRect l="17850" t="34008" r="24783"/>
          <a:stretch>
            <a:fillRect/>
          </a:stretch>
        </p:blipFill>
        <p:spPr>
          <a:xfrm>
            <a:off x="1979712" y="3068960"/>
            <a:ext cx="5616624" cy="288032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</a:t>
            </a:r>
            <a:r>
              <a:rPr lang="en-US" altLang="zh-TW" dirty="0" smtClean="0"/>
              <a:t>●</a:t>
            </a:r>
            <a:r>
              <a:rPr lang="zh-TW" altLang="en-US" dirty="0" smtClean="0"/>
              <a:t>正文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多數民眾一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禮拜幾乎每天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會看到</a:t>
            </a:r>
            <a:r>
              <a:rPr lang="en-US" altLang="zh-TW" sz="28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被丟棄路旁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多數覺得業者承受以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</a:t>
            </a:r>
            <a:r>
              <a:rPr lang="en-US" altLang="zh-TW" sz="28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oBike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被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棄置的問題比較好</a:t>
            </a:r>
            <a:endParaRPr lang="en-US" altLang="zh-TW" sz="28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image12.png" descr="表單回應圖表。題目：您覺得該怎麼改善oBike被棄置的問題比較好？。回應數：331 則回應。"/>
          <p:cNvPicPr/>
          <p:nvPr/>
        </p:nvPicPr>
        <p:blipFill>
          <a:blip r:embed="rId2" cstate="print"/>
          <a:srcRect t="16954" r="11438" b="70065"/>
          <a:stretch>
            <a:fillRect/>
          </a:stretch>
        </p:blipFill>
        <p:spPr>
          <a:xfrm>
            <a:off x="611560" y="3933056"/>
            <a:ext cx="8136904" cy="1512168"/>
          </a:xfrm>
          <a:prstGeom prst="rect">
            <a:avLst/>
          </a:prstGeom>
          <a:ln/>
        </p:spPr>
      </p:pic>
      <p:pic>
        <p:nvPicPr>
          <p:cNvPr id="7" name="image22.png"/>
          <p:cNvPicPr/>
          <p:nvPr/>
        </p:nvPicPr>
        <p:blipFill>
          <a:blip r:embed="rId3" cstate="print"/>
          <a:srcRect l="3933" t="28866" r="1863" b="5154"/>
          <a:stretch>
            <a:fillRect/>
          </a:stretch>
        </p:blipFill>
        <p:spPr>
          <a:xfrm>
            <a:off x="683568" y="3212976"/>
            <a:ext cx="7848872" cy="1944216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1064</TotalTime>
  <Words>370</Words>
  <Application>Microsoft Office PowerPoint</Application>
  <PresentationFormat>如螢幕大小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市鎮</vt:lpstr>
      <vt:lpstr>Oh！Bike –探討oBike對花蓮居民的影響</vt:lpstr>
      <vt:lpstr>壹●前言</vt:lpstr>
      <vt:lpstr>壹●前言</vt:lpstr>
      <vt:lpstr>貳●正文 </vt:lpstr>
      <vt:lpstr>貳●正文</vt:lpstr>
      <vt:lpstr>貳●正文</vt:lpstr>
      <vt:lpstr>貳●正文</vt:lpstr>
      <vt:lpstr>貳●正文</vt:lpstr>
      <vt:lpstr>貳●正文</vt:lpstr>
      <vt:lpstr>貳●正文</vt:lpstr>
      <vt:lpstr>貳●正文</vt:lpstr>
      <vt:lpstr>貳●正文</vt:lpstr>
      <vt:lpstr>參●結論</vt:lpstr>
      <vt:lpstr>我的報告到此結束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Oh！Bike –探討oBike對花蓮居民的影響</dc:title>
  <dc:creator>money4</dc:creator>
  <cp:lastModifiedBy>user</cp:lastModifiedBy>
  <cp:revision>27</cp:revision>
  <dcterms:created xsi:type="dcterms:W3CDTF">2017-10-18T14:51:18Z</dcterms:created>
  <dcterms:modified xsi:type="dcterms:W3CDTF">2017-11-02T03:47:57Z</dcterms:modified>
</cp:coreProperties>
</file>