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3"/>
  </p:handoutMasterIdLst>
  <p:sldIdLst>
    <p:sldId id="256" r:id="rId2"/>
    <p:sldId id="258" r:id="rId3"/>
    <p:sldId id="260" r:id="rId4"/>
    <p:sldId id="261" r:id="rId5"/>
    <p:sldId id="266" r:id="rId6"/>
    <p:sldId id="259" r:id="rId7"/>
    <p:sldId id="267" r:id="rId8"/>
    <p:sldId id="262" r:id="rId9"/>
    <p:sldId id="263" r:id="rId10"/>
    <p:sldId id="265" r:id="rId11"/>
    <p:sldId id="25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94" d="100"/>
          <a:sy n="94" d="100"/>
        </p:scale>
        <p:origin x="182" y="-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3C200755-017A-4DF7-A8CE-1C8561612F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AD073A3-AC44-492B-8801-99205B5A625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1D39C-EF6E-452B-A743-603B80499793}" type="datetimeFigureOut">
              <a:rPr lang="zh-TW" altLang="en-US" smtClean="0"/>
              <a:t>2017/10/31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CF6B758-3BF9-45B9-8860-C56470A17B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A380792-E2EB-4CEE-8744-724411D453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58A346-24CC-4507-96D0-47888F51E5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873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2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790CA9-0E46-42DF-A3FE-097043227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482" y="362549"/>
            <a:ext cx="8535731" cy="1646302"/>
          </a:xfrm>
        </p:spPr>
        <p:txBody>
          <a:bodyPr/>
          <a:lstStyle/>
          <a:p>
            <a:r>
              <a:rPr lang="zh-TW" altLang="zh-TW" sz="6000" b="1" dirty="0"/>
              <a:t>玉見花東</a:t>
            </a:r>
            <a:r>
              <a:rPr lang="en-US" altLang="zh-TW" sz="6000" b="1" dirty="0"/>
              <a:t>-</a:t>
            </a:r>
            <a:br>
              <a:rPr lang="en-US" altLang="zh-TW" sz="6000" b="1" dirty="0"/>
            </a:br>
            <a:r>
              <a:rPr lang="zh-TW" altLang="zh-TW" sz="6000" b="1" dirty="0"/>
              <a:t>史前花東玉器文化探究</a:t>
            </a:r>
            <a:endParaRPr lang="zh-TW" altLang="en-US" sz="6000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32D2F61-0D7F-474B-ADF5-E9887FD403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1347" y="2553340"/>
            <a:ext cx="2813590" cy="1735384"/>
          </a:xfrm>
        </p:spPr>
        <p:txBody>
          <a:bodyPr>
            <a:normAutofit/>
          </a:bodyPr>
          <a:lstStyle/>
          <a:p>
            <a:r>
              <a:rPr lang="zh-TW" altLang="en-US" dirty="0"/>
              <a:t>作者</a:t>
            </a:r>
            <a:endParaRPr lang="en-US" altLang="zh-TW" dirty="0"/>
          </a:p>
          <a:p>
            <a:r>
              <a:rPr lang="zh-TW" altLang="zh-TW" dirty="0"/>
              <a:t>周佳儒 慈大附中 七年級</a:t>
            </a:r>
          </a:p>
          <a:p>
            <a:r>
              <a:rPr lang="zh-TW" altLang="zh-TW" dirty="0"/>
              <a:t>秦煒傑 慈大附中 八年級</a:t>
            </a:r>
          </a:p>
          <a:p>
            <a:r>
              <a:rPr lang="zh-TW" altLang="zh-TW" dirty="0"/>
              <a:t>張馨方 慈大附中 七年級</a:t>
            </a:r>
          </a:p>
          <a:p>
            <a:endParaRPr lang="zh-TW" altLang="en-US" dirty="0"/>
          </a:p>
        </p:txBody>
      </p:sp>
      <p:sp>
        <p:nvSpPr>
          <p:cNvPr id="4" name="副標題 2">
            <a:extLst>
              <a:ext uri="{FF2B5EF4-FFF2-40B4-BE49-F238E27FC236}">
                <a16:creationId xmlns:a16="http://schemas.microsoft.com/office/drawing/2014/main" id="{65D783FA-79AF-4BEC-8A2F-8D526E26563F}"/>
              </a:ext>
            </a:extLst>
          </p:cNvPr>
          <p:cNvSpPr txBox="1">
            <a:spLocks/>
          </p:cNvSpPr>
          <p:nvPr/>
        </p:nvSpPr>
        <p:spPr>
          <a:xfrm>
            <a:off x="6609518" y="2853281"/>
            <a:ext cx="2162755" cy="15825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000" dirty="0"/>
              <a:t>指導老師</a:t>
            </a:r>
            <a:endParaRPr lang="zh-TW" altLang="zh-TW" sz="2000" dirty="0"/>
          </a:p>
          <a:p>
            <a:r>
              <a:rPr lang="zh-TW" altLang="zh-TW" sz="2000" dirty="0"/>
              <a:t>吳姿霈老師</a:t>
            </a:r>
          </a:p>
          <a:p>
            <a:r>
              <a:rPr lang="zh-TW" altLang="zh-TW" sz="2000" dirty="0"/>
              <a:t>蕭湘樺老師</a:t>
            </a:r>
          </a:p>
          <a:p>
            <a:endParaRPr lang="zh-TW" altLang="zh-TW" sz="2000" dirty="0"/>
          </a:p>
          <a:p>
            <a:endParaRPr lang="zh-TW" altLang="en-US" sz="2000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C410975-7C12-4493-BDC5-6C474AF53B6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1823" y="4592867"/>
            <a:ext cx="3020177" cy="2265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4ADFDCD6-5B64-488F-91E1-B32FF7D36B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05793"/>
            <a:ext cx="3002943" cy="2252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CF270CC0-FFE8-428D-BC7C-9EB7708BFA4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8722" y="4605793"/>
            <a:ext cx="3207026" cy="2261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38D43C08-5B4A-4F99-8A25-1DD867B363C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5628" y="4609984"/>
            <a:ext cx="2850536" cy="2248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FC14BC82-3474-41E3-B5C8-7FFD9F9A98F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9265" y="2405235"/>
            <a:ext cx="3059866" cy="2031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8D1FAB1D-3E40-493C-B960-DD45ACDF44F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9265" y="170024"/>
            <a:ext cx="3059107" cy="2031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https://scontent.xx.fbcdn.net/hphotos-xta1/t31.0-8/s960x960/10991560_866110573412221_2684420991405657068_o.jpg">
            <a:extLst>
              <a:ext uri="{FF2B5EF4-FFF2-40B4-BE49-F238E27FC236}">
                <a16:creationId xmlns:a16="http://schemas.microsoft.com/office/drawing/2014/main" id="{388FD6D5-348B-4635-808D-60F062996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3500" y="292582"/>
            <a:ext cx="408743" cy="577899"/>
          </a:xfrm>
          <a:prstGeom prst="rect">
            <a:avLst/>
          </a:prstGeom>
          <a:noFill/>
        </p:spPr>
      </p:pic>
      <p:pic>
        <p:nvPicPr>
          <p:cNvPr id="17" name="Picture 2" descr="https://scontent.xx.fbcdn.net/hphotos-xta1/t31.0-8/s960x960/10991560_866110573412221_2684420991405657068_o.jpg">
            <a:extLst>
              <a:ext uri="{FF2B5EF4-FFF2-40B4-BE49-F238E27FC236}">
                <a16:creationId xmlns:a16="http://schemas.microsoft.com/office/drawing/2014/main" id="{4792B4E9-FC88-481E-9FA9-1FC0D727C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3019" y="292582"/>
            <a:ext cx="405703" cy="573601"/>
          </a:xfrm>
          <a:prstGeom prst="rect">
            <a:avLst/>
          </a:prstGeom>
          <a:noFill/>
        </p:spPr>
      </p:pic>
      <p:pic>
        <p:nvPicPr>
          <p:cNvPr id="18" name="Picture 2" descr="https://scontent.xx.fbcdn.net/hphotos-xta1/t31.0-8/s960x960/10991560_866110573412221_2684420991405657068_o.jpg">
            <a:extLst>
              <a:ext uri="{FF2B5EF4-FFF2-40B4-BE49-F238E27FC236}">
                <a16:creationId xmlns:a16="http://schemas.microsoft.com/office/drawing/2014/main" id="{BA7E751A-ADA4-489E-85AF-DA107AD29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7181" y="271909"/>
            <a:ext cx="405703" cy="573601"/>
          </a:xfrm>
          <a:prstGeom prst="rect">
            <a:avLst/>
          </a:prstGeom>
          <a:noFill/>
        </p:spPr>
      </p:pic>
      <p:pic>
        <p:nvPicPr>
          <p:cNvPr id="19" name="Picture 2" descr="https://scontent.xx.fbcdn.net/hphotos-xta1/t31.0-8/s960x960/10991560_866110573412221_2684420991405657068_o.jpg">
            <a:extLst>
              <a:ext uri="{FF2B5EF4-FFF2-40B4-BE49-F238E27FC236}">
                <a16:creationId xmlns:a16="http://schemas.microsoft.com/office/drawing/2014/main" id="{9EE1B6E0-A47F-4088-AA2B-A460DBFFB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1424" y="271910"/>
            <a:ext cx="405703" cy="573601"/>
          </a:xfrm>
          <a:prstGeom prst="rect">
            <a:avLst/>
          </a:prstGeom>
          <a:noFill/>
        </p:spPr>
      </p:pic>
      <p:pic>
        <p:nvPicPr>
          <p:cNvPr id="20" name="Picture 2" descr="https://scontent.xx.fbcdn.net/hphotos-xta1/t31.0-8/s960x960/10991560_866110573412221_2684420991405657068_o.jpg">
            <a:extLst>
              <a:ext uri="{FF2B5EF4-FFF2-40B4-BE49-F238E27FC236}">
                <a16:creationId xmlns:a16="http://schemas.microsoft.com/office/drawing/2014/main" id="{27C3D43B-0E21-4AED-9001-42E797008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4286" y="292582"/>
            <a:ext cx="408743" cy="577899"/>
          </a:xfrm>
          <a:prstGeom prst="rect">
            <a:avLst/>
          </a:prstGeom>
          <a:noFill/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FE6D6017-2AAA-44D0-9D06-FD75557591D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9930" y="2201377"/>
            <a:ext cx="3806065" cy="210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157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64F2EBA-36EE-451D-8141-56C69DFBD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190153" cy="624396"/>
          </a:xfrm>
        </p:spPr>
        <p:txBody>
          <a:bodyPr>
            <a:normAutofit fontScale="90000"/>
          </a:bodyPr>
          <a:lstStyle/>
          <a:p>
            <a:r>
              <a:rPr lang="zh-TW" altLang="zh-TW" dirty="0"/>
              <a:t>參、結論</a:t>
            </a:r>
            <a:br>
              <a:rPr lang="zh-TW" altLang="zh-TW" dirty="0"/>
            </a:b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B7FBD67-68B4-4E5D-B20E-95569D804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44" y="479394"/>
            <a:ext cx="8656279" cy="4429957"/>
          </a:xfrm>
        </p:spPr>
        <p:txBody>
          <a:bodyPr>
            <a:normAutofit fontScale="92500" lnSpcReduction="20000"/>
          </a:bodyPr>
          <a:lstStyle/>
          <a:p>
            <a:r>
              <a:rPr lang="zh-TW" altLang="zh-TW" sz="2400" dirty="0"/>
              <a:t>經過半年的</a:t>
            </a:r>
            <a:r>
              <a:rPr lang="zh-TW" altLang="en-US" sz="2400" dirty="0"/>
              <a:t>研究</a:t>
            </a:r>
            <a:r>
              <a:rPr lang="zh-TW" altLang="zh-TW" sz="2400" dirty="0"/>
              <a:t>，「愛玉特遣隊」發現，</a:t>
            </a:r>
            <a:r>
              <a:rPr lang="zh-TW" altLang="zh-TW" sz="2400" dirty="0">
                <a:solidFill>
                  <a:srgbClr val="FF0000"/>
                </a:solidFill>
              </a:rPr>
              <a:t>花東地區早在</a:t>
            </a:r>
            <a:r>
              <a:rPr lang="en-US" altLang="zh-TW" sz="2400" dirty="0">
                <a:solidFill>
                  <a:srgbClr val="FF0000"/>
                </a:solidFill>
              </a:rPr>
              <a:t>3500</a:t>
            </a:r>
            <a:r>
              <a:rPr lang="zh-TW" altLang="zh-TW" sz="2400" dirty="0">
                <a:solidFill>
                  <a:srgbClr val="FF0000"/>
                </a:solidFill>
              </a:rPr>
              <a:t>年前就開始使用臺灣玉作為生活工具、兵器及飾品</a:t>
            </a:r>
            <a:r>
              <a:rPr lang="zh-TW" altLang="zh-TW" sz="2400" dirty="0"/>
              <a:t>。這些玉器帶給我們的啟發，不僅</a:t>
            </a:r>
            <a:r>
              <a:rPr lang="zh-TW" altLang="en-US" sz="2400" dirty="0"/>
              <a:t>讓</a:t>
            </a:r>
            <a:r>
              <a:rPr lang="zh-TW" altLang="zh-TW" sz="2400" dirty="0"/>
              <a:t>我們</a:t>
            </a:r>
            <a:r>
              <a:rPr lang="zh-TW" altLang="en-US" sz="2400" dirty="0"/>
              <a:t>產生</a:t>
            </a:r>
            <a:r>
              <a:rPr lang="zh-TW" altLang="zh-TW" sz="2400" dirty="0"/>
              <a:t>共同的情感與文化認同，</a:t>
            </a:r>
            <a:r>
              <a:rPr lang="zh-TW" altLang="en-US" sz="2400" dirty="0"/>
              <a:t>也</a:t>
            </a:r>
            <a:r>
              <a:rPr lang="zh-TW" altLang="zh-TW" sz="2400" dirty="0">
                <a:solidFill>
                  <a:srgbClr val="FF0000"/>
                </a:solidFill>
              </a:rPr>
              <a:t>凝聚</a:t>
            </a:r>
            <a:r>
              <a:rPr lang="zh-TW" altLang="en-US" sz="2400" dirty="0">
                <a:solidFill>
                  <a:srgbClr val="FF0000"/>
                </a:solidFill>
              </a:rPr>
              <a:t>了我們</a:t>
            </a:r>
            <a:r>
              <a:rPr lang="zh-TW" altLang="zh-TW" sz="2400" dirty="0">
                <a:solidFill>
                  <a:srgbClr val="FF0000"/>
                </a:solidFill>
              </a:rPr>
              <a:t>愛家鄉、愛土地之濃烈情</a:t>
            </a:r>
            <a:r>
              <a:rPr lang="zh-TW" altLang="en-US" sz="2400" dirty="0">
                <a:solidFill>
                  <a:srgbClr val="FF0000"/>
                </a:solidFill>
              </a:rPr>
              <a:t>誼</a:t>
            </a:r>
            <a:r>
              <a:rPr lang="zh-TW" altLang="zh-TW" sz="2400" dirty="0"/>
              <a:t>。</a:t>
            </a:r>
          </a:p>
          <a:p>
            <a:r>
              <a:rPr lang="zh-TW" altLang="zh-TW" sz="2400" dirty="0"/>
              <a:t>觀察古玉的過程，</a:t>
            </a:r>
            <a:r>
              <a:rPr lang="zh-TW" altLang="en-US" sz="2400" dirty="0"/>
              <a:t>讓</a:t>
            </a:r>
            <a:r>
              <a:rPr lang="zh-TW" altLang="zh-TW" sz="2400" dirty="0"/>
              <a:t>我們</a:t>
            </a:r>
            <a:r>
              <a:rPr lang="zh-TW" altLang="en-US" sz="2400" dirty="0"/>
              <a:t>發現</a:t>
            </a:r>
            <a:r>
              <a:rPr lang="zh-TW" altLang="zh-TW" sz="2400" dirty="0">
                <a:solidFill>
                  <a:srgbClr val="FF0000"/>
                </a:solidFill>
              </a:rPr>
              <a:t>古人創作玉器所</a:t>
            </a:r>
            <a:r>
              <a:rPr lang="zh-TW" altLang="en-US" sz="2400" dirty="0">
                <a:solidFill>
                  <a:srgbClr val="FF0000"/>
                </a:solidFill>
              </a:rPr>
              <a:t>面臨的</a:t>
            </a:r>
            <a:r>
              <a:rPr lang="zh-TW" altLang="zh-TW" sz="2400" dirty="0">
                <a:solidFill>
                  <a:srgbClr val="FF0000"/>
                </a:solidFill>
              </a:rPr>
              <a:t>各種困境與挑戰</a:t>
            </a:r>
            <a:r>
              <a:rPr lang="zh-TW" altLang="en-US" sz="2400" dirty="0"/>
              <a:t>，</a:t>
            </a:r>
            <a:r>
              <a:rPr lang="zh-TW" altLang="zh-TW" sz="2400" dirty="0"/>
              <a:t>即使</a:t>
            </a:r>
            <a:r>
              <a:rPr lang="zh-TW" altLang="en-US" sz="2400" dirty="0"/>
              <a:t>在</a:t>
            </a:r>
            <a:r>
              <a:rPr lang="zh-TW" altLang="zh-TW" sz="2400" dirty="0"/>
              <a:t>科技發達</a:t>
            </a:r>
            <a:r>
              <a:rPr lang="zh-TW" altLang="en-US" sz="2400" dirty="0"/>
              <a:t>的現代</a:t>
            </a:r>
            <a:r>
              <a:rPr lang="zh-TW" altLang="zh-TW" sz="2400" dirty="0"/>
              <a:t>，都是ㄧ件</a:t>
            </a:r>
            <a:r>
              <a:rPr lang="zh-TW" altLang="zh-TW" sz="2400" dirty="0">
                <a:solidFill>
                  <a:srgbClr val="FF0000"/>
                </a:solidFill>
              </a:rPr>
              <a:t>極為艱</a:t>
            </a:r>
            <a:r>
              <a:rPr lang="zh-TW" altLang="en-US" sz="2400" dirty="0">
                <a:solidFill>
                  <a:srgbClr val="FF0000"/>
                </a:solidFill>
              </a:rPr>
              <a:t>難</a:t>
            </a:r>
            <a:r>
              <a:rPr lang="zh-TW" altLang="zh-TW" sz="2400" dirty="0">
                <a:solidFill>
                  <a:srgbClr val="FF0000"/>
                </a:solidFill>
              </a:rPr>
              <a:t>的事</a:t>
            </a:r>
            <a:r>
              <a:rPr lang="zh-TW" altLang="en-US" sz="2400" dirty="0"/>
              <a:t>，先民們的</a:t>
            </a:r>
            <a:r>
              <a:rPr lang="zh-TW" altLang="en-US" sz="2400" dirty="0">
                <a:solidFill>
                  <a:srgbClr val="FF0000"/>
                </a:solidFill>
              </a:rPr>
              <a:t>智慧，實讓我們感佩</a:t>
            </a:r>
            <a:r>
              <a:rPr lang="en-US" altLang="zh-TW" sz="2400" dirty="0"/>
              <a:t>!</a:t>
            </a:r>
          </a:p>
          <a:p>
            <a:r>
              <a:rPr lang="zh-TW" altLang="zh-TW" sz="2400" dirty="0">
                <a:solidFill>
                  <a:srgbClr val="FF0000"/>
                </a:solidFill>
              </a:rPr>
              <a:t>認真執行</a:t>
            </a:r>
            <a:r>
              <a:rPr lang="zh-TW" altLang="en-US" sz="2400" dirty="0">
                <a:solidFill>
                  <a:srgbClr val="FF0000"/>
                </a:solidFill>
              </a:rPr>
              <a:t>我們的</a:t>
            </a:r>
            <a:r>
              <a:rPr lang="zh-TW" altLang="zh-TW" sz="2400" dirty="0">
                <a:solidFill>
                  <a:srgbClr val="FF0000"/>
                </a:solidFill>
              </a:rPr>
              <a:t>愛玉行動</a:t>
            </a:r>
            <a:r>
              <a:rPr lang="zh-TW" altLang="zh-TW" sz="2400" dirty="0"/>
              <a:t>，是我們</a:t>
            </a:r>
            <a:r>
              <a:rPr lang="zh-TW" altLang="en-US" sz="2400" dirty="0"/>
              <a:t>小組成員</a:t>
            </a:r>
            <a:r>
              <a:rPr lang="zh-TW" altLang="zh-TW" sz="2400" dirty="0"/>
              <a:t>秉持的共同信念。參與研究的過程，讓我們</a:t>
            </a:r>
            <a:r>
              <a:rPr lang="zh-TW" altLang="en-US" sz="2400" dirty="0"/>
              <a:t>有</a:t>
            </a:r>
            <a:r>
              <a:rPr lang="zh-TW" altLang="zh-TW" sz="2400" dirty="0"/>
              <a:t>機會跟隨史前人類腳步，</a:t>
            </a:r>
            <a:r>
              <a:rPr lang="zh-TW" altLang="zh-TW" sz="2400" dirty="0">
                <a:solidFill>
                  <a:srgbClr val="FF0000"/>
                </a:solidFill>
              </a:rPr>
              <a:t>學</a:t>
            </a:r>
            <a:r>
              <a:rPr lang="zh-TW" altLang="en-US" sz="2400" dirty="0">
                <a:solidFill>
                  <a:srgbClr val="FF0000"/>
                </a:solidFill>
              </a:rPr>
              <a:t>習</a:t>
            </a:r>
            <a:r>
              <a:rPr lang="zh-TW" altLang="zh-TW" sz="2400" dirty="0">
                <a:solidFill>
                  <a:srgbClr val="FF0000"/>
                </a:solidFill>
              </a:rPr>
              <a:t>他們面對、解決生活困境</a:t>
            </a:r>
            <a:r>
              <a:rPr lang="zh-TW" altLang="zh-TW" sz="2400" dirty="0"/>
              <a:t>，讓我們培養了</a:t>
            </a:r>
            <a:r>
              <a:rPr lang="zh-TW" altLang="en-US" sz="2400" dirty="0">
                <a:solidFill>
                  <a:srgbClr val="FF0000"/>
                </a:solidFill>
              </a:rPr>
              <a:t>積極</a:t>
            </a:r>
            <a:r>
              <a:rPr lang="zh-TW" altLang="zh-TW" sz="2400" dirty="0">
                <a:solidFill>
                  <a:srgbClr val="FF0000"/>
                </a:solidFill>
              </a:rPr>
              <a:t>面對</a:t>
            </a:r>
            <a:r>
              <a:rPr lang="zh-TW" altLang="en-US" sz="2400" dirty="0">
                <a:solidFill>
                  <a:srgbClr val="FF0000"/>
                </a:solidFill>
              </a:rPr>
              <a:t>困境</a:t>
            </a:r>
            <a:r>
              <a:rPr lang="zh-TW" altLang="zh-TW" sz="2400" dirty="0">
                <a:solidFill>
                  <a:srgbClr val="FF0000"/>
                </a:solidFill>
              </a:rPr>
              <a:t>的勇氣</a:t>
            </a:r>
            <a:r>
              <a:rPr lang="zh-TW" altLang="en-US" sz="2400" dirty="0">
                <a:solidFill>
                  <a:srgbClr val="FF0000"/>
                </a:solidFill>
              </a:rPr>
              <a:t>、態度與堅毅的</a:t>
            </a:r>
            <a:r>
              <a:rPr lang="zh-TW" altLang="zh-TW" sz="2400" dirty="0">
                <a:solidFill>
                  <a:srgbClr val="FF0000"/>
                </a:solidFill>
              </a:rPr>
              <a:t>科學精神。</a:t>
            </a:r>
          </a:p>
          <a:p>
            <a:r>
              <a:rPr lang="zh-TW" altLang="zh-TW" sz="2400" dirty="0"/>
              <a:t>很高興有這機會參與「愛玉特遣隊」的「</a:t>
            </a:r>
            <a:r>
              <a:rPr lang="zh-TW" altLang="zh-TW" sz="2400" b="1" dirty="0"/>
              <a:t>玉見花東</a:t>
            </a:r>
            <a:r>
              <a:rPr lang="en-US" altLang="zh-TW" sz="2400" b="1" dirty="0"/>
              <a:t>-</a:t>
            </a:r>
            <a:r>
              <a:rPr lang="zh-TW" altLang="zh-TW" sz="2400" b="1" dirty="0"/>
              <a:t>史前花東玉器文化探究</a:t>
            </a:r>
            <a:r>
              <a:rPr lang="zh-TW" altLang="zh-TW" sz="2400" dirty="0"/>
              <a:t>」行動。我們的</a:t>
            </a:r>
            <a:r>
              <a:rPr lang="zh-TW" altLang="zh-TW" sz="2400" b="1" dirty="0">
                <a:solidFill>
                  <a:srgbClr val="FF0000"/>
                </a:solidFill>
              </a:rPr>
              <a:t>愛玉行動已經展開，愛玉、愛鄉、愛土的情懷也已經在我們的心靈萌芽。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D278F45-D940-4DF3-93E7-E76DD327BDD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909353"/>
            <a:ext cx="2933920" cy="1948648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FCB44CA3-D9BF-4D82-BBA3-FED9E6F119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4297" y="4909352"/>
            <a:ext cx="2933920" cy="1948648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8D09F804-EE9F-45F2-B9E4-51CB9C526E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8217" y="4909352"/>
            <a:ext cx="2928476" cy="1948648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8B3599F5-00B6-4A4A-8891-D22415A5D7A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8424" y="0"/>
            <a:ext cx="3468810" cy="2308194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0662F4D5-BE42-436D-A4BB-677EB31DD2C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7282" y="4555347"/>
            <a:ext cx="3499306" cy="2302653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6B47658B-CA9E-4553-8045-D34A5440E85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27281" y="2308194"/>
            <a:ext cx="3459953" cy="224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692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F25836-96CC-4EAE-99BA-8904A0A1B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371" y="210105"/>
            <a:ext cx="8596668" cy="583096"/>
          </a:xfrm>
        </p:spPr>
        <p:txBody>
          <a:bodyPr>
            <a:normAutofit fontScale="90000"/>
          </a:bodyPr>
          <a:lstStyle/>
          <a:p>
            <a:r>
              <a:rPr lang="zh-TW" altLang="zh-TW" dirty="0"/>
              <a:t>肆、引註資料</a:t>
            </a:r>
            <a:br>
              <a:rPr lang="zh-TW" altLang="zh-TW" dirty="0"/>
            </a:b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7E7167F-4C18-4EC0-BC4C-277EF74E2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793201"/>
            <a:ext cx="10721594" cy="5785152"/>
          </a:xfrm>
        </p:spPr>
        <p:txBody>
          <a:bodyPr>
            <a:normAutofit/>
          </a:bodyPr>
          <a:lstStyle/>
          <a:p>
            <a:r>
              <a:rPr lang="zh-TW" altLang="zh-TW" sz="1600" dirty="0"/>
              <a:t>宋文薰、連照美（</a:t>
            </a:r>
            <a:r>
              <a:rPr lang="en-US" altLang="zh-TW" sz="1600" dirty="0"/>
              <a:t>1984</a:t>
            </a:r>
            <a:r>
              <a:rPr lang="zh-TW" altLang="zh-TW" sz="1600" dirty="0"/>
              <a:t>）。臺灣史前時代人獸形玉玦耳飾，國立臺灣大學考古人類學刊，</a:t>
            </a:r>
            <a:r>
              <a:rPr lang="en-US" altLang="zh-TW" sz="1600" dirty="0"/>
              <a:t>44</a:t>
            </a:r>
            <a:r>
              <a:rPr lang="zh-TW" altLang="zh-TW" sz="1600" dirty="0"/>
              <a:t>：</a:t>
            </a:r>
            <a:r>
              <a:rPr lang="en-US" altLang="zh-TW" sz="1600" dirty="0"/>
              <a:t>148-171</a:t>
            </a:r>
            <a:r>
              <a:rPr lang="zh-TW" altLang="zh-TW" sz="1600" dirty="0"/>
              <a:t>。</a:t>
            </a:r>
          </a:p>
          <a:p>
            <a:r>
              <a:rPr lang="zh-TW" altLang="zh-TW" sz="1600" dirty="0"/>
              <a:t>吳意琳、</a:t>
            </a:r>
            <a:r>
              <a:rPr lang="en-US" altLang="zh-TW" sz="1600" dirty="0"/>
              <a:t>Laurent </a:t>
            </a:r>
            <a:r>
              <a:rPr lang="en-US" altLang="zh-TW" sz="1600" dirty="0" err="1"/>
              <a:t>Deschodt</a:t>
            </a:r>
            <a:r>
              <a:rPr lang="en-US" altLang="zh-TW" sz="1600" dirty="0"/>
              <a:t>(2014)</a:t>
            </a:r>
            <a:r>
              <a:rPr lang="zh-TW" altLang="zh-TW" sz="1600" dirty="0"/>
              <a:t>。臺灣東部新石器遺址的空間分部及其相關問題，南島研究學報，三</a:t>
            </a:r>
            <a:r>
              <a:rPr lang="en-US" altLang="zh-TW" sz="1600" dirty="0"/>
              <a:t>(</a:t>
            </a:r>
            <a:r>
              <a:rPr lang="zh-TW" altLang="zh-TW" sz="1600" dirty="0"/>
              <a:t>二</a:t>
            </a:r>
            <a:r>
              <a:rPr lang="en-US" altLang="zh-TW" sz="1600" dirty="0"/>
              <a:t>)</a:t>
            </a:r>
            <a:r>
              <a:rPr lang="zh-TW" altLang="zh-TW" sz="1600" dirty="0"/>
              <a:t>，</a:t>
            </a:r>
            <a:r>
              <a:rPr lang="en-US" altLang="zh-TW" sz="1600" dirty="0" err="1"/>
              <a:t>pp.45</a:t>
            </a:r>
            <a:r>
              <a:rPr lang="en-US" altLang="zh-TW" sz="1600" dirty="0"/>
              <a:t>-70</a:t>
            </a:r>
            <a:r>
              <a:rPr lang="zh-TW" altLang="zh-TW" sz="1600" dirty="0"/>
              <a:t>。</a:t>
            </a:r>
          </a:p>
          <a:p>
            <a:r>
              <a:rPr lang="zh-TW" altLang="zh-TW" sz="1600" dirty="0"/>
              <a:t>洪曉純</a:t>
            </a:r>
            <a:r>
              <a:rPr lang="en-US" altLang="zh-TW" sz="1600" dirty="0"/>
              <a:t>(2000)</a:t>
            </a:r>
            <a:r>
              <a:rPr lang="zh-TW" altLang="zh-TW" sz="1600" dirty="0"/>
              <a:t>。臺灣、華南和菲律賓之石錛研究。國立臺灣大學人類學研究所碩士論文。（未出版）。</a:t>
            </a:r>
          </a:p>
          <a:p>
            <a:r>
              <a:rPr lang="zh-TW" altLang="zh-TW" sz="1600" dirty="0"/>
              <a:t>連照美</a:t>
            </a:r>
            <a:r>
              <a:rPr lang="en-US" altLang="zh-TW" sz="1600" dirty="0"/>
              <a:t>(1998)</a:t>
            </a:r>
            <a:r>
              <a:rPr lang="zh-TW" altLang="zh-TW" sz="1600" dirty="0"/>
              <a:t>。臺灣卑南玉器研究，東亞玉器第一冊：</a:t>
            </a:r>
            <a:r>
              <a:rPr lang="en-US" altLang="zh-TW" sz="1600" dirty="0"/>
              <a:t>351-367</a:t>
            </a:r>
            <a:r>
              <a:rPr lang="zh-TW" altLang="zh-TW" sz="1600" dirty="0"/>
              <a:t>，香港：中國考古藝術研究中心。</a:t>
            </a:r>
            <a:endParaRPr lang="en-US" altLang="zh-TW" sz="1600" dirty="0"/>
          </a:p>
          <a:p>
            <a:r>
              <a:rPr lang="zh-TW" altLang="zh-TW" sz="1600" dirty="0"/>
              <a:t>連照美、宋文薰</a:t>
            </a:r>
            <a:r>
              <a:rPr lang="en-US" altLang="zh-TW" sz="1600" dirty="0"/>
              <a:t>(2006)</a:t>
            </a:r>
            <a:r>
              <a:rPr lang="zh-TW" altLang="zh-TW" sz="1600" dirty="0"/>
              <a:t>。卑南遺址發掘：</a:t>
            </a:r>
            <a:r>
              <a:rPr lang="en-US" altLang="zh-TW" sz="1600" dirty="0"/>
              <a:t>1986-1989</a:t>
            </a:r>
            <a:r>
              <a:rPr lang="zh-TW" altLang="zh-TW" sz="1600" dirty="0"/>
              <a:t>：</a:t>
            </a:r>
            <a:r>
              <a:rPr lang="en-US" altLang="zh-TW" sz="1600" dirty="0"/>
              <a:t>1986-1989</a:t>
            </a:r>
            <a:r>
              <a:rPr lang="zh-TW" altLang="zh-TW" sz="1600" dirty="0"/>
              <a:t>，臺北：國立臺灣大學出版中心。</a:t>
            </a:r>
          </a:p>
          <a:p>
            <a:r>
              <a:rPr lang="zh-TW" altLang="zh-TW" sz="1600" dirty="0"/>
              <a:t>葉美珍</a:t>
            </a:r>
            <a:r>
              <a:rPr lang="en-US" altLang="zh-TW" sz="1600" dirty="0"/>
              <a:t>(2005)</a:t>
            </a:r>
            <a:r>
              <a:rPr lang="zh-TW" altLang="zh-TW" sz="1600" dirty="0"/>
              <a:t>。卑南遺址之玉器文化。刊於館藏卑南遺址玉器圖錄，臧振華、葉美珍主編，頁</a:t>
            </a:r>
            <a:r>
              <a:rPr lang="en-US" altLang="zh-TW" sz="1600" dirty="0"/>
              <a:t>17-36</a:t>
            </a:r>
            <a:r>
              <a:rPr lang="zh-TW" altLang="zh-TW" sz="1600" dirty="0"/>
              <a:t>。臺東：臺灣文化史前博物館；臺北：文建會。</a:t>
            </a:r>
          </a:p>
          <a:p>
            <a:r>
              <a:rPr lang="zh-TW" altLang="zh-TW" sz="1600" dirty="0"/>
              <a:t>飯塚義之、臧振華、李坤修</a:t>
            </a:r>
            <a:r>
              <a:rPr lang="en-US" altLang="zh-TW" sz="1600" dirty="0"/>
              <a:t>(2005)</a:t>
            </a:r>
            <a:r>
              <a:rPr lang="zh-TW" altLang="zh-TW" sz="1600" dirty="0"/>
              <a:t>。卑南玉器之考古礦物學。刊於館藏卑南遺址玉器圖錄，臧振華、葉美珍主編，頁</a:t>
            </a:r>
            <a:r>
              <a:rPr lang="en-US" altLang="zh-TW" sz="1600" dirty="0"/>
              <a:t>38-57</a:t>
            </a:r>
            <a:r>
              <a:rPr lang="zh-TW" altLang="zh-TW" sz="1600" dirty="0"/>
              <a:t>。臺東：臺灣文化史前博物館；臺北：文建會。</a:t>
            </a:r>
          </a:p>
          <a:p>
            <a:r>
              <a:rPr lang="zh-TW" altLang="zh-TW" sz="1600" dirty="0"/>
              <a:t>劉益昌</a:t>
            </a:r>
            <a:r>
              <a:rPr lang="en-US" altLang="zh-TW" sz="1600" dirty="0"/>
              <a:t>(2003)</a:t>
            </a:r>
            <a:r>
              <a:rPr lang="zh-TW" altLang="zh-TW" sz="1600" dirty="0"/>
              <a:t>。臺灣玉器流行年代及其相關問題，收錄於臧振華主編史前與古典文明：</a:t>
            </a:r>
            <a:r>
              <a:rPr lang="en-US" altLang="zh-TW" sz="1600" dirty="0"/>
              <a:t>1-44</a:t>
            </a:r>
            <a:r>
              <a:rPr lang="zh-TW" altLang="zh-TW" sz="1600" dirty="0"/>
              <a:t>，第三屆國際漢學會議論文集歷史組，臺北：中央研究院歷史語言研究所。</a:t>
            </a:r>
          </a:p>
          <a:p>
            <a:r>
              <a:rPr lang="zh-TW" altLang="zh-TW" sz="1600" dirty="0"/>
              <a:t>劉益昌</a:t>
            </a:r>
            <a:r>
              <a:rPr lang="en-US" altLang="zh-TW" sz="1600" dirty="0"/>
              <a:t>(2006)</a:t>
            </a:r>
            <a:r>
              <a:rPr lang="zh-TW" altLang="zh-TW" sz="1600" dirty="0"/>
              <a:t>。臺灣玉器製造技術與研究方法的初步檢討，收錄於許倬雲、張忠培主編新世紀的考古學—文化、區位、生態的多元互動：</a:t>
            </a:r>
            <a:r>
              <a:rPr lang="en-US" altLang="zh-TW" sz="1600" dirty="0"/>
              <a:t>471-496</a:t>
            </a:r>
            <a:r>
              <a:rPr lang="zh-TW" altLang="zh-TW" sz="1600" dirty="0"/>
              <a:t>，北京：紫禁城出版社。</a:t>
            </a:r>
          </a:p>
          <a:p>
            <a:r>
              <a:rPr lang="zh-TW" altLang="zh-TW" sz="1600" dirty="0"/>
              <a:t>臧振華</a:t>
            </a:r>
            <a:r>
              <a:rPr lang="en-US" altLang="zh-TW" sz="1600" dirty="0"/>
              <a:t>(2005)</a:t>
            </a:r>
            <a:r>
              <a:rPr lang="zh-TW" altLang="zh-TW" sz="1600" dirty="0"/>
              <a:t>。海隅奇葩─臺灣東岸的玉器文明。刊於館藏卑南遺址玉器圖錄，臧振華、葉美珍主編，頁</a:t>
            </a:r>
            <a:r>
              <a:rPr lang="en-US" altLang="zh-TW" sz="1600" dirty="0"/>
              <a:t>4-16</a:t>
            </a:r>
            <a:r>
              <a:rPr lang="zh-TW" altLang="zh-TW" sz="1600" dirty="0"/>
              <a:t>。臺東：臺灣文化史前博物館；臺北：文建會。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582722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4BC5AB-090D-4FDD-8FED-7270BCE77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123557"/>
            <a:ext cx="8596668" cy="1084757"/>
          </a:xfrm>
        </p:spPr>
        <p:txBody>
          <a:bodyPr>
            <a:normAutofit fontScale="90000"/>
          </a:bodyPr>
          <a:lstStyle/>
          <a:p>
            <a:r>
              <a:rPr lang="zh-TW" altLang="zh-TW" dirty="0"/>
              <a:t>壹、前言</a:t>
            </a:r>
            <a:br>
              <a:rPr lang="zh-TW" altLang="zh-TW" dirty="0"/>
            </a:br>
            <a:r>
              <a:rPr lang="zh-TW" altLang="zh-TW" dirty="0"/>
              <a:t>一、研究動機與目的</a:t>
            </a:r>
            <a:br>
              <a:rPr lang="zh-TW" altLang="zh-TW" dirty="0"/>
            </a:b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95BC712-8444-485A-B601-BD68A38AD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183" y="1204691"/>
            <a:ext cx="8596668" cy="4300026"/>
          </a:xfrm>
        </p:spPr>
        <p:txBody>
          <a:bodyPr>
            <a:normAutofit lnSpcReduction="10000"/>
          </a:bodyPr>
          <a:lstStyle/>
          <a:p>
            <a:r>
              <a:rPr lang="zh-TW" altLang="zh-TW" sz="2400" dirty="0">
                <a:solidFill>
                  <a:srgbClr val="FF0000"/>
                </a:solidFill>
              </a:rPr>
              <a:t>臺灣玉在距今</a:t>
            </a:r>
            <a:r>
              <a:rPr lang="en-US" altLang="zh-TW" sz="2400" dirty="0">
                <a:solidFill>
                  <a:srgbClr val="FF0000"/>
                </a:solidFill>
              </a:rPr>
              <a:t>3500</a:t>
            </a:r>
            <a:r>
              <a:rPr lang="zh-TW" altLang="zh-TW" sz="2400" dirty="0">
                <a:solidFill>
                  <a:srgbClr val="FF0000"/>
                </a:solidFill>
              </a:rPr>
              <a:t>年前</a:t>
            </a:r>
            <a:r>
              <a:rPr lang="en-US" altLang="zh-TW" sz="2400" dirty="0">
                <a:solidFill>
                  <a:srgbClr val="FF0000"/>
                </a:solidFill>
              </a:rPr>
              <a:t>(</a:t>
            </a:r>
            <a:r>
              <a:rPr lang="zh-TW" altLang="zh-TW" sz="2400" dirty="0">
                <a:solidFill>
                  <a:srgbClr val="FF0000"/>
                </a:solidFill>
              </a:rPr>
              <a:t>新石器時代</a:t>
            </a:r>
            <a:r>
              <a:rPr lang="en-US" altLang="zh-TW" sz="2400" dirty="0">
                <a:solidFill>
                  <a:srgbClr val="FF0000"/>
                </a:solidFill>
              </a:rPr>
              <a:t>)</a:t>
            </a:r>
            <a:r>
              <a:rPr lang="zh-TW" altLang="zh-TW" sz="2400" dirty="0">
                <a:solidFill>
                  <a:srgbClr val="FF0000"/>
                </a:solidFill>
              </a:rPr>
              <a:t>，就已經被當時的人應用在生活及飾品上</a:t>
            </a:r>
            <a:r>
              <a:rPr lang="zh-TW" altLang="zh-TW" sz="2400" dirty="0"/>
              <a:t>。</a:t>
            </a:r>
            <a:r>
              <a:rPr lang="zh-TW" altLang="en-US" sz="2400" dirty="0"/>
              <a:t>連照美</a:t>
            </a:r>
            <a:r>
              <a:rPr lang="zh-TW" altLang="zh-TW" sz="2400" dirty="0"/>
              <a:t>（</a:t>
            </a:r>
            <a:r>
              <a:rPr lang="en-US" altLang="zh-TW" sz="2400" dirty="0"/>
              <a:t>2006</a:t>
            </a:r>
            <a:r>
              <a:rPr lang="zh-TW" altLang="zh-TW" sz="2400" dirty="0"/>
              <a:t>）</a:t>
            </a:r>
            <a:r>
              <a:rPr lang="zh-TW" altLang="en-US" sz="2400" dirty="0"/>
              <a:t>帶領的</a:t>
            </a:r>
            <a:r>
              <a:rPr lang="zh-TW" altLang="zh-TW" sz="2400" dirty="0"/>
              <a:t>臺大考古團隊在</a:t>
            </a:r>
            <a:r>
              <a:rPr lang="en-US" altLang="zh-TW" sz="2400" dirty="0"/>
              <a:t>1980-1989</a:t>
            </a:r>
            <a:r>
              <a:rPr lang="zh-TW" altLang="en-US" sz="2400" dirty="0"/>
              <a:t>年，於</a:t>
            </a:r>
            <a:r>
              <a:rPr lang="zh-TW" altLang="zh-TW" sz="2400" dirty="0"/>
              <a:t>臺東卑南鄉共挖到近</a:t>
            </a:r>
            <a:r>
              <a:rPr lang="en-US" altLang="zh-TW" sz="2400" dirty="0"/>
              <a:t>1</a:t>
            </a:r>
            <a:r>
              <a:rPr lang="zh-TW" altLang="zh-TW" sz="2400" dirty="0"/>
              <a:t>萬件的玉玦耳飾、玉管、玉玲項鍊、玉鐲、臂環等陪葬玉器</a:t>
            </a:r>
            <a:r>
              <a:rPr lang="zh-TW" altLang="en-US" sz="2400" dirty="0"/>
              <a:t>。這</a:t>
            </a:r>
            <a:r>
              <a:rPr lang="zh-TW" altLang="zh-TW" sz="2400" dirty="0"/>
              <a:t>讓我們感到非常的</a:t>
            </a:r>
            <a:r>
              <a:rPr lang="zh-TW" altLang="en-US" sz="2400" dirty="0"/>
              <a:t>高興與</a:t>
            </a:r>
            <a:r>
              <a:rPr lang="zh-TW" altLang="zh-TW" sz="2400" dirty="0"/>
              <a:t>驚訝，原來花東地區早在新石器時代，就</a:t>
            </a:r>
            <a:r>
              <a:rPr lang="zh-TW" altLang="en-US" sz="2400" dirty="0"/>
              <a:t>流行</a:t>
            </a:r>
            <a:r>
              <a:rPr lang="zh-TW" altLang="zh-TW" sz="2400" dirty="0"/>
              <a:t>使用臺灣</a:t>
            </a:r>
            <a:r>
              <a:rPr lang="zh-TW" altLang="en-US" sz="2400" dirty="0"/>
              <a:t>玉</a:t>
            </a:r>
            <a:r>
              <a:rPr lang="en-US" altLang="zh-TW" sz="2400" dirty="0"/>
              <a:t>!</a:t>
            </a:r>
            <a:r>
              <a:rPr lang="zh-TW" altLang="en-US" sz="2400" dirty="0">
                <a:solidFill>
                  <a:srgbClr val="FF0000"/>
                </a:solidFill>
              </a:rPr>
              <a:t>這些美麗的珍寶與神秘的花東玉器，引起了</a:t>
            </a:r>
            <a:r>
              <a:rPr lang="zh-TW" altLang="zh-TW" sz="2400" dirty="0">
                <a:solidFill>
                  <a:srgbClr val="FF0000"/>
                </a:solidFill>
              </a:rPr>
              <a:t>我們產生想要一探究竟的強烈動機</a:t>
            </a:r>
            <a:r>
              <a:rPr lang="zh-TW" altLang="zh-TW" sz="2400" dirty="0"/>
              <a:t>。</a:t>
            </a:r>
          </a:p>
          <a:p>
            <a:r>
              <a:rPr lang="zh-TW" altLang="zh-TW" sz="2400" dirty="0"/>
              <a:t>依照我們</a:t>
            </a:r>
            <a:r>
              <a:rPr lang="zh-TW" altLang="en-US" sz="2400" dirty="0"/>
              <a:t>的</a:t>
            </a:r>
            <a:r>
              <a:rPr lang="zh-TW" altLang="zh-TW" sz="2400" dirty="0"/>
              <a:t>興趣、時間及能力，我們選定以下三</a:t>
            </a:r>
            <a:r>
              <a:rPr lang="zh-TW" altLang="en-US" sz="2400" dirty="0"/>
              <a:t>個目的</a:t>
            </a:r>
            <a:r>
              <a:rPr lang="zh-TW" altLang="zh-TW" sz="2400" dirty="0"/>
              <a:t>：</a:t>
            </a:r>
          </a:p>
          <a:p>
            <a:pPr lvl="1"/>
            <a:r>
              <a:rPr lang="zh-TW" altLang="zh-TW" sz="2000" dirty="0"/>
              <a:t>目的一：</a:t>
            </a:r>
            <a:r>
              <a:rPr lang="zh-TW" altLang="zh-TW" sz="2000" b="1" dirty="0">
                <a:solidFill>
                  <a:srgbClr val="FF0000"/>
                </a:solidFill>
              </a:rPr>
              <a:t>新石器時代出土的臺灣玉器</a:t>
            </a:r>
            <a:r>
              <a:rPr lang="zh-TW" altLang="en-US" sz="2000" b="1" dirty="0">
                <a:solidFill>
                  <a:srgbClr val="FF0000"/>
                </a:solidFill>
              </a:rPr>
              <a:t>玉礦來自哪裡</a:t>
            </a:r>
            <a:r>
              <a:rPr lang="zh-TW" altLang="zh-TW" sz="2000" b="1" dirty="0">
                <a:solidFill>
                  <a:srgbClr val="FF0000"/>
                </a:solidFill>
              </a:rPr>
              <a:t>？</a:t>
            </a:r>
          </a:p>
          <a:p>
            <a:pPr lvl="1"/>
            <a:r>
              <a:rPr lang="zh-TW" altLang="zh-TW" sz="2000" dirty="0"/>
              <a:t>目的二：</a:t>
            </a:r>
            <a:r>
              <a:rPr lang="zh-TW" altLang="zh-TW" sz="2000" b="1" dirty="0">
                <a:solidFill>
                  <a:srgbClr val="FF0000"/>
                </a:solidFill>
              </a:rPr>
              <a:t>考古出土的臺灣玉器有哪些造型、功能與特性？</a:t>
            </a:r>
          </a:p>
          <a:p>
            <a:pPr lvl="1"/>
            <a:r>
              <a:rPr lang="zh-TW" altLang="zh-TW" sz="2000" dirty="0"/>
              <a:t>目的三：</a:t>
            </a:r>
            <a:r>
              <a:rPr lang="zh-TW" altLang="zh-TW" sz="2000" b="1" dirty="0">
                <a:solidFill>
                  <a:srgbClr val="FF0000"/>
                </a:solidFill>
              </a:rPr>
              <a:t>古人如何製玉？用什麼材料來鑽穿玉石？</a:t>
            </a:r>
          </a:p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6DFF9CD-C7E6-4A98-B376-DA0854AB0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1137" y="4725846"/>
            <a:ext cx="1600863" cy="2132154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4F32E25D-9046-49AA-9F1D-2F7A56372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2343" y="3659769"/>
            <a:ext cx="1600863" cy="2132154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5D5E448E-D2BE-4AAE-A40A-E64D64D55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7036" y="5049308"/>
            <a:ext cx="1341341" cy="1786502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8D74D7FA-6E40-4449-BCF5-F81E962E7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1136" y="81657"/>
            <a:ext cx="1600863" cy="2132154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B09BE0B8-3377-4C3A-B5C1-311CABF3C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1135" y="2513481"/>
            <a:ext cx="1600863" cy="2132154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40F086BE-F143-4B83-AEC6-640AD1C5D1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150" y="5680976"/>
            <a:ext cx="837380" cy="1115288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71BB199B-25DA-4771-B311-6679513A94C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1860" y="5680976"/>
            <a:ext cx="830074" cy="1105557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1177DD55-F64F-4871-A042-F802A20F43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3761" y="5631863"/>
            <a:ext cx="891038" cy="1186754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67A1AAC4-8362-4757-BE47-81FDDA0DB3E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228" y="5591035"/>
            <a:ext cx="988211" cy="1316176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76173871-949A-4805-A8E8-40D0E350011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941" y="5680976"/>
            <a:ext cx="854163" cy="113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36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78C3FC-2952-4C14-954F-EC1EBB461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105" y="0"/>
            <a:ext cx="3113431" cy="1320800"/>
          </a:xfrm>
        </p:spPr>
        <p:txBody>
          <a:bodyPr/>
          <a:lstStyle/>
          <a:p>
            <a:r>
              <a:rPr lang="zh-TW" altLang="zh-TW" dirty="0"/>
              <a:t>二、研究架構</a:t>
            </a:r>
            <a:br>
              <a:rPr lang="zh-TW" altLang="zh-TW" dirty="0"/>
            </a:b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8AE88395-9EF5-43F1-B8C2-6600CCA216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592" y="844562"/>
            <a:ext cx="8966913" cy="3013545"/>
          </a:xfr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06D1AAA8-9586-4646-B438-2D36A3ACF99E}"/>
              </a:ext>
            </a:extLst>
          </p:cNvPr>
          <p:cNvSpPr/>
          <p:nvPr/>
        </p:nvSpPr>
        <p:spPr>
          <a:xfrm>
            <a:off x="128321" y="3975220"/>
            <a:ext cx="89669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9410">
              <a:spcBef>
                <a:spcPts val="600"/>
              </a:spcBef>
              <a:spcAft>
                <a:spcPts val="600"/>
              </a:spcAft>
            </a:pPr>
            <a:r>
              <a:rPr lang="zh-TW" altLang="zh-TW" sz="2000" kern="100" dirty="0">
                <a:solidFill>
                  <a:srgbClr val="333333"/>
                </a:solidFill>
                <a:latin typeface="Helvetica" panose="020B0604020202020204" pitchFamily="34" charset="0"/>
                <a:ea typeface="新細明體" panose="02020500000000000000" pitchFamily="18" charset="-120"/>
                <a:cs typeface="Helvetica" panose="020B0604020202020204" pitchFamily="34" charset="0"/>
              </a:rPr>
              <a:t>說明</a:t>
            </a:r>
            <a:r>
              <a:rPr lang="zh-TW" altLang="zh-TW" sz="2000" kern="100" dirty="0">
                <a:solidFill>
                  <a:srgbClr val="333333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Helvetica" panose="020B0604020202020204" pitchFamily="34" charset="0"/>
              </a:rPr>
              <a:t>：</a:t>
            </a:r>
            <a:r>
              <a:rPr lang="zh-TW" altLang="zh-TW" sz="2000" kern="100" dirty="0">
                <a:solidFill>
                  <a:srgbClr val="333333"/>
                </a:solidFill>
                <a:latin typeface="Helvetica" panose="020B0604020202020204" pitchFamily="34" charset="0"/>
                <a:ea typeface="新細明體" panose="02020500000000000000" pitchFamily="18" charset="-120"/>
                <a:cs typeface="Helvetica" panose="020B0604020202020204" pitchFamily="34" charset="0"/>
              </a:rPr>
              <a:t>田野調查部分，我們從</a:t>
            </a:r>
            <a:r>
              <a:rPr lang="en-US" altLang="zh-TW" sz="2000" kern="100" dirty="0">
                <a:solidFill>
                  <a:srgbClr val="333333"/>
                </a:solidFill>
                <a:latin typeface="Helvetica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106</a:t>
            </a:r>
            <a:r>
              <a:rPr lang="zh-TW" altLang="zh-TW" sz="2000" kern="100" dirty="0">
                <a:solidFill>
                  <a:srgbClr val="333333"/>
                </a:solidFill>
                <a:latin typeface="Helvetica" panose="020B0604020202020204" pitchFamily="34" charset="0"/>
                <a:ea typeface="新細明體" panose="02020500000000000000" pitchFamily="18" charset="-120"/>
                <a:cs typeface="Helvetica" panose="020B0604020202020204" pitchFamily="34" charset="0"/>
              </a:rPr>
              <a:t>年</a:t>
            </a:r>
            <a:r>
              <a:rPr lang="en-US" altLang="zh-TW" sz="2000" kern="100" dirty="0">
                <a:solidFill>
                  <a:srgbClr val="333333"/>
                </a:solidFill>
                <a:latin typeface="Helvetica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4</a:t>
            </a:r>
            <a:r>
              <a:rPr lang="zh-TW" altLang="zh-TW" sz="2000" kern="100" dirty="0">
                <a:solidFill>
                  <a:srgbClr val="333333"/>
                </a:solidFill>
                <a:latin typeface="Helvetica" panose="020B0604020202020204" pitchFamily="34" charset="0"/>
                <a:ea typeface="新細明體" panose="02020500000000000000" pitchFamily="18" charset="-120"/>
                <a:cs typeface="Helvetica" panose="020B0604020202020204" pitchFamily="34" charset="0"/>
              </a:rPr>
              <a:t>月份開始，陸續踏查了平林、重光、花岡山、鹽寮、新社等五處遺址，也到中央研究院位於美崙花師教育學院的暫存庫房進行學習，收穫非常豐富。</a:t>
            </a:r>
            <a:endParaRPr lang="zh-TW" altLang="zh-TW" sz="20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0B2F0DE-ABBC-4089-A756-8ED4AA7AAE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8505" y="1944769"/>
            <a:ext cx="3095207" cy="2093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68AAF85A-E3A0-419C-811E-AB9AF4700FA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1013" y="5350008"/>
            <a:ext cx="2280857" cy="1514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11FFF97E-A7CD-48EC-AFF9-CE9007B3BAA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9472" y="5360475"/>
            <a:ext cx="2267048" cy="1507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36451079-A094-465E-A836-7467B4411A1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6918" y="5379750"/>
            <a:ext cx="2064252" cy="151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A46268CA-7DE4-437E-A4C1-0CE9AF06420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79750"/>
            <a:ext cx="2212418" cy="1469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076B1FD9-00E9-4A8D-9C88-90A2654DAB5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05110" y="-45508"/>
            <a:ext cx="3110285" cy="1990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B4E155AF-DAFE-44E1-8AB8-B9A2C8CF02F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95234" y="4038010"/>
            <a:ext cx="3096766" cy="2840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2810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603857-9F48-47E7-82F9-F67472EE4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614" y="45250"/>
            <a:ext cx="10535478" cy="1735842"/>
          </a:xfrm>
        </p:spPr>
        <p:txBody>
          <a:bodyPr>
            <a:noAutofit/>
          </a:bodyPr>
          <a:lstStyle/>
          <a:p>
            <a:r>
              <a:rPr lang="zh-TW" altLang="zh-TW" b="1" dirty="0"/>
              <a:t>貳、正文</a:t>
            </a:r>
            <a:br>
              <a:rPr lang="zh-TW" altLang="zh-TW" dirty="0"/>
            </a:br>
            <a:r>
              <a:rPr lang="zh-TW" altLang="zh-TW" b="1" dirty="0"/>
              <a:t>一、新石器時代</a:t>
            </a:r>
            <a:r>
              <a:rPr lang="zh-TW" altLang="en-US" b="1" dirty="0"/>
              <a:t>台灣</a:t>
            </a:r>
            <a:r>
              <a:rPr lang="zh-TW" altLang="zh-TW" b="1" dirty="0"/>
              <a:t>出土的玉器都</a:t>
            </a:r>
            <a:r>
              <a:rPr lang="zh-TW" altLang="en-US" b="1" dirty="0"/>
              <a:t>來自</a:t>
            </a:r>
            <a:r>
              <a:rPr lang="zh-TW" altLang="zh-TW" b="1" dirty="0"/>
              <a:t>花蓮壽豐</a:t>
            </a:r>
            <a:br>
              <a:rPr lang="en-US" altLang="zh-TW" b="1" dirty="0"/>
            </a:br>
            <a:r>
              <a:rPr lang="zh-TW" altLang="en-US" b="1" dirty="0">
                <a:solidFill>
                  <a:srgbClr val="FF0000"/>
                </a:solidFill>
              </a:rPr>
              <a:t>證據一</a:t>
            </a:r>
            <a:r>
              <a:rPr lang="zh-TW" altLang="en-US" b="1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：</a:t>
            </a:r>
            <a:r>
              <a:rPr lang="zh-TW" altLang="en-US" b="1" dirty="0">
                <a:solidFill>
                  <a:srgbClr val="FF0000"/>
                </a:solidFill>
              </a:rPr>
              <a:t>文獻</a:t>
            </a:r>
            <a:br>
              <a:rPr lang="en-US" altLang="zh-TW" b="1" dirty="0"/>
            </a:br>
            <a:r>
              <a:rPr lang="zh-TW" altLang="en-US" b="1" dirty="0"/>
              <a:t>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DE3784C-3AEE-4C5D-9A54-41AC6E4C4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476" y="1781092"/>
            <a:ext cx="4498966" cy="4717289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/>
              <a:t>(1)</a:t>
            </a:r>
            <a:r>
              <a:rPr lang="zh-TW" altLang="zh-TW" b="1" dirty="0">
                <a:solidFill>
                  <a:srgbClr val="FF0000"/>
                </a:solidFill>
              </a:rPr>
              <a:t>王執明</a:t>
            </a:r>
            <a:r>
              <a:rPr lang="zh-TW" altLang="zh-TW" dirty="0"/>
              <a:t>、連照美、宋文薰、俞震甫、陳正宏</a:t>
            </a:r>
            <a:r>
              <a:rPr lang="en-US" altLang="zh-TW" dirty="0"/>
              <a:t>(1996)</a:t>
            </a:r>
            <a:r>
              <a:rPr lang="zh-TW" altLang="en-US" dirty="0"/>
              <a:t> </a:t>
            </a:r>
            <a:r>
              <a:rPr lang="zh-TW" altLang="zh-TW" dirty="0"/>
              <a:t>透過</a:t>
            </a:r>
            <a:r>
              <a:rPr lang="zh-TW" altLang="zh-TW" b="1" u="sng" dirty="0">
                <a:solidFill>
                  <a:srgbClr val="FF0000"/>
                </a:solidFill>
              </a:rPr>
              <a:t>偏光</a:t>
            </a:r>
            <a:r>
              <a:rPr lang="zh-TW" altLang="zh-TW" b="1" dirty="0">
                <a:solidFill>
                  <a:srgbClr val="FF0000"/>
                </a:solidFill>
              </a:rPr>
              <a:t>及</a:t>
            </a:r>
            <a:r>
              <a:rPr lang="zh-TW" altLang="zh-TW" b="1" u="sng" dirty="0">
                <a:solidFill>
                  <a:srgbClr val="FF0000"/>
                </a:solidFill>
              </a:rPr>
              <a:t>電子顯微鏡</a:t>
            </a:r>
            <a:r>
              <a:rPr lang="zh-TW" altLang="zh-TW" dirty="0"/>
              <a:t>分析</a:t>
            </a:r>
            <a:r>
              <a:rPr lang="en-US" altLang="zh-TW" dirty="0"/>
              <a:t>1980-1982</a:t>
            </a:r>
            <a:r>
              <a:rPr lang="zh-TW" altLang="zh-TW" dirty="0"/>
              <a:t>年卑南遺址玉器，發現這些玉器內部結構呈片狀與纖維</a:t>
            </a:r>
            <a:r>
              <a:rPr lang="zh-TW" altLang="en-US" dirty="0"/>
              <a:t>構造</a:t>
            </a:r>
            <a:r>
              <a:rPr lang="zh-TW" altLang="zh-TW" dirty="0"/>
              <a:t>，與花蓮壽豐荖腦山與萬榮西林</a:t>
            </a:r>
            <a:r>
              <a:rPr lang="zh-TW" altLang="en-US" dirty="0"/>
              <a:t>的</a:t>
            </a:r>
            <a:r>
              <a:rPr lang="zh-TW" altLang="zh-TW" dirty="0"/>
              <a:t>臺灣玉礦產地質特性相符。</a:t>
            </a:r>
          </a:p>
          <a:p>
            <a:r>
              <a:rPr lang="en-US" altLang="zh-TW" dirty="0"/>
              <a:t>(2)</a:t>
            </a:r>
            <a:r>
              <a:rPr lang="zh-TW" altLang="zh-TW" b="1" dirty="0">
                <a:solidFill>
                  <a:srgbClr val="FF0000"/>
                </a:solidFill>
              </a:rPr>
              <a:t>譚立平</a:t>
            </a:r>
            <a:r>
              <a:rPr lang="zh-TW" altLang="zh-TW" dirty="0"/>
              <a:t>、連照美、余炳盛</a:t>
            </a:r>
            <a:r>
              <a:rPr lang="en-US" altLang="zh-TW" dirty="0"/>
              <a:t>(1997)</a:t>
            </a:r>
            <a:r>
              <a:rPr lang="zh-TW" altLang="en-US" dirty="0"/>
              <a:t> </a:t>
            </a:r>
            <a:r>
              <a:rPr lang="zh-TW" altLang="zh-TW" dirty="0"/>
              <a:t>選取</a:t>
            </a:r>
            <a:r>
              <a:rPr lang="en-US" altLang="zh-TW" dirty="0"/>
              <a:t>1980-1982</a:t>
            </a:r>
            <a:r>
              <a:rPr lang="zh-TW" altLang="zh-TW" dirty="0"/>
              <a:t>年卑南遺址出土的</a:t>
            </a:r>
            <a:r>
              <a:rPr lang="en-US" altLang="zh-TW" dirty="0"/>
              <a:t>20</a:t>
            </a:r>
            <a:r>
              <a:rPr lang="zh-TW" altLang="zh-TW" dirty="0"/>
              <a:t>件臺灣玉器廢料，</a:t>
            </a:r>
            <a:r>
              <a:rPr lang="zh-TW" altLang="zh-TW" b="1" dirty="0">
                <a:solidFill>
                  <a:srgbClr val="FF0000"/>
                </a:solidFill>
              </a:rPr>
              <a:t>進行顏色、比重及拉曼光譜</a:t>
            </a:r>
            <a:r>
              <a:rPr lang="zh-TW" altLang="zh-TW" dirty="0"/>
              <a:t>檢測，也發現這批卑南遺址出土的玉器，與花蓮壽豐荖腦山、萬榮西林一帶玉器，具有相同的物理屬性。</a:t>
            </a:r>
            <a:endParaRPr lang="en-US" altLang="zh-TW" dirty="0"/>
          </a:p>
          <a:p>
            <a:r>
              <a:rPr lang="en-US" altLang="zh-TW" dirty="0"/>
              <a:t>(3)</a:t>
            </a:r>
            <a:r>
              <a:rPr lang="zh-TW" altLang="zh-TW" b="1" dirty="0">
                <a:solidFill>
                  <a:srgbClr val="FF0000"/>
                </a:solidFill>
              </a:rPr>
              <a:t>飯塚義之</a:t>
            </a:r>
            <a:r>
              <a:rPr lang="zh-TW" altLang="zh-TW" dirty="0"/>
              <a:t>、臧振華、李坤修</a:t>
            </a:r>
            <a:r>
              <a:rPr lang="en-US" altLang="zh-TW" dirty="0"/>
              <a:t>(2005) </a:t>
            </a:r>
            <a:r>
              <a:rPr lang="zh-TW" altLang="zh-TW" dirty="0"/>
              <a:t>透過</a:t>
            </a:r>
            <a:r>
              <a:rPr lang="zh-TW" altLang="zh-TW" b="1" dirty="0">
                <a:solidFill>
                  <a:srgbClr val="FF0000"/>
                </a:solidFill>
              </a:rPr>
              <a:t>低真空掃描式電子顯微鏡</a:t>
            </a:r>
            <a:r>
              <a:rPr lang="zh-TW" altLang="zh-TW" dirty="0"/>
              <a:t>對國立臺灣史前文化博物館的</a:t>
            </a:r>
            <a:r>
              <a:rPr lang="en-US" altLang="zh-TW" dirty="0"/>
              <a:t>30</a:t>
            </a:r>
            <a:r>
              <a:rPr lang="zh-TW" altLang="zh-TW" dirty="0"/>
              <a:t>件玉器進行化學成分分析，發現這些玉器</a:t>
            </a:r>
            <a:r>
              <a:rPr lang="zh-TW" altLang="en-US" dirty="0"/>
              <a:t>跟</a:t>
            </a:r>
            <a:r>
              <a:rPr lang="zh-TW" altLang="zh-TW" dirty="0"/>
              <a:t>花蓮</a:t>
            </a:r>
            <a:r>
              <a:rPr lang="zh-TW" altLang="en-US" dirty="0"/>
              <a:t>的</a:t>
            </a:r>
            <a:r>
              <a:rPr lang="zh-TW" altLang="zh-TW" dirty="0"/>
              <a:t>臺灣玉</a:t>
            </a:r>
            <a:r>
              <a:rPr lang="zh-TW" altLang="en-US" dirty="0"/>
              <a:t>具有</a:t>
            </a:r>
            <a:r>
              <a:rPr lang="zh-TW" altLang="zh-TW" dirty="0"/>
              <a:t>相同的化學屬性。</a:t>
            </a:r>
            <a:endParaRPr lang="en-US" altLang="zh-TW" dirty="0"/>
          </a:p>
          <a:p>
            <a:endParaRPr lang="en-US" altLang="zh-TW" dirty="0"/>
          </a:p>
          <a:p>
            <a:endParaRPr lang="zh-TW" altLang="zh-TW" dirty="0"/>
          </a:p>
          <a:p>
            <a:endParaRPr lang="en-US" altLang="zh-TW" dirty="0"/>
          </a:p>
          <a:p>
            <a:endParaRPr lang="zh-TW" altLang="zh-TW" dirty="0"/>
          </a:p>
          <a:p>
            <a:endParaRPr lang="zh-TW" altLang="zh-TW" dirty="0"/>
          </a:p>
          <a:p>
            <a:endParaRPr lang="zh-TW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C38DF83-537A-40EE-8302-059E45AF1482}"/>
              </a:ext>
            </a:extLst>
          </p:cNvPr>
          <p:cNvSpPr/>
          <p:nvPr/>
        </p:nvSpPr>
        <p:spPr>
          <a:xfrm>
            <a:off x="4965235" y="1259962"/>
            <a:ext cx="54784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(4)</a:t>
            </a:r>
            <a:r>
              <a:rPr lang="zh-TW" altLang="en-US" dirty="0"/>
              <a:t>澳洲國立大學的</a:t>
            </a:r>
            <a:r>
              <a:rPr lang="zh-TW" altLang="en-US" b="1" dirty="0">
                <a:solidFill>
                  <a:srgbClr val="FF0000"/>
                </a:solidFill>
              </a:rPr>
              <a:t>洪</a:t>
            </a:r>
            <a:r>
              <a:rPr lang="zh-TW" altLang="zh-TW" b="1" dirty="0">
                <a:solidFill>
                  <a:srgbClr val="FF0000"/>
                </a:solidFill>
              </a:rPr>
              <a:t>曉純博士</a:t>
            </a:r>
            <a:r>
              <a:rPr lang="en-US" altLang="zh-TW" dirty="0"/>
              <a:t>(2012)</a:t>
            </a:r>
            <a:r>
              <a:rPr lang="zh-TW" altLang="zh-TW" dirty="0"/>
              <a:t>，使用</a:t>
            </a:r>
            <a:r>
              <a:rPr lang="zh-TW" altLang="zh-TW" b="1" dirty="0">
                <a:solidFill>
                  <a:srgbClr val="FF0000"/>
                </a:solidFill>
              </a:rPr>
              <a:t>電子微探儀</a:t>
            </a:r>
            <a:r>
              <a:rPr lang="zh-TW" altLang="zh-TW" dirty="0"/>
              <a:t>分析二百件以上的玉器，確定超過一百五十件、出土</a:t>
            </a:r>
            <a:r>
              <a:rPr lang="zh-TW" altLang="en-US" dirty="0"/>
              <a:t>於</a:t>
            </a:r>
            <a:r>
              <a:rPr lang="zh-TW" altLang="zh-TW" dirty="0"/>
              <a:t>臺灣、澎湖、綠島、蘭嶼</a:t>
            </a:r>
            <a:r>
              <a:rPr lang="zh-TW" altLang="en-US" dirty="0"/>
              <a:t>、</a:t>
            </a:r>
            <a:r>
              <a:rPr lang="zh-TW" altLang="zh-TW" dirty="0"/>
              <a:t>東南亞菲律賓、馬來西亞、越南及泰國的考古遺址玉器礦物來源為花蓮。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zh-TW" dirty="0"/>
              <a:t>綜觀以上，</a:t>
            </a:r>
            <a:r>
              <a:rPr lang="zh-TW" altLang="zh-TW" b="1" dirty="0">
                <a:solidFill>
                  <a:srgbClr val="FF0000"/>
                </a:solidFill>
              </a:rPr>
              <a:t>不論是臺灣或東南亞地區考古出土的玉器原料來源，皆為花蓮壽豐荖腦山、萬榮西林的玉礦區</a:t>
            </a:r>
            <a:r>
              <a:rPr lang="zh-TW" altLang="zh-TW" dirty="0"/>
              <a:t>，彰顯出花蓮地區在於於史前時代，對臺灣及東南亞各國玉器文化之重要貢獻！</a:t>
            </a:r>
          </a:p>
        </p:txBody>
      </p:sp>
      <p:pic>
        <p:nvPicPr>
          <p:cNvPr id="7" name="內容版面配置區 5">
            <a:extLst>
              <a:ext uri="{FF2B5EF4-FFF2-40B4-BE49-F238E27FC236}">
                <a16:creationId xmlns:a16="http://schemas.microsoft.com/office/drawing/2014/main" id="{555D6592-CFE3-4E71-BCC0-3C0CEABF9C1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0574" y="3926929"/>
            <a:ext cx="4121426" cy="2740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795112C2-4163-4C7E-9463-4EA66377F2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6442" y="3926928"/>
            <a:ext cx="3357840" cy="2732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6776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FE3C92-5AA9-4B4E-96DE-F3549B80E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061" y="186685"/>
            <a:ext cx="9524189" cy="1116039"/>
          </a:xfrm>
        </p:spPr>
        <p:txBody>
          <a:bodyPr>
            <a:normAutofit fontScale="90000"/>
          </a:bodyPr>
          <a:lstStyle/>
          <a:p>
            <a:r>
              <a:rPr lang="zh-TW" altLang="zh-TW" b="1" dirty="0"/>
              <a:t>一、新石器時代</a:t>
            </a:r>
            <a:r>
              <a:rPr lang="zh-TW" altLang="en-US" b="1" dirty="0"/>
              <a:t>台灣</a:t>
            </a:r>
            <a:r>
              <a:rPr lang="zh-TW" altLang="zh-TW" b="1" dirty="0"/>
              <a:t>出土的玉器都從</a:t>
            </a:r>
            <a:r>
              <a:rPr lang="zh-TW" altLang="en-US" b="1" dirty="0"/>
              <a:t>來自</a:t>
            </a:r>
            <a:r>
              <a:rPr lang="zh-TW" altLang="zh-TW" b="1" dirty="0"/>
              <a:t>花蓮壽豐</a:t>
            </a:r>
            <a:r>
              <a:rPr lang="en-US" altLang="zh-TW" b="1" dirty="0"/>
              <a:t>-</a:t>
            </a:r>
            <a:r>
              <a:rPr lang="zh-TW" altLang="en-US" dirty="0">
                <a:solidFill>
                  <a:srgbClr val="FF0000"/>
                </a:solidFill>
              </a:rPr>
              <a:t>證據二，來自田野調查的發現</a:t>
            </a:r>
            <a:br>
              <a:rPr lang="zh-TW" altLang="en-US" dirty="0"/>
            </a:br>
            <a:endParaRPr lang="zh-TW" altLang="en-US" dirty="0"/>
          </a:p>
        </p:txBody>
      </p:sp>
      <p:pic>
        <p:nvPicPr>
          <p:cNvPr id="3074" name="Picture 2" descr="IMG_6169">
            <a:extLst>
              <a:ext uri="{FF2B5EF4-FFF2-40B4-BE49-F238E27FC236}">
                <a16:creationId xmlns:a16="http://schemas.microsoft.com/office/drawing/2014/main" id="{28D3075B-CAE0-4D41-B4B8-A33777C30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4182" y="1755891"/>
            <a:ext cx="1905000" cy="15465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_DSC4770">
            <a:extLst>
              <a:ext uri="{FF2B5EF4-FFF2-40B4-BE49-F238E27FC236}">
                <a16:creationId xmlns:a16="http://schemas.microsoft.com/office/drawing/2014/main" id="{9678E3AA-1ACC-4FF8-AB98-5119D28C4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115" y="1774708"/>
            <a:ext cx="2026607" cy="15280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IMG_6158">
            <a:extLst>
              <a:ext uri="{FF2B5EF4-FFF2-40B4-BE49-F238E27FC236}">
                <a16:creationId xmlns:a16="http://schemas.microsoft.com/office/drawing/2014/main" id="{3DE6D538-B792-4D78-914D-651845E6D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0900" y="1763829"/>
            <a:ext cx="1997075" cy="15577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_DSC4817">
            <a:extLst>
              <a:ext uri="{FF2B5EF4-FFF2-40B4-BE49-F238E27FC236}">
                <a16:creationId xmlns:a16="http://schemas.microsoft.com/office/drawing/2014/main" id="{F226504E-2748-4A54-95DD-AB8B780DE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394" y="3321520"/>
            <a:ext cx="1945893" cy="15496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IMG_6343">
            <a:extLst>
              <a:ext uri="{FF2B5EF4-FFF2-40B4-BE49-F238E27FC236}">
                <a16:creationId xmlns:a16="http://schemas.microsoft.com/office/drawing/2014/main" id="{ED2C3005-6DD9-456B-94E6-B04FCB5FD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8902" y="3302440"/>
            <a:ext cx="1973263" cy="15687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IMG_6412">
            <a:extLst>
              <a:ext uri="{FF2B5EF4-FFF2-40B4-BE49-F238E27FC236}">
                <a16:creationId xmlns:a16="http://schemas.microsoft.com/office/drawing/2014/main" id="{D0D9FC39-6A26-4662-8529-D0FC2B67D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0109" y="3292862"/>
            <a:ext cx="1997075" cy="15783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IMG_6435">
            <a:extLst>
              <a:ext uri="{FF2B5EF4-FFF2-40B4-BE49-F238E27FC236}">
                <a16:creationId xmlns:a16="http://schemas.microsoft.com/office/drawing/2014/main" id="{CE144066-5C37-4886-A591-F464BA6C6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8885" y="3321519"/>
            <a:ext cx="1955278" cy="15496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2F2DBCB2-C141-4F2C-AF21-4893E5A6C929}"/>
              </a:ext>
            </a:extLst>
          </p:cNvPr>
          <p:cNvSpPr txBox="1"/>
          <p:nvPr/>
        </p:nvSpPr>
        <p:spPr>
          <a:xfrm>
            <a:off x="8705142" y="2312302"/>
            <a:ext cx="228443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</a:rPr>
              <a:t>上重光遺址</a:t>
            </a:r>
            <a:endParaRPr lang="en-US" altLang="zh-TW" sz="3200" dirty="0">
              <a:solidFill>
                <a:srgbClr val="FF0000"/>
              </a:solidFill>
            </a:endParaRPr>
          </a:p>
          <a:p>
            <a:endParaRPr lang="en-US" altLang="zh-TW" sz="3200" dirty="0">
              <a:solidFill>
                <a:srgbClr val="FF0000"/>
              </a:solidFill>
            </a:endParaRPr>
          </a:p>
          <a:p>
            <a:endParaRPr lang="en-US" altLang="zh-TW" sz="3200" dirty="0">
              <a:solidFill>
                <a:srgbClr val="FF0000"/>
              </a:solidFill>
            </a:endParaRPr>
          </a:p>
          <a:p>
            <a:r>
              <a:rPr lang="zh-TW" altLang="en-US" sz="3200" dirty="0">
                <a:solidFill>
                  <a:srgbClr val="FF0000"/>
                </a:solidFill>
              </a:rPr>
              <a:t>下重光遺址</a:t>
            </a:r>
            <a:endParaRPr lang="en-US" altLang="zh-TW" sz="3200" dirty="0">
              <a:solidFill>
                <a:srgbClr val="FF0000"/>
              </a:solidFill>
            </a:endParaRPr>
          </a:p>
          <a:p>
            <a:endParaRPr lang="en-US" altLang="zh-TW" sz="3200" dirty="0">
              <a:solidFill>
                <a:srgbClr val="FF0000"/>
              </a:solidFill>
            </a:endParaRPr>
          </a:p>
          <a:p>
            <a:endParaRPr lang="en-US" altLang="zh-TW" sz="3200" dirty="0">
              <a:solidFill>
                <a:srgbClr val="FF0000"/>
              </a:solidFill>
            </a:endParaRPr>
          </a:p>
          <a:p>
            <a:r>
              <a:rPr lang="zh-TW" altLang="en-US" sz="3200" dirty="0">
                <a:solidFill>
                  <a:srgbClr val="FF0000"/>
                </a:solidFill>
              </a:rPr>
              <a:t>平林遺址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9A4A50C-C5B8-4141-9C81-1AAC1A7D5F8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394" y="4879926"/>
            <a:ext cx="1918734" cy="1274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3714A22A-CFE6-4E37-BC86-AC2C9B1BA92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2287" y="4898350"/>
            <a:ext cx="2000279" cy="1331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7FF96C5D-3414-4316-A931-AC6B396B475F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284" y="4898350"/>
            <a:ext cx="1981881" cy="1344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37A046CF-B550-4EA1-8762-82A10065AE11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7906" y="4888069"/>
            <a:ext cx="1877236" cy="1323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3B238DFD-D776-4EB8-887D-EF302D1F2966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6671" y="1786849"/>
            <a:ext cx="1913613" cy="1435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右大括弧 11">
            <a:extLst>
              <a:ext uri="{FF2B5EF4-FFF2-40B4-BE49-F238E27FC236}">
                <a16:creationId xmlns:a16="http://schemas.microsoft.com/office/drawing/2014/main" id="{8D10D9CC-9487-499C-A180-78BDCFC925D6}"/>
              </a:ext>
            </a:extLst>
          </p:cNvPr>
          <p:cNvSpPr/>
          <p:nvPr/>
        </p:nvSpPr>
        <p:spPr>
          <a:xfrm>
            <a:off x="10519575" y="1932167"/>
            <a:ext cx="779228" cy="415058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92701C99-1D71-450A-8851-A75C2771C401}"/>
              </a:ext>
            </a:extLst>
          </p:cNvPr>
          <p:cNvSpPr txBox="1"/>
          <p:nvPr/>
        </p:nvSpPr>
        <p:spPr>
          <a:xfrm>
            <a:off x="11144915" y="1971923"/>
            <a:ext cx="615553" cy="40710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800" b="1" dirty="0">
                <a:solidFill>
                  <a:srgbClr val="FF0000"/>
                </a:solidFill>
              </a:rPr>
              <a:t>仍有許多新石器時代玉器</a:t>
            </a:r>
          </a:p>
        </p:txBody>
      </p: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F135A431-02A4-49C2-8AF2-272486299FFB}"/>
              </a:ext>
            </a:extLst>
          </p:cNvPr>
          <p:cNvCxnSpPr/>
          <p:nvPr/>
        </p:nvCxnSpPr>
        <p:spPr>
          <a:xfrm flipH="1">
            <a:off x="8705142" y="2600077"/>
            <a:ext cx="21622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0CAFA044-5AC2-424B-93BF-EF80448E899D}"/>
              </a:ext>
            </a:extLst>
          </p:cNvPr>
          <p:cNvCxnSpPr/>
          <p:nvPr/>
        </p:nvCxnSpPr>
        <p:spPr>
          <a:xfrm flipH="1">
            <a:off x="8649862" y="4007457"/>
            <a:ext cx="21622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5A306C5D-15E8-457E-8FC8-1ED0A76E1498}"/>
              </a:ext>
            </a:extLst>
          </p:cNvPr>
          <p:cNvCxnSpPr/>
          <p:nvPr/>
        </p:nvCxnSpPr>
        <p:spPr>
          <a:xfrm flipH="1">
            <a:off x="8649862" y="5542653"/>
            <a:ext cx="21622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933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s://scontent.xx.fbcdn.net/hphotos-xaf1/v/t1.0-9/11022526_865313070158638_3419290230809494408_n.jpg?oh=e2f76ce7116240f379bb240018aa7cf8&amp;oe=57631829">
            <a:extLst>
              <a:ext uri="{FF2B5EF4-FFF2-40B4-BE49-F238E27FC236}">
                <a16:creationId xmlns:a16="http://schemas.microsoft.com/office/drawing/2014/main" id="{69711A66-8B22-459D-A82F-F85C35FADF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25"/>
          <a:stretch/>
        </p:blipFill>
        <p:spPr bwMode="auto">
          <a:xfrm>
            <a:off x="8869867" y="1583247"/>
            <a:ext cx="3330986" cy="2881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44DA9819-52F8-4966-973F-B3B401D12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408" y="164526"/>
            <a:ext cx="7792898" cy="794764"/>
          </a:xfrm>
        </p:spPr>
        <p:txBody>
          <a:bodyPr>
            <a:normAutofit fontScale="90000"/>
          </a:bodyPr>
          <a:lstStyle/>
          <a:p>
            <a:r>
              <a:rPr lang="zh-TW" altLang="zh-TW" b="1" dirty="0"/>
              <a:t>二、卑南遺址出土玉器的類型及特色</a:t>
            </a:r>
            <a:br>
              <a:rPr lang="zh-TW" altLang="zh-TW" dirty="0"/>
            </a:b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B201F38-B313-4E96-922A-6CBD3E426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364" y="767444"/>
            <a:ext cx="8328304" cy="3512050"/>
          </a:xfrm>
        </p:spPr>
        <p:txBody>
          <a:bodyPr>
            <a:normAutofit lnSpcReduction="10000"/>
          </a:bodyPr>
          <a:lstStyle/>
          <a:p>
            <a:r>
              <a:rPr lang="zh-TW" altLang="zh-TW" sz="3200" dirty="0"/>
              <a:t>卑南玉器</a:t>
            </a:r>
            <a:r>
              <a:rPr lang="zh-TW" altLang="en-US" sz="3200" dirty="0"/>
              <a:t>可</a:t>
            </a:r>
            <a:r>
              <a:rPr lang="zh-TW" altLang="zh-TW" sz="3200" dirty="0"/>
              <a:t>分</a:t>
            </a:r>
            <a:r>
              <a:rPr lang="zh-TW" altLang="en-US" sz="3200" dirty="0"/>
              <a:t>成</a:t>
            </a:r>
            <a:r>
              <a:rPr lang="zh-TW" altLang="zh-TW" sz="3200" dirty="0"/>
              <a:t>「工具」、「兵器」、「裝飾品」三類：</a:t>
            </a:r>
          </a:p>
          <a:p>
            <a:r>
              <a:rPr lang="zh-TW" altLang="zh-TW" sz="2800" b="1" dirty="0"/>
              <a:t>（</a:t>
            </a:r>
            <a:r>
              <a:rPr lang="en-US" altLang="zh-TW" sz="2800" b="1" dirty="0"/>
              <a:t>1</a:t>
            </a:r>
            <a:r>
              <a:rPr lang="zh-TW" altLang="zh-TW" sz="2800" b="1" dirty="0"/>
              <a:t>）工具類</a:t>
            </a:r>
            <a:r>
              <a:rPr lang="zh-TW" altLang="zh-TW" sz="2800" dirty="0"/>
              <a:t>：</a:t>
            </a:r>
          </a:p>
          <a:p>
            <a:pPr lvl="1"/>
            <a:r>
              <a:rPr lang="zh-TW" altLang="zh-TW" sz="2400" dirty="0"/>
              <a:t>斧鋤形器：作為斧鋤之用。</a:t>
            </a:r>
          </a:p>
          <a:p>
            <a:pPr lvl="1"/>
            <a:r>
              <a:rPr lang="zh-TW" altLang="zh-TW" sz="2400" dirty="0"/>
              <a:t>錛鑿形器：錛鑿屬於端刃偏鋒器，寬大者為錛、細窄者為鑿。</a:t>
            </a:r>
          </a:p>
          <a:p>
            <a:r>
              <a:rPr lang="zh-TW" altLang="zh-TW" sz="2800" b="1" dirty="0"/>
              <a:t>（</a:t>
            </a:r>
            <a:r>
              <a:rPr lang="en-US" altLang="zh-TW" sz="2800" b="1" dirty="0"/>
              <a:t>2</a:t>
            </a:r>
            <a:r>
              <a:rPr lang="zh-TW" altLang="zh-TW" sz="2800" b="1" dirty="0"/>
              <a:t>）兵器</a:t>
            </a:r>
            <a:r>
              <a:rPr lang="en-US" altLang="zh-TW" sz="2800" b="1" dirty="0"/>
              <a:t>(</a:t>
            </a:r>
            <a:r>
              <a:rPr lang="zh-TW" altLang="zh-TW" sz="2800" b="1" dirty="0"/>
              <a:t>獵具</a:t>
            </a:r>
            <a:r>
              <a:rPr lang="en-US" altLang="zh-TW" sz="2800" b="1" dirty="0"/>
              <a:t>)</a:t>
            </a:r>
            <a:r>
              <a:rPr lang="zh-TW" altLang="zh-TW" sz="2800" b="1" dirty="0"/>
              <a:t>類</a:t>
            </a:r>
            <a:r>
              <a:rPr lang="zh-TW" altLang="zh-TW" sz="2800" dirty="0"/>
              <a:t>：矛、鏃</a:t>
            </a:r>
            <a:r>
              <a:rPr lang="zh-TW" altLang="en-US" sz="2800" dirty="0"/>
              <a:t>主要</a:t>
            </a:r>
            <a:r>
              <a:rPr lang="zh-TW" altLang="zh-TW" sz="2800" dirty="0"/>
              <a:t>做為武器。</a:t>
            </a:r>
          </a:p>
          <a:p>
            <a:endParaRPr lang="zh-TW" altLang="zh-TW" sz="2800" dirty="0"/>
          </a:p>
          <a:p>
            <a:endParaRPr lang="zh-TW" altLang="en-US" sz="2800" dirty="0"/>
          </a:p>
        </p:txBody>
      </p:sp>
      <p:pic>
        <p:nvPicPr>
          <p:cNvPr id="9" name="Picture 6" descr="https://scontent.xx.fbcdn.net/hphotos-xtl1/t31.0-8/10830429_864407680249177_5344069031701709147_o.jpg">
            <a:extLst>
              <a:ext uri="{FF2B5EF4-FFF2-40B4-BE49-F238E27FC236}">
                <a16:creationId xmlns:a16="http://schemas.microsoft.com/office/drawing/2014/main" id="{E02A0FEF-3E4E-4AED-B475-0D6E2EF80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69867" y="0"/>
            <a:ext cx="3322133" cy="1751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內容版面配置區 7">
            <a:extLst>
              <a:ext uri="{FF2B5EF4-FFF2-40B4-BE49-F238E27FC236}">
                <a16:creationId xmlns:a16="http://schemas.microsoft.com/office/drawing/2014/main" id="{BD893B47-CDFC-4C2E-A9C6-D911260458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781"/>
          <a:stretch/>
        </p:blipFill>
        <p:spPr>
          <a:xfrm>
            <a:off x="5979114" y="4329211"/>
            <a:ext cx="3000862" cy="2639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E4DF8C04-7071-45F7-AD98-88C3C3A9C1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1019" y="4329211"/>
            <a:ext cx="6258998" cy="2639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內容版面配置區 3">
            <a:extLst>
              <a:ext uri="{FF2B5EF4-FFF2-40B4-BE49-F238E27FC236}">
                <a16:creationId xmlns:a16="http://schemas.microsoft.com/office/drawing/2014/main" id="{40364E99-C8EA-4E5E-BBF9-031A7E434B7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3668" y="4296066"/>
            <a:ext cx="3474530" cy="2672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7461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EB37CB7-91E7-46B7-A2F6-41E2EB074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304674" cy="649705"/>
          </a:xfrm>
        </p:spPr>
        <p:txBody>
          <a:bodyPr>
            <a:normAutofit fontScale="90000"/>
          </a:bodyPr>
          <a:lstStyle/>
          <a:p>
            <a:r>
              <a:rPr lang="zh-TW" altLang="zh-TW" b="1" dirty="0"/>
              <a:t>（</a:t>
            </a:r>
            <a:r>
              <a:rPr lang="en-US" altLang="zh-TW" b="1" dirty="0"/>
              <a:t>3</a:t>
            </a:r>
            <a:r>
              <a:rPr lang="zh-TW" altLang="zh-TW" b="1" dirty="0"/>
              <a:t>）裝飾品類</a:t>
            </a:r>
            <a:br>
              <a:rPr lang="zh-TW" altLang="zh-TW" dirty="0"/>
            </a:b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7EBB13D-48DB-4DCE-B212-B360D725D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35" y="631917"/>
            <a:ext cx="8596668" cy="3605287"/>
          </a:xfrm>
        </p:spPr>
        <p:txBody>
          <a:bodyPr>
            <a:normAutofit/>
          </a:bodyPr>
          <a:lstStyle/>
          <a:p>
            <a:r>
              <a:rPr lang="zh-TW" altLang="zh-TW" sz="2400" dirty="0"/>
              <a:t>可分為「頭飾」、「耳飾」、「項飾」及「手飾」等四類：</a:t>
            </a:r>
          </a:p>
          <a:p>
            <a:r>
              <a:rPr lang="zh-TW" altLang="zh-TW" b="1" dirty="0">
                <a:solidFill>
                  <a:srgbClr val="FF0000"/>
                </a:solidFill>
              </a:rPr>
              <a:t>頭飾</a:t>
            </a:r>
            <a:r>
              <a:rPr lang="zh-TW" altLang="zh-TW" dirty="0"/>
              <a:t>：</a:t>
            </a:r>
            <a:r>
              <a:rPr lang="zh-TW" altLang="en-US" dirty="0"/>
              <a:t>佩戴在頭部</a:t>
            </a:r>
            <a:r>
              <a:rPr lang="en-US" altLang="zh-TW" dirty="0"/>
              <a:t>--</a:t>
            </a:r>
            <a:r>
              <a:rPr lang="zh-TW" altLang="zh-TW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玲形玉飾</a:t>
            </a:r>
            <a:r>
              <a:rPr lang="zh-TW" altLang="zh-TW" dirty="0"/>
              <a:t>。</a:t>
            </a:r>
          </a:p>
          <a:p>
            <a:r>
              <a:rPr lang="zh-TW" altLang="zh-TW" b="1" dirty="0">
                <a:solidFill>
                  <a:srgbClr val="FF0000"/>
                </a:solidFill>
              </a:rPr>
              <a:t>耳飾</a:t>
            </a:r>
            <a:r>
              <a:rPr lang="zh-TW" altLang="zh-TW" dirty="0"/>
              <a:t>：配戴在耳垂兩側。可</a:t>
            </a:r>
            <a:r>
              <a:rPr lang="zh-TW" altLang="en-US" dirty="0"/>
              <a:t>再</a:t>
            </a:r>
            <a:r>
              <a:rPr lang="zh-TW" altLang="zh-TW" dirty="0"/>
              <a:t>區分成以下四類：</a:t>
            </a:r>
          </a:p>
          <a:p>
            <a:pPr lvl="1"/>
            <a:r>
              <a:rPr lang="en-US" altLang="zh-TW" dirty="0"/>
              <a:t>1.</a:t>
            </a:r>
            <a:r>
              <a:rPr lang="zh-TW" altLang="zh-TW" b="1" dirty="0">
                <a:solidFill>
                  <a:srgbClr val="FF0000"/>
                </a:solidFill>
              </a:rPr>
              <a:t>玦形耳飾</a:t>
            </a:r>
            <a:r>
              <a:rPr lang="zh-TW" altLang="zh-TW" dirty="0"/>
              <a:t>：可分成</a:t>
            </a:r>
            <a:r>
              <a:rPr lang="zh-TW" altLang="zh-TW" b="1" dirty="0">
                <a:solidFill>
                  <a:srgbClr val="FF0000"/>
                </a:solidFill>
              </a:rPr>
              <a:t>四突玦形耳飾</a:t>
            </a:r>
            <a:r>
              <a:rPr lang="zh-TW" altLang="zh-TW" dirty="0"/>
              <a:t>及</a:t>
            </a:r>
            <a:r>
              <a:rPr lang="zh-TW" altLang="zh-TW" b="1" dirty="0">
                <a:solidFill>
                  <a:srgbClr val="FF0000"/>
                </a:solidFill>
              </a:rPr>
              <a:t>無凸玦形耳飾</a:t>
            </a:r>
            <a:r>
              <a:rPr lang="zh-TW" altLang="zh-TW" dirty="0"/>
              <a:t>兩類，配戴在兩耳間。</a:t>
            </a:r>
          </a:p>
          <a:p>
            <a:pPr lvl="1"/>
            <a:r>
              <a:rPr lang="en-US" altLang="zh-TW" dirty="0"/>
              <a:t>2.</a:t>
            </a:r>
            <a:r>
              <a:rPr lang="zh-TW" altLang="zh-TW" b="1" dirty="0">
                <a:solidFill>
                  <a:srgbClr val="FF0000"/>
                </a:solidFill>
              </a:rPr>
              <a:t>方形耳飾</a:t>
            </a:r>
            <a:r>
              <a:rPr lang="zh-TW" altLang="zh-TW" dirty="0"/>
              <a:t>：方形</a:t>
            </a:r>
            <a:r>
              <a:rPr lang="zh-TW" altLang="en-US" dirty="0"/>
              <a:t>及</a:t>
            </a:r>
            <a:r>
              <a:rPr lang="zh-TW" altLang="zh-TW" dirty="0"/>
              <a:t>長方形皆有。</a:t>
            </a:r>
            <a:endParaRPr lang="en-US" altLang="zh-TW" dirty="0"/>
          </a:p>
          <a:p>
            <a:pPr lvl="1"/>
            <a:r>
              <a:rPr lang="en-US" altLang="zh-TW" dirty="0"/>
              <a:t>3.</a:t>
            </a:r>
            <a:r>
              <a:rPr lang="zh-TW" altLang="zh-TW" b="1" dirty="0">
                <a:solidFill>
                  <a:srgbClr val="FF0000"/>
                </a:solidFill>
              </a:rPr>
              <a:t>兩翼形耳飾</a:t>
            </a:r>
            <a:r>
              <a:rPr lang="zh-TW" altLang="zh-TW" dirty="0"/>
              <a:t>：外形</a:t>
            </a:r>
            <a:r>
              <a:rPr lang="zh-TW" altLang="en-US" dirty="0"/>
              <a:t>像</a:t>
            </a:r>
            <a:r>
              <a:rPr lang="zh-TW" altLang="zh-TW" dirty="0"/>
              <a:t>國字中的「几」字。</a:t>
            </a:r>
          </a:p>
          <a:p>
            <a:pPr lvl="1"/>
            <a:r>
              <a:rPr lang="en-US" altLang="zh-TW" dirty="0"/>
              <a:t>4.</a:t>
            </a:r>
            <a:r>
              <a:rPr lang="zh-TW" altLang="zh-TW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人獸形耳飾</a:t>
            </a:r>
            <a:r>
              <a:rPr lang="zh-TW" altLang="zh-TW" dirty="0"/>
              <a:t>：可分成「單人抬獸」及「雙人抬獸」等造型，獸及足</a:t>
            </a:r>
            <a:r>
              <a:rPr lang="zh-TW" altLang="en-US" dirty="0"/>
              <a:t>形式</a:t>
            </a:r>
            <a:r>
              <a:rPr lang="zh-TW" altLang="zh-TW" dirty="0"/>
              <a:t>有</a:t>
            </a:r>
            <a:r>
              <a:rPr lang="zh-TW" altLang="en-US" dirty="0"/>
              <a:t>些</a:t>
            </a:r>
            <a:r>
              <a:rPr lang="zh-TW" altLang="zh-TW" dirty="0"/>
              <a:t>變化。</a:t>
            </a:r>
            <a:endParaRPr lang="en-US" altLang="zh-TW" dirty="0"/>
          </a:p>
          <a:p>
            <a:r>
              <a:rPr lang="zh-TW" altLang="zh-TW" b="1" dirty="0">
                <a:solidFill>
                  <a:srgbClr val="FF0000"/>
                </a:solidFill>
              </a:rPr>
              <a:t>項飾</a:t>
            </a:r>
            <a:r>
              <a:rPr lang="zh-TW" altLang="zh-TW" b="1" dirty="0"/>
              <a:t>：</a:t>
            </a:r>
            <a:r>
              <a:rPr lang="zh-TW" altLang="zh-TW" dirty="0"/>
              <a:t>配戴在脖子上。「</a:t>
            </a:r>
            <a:r>
              <a:rPr lang="zh-TW" altLang="zh-TW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管形玉飾</a:t>
            </a:r>
            <a:r>
              <a:rPr lang="zh-TW" altLang="zh-TW" dirty="0"/>
              <a:t>」及「棒形」玉飾兩類。</a:t>
            </a:r>
          </a:p>
          <a:p>
            <a:r>
              <a:rPr lang="zh-TW" altLang="zh-TW" b="1" dirty="0">
                <a:solidFill>
                  <a:srgbClr val="FF0000"/>
                </a:solidFill>
              </a:rPr>
              <a:t>手飾</a:t>
            </a:r>
            <a:r>
              <a:rPr lang="zh-TW" altLang="zh-TW" dirty="0"/>
              <a:t>：佩戴於手腕之手環及</a:t>
            </a:r>
            <a:r>
              <a:rPr lang="zh-TW" altLang="zh-TW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手臂環</a:t>
            </a:r>
            <a:r>
              <a:rPr lang="zh-TW" altLang="zh-TW" dirty="0"/>
              <a:t>。</a:t>
            </a:r>
          </a:p>
          <a:p>
            <a:endParaRPr lang="zh-TW" altLang="en-US" dirty="0"/>
          </a:p>
        </p:txBody>
      </p:sp>
      <p:pic>
        <p:nvPicPr>
          <p:cNvPr id="4" name="圖片 3" descr="DSC_0442">
            <a:extLst>
              <a:ext uri="{FF2B5EF4-FFF2-40B4-BE49-F238E27FC236}">
                <a16:creationId xmlns:a16="http://schemas.microsoft.com/office/drawing/2014/main" id="{CC3F0D5A-7189-49B0-B228-097818BD8520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490" y="4237204"/>
            <a:ext cx="2524571" cy="2565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 descr="DSC_0454">
            <a:extLst>
              <a:ext uri="{FF2B5EF4-FFF2-40B4-BE49-F238E27FC236}">
                <a16:creationId xmlns:a16="http://schemas.microsoft.com/office/drawing/2014/main" id="{0AB90C2F-35AC-4509-AB92-E6874319C5E9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2528" y="4250326"/>
            <a:ext cx="2621188" cy="2549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 descr="DSC_0457">
            <a:extLst>
              <a:ext uri="{FF2B5EF4-FFF2-40B4-BE49-F238E27FC236}">
                <a16:creationId xmlns:a16="http://schemas.microsoft.com/office/drawing/2014/main" id="{7C31F6BF-34C5-4D2D-883F-8E2A14C92C3A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996" y="4307714"/>
            <a:ext cx="2777577" cy="2466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 descr="1 位用戶的相片。">
            <a:extLst>
              <a:ext uri="{FF2B5EF4-FFF2-40B4-BE49-F238E27FC236}">
                <a16:creationId xmlns:a16="http://schemas.microsoft.com/office/drawing/2014/main" id="{D00A77F0-2FF5-4B78-8077-0314DBD2B781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9719" y="4413045"/>
            <a:ext cx="2324471" cy="2444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 descr="DSC_0447">
            <a:extLst>
              <a:ext uri="{FF2B5EF4-FFF2-40B4-BE49-F238E27FC236}">
                <a16:creationId xmlns:a16="http://schemas.microsoft.com/office/drawing/2014/main" id="{F33BDBC9-4912-41E8-8302-13B5ADE47391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19370" y="277"/>
            <a:ext cx="2456389" cy="2434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34D9F760-64BE-4FAA-81BD-2230582C6AD7}"/>
              </a:ext>
            </a:extLst>
          </p:cNvPr>
          <p:cNvCxnSpPr/>
          <p:nvPr/>
        </p:nvCxnSpPr>
        <p:spPr>
          <a:xfrm>
            <a:off x="3861786" y="1287262"/>
            <a:ext cx="452761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3ABE0340-DA8A-4654-AAD8-47B2121CA186}"/>
              </a:ext>
            </a:extLst>
          </p:cNvPr>
          <p:cNvCxnSpPr>
            <a:cxnSpLocks/>
          </p:cNvCxnSpPr>
          <p:nvPr/>
        </p:nvCxnSpPr>
        <p:spPr>
          <a:xfrm>
            <a:off x="1189608" y="3284738"/>
            <a:ext cx="0" cy="9524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2B5BE999-190D-428E-B2A7-C352961A03C6}"/>
              </a:ext>
            </a:extLst>
          </p:cNvPr>
          <p:cNvCxnSpPr>
            <a:cxnSpLocks/>
          </p:cNvCxnSpPr>
          <p:nvPr/>
        </p:nvCxnSpPr>
        <p:spPr>
          <a:xfrm>
            <a:off x="3714179" y="3666478"/>
            <a:ext cx="448489" cy="5487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4EC2AE17-52CC-41BB-8ECD-B8F47A0650DD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3959441" y="3990513"/>
            <a:ext cx="3444656" cy="400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5" name="矩形 24">
            <a:extLst>
              <a:ext uri="{FF2B5EF4-FFF2-40B4-BE49-F238E27FC236}">
                <a16:creationId xmlns:a16="http://schemas.microsoft.com/office/drawing/2014/main" id="{54C81454-6760-4E3A-854E-4A833AC39BD7}"/>
              </a:ext>
            </a:extLst>
          </p:cNvPr>
          <p:cNvSpPr/>
          <p:nvPr/>
        </p:nvSpPr>
        <p:spPr>
          <a:xfrm>
            <a:off x="10537177" y="4065660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蛙形飾</a:t>
            </a:r>
            <a:endParaRPr lang="zh-TW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EEE3B0E-CF4C-4A20-A042-027E5F44A057}"/>
              </a:ext>
            </a:extLst>
          </p:cNvPr>
          <p:cNvSpPr/>
          <p:nvPr/>
        </p:nvSpPr>
        <p:spPr>
          <a:xfrm>
            <a:off x="8741393" y="2869239"/>
            <a:ext cx="26468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dirty="0">
                <a:solidFill>
                  <a:schemeClr val="accent5"/>
                </a:solidFill>
              </a:rPr>
              <a:t>五件國寶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95338CF-0625-45A4-ACB1-8E08E3B5DD34}"/>
              </a:ext>
            </a:extLst>
          </p:cNvPr>
          <p:cNvSpPr/>
          <p:nvPr/>
        </p:nvSpPr>
        <p:spPr>
          <a:xfrm>
            <a:off x="7404097" y="3845911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手臂環</a:t>
            </a:r>
            <a:endParaRPr lang="zh-TW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83E25418-4AFA-481E-BABA-FC67817F68C3}"/>
              </a:ext>
            </a:extLst>
          </p:cNvPr>
          <p:cNvSpPr/>
          <p:nvPr/>
        </p:nvSpPr>
        <p:spPr>
          <a:xfrm>
            <a:off x="3948514" y="410331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管形玉飾</a:t>
            </a:r>
            <a:endParaRPr lang="zh-TW" altLang="en-US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5E90E84A-D714-4118-B5A8-8FC372909904}"/>
              </a:ext>
            </a:extLst>
          </p:cNvPr>
          <p:cNvSpPr/>
          <p:nvPr/>
        </p:nvSpPr>
        <p:spPr>
          <a:xfrm>
            <a:off x="1019858" y="4132181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人獸形耳飾</a:t>
            </a:r>
            <a:endParaRPr lang="zh-TW" altLang="en-US" dirty="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D90E35D3-4490-4F62-90A9-1F7528C874BC}"/>
              </a:ext>
            </a:extLst>
          </p:cNvPr>
          <p:cNvSpPr/>
          <p:nvPr/>
        </p:nvSpPr>
        <p:spPr>
          <a:xfrm>
            <a:off x="7571907" y="1357773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玲形玉飾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73689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9246D52-D0B2-4937-AD3E-75FBD4BCC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530" y="19573"/>
            <a:ext cx="8596668" cy="651030"/>
          </a:xfrm>
        </p:spPr>
        <p:txBody>
          <a:bodyPr>
            <a:normAutofit fontScale="90000"/>
          </a:bodyPr>
          <a:lstStyle/>
          <a:p>
            <a:r>
              <a:rPr lang="zh-TW" altLang="zh-TW" b="1" dirty="0"/>
              <a:t>三：新石器時代的人用什麼材料來鑽穿玉器呢</a:t>
            </a:r>
            <a:r>
              <a:rPr lang="en-US" altLang="zh-TW" b="1" dirty="0"/>
              <a:t>?</a:t>
            </a:r>
            <a:br>
              <a:rPr lang="zh-TW" altLang="zh-TW" dirty="0"/>
            </a:b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39DEBAF-4BC1-4F3B-8FF2-C7B42B2064BB}"/>
              </a:ext>
            </a:extLst>
          </p:cNvPr>
          <p:cNvSpPr/>
          <p:nvPr/>
        </p:nvSpPr>
        <p:spPr>
          <a:xfrm>
            <a:off x="114300" y="763480"/>
            <a:ext cx="933882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zh-TW" sz="3200" dirty="0"/>
              <a:t>新石器時代的玉器是</a:t>
            </a:r>
            <a:r>
              <a:rPr lang="zh-TW" altLang="zh-TW" sz="3200" dirty="0">
                <a:solidFill>
                  <a:srgbClr val="FF0000"/>
                </a:solidFill>
              </a:rPr>
              <a:t>用什麼材料</a:t>
            </a:r>
            <a:r>
              <a:rPr lang="zh-TW" altLang="en-US" sz="3200" dirty="0">
                <a:solidFill>
                  <a:srgbClr val="FF0000"/>
                </a:solidFill>
              </a:rPr>
              <a:t>及</a:t>
            </a:r>
            <a:r>
              <a:rPr lang="zh-TW" altLang="zh-TW" sz="3200" dirty="0">
                <a:solidFill>
                  <a:srgbClr val="FF0000"/>
                </a:solidFill>
              </a:rPr>
              <a:t>方</a:t>
            </a:r>
            <a:r>
              <a:rPr lang="zh-TW" altLang="en-US" sz="3200" dirty="0">
                <a:solidFill>
                  <a:srgbClr val="FF0000"/>
                </a:solidFill>
              </a:rPr>
              <a:t>法雕</a:t>
            </a:r>
            <a:r>
              <a:rPr lang="zh-TW" altLang="zh-TW" sz="3200" dirty="0">
                <a:solidFill>
                  <a:srgbClr val="FF0000"/>
                </a:solidFill>
              </a:rPr>
              <a:t>琢的</a:t>
            </a:r>
            <a:r>
              <a:rPr lang="zh-TW" altLang="en-US" sz="3200" dirty="0">
                <a:solidFill>
                  <a:srgbClr val="FF0000"/>
                </a:solidFill>
              </a:rPr>
              <a:t>呢</a:t>
            </a:r>
            <a:r>
              <a:rPr lang="en-US" altLang="zh-TW" sz="3200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zh-TW" sz="3200" dirty="0"/>
              <a:t>為了</a:t>
            </a:r>
            <a:r>
              <a:rPr lang="zh-TW" altLang="en-US" sz="3200" dirty="0"/>
              <a:t>探討這個問題</a:t>
            </a:r>
            <a:r>
              <a:rPr lang="zh-TW" altLang="zh-TW" sz="3200" dirty="0"/>
              <a:t>，「愛玉特遣隊」細讀</a:t>
            </a:r>
            <a:r>
              <a:rPr lang="zh-TW" altLang="zh-TW" sz="3200" dirty="0">
                <a:solidFill>
                  <a:srgbClr val="FF0000"/>
                </a:solidFill>
              </a:rPr>
              <a:t>「卑南玉器圖錄」</a:t>
            </a:r>
            <a:r>
              <a:rPr lang="zh-TW" altLang="en-US" sz="3200" dirty="0"/>
              <a:t>，分析</a:t>
            </a:r>
            <a:r>
              <a:rPr lang="zh-TW" altLang="zh-TW" sz="3200" dirty="0"/>
              <a:t>書中收錄的</a:t>
            </a:r>
            <a:r>
              <a:rPr lang="en-US" altLang="zh-TW" sz="3200" dirty="0">
                <a:solidFill>
                  <a:srgbClr val="FF0000"/>
                </a:solidFill>
              </a:rPr>
              <a:t>167</a:t>
            </a:r>
            <a:r>
              <a:rPr lang="zh-TW" altLang="zh-TW" sz="3200" dirty="0">
                <a:solidFill>
                  <a:srgbClr val="FF0000"/>
                </a:solidFill>
              </a:rPr>
              <a:t>件</a:t>
            </a:r>
            <a:r>
              <a:rPr lang="zh-TW" altLang="zh-TW" sz="3200" dirty="0"/>
              <a:t>卑南玉器及玉飾品，發現有</a:t>
            </a:r>
            <a:r>
              <a:rPr lang="en-US" altLang="zh-TW" sz="3200" dirty="0">
                <a:solidFill>
                  <a:srgbClr val="FF0000"/>
                </a:solidFill>
              </a:rPr>
              <a:t>153</a:t>
            </a:r>
            <a:r>
              <a:rPr lang="zh-TW" altLang="zh-TW" sz="3200" dirty="0">
                <a:solidFill>
                  <a:srgbClr val="FF0000"/>
                </a:solidFill>
              </a:rPr>
              <a:t>件玉器鑽孔</a:t>
            </a:r>
            <a:r>
              <a:rPr lang="zh-TW" altLang="zh-TW" sz="3200" dirty="0"/>
              <a:t>，鑽孔機率高達</a:t>
            </a:r>
            <a:r>
              <a:rPr lang="en-US" altLang="zh-TW" sz="3200" dirty="0">
                <a:solidFill>
                  <a:srgbClr val="FF0000"/>
                </a:solidFill>
              </a:rPr>
              <a:t>91%</a:t>
            </a:r>
            <a:r>
              <a:rPr lang="zh-TW" altLang="zh-TW" sz="3200" dirty="0"/>
              <a:t>。</a:t>
            </a:r>
            <a:endParaRPr lang="en-US" altLang="zh-TW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3200" dirty="0"/>
              <a:t>為了得到答案</a:t>
            </a:r>
            <a:r>
              <a:rPr lang="zh-TW" altLang="zh-TW" sz="3200" dirty="0"/>
              <a:t>，老師帶我們到支亞干溪河床採集硬度高的礦物，發現</a:t>
            </a:r>
            <a:r>
              <a:rPr lang="zh-TW" altLang="zh-TW" sz="3200" dirty="0">
                <a:solidFill>
                  <a:srgbClr val="FF0000"/>
                </a:solidFill>
              </a:rPr>
              <a:t>臺灣玉</a:t>
            </a:r>
            <a:r>
              <a:rPr lang="en-US" altLang="zh-TW" sz="3200" dirty="0"/>
              <a:t>(</a:t>
            </a:r>
            <a:r>
              <a:rPr lang="zh-TW" altLang="zh-TW" sz="3200" dirty="0"/>
              <a:t>硬度</a:t>
            </a:r>
            <a:r>
              <a:rPr lang="en-US" altLang="zh-TW" sz="3200" dirty="0"/>
              <a:t>6-7)</a:t>
            </a:r>
            <a:r>
              <a:rPr lang="zh-TW" altLang="zh-TW" sz="3200" dirty="0"/>
              <a:t>及</a:t>
            </a:r>
            <a:r>
              <a:rPr lang="zh-TW" altLang="zh-TW" sz="3200" dirty="0">
                <a:solidFill>
                  <a:srgbClr val="FF0000"/>
                </a:solidFill>
              </a:rPr>
              <a:t>石英類</a:t>
            </a:r>
            <a:r>
              <a:rPr lang="zh-TW" altLang="zh-TW" sz="3200" dirty="0"/>
              <a:t>礦物</a:t>
            </a:r>
            <a:r>
              <a:rPr lang="en-US" altLang="zh-TW" sz="3200" dirty="0"/>
              <a:t>(</a:t>
            </a:r>
            <a:r>
              <a:rPr lang="zh-TW" altLang="zh-TW" sz="3200" dirty="0"/>
              <a:t>硬度</a:t>
            </a:r>
            <a:r>
              <a:rPr lang="en-US" altLang="zh-TW" sz="3200" dirty="0"/>
              <a:t>7)</a:t>
            </a:r>
            <a:r>
              <a:rPr lang="zh-TW" altLang="zh-TW" sz="3200" dirty="0"/>
              <a:t>硬度較高，</a:t>
            </a:r>
            <a:r>
              <a:rPr lang="zh-TW" altLang="en-US" sz="3200" dirty="0"/>
              <a:t>於是我們帶著礦物，委託</a:t>
            </a:r>
            <a:r>
              <a:rPr lang="zh-TW" altLang="zh-TW" sz="3200" dirty="0"/>
              <a:t>製玉</a:t>
            </a:r>
            <a:r>
              <a:rPr lang="zh-TW" altLang="en-US" sz="3200" dirty="0"/>
              <a:t>師傅</a:t>
            </a:r>
            <a:r>
              <a:rPr lang="zh-TW" altLang="zh-TW" sz="3200" dirty="0"/>
              <a:t>把它製作成長</a:t>
            </a:r>
            <a:r>
              <a:rPr lang="en-US" altLang="zh-TW" sz="3200" dirty="0" err="1"/>
              <a:t>3cm</a:t>
            </a:r>
            <a:r>
              <a:rPr lang="zh-TW" altLang="zh-TW" sz="3200" dirty="0"/>
              <a:t>，直徑</a:t>
            </a:r>
            <a:r>
              <a:rPr lang="en-US" altLang="zh-TW" sz="3200" dirty="0" err="1"/>
              <a:t>0.4mm</a:t>
            </a:r>
            <a:r>
              <a:rPr lang="zh-TW" altLang="zh-TW" sz="3200" dirty="0"/>
              <a:t>的青玉、臘光及貓眼玉</a:t>
            </a:r>
            <a:r>
              <a:rPr lang="zh-TW" altLang="en-US" sz="3200" dirty="0"/>
              <a:t>、</a:t>
            </a:r>
            <a:r>
              <a:rPr lang="zh-TW" altLang="zh-TW" sz="3200" dirty="0"/>
              <a:t>白玉髓、紫玉髓鑽棒，</a:t>
            </a:r>
            <a:r>
              <a:rPr lang="zh-TW" altLang="en-US" sz="3200" dirty="0"/>
              <a:t>把它</a:t>
            </a:r>
            <a:r>
              <a:rPr lang="zh-TW" altLang="zh-TW" sz="3200" dirty="0"/>
              <a:t>裝進電</a:t>
            </a:r>
            <a:r>
              <a:rPr lang="zh-TW" altLang="en-US" sz="3200" dirty="0"/>
              <a:t>鑽</a:t>
            </a:r>
            <a:r>
              <a:rPr lang="zh-TW" altLang="zh-TW" sz="3200" dirty="0"/>
              <a:t>中，加水進行了「鑽棒鑽玉效果實驗」，實驗的結果統計成表</a:t>
            </a:r>
            <a:r>
              <a:rPr lang="en-US" altLang="zh-TW" sz="3200" dirty="0"/>
              <a:t>1</a:t>
            </a:r>
            <a:r>
              <a:rPr lang="zh-TW" altLang="zh-TW" sz="3200" dirty="0"/>
              <a:t>。</a:t>
            </a:r>
            <a:endParaRPr lang="zh-TW" altLang="en-US" sz="3200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F1495DB-4DCD-4DEC-B480-E2BD2EDEF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4718" y="1155854"/>
            <a:ext cx="2705325" cy="1575416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EA187E91-B537-4AB4-8CE0-7EE6779F4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4718" y="5401970"/>
            <a:ext cx="2738876" cy="145603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240C79EB-65B1-4CF2-9FCF-CFBC19A365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0461" y="4039340"/>
            <a:ext cx="2701539" cy="136263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198BB02F-A0F7-4EBB-AAA0-2E887D570F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6674" y="2752078"/>
            <a:ext cx="2705326" cy="1266454"/>
          </a:xfrm>
          <a:prstGeom prst="rect">
            <a:avLst/>
          </a:prstGeom>
        </p:spPr>
      </p:pic>
      <p:pic>
        <p:nvPicPr>
          <p:cNvPr id="9" name="內容版面配置區 6">
            <a:extLst>
              <a:ext uri="{FF2B5EF4-FFF2-40B4-BE49-F238E27FC236}">
                <a16:creationId xmlns:a16="http://schemas.microsoft.com/office/drawing/2014/main" id="{C20A92D4-2F4A-4F28-9282-E4C63DBC065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458145" y="-161244"/>
            <a:ext cx="1363080" cy="1551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0BF544E2-562B-4FA1-8E43-50DB487619F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9337" y="0"/>
            <a:ext cx="1289163" cy="113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823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EDB6E890-DCB8-4CEE-B554-1D505D5192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7319355"/>
              </p:ext>
            </p:extLst>
          </p:nvPr>
        </p:nvGraphicFramePr>
        <p:xfrm>
          <a:off x="-1" y="-134440"/>
          <a:ext cx="9078686" cy="69924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9277">
                  <a:extLst>
                    <a:ext uri="{9D8B030D-6E8A-4147-A177-3AD203B41FA5}">
                      <a16:colId xmlns:a16="http://schemas.microsoft.com/office/drawing/2014/main" val="2121894164"/>
                    </a:ext>
                  </a:extLst>
                </a:gridCol>
                <a:gridCol w="1179157">
                  <a:extLst>
                    <a:ext uri="{9D8B030D-6E8A-4147-A177-3AD203B41FA5}">
                      <a16:colId xmlns:a16="http://schemas.microsoft.com/office/drawing/2014/main" val="999748998"/>
                    </a:ext>
                  </a:extLst>
                </a:gridCol>
                <a:gridCol w="1180042">
                  <a:extLst>
                    <a:ext uri="{9D8B030D-6E8A-4147-A177-3AD203B41FA5}">
                      <a16:colId xmlns:a16="http://schemas.microsoft.com/office/drawing/2014/main" val="3002082282"/>
                    </a:ext>
                  </a:extLst>
                </a:gridCol>
                <a:gridCol w="1180042">
                  <a:extLst>
                    <a:ext uri="{9D8B030D-6E8A-4147-A177-3AD203B41FA5}">
                      <a16:colId xmlns:a16="http://schemas.microsoft.com/office/drawing/2014/main" val="608768492"/>
                    </a:ext>
                  </a:extLst>
                </a:gridCol>
                <a:gridCol w="1180042">
                  <a:extLst>
                    <a:ext uri="{9D8B030D-6E8A-4147-A177-3AD203B41FA5}">
                      <a16:colId xmlns:a16="http://schemas.microsoft.com/office/drawing/2014/main" val="1298365209"/>
                    </a:ext>
                  </a:extLst>
                </a:gridCol>
                <a:gridCol w="1180042">
                  <a:extLst>
                    <a:ext uri="{9D8B030D-6E8A-4147-A177-3AD203B41FA5}">
                      <a16:colId xmlns:a16="http://schemas.microsoft.com/office/drawing/2014/main" val="812971985"/>
                    </a:ext>
                  </a:extLst>
                </a:gridCol>
                <a:gridCol w="1180042">
                  <a:extLst>
                    <a:ext uri="{9D8B030D-6E8A-4147-A177-3AD203B41FA5}">
                      <a16:colId xmlns:a16="http://schemas.microsoft.com/office/drawing/2014/main" val="2627675081"/>
                    </a:ext>
                  </a:extLst>
                </a:gridCol>
                <a:gridCol w="1180042">
                  <a:extLst>
                    <a:ext uri="{9D8B030D-6E8A-4147-A177-3AD203B41FA5}">
                      <a16:colId xmlns:a16="http://schemas.microsoft.com/office/drawing/2014/main" val="3017263245"/>
                    </a:ext>
                  </a:extLst>
                </a:gridCol>
              </a:tblGrid>
              <a:tr h="582242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 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alt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礦物類型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臺灣閃玉類礦物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石英類礦物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2420885"/>
                  </a:ext>
                </a:extLst>
              </a:tr>
              <a:tr h="655868"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青玉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solidFill>
                            <a:srgbClr val="FF0000"/>
                          </a:solidFill>
                          <a:effectLst/>
                        </a:rPr>
                        <a:t>臘光</a:t>
                      </a:r>
                      <a:endParaRPr lang="zh-TW" sz="32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solidFill>
                            <a:srgbClr val="FF0000"/>
                          </a:solidFill>
                          <a:effectLst/>
                        </a:rPr>
                        <a:t>貓眼</a:t>
                      </a:r>
                      <a:endParaRPr lang="zh-TW" sz="4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水晶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白玉髓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solidFill>
                            <a:srgbClr val="FF0000"/>
                          </a:solidFill>
                          <a:effectLst/>
                        </a:rPr>
                        <a:t>紫玉髓</a:t>
                      </a:r>
                      <a:endParaRPr lang="zh-TW" sz="32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18966694"/>
                  </a:ext>
                </a:extLst>
              </a:tr>
              <a:tr h="786655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硬度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6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FF0000"/>
                          </a:solidFill>
                          <a:effectLst/>
                        </a:rPr>
                        <a:t>6.5</a:t>
                      </a:r>
                      <a:endParaRPr lang="zh-TW" sz="32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800" kern="0" dirty="0">
                          <a:solidFill>
                            <a:srgbClr val="FF0000"/>
                          </a:solidFill>
                          <a:effectLst/>
                        </a:rPr>
                        <a:t>6.5-7</a:t>
                      </a:r>
                      <a:endParaRPr lang="zh-TW" sz="4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7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7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FF0000"/>
                          </a:solidFill>
                          <a:effectLst/>
                        </a:rPr>
                        <a:t>7</a:t>
                      </a:r>
                      <a:endParaRPr lang="zh-TW" sz="32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66736221"/>
                  </a:ext>
                </a:extLst>
              </a:tr>
              <a:tr h="1164487">
                <a:tc rowSpan="4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1600" kern="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600" kern="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鑽</a:t>
                      </a:r>
                      <a:endParaRPr lang="en-US" altLang="zh-TW" sz="1600" kern="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600" kern="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孔</a:t>
                      </a:r>
                      <a:endParaRPr lang="en-US" altLang="zh-TW" sz="1600" kern="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600" kern="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結</a:t>
                      </a:r>
                      <a:endParaRPr lang="en-US" altLang="zh-TW" sz="1600" kern="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600" kern="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果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0" dirty="0">
                          <a:effectLst/>
                        </a:rPr>
                        <a:t>可</a:t>
                      </a:r>
                      <a:r>
                        <a:rPr lang="zh-TW" sz="1600" kern="0" dirty="0">
                          <a:effectLst/>
                        </a:rPr>
                        <a:t>否</a:t>
                      </a:r>
                      <a:endParaRPr lang="zh-TW" sz="2400" kern="100" dirty="0">
                        <a:effectLst/>
                      </a:endParaRPr>
                    </a:p>
                    <a:p>
                      <a:pPr marL="360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</a:rPr>
                        <a:t>鑽穿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Χ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FF0000"/>
                          </a:solidFill>
                          <a:effectLst/>
                        </a:rPr>
                        <a:t>v</a:t>
                      </a:r>
                      <a:endParaRPr lang="zh-TW" sz="32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800" kern="0" dirty="0">
                          <a:solidFill>
                            <a:srgbClr val="FF0000"/>
                          </a:solidFill>
                          <a:effectLst/>
                        </a:rPr>
                        <a:t>v</a:t>
                      </a:r>
                      <a:endParaRPr lang="zh-TW" sz="4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Χ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Χ</a:t>
                      </a:r>
                      <a:endParaRPr lang="zh-TW" sz="3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FF0000"/>
                          </a:solidFill>
                          <a:effectLst/>
                        </a:rPr>
                        <a:t>v</a:t>
                      </a:r>
                      <a:endParaRPr lang="zh-TW" sz="32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52945464"/>
                  </a:ext>
                </a:extLst>
              </a:tr>
              <a:tr h="131935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</a:rPr>
                        <a:t>鑽孔</a:t>
                      </a:r>
                      <a:endParaRPr lang="zh-TW" sz="2400" kern="100" dirty="0">
                        <a:effectLst/>
                      </a:endParaRPr>
                    </a:p>
                    <a:p>
                      <a:pPr marL="360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</a:rPr>
                        <a:t>效率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/</a:t>
                      </a:r>
                      <a:endParaRPr lang="zh-TW" sz="3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FF0000"/>
                          </a:solidFill>
                          <a:effectLst/>
                        </a:rPr>
                        <a:t>0.16</a:t>
                      </a:r>
                      <a:endParaRPr lang="zh-TW" sz="3200" kern="1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FF0000"/>
                          </a:solidFill>
                          <a:effectLst/>
                        </a:rPr>
                        <a:t>cm/</a:t>
                      </a:r>
                      <a:r>
                        <a:rPr lang="zh-TW" sz="2000" kern="0" dirty="0">
                          <a:solidFill>
                            <a:srgbClr val="FF0000"/>
                          </a:solidFill>
                          <a:effectLst/>
                        </a:rPr>
                        <a:t>分</a:t>
                      </a:r>
                      <a:endParaRPr lang="zh-TW" sz="32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0" dirty="0">
                          <a:solidFill>
                            <a:srgbClr val="FF0000"/>
                          </a:solidFill>
                          <a:effectLst/>
                        </a:rPr>
                        <a:t>0.21</a:t>
                      </a:r>
                      <a:endParaRPr lang="zh-TW" sz="4000" kern="1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0" dirty="0">
                          <a:solidFill>
                            <a:srgbClr val="FF0000"/>
                          </a:solidFill>
                          <a:effectLst/>
                        </a:rPr>
                        <a:t>cm/</a:t>
                      </a:r>
                      <a:r>
                        <a:rPr lang="zh-TW" sz="2800" kern="0" dirty="0">
                          <a:solidFill>
                            <a:srgbClr val="FF0000"/>
                          </a:solidFill>
                          <a:effectLst/>
                        </a:rPr>
                        <a:t>分</a:t>
                      </a:r>
                      <a:endParaRPr lang="zh-TW" sz="4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/</a:t>
                      </a:r>
                      <a:endParaRPr lang="zh-TW" sz="3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/</a:t>
                      </a:r>
                      <a:endParaRPr lang="zh-TW" sz="3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FF0000"/>
                          </a:solidFill>
                          <a:effectLst/>
                        </a:rPr>
                        <a:t>0.14</a:t>
                      </a:r>
                      <a:endParaRPr lang="zh-TW" sz="3200" kern="1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FF0000"/>
                          </a:solidFill>
                          <a:effectLst/>
                        </a:rPr>
                        <a:t>cm/</a:t>
                      </a:r>
                      <a:r>
                        <a:rPr lang="zh-TW" sz="2000" kern="0" dirty="0">
                          <a:solidFill>
                            <a:srgbClr val="FF0000"/>
                          </a:solidFill>
                          <a:effectLst/>
                        </a:rPr>
                        <a:t>分</a:t>
                      </a:r>
                      <a:endParaRPr lang="zh-TW" sz="32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98501386"/>
                  </a:ext>
                </a:extLst>
              </a:tr>
              <a:tr h="131935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</a:rPr>
                        <a:t>耗損率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/</a:t>
                      </a:r>
                      <a:endParaRPr lang="zh-TW" sz="3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FF0000"/>
                          </a:solidFill>
                          <a:effectLst/>
                        </a:rPr>
                        <a:t>0.58</a:t>
                      </a:r>
                      <a:endParaRPr lang="zh-TW" sz="3200" kern="1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FF0000"/>
                          </a:solidFill>
                          <a:effectLst/>
                        </a:rPr>
                        <a:t>cm/</a:t>
                      </a:r>
                      <a:r>
                        <a:rPr lang="zh-TW" sz="2000" kern="0" dirty="0">
                          <a:solidFill>
                            <a:srgbClr val="FF0000"/>
                          </a:solidFill>
                          <a:effectLst/>
                        </a:rPr>
                        <a:t>分</a:t>
                      </a:r>
                      <a:endParaRPr lang="zh-TW" sz="32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0" dirty="0">
                          <a:solidFill>
                            <a:srgbClr val="FF0000"/>
                          </a:solidFill>
                          <a:effectLst/>
                        </a:rPr>
                        <a:t>0.19</a:t>
                      </a:r>
                      <a:endParaRPr lang="zh-TW" sz="4000" kern="1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0" dirty="0">
                          <a:solidFill>
                            <a:srgbClr val="FF0000"/>
                          </a:solidFill>
                          <a:effectLst/>
                        </a:rPr>
                        <a:t>cm/</a:t>
                      </a:r>
                      <a:r>
                        <a:rPr lang="zh-TW" sz="2800" kern="0" dirty="0">
                          <a:solidFill>
                            <a:srgbClr val="FF0000"/>
                          </a:solidFill>
                          <a:effectLst/>
                        </a:rPr>
                        <a:t>分</a:t>
                      </a:r>
                      <a:endParaRPr lang="zh-TW" sz="4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/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/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FF0000"/>
                          </a:solidFill>
                          <a:effectLst/>
                        </a:rPr>
                        <a:t>0.47</a:t>
                      </a:r>
                      <a:endParaRPr lang="zh-TW" sz="3200" kern="1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FF0000"/>
                          </a:solidFill>
                          <a:effectLst/>
                        </a:rPr>
                        <a:t>cm/</a:t>
                      </a:r>
                      <a:r>
                        <a:rPr lang="zh-TW" sz="2000" kern="0" dirty="0">
                          <a:solidFill>
                            <a:srgbClr val="FF0000"/>
                          </a:solidFill>
                          <a:effectLst/>
                        </a:rPr>
                        <a:t>分</a:t>
                      </a:r>
                      <a:endParaRPr lang="zh-TW" sz="32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38822733"/>
                  </a:ext>
                </a:extLst>
              </a:tr>
              <a:tr h="116448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鑽</a:t>
                      </a:r>
                      <a:r>
                        <a:rPr lang="en-US" sz="1600" kern="0">
                          <a:effectLst/>
                        </a:rPr>
                        <a:t>/</a:t>
                      </a:r>
                      <a:r>
                        <a:rPr lang="zh-TW" sz="1600" kern="0">
                          <a:effectLst/>
                        </a:rPr>
                        <a:t>耗比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/</a:t>
                      </a:r>
                      <a:endParaRPr lang="zh-TW" sz="3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FF0000"/>
                          </a:solidFill>
                          <a:effectLst/>
                        </a:rPr>
                        <a:t>0.27</a:t>
                      </a:r>
                      <a:endParaRPr lang="zh-TW" sz="32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800" kern="0" dirty="0">
                          <a:solidFill>
                            <a:srgbClr val="FF0000"/>
                          </a:solidFill>
                          <a:effectLst/>
                        </a:rPr>
                        <a:t>1.1</a:t>
                      </a:r>
                      <a:endParaRPr lang="zh-TW" sz="4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/</a:t>
                      </a:r>
                      <a:endParaRPr lang="zh-TW" sz="3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/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FF0000"/>
                          </a:solidFill>
                          <a:effectLst/>
                        </a:rPr>
                        <a:t>0.29</a:t>
                      </a:r>
                      <a:endParaRPr lang="zh-TW" sz="32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02198452"/>
                  </a:ext>
                </a:extLst>
              </a:tr>
            </a:tbl>
          </a:graphicData>
        </a:graphic>
      </p:graphicFrame>
      <p:pic>
        <p:nvPicPr>
          <p:cNvPr id="3" name="圖片 2">
            <a:extLst>
              <a:ext uri="{FF2B5EF4-FFF2-40B4-BE49-F238E27FC236}">
                <a16:creationId xmlns:a16="http://schemas.microsoft.com/office/drawing/2014/main" id="{2BDEA709-9805-4962-9FEB-F6993A2DD43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7485" y="339016"/>
            <a:ext cx="2987173" cy="2240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DA440F15-4ECD-436C-9F48-D99D31DCB47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4323" y="4617621"/>
            <a:ext cx="2986649" cy="2240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DD8FE36B-48E8-430D-B199-BA951F28019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4061" y="2483251"/>
            <a:ext cx="2974020" cy="2230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6486771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303</TotalTime>
  <Words>1762</Words>
  <Application>Microsoft Office PowerPoint</Application>
  <PresentationFormat>寬螢幕</PresentationFormat>
  <Paragraphs>138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21" baseType="lpstr">
      <vt:lpstr>微軟正黑體</vt:lpstr>
      <vt:lpstr>新細明體</vt:lpstr>
      <vt:lpstr>新細明體</vt:lpstr>
      <vt:lpstr>Arial</vt:lpstr>
      <vt:lpstr>Calibri</vt:lpstr>
      <vt:lpstr>Helvetica</vt:lpstr>
      <vt:lpstr>Times New Roman</vt:lpstr>
      <vt:lpstr>Trebuchet MS</vt:lpstr>
      <vt:lpstr>Wingdings 3</vt:lpstr>
      <vt:lpstr>多面向</vt:lpstr>
      <vt:lpstr>玉見花東- 史前花東玉器文化探究</vt:lpstr>
      <vt:lpstr>壹、前言 一、研究動機與目的 </vt:lpstr>
      <vt:lpstr>二、研究架構 </vt:lpstr>
      <vt:lpstr>貳、正文 一、新石器時代台灣出土的玉器都來自花蓮壽豐 證據一：文獻  </vt:lpstr>
      <vt:lpstr>一、新石器時代台灣出土的玉器都從來自花蓮壽豐-證據二，來自田野調查的發現 </vt:lpstr>
      <vt:lpstr>二、卑南遺址出土玉器的類型及特色 </vt:lpstr>
      <vt:lpstr>（3）裝飾品類 </vt:lpstr>
      <vt:lpstr>三：新石器時代的人用什麼材料來鑽穿玉器呢? </vt:lpstr>
      <vt:lpstr>PowerPoint 簡報</vt:lpstr>
      <vt:lpstr>參、結論 </vt:lpstr>
      <vt:lpstr>肆、引註資料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玉見花東- 史前花東玉器文化探究</dc:title>
  <dc:creator>ACER</dc:creator>
  <cp:lastModifiedBy>ACER</cp:lastModifiedBy>
  <cp:revision>54</cp:revision>
  <cp:lastPrinted>2017-10-21T13:34:49Z</cp:lastPrinted>
  <dcterms:created xsi:type="dcterms:W3CDTF">2017-10-21T11:19:47Z</dcterms:created>
  <dcterms:modified xsi:type="dcterms:W3CDTF">2017-10-31T11:46:39Z</dcterms:modified>
</cp:coreProperties>
</file>