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8" r:id="rId26"/>
    <p:sldId id="290" r:id="rId27"/>
    <p:sldId id="291" r:id="rId28"/>
    <p:sldId id="292" r:id="rId29"/>
    <p:sldId id="294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53" autoAdjust="0"/>
    <p:restoredTop sz="93419" autoAdjust="0"/>
  </p:normalViewPr>
  <p:slideViewPr>
    <p:cSldViewPr>
      <p:cViewPr>
        <p:scale>
          <a:sx n="60" d="100"/>
          <a:sy n="60" d="100"/>
        </p:scale>
        <p:origin x="-1296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23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58CA-8C25-484B-9BCB-E5BB4A1BF242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1FD03-AD28-4863-881B-8C7DD49EED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86C10-B0B1-43B6-8C84-39D1CEA1A98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20D1-7A04-4671-8C7F-27379CB76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zh-tw/&#38463;&#32654;&#26063;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pp.org.tw/ceremony.asp?CD_ID=19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huayuworld.org/local/web/Chinese/native/content4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&#38463;&#32654;&#26063;" TargetMode="External"/><Relationship Id="rId2" Type="http://schemas.openxmlformats.org/officeDocument/2006/relationships/hyperlink" Target="http://www.knowlegde.ipc.gov.taipei/np.asp?ctNode=7059&amp;mp=cb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huayuworld.org/local/web/Chinese/native/content4.htm" TargetMode="External"/><Relationship Id="rId5" Type="http://schemas.openxmlformats.org/officeDocument/2006/relationships/hyperlink" Target="http://www.tipp.org.tw/ceremony.asp?CD_ID=191" TargetMode="External"/><Relationship Id="rId4" Type="http://schemas.openxmlformats.org/officeDocument/2006/relationships/hyperlink" Target="http://www.hl-net.com.tw/news/53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為什麼福音部落要辦豐年祭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作者：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黃偉忠。松浦國小。六年甲班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劉主佑。松浦國小。六年甲班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陳芷涵。松浦國小。六年甲班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陳家璇。松浦國小。六年甲班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（二）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sibabal</a:t>
            </a:r>
            <a:r>
              <a:rPr lang="zh-TW" altLang="en-US" dirty="0"/>
              <a:t>是迎靈的儀式，會公開模範青年的名單。頭目和長老會圍成一圈和青年共舞，象徵老人與青年是一條心。</a:t>
            </a:r>
          </a:p>
          <a:p>
            <a:endParaRPr lang="zh-TW" altLang="en-US" dirty="0"/>
          </a:p>
        </p:txBody>
      </p:sp>
      <p:pic>
        <p:nvPicPr>
          <p:cNvPr id="4099" name="Picture 3" descr="DSC00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143248"/>
            <a:ext cx="657226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（三）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dirty="0" err="1"/>
              <a:t>pakete</a:t>
            </a:r>
            <a:r>
              <a:rPr lang="zh-TW" altLang="en-US" dirty="0"/>
              <a:t>是表揚模範青年，兩位顧問會拿拐杖輕輕的打在頭目和副頭目肩上，頭目會大喊說他會把部落建立得很棒，再由頭目和副頭目將部落優秀青年一一帶出來，希望大家跟他們學習。</a:t>
            </a:r>
          </a:p>
          <a:p>
            <a:endParaRPr lang="zh-TW" altLang="en-US" dirty="0"/>
          </a:p>
        </p:txBody>
      </p:sp>
      <p:pic>
        <p:nvPicPr>
          <p:cNvPr id="5122" name="Picture 2" descr="DSC00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02" y="4214810"/>
            <a:ext cx="5072098" cy="26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（四）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palimo</a:t>
            </a:r>
            <a:r>
              <a:rPr lang="zh-TW" altLang="en-US" dirty="0"/>
              <a:t>是是慰勞婦女會將準備好的飲料、酒和檳榔拿出來慰勞自己的親朋好友，表示感謝他們著一年來的付出。</a:t>
            </a:r>
          </a:p>
        </p:txBody>
      </p:sp>
      <p:pic>
        <p:nvPicPr>
          <p:cNvPr id="6146" name="Picture 2" descr="DSC008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385762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SC00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371474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（五）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pakiting</a:t>
            </a:r>
            <a:r>
              <a:rPr lang="zh-TW" altLang="en-US" dirty="0"/>
              <a:t>是這個活動就是讓青年人能在這活動裡能認識姑娘們。</a:t>
            </a:r>
          </a:p>
        </p:txBody>
      </p:sp>
      <p:pic>
        <p:nvPicPr>
          <p:cNvPr id="7170" name="Picture 2" descr="DSC06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3"/>
            <a:ext cx="414337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DSC008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3" y="3714753"/>
            <a:ext cx="392905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（六）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pihahay</a:t>
            </a:r>
            <a:r>
              <a:rPr lang="zh-TW" altLang="en-US" dirty="0" smtClean="0"/>
              <a:t>是族人</a:t>
            </a:r>
            <a:r>
              <a:rPr lang="zh-TW" altLang="en-US" dirty="0"/>
              <a:t>情緒最歡樂的一天，家家戶戶都親切招待訪客，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/>
              <a:t>大部分的人都要來聚會所跳舞。</a:t>
            </a:r>
          </a:p>
          <a:p>
            <a:endParaRPr lang="zh-TW" altLang="en-US" dirty="0"/>
          </a:p>
        </p:txBody>
      </p:sp>
      <p:pic>
        <p:nvPicPr>
          <p:cNvPr id="1026" name="Picture 2" descr="DSC008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890" y="3233703"/>
            <a:ext cx="7112110" cy="36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（七）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mifanaw</a:t>
            </a:r>
            <a:r>
              <a:rPr lang="zh-TW" altLang="en-US" dirty="0"/>
              <a:t>按照年齡階級人員為圈手牽手，也代表團結，勇士舞儀式中，手絕不能鬆脫以防不好的東西跑進來部落，也祈求部落族人能夠平安豐收和風調雨順。</a:t>
            </a:r>
          </a:p>
          <a:p>
            <a:endParaRPr lang="zh-TW" altLang="en-US" dirty="0"/>
          </a:p>
        </p:txBody>
      </p:sp>
      <p:pic>
        <p:nvPicPr>
          <p:cNvPr id="2050" name="Picture 2" descr="DSCF6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87402"/>
            <a:ext cx="5786446" cy="32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（八）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pakelang</a:t>
            </a:r>
            <a:r>
              <a:rPr lang="zh-TW" altLang="en-US" dirty="0"/>
              <a:t>青年團在第四天時會至河流抓魚 蝦、慰勞長老及族人，甚至把不好的過去一起洗掉。</a:t>
            </a:r>
          </a:p>
          <a:p>
            <a:endParaRPr lang="zh-TW" altLang="en-US" dirty="0"/>
          </a:p>
        </p:txBody>
      </p:sp>
      <p:pic>
        <p:nvPicPr>
          <p:cNvPr id="3074" name="Picture 2" descr="DSCF6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14620"/>
            <a:ext cx="6429388" cy="41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54098"/>
          </a:xfrm>
        </p:spPr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從中八項豐年祭的儀式中，我們了解在儀式中包括了</a:t>
            </a:r>
            <a:r>
              <a:rPr lang="zh-TW" altLang="en-US" u="sng" dirty="0">
                <a:solidFill>
                  <a:srgbClr val="FF0000"/>
                </a:solidFill>
              </a:rPr>
              <a:t>迎靈、祈福、消厄、團結、豐收、階級管教訓練、責任傳承、慰勞、繁衍族群、送靈</a:t>
            </a:r>
            <a:r>
              <a:rPr lang="zh-TW" altLang="en-US" dirty="0"/>
              <a:t>等，讓祖靈看我們對部落的奉獻，可見豐年祭的儀式有很深的內涵，也可以從儀式中可以看出</a:t>
            </a:r>
            <a:r>
              <a:rPr lang="zh-TW" altLang="en-US" u="sng" dirty="0">
                <a:solidFill>
                  <a:srgbClr val="FF0000"/>
                </a:solidFill>
              </a:rPr>
              <a:t>部落族人十分好客，從</a:t>
            </a:r>
            <a:r>
              <a:rPr lang="en-US" u="sng" dirty="0">
                <a:solidFill>
                  <a:srgbClr val="FF0000"/>
                </a:solidFill>
              </a:rPr>
              <a:t> </a:t>
            </a:r>
            <a:r>
              <a:rPr lang="en-US" u="sng" dirty="0" err="1">
                <a:solidFill>
                  <a:srgbClr val="FF0000"/>
                </a:solidFill>
              </a:rPr>
              <a:t>pihahay</a:t>
            </a:r>
            <a:r>
              <a:rPr lang="zh-TW" altLang="en-US" u="sng" dirty="0">
                <a:solidFill>
                  <a:srgbClr val="FF0000"/>
                </a:solidFill>
              </a:rPr>
              <a:t>這個儀式就可以看得出來</a:t>
            </a:r>
            <a:r>
              <a:rPr lang="zh-TW" altLang="en-US" dirty="0"/>
              <a:t>，但希望來部落人的能了解阿美族豐年</a:t>
            </a:r>
            <a:r>
              <a:rPr lang="zh-TW" altLang="en-US" dirty="0" smtClean="0"/>
              <a:t>祭整個</a:t>
            </a:r>
            <a:r>
              <a:rPr lang="zh-TW" altLang="en-US" dirty="0"/>
              <a:t>儀式的含意，這樣才真正體驗到儀式而不會影響儀式的進行。</a:t>
            </a:r>
          </a:p>
          <a:p>
            <a:r>
              <a:rPr lang="en-US" dirty="0"/>
              <a:t> </a:t>
            </a:r>
            <a:endParaRPr lang="zh-TW" altLang="en-US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從文獻探討與網路資料來看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（一）台灣的原住民 </a:t>
            </a:r>
            <a:r>
              <a:rPr lang="en-US" dirty="0"/>
              <a:t>: </a:t>
            </a:r>
            <a:r>
              <a:rPr lang="zh-TW" altLang="en-US" dirty="0"/>
              <a:t>阿美族這本書中</a:t>
            </a:r>
            <a:r>
              <a:rPr lang="zh-TW" altLang="en-US" dirty="0" smtClean="0"/>
              <a:t>作者田哲益指出</a:t>
            </a:r>
            <a:r>
              <a:rPr lang="zh-TW" altLang="en-US" dirty="0"/>
              <a:t>，</a:t>
            </a:r>
            <a:r>
              <a:rPr lang="zh-TW" altLang="en-US" u="sng" dirty="0">
                <a:solidFill>
                  <a:srgbClr val="FF0000"/>
                </a:solidFill>
              </a:rPr>
              <a:t>阿美族的年齡階級組織制度</a:t>
            </a:r>
            <a:r>
              <a:rPr lang="zh-TW" altLang="en-US" dirty="0"/>
              <a:t>，成為一個堅強而有系統之年齡階級體制，大凡阿美族的</a:t>
            </a:r>
            <a:r>
              <a:rPr lang="zh-TW" altLang="en-US" u="sng" dirty="0">
                <a:solidFill>
                  <a:srgbClr val="FF0000"/>
                </a:solidFill>
              </a:rPr>
              <a:t>政治、文化、社會</a:t>
            </a:r>
            <a:r>
              <a:rPr lang="zh-TW" altLang="en-US" u="sng" dirty="0" smtClean="0">
                <a:solidFill>
                  <a:srgbClr val="FF0000"/>
                </a:solidFill>
              </a:rPr>
              <a:t>、抗敵</a:t>
            </a:r>
            <a:r>
              <a:rPr lang="zh-TW" altLang="en-US" dirty="0"/>
              <a:t>等等居與此有密切關係。而</a:t>
            </a:r>
            <a:r>
              <a:rPr lang="zh-TW" altLang="en-US" u="sng" dirty="0">
                <a:solidFill>
                  <a:srgbClr val="FF0000"/>
                </a:solidFill>
              </a:rPr>
              <a:t>部落中長幼有序、尊卑有分、男女有別，彼此服務犧牲、守法守分</a:t>
            </a:r>
            <a:r>
              <a:rPr lang="zh-TW" altLang="en-US" dirty="0"/>
              <a:t>等態度，正是此特殊社會制度存在的可貴原因。所以在部落豐年祭儀式中一定會有年齡</a:t>
            </a:r>
            <a:r>
              <a:rPr lang="zh-TW" altLang="en-US" dirty="0" smtClean="0"/>
              <a:t>階層。</a:t>
            </a:r>
            <a:endParaRPr lang="zh-TW" altLang="en-US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（二）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阿美族豐年祭：作者張子媛，林珠音介紹阿美族豐年祭需要的基本</a:t>
            </a:r>
            <a:r>
              <a:rPr lang="zh-TW" altLang="en-US" sz="2800" dirty="0" smtClean="0"/>
              <a:t>物品。其</a:t>
            </a:r>
            <a:r>
              <a:rPr lang="zh-TW" altLang="en-US" sz="2800" dirty="0"/>
              <a:t>目的是要讓</a:t>
            </a:r>
            <a:r>
              <a:rPr lang="zh-TW" altLang="en-US" sz="2800" u="sng" dirty="0">
                <a:solidFill>
                  <a:srgbClr val="FF0000"/>
                </a:solidFill>
              </a:rPr>
              <a:t>祖靈參加部落的儀式</a:t>
            </a:r>
            <a:r>
              <a:rPr lang="zh-TW" altLang="en-US" sz="2800" dirty="0"/>
              <a:t>，並讓</a:t>
            </a:r>
            <a:r>
              <a:rPr lang="zh-TW" altLang="en-US" sz="2800" u="sng" dirty="0">
                <a:solidFill>
                  <a:srgbClr val="FF0000"/>
                </a:solidFill>
              </a:rPr>
              <a:t>祖靈看看我們將部落經營得如何</a:t>
            </a:r>
            <a:r>
              <a:rPr lang="zh-TW" altLang="en-US" sz="2800" dirty="0"/>
              <a:t>，所以部落的每一位都很重視豐年祭的儀式，總是經</a:t>
            </a:r>
            <a:r>
              <a:rPr lang="zh-TW" altLang="en-US" sz="2800" u="sng" dirty="0">
                <a:solidFill>
                  <a:srgbClr val="FF0000"/>
                </a:solidFill>
              </a:rPr>
              <a:t>最好的呈現給祖靈看</a:t>
            </a:r>
            <a:r>
              <a:rPr lang="zh-TW" altLang="en-US" sz="2800" dirty="0"/>
              <a:t>（這點我們訪問家長中，家長也有提到）</a:t>
            </a:r>
            <a:r>
              <a:rPr lang="zh-TW" altLang="en-US" sz="2800" dirty="0" smtClean="0"/>
              <a:t>。之後</a:t>
            </a:r>
            <a:r>
              <a:rPr lang="zh-TW" altLang="en-US" sz="2800" u="sng" dirty="0">
                <a:solidFill>
                  <a:srgbClr val="FF0000"/>
                </a:solidFill>
              </a:rPr>
              <a:t>依序階級逐一領唱</a:t>
            </a:r>
            <a:r>
              <a:rPr lang="zh-TW" altLang="en-US" sz="2800" dirty="0"/>
              <a:t>，記錄著傳承與階級的成長。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壹</a:t>
            </a:r>
            <a:r>
              <a:rPr lang="en-US" b="1" dirty="0" smtClean="0"/>
              <a:t>●</a:t>
            </a:r>
            <a:r>
              <a:rPr lang="zh-TW" altLang="en-US" b="1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以前我們所認為的豐年祭是大家聚在一起唱歌、跳舞、喝酒而已，了解後原來事情沒有想像中的簡單。</a:t>
            </a:r>
            <a:endParaRPr lang="zh-TW" altLang="en-US" dirty="0"/>
          </a:p>
        </p:txBody>
      </p:sp>
      <p:pic>
        <p:nvPicPr>
          <p:cNvPr id="1026" name="Picture 2" descr="DSC00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86190"/>
            <a:ext cx="3514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（三）阿美族維基百科 </a:t>
            </a:r>
            <a:r>
              <a:rPr lang="en-US" u="sng" dirty="0">
                <a:hlinkClick r:id="rId2"/>
              </a:rPr>
              <a:t>https://zh.wikipedia.org/zh-tw/</a:t>
            </a:r>
            <a:r>
              <a:rPr lang="en-US" u="sng" dirty="0" err="1">
                <a:hlinkClick r:id="rId2"/>
              </a:rPr>
              <a:t>阿美族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豐年祭是阿美族重要的祭祀儀式</a:t>
            </a:r>
            <a:r>
              <a:rPr lang="zh-TW" altLang="en-US" dirty="0" smtClean="0"/>
              <a:t>，大多數</a:t>
            </a:r>
            <a:r>
              <a:rPr lang="zh-TW" altLang="en-US" dirty="0"/>
              <a:t>則依各部落而異，一般是由各</a:t>
            </a:r>
            <a:r>
              <a:rPr lang="zh-TW" altLang="en-US" u="sng" dirty="0">
                <a:solidFill>
                  <a:srgbClr val="FF0000"/>
                </a:solidFill>
              </a:rPr>
              <a:t>部落耆老（</a:t>
            </a:r>
            <a:r>
              <a:rPr lang="en-US" u="sng" dirty="0" err="1">
                <a:solidFill>
                  <a:srgbClr val="FF0000"/>
                </a:solidFill>
              </a:rPr>
              <a:t>matoasay</a:t>
            </a:r>
            <a:r>
              <a:rPr lang="zh-TW" altLang="en-US" u="sng" dirty="0">
                <a:solidFill>
                  <a:srgbClr val="FF0000"/>
                </a:solidFill>
              </a:rPr>
              <a:t>）來決定</a:t>
            </a:r>
            <a:r>
              <a:rPr lang="zh-TW" altLang="en-US" dirty="0"/>
              <a:t>，傳統上短則三天，多則半個月</a:t>
            </a:r>
            <a:r>
              <a:rPr lang="zh-TW" altLang="en-US" u="sng" dirty="0">
                <a:solidFill>
                  <a:srgbClr val="FF0000"/>
                </a:solidFill>
              </a:rPr>
              <a:t>，有年齡階層（</a:t>
            </a:r>
            <a:r>
              <a:rPr lang="en-US" u="sng" dirty="0" err="1">
                <a:solidFill>
                  <a:srgbClr val="FF0000"/>
                </a:solidFill>
              </a:rPr>
              <a:t>selal</a:t>
            </a:r>
            <a:r>
              <a:rPr lang="zh-TW" altLang="en-US" u="sng" dirty="0">
                <a:solidFill>
                  <a:srgbClr val="FF0000"/>
                </a:solidFill>
              </a:rPr>
              <a:t>）</a:t>
            </a:r>
            <a:r>
              <a:rPr lang="zh-TW" altLang="en-US" dirty="0"/>
              <a:t>的訓練與進階、祭祀流程等。豐年祭中會進行</a:t>
            </a:r>
            <a:r>
              <a:rPr lang="zh-TW" altLang="en-US" u="sng" dirty="0">
                <a:solidFill>
                  <a:srgbClr val="FF0000"/>
                </a:solidFill>
              </a:rPr>
              <a:t>捕獵、採集或購買食物</a:t>
            </a:r>
            <a:r>
              <a:rPr lang="zh-TW" altLang="en-US" dirty="0"/>
              <a:t>，並由族人們共聚分食。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1431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（四）台灣原住民族 資訊資訊網</a:t>
            </a:r>
            <a:r>
              <a:rPr lang="en-US" u="sng" dirty="0">
                <a:hlinkClick r:id="rId2"/>
              </a:rPr>
              <a:t>http://www.tipp.org.tw/ceremony.asp?CD_ID=191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dirty="0" smtClean="0"/>
              <a:t>豐年祭為阿美族規模最盛大且熱鬧非凡的節慶，它包含了</a:t>
            </a:r>
            <a:r>
              <a:rPr lang="zh-TW" altLang="en-US" u="sng" dirty="0" smtClean="0">
                <a:solidFill>
                  <a:srgbClr val="FF0000"/>
                </a:solidFill>
              </a:rPr>
              <a:t>政治、軍事、經濟、教育、訓練等功能。</a:t>
            </a:r>
            <a:endParaRPr lang="zh-TW" alt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31778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（五）阿美族豐年祭</a:t>
            </a:r>
            <a:r>
              <a:rPr lang="en-US" sz="2800" dirty="0"/>
              <a:t>--</a:t>
            </a:r>
            <a:r>
              <a:rPr lang="zh-TW" altLang="en-US" sz="2800" dirty="0"/>
              <a:t>台灣節慶</a:t>
            </a:r>
            <a:r>
              <a:rPr lang="en-US" sz="2800" dirty="0"/>
              <a:t>--</a:t>
            </a:r>
            <a:r>
              <a:rPr lang="zh-TW" altLang="en-US" sz="2800" dirty="0"/>
              <a:t>全球華文網 </a:t>
            </a:r>
            <a:r>
              <a:rPr lang="en-US" sz="2800" u="sng" dirty="0">
                <a:hlinkClick r:id="rId2"/>
              </a:rPr>
              <a:t>http://media.huayuworld.org/local/web/Chinese/native/content4.htm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阿美族的傳統祭典很多，但以一年一度的豐年祭規模最大，這是</a:t>
            </a:r>
            <a:r>
              <a:rPr lang="zh-TW" altLang="en-US" u="sng" dirty="0">
                <a:solidFill>
                  <a:srgbClr val="FF0000"/>
                </a:solidFill>
              </a:rPr>
              <a:t>族人為了歡慶豐收、祭祀神靈祖先所舉行的祭典，並負有教育男子成年、傳承薪火的慎重意義</a:t>
            </a:r>
            <a:r>
              <a:rPr lang="zh-TW" altLang="en-US" dirty="0"/>
              <a:t>；部份部落並</a:t>
            </a:r>
            <a:r>
              <a:rPr lang="zh-TW" altLang="en-US" u="sng" dirty="0">
                <a:solidFill>
                  <a:srgbClr val="FF0000"/>
                </a:solidFill>
              </a:rPr>
              <a:t>藉著遞送檳榔、「牽手禮」等活動，撮合適婚</a:t>
            </a:r>
            <a:r>
              <a:rPr lang="zh-TW" altLang="en-US" u="sng" dirty="0" smtClean="0">
                <a:solidFill>
                  <a:srgbClr val="FF0000"/>
                </a:solidFill>
              </a:rPr>
              <a:t>男女</a:t>
            </a:r>
            <a:r>
              <a:rPr lang="zh-TW" altLang="en-US" dirty="0" smtClean="0"/>
              <a:t>，</a:t>
            </a:r>
            <a:r>
              <a:rPr lang="zh-TW" altLang="en-US" dirty="0"/>
              <a:t>台東地區約在七月份，花蓮地區則多在八月舉行。 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從福音部落誌、對家人訪問內容、書籍文獻與網路資料來看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srgbClr val="FF0000"/>
                </a:solidFill>
              </a:rPr>
              <a:t>豐年祭不只是唱歌跳舞而已</a:t>
            </a:r>
            <a:r>
              <a:rPr lang="zh-TW" altLang="en-US" dirty="0" smtClean="0"/>
              <a:t>，</a:t>
            </a:r>
            <a:r>
              <a:rPr lang="zh-TW" altLang="en-US" u="sng" dirty="0" smtClean="0">
                <a:solidFill>
                  <a:srgbClr val="FF0000"/>
                </a:solidFill>
              </a:rPr>
              <a:t>祂應該</a:t>
            </a:r>
            <a:r>
              <a:rPr lang="zh-TW" altLang="en-US" u="sng" dirty="0">
                <a:solidFill>
                  <a:srgbClr val="FF0000"/>
                </a:solidFill>
              </a:rPr>
              <a:t>有更深層的</a:t>
            </a:r>
            <a:r>
              <a:rPr lang="zh-TW" altLang="en-US" u="sng" dirty="0" smtClean="0">
                <a:solidFill>
                  <a:srgbClr val="FF0000"/>
                </a:solidFill>
              </a:rPr>
              <a:t>內容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如之前所介紹的儀式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，在</a:t>
            </a:r>
            <a:r>
              <a:rPr lang="zh-TW" altLang="en-US" dirty="0"/>
              <a:t>儀式中不只只有族人參加外，還有朋友們都會到來，此外祖靈也會參加部落的豐年祭。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參</a:t>
            </a:r>
            <a:r>
              <a:rPr lang="en-US" b="1" dirty="0"/>
              <a:t>● </a:t>
            </a:r>
            <a:r>
              <a:rPr lang="zh-TW" altLang="en-US" b="1" dirty="0"/>
              <a:t>結論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zh-TW" altLang="en-US" u="sng" dirty="0">
                <a:solidFill>
                  <a:srgbClr val="FF0000"/>
                </a:solidFill>
              </a:rPr>
              <a:t>福音部落誌、訪問家人、書籍文獻與網路</a:t>
            </a:r>
            <a:r>
              <a:rPr lang="zh-TW" altLang="en-US" dirty="0"/>
              <a:t>資料來看，可以了解為什麼福音部落要辦理豐年祭，如果</a:t>
            </a:r>
            <a:r>
              <a:rPr lang="zh-TW" altLang="en-US" u="sng" dirty="0">
                <a:solidFill>
                  <a:srgbClr val="FF0000"/>
                </a:solidFill>
              </a:rPr>
              <a:t>部落沒有辦豐年祭的話，情感無法維繫，文化就會傳不下去，部落即將消失</a:t>
            </a:r>
            <a:r>
              <a:rPr lang="zh-TW" altLang="en-US" dirty="0"/>
              <a:t>，因為這關係著</a:t>
            </a:r>
            <a:r>
              <a:rPr lang="zh-TW" altLang="en-US" u="sng" dirty="0">
                <a:solidFill>
                  <a:srgbClr val="FF0000"/>
                </a:solidFill>
              </a:rPr>
              <a:t>部落的生存與存在</a:t>
            </a:r>
            <a:r>
              <a:rPr lang="zh-TW" altLang="en-US" dirty="0"/>
              <a:t>的維繫。</a:t>
            </a:r>
          </a:p>
          <a:p>
            <a:endParaRPr lang="zh-TW" altLang="en-US" dirty="0"/>
          </a:p>
        </p:txBody>
      </p:sp>
      <p:pic>
        <p:nvPicPr>
          <p:cNvPr id="6146" name="Picture 2" descr="DSCF6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10050"/>
            <a:ext cx="3505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難怪</a:t>
            </a:r>
            <a:r>
              <a:rPr lang="zh-TW" altLang="en-US" u="sng" dirty="0">
                <a:solidFill>
                  <a:srgbClr val="FF0000"/>
                </a:solidFill>
              </a:rPr>
              <a:t>副頭目</a:t>
            </a:r>
            <a:r>
              <a:rPr lang="zh-TW" altLang="en-US" dirty="0"/>
              <a:t>會這樣說，豐年祭前部落青年會聚集在一起，會</a:t>
            </a:r>
            <a:r>
              <a:rPr lang="zh-TW" altLang="en-US" u="sng" dirty="0">
                <a:solidFill>
                  <a:srgbClr val="FF0000"/>
                </a:solidFill>
              </a:rPr>
              <a:t>開始練習要跳的舞、歌，豐年祭前要先把道路都清乾淨</a:t>
            </a:r>
            <a:r>
              <a:rPr lang="zh-TW" altLang="en-US" dirty="0"/>
              <a:t>，和</a:t>
            </a:r>
            <a:r>
              <a:rPr lang="zh-TW" altLang="en-US" u="sng" dirty="0">
                <a:solidFill>
                  <a:srgbClr val="FF0000"/>
                </a:solidFill>
              </a:rPr>
              <a:t>布置會場、殺豬，這是我們豐年祭要準備的工作</a:t>
            </a:r>
            <a:r>
              <a:rPr lang="zh-TW" altLang="en-US" dirty="0" smtClean="0"/>
              <a:t>。要</a:t>
            </a:r>
            <a:r>
              <a:rPr lang="zh-TW" altLang="en-US" dirty="0"/>
              <a:t>跟我們親戚說要趕快回來參加豐年祭。他的期待也代表的部落的期待，</a:t>
            </a:r>
            <a:r>
              <a:rPr lang="zh-TW" altLang="en-US" u="sng" dirty="0">
                <a:solidFill>
                  <a:srgbClr val="FF0000"/>
                </a:solidFill>
              </a:rPr>
              <a:t>期待部落族人大家回到福音部落參加豐年祭，讓部落的未來更加茁壯。</a:t>
            </a:r>
            <a:r>
              <a:rPr lang="en-US" dirty="0"/>
              <a:t/>
            </a:r>
            <a:br>
              <a:rPr lang="en-US" dirty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en-US" dirty="0"/>
              <a:t>原來豐年祭還有那麼多的</a:t>
            </a:r>
            <a:r>
              <a:rPr lang="zh-TW" altLang="en-US" dirty="0" smtClean="0"/>
              <a:t>儀式</a:t>
            </a:r>
            <a:r>
              <a:rPr lang="zh-TW" altLang="en-US" dirty="0" smtClean="0"/>
              <a:t>和內涵。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en-US" dirty="0" smtClean="0"/>
              <a:t>ficacay </a:t>
            </a:r>
            <a:r>
              <a:rPr lang="en-US" dirty="0" smtClean="0"/>
              <a:t>：</a:t>
            </a:r>
            <a:r>
              <a:rPr lang="zh-TW" altLang="en-US" dirty="0" smtClean="0"/>
              <a:t>趨吉避凶。</a:t>
            </a:r>
            <a:endParaRPr lang="en-US" dirty="0" smtClean="0"/>
          </a:p>
          <a:p>
            <a:r>
              <a:rPr lang="en-US" altLang="zh-TW" dirty="0" smtClean="0"/>
              <a:t>2.</a:t>
            </a:r>
            <a:r>
              <a:rPr lang="en-US" dirty="0" smtClean="0"/>
              <a:t>sibabal </a:t>
            </a:r>
            <a:r>
              <a:rPr lang="en-US" dirty="0" smtClean="0"/>
              <a:t>：</a:t>
            </a:r>
            <a:r>
              <a:rPr lang="zh-TW" altLang="en-US" dirty="0" smtClean="0"/>
              <a:t>迎靈 </a:t>
            </a:r>
            <a:r>
              <a:rPr lang="zh-TW" altLang="en-US" dirty="0" smtClean="0"/>
              <a:t>。</a:t>
            </a:r>
            <a:endParaRPr lang="en-US" dirty="0" smtClean="0"/>
          </a:p>
          <a:p>
            <a:r>
              <a:rPr lang="en-US" altLang="zh-TW" dirty="0" smtClean="0"/>
              <a:t>3.</a:t>
            </a:r>
            <a:r>
              <a:rPr lang="en-US" dirty="0" smtClean="0"/>
              <a:t>pakete ：</a:t>
            </a:r>
            <a:r>
              <a:rPr lang="zh-TW" altLang="en-US" dirty="0" smtClean="0"/>
              <a:t>向優秀</a:t>
            </a:r>
            <a:r>
              <a:rPr lang="zh-TW" altLang="en-US" dirty="0" smtClean="0"/>
              <a:t>青年學習。</a:t>
            </a:r>
            <a:endParaRPr lang="en-US" altLang="en-US" dirty="0" smtClean="0"/>
          </a:p>
          <a:p>
            <a:r>
              <a:rPr lang="en-US" altLang="zh-TW" dirty="0" smtClean="0"/>
              <a:t>4.</a:t>
            </a:r>
            <a:r>
              <a:rPr lang="en-US" dirty="0" smtClean="0"/>
              <a:t>palimo ：</a:t>
            </a:r>
            <a:r>
              <a:rPr lang="zh-TW" altLang="en-US" dirty="0" smtClean="0"/>
              <a:t>感恩族人的</a:t>
            </a:r>
            <a:r>
              <a:rPr lang="zh-TW" altLang="en-US" dirty="0" smtClean="0"/>
              <a:t>辛苦。</a:t>
            </a:r>
            <a:endParaRPr lang="en-US" altLang="en-US" dirty="0" smtClean="0"/>
          </a:p>
          <a:p>
            <a:r>
              <a:rPr lang="en-US" altLang="zh-TW" dirty="0" smtClean="0"/>
              <a:t>5.</a:t>
            </a:r>
            <a:r>
              <a:rPr lang="en-US" dirty="0" smtClean="0"/>
              <a:t>pakiting ：</a:t>
            </a:r>
            <a:r>
              <a:rPr lang="zh-TW" altLang="en-US" dirty="0" smtClean="0"/>
              <a:t>繁衍</a:t>
            </a:r>
            <a:r>
              <a:rPr lang="zh-TW" altLang="en-US" dirty="0" smtClean="0"/>
              <a:t>下一代。</a:t>
            </a:r>
            <a:endParaRPr lang="en-US" dirty="0" smtClean="0"/>
          </a:p>
          <a:p>
            <a:r>
              <a:rPr lang="en-US" altLang="zh-TW" dirty="0" smtClean="0"/>
              <a:t>6.</a:t>
            </a:r>
            <a:r>
              <a:rPr lang="en-US" dirty="0" smtClean="0"/>
              <a:t>pihahay ：</a:t>
            </a:r>
            <a:r>
              <a:rPr lang="zh-TW" altLang="en-US" dirty="0" smtClean="0"/>
              <a:t>一起</a:t>
            </a:r>
            <a:r>
              <a:rPr lang="zh-TW" altLang="en-US" dirty="0" smtClean="0"/>
              <a:t>同歡樂。</a:t>
            </a:r>
            <a:endParaRPr lang="en-US" dirty="0" smtClean="0"/>
          </a:p>
          <a:p>
            <a:r>
              <a:rPr lang="en-US" altLang="zh-TW" dirty="0" smtClean="0"/>
              <a:t>7.</a:t>
            </a:r>
            <a:r>
              <a:rPr lang="en-US" dirty="0" smtClean="0"/>
              <a:t>mifanaw ：</a:t>
            </a:r>
            <a:r>
              <a:rPr lang="zh-TW" altLang="en-US" dirty="0" smtClean="0"/>
              <a:t>部落一直團結下去和送靈</a:t>
            </a:r>
            <a:endParaRPr lang="en-US" altLang="en-US" dirty="0" smtClean="0"/>
          </a:p>
          <a:p>
            <a:r>
              <a:rPr lang="en-US" altLang="zh-TW" dirty="0" smtClean="0"/>
              <a:t>8.</a:t>
            </a:r>
            <a:r>
              <a:rPr lang="en-US" dirty="0" smtClean="0"/>
              <a:t>pakelang </a:t>
            </a:r>
            <a:r>
              <a:rPr lang="en-US" dirty="0" smtClean="0"/>
              <a:t>：</a:t>
            </a:r>
            <a:r>
              <a:rPr lang="zh-TW" altLang="en-US" dirty="0" smtClean="0"/>
              <a:t>去除不好，建立完美句點。</a:t>
            </a:r>
            <a:endParaRPr lang="en-US" dirty="0" smtClean="0"/>
          </a:p>
          <a:p>
            <a:pPr>
              <a:buNone/>
            </a:pPr>
            <a:r>
              <a:rPr lang="zh-TW" altLang="en-US" u="sng" dirty="0" smtClean="0">
                <a:solidFill>
                  <a:srgbClr val="FF0000"/>
                </a:solidFill>
              </a:rPr>
              <a:t>所以為了部落的發展和永</a:t>
            </a:r>
            <a:r>
              <a:rPr lang="zh-TW" altLang="en-US" u="sng" dirty="0" smtClean="0">
                <a:solidFill>
                  <a:srgbClr val="FF0000"/>
                </a:solidFill>
              </a:rPr>
              <a:t>續，所以福音部落要辦豐年祭。</a:t>
            </a:r>
            <a:endParaRPr lang="en-US" altLang="zh-TW" u="sng" dirty="0" smtClean="0">
              <a:solidFill>
                <a:srgbClr val="FF0000"/>
              </a:solidFill>
            </a:endParaRPr>
          </a:p>
          <a:p>
            <a:endParaRPr lang="zh-TW" altLang="en-US" u="sng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肆</a:t>
            </a:r>
            <a:r>
              <a:rPr lang="en-US" b="1" dirty="0"/>
              <a:t>●</a:t>
            </a:r>
            <a:r>
              <a:rPr lang="zh-TW" altLang="en-US" b="1" dirty="0"/>
              <a:t>引註資料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/>
              <a:t>台灣原住民文化知識網 </a:t>
            </a:r>
          </a:p>
          <a:p>
            <a:r>
              <a:rPr lang="en-US" dirty="0"/>
              <a:t> </a:t>
            </a:r>
            <a:r>
              <a:rPr lang="en-US" u="sng" dirty="0">
                <a:hlinkClick r:id="rId2"/>
              </a:rPr>
              <a:t>www.knowlegde.ipc.gov.taipei/np.asp?ctNode=7059&amp;mp=cb01</a:t>
            </a:r>
            <a:endParaRPr lang="zh-TW" altLang="en-US" dirty="0"/>
          </a:p>
          <a:p>
            <a:r>
              <a:rPr lang="zh-TW" altLang="en-US" dirty="0"/>
              <a:t>阿美族維基百科 </a:t>
            </a:r>
          </a:p>
          <a:p>
            <a:r>
              <a:rPr lang="en-US" u="sng" dirty="0">
                <a:hlinkClick r:id="rId3"/>
              </a:rPr>
              <a:t>https://zh.wikipedia.org/zh-tw/</a:t>
            </a:r>
            <a:r>
              <a:rPr lang="en-US" u="sng" dirty="0" err="1">
                <a:hlinkClick r:id="rId3"/>
              </a:rPr>
              <a:t>阿美族</a:t>
            </a:r>
            <a:r>
              <a:rPr lang="en-US" u="sng" dirty="0">
                <a:hlinkClick r:id="rId3"/>
              </a:rPr>
              <a:t> </a:t>
            </a:r>
            <a:endParaRPr lang="zh-TW" altLang="en-US" dirty="0"/>
          </a:p>
          <a:p>
            <a:r>
              <a:rPr lang="en-US" dirty="0"/>
              <a:t>2017 </a:t>
            </a:r>
            <a:r>
              <a:rPr lang="zh-TW" altLang="en-US" dirty="0"/>
              <a:t>花蓮</a:t>
            </a:r>
            <a:r>
              <a:rPr lang="en-US" altLang="zh-TW" dirty="0"/>
              <a:t>『</a:t>
            </a:r>
            <a:r>
              <a:rPr lang="zh-TW" altLang="en-US" dirty="0"/>
              <a:t>馬太鞍部落</a:t>
            </a:r>
            <a:r>
              <a:rPr lang="en-US" altLang="zh-TW" dirty="0"/>
              <a:t>』</a:t>
            </a:r>
            <a:r>
              <a:rPr lang="zh-TW" altLang="en-US" dirty="0"/>
              <a:t>豐年祭</a:t>
            </a:r>
            <a:r>
              <a:rPr lang="en-US" dirty="0" err="1"/>
              <a:t>Ilisin</a:t>
            </a:r>
            <a:r>
              <a:rPr lang="en-US" dirty="0"/>
              <a:t> no </a:t>
            </a:r>
            <a:r>
              <a:rPr lang="en-US" dirty="0" err="1"/>
              <a:t>Fata'an</a:t>
            </a:r>
            <a:r>
              <a:rPr lang="en-US" dirty="0"/>
              <a:t> </a:t>
            </a:r>
            <a:r>
              <a:rPr lang="en-US" altLang="zh-TW" dirty="0"/>
              <a:t>– </a:t>
            </a:r>
            <a:r>
              <a:rPr lang="zh-TW" altLang="en-US" dirty="0"/>
              <a:t>花蓮旅人新聞 </a:t>
            </a:r>
          </a:p>
          <a:p>
            <a:r>
              <a:rPr lang="en-US" dirty="0"/>
              <a:t> </a:t>
            </a:r>
            <a:r>
              <a:rPr lang="en-US" u="sng" dirty="0">
                <a:hlinkClick r:id="rId4"/>
              </a:rPr>
              <a:t>http://www.hl-net.com.tw/news/534</a:t>
            </a:r>
            <a:endParaRPr lang="zh-TW" altLang="en-US" dirty="0"/>
          </a:p>
          <a:p>
            <a:r>
              <a:rPr lang="zh-TW" altLang="en-US" dirty="0"/>
              <a:t>台灣原住民族 資訊資源網 </a:t>
            </a:r>
          </a:p>
          <a:p>
            <a:r>
              <a:rPr lang="en-US" dirty="0"/>
              <a:t> </a:t>
            </a:r>
            <a:r>
              <a:rPr lang="en-US" u="sng" dirty="0">
                <a:hlinkClick r:id="rId5"/>
              </a:rPr>
              <a:t>http://www.tipp.org.tw/ceremony.asp?CD_ID=191</a:t>
            </a:r>
            <a:endParaRPr lang="zh-TW" altLang="en-US" dirty="0"/>
          </a:p>
          <a:p>
            <a:r>
              <a:rPr lang="zh-TW" altLang="en-US" dirty="0"/>
              <a:t>阿美族豐年祭</a:t>
            </a:r>
            <a:r>
              <a:rPr lang="en-US" dirty="0"/>
              <a:t>--</a:t>
            </a:r>
            <a:r>
              <a:rPr lang="zh-TW" altLang="en-US" dirty="0"/>
              <a:t>台灣節慶</a:t>
            </a:r>
            <a:r>
              <a:rPr lang="en-US" dirty="0"/>
              <a:t>--</a:t>
            </a:r>
            <a:r>
              <a:rPr lang="zh-TW" altLang="en-US" dirty="0"/>
              <a:t>全球華文網 </a:t>
            </a:r>
            <a:r>
              <a:rPr lang="en-US" u="sng" dirty="0">
                <a:hlinkClick r:id="rId6"/>
              </a:rPr>
              <a:t>http://media.huayuworld.org/local/web/Chinese/native/content4.htm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阿美族傳說：作者：林淳毅</a:t>
            </a:r>
          </a:p>
          <a:p>
            <a:r>
              <a:rPr lang="zh-TW" altLang="en-US" dirty="0"/>
              <a:t>台灣的原住民 ：阿美族 作者：達西烏拉彎</a:t>
            </a:r>
            <a:r>
              <a:rPr lang="en-US" dirty="0"/>
              <a:t>.</a:t>
            </a:r>
            <a:r>
              <a:rPr lang="zh-TW" altLang="en-US" dirty="0"/>
              <a:t>畢馬</a:t>
            </a:r>
            <a:r>
              <a:rPr lang="en-US" dirty="0"/>
              <a:t>(</a:t>
            </a:r>
            <a:r>
              <a:rPr lang="zh-TW" altLang="en-US" dirty="0"/>
              <a:t>田哲益</a:t>
            </a:r>
            <a:r>
              <a:rPr lang="en-US" dirty="0"/>
              <a:t>)</a:t>
            </a:r>
            <a:br>
              <a:rPr lang="en-US" dirty="0"/>
            </a:br>
            <a:r>
              <a:rPr lang="zh-TW" altLang="en-US"/>
              <a:t>阿美族豐年祭：作者：張子媛，林珠音</a:t>
            </a: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Aray</a:t>
            </a:r>
            <a:r>
              <a:rPr lang="en-US" altLang="zh-TW" dirty="0" smtClean="0"/>
              <a:t>(</a:t>
            </a:r>
            <a:r>
              <a:rPr lang="zh-TW" altLang="en-US" dirty="0" smtClean="0"/>
              <a:t>謝謝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 descr="DSC008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14752"/>
            <a:ext cx="3638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研究</a:t>
            </a:r>
            <a:r>
              <a:rPr lang="zh-TW" altLang="en-US" dirty="0" smtClean="0"/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希望能認識阿美族的多元文化，例如：祭拜祖先、慶祝豐收等。</a:t>
            </a:r>
          </a:p>
        </p:txBody>
      </p:sp>
      <p:pic>
        <p:nvPicPr>
          <p:cNvPr id="2050" name="Picture 2" descr="DSC00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9066"/>
            <a:ext cx="34671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理念：</a:t>
            </a:r>
            <a:r>
              <a:rPr lang="en-US" dirty="0"/>
              <a:t/>
            </a:r>
            <a:br>
              <a:rPr 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希望祖先的文化傳承下去、能把部落的文化讓松浦國小的學生知道，甚至能與其他部落分享。</a:t>
            </a:r>
          </a:p>
        </p:txBody>
      </p:sp>
      <p:pic>
        <p:nvPicPr>
          <p:cNvPr id="3074" name="Picture 2" descr="DSC008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36385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目標：</a:t>
            </a:r>
            <a:r>
              <a:rPr lang="en-US" dirty="0"/>
              <a:t/>
            </a:r>
            <a:br>
              <a:rPr 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讓我們更了解福音部落的文化更深層的內函。</a:t>
            </a:r>
          </a:p>
        </p:txBody>
      </p:sp>
      <p:pic>
        <p:nvPicPr>
          <p:cNvPr id="4098" name="Picture 2" descr="DSC008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929066"/>
            <a:ext cx="3514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研究方法：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zh-TW" altLang="en-US" dirty="0"/>
              <a:t>採用閱讀部落文獻、訪問耆老和歸納等方法來研究本題目。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5122" name="Picture 2" descr="DSC00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4"/>
            <a:ext cx="3467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預期效應：</a:t>
            </a:r>
            <a:r>
              <a:rPr lang="en-US" dirty="0"/>
              <a:t/>
            </a:r>
            <a:br>
              <a:rPr 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（一） 能看阿美族的書籍、上網查資料和影片，提升對部落文化的了解。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/>
              <a:t>（二） 讓我們更會拍攝。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/>
              <a:t>（三） 讓我們更會訪問。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/>
              <a:t>（四） 讓我們更會寫作和整理資料。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/>
              <a:t>（五） 讓我們更喜歡自己的部落文化。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貳</a:t>
            </a:r>
            <a:r>
              <a:rPr lang="en-US" b="1" dirty="0"/>
              <a:t>●</a:t>
            </a:r>
            <a:r>
              <a:rPr lang="zh-TW" altLang="en-US" b="1" dirty="0"/>
              <a:t>正文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從福音部落誌與對家人採訪中來看：</a:t>
            </a:r>
          </a:p>
          <a:p>
            <a:r>
              <a:rPr lang="zh-TW" altLang="en-US" dirty="0"/>
              <a:t>部落的豐年祭儀式主要有八項儀式，有：</a:t>
            </a:r>
            <a:r>
              <a:rPr lang="en-US" dirty="0" err="1"/>
              <a:t>ficacay</a:t>
            </a:r>
            <a:r>
              <a:rPr lang="zh-TW" altLang="en-US" dirty="0"/>
              <a:t>、</a:t>
            </a:r>
            <a:r>
              <a:rPr lang="en-US" dirty="0" err="1"/>
              <a:t>sibabal</a:t>
            </a:r>
            <a:r>
              <a:rPr lang="zh-TW" altLang="en-US" dirty="0"/>
              <a:t>、</a:t>
            </a:r>
            <a:r>
              <a:rPr lang="en-US" dirty="0" err="1"/>
              <a:t>pakete</a:t>
            </a:r>
            <a:r>
              <a:rPr lang="zh-TW" altLang="en-US" dirty="0"/>
              <a:t>、</a:t>
            </a:r>
            <a:r>
              <a:rPr lang="en-US" dirty="0" err="1"/>
              <a:t>palimo</a:t>
            </a:r>
            <a:r>
              <a:rPr lang="zh-TW" altLang="en-US" dirty="0"/>
              <a:t>、</a:t>
            </a:r>
            <a:r>
              <a:rPr lang="en-US" dirty="0" err="1"/>
              <a:t>pakiting</a:t>
            </a:r>
            <a:r>
              <a:rPr lang="zh-TW" altLang="en-US" dirty="0"/>
              <a:t>、</a:t>
            </a:r>
            <a:r>
              <a:rPr lang="en-US" dirty="0" err="1"/>
              <a:t>pihahay</a:t>
            </a:r>
            <a:r>
              <a:rPr lang="zh-TW" altLang="en-US" dirty="0"/>
              <a:t>、</a:t>
            </a:r>
            <a:r>
              <a:rPr lang="en-US" dirty="0" err="1"/>
              <a:t>mifanaw</a:t>
            </a:r>
            <a:r>
              <a:rPr lang="zh-TW" altLang="en-US" dirty="0"/>
              <a:t>與</a:t>
            </a:r>
            <a:r>
              <a:rPr lang="en-US" dirty="0" err="1"/>
              <a:t>pakelang</a:t>
            </a:r>
            <a:r>
              <a:rPr lang="zh-TW" altLang="en-US" dirty="0"/>
              <a:t>。其中每一個都有其中重要的意涵。</a:t>
            </a:r>
            <a:r>
              <a:rPr lang="en-US" dirty="0"/>
              <a:t>       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（一）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ficacay</a:t>
            </a:r>
            <a:r>
              <a:rPr lang="zh-TW" altLang="en-US" dirty="0"/>
              <a:t>是野生金秸樹、部落的長壽樹</a:t>
            </a:r>
            <a:r>
              <a:rPr lang="zh-TW" altLang="en-US" dirty="0" smtClean="0"/>
              <a:t>，象徵團結、趨吉避凶。</a:t>
            </a:r>
            <a:endParaRPr lang="zh-TW" altLang="en-US" dirty="0"/>
          </a:p>
        </p:txBody>
      </p:sp>
      <p:pic>
        <p:nvPicPr>
          <p:cNvPr id="2052" name="Picture 4" descr="DSC008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6572264" cy="412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1364</Words>
  <Application>Microsoft Office PowerPoint</Application>
  <PresentationFormat>如螢幕大小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為什麼福音部落要辦豐年祭 </vt:lpstr>
      <vt:lpstr>壹●前言</vt:lpstr>
      <vt:lpstr> 研究動機</vt:lpstr>
      <vt:lpstr>理念： </vt:lpstr>
      <vt:lpstr>目標： </vt:lpstr>
      <vt:lpstr>研究方法：</vt:lpstr>
      <vt:lpstr>預期效應： </vt:lpstr>
      <vt:lpstr>貳●正文 </vt:lpstr>
      <vt:lpstr>（一）</vt:lpstr>
      <vt:lpstr>（二）</vt:lpstr>
      <vt:lpstr>（三）</vt:lpstr>
      <vt:lpstr>（四）</vt:lpstr>
      <vt:lpstr>（五）</vt:lpstr>
      <vt:lpstr>（六）</vt:lpstr>
      <vt:lpstr>（七）</vt:lpstr>
      <vt:lpstr>（八）</vt:lpstr>
      <vt:lpstr>投影片 17</vt:lpstr>
      <vt:lpstr>從文獻探討與網路資料來看 </vt:lpstr>
      <vt:lpstr>（二）</vt:lpstr>
      <vt:lpstr>（三）阿美族維基百科 https://zh.wikipedia.org/zh-tw/阿美族</vt:lpstr>
      <vt:lpstr>（四）台灣原住民族 資訊資訊網http://www.tipp.org.tw/ceremony.asp?CD_ID=191 </vt:lpstr>
      <vt:lpstr>（五）阿美族豐年祭--台灣節慶--全球華文網 http://media.huayuworld.org/local/web/Chinese/native/content4.htm </vt:lpstr>
      <vt:lpstr>從福音部落誌、對家人訪問內容、書籍文獻與網路資料來看</vt:lpstr>
      <vt:lpstr>參● 結論 </vt:lpstr>
      <vt:lpstr>投影片 25</vt:lpstr>
      <vt:lpstr>總結論</vt:lpstr>
      <vt:lpstr>肆●引註資料 </vt:lpstr>
      <vt:lpstr>投影片 28</vt:lpstr>
      <vt:lpstr>Aray(謝謝)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為什麼福音部落要辦豐年祭</dc:title>
  <dc:creator>user</dc:creator>
  <cp:lastModifiedBy>user</cp:lastModifiedBy>
  <cp:revision>30</cp:revision>
  <dcterms:created xsi:type="dcterms:W3CDTF">2017-10-24T12:13:42Z</dcterms:created>
  <dcterms:modified xsi:type="dcterms:W3CDTF">2017-11-01T00:21:58Z</dcterms:modified>
</cp:coreProperties>
</file>