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2" r:id="rId11"/>
    <p:sldId id="280" r:id="rId12"/>
    <p:sldId id="278" r:id="rId13"/>
    <p:sldId id="266" r:id="rId14"/>
    <p:sldId id="281" r:id="rId15"/>
    <p:sldId id="277" r:id="rId16"/>
    <p:sldId id="268" r:id="rId17"/>
    <p:sldId id="282" r:id="rId18"/>
    <p:sldId id="269" r:id="rId19"/>
    <p:sldId id="279" r:id="rId20"/>
    <p:sldId id="270" r:id="rId21"/>
    <p:sldId id="271" r:id="rId22"/>
    <p:sldId id="273" r:id="rId23"/>
    <p:sldId id="274" r:id="rId24"/>
    <p:sldId id="275" r:id="rId25"/>
    <p:sldId id="276" r:id="rId26"/>
    <p:sldId id="283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9B464-3434-4089-A404-C422A2D419C7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5E7E2-E72F-4427-98A9-5DC14D218D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7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5E7E2-E72F-4427-98A9-5DC14D218D3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82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0FA5CC-60BE-44A0-AAED-9CC9FD0D974E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F485EB-BFDB-48D5-B058-9919390689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A5CC-60BE-44A0-AAED-9CC9FD0D974E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85EB-BFDB-48D5-B058-9919390689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A5CC-60BE-44A0-AAED-9CC9FD0D974E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85EB-BFDB-48D5-B058-9919390689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A5CC-60BE-44A0-AAED-9CC9FD0D974E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85EB-BFDB-48D5-B058-99193906891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A5CC-60BE-44A0-AAED-9CC9FD0D974E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85EB-BFDB-48D5-B058-99193906891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A5CC-60BE-44A0-AAED-9CC9FD0D974E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85EB-BFDB-48D5-B058-99193906891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A5CC-60BE-44A0-AAED-9CC9FD0D974E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85EB-BFDB-48D5-B058-9919390689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A5CC-60BE-44A0-AAED-9CC9FD0D974E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85EB-BFDB-48D5-B058-99193906891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A5CC-60BE-44A0-AAED-9CC9FD0D974E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85EB-BFDB-48D5-B058-9919390689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80FA5CC-60BE-44A0-AAED-9CC9FD0D974E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85EB-BFDB-48D5-B058-9919390689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0FA5CC-60BE-44A0-AAED-9CC9FD0D974E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F485EB-BFDB-48D5-B058-99193906891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0FA5CC-60BE-44A0-AAED-9CC9FD0D974E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6F485EB-BFDB-48D5-B058-9919390689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馬桶與垃圾桶之爭</a:t>
            </a:r>
            <a:r>
              <a:rPr lang="en-US" altLang="zh-TW" dirty="0" smtClean="0"/>
              <a:t>!</a:t>
            </a:r>
            <a:br>
              <a:rPr lang="en-US" altLang="zh-TW" dirty="0" smtClean="0"/>
            </a:br>
            <a:r>
              <a:rPr lang="en-US" altLang="zh-TW" dirty="0" smtClean="0"/>
              <a:t>—</a:t>
            </a:r>
            <a:r>
              <a:rPr lang="zh-TW" altLang="en-US" dirty="0" smtClean="0"/>
              <a:t>如厠後衛生紙的去向之探討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隊</a:t>
            </a:r>
            <a:r>
              <a:rPr lang="zh-TW" altLang="en-US" dirty="0" smtClean="0">
                <a:solidFill>
                  <a:schemeClr val="tx1"/>
                </a:solidFill>
              </a:rPr>
              <a:t>名</a:t>
            </a:r>
            <a:r>
              <a:rPr lang="en-US" altLang="zh-TW" dirty="0" smtClean="0">
                <a:solidFill>
                  <a:schemeClr val="tx1"/>
                </a:solidFill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</a:rPr>
              <a:t>天天開心隊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參賽</a:t>
            </a:r>
            <a:r>
              <a:rPr lang="zh-TW" altLang="en-US" dirty="0" smtClean="0">
                <a:solidFill>
                  <a:schemeClr val="tx1"/>
                </a:solidFill>
              </a:rPr>
              <a:t>學生</a:t>
            </a:r>
            <a:r>
              <a:rPr lang="en-US" altLang="zh-TW" dirty="0" smtClean="0">
                <a:solidFill>
                  <a:schemeClr val="tx1"/>
                </a:solidFill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</a:rPr>
              <a:t>徐敬惀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12739" r="7006" b="8939"/>
          <a:stretch>
            <a:fillRect/>
          </a:stretch>
        </p:blipFill>
        <p:spPr>
          <a:xfrm>
            <a:off x="94681" y="1357290"/>
            <a:ext cx="8835037" cy="4015926"/>
          </a:xfrm>
          <a:prstGeom prst="rect">
            <a:avLst/>
          </a:prstGeom>
        </p:spPr>
      </p:pic>
      <p:sp>
        <p:nvSpPr>
          <p:cNvPr id="3" name="標題 2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endParaRPr lang="en-US" altLang="zh-TW" sz="41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55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2.</a:t>
            </a:r>
            <a:r>
              <a:rPr lang="zh-TW" altLang="en-US" sz="55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若您有聽過這項政策，是否已經在如廁後將衛生紙改丟入馬桶</a:t>
            </a:r>
            <a:r>
              <a:rPr lang="en-US" altLang="zh-TW" sz="55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kumimoji="0" lang="zh-TW" altLang="en-US" sz="55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86380" y="5072074"/>
            <a:ext cx="3643338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chemeClr val="accent2"/>
                </a:solidFill>
              </a:rPr>
              <a:t>約</a:t>
            </a:r>
            <a:r>
              <a:rPr lang="en-US" altLang="zh-TW" sz="3000" dirty="0" smtClean="0">
                <a:solidFill>
                  <a:schemeClr val="accent2"/>
                </a:solidFill>
              </a:rPr>
              <a:t>38 %</a:t>
            </a:r>
            <a:r>
              <a:rPr lang="zh-TW" altLang="en-US" sz="3000" dirty="0" smtClean="0">
                <a:solidFill>
                  <a:schemeClr val="accent2"/>
                </a:solidFill>
              </a:rPr>
              <a:t>有，</a:t>
            </a:r>
            <a:endParaRPr lang="en-US" altLang="zh-TW" sz="3000" dirty="0" smtClean="0">
              <a:solidFill>
                <a:schemeClr val="accent2"/>
              </a:solidFill>
            </a:endParaRPr>
          </a:p>
          <a:p>
            <a:pPr algn="ctr"/>
            <a:r>
              <a:rPr lang="zh-TW" altLang="en-US" sz="3000" dirty="0" smtClean="0">
                <a:solidFill>
                  <a:schemeClr val="accent2"/>
                </a:solidFill>
              </a:rPr>
              <a:t>約</a:t>
            </a:r>
            <a:r>
              <a:rPr lang="en-US" altLang="zh-TW" sz="3000" dirty="0" smtClean="0">
                <a:solidFill>
                  <a:schemeClr val="accent2"/>
                </a:solidFill>
              </a:rPr>
              <a:t>20.7 %</a:t>
            </a:r>
            <a:r>
              <a:rPr lang="zh-TW" altLang="en-US" sz="3000" dirty="0" smtClean="0">
                <a:solidFill>
                  <a:schemeClr val="accent2"/>
                </a:solidFill>
              </a:rPr>
              <a:t>沒有</a:t>
            </a:r>
            <a:endParaRPr lang="en-US" altLang="zh-TW" sz="30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18687" r="13476" b="13673"/>
          <a:stretch>
            <a:fillRect/>
          </a:stretch>
        </p:blipFill>
        <p:spPr>
          <a:xfrm>
            <a:off x="35496" y="1263910"/>
            <a:ext cx="8957461" cy="4080621"/>
          </a:xfrm>
        </p:spPr>
      </p:pic>
      <p:sp>
        <p:nvSpPr>
          <p:cNvPr id="5" name="矩形 4"/>
          <p:cNvSpPr/>
          <p:nvPr/>
        </p:nvSpPr>
        <p:spPr>
          <a:xfrm>
            <a:off x="5286380" y="5072074"/>
            <a:ext cx="3643338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chemeClr val="accent2"/>
                </a:solidFill>
              </a:rPr>
              <a:t>約</a:t>
            </a:r>
            <a:r>
              <a:rPr lang="en-US" altLang="zh-TW" sz="3000" dirty="0" smtClean="0">
                <a:solidFill>
                  <a:schemeClr val="accent2"/>
                </a:solidFill>
              </a:rPr>
              <a:t>23.4%</a:t>
            </a:r>
            <a:r>
              <a:rPr lang="zh-TW" altLang="en-US" sz="3000" dirty="0" smtClean="0">
                <a:solidFill>
                  <a:schemeClr val="accent2"/>
                </a:solidFill>
              </a:rPr>
              <a:t>會，</a:t>
            </a:r>
            <a:endParaRPr lang="en-US" altLang="zh-TW" sz="3000" dirty="0" smtClean="0">
              <a:solidFill>
                <a:schemeClr val="accent2"/>
              </a:solidFill>
            </a:endParaRPr>
          </a:p>
          <a:p>
            <a:pPr algn="ctr"/>
            <a:r>
              <a:rPr lang="zh-TW" altLang="en-US" sz="3000" dirty="0" smtClean="0">
                <a:solidFill>
                  <a:schemeClr val="accent2"/>
                </a:solidFill>
              </a:rPr>
              <a:t>約</a:t>
            </a:r>
            <a:r>
              <a:rPr lang="en-US" altLang="zh-TW" sz="3000" dirty="0" smtClean="0">
                <a:solidFill>
                  <a:schemeClr val="accent2"/>
                </a:solidFill>
              </a:rPr>
              <a:t>47.1%</a:t>
            </a:r>
            <a:r>
              <a:rPr lang="zh-TW" altLang="en-US" sz="3000" smtClean="0">
                <a:solidFill>
                  <a:schemeClr val="accent2"/>
                </a:solidFill>
              </a:rPr>
              <a:t>不會</a:t>
            </a:r>
            <a:endParaRPr lang="en-US" altLang="zh-TW" sz="3000" dirty="0" smtClean="0">
              <a:solidFill>
                <a:schemeClr val="accent2"/>
              </a:solidFill>
            </a:endParaRPr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endParaRPr lang="en-US" altLang="zh-TW" sz="41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55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2.</a:t>
            </a:r>
            <a:r>
              <a:rPr lang="zh-TW" altLang="en-US" sz="55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若您沒有聽過這項政策，在這次填寫問卷後，是否會將衛生紙丟入馬桶</a:t>
            </a:r>
            <a:r>
              <a:rPr lang="en-US" altLang="zh-TW" sz="55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kumimoji="0" lang="zh-TW" altLang="en-US" sz="55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02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6" y="1417638"/>
            <a:ext cx="7789512" cy="3902656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問題二與居住地分析圖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6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" t="14287" r="1924" b="19642"/>
          <a:stretch/>
        </p:blipFill>
        <p:spPr>
          <a:xfrm>
            <a:off x="107504" y="1196752"/>
            <a:ext cx="8608761" cy="404109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86380" y="5072074"/>
            <a:ext cx="3643338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chemeClr val="accent2"/>
                </a:solidFill>
              </a:rPr>
              <a:t>約</a:t>
            </a:r>
            <a:r>
              <a:rPr lang="en-US" altLang="zh-TW" sz="3000" dirty="0" smtClean="0">
                <a:solidFill>
                  <a:schemeClr val="accent2"/>
                </a:solidFill>
              </a:rPr>
              <a:t>70 %</a:t>
            </a:r>
            <a:r>
              <a:rPr lang="zh-TW" altLang="en-US" sz="3000" dirty="0" smtClean="0">
                <a:solidFill>
                  <a:schemeClr val="accent2"/>
                </a:solidFill>
              </a:rPr>
              <a:t>丟垃圾桶</a:t>
            </a:r>
            <a:endParaRPr lang="en-US" altLang="zh-TW" sz="3000" dirty="0" smtClean="0">
              <a:solidFill>
                <a:schemeClr val="accent2"/>
              </a:solidFill>
            </a:endParaRPr>
          </a:p>
          <a:p>
            <a:pPr algn="ctr"/>
            <a:r>
              <a:rPr lang="zh-TW" altLang="en-US" sz="3000" dirty="0" smtClean="0">
                <a:solidFill>
                  <a:schemeClr val="accent2"/>
                </a:solidFill>
              </a:rPr>
              <a:t>約</a:t>
            </a:r>
            <a:r>
              <a:rPr lang="en-US" altLang="zh-TW" sz="3000" dirty="0" smtClean="0">
                <a:solidFill>
                  <a:schemeClr val="accent2"/>
                </a:solidFill>
              </a:rPr>
              <a:t>27.4%</a:t>
            </a:r>
            <a:r>
              <a:rPr lang="zh-TW" altLang="en-US" sz="3000" dirty="0" smtClean="0">
                <a:solidFill>
                  <a:schemeClr val="accent2"/>
                </a:solidFill>
              </a:rPr>
              <a:t>丟馬桶</a:t>
            </a:r>
            <a:endParaRPr lang="en-US" altLang="zh-TW" sz="3000" dirty="0" smtClean="0">
              <a:solidFill>
                <a:schemeClr val="accent2"/>
              </a:solidFill>
            </a:endParaRPr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endParaRPr lang="en-US" altLang="zh-TW" sz="41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55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3.</a:t>
            </a:r>
            <a:r>
              <a:rPr lang="zh-TW" altLang="en-US" sz="55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請問您過去如廁後習慣性將衛生紙丟在哪裡</a:t>
            </a:r>
            <a:r>
              <a:rPr lang="en-US" altLang="zh-TW" sz="55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kumimoji="0" lang="zh-TW" altLang="en-US" sz="55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00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3" r="1048" b="19355"/>
          <a:stretch/>
        </p:blipFill>
        <p:spPr>
          <a:xfrm>
            <a:off x="0" y="1357289"/>
            <a:ext cx="9102256" cy="3383139"/>
          </a:xfrm>
        </p:spPr>
      </p:pic>
      <p:sp>
        <p:nvSpPr>
          <p:cNvPr id="7" name="矩形 6"/>
          <p:cNvSpPr/>
          <p:nvPr/>
        </p:nvSpPr>
        <p:spPr>
          <a:xfrm>
            <a:off x="5286380" y="5072074"/>
            <a:ext cx="3643338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chemeClr val="accent2"/>
                </a:solidFill>
              </a:rPr>
              <a:t>約</a:t>
            </a:r>
            <a:r>
              <a:rPr lang="en-US" altLang="zh-TW" sz="3000" dirty="0" smtClean="0">
                <a:solidFill>
                  <a:schemeClr val="accent2"/>
                </a:solidFill>
              </a:rPr>
              <a:t>70 .6%</a:t>
            </a:r>
            <a:r>
              <a:rPr lang="zh-TW" altLang="en-US" sz="3000" dirty="0" smtClean="0">
                <a:solidFill>
                  <a:schemeClr val="accent2"/>
                </a:solidFill>
              </a:rPr>
              <a:t>丟垃圾桶</a:t>
            </a:r>
            <a:endParaRPr lang="en-US" altLang="zh-TW" sz="3000" dirty="0" smtClean="0">
              <a:solidFill>
                <a:schemeClr val="accent2"/>
              </a:solidFill>
            </a:endParaRPr>
          </a:p>
          <a:p>
            <a:pPr algn="ctr"/>
            <a:r>
              <a:rPr lang="zh-TW" altLang="en-US" sz="3000" dirty="0" smtClean="0">
                <a:solidFill>
                  <a:schemeClr val="accent2"/>
                </a:solidFill>
              </a:rPr>
              <a:t>約</a:t>
            </a:r>
            <a:r>
              <a:rPr lang="en-US" altLang="zh-TW" sz="3000" dirty="0" smtClean="0">
                <a:solidFill>
                  <a:schemeClr val="accent2"/>
                </a:solidFill>
              </a:rPr>
              <a:t>17.6%</a:t>
            </a:r>
            <a:r>
              <a:rPr lang="zh-TW" altLang="en-US" sz="3000" dirty="0" smtClean="0">
                <a:solidFill>
                  <a:schemeClr val="accent2"/>
                </a:solidFill>
              </a:rPr>
              <a:t>丟馬桶</a:t>
            </a:r>
            <a:endParaRPr lang="en-US" altLang="zh-TW" sz="3000" dirty="0" smtClean="0">
              <a:solidFill>
                <a:schemeClr val="accent2"/>
              </a:solidFill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endParaRPr lang="en-US" altLang="zh-TW" sz="41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55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3.</a:t>
            </a:r>
            <a:r>
              <a:rPr lang="zh-TW" altLang="en-US" sz="55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請問您過去如廁後習慣性將衛生紙丟在哪裡</a:t>
            </a:r>
            <a:r>
              <a:rPr lang="en-US" altLang="zh-TW" sz="55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kumimoji="0" lang="zh-TW" altLang="en-US" sz="55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51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5350"/>
            <a:ext cx="7776864" cy="4367008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問題三與居住地之交叉分析圖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91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" t="14516" r="8082" b="9678"/>
          <a:stretch/>
        </p:blipFill>
        <p:spPr>
          <a:xfrm>
            <a:off x="107504" y="1124744"/>
            <a:ext cx="9036496" cy="4044908"/>
          </a:xfrm>
        </p:spPr>
      </p:pic>
      <p:sp>
        <p:nvSpPr>
          <p:cNvPr id="5" name="矩形 4"/>
          <p:cNvSpPr/>
          <p:nvPr/>
        </p:nvSpPr>
        <p:spPr>
          <a:xfrm>
            <a:off x="5286380" y="5072074"/>
            <a:ext cx="3643338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chemeClr val="accent2"/>
                </a:solidFill>
              </a:rPr>
              <a:t>約</a:t>
            </a:r>
            <a:r>
              <a:rPr lang="en-US" altLang="zh-TW" sz="3000" dirty="0" smtClean="0">
                <a:solidFill>
                  <a:schemeClr val="accent2"/>
                </a:solidFill>
              </a:rPr>
              <a:t>83.5%</a:t>
            </a:r>
            <a:r>
              <a:rPr lang="zh-TW" altLang="en-US" sz="3000" dirty="0" smtClean="0">
                <a:solidFill>
                  <a:schemeClr val="accent2"/>
                </a:solidFill>
              </a:rPr>
              <a:t>會，</a:t>
            </a:r>
            <a:endParaRPr lang="en-US" altLang="zh-TW" sz="3000" dirty="0" smtClean="0">
              <a:solidFill>
                <a:schemeClr val="accent2"/>
              </a:solidFill>
            </a:endParaRPr>
          </a:p>
          <a:p>
            <a:pPr algn="ctr"/>
            <a:r>
              <a:rPr lang="zh-TW" altLang="en-US" sz="3000" dirty="0" smtClean="0">
                <a:solidFill>
                  <a:schemeClr val="accent2"/>
                </a:solidFill>
              </a:rPr>
              <a:t>約</a:t>
            </a:r>
            <a:r>
              <a:rPr lang="en-US" altLang="zh-TW" sz="3000" dirty="0" smtClean="0">
                <a:solidFill>
                  <a:schemeClr val="accent2"/>
                </a:solidFill>
              </a:rPr>
              <a:t>11.4%</a:t>
            </a:r>
            <a:r>
              <a:rPr lang="zh-TW" altLang="en-US" sz="3000" dirty="0" smtClean="0">
                <a:solidFill>
                  <a:schemeClr val="accent2"/>
                </a:solidFill>
              </a:rPr>
              <a:t>不會</a:t>
            </a:r>
            <a:endParaRPr lang="en-US" altLang="zh-TW" sz="3000" dirty="0" smtClean="0">
              <a:solidFill>
                <a:schemeClr val="accent2"/>
              </a:solidFill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>
          <a:xfrm>
            <a:off x="268050" y="188640"/>
            <a:ext cx="8715404" cy="1143000"/>
          </a:xfrm>
          <a:prstGeom prst="rect">
            <a:avLst/>
          </a:prstGeom>
        </p:spPr>
        <p:txBody>
          <a:bodyPr vert="horz" rtlCol="0" anchor="ctr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endParaRPr lang="en-US" altLang="zh-TW" sz="41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55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4.</a:t>
            </a:r>
            <a:r>
              <a:rPr lang="zh-TW" altLang="en-US" sz="55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請問您現在的住家，馬桶旁是否仍會擺設垃圾桶</a:t>
            </a:r>
            <a:r>
              <a:rPr lang="en-US" altLang="zh-TW" sz="55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? </a:t>
            </a:r>
            <a:endParaRPr kumimoji="0" lang="zh-TW" altLang="en-US" sz="55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3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14755" r="11395" b="13114"/>
          <a:stretch/>
        </p:blipFill>
        <p:spPr>
          <a:xfrm>
            <a:off x="179512" y="1196751"/>
            <a:ext cx="8964488" cy="39443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286380" y="5072074"/>
            <a:ext cx="3643338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chemeClr val="accent2"/>
                </a:solidFill>
              </a:rPr>
              <a:t>約</a:t>
            </a:r>
            <a:r>
              <a:rPr lang="en-US" altLang="zh-TW" sz="3000" dirty="0" smtClean="0">
                <a:solidFill>
                  <a:schemeClr val="accent2"/>
                </a:solidFill>
              </a:rPr>
              <a:t>58.8%</a:t>
            </a:r>
            <a:r>
              <a:rPr lang="zh-TW" altLang="en-US" sz="3000" dirty="0" smtClean="0">
                <a:solidFill>
                  <a:schemeClr val="accent2"/>
                </a:solidFill>
              </a:rPr>
              <a:t>不會，</a:t>
            </a:r>
            <a:endParaRPr lang="en-US" altLang="zh-TW" sz="3000" dirty="0" smtClean="0">
              <a:solidFill>
                <a:schemeClr val="accent2"/>
              </a:solidFill>
            </a:endParaRPr>
          </a:p>
          <a:p>
            <a:pPr algn="ctr"/>
            <a:r>
              <a:rPr lang="zh-TW" altLang="en-US" sz="3000" dirty="0" smtClean="0">
                <a:solidFill>
                  <a:schemeClr val="accent2"/>
                </a:solidFill>
              </a:rPr>
              <a:t>約</a:t>
            </a:r>
            <a:r>
              <a:rPr lang="en-US" altLang="zh-TW" sz="3000" dirty="0" smtClean="0">
                <a:solidFill>
                  <a:schemeClr val="accent2"/>
                </a:solidFill>
              </a:rPr>
              <a:t>5.9%</a:t>
            </a:r>
            <a:r>
              <a:rPr lang="zh-TW" altLang="en-US" sz="3000" dirty="0" smtClean="0">
                <a:solidFill>
                  <a:schemeClr val="accent2"/>
                </a:solidFill>
              </a:rPr>
              <a:t>會</a:t>
            </a:r>
            <a:endParaRPr lang="en-US" altLang="zh-TW" sz="3000" dirty="0" smtClean="0">
              <a:solidFill>
                <a:schemeClr val="accent2"/>
              </a:solidFill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>
          <a:xfrm>
            <a:off x="268050" y="188640"/>
            <a:ext cx="8715404" cy="1143000"/>
          </a:xfrm>
          <a:prstGeom prst="rect">
            <a:avLst/>
          </a:prstGeom>
        </p:spPr>
        <p:txBody>
          <a:bodyPr vert="horz" rtlCol="0" anchor="ctr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endParaRPr lang="en-US" altLang="zh-TW" sz="41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55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4.</a:t>
            </a:r>
            <a:r>
              <a:rPr lang="zh-TW" altLang="en-US" sz="55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請問您在這次填寫問卷後，是否會將家裡馬桶</a:t>
            </a:r>
            <a:r>
              <a:rPr lang="zh-TW" altLang="en-US" sz="55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旁 </a:t>
            </a:r>
            <a:endParaRPr lang="en-US" altLang="zh-TW" sz="55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zh-TW" altLang="en-US" sz="55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  的</a:t>
            </a:r>
            <a:r>
              <a:rPr lang="zh-TW" altLang="en-US" sz="55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垃圾桶收起來</a:t>
            </a:r>
            <a:r>
              <a:rPr lang="en-US" altLang="zh-TW" sz="55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kumimoji="0" lang="zh-TW" altLang="en-US" sz="55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10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34128" r="30000"/>
          <a:stretch/>
        </p:blipFill>
        <p:spPr>
          <a:xfrm>
            <a:off x="1115616" y="1412776"/>
            <a:ext cx="6264696" cy="5182177"/>
          </a:xfrm>
        </p:spPr>
      </p:pic>
      <p:sp>
        <p:nvSpPr>
          <p:cNvPr id="3" name="標題 2"/>
          <p:cNvSpPr txBox="1">
            <a:spLocks/>
          </p:cNvSpPr>
          <p:nvPr/>
        </p:nvSpPr>
        <p:spPr>
          <a:xfrm>
            <a:off x="268050" y="188640"/>
            <a:ext cx="8715404" cy="1143000"/>
          </a:xfrm>
          <a:prstGeom prst="rect">
            <a:avLst/>
          </a:prstGeom>
        </p:spPr>
        <p:txBody>
          <a:bodyPr vert="horz" rtlCol="0" anchor="ctr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endParaRPr lang="en-US" altLang="zh-TW" sz="41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55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5.</a:t>
            </a:r>
            <a:r>
              <a:rPr lang="zh-TW" altLang="en-US" sz="55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請問您現今居住的所在地是否已完成下水道排水系統的建置</a:t>
            </a:r>
            <a:r>
              <a:rPr lang="en-US" altLang="zh-TW" sz="55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kumimoji="0" lang="zh-TW" altLang="en-US" sz="55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051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787208" cy="4070970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問題五與居住地之交叉分析圖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77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壹、前言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一、研究動機與目的</a:t>
            </a:r>
            <a:endParaRPr lang="en-US" altLang="zh-TW" sz="4000" dirty="0" smtClean="0"/>
          </a:p>
          <a:p>
            <a:r>
              <a:rPr lang="zh-TW" altLang="en-US" sz="4000" dirty="0" smtClean="0"/>
              <a:t>二、研究流程</a:t>
            </a:r>
            <a:endParaRPr lang="zh-TW" altLang="en-US" sz="4000" dirty="0"/>
          </a:p>
        </p:txBody>
      </p:sp>
      <p:grpSp>
        <p:nvGrpSpPr>
          <p:cNvPr id="5" name="群組 4"/>
          <p:cNvGrpSpPr/>
          <p:nvPr/>
        </p:nvGrpSpPr>
        <p:grpSpPr>
          <a:xfrm>
            <a:off x="4786314" y="357166"/>
            <a:ext cx="4214842" cy="5328592"/>
            <a:chOff x="1071538" y="0"/>
            <a:chExt cx="3714776" cy="7429528"/>
          </a:xfrm>
        </p:grpSpPr>
        <p:sp>
          <p:nvSpPr>
            <p:cNvPr id="7" name="圓角矩形 6"/>
            <p:cNvSpPr/>
            <p:nvPr/>
          </p:nvSpPr>
          <p:spPr>
            <a:xfrm>
              <a:off x="2143108" y="6572272"/>
              <a:ext cx="1643074" cy="857256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得到結論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928794" y="0"/>
              <a:ext cx="1714512" cy="71435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</a:rPr>
                <a:t>發現問題</a:t>
              </a: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1071538" y="5286388"/>
              <a:ext cx="1785950" cy="64294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問卷資料統計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1285852" y="4000504"/>
              <a:ext cx="1428760" cy="64294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發放問卷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1928794" y="1357298"/>
              <a:ext cx="1714512" cy="642942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確定研究目的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3143240" y="5357826"/>
              <a:ext cx="1643074" cy="571504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探討實驗結果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3000364" y="3929066"/>
              <a:ext cx="1214446" cy="64294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設計實驗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1857356" y="2643182"/>
              <a:ext cx="1928826" cy="642942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整理與探討文獻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向下箭號 14"/>
            <p:cNvSpPr/>
            <p:nvPr/>
          </p:nvSpPr>
          <p:spPr>
            <a:xfrm>
              <a:off x="2582633" y="785795"/>
              <a:ext cx="251849" cy="54091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向下箭號 15"/>
            <p:cNvSpPr/>
            <p:nvPr/>
          </p:nvSpPr>
          <p:spPr>
            <a:xfrm>
              <a:off x="2519671" y="2122735"/>
              <a:ext cx="251848" cy="449070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向下箭號 16"/>
            <p:cNvSpPr/>
            <p:nvPr/>
          </p:nvSpPr>
          <p:spPr>
            <a:xfrm rot="2089583">
              <a:off x="2054996" y="3319934"/>
              <a:ext cx="319113" cy="498867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向下箭號 17"/>
            <p:cNvSpPr/>
            <p:nvPr/>
          </p:nvSpPr>
          <p:spPr>
            <a:xfrm rot="19797045">
              <a:off x="3322124" y="3367613"/>
              <a:ext cx="158038" cy="484144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向下箭號 18"/>
            <p:cNvSpPr/>
            <p:nvPr/>
          </p:nvSpPr>
          <p:spPr>
            <a:xfrm>
              <a:off x="1764123" y="4776154"/>
              <a:ext cx="247006" cy="459282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向下箭號 19"/>
            <p:cNvSpPr/>
            <p:nvPr/>
          </p:nvSpPr>
          <p:spPr>
            <a:xfrm>
              <a:off x="3464106" y="4776154"/>
              <a:ext cx="303914" cy="398050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向下箭號 20"/>
            <p:cNvSpPr/>
            <p:nvPr/>
          </p:nvSpPr>
          <p:spPr>
            <a:xfrm rot="19874169">
              <a:off x="1737791" y="6070426"/>
              <a:ext cx="253405" cy="457720"/>
            </a:xfrm>
            <a:prstGeom prst="down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向下箭號 21"/>
            <p:cNvSpPr/>
            <p:nvPr/>
          </p:nvSpPr>
          <p:spPr>
            <a:xfrm rot="2008104">
              <a:off x="3760378" y="5995546"/>
              <a:ext cx="352259" cy="562640"/>
            </a:xfrm>
            <a:prstGeom prst="down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14406" r="9876" b="11968"/>
          <a:stretch/>
        </p:blipFill>
        <p:spPr>
          <a:xfrm>
            <a:off x="11416" y="1052735"/>
            <a:ext cx="9132584" cy="4200989"/>
          </a:xfrm>
        </p:spPr>
      </p:pic>
      <p:sp>
        <p:nvSpPr>
          <p:cNvPr id="8" name="矩形 7"/>
          <p:cNvSpPr/>
          <p:nvPr/>
        </p:nvSpPr>
        <p:spPr>
          <a:xfrm>
            <a:off x="5286380" y="5072074"/>
            <a:ext cx="3643338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chemeClr val="accent2"/>
                </a:solidFill>
              </a:rPr>
              <a:t>約</a:t>
            </a:r>
            <a:r>
              <a:rPr lang="en-US" altLang="zh-TW" sz="3000" dirty="0">
                <a:solidFill>
                  <a:schemeClr val="accent2"/>
                </a:solidFill>
              </a:rPr>
              <a:t>76 </a:t>
            </a:r>
            <a:r>
              <a:rPr lang="en-US" altLang="zh-TW" sz="3000" dirty="0" smtClean="0">
                <a:solidFill>
                  <a:schemeClr val="accent2"/>
                </a:solidFill>
              </a:rPr>
              <a:t>%</a:t>
            </a:r>
            <a:r>
              <a:rPr lang="zh-TW" altLang="en-US" sz="3000" dirty="0" smtClean="0">
                <a:solidFill>
                  <a:schemeClr val="accent2"/>
                </a:solidFill>
              </a:rPr>
              <a:t>覺得可行</a:t>
            </a:r>
            <a:endParaRPr lang="en-US" altLang="zh-TW" sz="3000" dirty="0" smtClean="0">
              <a:solidFill>
                <a:schemeClr val="accent2"/>
              </a:solidFill>
            </a:endParaRPr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268050" y="188640"/>
            <a:ext cx="8715404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r>
              <a:rPr lang="en-US" altLang="zh-TW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6.</a:t>
            </a:r>
            <a:r>
              <a:rPr lang="zh-TW" alt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請問你覺得這個政策是否可行</a:t>
            </a:r>
            <a:r>
              <a:rPr lang="en-US" altLang="zh-TW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kumimoji="0" lang="zh-TW" altLang="en-US" sz="55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60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14386" r="8036" b="13681"/>
          <a:stretch/>
        </p:blipFill>
        <p:spPr>
          <a:xfrm>
            <a:off x="297762" y="1196752"/>
            <a:ext cx="8846238" cy="4464496"/>
          </a:xfrm>
        </p:spPr>
      </p:pic>
      <p:sp>
        <p:nvSpPr>
          <p:cNvPr id="3" name="矩形 2"/>
          <p:cNvSpPr/>
          <p:nvPr/>
        </p:nvSpPr>
        <p:spPr>
          <a:xfrm>
            <a:off x="5320636" y="5419442"/>
            <a:ext cx="3643338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chemeClr val="accent2"/>
                </a:solidFill>
              </a:rPr>
              <a:t>約</a:t>
            </a:r>
            <a:r>
              <a:rPr lang="en-US" altLang="zh-TW" sz="3000" dirty="0" smtClean="0">
                <a:solidFill>
                  <a:schemeClr val="accent2"/>
                </a:solidFill>
              </a:rPr>
              <a:t>55.5%</a:t>
            </a:r>
            <a:r>
              <a:rPr lang="zh-TW" altLang="en-US" sz="3000" dirty="0" smtClean="0">
                <a:solidFill>
                  <a:schemeClr val="accent2"/>
                </a:solidFill>
              </a:rPr>
              <a:t>看</a:t>
            </a:r>
            <a:r>
              <a:rPr lang="zh-TW" altLang="en-US" sz="3000" dirty="0">
                <a:solidFill>
                  <a:schemeClr val="accent2"/>
                </a:solidFill>
              </a:rPr>
              <a:t>過</a:t>
            </a:r>
            <a:r>
              <a:rPr lang="zh-TW" altLang="en-US" sz="3000" dirty="0" smtClean="0">
                <a:solidFill>
                  <a:schemeClr val="accent2"/>
                </a:solidFill>
              </a:rPr>
              <a:t>，</a:t>
            </a:r>
            <a:endParaRPr lang="en-US" altLang="zh-TW" sz="3000" dirty="0" smtClean="0">
              <a:solidFill>
                <a:schemeClr val="accent2"/>
              </a:solidFill>
            </a:endParaRPr>
          </a:p>
          <a:p>
            <a:pPr algn="ctr"/>
            <a:r>
              <a:rPr lang="zh-TW" altLang="en-US" sz="3000" dirty="0" smtClean="0">
                <a:solidFill>
                  <a:schemeClr val="accent2"/>
                </a:solidFill>
              </a:rPr>
              <a:t>約</a:t>
            </a:r>
            <a:r>
              <a:rPr lang="en-US" altLang="zh-TW" sz="3000" dirty="0" smtClean="0">
                <a:solidFill>
                  <a:schemeClr val="accent2"/>
                </a:solidFill>
              </a:rPr>
              <a:t>44.5%</a:t>
            </a:r>
            <a:r>
              <a:rPr lang="zh-TW" altLang="en-US" sz="3000" dirty="0" smtClean="0">
                <a:solidFill>
                  <a:schemeClr val="accent2"/>
                </a:solidFill>
              </a:rPr>
              <a:t>沒看過</a:t>
            </a:r>
            <a:endParaRPr lang="en-US" altLang="zh-TW" sz="3000" dirty="0" smtClean="0">
              <a:solidFill>
                <a:schemeClr val="accent2"/>
              </a:solidFill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268050" y="188640"/>
            <a:ext cx="8715404" cy="1143000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r>
              <a:rPr lang="en-US" altLang="zh-TW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7.</a:t>
            </a:r>
            <a:r>
              <a:rPr lang="zh-TW" alt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請問您是否在公廁曾看過關於此政策的張貼公告</a:t>
            </a:r>
            <a:r>
              <a:rPr lang="en-US" altLang="zh-TW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kumimoji="0" lang="zh-TW" altLang="en-US" sz="55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7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14172" r="2359" b="8216"/>
          <a:stretch/>
        </p:blipFill>
        <p:spPr>
          <a:xfrm>
            <a:off x="179512" y="1297945"/>
            <a:ext cx="8932598" cy="4147279"/>
          </a:xfrm>
        </p:spPr>
      </p:pic>
      <p:sp>
        <p:nvSpPr>
          <p:cNvPr id="9" name="矩形 8"/>
          <p:cNvSpPr/>
          <p:nvPr/>
        </p:nvSpPr>
        <p:spPr>
          <a:xfrm>
            <a:off x="5286380" y="5072074"/>
            <a:ext cx="3643338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chemeClr val="accent2"/>
                </a:solidFill>
              </a:rPr>
              <a:t>約</a:t>
            </a:r>
            <a:r>
              <a:rPr lang="en-US" altLang="zh-TW" sz="3000" dirty="0" smtClean="0">
                <a:solidFill>
                  <a:schemeClr val="accent2"/>
                </a:solidFill>
              </a:rPr>
              <a:t>45.7%</a:t>
            </a:r>
            <a:r>
              <a:rPr lang="zh-TW" altLang="en-US" sz="3000" dirty="0" smtClean="0">
                <a:solidFill>
                  <a:schemeClr val="accent2"/>
                </a:solidFill>
              </a:rPr>
              <a:t>不同意</a:t>
            </a:r>
            <a:endParaRPr lang="en-US" altLang="zh-TW" sz="3000" dirty="0" smtClean="0">
              <a:solidFill>
                <a:schemeClr val="accent2"/>
              </a:solidFill>
            </a:endParaRPr>
          </a:p>
        </p:txBody>
      </p:sp>
      <p:sp>
        <p:nvSpPr>
          <p:cNvPr id="10" name="標題 2"/>
          <p:cNvSpPr txBox="1">
            <a:spLocks/>
          </p:cNvSpPr>
          <p:nvPr/>
        </p:nvSpPr>
        <p:spPr>
          <a:xfrm>
            <a:off x="268050" y="188640"/>
            <a:ext cx="8715404" cy="1143000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r>
              <a:rPr lang="en-US" altLang="zh-TW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  <a:r>
              <a:rPr lang="en-US" altLang="zh-TW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zh-TW" alt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衛生紙丟馬桶政策，環保署已充分對民眾宣導。</a:t>
            </a:r>
            <a:endParaRPr kumimoji="0" lang="zh-TW" altLang="en-US" sz="55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9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17209" r="1695" b="6781"/>
          <a:stretch/>
        </p:blipFill>
        <p:spPr>
          <a:xfrm>
            <a:off x="107503" y="1196752"/>
            <a:ext cx="8919299" cy="4104456"/>
          </a:xfrm>
        </p:spPr>
      </p:pic>
      <p:sp>
        <p:nvSpPr>
          <p:cNvPr id="8" name="矩形 7"/>
          <p:cNvSpPr/>
          <p:nvPr/>
        </p:nvSpPr>
        <p:spPr>
          <a:xfrm>
            <a:off x="5286380" y="5072074"/>
            <a:ext cx="3643338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chemeClr val="accent2"/>
                </a:solidFill>
              </a:rPr>
              <a:t>約</a:t>
            </a:r>
            <a:r>
              <a:rPr lang="en-US" altLang="zh-TW" sz="3000" dirty="0" smtClean="0">
                <a:solidFill>
                  <a:schemeClr val="accent2"/>
                </a:solidFill>
              </a:rPr>
              <a:t>52.2%</a:t>
            </a:r>
            <a:r>
              <a:rPr lang="zh-TW" altLang="en-US" sz="3000" dirty="0" smtClean="0">
                <a:solidFill>
                  <a:schemeClr val="accent2"/>
                </a:solidFill>
              </a:rPr>
              <a:t>不同意</a:t>
            </a:r>
            <a:endParaRPr lang="en-US" altLang="zh-TW" sz="3000" dirty="0" smtClean="0">
              <a:solidFill>
                <a:schemeClr val="accent2"/>
              </a:solidFill>
            </a:endParaRPr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268050" y="188640"/>
            <a:ext cx="8715404" cy="1143000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r>
              <a:rPr lang="en-US" altLang="zh-TW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  <a:r>
              <a:rPr lang="en-US" altLang="zh-TW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zh-TW" alt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衛生紙丟馬桶政策，政府已充分完成相關的配套措施。</a:t>
            </a:r>
            <a:endParaRPr kumimoji="0" lang="zh-TW" altLang="en-US" sz="55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215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4" r="2073"/>
          <a:stretch/>
        </p:blipFill>
        <p:spPr>
          <a:xfrm>
            <a:off x="0" y="1227197"/>
            <a:ext cx="9145276" cy="4218027"/>
          </a:xfrm>
        </p:spPr>
      </p:pic>
      <p:sp>
        <p:nvSpPr>
          <p:cNvPr id="8" name="矩形 7"/>
          <p:cNvSpPr/>
          <p:nvPr/>
        </p:nvSpPr>
        <p:spPr>
          <a:xfrm>
            <a:off x="5286380" y="5072074"/>
            <a:ext cx="3643338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chemeClr val="accent2"/>
                </a:solidFill>
              </a:rPr>
              <a:t>約</a:t>
            </a:r>
            <a:r>
              <a:rPr lang="en-US" altLang="zh-TW" sz="3000" dirty="0" smtClean="0">
                <a:solidFill>
                  <a:schemeClr val="accent2"/>
                </a:solidFill>
              </a:rPr>
              <a:t>55.5%</a:t>
            </a:r>
            <a:r>
              <a:rPr lang="zh-TW" altLang="en-US" sz="3000" dirty="0" smtClean="0">
                <a:solidFill>
                  <a:schemeClr val="accent2"/>
                </a:solidFill>
              </a:rPr>
              <a:t>不同意</a:t>
            </a:r>
            <a:endParaRPr lang="en-US" altLang="zh-TW" sz="3000" dirty="0" smtClean="0">
              <a:solidFill>
                <a:schemeClr val="accent2"/>
              </a:solidFill>
            </a:endParaRPr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268050" y="188640"/>
            <a:ext cx="8715404" cy="1143000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r>
              <a:rPr lang="en-US" altLang="zh-TW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10.</a:t>
            </a:r>
            <a:r>
              <a:rPr lang="zh-TW" alt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如廁後將衛生紙丟入垃圾桶是丟臉的事情。</a:t>
            </a:r>
            <a:endParaRPr kumimoji="0" lang="zh-TW" altLang="en-US" sz="55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94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衛生紙丟入馬桶是正確的政策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衛生紙可丟入馬桶，面紙不行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民眾表示，這項政策是可行的只是缺乏推廣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88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14400" y="2492896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12000" dirty="0" smtClean="0"/>
              <a:t>謝謝聆聽</a:t>
            </a:r>
            <a:r>
              <a:rPr lang="en-US" altLang="zh-TW" sz="12000" dirty="0" smtClean="0"/>
              <a:t>!</a:t>
            </a:r>
            <a:endParaRPr lang="zh-TW" altLang="en-US" sz="12000" dirty="0"/>
          </a:p>
        </p:txBody>
      </p:sp>
    </p:spTree>
    <p:extLst>
      <p:ext uri="{BB962C8B-B14F-4D97-AF65-F5344CB8AC3E}">
        <p14:creationId xmlns:p14="http://schemas.microsoft.com/office/powerpoint/2010/main" val="10784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貳、正文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一、文獻探討</a:t>
            </a:r>
            <a:endParaRPr lang="en-US" altLang="zh-TW" sz="4000" dirty="0" smtClean="0"/>
          </a:p>
          <a:p>
            <a:r>
              <a:rPr lang="zh-TW" altLang="en-US" sz="4000" dirty="0" smtClean="0"/>
              <a:t>二、實驗</a:t>
            </a:r>
            <a:endParaRPr lang="en-US" altLang="zh-TW" sz="4000" dirty="0" smtClean="0"/>
          </a:p>
          <a:p>
            <a:r>
              <a:rPr lang="zh-TW" altLang="en-US" sz="4000" dirty="0" smtClean="0"/>
              <a:t>三、問卷調查</a:t>
            </a:r>
            <a:endParaRPr lang="zh-TW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一、政策由來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文獻探討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785786" y="2000240"/>
            <a:ext cx="3143272" cy="2928958"/>
            <a:chOff x="857224" y="1571612"/>
            <a:chExt cx="3286148" cy="3300818"/>
          </a:xfrm>
        </p:grpSpPr>
        <p:pic>
          <p:nvPicPr>
            <p:cNvPr id="5" name="圖片 4" descr="uvl3jpxj4p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224" y="1571612"/>
              <a:ext cx="3286148" cy="3300818"/>
            </a:xfrm>
            <a:prstGeom prst="rect">
              <a:avLst/>
            </a:prstGeom>
          </p:spPr>
        </p:pic>
        <p:sp>
          <p:nvSpPr>
            <p:cNvPr id="6" name="禁止標誌 5"/>
            <p:cNvSpPr/>
            <p:nvPr/>
          </p:nvSpPr>
          <p:spPr>
            <a:xfrm>
              <a:off x="1643042" y="2571744"/>
              <a:ext cx="1428760" cy="1428760"/>
            </a:xfrm>
            <a:prstGeom prst="noSmoking">
              <a:avLst>
                <a:gd name="adj" fmla="val 8641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5857884" y="1714488"/>
            <a:ext cx="2571768" cy="2786082"/>
            <a:chOff x="4714876" y="1428736"/>
            <a:chExt cx="3071834" cy="3194708"/>
          </a:xfrm>
        </p:grpSpPr>
        <p:pic>
          <p:nvPicPr>
            <p:cNvPr id="8" name="圖片 7" descr="細菌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4876" y="1428736"/>
              <a:ext cx="3071834" cy="3194708"/>
            </a:xfrm>
            <a:prstGeom prst="rect">
              <a:avLst/>
            </a:prstGeom>
          </p:spPr>
        </p:pic>
        <p:sp>
          <p:nvSpPr>
            <p:cNvPr id="9" name="禁止標誌 8"/>
            <p:cNvSpPr/>
            <p:nvPr/>
          </p:nvSpPr>
          <p:spPr>
            <a:xfrm>
              <a:off x="5429256" y="2285992"/>
              <a:ext cx="1714512" cy="1714512"/>
            </a:xfrm>
            <a:prstGeom prst="noSmoking">
              <a:avLst>
                <a:gd name="adj" fmla="val 8641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2714612" y="4000504"/>
            <a:ext cx="3643338" cy="2283501"/>
            <a:chOff x="2571736" y="3929065"/>
            <a:chExt cx="3643338" cy="2283501"/>
          </a:xfrm>
        </p:grpSpPr>
        <p:pic>
          <p:nvPicPr>
            <p:cNvPr id="11" name="圖片 10" descr="異味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1736" y="3929065"/>
              <a:ext cx="3643338" cy="2283501"/>
            </a:xfrm>
            <a:prstGeom prst="rect">
              <a:avLst/>
            </a:prstGeom>
          </p:spPr>
        </p:pic>
        <p:sp>
          <p:nvSpPr>
            <p:cNvPr id="12" name="禁止標誌 11"/>
            <p:cNvSpPr/>
            <p:nvPr/>
          </p:nvSpPr>
          <p:spPr>
            <a:xfrm>
              <a:off x="3857620" y="4714884"/>
              <a:ext cx="1428760" cy="1428760"/>
            </a:xfrm>
            <a:prstGeom prst="noSmoking">
              <a:avLst>
                <a:gd name="adj" fmla="val 8641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二、政策形成過程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第一次實驗，衛生紙難溶於水，丟垃圾桶較節能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後面實驗，已可溶於水，不必擔心阻塞問題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下水道普及率高、衛生紙包裝已有標示，宣導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文獻探討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428736"/>
            <a:ext cx="8929718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三、政策實施辦法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做法</a:t>
            </a:r>
            <a:r>
              <a:rPr lang="en-US" altLang="zh-TW" dirty="0" smtClean="0"/>
              <a:t>:</a:t>
            </a:r>
            <a:r>
              <a:rPr lang="zh-TW" altLang="en-US" dirty="0" smtClean="0"/>
              <a:t>如廁後衛生紙一律丟馬桶，面紙不能丟入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時程</a:t>
            </a:r>
            <a:r>
              <a:rPr lang="en-US" altLang="zh-TW" dirty="0" smtClean="0"/>
              <a:t>:</a:t>
            </a:r>
            <a:r>
              <a:rPr lang="zh-TW" altLang="en-US" dirty="0" smtClean="0"/>
              <a:t>即起改變如廁習慣，</a:t>
            </a:r>
            <a:r>
              <a:rPr lang="en-US" altLang="zh-TW" dirty="0" smtClean="0"/>
              <a:t>7.8</a:t>
            </a:r>
            <a:r>
              <a:rPr lang="zh-TW" altLang="en-US" dirty="0" smtClean="0"/>
              <a:t>萬公廁今年</a:t>
            </a:r>
            <a:r>
              <a:rPr lang="en-US" altLang="zh-TW" dirty="0" smtClean="0"/>
              <a:t>6</a:t>
            </a:r>
            <a:r>
              <a:rPr lang="zh-TW" altLang="en-US" dirty="0" smtClean="0"/>
              <a:t>月配套上路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配套</a:t>
            </a:r>
            <a:r>
              <a:rPr lang="en-US" altLang="zh-TW" dirty="0" smtClean="0"/>
              <a:t>:</a:t>
            </a:r>
            <a:r>
              <a:rPr lang="zh-TW" altLang="en-US" dirty="0" smtClean="0"/>
              <a:t>張貼公告、周圍販賣可丟入之衛生紙、產品標示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管理</a:t>
            </a:r>
            <a:r>
              <a:rPr lang="en-US" altLang="zh-TW" dirty="0" smtClean="0"/>
              <a:t>:</a:t>
            </a:r>
            <a:r>
              <a:rPr lang="zh-TW" altLang="en-US" dirty="0" smtClean="0"/>
              <a:t>納入稽查、衛生紙溢出開罰</a:t>
            </a:r>
            <a:r>
              <a:rPr lang="en-US" altLang="zh-TW" dirty="0" smtClean="0"/>
              <a:t>1200~6000</a:t>
            </a:r>
            <a:r>
              <a:rPr lang="zh-TW" altLang="en-US" dirty="0" smtClean="0"/>
              <a:t>元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文獻探討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材料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實驗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143248"/>
            <a:ext cx="3308326" cy="27569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214290"/>
            <a:ext cx="4090333" cy="352269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420" y="214290"/>
            <a:ext cx="2734580" cy="273458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3357562"/>
            <a:ext cx="2329180" cy="232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zh-TW" altLang="en-US" dirty="0" smtClean="0"/>
              <a:t>結果討論</a:t>
            </a:r>
            <a:r>
              <a:rPr lang="en-US" altLang="zh-TW" dirty="0" smtClean="0"/>
              <a:t>:</a:t>
            </a:r>
          </a:p>
          <a:p>
            <a:pPr marL="109728" indent="0">
              <a:buNone/>
            </a:pPr>
            <a:r>
              <a:rPr lang="zh-TW" altLang="en-US" dirty="0" smtClean="0"/>
              <a:t>衛生紙</a:t>
            </a:r>
            <a:r>
              <a:rPr lang="en-US" altLang="zh-TW" dirty="0" smtClean="0"/>
              <a:t>:</a:t>
            </a:r>
            <a:r>
              <a:rPr lang="zh-TW" altLang="en-US" dirty="0" smtClean="0"/>
              <a:t>原生木漿製成，無添加任何化學成分，質感極薄極脆弱，遇水會爛掉，可丟入馬桶。</a:t>
            </a:r>
            <a:endParaRPr lang="en-US" altLang="zh-TW" dirty="0" smtClean="0"/>
          </a:p>
          <a:p>
            <a:pPr marL="109728" indent="0">
              <a:buNone/>
            </a:pPr>
            <a:r>
              <a:rPr lang="zh-TW" altLang="en-US" dirty="0" smtClean="0"/>
              <a:t>面紙</a:t>
            </a:r>
            <a:r>
              <a:rPr lang="en-US" altLang="zh-TW" dirty="0" smtClean="0"/>
              <a:t>:</a:t>
            </a:r>
            <a:r>
              <a:rPr lang="zh-TW" altLang="en-US" dirty="0" smtClean="0"/>
              <a:t>因會接觸到汗水，使用高級長纖材料，且加入濕強劑，遇水不容易爛掉，不可丟入馬桶。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實驗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36" y="3744309"/>
            <a:ext cx="3923928" cy="261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0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共發放 </a:t>
            </a:r>
            <a:r>
              <a:rPr lang="en-US" altLang="zh-TW" dirty="0"/>
              <a:t>254 </a:t>
            </a:r>
            <a:r>
              <a:rPr lang="zh-TW" altLang="en-US" dirty="0"/>
              <a:t>份問卷，其中有效問卷 </a:t>
            </a:r>
            <a:r>
              <a:rPr lang="en-US" altLang="zh-TW" dirty="0"/>
              <a:t>254 </a:t>
            </a:r>
            <a:r>
              <a:rPr lang="zh-TW" altLang="en-US" dirty="0"/>
              <a:t>份，沒有無效問卷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問卷資料統計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 t="15616" r="2289" b="15830"/>
          <a:stretch>
            <a:fillRect/>
          </a:stretch>
        </p:blipFill>
        <p:spPr>
          <a:xfrm>
            <a:off x="683567" y="3122998"/>
            <a:ext cx="8145825" cy="3258330"/>
          </a:xfrm>
          <a:prstGeom prst="rect">
            <a:avLst/>
          </a:prstGeom>
        </p:spPr>
      </p:pic>
      <p:sp>
        <p:nvSpPr>
          <p:cNvPr id="8" name="標題 2"/>
          <p:cNvSpPr txBox="1">
            <a:spLocks/>
          </p:cNvSpPr>
          <p:nvPr/>
        </p:nvSpPr>
        <p:spPr>
          <a:xfrm>
            <a:off x="571472" y="2214554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6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r>
              <a:rPr lang="en-US" altLang="zh-TW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1.</a:t>
            </a:r>
          </a:p>
          <a:p>
            <a:pPr lvl="0">
              <a:spcBef>
                <a:spcPct val="0"/>
              </a:spcBef>
            </a:pPr>
            <a:r>
              <a:rPr lang="zh-TW" alt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請問您是否有聽過如廁後將衛生紙丟入馬桶這項政策</a:t>
            </a:r>
            <a:r>
              <a:rPr lang="en-US" altLang="zh-TW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kumimoji="0" lang="zh-TW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86380" y="5072074"/>
            <a:ext cx="3643338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chemeClr val="accent2"/>
                </a:solidFill>
              </a:rPr>
              <a:t>約</a:t>
            </a:r>
            <a:r>
              <a:rPr lang="en-US" altLang="zh-TW" sz="3000" dirty="0" smtClean="0">
                <a:solidFill>
                  <a:schemeClr val="accent2"/>
                </a:solidFill>
              </a:rPr>
              <a:t>93.3</a:t>
            </a:r>
            <a:r>
              <a:rPr lang="zh-TW" altLang="en-US" sz="3000" dirty="0" smtClean="0">
                <a:solidFill>
                  <a:schemeClr val="accent2"/>
                </a:solidFill>
              </a:rPr>
              <a:t>的聽過</a:t>
            </a:r>
            <a:endParaRPr lang="en-US" altLang="zh-TW" sz="30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334</TotalTime>
  <Words>663</Words>
  <Application>Microsoft Office PowerPoint</Application>
  <PresentationFormat>如螢幕大小 (4:3)</PresentationFormat>
  <Paragraphs>89</Paragraphs>
  <Slides>26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4" baseType="lpstr">
      <vt:lpstr>微軟正黑體</vt:lpstr>
      <vt:lpstr>新細明體</vt:lpstr>
      <vt:lpstr>Calibri</vt:lpstr>
      <vt:lpstr>Lucida Sans Unicode</vt:lpstr>
      <vt:lpstr>Verdana</vt:lpstr>
      <vt:lpstr>Wingdings 2</vt:lpstr>
      <vt:lpstr>Wingdings 3</vt:lpstr>
      <vt:lpstr>匯合</vt:lpstr>
      <vt:lpstr>馬桶與垃圾桶之爭! —如厠後衛生紙的去向之探討 </vt:lpstr>
      <vt:lpstr>壹、前言</vt:lpstr>
      <vt:lpstr>貳、正文</vt:lpstr>
      <vt:lpstr>文獻探討</vt:lpstr>
      <vt:lpstr>文獻探討</vt:lpstr>
      <vt:lpstr>文獻探討</vt:lpstr>
      <vt:lpstr>實驗</vt:lpstr>
      <vt:lpstr>實驗</vt:lpstr>
      <vt:lpstr>問卷資料統計</vt:lpstr>
      <vt:lpstr>PowerPoint 簡報</vt:lpstr>
      <vt:lpstr>PowerPoint 簡報</vt:lpstr>
      <vt:lpstr>問題二與居住地分析圖</vt:lpstr>
      <vt:lpstr>PowerPoint 簡報</vt:lpstr>
      <vt:lpstr>PowerPoint 簡報</vt:lpstr>
      <vt:lpstr>問題三與居住地之交叉分析圖</vt:lpstr>
      <vt:lpstr>PowerPoint 簡報</vt:lpstr>
      <vt:lpstr>PowerPoint 簡報</vt:lpstr>
      <vt:lpstr>PowerPoint 簡報</vt:lpstr>
      <vt:lpstr>問題五與居住地之交叉分析圖</vt:lpstr>
      <vt:lpstr>PowerPoint 簡報</vt:lpstr>
      <vt:lpstr>PowerPoint 簡報</vt:lpstr>
      <vt:lpstr>PowerPoint 簡報</vt:lpstr>
      <vt:lpstr>PowerPoint 簡報</vt:lpstr>
      <vt:lpstr>PowerPoint 簡報</vt:lpstr>
      <vt:lpstr>結論</vt:lpstr>
      <vt:lpstr>謝謝聆聽!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馬桶與垃圾桶之爭! —如厠後衛生紙的去向之探討 </dc:title>
  <dc:creator>user</dc:creator>
  <cp:lastModifiedBy>zcjh</cp:lastModifiedBy>
  <cp:revision>28</cp:revision>
  <dcterms:created xsi:type="dcterms:W3CDTF">2017-10-24T06:32:22Z</dcterms:created>
  <dcterms:modified xsi:type="dcterms:W3CDTF">2017-11-02T02:32:04Z</dcterms:modified>
</cp:coreProperties>
</file>