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3" r:id="rId3"/>
    <p:sldId id="303" r:id="rId4"/>
    <p:sldId id="305" r:id="rId5"/>
    <p:sldId id="295" r:id="rId6"/>
    <p:sldId id="289" r:id="rId7"/>
    <p:sldId id="290" r:id="rId8"/>
    <p:sldId id="291" r:id="rId9"/>
    <p:sldId id="261" r:id="rId10"/>
    <p:sldId id="274" r:id="rId11"/>
    <p:sldId id="262" r:id="rId12"/>
    <p:sldId id="284" r:id="rId13"/>
    <p:sldId id="263" r:id="rId14"/>
    <p:sldId id="285" r:id="rId15"/>
    <p:sldId id="286" r:id="rId16"/>
    <p:sldId id="287" r:id="rId17"/>
    <p:sldId id="264" r:id="rId18"/>
    <p:sldId id="265" r:id="rId19"/>
    <p:sldId id="296" r:id="rId20"/>
    <p:sldId id="300" r:id="rId21"/>
    <p:sldId id="302" r:id="rId22"/>
    <p:sldId id="297" r:id="rId23"/>
    <p:sldId id="306" r:id="rId24"/>
    <p:sldId id="298" r:id="rId25"/>
    <p:sldId id="299" r:id="rId26"/>
    <p:sldId id="273" r:id="rId27"/>
    <p:sldId id="282" r:id="rId28"/>
    <p:sldId id="272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33FF"/>
    <a:srgbClr val="1300A2"/>
    <a:srgbClr val="00FFFF"/>
    <a:srgbClr val="0000FF"/>
    <a:srgbClr val="00FF00"/>
    <a:srgbClr val="FF00FF"/>
    <a:srgbClr val="FF9933"/>
    <a:srgbClr val="F672ED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>
        <p:scale>
          <a:sx n="60" d="100"/>
          <a:sy n="60" d="100"/>
        </p:scale>
        <p:origin x="-133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0CE16-9DAE-470A-AD01-35BC1676A91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F2FEFC4-0DC7-4CAA-BE7A-ADA42CE546CC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solidFill>
                <a:srgbClr val="FF0000"/>
              </a:solidFill>
            </a:rPr>
            <a:t>喚起共同回憶</a:t>
          </a:r>
          <a:endParaRPr lang="en-US" altLang="zh-TW" sz="3200" b="1" dirty="0" smtClean="0">
            <a:solidFill>
              <a:srgbClr val="FF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kumimoji="0" lang="zh-TW" altLang="en-US" sz="3600" b="1" dirty="0" smtClean="0">
              <a:solidFill>
                <a:srgbClr val="FF0000"/>
              </a:solidFill>
            </a:rPr>
            <a:t>鼓王爭霸戰</a:t>
          </a:r>
          <a:endParaRPr lang="zh-TW" altLang="en-US" sz="3600" dirty="0">
            <a:solidFill>
              <a:srgbClr val="FF0000"/>
            </a:solidFill>
          </a:endParaRPr>
        </a:p>
      </dgm:t>
    </dgm:pt>
    <dgm:pt modelId="{7E51C066-6473-4ABD-91B4-9BCF8B79F671}" type="parTrans" cxnId="{58EAFBBB-4695-4D40-ABD3-21755F36128F}">
      <dgm:prSet/>
      <dgm:spPr/>
      <dgm:t>
        <a:bodyPr/>
        <a:lstStyle/>
        <a:p>
          <a:endParaRPr lang="zh-TW" altLang="en-US"/>
        </a:p>
      </dgm:t>
    </dgm:pt>
    <dgm:pt modelId="{26C0B6B0-0F5C-4E14-A326-32AC12BFCE4B}" type="sibTrans" cxnId="{58EAFBBB-4695-4D40-ABD3-21755F36128F}">
      <dgm:prSet/>
      <dgm:spPr/>
      <dgm:t>
        <a:bodyPr/>
        <a:lstStyle/>
        <a:p>
          <a:endParaRPr lang="zh-TW" altLang="en-US"/>
        </a:p>
      </dgm:t>
    </dgm:pt>
    <dgm:pt modelId="{9EF08CE2-47D4-472A-9D62-772C07CE9326}">
      <dgm:prSet phldrT="[文字]" custT="1"/>
      <dgm:spPr/>
      <dgm:t>
        <a:bodyPr/>
        <a:lstStyle/>
        <a:p>
          <a:pPr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400" b="1" dirty="0" smtClean="0">
              <a:solidFill>
                <a:srgbClr val="002060"/>
              </a:solidFill>
            </a:rPr>
            <a:t>結合社區</a:t>
          </a:r>
          <a:r>
            <a:rPr kumimoji="0" lang="zh-TW" altLang="en-US" sz="2400" b="1" dirty="0" smtClean="0">
              <a:solidFill>
                <a:srgbClr val="C00000"/>
              </a:solidFill>
            </a:rPr>
            <a:t>「染布」產業，</a:t>
          </a:r>
          <a:r>
            <a:rPr kumimoji="0" lang="zh-TW" altLang="en-US" sz="2400" b="1" dirty="0" smtClean="0">
              <a:solidFill>
                <a:srgbClr val="002060"/>
              </a:solidFill>
            </a:rPr>
            <a:t>成為花東縱谷</a:t>
          </a:r>
          <a:r>
            <a:rPr kumimoji="0" lang="zh-TW" altLang="en-US" sz="2400" b="1" dirty="0" smtClean="0">
              <a:solidFill>
                <a:srgbClr val="0000FF"/>
              </a:solidFill>
            </a:rPr>
            <a:t>「有聲」</a:t>
          </a:r>
          <a:r>
            <a:rPr kumimoji="0" lang="zh-TW" altLang="en-US" sz="2400" b="1" dirty="0" smtClean="0">
              <a:solidFill>
                <a:srgbClr val="002060"/>
              </a:solidFill>
            </a:rPr>
            <a:t>又</a:t>
          </a:r>
          <a:r>
            <a:rPr kumimoji="0" lang="zh-TW" altLang="en-US" sz="2400" b="1" dirty="0" smtClean="0">
              <a:solidFill>
                <a:srgbClr val="0000FF"/>
              </a:solidFill>
            </a:rPr>
            <a:t>「有色」</a:t>
          </a:r>
          <a:r>
            <a:rPr kumimoji="0" lang="zh-TW" altLang="en-US" sz="2400" b="1" dirty="0" smtClean="0">
              <a:solidFill>
                <a:srgbClr val="002060"/>
              </a:solidFill>
            </a:rPr>
            <a:t>的年度盛事。</a:t>
          </a:r>
          <a:endParaRPr lang="zh-TW" altLang="en-US" sz="3200" dirty="0"/>
        </a:p>
      </dgm:t>
    </dgm:pt>
    <dgm:pt modelId="{D631F0F6-54FB-418B-9502-C7673D7DF815}" type="parTrans" cxnId="{352F2883-4754-4C4C-89C6-C1FA12BC1FEE}">
      <dgm:prSet/>
      <dgm:spPr/>
      <dgm:t>
        <a:bodyPr/>
        <a:lstStyle/>
        <a:p>
          <a:endParaRPr lang="zh-TW" altLang="en-US"/>
        </a:p>
      </dgm:t>
    </dgm:pt>
    <dgm:pt modelId="{76831FEF-2FDE-4D80-9838-A3C4ECCA4324}" type="sibTrans" cxnId="{352F2883-4754-4C4C-89C6-C1FA12BC1FEE}">
      <dgm:prSet/>
      <dgm:spPr/>
      <dgm:t>
        <a:bodyPr/>
        <a:lstStyle/>
        <a:p>
          <a:endParaRPr lang="zh-TW" altLang="en-US"/>
        </a:p>
      </dgm:t>
    </dgm:pt>
    <dgm:pt modelId="{9A2F02D7-0235-4C75-AC3E-41A24211060D}">
      <dgm:prSet phldrT="[文字]" custT="1"/>
      <dgm:spPr/>
      <dgm:t>
        <a:bodyPr/>
        <a:lstStyle/>
        <a:p>
          <a:pPr algn="just"/>
          <a:r>
            <a:rPr kumimoji="0" lang="zh-TW" altLang="en-US" sz="2400" b="1" dirty="0" smtClean="0">
              <a:solidFill>
                <a:srgbClr val="002060"/>
              </a:solidFill>
            </a:rPr>
            <a:t>早期只有鄰近的社區隊伍參加，現今</a:t>
          </a:r>
          <a:r>
            <a:rPr kumimoji="0" lang="zh-TW" altLang="en-US" sz="2400" b="1" dirty="0" smtClean="0">
              <a:solidFill>
                <a:srgbClr val="0000FF"/>
              </a:solidFill>
            </a:rPr>
            <a:t>知名度越來越高</a:t>
          </a:r>
          <a:r>
            <a:rPr kumimoji="0" lang="zh-TW" altLang="en-US" sz="2400" b="1" dirty="0" smtClean="0">
              <a:solidFill>
                <a:srgbClr val="002060"/>
              </a:solidFill>
            </a:rPr>
            <a:t>，外縣參加的人也越來越多。</a:t>
          </a:r>
          <a:endParaRPr kumimoji="0" lang="en-US" altLang="zh-TW" sz="2400" b="1" dirty="0" smtClean="0">
            <a:solidFill>
              <a:srgbClr val="002060"/>
            </a:solidFill>
          </a:endParaRPr>
        </a:p>
        <a:p>
          <a:pPr algn="just"/>
          <a:endParaRPr lang="zh-TW" altLang="en-US" sz="2400" dirty="0"/>
        </a:p>
      </dgm:t>
    </dgm:pt>
    <dgm:pt modelId="{C371354D-DE5E-4B6B-A92C-92A2EFB6A501}" type="parTrans" cxnId="{BE194AA6-05C5-42E1-9D8C-8BBEC0CC9A54}">
      <dgm:prSet/>
      <dgm:spPr/>
      <dgm:t>
        <a:bodyPr/>
        <a:lstStyle/>
        <a:p>
          <a:endParaRPr lang="zh-TW" altLang="en-US"/>
        </a:p>
      </dgm:t>
    </dgm:pt>
    <dgm:pt modelId="{81F97D9D-4CC9-4FBC-8ADA-C7391A16D5C6}" type="sibTrans" cxnId="{BE194AA6-05C5-42E1-9D8C-8BBEC0CC9A54}">
      <dgm:prSet/>
      <dgm:spPr/>
      <dgm:t>
        <a:bodyPr/>
        <a:lstStyle/>
        <a:p>
          <a:endParaRPr lang="zh-TW" altLang="en-US"/>
        </a:p>
      </dgm:t>
    </dgm:pt>
    <dgm:pt modelId="{95B9F829-CA4E-40CB-B087-84CEECE71526}">
      <dgm:prSet phldrT="[文字]" custT="1"/>
      <dgm:spPr/>
      <dgm:t>
        <a:bodyPr/>
        <a:lstStyle/>
        <a:p>
          <a:pPr algn="just"/>
          <a:r>
            <a:rPr kumimoji="0" lang="zh-TW" altLang="en-US" sz="2400" b="1" dirty="0" smtClean="0">
              <a:solidFill>
                <a:schemeClr val="bg1">
                  <a:lumMod val="95000"/>
                  <a:lumOff val="5000"/>
                </a:schemeClr>
              </a:solidFill>
            </a:rPr>
            <a:t>拔仔庄</a:t>
          </a:r>
          <a:r>
            <a:rPr kumimoji="0" lang="zh-TW" altLang="en-US" sz="2400" b="1" dirty="0" smtClean="0">
              <a:solidFill>
                <a:srgbClr val="002060"/>
              </a:solidFill>
            </a:rPr>
            <a:t>的</a:t>
          </a:r>
          <a:r>
            <a:rPr kumimoji="0" lang="zh-TW" altLang="en-US" sz="2400" b="1" dirty="0" smtClean="0">
              <a:solidFill>
                <a:srgbClr val="FF0000"/>
              </a:solidFill>
            </a:rPr>
            <a:t>「鼓王爭霸戰」</a:t>
          </a:r>
          <a:r>
            <a:rPr kumimoji="0" lang="zh-TW" altLang="en-US" sz="2400" b="1" dirty="0" smtClean="0">
              <a:solidFill>
                <a:srgbClr val="002060"/>
              </a:solidFill>
            </a:rPr>
            <a:t>成為國內互相</a:t>
          </a:r>
          <a:r>
            <a:rPr kumimoji="0" lang="zh-TW" altLang="en-US" sz="2400" b="1" dirty="0" smtClean="0">
              <a:solidFill>
                <a:srgbClr val="0000FF"/>
              </a:solidFill>
            </a:rPr>
            <a:t>競技</a:t>
          </a:r>
          <a:r>
            <a:rPr kumimoji="0" lang="zh-TW" altLang="en-US" sz="2400" b="1" dirty="0" smtClean="0">
              <a:solidFill>
                <a:srgbClr val="002060"/>
              </a:solidFill>
            </a:rPr>
            <a:t>、互相</a:t>
          </a:r>
          <a:r>
            <a:rPr kumimoji="0" lang="zh-TW" altLang="en-US" sz="2400" b="1" dirty="0" smtClean="0">
              <a:solidFill>
                <a:srgbClr val="0000FF"/>
              </a:solidFill>
            </a:rPr>
            <a:t>交流觀摩</a:t>
          </a:r>
          <a:r>
            <a:rPr kumimoji="0" lang="zh-TW" altLang="en-US" sz="2400" b="1" dirty="0" smtClean="0">
              <a:solidFill>
                <a:srgbClr val="002060"/>
              </a:solidFill>
            </a:rPr>
            <a:t>的重要場所。</a:t>
          </a:r>
          <a:endParaRPr lang="zh-TW" altLang="en-US" sz="2400" dirty="0"/>
        </a:p>
      </dgm:t>
    </dgm:pt>
    <dgm:pt modelId="{296A14FE-CEDF-420A-880E-AF978985F843}" type="parTrans" cxnId="{F5AD58F2-346C-451B-80B4-14F133D479FB}">
      <dgm:prSet/>
      <dgm:spPr/>
      <dgm:t>
        <a:bodyPr/>
        <a:lstStyle/>
        <a:p>
          <a:endParaRPr lang="zh-TW" altLang="en-US"/>
        </a:p>
      </dgm:t>
    </dgm:pt>
    <dgm:pt modelId="{4CB75928-DFE3-4632-B1A0-02A387938E4F}" type="sibTrans" cxnId="{F5AD58F2-346C-451B-80B4-14F133D479FB}">
      <dgm:prSet/>
      <dgm:spPr/>
      <dgm:t>
        <a:bodyPr/>
        <a:lstStyle/>
        <a:p>
          <a:endParaRPr lang="zh-TW" altLang="en-US"/>
        </a:p>
      </dgm:t>
    </dgm:pt>
    <dgm:pt modelId="{590DACAF-DBE7-45BE-8CD7-973D5D8B7225}">
      <dgm:prSet phldrT="[文字]" custT="1"/>
      <dgm:spPr/>
      <dgm:t>
        <a:bodyPr/>
        <a:lstStyle/>
        <a:p>
          <a:pPr algn="just"/>
          <a:r>
            <a:rPr kumimoji="0" lang="zh-TW" altLang="en-US" sz="2400" b="1" dirty="0" smtClean="0">
              <a:solidFill>
                <a:srgbClr val="002060"/>
              </a:solidFill>
            </a:rPr>
            <a:t>參賽隊伍平日積極勤奮的練習，希望拿到好成績，也使</a:t>
          </a:r>
          <a:r>
            <a:rPr kumimoji="0" lang="zh-TW" altLang="en-US" sz="2400" b="1" dirty="0" smtClean="0">
              <a:solidFill>
                <a:srgbClr val="0000FF"/>
              </a:solidFill>
            </a:rPr>
            <a:t>「鼓王爭霸戰」比賽越來越精彩</a:t>
          </a:r>
          <a:r>
            <a:rPr kumimoji="0" lang="zh-TW" altLang="en-US" sz="2400" b="1" dirty="0" smtClean="0">
              <a:solidFill>
                <a:srgbClr val="002060"/>
              </a:solidFill>
            </a:rPr>
            <a:t>。</a:t>
          </a:r>
          <a:endParaRPr lang="zh-TW" altLang="en-US" sz="2400" dirty="0"/>
        </a:p>
      </dgm:t>
    </dgm:pt>
    <dgm:pt modelId="{90300AAA-631F-434B-A4C1-371660BE8CEF}" type="parTrans" cxnId="{8D89D6B3-8EA4-4E63-B664-67F790B66B66}">
      <dgm:prSet/>
      <dgm:spPr/>
      <dgm:t>
        <a:bodyPr/>
        <a:lstStyle/>
        <a:p>
          <a:endParaRPr lang="zh-TW" altLang="en-US"/>
        </a:p>
      </dgm:t>
    </dgm:pt>
    <dgm:pt modelId="{561A9ADB-B2C3-438C-A5D2-416E108D13F2}" type="sibTrans" cxnId="{8D89D6B3-8EA4-4E63-B664-67F790B66B66}">
      <dgm:prSet/>
      <dgm:spPr/>
      <dgm:t>
        <a:bodyPr/>
        <a:lstStyle/>
        <a:p>
          <a:endParaRPr lang="zh-TW" altLang="en-US"/>
        </a:p>
      </dgm:t>
    </dgm:pt>
    <dgm:pt modelId="{B1828AE3-DF8E-4578-B056-82B737ED75A4}">
      <dgm:prSet/>
      <dgm:spPr/>
      <dgm:t>
        <a:bodyPr/>
        <a:lstStyle/>
        <a:p>
          <a:endParaRPr lang="zh-TW" altLang="en-US" sz="3600" dirty="0"/>
        </a:p>
      </dgm:t>
    </dgm:pt>
    <dgm:pt modelId="{9D785507-8AD2-49A7-8722-4D2EAF98DC65}" type="parTrans" cxnId="{5F7C030F-E68D-44E7-8CE2-081E888D3497}">
      <dgm:prSet/>
      <dgm:spPr/>
      <dgm:t>
        <a:bodyPr/>
        <a:lstStyle/>
        <a:p>
          <a:endParaRPr lang="zh-TW" altLang="en-US"/>
        </a:p>
      </dgm:t>
    </dgm:pt>
    <dgm:pt modelId="{FA1B54BE-D5B2-4F2F-BA3B-DE38368633CD}" type="sibTrans" cxnId="{5F7C030F-E68D-44E7-8CE2-081E888D3497}">
      <dgm:prSet/>
      <dgm:spPr/>
      <dgm:t>
        <a:bodyPr/>
        <a:lstStyle/>
        <a:p>
          <a:endParaRPr lang="zh-TW" altLang="en-US"/>
        </a:p>
      </dgm:t>
    </dgm:pt>
    <dgm:pt modelId="{D2A49773-E708-46AC-98D4-B19D3DBEE527}">
      <dgm:prSet/>
      <dgm:spPr/>
      <dgm:t>
        <a:bodyPr/>
        <a:lstStyle/>
        <a:p>
          <a:endParaRPr lang="zh-TW" altLang="en-US" sz="3600" dirty="0"/>
        </a:p>
      </dgm:t>
    </dgm:pt>
    <dgm:pt modelId="{A5AA975A-F062-481E-949F-EDB40E9900C6}" type="parTrans" cxnId="{13E7C3EA-3873-442E-87D2-9349B26229DC}">
      <dgm:prSet/>
      <dgm:spPr/>
      <dgm:t>
        <a:bodyPr/>
        <a:lstStyle/>
        <a:p>
          <a:endParaRPr lang="zh-TW" altLang="en-US"/>
        </a:p>
      </dgm:t>
    </dgm:pt>
    <dgm:pt modelId="{94E3EDB3-AC69-4DFC-9667-D7D66A471173}" type="sibTrans" cxnId="{13E7C3EA-3873-442E-87D2-9349B26229DC}">
      <dgm:prSet/>
      <dgm:spPr/>
      <dgm:t>
        <a:bodyPr/>
        <a:lstStyle/>
        <a:p>
          <a:endParaRPr lang="zh-TW" altLang="en-US"/>
        </a:p>
      </dgm:t>
    </dgm:pt>
    <dgm:pt modelId="{FA4FA466-DE68-4F6E-AEDA-9410933072F9}">
      <dgm:prSet/>
      <dgm:spPr/>
      <dgm:t>
        <a:bodyPr/>
        <a:lstStyle/>
        <a:p>
          <a:endParaRPr lang="zh-TW" altLang="en-US" sz="3600" dirty="0"/>
        </a:p>
      </dgm:t>
    </dgm:pt>
    <dgm:pt modelId="{CEBEAEF2-812D-4A6B-BD55-F66DB645C8DE}" type="parTrans" cxnId="{9DA1DB3A-D97E-46FD-9F6A-BE35FE9FC781}">
      <dgm:prSet/>
      <dgm:spPr/>
      <dgm:t>
        <a:bodyPr/>
        <a:lstStyle/>
        <a:p>
          <a:endParaRPr lang="zh-TW" altLang="en-US"/>
        </a:p>
      </dgm:t>
    </dgm:pt>
    <dgm:pt modelId="{B52DE8A5-F977-4F42-9B38-F85810FA8B61}" type="sibTrans" cxnId="{9DA1DB3A-D97E-46FD-9F6A-BE35FE9FC781}">
      <dgm:prSet/>
      <dgm:spPr/>
      <dgm:t>
        <a:bodyPr/>
        <a:lstStyle/>
        <a:p>
          <a:endParaRPr lang="zh-TW" altLang="en-US"/>
        </a:p>
      </dgm:t>
    </dgm:pt>
    <dgm:pt modelId="{D74F223F-B54E-4984-AA87-0173D5F8FC03}">
      <dgm:prSet/>
      <dgm:spPr/>
      <dgm:t>
        <a:bodyPr/>
        <a:lstStyle/>
        <a:p>
          <a:endParaRPr lang="zh-TW" altLang="en-US" sz="3600" dirty="0"/>
        </a:p>
      </dgm:t>
    </dgm:pt>
    <dgm:pt modelId="{5F515294-F002-43E4-BC9D-0F365FFFF78E}" type="parTrans" cxnId="{3C4C7081-5561-4D39-8844-5A571D66170D}">
      <dgm:prSet/>
      <dgm:spPr/>
      <dgm:t>
        <a:bodyPr/>
        <a:lstStyle/>
        <a:p>
          <a:endParaRPr lang="zh-TW" altLang="en-US"/>
        </a:p>
      </dgm:t>
    </dgm:pt>
    <dgm:pt modelId="{6EAAAEB4-ADED-4E2E-BEC0-0EEE8CC0C5E3}" type="sibTrans" cxnId="{3C4C7081-5561-4D39-8844-5A571D66170D}">
      <dgm:prSet/>
      <dgm:spPr/>
      <dgm:t>
        <a:bodyPr/>
        <a:lstStyle/>
        <a:p>
          <a:endParaRPr lang="zh-TW" altLang="en-US"/>
        </a:p>
      </dgm:t>
    </dgm:pt>
    <dgm:pt modelId="{026B4FC2-D165-4BF6-B254-29E73218A0E8}">
      <dgm:prSet/>
      <dgm:spPr/>
      <dgm:t>
        <a:bodyPr/>
        <a:lstStyle/>
        <a:p>
          <a:endParaRPr lang="zh-TW" altLang="en-US" sz="3600" dirty="0"/>
        </a:p>
      </dgm:t>
    </dgm:pt>
    <dgm:pt modelId="{4D82FD1D-143E-49F0-9760-2900E802B4E1}" type="parTrans" cxnId="{C205669E-3373-46AF-A2AE-8AB5C018D8A4}">
      <dgm:prSet/>
      <dgm:spPr/>
      <dgm:t>
        <a:bodyPr/>
        <a:lstStyle/>
        <a:p>
          <a:endParaRPr lang="zh-TW" altLang="en-US"/>
        </a:p>
      </dgm:t>
    </dgm:pt>
    <dgm:pt modelId="{2F3A2FAD-0555-4474-B57C-B86AA6BCCC4F}" type="sibTrans" cxnId="{C205669E-3373-46AF-A2AE-8AB5C018D8A4}">
      <dgm:prSet/>
      <dgm:spPr/>
      <dgm:t>
        <a:bodyPr/>
        <a:lstStyle/>
        <a:p>
          <a:endParaRPr lang="zh-TW" altLang="en-US"/>
        </a:p>
      </dgm:t>
    </dgm:pt>
    <dgm:pt modelId="{72B07F14-1CC0-49C2-B0AD-93F78DF987C0}">
      <dgm:prSet/>
      <dgm:spPr/>
      <dgm:t>
        <a:bodyPr/>
        <a:lstStyle/>
        <a:p>
          <a:endParaRPr lang="zh-TW" altLang="en-US" sz="3600" dirty="0"/>
        </a:p>
      </dgm:t>
    </dgm:pt>
    <dgm:pt modelId="{C4D1BAE6-5936-4941-B8C9-6E71F9B4411C}" type="parTrans" cxnId="{E7BDE1CF-D167-49AA-8565-6A54BBAED89C}">
      <dgm:prSet/>
      <dgm:spPr/>
      <dgm:t>
        <a:bodyPr/>
        <a:lstStyle/>
        <a:p>
          <a:endParaRPr lang="zh-TW" altLang="en-US"/>
        </a:p>
      </dgm:t>
    </dgm:pt>
    <dgm:pt modelId="{E3F9CE15-E59B-469B-865E-E6746F949E95}" type="sibTrans" cxnId="{E7BDE1CF-D167-49AA-8565-6A54BBAED89C}">
      <dgm:prSet/>
      <dgm:spPr/>
      <dgm:t>
        <a:bodyPr/>
        <a:lstStyle/>
        <a:p>
          <a:endParaRPr lang="zh-TW" altLang="en-US"/>
        </a:p>
      </dgm:t>
    </dgm:pt>
    <dgm:pt modelId="{7D54988F-3266-42E9-88D1-56C09B487287}">
      <dgm:prSet/>
      <dgm:spPr/>
      <dgm:t>
        <a:bodyPr/>
        <a:lstStyle/>
        <a:p>
          <a:endParaRPr lang="zh-TW" altLang="en-US" sz="3600" dirty="0"/>
        </a:p>
      </dgm:t>
    </dgm:pt>
    <dgm:pt modelId="{70457765-30D7-4B05-B186-6EB35CE60AEE}" type="parTrans" cxnId="{A601F25C-0FB7-4D56-8766-E3765364B683}">
      <dgm:prSet/>
      <dgm:spPr/>
      <dgm:t>
        <a:bodyPr/>
        <a:lstStyle/>
        <a:p>
          <a:endParaRPr lang="zh-TW" altLang="en-US"/>
        </a:p>
      </dgm:t>
    </dgm:pt>
    <dgm:pt modelId="{183973D1-00A4-46F2-804E-8A2F9EB22380}" type="sibTrans" cxnId="{A601F25C-0FB7-4D56-8766-E3765364B683}">
      <dgm:prSet/>
      <dgm:spPr/>
      <dgm:t>
        <a:bodyPr/>
        <a:lstStyle/>
        <a:p>
          <a:endParaRPr lang="zh-TW" altLang="en-US"/>
        </a:p>
      </dgm:t>
    </dgm:pt>
    <dgm:pt modelId="{1FFF7CAA-A698-4D21-AFC7-914F58E1941F}">
      <dgm:prSet custT="1"/>
      <dgm:spPr/>
      <dgm:t>
        <a:bodyPr/>
        <a:lstStyle/>
        <a:p>
          <a:pPr marL="265113" marR="0" indent="-265113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TW" altLang="en-US" sz="2400" dirty="0"/>
        </a:p>
      </dgm:t>
    </dgm:pt>
    <dgm:pt modelId="{1F9DBAB1-EF0D-4265-8472-905989814786}" type="parTrans" cxnId="{78A70A48-C4BE-49C0-A859-E18A983B229A}">
      <dgm:prSet/>
      <dgm:spPr/>
      <dgm:t>
        <a:bodyPr/>
        <a:lstStyle/>
        <a:p>
          <a:endParaRPr lang="zh-TW" altLang="en-US"/>
        </a:p>
      </dgm:t>
    </dgm:pt>
    <dgm:pt modelId="{2C431F71-9588-48FD-A0EA-2AC626ED0775}" type="sibTrans" cxnId="{78A70A48-C4BE-49C0-A859-E18A983B229A}">
      <dgm:prSet/>
      <dgm:spPr/>
      <dgm:t>
        <a:bodyPr/>
        <a:lstStyle/>
        <a:p>
          <a:endParaRPr lang="zh-TW" altLang="en-US"/>
        </a:p>
      </dgm:t>
    </dgm:pt>
    <dgm:pt modelId="{06725BBD-D6EF-45D1-9FE3-DB633C39BBB9}">
      <dgm:prSet custT="1"/>
      <dgm:spPr/>
      <dgm:t>
        <a:bodyPr/>
        <a:lstStyle/>
        <a:p>
          <a:pPr marL="265113" marR="0" indent="-265113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TW" altLang="en-US" sz="2400" dirty="0"/>
        </a:p>
      </dgm:t>
    </dgm:pt>
    <dgm:pt modelId="{C7E933D5-B7F3-4E91-841A-7EE6BF813DEE}" type="parTrans" cxnId="{E9DB80AB-0656-4D38-A7B0-4DEBF3F3651D}">
      <dgm:prSet/>
      <dgm:spPr/>
      <dgm:t>
        <a:bodyPr/>
        <a:lstStyle/>
        <a:p>
          <a:endParaRPr lang="zh-TW" altLang="en-US"/>
        </a:p>
      </dgm:t>
    </dgm:pt>
    <dgm:pt modelId="{1FA9BF02-0885-4DEB-AB9C-98ECD8BF9814}" type="sibTrans" cxnId="{E9DB80AB-0656-4D38-A7B0-4DEBF3F3651D}">
      <dgm:prSet/>
      <dgm:spPr/>
      <dgm:t>
        <a:bodyPr/>
        <a:lstStyle/>
        <a:p>
          <a:endParaRPr lang="zh-TW" altLang="en-US"/>
        </a:p>
      </dgm:t>
    </dgm:pt>
    <dgm:pt modelId="{46B8D02A-B888-48CE-BA51-2D6BAC37F1D9}" type="pres">
      <dgm:prSet presAssocID="{2200CE16-9DAE-470A-AD01-35BC1676A91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17E2A59-5F76-4F7A-94FE-29C1CE35AD41}" type="pres">
      <dgm:prSet presAssocID="{2200CE16-9DAE-470A-AD01-35BC1676A91B}" presName="matrix" presStyleCnt="0"/>
      <dgm:spPr/>
      <dgm:t>
        <a:bodyPr/>
        <a:lstStyle/>
        <a:p>
          <a:endParaRPr lang="zh-TW" altLang="en-US"/>
        </a:p>
      </dgm:t>
    </dgm:pt>
    <dgm:pt modelId="{F2EAAD42-36F1-41E6-9FAF-91E4F848F531}" type="pres">
      <dgm:prSet presAssocID="{2200CE16-9DAE-470A-AD01-35BC1676A91B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73D21C14-0112-470F-BF2B-359C1763D6BB}" type="pres">
      <dgm:prSet presAssocID="{2200CE16-9DAE-470A-AD01-35BC1676A91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E7FE36-2306-4800-8000-F95846D97C2A}" type="pres">
      <dgm:prSet presAssocID="{2200CE16-9DAE-470A-AD01-35BC1676A91B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422CC969-C3B3-4A54-A928-5C14402F1028}" type="pres">
      <dgm:prSet presAssocID="{2200CE16-9DAE-470A-AD01-35BC1676A91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CA47EE-D1D5-4341-A415-90B8DB267F47}" type="pres">
      <dgm:prSet presAssocID="{2200CE16-9DAE-470A-AD01-35BC1676A91B}" presName="tile3" presStyleLbl="node1" presStyleIdx="2" presStyleCnt="4" custLinFactNeighborY="332"/>
      <dgm:spPr/>
      <dgm:t>
        <a:bodyPr/>
        <a:lstStyle/>
        <a:p>
          <a:endParaRPr lang="zh-TW" altLang="en-US"/>
        </a:p>
      </dgm:t>
    </dgm:pt>
    <dgm:pt modelId="{41330A4F-2C31-47E9-95EC-B6B8942834C6}" type="pres">
      <dgm:prSet presAssocID="{2200CE16-9DAE-470A-AD01-35BC1676A91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07C4B7-0D13-4A69-890A-38E9C3E573D8}" type="pres">
      <dgm:prSet presAssocID="{2200CE16-9DAE-470A-AD01-35BC1676A91B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655DF29F-E634-4A71-B534-23B524AC21C7}" type="pres">
      <dgm:prSet presAssocID="{2200CE16-9DAE-470A-AD01-35BC1676A91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1E7EC0-DAF0-4EE2-B018-3D3DB1F6DDA3}" type="pres">
      <dgm:prSet presAssocID="{2200CE16-9DAE-470A-AD01-35BC1676A91B}" presName="centerTile" presStyleLbl="fgShp" presStyleIdx="0" presStyleCnt="1" custScaleX="12149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4C7081-5561-4D39-8844-5A571D66170D}" srcId="{9A2F02D7-0235-4C75-AC3E-41A24211060D}" destId="{D74F223F-B54E-4984-AA87-0173D5F8FC03}" srcOrd="3" destOrd="0" parTransId="{5F515294-F002-43E4-BC9D-0F365FFFF78E}" sibTransId="{6EAAAEB4-ADED-4E2E-BEC0-0EEE8CC0C5E3}"/>
    <dgm:cxn modelId="{78A70A48-C4BE-49C0-A859-E18A983B229A}" srcId="{9EF08CE2-47D4-472A-9D62-772C07CE9326}" destId="{1FFF7CAA-A698-4D21-AFC7-914F58E1941F}" srcOrd="0" destOrd="0" parTransId="{1F9DBAB1-EF0D-4265-8472-905989814786}" sibTransId="{2C431F71-9588-48FD-A0EA-2AC626ED0775}"/>
    <dgm:cxn modelId="{8D89D6B3-8EA4-4E63-B664-67F790B66B66}" srcId="{9F2FEFC4-0DC7-4CAA-BE7A-ADA42CE546CC}" destId="{590DACAF-DBE7-45BE-8CD7-973D5D8B7225}" srcOrd="3" destOrd="0" parTransId="{90300AAA-631F-434B-A4C1-371660BE8CEF}" sibTransId="{561A9ADB-B2C3-438C-A5D2-416E108D13F2}"/>
    <dgm:cxn modelId="{03AE5B69-3EF1-448E-BA60-D83A178DE6BB}" type="presOf" srcId="{7D54988F-3266-42E9-88D1-56C09B487287}" destId="{BBE7FE36-2306-4800-8000-F95846D97C2A}" srcOrd="0" destOrd="7" presId="urn:microsoft.com/office/officeart/2005/8/layout/matrix1"/>
    <dgm:cxn modelId="{BE194AA6-05C5-42E1-9D8C-8BBEC0CC9A54}" srcId="{9F2FEFC4-0DC7-4CAA-BE7A-ADA42CE546CC}" destId="{9A2F02D7-0235-4C75-AC3E-41A24211060D}" srcOrd="1" destOrd="0" parTransId="{C371354D-DE5E-4B6B-A92C-92A2EFB6A501}" sibTransId="{81F97D9D-4CC9-4FBC-8ADA-C7391A16D5C6}"/>
    <dgm:cxn modelId="{C81A26C3-E51B-474F-A47A-178024B1FF46}" type="presOf" srcId="{026B4FC2-D165-4BF6-B254-29E73218A0E8}" destId="{BBE7FE36-2306-4800-8000-F95846D97C2A}" srcOrd="0" destOrd="5" presId="urn:microsoft.com/office/officeart/2005/8/layout/matrix1"/>
    <dgm:cxn modelId="{F5AD58F2-346C-451B-80B4-14F133D479FB}" srcId="{9F2FEFC4-0DC7-4CAA-BE7A-ADA42CE546CC}" destId="{95B9F829-CA4E-40CB-B087-84CEECE71526}" srcOrd="2" destOrd="0" parTransId="{296A14FE-CEDF-420A-880E-AF978985F843}" sibTransId="{4CB75928-DFE3-4632-B1A0-02A387938E4F}"/>
    <dgm:cxn modelId="{E7BDE1CF-D167-49AA-8565-6A54BBAED89C}" srcId="{9A2F02D7-0235-4C75-AC3E-41A24211060D}" destId="{72B07F14-1CC0-49C2-B0AD-93F78DF987C0}" srcOrd="5" destOrd="0" parTransId="{C4D1BAE6-5936-4941-B8C9-6E71F9B4411C}" sibTransId="{E3F9CE15-E59B-469B-865E-E6746F949E95}"/>
    <dgm:cxn modelId="{CBA125DA-49E4-406B-A510-029B053FB1CE}" type="presOf" srcId="{95B9F829-CA4E-40CB-B087-84CEECE71526}" destId="{41330A4F-2C31-47E9-95EC-B6B8942834C6}" srcOrd="1" destOrd="0" presId="urn:microsoft.com/office/officeart/2005/8/layout/matrix1"/>
    <dgm:cxn modelId="{5A060045-931A-4DE8-AB87-8A6DEAE90A40}" type="presOf" srcId="{B1828AE3-DF8E-4578-B056-82B737ED75A4}" destId="{BBE7FE36-2306-4800-8000-F95846D97C2A}" srcOrd="0" destOrd="1" presId="urn:microsoft.com/office/officeart/2005/8/layout/matrix1"/>
    <dgm:cxn modelId="{C205669E-3373-46AF-A2AE-8AB5C018D8A4}" srcId="{9A2F02D7-0235-4C75-AC3E-41A24211060D}" destId="{026B4FC2-D165-4BF6-B254-29E73218A0E8}" srcOrd="4" destOrd="0" parTransId="{4D82FD1D-143E-49F0-9760-2900E802B4E1}" sibTransId="{2F3A2FAD-0555-4474-B57C-B86AA6BCCC4F}"/>
    <dgm:cxn modelId="{E9DB80AB-0656-4D38-A7B0-4DEBF3F3651D}" srcId="{9EF08CE2-47D4-472A-9D62-772C07CE9326}" destId="{06725BBD-D6EF-45D1-9FE3-DB633C39BBB9}" srcOrd="1" destOrd="0" parTransId="{C7E933D5-B7F3-4E91-841A-7EE6BF813DEE}" sibTransId="{1FA9BF02-0885-4DEB-AB9C-98ECD8BF9814}"/>
    <dgm:cxn modelId="{31FD780F-6F26-4EE4-BA45-F2773130F976}" type="presOf" srcId="{95B9F829-CA4E-40CB-B087-84CEECE71526}" destId="{4CCA47EE-D1D5-4341-A415-90B8DB267F47}" srcOrd="0" destOrd="0" presId="urn:microsoft.com/office/officeart/2005/8/layout/matrix1"/>
    <dgm:cxn modelId="{1D0A0DE5-25A0-4DBA-B45A-7737E7121433}" type="presOf" srcId="{9EF08CE2-47D4-472A-9D62-772C07CE9326}" destId="{F2EAAD42-36F1-41E6-9FAF-91E4F848F531}" srcOrd="0" destOrd="0" presId="urn:microsoft.com/office/officeart/2005/8/layout/matrix1"/>
    <dgm:cxn modelId="{7D9D0B77-4FC3-4EF1-BF41-15781C27983D}" type="presOf" srcId="{590DACAF-DBE7-45BE-8CD7-973D5D8B7225}" destId="{655DF29F-E634-4A71-B534-23B524AC21C7}" srcOrd="1" destOrd="0" presId="urn:microsoft.com/office/officeart/2005/8/layout/matrix1"/>
    <dgm:cxn modelId="{5F7C030F-E68D-44E7-8CE2-081E888D3497}" srcId="{9A2F02D7-0235-4C75-AC3E-41A24211060D}" destId="{B1828AE3-DF8E-4578-B056-82B737ED75A4}" srcOrd="0" destOrd="0" parTransId="{9D785507-8AD2-49A7-8722-4D2EAF98DC65}" sibTransId="{FA1B54BE-D5B2-4F2F-BA3B-DE38368633CD}"/>
    <dgm:cxn modelId="{2585A740-3028-4FDA-85BA-F722AA7B68E3}" type="presOf" srcId="{7D54988F-3266-42E9-88D1-56C09B487287}" destId="{422CC969-C3B3-4A54-A928-5C14402F1028}" srcOrd="1" destOrd="7" presId="urn:microsoft.com/office/officeart/2005/8/layout/matrix1"/>
    <dgm:cxn modelId="{E4FFA88A-3B9B-4A01-A94E-2B23DA4327F2}" type="presOf" srcId="{2200CE16-9DAE-470A-AD01-35BC1676A91B}" destId="{46B8D02A-B888-48CE-BA51-2D6BAC37F1D9}" srcOrd="0" destOrd="0" presId="urn:microsoft.com/office/officeart/2005/8/layout/matrix1"/>
    <dgm:cxn modelId="{96303201-71B0-4920-8CB0-FBD2088ED2F7}" type="presOf" srcId="{06725BBD-D6EF-45D1-9FE3-DB633C39BBB9}" destId="{73D21C14-0112-470F-BF2B-359C1763D6BB}" srcOrd="1" destOrd="2" presId="urn:microsoft.com/office/officeart/2005/8/layout/matrix1"/>
    <dgm:cxn modelId="{7BDF40E4-ACD0-4D29-9BAC-5D08B0687871}" type="presOf" srcId="{72B07F14-1CC0-49C2-B0AD-93F78DF987C0}" destId="{422CC969-C3B3-4A54-A928-5C14402F1028}" srcOrd="1" destOrd="6" presId="urn:microsoft.com/office/officeart/2005/8/layout/matrix1"/>
    <dgm:cxn modelId="{1AC56843-F205-46D4-AE2F-0689E97E6B6D}" type="presOf" srcId="{9F2FEFC4-0DC7-4CAA-BE7A-ADA42CE546CC}" destId="{021E7EC0-DAF0-4EE2-B018-3D3DB1F6DDA3}" srcOrd="0" destOrd="0" presId="urn:microsoft.com/office/officeart/2005/8/layout/matrix1"/>
    <dgm:cxn modelId="{13E7C3EA-3873-442E-87D2-9349B26229DC}" srcId="{9A2F02D7-0235-4C75-AC3E-41A24211060D}" destId="{D2A49773-E708-46AC-98D4-B19D3DBEE527}" srcOrd="1" destOrd="0" parTransId="{A5AA975A-F062-481E-949F-EDB40E9900C6}" sibTransId="{94E3EDB3-AC69-4DFC-9667-D7D66A471173}"/>
    <dgm:cxn modelId="{F7D84544-C5BA-4D8F-85B1-05AD4DD75472}" type="presOf" srcId="{9A2F02D7-0235-4C75-AC3E-41A24211060D}" destId="{BBE7FE36-2306-4800-8000-F95846D97C2A}" srcOrd="0" destOrd="0" presId="urn:microsoft.com/office/officeart/2005/8/layout/matrix1"/>
    <dgm:cxn modelId="{1991AF4B-9711-4575-9BA0-C1B0F90C97A2}" type="presOf" srcId="{D74F223F-B54E-4984-AA87-0173D5F8FC03}" destId="{BBE7FE36-2306-4800-8000-F95846D97C2A}" srcOrd="0" destOrd="4" presId="urn:microsoft.com/office/officeart/2005/8/layout/matrix1"/>
    <dgm:cxn modelId="{A08CD637-BA51-4AB7-96BC-74F3BDE13A26}" type="presOf" srcId="{FA4FA466-DE68-4F6E-AEDA-9410933072F9}" destId="{422CC969-C3B3-4A54-A928-5C14402F1028}" srcOrd="1" destOrd="3" presId="urn:microsoft.com/office/officeart/2005/8/layout/matrix1"/>
    <dgm:cxn modelId="{1AED6BB7-9603-4A6E-AFC5-BD3E3EDBEE56}" type="presOf" srcId="{1FFF7CAA-A698-4D21-AFC7-914F58E1941F}" destId="{73D21C14-0112-470F-BF2B-359C1763D6BB}" srcOrd="1" destOrd="1" presId="urn:microsoft.com/office/officeart/2005/8/layout/matrix1"/>
    <dgm:cxn modelId="{82163B4F-4F79-4EFB-AAF0-77D54E32F144}" type="presOf" srcId="{9EF08CE2-47D4-472A-9D62-772C07CE9326}" destId="{73D21C14-0112-470F-BF2B-359C1763D6BB}" srcOrd="1" destOrd="0" presId="urn:microsoft.com/office/officeart/2005/8/layout/matrix1"/>
    <dgm:cxn modelId="{357604A7-48AB-4DDC-AA84-DB399AEDB29A}" type="presOf" srcId="{FA4FA466-DE68-4F6E-AEDA-9410933072F9}" destId="{BBE7FE36-2306-4800-8000-F95846D97C2A}" srcOrd="0" destOrd="3" presId="urn:microsoft.com/office/officeart/2005/8/layout/matrix1"/>
    <dgm:cxn modelId="{E6A8C1A7-9088-440C-ACC1-CCAD4A8171AA}" type="presOf" srcId="{06725BBD-D6EF-45D1-9FE3-DB633C39BBB9}" destId="{F2EAAD42-36F1-41E6-9FAF-91E4F848F531}" srcOrd="0" destOrd="2" presId="urn:microsoft.com/office/officeart/2005/8/layout/matrix1"/>
    <dgm:cxn modelId="{D33D332B-C801-4CCB-86B6-63FD47EDBAEC}" type="presOf" srcId="{1FFF7CAA-A698-4D21-AFC7-914F58E1941F}" destId="{F2EAAD42-36F1-41E6-9FAF-91E4F848F531}" srcOrd="0" destOrd="1" presId="urn:microsoft.com/office/officeart/2005/8/layout/matrix1"/>
    <dgm:cxn modelId="{9FBB90E1-99EC-4BEF-B6EA-D5F095127E6C}" type="presOf" srcId="{9A2F02D7-0235-4C75-AC3E-41A24211060D}" destId="{422CC969-C3B3-4A54-A928-5C14402F1028}" srcOrd="1" destOrd="0" presId="urn:microsoft.com/office/officeart/2005/8/layout/matrix1"/>
    <dgm:cxn modelId="{B5BB420F-E0FD-4F66-863A-73F65F86F0D6}" type="presOf" srcId="{590DACAF-DBE7-45BE-8CD7-973D5D8B7225}" destId="{1B07C4B7-0D13-4A69-890A-38E9C3E573D8}" srcOrd="0" destOrd="0" presId="urn:microsoft.com/office/officeart/2005/8/layout/matrix1"/>
    <dgm:cxn modelId="{C94462C5-5513-46A3-B787-EFBF22DD4B4B}" type="presOf" srcId="{D2A49773-E708-46AC-98D4-B19D3DBEE527}" destId="{BBE7FE36-2306-4800-8000-F95846D97C2A}" srcOrd="0" destOrd="2" presId="urn:microsoft.com/office/officeart/2005/8/layout/matrix1"/>
    <dgm:cxn modelId="{DE5931BA-8E3C-488D-8C06-1926F97F1263}" type="presOf" srcId="{B1828AE3-DF8E-4578-B056-82B737ED75A4}" destId="{422CC969-C3B3-4A54-A928-5C14402F1028}" srcOrd="1" destOrd="1" presId="urn:microsoft.com/office/officeart/2005/8/layout/matrix1"/>
    <dgm:cxn modelId="{986CD0AF-2148-481E-93A7-0CAC12FF83C7}" type="presOf" srcId="{72B07F14-1CC0-49C2-B0AD-93F78DF987C0}" destId="{BBE7FE36-2306-4800-8000-F95846D97C2A}" srcOrd="0" destOrd="6" presId="urn:microsoft.com/office/officeart/2005/8/layout/matrix1"/>
    <dgm:cxn modelId="{A601F25C-0FB7-4D56-8766-E3765364B683}" srcId="{9A2F02D7-0235-4C75-AC3E-41A24211060D}" destId="{7D54988F-3266-42E9-88D1-56C09B487287}" srcOrd="6" destOrd="0" parTransId="{70457765-30D7-4B05-B186-6EB35CE60AEE}" sibTransId="{183973D1-00A4-46F2-804E-8A2F9EB22380}"/>
    <dgm:cxn modelId="{352F2883-4754-4C4C-89C6-C1FA12BC1FEE}" srcId="{9F2FEFC4-0DC7-4CAA-BE7A-ADA42CE546CC}" destId="{9EF08CE2-47D4-472A-9D62-772C07CE9326}" srcOrd="0" destOrd="0" parTransId="{D631F0F6-54FB-418B-9502-C7673D7DF815}" sibTransId="{76831FEF-2FDE-4D80-9838-A3C4ECCA4324}"/>
    <dgm:cxn modelId="{6E16FD29-0CCA-48DE-9598-6FC19B73C822}" type="presOf" srcId="{026B4FC2-D165-4BF6-B254-29E73218A0E8}" destId="{422CC969-C3B3-4A54-A928-5C14402F1028}" srcOrd="1" destOrd="5" presId="urn:microsoft.com/office/officeart/2005/8/layout/matrix1"/>
    <dgm:cxn modelId="{9DA1DB3A-D97E-46FD-9F6A-BE35FE9FC781}" srcId="{9A2F02D7-0235-4C75-AC3E-41A24211060D}" destId="{FA4FA466-DE68-4F6E-AEDA-9410933072F9}" srcOrd="2" destOrd="0" parTransId="{CEBEAEF2-812D-4A6B-BD55-F66DB645C8DE}" sibTransId="{B52DE8A5-F977-4F42-9B38-F85810FA8B61}"/>
    <dgm:cxn modelId="{58EAFBBB-4695-4D40-ABD3-21755F36128F}" srcId="{2200CE16-9DAE-470A-AD01-35BC1676A91B}" destId="{9F2FEFC4-0DC7-4CAA-BE7A-ADA42CE546CC}" srcOrd="0" destOrd="0" parTransId="{7E51C066-6473-4ABD-91B4-9BCF8B79F671}" sibTransId="{26C0B6B0-0F5C-4E14-A326-32AC12BFCE4B}"/>
    <dgm:cxn modelId="{EE6B4D0B-31E8-49C0-8D52-F94D8BA9094E}" type="presOf" srcId="{D2A49773-E708-46AC-98D4-B19D3DBEE527}" destId="{422CC969-C3B3-4A54-A928-5C14402F1028}" srcOrd="1" destOrd="2" presId="urn:microsoft.com/office/officeart/2005/8/layout/matrix1"/>
    <dgm:cxn modelId="{D11290F3-0FBF-435E-B098-89DA9E168D04}" type="presOf" srcId="{D74F223F-B54E-4984-AA87-0173D5F8FC03}" destId="{422CC969-C3B3-4A54-A928-5C14402F1028}" srcOrd="1" destOrd="4" presId="urn:microsoft.com/office/officeart/2005/8/layout/matrix1"/>
    <dgm:cxn modelId="{E21A91FD-6E47-4D5D-9B12-7E1B883C43DD}" type="presParOf" srcId="{46B8D02A-B888-48CE-BA51-2D6BAC37F1D9}" destId="{517E2A59-5F76-4F7A-94FE-29C1CE35AD41}" srcOrd="0" destOrd="0" presId="urn:microsoft.com/office/officeart/2005/8/layout/matrix1"/>
    <dgm:cxn modelId="{F7375626-9626-4F0C-9F21-4B3264F57CAF}" type="presParOf" srcId="{517E2A59-5F76-4F7A-94FE-29C1CE35AD41}" destId="{F2EAAD42-36F1-41E6-9FAF-91E4F848F531}" srcOrd="0" destOrd="0" presId="urn:microsoft.com/office/officeart/2005/8/layout/matrix1"/>
    <dgm:cxn modelId="{91D5CC90-8730-488F-988E-84C1CE9BDE6C}" type="presParOf" srcId="{517E2A59-5F76-4F7A-94FE-29C1CE35AD41}" destId="{73D21C14-0112-470F-BF2B-359C1763D6BB}" srcOrd="1" destOrd="0" presId="urn:microsoft.com/office/officeart/2005/8/layout/matrix1"/>
    <dgm:cxn modelId="{A81F6106-3B61-4D1A-BEEF-211584A96DC4}" type="presParOf" srcId="{517E2A59-5F76-4F7A-94FE-29C1CE35AD41}" destId="{BBE7FE36-2306-4800-8000-F95846D97C2A}" srcOrd="2" destOrd="0" presId="urn:microsoft.com/office/officeart/2005/8/layout/matrix1"/>
    <dgm:cxn modelId="{C1F53832-38DE-4F45-AB0C-8BEAE04A4C0A}" type="presParOf" srcId="{517E2A59-5F76-4F7A-94FE-29C1CE35AD41}" destId="{422CC969-C3B3-4A54-A928-5C14402F1028}" srcOrd="3" destOrd="0" presId="urn:microsoft.com/office/officeart/2005/8/layout/matrix1"/>
    <dgm:cxn modelId="{8E9F8673-47CC-4143-9E69-35A2C90497E5}" type="presParOf" srcId="{517E2A59-5F76-4F7A-94FE-29C1CE35AD41}" destId="{4CCA47EE-D1D5-4341-A415-90B8DB267F47}" srcOrd="4" destOrd="0" presId="urn:microsoft.com/office/officeart/2005/8/layout/matrix1"/>
    <dgm:cxn modelId="{85CB3891-9070-437F-9FE8-A4A03AC549C3}" type="presParOf" srcId="{517E2A59-5F76-4F7A-94FE-29C1CE35AD41}" destId="{41330A4F-2C31-47E9-95EC-B6B8942834C6}" srcOrd="5" destOrd="0" presId="urn:microsoft.com/office/officeart/2005/8/layout/matrix1"/>
    <dgm:cxn modelId="{B7C89D76-D067-4B25-9366-D16A4AC26072}" type="presParOf" srcId="{517E2A59-5F76-4F7A-94FE-29C1CE35AD41}" destId="{1B07C4B7-0D13-4A69-890A-38E9C3E573D8}" srcOrd="6" destOrd="0" presId="urn:microsoft.com/office/officeart/2005/8/layout/matrix1"/>
    <dgm:cxn modelId="{CA2D7FF3-77E6-43DE-9A64-D4D73A059CF2}" type="presParOf" srcId="{517E2A59-5F76-4F7A-94FE-29C1CE35AD41}" destId="{655DF29F-E634-4A71-B534-23B524AC21C7}" srcOrd="7" destOrd="0" presId="urn:microsoft.com/office/officeart/2005/8/layout/matrix1"/>
    <dgm:cxn modelId="{ECCF343C-31A2-4B00-B9A0-1071C4C5B7F4}" type="presParOf" srcId="{46B8D02A-B888-48CE-BA51-2D6BAC37F1D9}" destId="{021E7EC0-DAF0-4EE2-B018-3D3DB1F6DDA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C9C3-CD32-47B8-B5F1-6C7227DF819B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C67431-2241-484A-AE4B-3CEA252F141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C9C3-CD32-47B8-B5F1-6C7227DF819B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7431-2241-484A-AE4B-3CEA252F1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C9C3-CD32-47B8-B5F1-6C7227DF819B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7431-2241-484A-AE4B-3CEA252F1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5CC9C3-CD32-47B8-B5F1-6C7227DF819B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C67431-2241-484A-AE4B-3CEA252F141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C9C3-CD32-47B8-B5F1-6C7227DF819B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7431-2241-484A-AE4B-3CEA252F141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C9C3-CD32-47B8-B5F1-6C7227DF819B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7431-2241-484A-AE4B-3CEA252F141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7431-2241-484A-AE4B-3CEA252F141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C9C3-CD32-47B8-B5F1-6C7227DF819B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C9C3-CD32-47B8-B5F1-6C7227DF819B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7431-2241-484A-AE4B-3CEA252F141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C9C3-CD32-47B8-B5F1-6C7227DF819B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7431-2241-484A-AE4B-3CEA252F141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5CC9C3-CD32-47B8-B5F1-6C7227DF819B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C67431-2241-484A-AE4B-3CEA252F141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C9C3-CD32-47B8-B5F1-6C7227DF819B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C67431-2241-484A-AE4B-3CEA252F141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5CC9C3-CD32-47B8-B5F1-6C7227DF819B}" type="datetimeFigureOut">
              <a:rPr lang="zh-TW" altLang="en-US" smtClean="0"/>
              <a:pPr/>
              <a:t>2017/11/1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C67431-2241-484A-AE4B-3CEA252F141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23567;&#35542;&#25991;&#24433;&#29255;-3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Lido%20%20Santell%20-%20Ashley.mp3" TargetMode="Externa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3" descr="DSC_870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0000"/>
          </a:blip>
          <a:stretch>
            <a:fillRect/>
          </a:stretch>
        </p:blipFill>
        <p:spPr>
          <a:xfrm>
            <a:off x="323528" y="238317"/>
            <a:ext cx="8496944" cy="5400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2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11983">
            <a:off x="295802" y="4168762"/>
            <a:ext cx="3033143" cy="2236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11660" y="5517232"/>
            <a:ext cx="6120680" cy="1070991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rgbClr val="1300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類別：本土關懷</a:t>
            </a:r>
            <a:endParaRPr lang="en-US" altLang="zh-TW" sz="3200" b="1" dirty="0" smtClean="0">
              <a:solidFill>
                <a:srgbClr val="1300A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rgbClr val="1300A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隊伍名稱：聲色拔仔響富源</a:t>
            </a:r>
            <a:endParaRPr lang="zh-TW" altLang="en-US" sz="3200" b="1" dirty="0">
              <a:solidFill>
                <a:srgbClr val="1300A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4590"/>
          </a:xfrm>
        </p:spPr>
        <p:txBody>
          <a:bodyPr anchor="ctr"/>
          <a:lstStyle/>
          <a:p>
            <a:pPr>
              <a:spcBef>
                <a:spcPts val="1800"/>
              </a:spcBef>
              <a:spcAft>
                <a:spcPts val="1800"/>
              </a:spcAft>
              <a:tabLst>
                <a:tab pos="1339850" algn="l"/>
              </a:tabLst>
            </a:pPr>
            <a:r>
              <a:rPr lang="zh-TW" altLang="en-US" sz="5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ea"/>
              </a:rPr>
              <a:t>客</a:t>
            </a:r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ea"/>
              </a:rPr>
              <a:t>鼓</a:t>
            </a:r>
            <a:r>
              <a:rPr lang="zh-TW" altLang="en-US" sz="54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ea"/>
              </a:rPr>
              <a:t>鳴</a:t>
            </a:r>
            <a:r>
              <a:rPr lang="zh-TW" altLang="en-US" sz="54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ea"/>
              </a:rPr>
              <a:t>心</a:t>
            </a:r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ea"/>
              </a:rPr>
              <a:t>～</a:t>
            </a:r>
            <a:r>
              <a:rPr lang="zh-TW" altLang="en-US" b="1" dirty="0" smtClean="0">
                <a:solidFill>
                  <a:srgbClr val="FF0000"/>
                </a:solidFill>
              </a:rPr>
              <a:t/>
            </a:r>
            <a:br>
              <a:rPr lang="zh-TW" altLang="en-US" b="1" dirty="0" smtClean="0">
                <a:solidFill>
                  <a:srgbClr val="FF0000"/>
                </a:solidFill>
              </a:rPr>
            </a:br>
            <a:r>
              <a:rPr lang="zh-TW" altLang="en-US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ea"/>
              </a:rPr>
              <a:t>拔仔庄鼓王爭霸</a:t>
            </a:r>
            <a:r>
              <a:rPr lang="zh-TW" alt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ea"/>
              </a:rPr>
              <a:t>之</a:t>
            </a:r>
            <a:r>
              <a:rPr lang="zh-TW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ea"/>
              </a:rPr>
              <a:t>美麗</a:t>
            </a:r>
            <a:r>
              <a:rPr lang="zh-TW" alt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ea"/>
              </a:rPr>
              <a:t>與</a:t>
            </a:r>
            <a:r>
              <a:rPr lang="zh-TW" altLang="en-US" b="1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j-ea"/>
              </a:rPr>
              <a:t>哀愁</a:t>
            </a:r>
            <a:endParaRPr lang="zh-TW" altLang="en-US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+mj-ea"/>
            </a:endParaRPr>
          </a:p>
        </p:txBody>
      </p:sp>
      <p:pic>
        <p:nvPicPr>
          <p:cNvPr id="1026" name="Picture 2" descr="https://lh3.googleusercontent.com/CPR-a-0QBCgL0dey9PLqwJw8UB1alH1q6NCe9zOxfqoQmCTCZldY4HrSxBoMq6juLSQEbMVySAO52cafpgKZnuPLtkxpKiKoIySM1pcveAl2bK_scrLwMwnkXDJhCGbRLKNpyrZ30A4=w1359-h906-n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180">
            <a:off x="5923224" y="4118234"/>
            <a:ext cx="3117590" cy="20783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3" descr="DSC_870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0000"/>
          </a:blip>
          <a:stretch>
            <a:fillRect/>
          </a:stretch>
        </p:blipFill>
        <p:spPr>
          <a:xfrm>
            <a:off x="285720" y="1357298"/>
            <a:ext cx="8643998" cy="52149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2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pic>
        <p:nvPicPr>
          <p:cNvPr id="131" name="圖片 130" descr="19399168_1443251089074830_5926209018620284748_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70272">
            <a:off x="5568306" y="2563709"/>
            <a:ext cx="3298988" cy="216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標題 2"/>
          <p:cNvSpPr txBox="1">
            <a:spLocks/>
          </p:cNvSpPr>
          <p:nvPr/>
        </p:nvSpPr>
        <p:spPr>
          <a:xfrm>
            <a:off x="428596" y="285728"/>
            <a:ext cx="8072494" cy="108587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標題 2"/>
          <p:cNvSpPr txBox="1">
            <a:spLocks/>
          </p:cNvSpPr>
          <p:nvPr/>
        </p:nvSpPr>
        <p:spPr>
          <a:xfrm>
            <a:off x="580996" y="438128"/>
            <a:ext cx="8072494" cy="108587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2" name="圖片 131" descr="廟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233325">
            <a:off x="3744390" y="4563357"/>
            <a:ext cx="3844246" cy="2243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「城隍夜巡」的圖片搜尋結果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313">
            <a:off x="255075" y="4207821"/>
            <a:ext cx="4033147" cy="2451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圓角矩形 20"/>
          <p:cNvSpPr/>
          <p:nvPr/>
        </p:nvSpPr>
        <p:spPr>
          <a:xfrm>
            <a:off x="481804" y="270746"/>
            <a:ext cx="7715304" cy="10001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標題 2"/>
          <p:cNvSpPr>
            <a:spLocks noGrp="1"/>
          </p:cNvSpPr>
          <p:nvPr>
            <p:ph type="title"/>
          </p:nvPr>
        </p:nvSpPr>
        <p:spPr>
          <a:xfrm>
            <a:off x="642910" y="334693"/>
            <a:ext cx="7385474" cy="872238"/>
          </a:xfrm>
          <a:ln>
            <a:noFill/>
          </a:ln>
          <a:effectLst/>
        </p:spPr>
        <p:txBody>
          <a:bodyPr anchor="ctr">
            <a:normAutofit fontScale="90000"/>
          </a:bodyPr>
          <a:lstStyle/>
          <a:p>
            <a:r>
              <a:rPr lang="zh-TW" altLang="en-US" sz="4400" b="1" i="1" dirty="0" smtClean="0">
                <a:solidFill>
                  <a:srgbClr val="00CCFF"/>
                </a:solidFill>
              </a:rPr>
              <a:t>拔仔庄的信仰中心～ 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保安宮</a:t>
            </a:r>
            <a:endParaRPr lang="zh-TW" alt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農曆五月十三日是城隍爺的聖誔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，成為保安宮的重要節慶。</a:t>
            </a:r>
            <a:endParaRPr lang="en-US" altLang="zh-TW" sz="2800" b="1" dirty="0" smtClean="0">
              <a:solidFill>
                <a:srgbClr val="0000FF"/>
              </a:solidFill>
            </a:endParaRPr>
          </a:p>
          <a:p>
            <a:r>
              <a:rPr lang="zh-TW" altLang="en-US" sz="2800" b="1" u="sng" dirty="0" smtClean="0">
                <a:solidFill>
                  <a:srgbClr val="FF0000"/>
                </a:solidFill>
              </a:rPr>
              <a:t>廟會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慶祝活動讓拔仔庄更加熱鬧，</a:t>
            </a:r>
            <a:endParaRPr lang="en-US" altLang="zh-TW" sz="2800" b="1" dirty="0" smtClean="0">
              <a:solidFill>
                <a:srgbClr val="0000FF"/>
              </a:solidFill>
            </a:endParaRPr>
          </a:p>
          <a:p>
            <a:pPr marL="273050" indent="-4763">
              <a:buNone/>
            </a:pPr>
            <a:r>
              <a:rPr lang="zh-TW" altLang="en-US" sz="2800" b="1" dirty="0" smtClean="0">
                <a:solidFill>
                  <a:srgbClr val="0000FF"/>
                </a:solidFill>
              </a:rPr>
              <a:t>整個村落充滿了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鼓聲～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endParaRPr lang="en-US" altLang="zh-TW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內容版面配置區 3" descr="DSC_870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0000"/>
          </a:blip>
          <a:stretch>
            <a:fillRect/>
          </a:stretch>
        </p:blipFill>
        <p:spPr>
          <a:xfrm>
            <a:off x="177295" y="852453"/>
            <a:ext cx="8752423" cy="581690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2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490707" y="1059090"/>
            <a:ext cx="8003040" cy="5383565"/>
            <a:chOff x="1355" y="818"/>
            <a:chExt cx="2960" cy="2757"/>
          </a:xfrm>
        </p:grpSpPr>
        <p:sp>
          <p:nvSpPr>
            <p:cNvPr id="28" name="AutoShape 3"/>
            <p:cNvSpPr>
              <a:spLocks noChangeArrowheads="1"/>
            </p:cNvSpPr>
            <p:nvPr/>
          </p:nvSpPr>
          <p:spPr bwMode="gray">
            <a:xfrm>
              <a:off x="2756" y="1493"/>
              <a:ext cx="168" cy="1569"/>
            </a:xfrm>
            <a:prstGeom prst="upDownArrow">
              <a:avLst>
                <a:gd name="adj1" fmla="val 58803"/>
                <a:gd name="adj2" fmla="val 58777"/>
              </a:avLst>
            </a:prstGeom>
            <a:blipFill>
              <a:blip r:embed="rId3" cstate="screen"/>
              <a:tile tx="0" ty="0" sx="100000" sy="100000" flip="none" algn="tl"/>
            </a:blipFill>
            <a:ln w="25400" algn="ctr">
              <a:noFill/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hangingPunct="1"/>
              <a:endParaRPr lang="zh-TW" altLang="en-US"/>
            </a:p>
          </p:txBody>
        </p:sp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 rot="3574557">
              <a:off x="2760" y="1254"/>
              <a:ext cx="251" cy="1859"/>
            </a:xfrm>
            <a:prstGeom prst="upDownArrow">
              <a:avLst>
                <a:gd name="adj1" fmla="val 46269"/>
                <a:gd name="adj2" fmla="val 59522"/>
              </a:avLst>
            </a:prstGeom>
            <a:blipFill>
              <a:blip r:embed="rId3" cstate="screen"/>
              <a:tile tx="0" ty="0" sx="100000" sy="100000" flip="none" algn="tl"/>
            </a:blipFill>
            <a:ln w="25400" algn="ctr">
              <a:noFill/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hangingPunct="1"/>
              <a:endParaRPr lang="zh-TW" altLang="en-US"/>
            </a:p>
          </p:txBody>
        </p:sp>
        <p:sp>
          <p:nvSpPr>
            <p:cNvPr id="30" name="AutoShape 5"/>
            <p:cNvSpPr>
              <a:spLocks noChangeArrowheads="1"/>
            </p:cNvSpPr>
            <p:nvPr/>
          </p:nvSpPr>
          <p:spPr bwMode="gray">
            <a:xfrm rot="6905201">
              <a:off x="2745" y="1269"/>
              <a:ext cx="251" cy="1763"/>
            </a:xfrm>
            <a:prstGeom prst="upDownArrow">
              <a:avLst>
                <a:gd name="adj1" fmla="val 46269"/>
                <a:gd name="adj2" fmla="val 59480"/>
              </a:avLst>
            </a:prstGeom>
            <a:blipFill>
              <a:blip r:embed="rId3" cstate="screen"/>
              <a:tile tx="0" ty="0" sx="100000" sy="100000" flip="none" algn="tl"/>
            </a:blipFill>
            <a:ln w="25400" algn="ctr">
              <a:noFill/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hangingPunct="1"/>
              <a:endParaRPr lang="zh-TW" altLang="en-US"/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gray">
            <a:xfrm>
              <a:off x="2381" y="1761"/>
              <a:ext cx="996" cy="986"/>
            </a:xfrm>
            <a:prstGeom prst="ellipse">
              <a:avLst/>
            </a:prstGeom>
            <a:gradFill flip="none" rotWithShape="1">
              <a:gsLst>
                <a:gs pos="0">
                  <a:srgbClr val="969696">
                    <a:tint val="66000"/>
                    <a:satMod val="160000"/>
                  </a:srgbClr>
                </a:gs>
                <a:gs pos="50000">
                  <a:srgbClr val="969696">
                    <a:tint val="44500"/>
                    <a:satMod val="160000"/>
                  </a:srgbClr>
                </a:gs>
                <a:gs pos="100000">
                  <a:srgbClr val="96969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algn="ctr">
              <a:noFill/>
              <a:round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hangingPunct="1"/>
              <a:endParaRPr lang="zh-TW" altLang="en-US"/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gray">
            <a:xfrm>
              <a:off x="2496" y="1879"/>
              <a:ext cx="771" cy="763"/>
            </a:xfrm>
            <a:prstGeom prst="ellipse">
              <a:avLst/>
            </a:prstGeom>
            <a:solidFill>
              <a:srgbClr val="FF99FF"/>
            </a:solidFill>
            <a:ln w="25400" algn="ctr">
              <a:noFill/>
              <a:round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 eaLnBrk="1" hangingPunct="1"/>
              <a:endParaRPr lang="zh-TW" altLang="en-US"/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gray">
            <a:xfrm>
              <a:off x="2507" y="818"/>
              <a:ext cx="680" cy="673"/>
            </a:xfrm>
            <a:prstGeom prst="ellipse">
              <a:avLst/>
            </a:prstGeom>
            <a:solidFill>
              <a:srgbClr val="D97300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 eaLnBrk="1" hangingPunct="1"/>
              <a:endParaRPr lang="zh-TW" altLang="en-US"/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gray">
            <a:xfrm>
              <a:off x="3635" y="1001"/>
              <a:ext cx="680" cy="673"/>
            </a:xfrm>
            <a:prstGeom prst="ellipse">
              <a:avLst/>
            </a:prstGeom>
            <a:solidFill>
              <a:srgbClr val="A1A646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 eaLnBrk="1" hangingPunct="1"/>
              <a:endParaRPr lang="zh-TW" altLang="en-US"/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gray">
            <a:xfrm>
              <a:off x="3567" y="2516"/>
              <a:ext cx="680" cy="673"/>
            </a:xfrm>
            <a:prstGeom prst="ellipse">
              <a:avLst/>
            </a:prstGeom>
            <a:solidFill>
              <a:srgbClr val="E0AD12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 eaLnBrk="1" hangingPunct="1"/>
              <a:endParaRPr lang="zh-TW" altLang="en-US"/>
            </a:p>
          </p:txBody>
        </p:sp>
        <p:sp>
          <p:nvSpPr>
            <p:cNvPr id="36" name="Oval 11"/>
            <p:cNvSpPr>
              <a:spLocks noChangeArrowheads="1"/>
            </p:cNvSpPr>
            <p:nvPr/>
          </p:nvSpPr>
          <p:spPr bwMode="gray">
            <a:xfrm>
              <a:off x="2511" y="3062"/>
              <a:ext cx="680" cy="513"/>
            </a:xfrm>
            <a:prstGeom prst="ellipse">
              <a:avLst/>
            </a:prstGeom>
            <a:solidFill>
              <a:srgbClr val="5274A6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 eaLnBrk="1" hangingPunct="1"/>
              <a:endParaRPr lang="zh-TW" altLang="en-US"/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gray">
            <a:xfrm>
              <a:off x="1358" y="2488"/>
              <a:ext cx="680" cy="673"/>
            </a:xfrm>
            <a:prstGeom prst="ellipse">
              <a:avLst/>
            </a:prstGeom>
            <a:solidFill>
              <a:srgbClr val="6399AB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 eaLnBrk="1" hangingPunct="1"/>
              <a:endParaRPr lang="zh-TW" altLang="en-US"/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gray">
            <a:xfrm>
              <a:off x="1355" y="1147"/>
              <a:ext cx="680" cy="673"/>
            </a:xfrm>
            <a:prstGeom prst="ellipse">
              <a:avLst/>
            </a:prstGeom>
            <a:solidFill>
              <a:srgbClr val="B1A35D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 eaLnBrk="1" hangingPunct="1"/>
              <a:endParaRPr lang="zh-TW" altLang="en-US"/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587530" y="1773085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雙面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獅鼓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984654" y="1141382"/>
            <a:ext cx="122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單面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獅鼓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012405" y="1773085"/>
            <a:ext cx="1252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扁鼓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230397" y="5623865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鑼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6580291" y="4708671"/>
            <a:ext cx="178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小堂鼓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103145" y="4620796"/>
            <a:ext cx="86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鈸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480908" y="3130894"/>
            <a:ext cx="2243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鼓</a:t>
            </a:r>
            <a:endParaRPr lang="zh-TW" alt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0" y="185107"/>
            <a:ext cx="8861583" cy="57586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 sz="2000" b="1" dirty="0">
              <a:solidFill>
                <a:srgbClr val="C8A5E5"/>
              </a:solidFill>
            </a:endParaRPr>
          </a:p>
        </p:txBody>
      </p:sp>
      <p:grpSp>
        <p:nvGrpSpPr>
          <p:cNvPr id="25" name="群組 130"/>
          <p:cNvGrpSpPr>
            <a:grpSpLocks/>
          </p:cNvGrpSpPr>
          <p:nvPr/>
        </p:nvGrpSpPr>
        <p:grpSpPr bwMode="auto">
          <a:xfrm>
            <a:off x="1" y="32699"/>
            <a:ext cx="9143999" cy="877847"/>
            <a:chOff x="105460" y="1485801"/>
            <a:chExt cx="9038556" cy="2159000"/>
          </a:xfrm>
        </p:grpSpPr>
        <p:grpSp>
          <p:nvGrpSpPr>
            <p:cNvPr id="26" name="Group 62"/>
            <p:cNvGrpSpPr>
              <a:grpSpLocks/>
            </p:cNvGrpSpPr>
            <p:nvPr/>
          </p:nvGrpSpPr>
          <p:grpSpPr bwMode="auto">
            <a:xfrm>
              <a:off x="105460" y="3501926"/>
              <a:ext cx="9038556" cy="142875"/>
              <a:chOff x="0" y="3748"/>
              <a:chExt cx="5828" cy="90"/>
            </a:xfrm>
          </p:grpSpPr>
          <p:sp>
            <p:nvSpPr>
              <p:cNvPr id="97" name="Rectangle 12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8" name="Rectangle 13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9" name="Rectangle 14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0" name="Rectangle 15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1" name="Rectangle 16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2" name="Rectangle 17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3" name="Rectangle 18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4" name="Rectangle 19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5" name="Rectangle 20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6" name="Rectangle 21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7" name="Rectangle 22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8" name="Rectangle 23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9" name="Rectangle 24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0" name="Rectangle 25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1" name="Rectangle 26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2" name="Rectangle 27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3" name="Rectangle 28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4" name="Rectangle 29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5" name="Rectangle 30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6" name="Rectangle 31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7" name="Rectangle 32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8" name="Rectangle 33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9" name="Rectangle 34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0" name="Rectangle 35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1" name="Rectangle 36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2" name="Rectangle 37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3" name="Rectangle 38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4" name="Rectangle 39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5" name="Rectangle 40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6" name="Rectangle 41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7" name="Rectangle 42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8" name="Rectangle 43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9" name="Rectangle 44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0" name="Rectangle 45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1" name="Rectangle 46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2" name="Rectangle 47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3" name="Rectangle 48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4" name="Rectangle 49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5" name="Rectangle 50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6" name="Rectangle 51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7" name="Rectangle 52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8" name="Rectangle 53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9" name="Rectangle 54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0" name="Rectangle 55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1" name="Rectangle 56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2" name="Rectangle 57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3" name="Rectangle 58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4" name="Rectangle 59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5" name="Rectangle 60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6" name="Rectangle 61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  <p:grpSp>
          <p:nvGrpSpPr>
            <p:cNvPr id="46" name="Group 66"/>
            <p:cNvGrpSpPr>
              <a:grpSpLocks/>
            </p:cNvGrpSpPr>
            <p:nvPr/>
          </p:nvGrpSpPr>
          <p:grpSpPr bwMode="auto">
            <a:xfrm>
              <a:off x="105460" y="1485801"/>
              <a:ext cx="9038556" cy="142875"/>
              <a:chOff x="0" y="3748"/>
              <a:chExt cx="5828" cy="90"/>
            </a:xfrm>
          </p:grpSpPr>
          <p:sp>
            <p:nvSpPr>
              <p:cNvPr id="47" name="Rectangle 67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8" name="Rectangle 68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9" name="Rectangle 69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0" name="Rectangle 70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1" name="Rectangle 71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2" name="Rectangle 72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3" name="Rectangle 73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4" name="Rectangle 74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5" name="Rectangle 75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6" name="Rectangle 76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7" name="Rectangle 77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8" name="Rectangle 78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9" name="Rectangle 79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0" name="Rectangle 80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1" name="Rectangle 81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2" name="Rectangle 82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3" name="Rectangle 83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4" name="Rectangle 84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5" name="Rectangle 85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6" name="Rectangle 86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7" name="Rectangle 87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8" name="Rectangle 88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9" name="Rectangle 89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0" name="Rectangle 90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1" name="Rectangle 91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2" name="Rectangle 92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3" name="Rectangle 93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4" name="Rectangle 94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5" name="Rectangle 95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6" name="Rectangle 96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7" name="Rectangle 97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8" name="Rectangle 98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9" name="Rectangle 99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0" name="Rectangle 100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1" name="Rectangle 101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2" name="Rectangle 102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3" name="Rectangle 103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4" name="Rectangle 104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5" name="Rectangle 105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6" name="Rectangle 106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7" name="Rectangle 107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8" name="Rectangle 108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9" name="Rectangle 109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0" name="Rectangle 110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1" name="Rectangle 111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2" name="Rectangle 112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3" name="Rectangle 113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4" name="Rectangle 114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5" name="Rectangle 115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6" name="Rectangle 116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</p:grpSp>
      <p:sp>
        <p:nvSpPr>
          <p:cNvPr id="147" name="標題 2"/>
          <p:cNvSpPr txBox="1">
            <a:spLocks/>
          </p:cNvSpPr>
          <p:nvPr/>
        </p:nvSpPr>
        <p:spPr>
          <a:xfrm>
            <a:off x="436710" y="254077"/>
            <a:ext cx="8072494" cy="7434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48" name="標題 2"/>
          <p:cNvSpPr txBox="1">
            <a:spLocks/>
          </p:cNvSpPr>
          <p:nvPr/>
        </p:nvSpPr>
        <p:spPr>
          <a:xfrm>
            <a:off x="436710" y="254077"/>
            <a:ext cx="8072494" cy="7434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49" name="Line 14"/>
          <p:cNvSpPr>
            <a:spLocks noChangeShapeType="1"/>
          </p:cNvSpPr>
          <p:nvPr/>
        </p:nvSpPr>
        <p:spPr bwMode="auto">
          <a:xfrm flipV="1">
            <a:off x="179512" y="476672"/>
            <a:ext cx="858966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0" name="Rectangle 15"/>
          <p:cNvSpPr>
            <a:spLocks noChangeArrowheads="1"/>
          </p:cNvSpPr>
          <p:nvPr/>
        </p:nvSpPr>
        <p:spPr bwMode="gray">
          <a:xfrm>
            <a:off x="418558" y="205058"/>
            <a:ext cx="1408810" cy="575869"/>
          </a:xfrm>
          <a:prstGeom prst="rect">
            <a:avLst/>
          </a:prstGeom>
          <a:solidFill>
            <a:srgbClr val="C59EE2"/>
          </a:solidFill>
          <a:ln>
            <a:solidFill>
              <a:srgbClr val="C8A5E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壹、前言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1" name="Rectangle 18"/>
          <p:cNvSpPr>
            <a:spLocks noChangeArrowheads="1"/>
          </p:cNvSpPr>
          <p:nvPr/>
        </p:nvSpPr>
        <p:spPr bwMode="gray">
          <a:xfrm>
            <a:off x="6707797" y="188640"/>
            <a:ext cx="1785950" cy="575869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肆、文獻參考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2" name="Rectangle 17"/>
          <p:cNvSpPr>
            <a:spLocks noChangeArrowheads="1"/>
          </p:cNvSpPr>
          <p:nvPr/>
        </p:nvSpPr>
        <p:spPr bwMode="gray">
          <a:xfrm>
            <a:off x="4923711" y="185107"/>
            <a:ext cx="1496778" cy="575869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参、結論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gray">
          <a:xfrm>
            <a:off x="2187407" y="205058"/>
            <a:ext cx="2448272" cy="575869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貳、正文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235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86446" y="294049"/>
            <a:ext cx="292895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鼓皮只有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一面</a:t>
            </a:r>
            <a:endParaRPr lang="en-US" altLang="zh-TW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鼓中有裝</a:t>
            </a:r>
            <a:r>
              <a:rPr lang="zh-TW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彈簧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用來做為鼓的</a:t>
            </a:r>
            <a:r>
              <a:rPr lang="zh-TW" alt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回音</a:t>
            </a:r>
            <a:endParaRPr lang="en-US" altLang="zh-TW" sz="3600" b="1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聲音較</a:t>
            </a:r>
            <a:r>
              <a:rPr lang="zh-TW" altLang="en-US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尖銳、響亮</a:t>
            </a:r>
            <a:endParaRPr lang="en-US" altLang="zh-TW" sz="3600" b="1" dirty="0" smtClean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醒獅團</a:t>
            </a:r>
            <a:r>
              <a:rPr lang="zh-TW" alt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表演用</a:t>
            </a:r>
            <a:endParaRPr lang="en-US" altLang="zh-TW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7" name="圖片 6" descr="images (8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46297">
            <a:off x="4580907" y="3818379"/>
            <a:ext cx="4040513" cy="277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 descr="images (7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415733">
            <a:off x="611560" y="4008825"/>
            <a:ext cx="3810647" cy="259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橢圓 3"/>
          <p:cNvSpPr/>
          <p:nvPr/>
        </p:nvSpPr>
        <p:spPr>
          <a:xfrm>
            <a:off x="467544" y="287780"/>
            <a:ext cx="3240360" cy="12241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單面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獅鼓</a:t>
            </a:r>
            <a:endParaRPr lang="zh-TW" altLang="en-US" sz="4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123456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92787">
            <a:off x="5429579" y="2860803"/>
            <a:ext cx="292895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/>
          <p:nvPr/>
        </p:nvSpPr>
        <p:spPr>
          <a:xfrm>
            <a:off x="565269" y="1772816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鼓皮有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兩面</a:t>
            </a:r>
            <a:endParaRPr lang="en-US" altLang="zh-TW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聲音較</a:t>
            </a:r>
            <a:r>
              <a:rPr lang="zh-TW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低沉</a:t>
            </a:r>
            <a:endParaRPr lang="en-US" altLang="zh-TW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多數用來打</a:t>
            </a:r>
            <a:r>
              <a:rPr lang="zh-TW" altLang="en-US" sz="4000" b="1" dirty="0" smtClean="0">
                <a:solidFill>
                  <a:srgbClr val="06CA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天鼓</a:t>
            </a:r>
            <a:endParaRPr lang="zh-TW" altLang="en-US" sz="4000" b="1" dirty="0">
              <a:solidFill>
                <a:srgbClr val="06CA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圖片 6" descr="d4ab4862ce1364a5d8888eb60c2ec17a309c34c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38836" y="3752646"/>
            <a:ext cx="3781600" cy="247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橢圓 10"/>
          <p:cNvSpPr/>
          <p:nvPr/>
        </p:nvSpPr>
        <p:spPr>
          <a:xfrm>
            <a:off x="467544" y="287780"/>
            <a:ext cx="3240360" cy="12241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雙面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獅鼓</a:t>
            </a:r>
            <a:endParaRPr lang="zh-TW" altLang="en-US" sz="4000" dirty="0"/>
          </a:p>
        </p:txBody>
      </p:sp>
      <p:pic>
        <p:nvPicPr>
          <p:cNvPr id="3074" name="Picture 2" descr="「雙面獅鼓」的圖片搜尋結果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583116">
            <a:off x="5694535" y="328437"/>
            <a:ext cx="2919297" cy="24569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12345467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615014">
            <a:off x="3519951" y="2956552"/>
            <a:ext cx="2205974" cy="294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720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鼓皮雙面</a:t>
            </a:r>
            <a:endParaRPr lang="en-US" altLang="zh-TW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體積較小</a:t>
            </a:r>
            <a:endParaRPr lang="en-US" altLang="zh-TW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聲音不大</a:t>
            </a:r>
            <a:endParaRPr lang="en-US" altLang="zh-TW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回音不長</a:t>
            </a:r>
            <a:endParaRPr lang="en-US" altLang="zh-TW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大多用來</a:t>
            </a:r>
            <a:r>
              <a:rPr lang="zh-TW" altLang="en-US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伴奏</a:t>
            </a:r>
            <a:endParaRPr lang="en-US" altLang="zh-TW" sz="40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聲音具</a:t>
            </a:r>
            <a:r>
              <a:rPr lang="zh-TW" altLang="en-US" sz="4000" b="1" dirty="0" smtClean="0">
                <a:solidFill>
                  <a:srgbClr val="06CA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多樣性</a:t>
            </a:r>
            <a:endParaRPr lang="en-US" altLang="zh-TW" sz="4000" b="1" dirty="0" smtClean="0">
              <a:solidFill>
                <a:srgbClr val="06CA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dirty="0" smtClean="0"/>
          </a:p>
        </p:txBody>
      </p:sp>
      <p:pic>
        <p:nvPicPr>
          <p:cNvPr id="5" name="圖片 4" descr="2134568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07571" y="2604454"/>
            <a:ext cx="2953786" cy="393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images (12).jpg"/>
          <p:cNvPicPr>
            <a:picLocks noChangeAspect="1"/>
          </p:cNvPicPr>
          <p:nvPr/>
        </p:nvPicPr>
        <p:blipFill>
          <a:blip r:embed="rId4" cstate="screen"/>
          <a:srcRect b="-2326"/>
          <a:stretch>
            <a:fillRect/>
          </a:stretch>
        </p:blipFill>
        <p:spPr>
          <a:xfrm>
            <a:off x="3510920" y="301823"/>
            <a:ext cx="4186592" cy="230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 descr="images (11)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0759837">
            <a:off x="90448" y="5860200"/>
            <a:ext cx="1079915" cy="880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橢圓 9"/>
          <p:cNvSpPr/>
          <p:nvPr/>
        </p:nvSpPr>
        <p:spPr>
          <a:xfrm>
            <a:off x="630405" y="404664"/>
            <a:ext cx="2232248" cy="12241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扁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鼓</a:t>
            </a:r>
            <a:endParaRPr lang="zh-TW" altLang="en-US" sz="4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聲音非常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</a:t>
            </a:r>
            <a:endParaRPr lang="en-US" altLang="zh-TW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小堂鼓作為</a:t>
            </a:r>
            <a:r>
              <a:rPr lang="zh-TW" altLang="en-US" sz="4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拍子或伴奏</a:t>
            </a:r>
            <a:endParaRPr lang="en-US" altLang="zh-TW" sz="40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大多坐著打</a:t>
            </a:r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橢圓 5"/>
          <p:cNvSpPr/>
          <p:nvPr/>
        </p:nvSpPr>
        <p:spPr>
          <a:xfrm>
            <a:off x="611560" y="287780"/>
            <a:ext cx="2664296" cy="12241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小堂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鼓</a:t>
            </a:r>
            <a:endParaRPr lang="zh-TW" altLang="en-US" sz="4000" dirty="0"/>
          </a:p>
        </p:txBody>
      </p:sp>
      <p:pic>
        <p:nvPicPr>
          <p:cNvPr id="6146" name="Picture 2" descr="「小堂鼓」的圖片搜尋結果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9872" y="332656"/>
            <a:ext cx="389827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023" y="3861048"/>
            <a:ext cx="7776864" cy="2679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 descr="22237386_10207881121624256_242683707_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90776" y="1580447"/>
            <a:ext cx="1737200" cy="239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</a:t>
            </a:r>
            <a:r>
              <a:rPr lang="zh-TW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銅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製造而成</a:t>
            </a:r>
            <a:endParaRPr lang="en-US" altLang="zh-TW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</a:t>
            </a:r>
            <a:r>
              <a:rPr lang="zh-TW" altLang="en-US" sz="40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敲擊出聲</a:t>
            </a:r>
            <a:endParaRPr lang="en-US" altLang="zh-TW" sz="4000" b="1" dirty="0" smtClean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鑼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鈸</a:t>
            </a:r>
            <a:r>
              <a:rPr lang="zh-TW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一起搭配</a:t>
            </a:r>
            <a:endParaRPr lang="zh-TW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 descr="22264571_10207881121424251_1079908144_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580112" y="287780"/>
            <a:ext cx="3114670" cy="3609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 descr="22207501_1648319255186407_1165024312_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3019530"/>
            <a:ext cx="296023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61020143003I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73149">
            <a:off x="1648528" y="3748617"/>
            <a:ext cx="2428892" cy="294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橢圓 6"/>
          <p:cNvSpPr/>
          <p:nvPr/>
        </p:nvSpPr>
        <p:spPr>
          <a:xfrm>
            <a:off x="611560" y="287780"/>
            <a:ext cx="2664296" cy="12241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</a:rPr>
              <a:t>鑼 、鈸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zh-TW" altLang="en-US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每年七月的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客家文化</a:t>
            </a:r>
            <a:r>
              <a:rPr lang="zh-TW" altLang="en-US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盛事。</a:t>
            </a:r>
            <a:endParaRPr lang="en-US" altLang="zh-TW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en-US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花東地區唯一名列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台灣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客庄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大節慶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r>
              <a:rPr lang="zh-TW" altLang="en-US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的在地慶典。</a:t>
            </a:r>
            <a:endParaRPr lang="en-US" altLang="zh-TW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城隍踩街慶聖誕</a:t>
            </a:r>
            <a:r>
              <a:rPr lang="zh-TW" altLang="en-US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尬鼓競技</a:t>
            </a:r>
            <a:r>
              <a:rPr lang="zh-TW" altLang="en-US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、歡喜鑼鼓滿客情晚會、客庄小</a:t>
            </a:r>
            <a:r>
              <a:rPr lang="zh-TW" altLang="en-US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旅行。</a:t>
            </a:r>
            <a:endParaRPr lang="en-US" altLang="zh-TW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en-US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在地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人力扛鼓</a:t>
            </a:r>
            <a:r>
              <a:rPr lang="zh-TW" altLang="en-US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技藝為中心。</a:t>
            </a:r>
            <a:endParaRPr lang="en-US" altLang="zh-TW" b="1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en-US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創意發想及練習，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凝聚團體向心力</a:t>
            </a:r>
            <a:r>
              <a:rPr lang="zh-TW" altLang="en-US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en-US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切磋鼓藝、鼓技，達到永續傳承客家文化民俗技藝之</a:t>
            </a:r>
            <a:r>
              <a:rPr lang="zh-TW" altLang="en-US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目的。</a:t>
            </a:r>
            <a:endParaRPr lang="en-US" altLang="zh-TW" dirty="0" smtClean="0">
              <a:solidFill>
                <a:srgbClr val="CCFF99"/>
              </a:solidFill>
            </a:endParaRPr>
          </a:p>
          <a:p>
            <a:endParaRPr lang="en-US" altLang="zh-TW" dirty="0" smtClean="0">
              <a:solidFill>
                <a:srgbClr val="0000FF"/>
              </a:solidFill>
            </a:endParaRPr>
          </a:p>
          <a:p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7" name="圖片 6" descr="logo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5505450"/>
            <a:ext cx="9144000" cy="1352550"/>
          </a:xfrm>
          <a:prstGeom prst="rect">
            <a:avLst/>
          </a:prstGeom>
        </p:spPr>
      </p:pic>
      <p:sp>
        <p:nvSpPr>
          <p:cNvPr id="9" name="標題 5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35280" cy="10858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zh-TW" altLang="en-US" sz="4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客</a:t>
            </a:r>
            <a:r>
              <a:rPr lang="zh-TW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鼓</a:t>
            </a:r>
            <a:r>
              <a:rPr lang="zh-TW" altLang="en-US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鳴</a:t>
            </a:r>
            <a:r>
              <a:rPr lang="zh-TW" alt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 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鼓王爭霸戰</a:t>
            </a:r>
            <a:endParaRPr lang="zh-TW" alt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100年鼓王爭霸(尬鼓) 4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48628" y="3429000"/>
            <a:ext cx="2895372" cy="1930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圖片 10" descr="100年鼓王爭霸(尬鼓) 0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4655708"/>
            <a:ext cx="3429024" cy="185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標題 5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01080" cy="9429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zh-TW" altLang="en-US" sz="49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鼓王爭霸戰</a:t>
            </a:r>
            <a:r>
              <a:rPr lang="zh-TW" altLang="en-U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之</a:t>
            </a:r>
            <a:r>
              <a:rPr lang="zh-TW" altLang="en-US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由來</a:t>
            </a:r>
            <a:endParaRPr lang="zh-TW" altLang="en-US" sz="6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圖片 8" descr="100年鼓王爭霸(尬鼓) 38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444208" y="5229200"/>
            <a:ext cx="2214578" cy="1310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 descr="100年鼓王爭霸(尬鼓) 18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571868" y="4941168"/>
            <a:ext cx="2786082" cy="163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72000"/>
          </a:xfrm>
        </p:spPr>
        <p:txBody>
          <a:bodyPr/>
          <a:lstStyle/>
          <a:p>
            <a:pPr>
              <a:buBlip>
                <a:blip r:embed="rId6"/>
              </a:buBlip>
            </a:pPr>
            <a:r>
              <a:rPr lang="zh-TW" altLang="en-US" b="1" dirty="0" smtClean="0">
                <a:solidFill>
                  <a:srgbClr val="FFCCFF"/>
                </a:solidFill>
              </a:rPr>
              <a:t>農曆 </a:t>
            </a:r>
            <a:r>
              <a:rPr lang="en-US" altLang="zh-TW" b="1" dirty="0" smtClean="0">
                <a:solidFill>
                  <a:srgbClr val="FFCCFF"/>
                </a:solidFill>
              </a:rPr>
              <a:t>5 </a:t>
            </a:r>
            <a:r>
              <a:rPr lang="zh-TW" altLang="en-US" b="1" dirty="0" smtClean="0">
                <a:solidFill>
                  <a:srgbClr val="FFCCFF"/>
                </a:solidFill>
              </a:rPr>
              <a:t>月 </a:t>
            </a:r>
            <a:r>
              <a:rPr lang="en-US" altLang="zh-TW" b="1" dirty="0" smtClean="0">
                <a:solidFill>
                  <a:srgbClr val="FFCCFF"/>
                </a:solidFill>
              </a:rPr>
              <a:t>13 </a:t>
            </a:r>
            <a:r>
              <a:rPr lang="zh-TW" altLang="en-US" b="1" dirty="0" smtClean="0">
                <a:solidFill>
                  <a:srgbClr val="FFCCFF"/>
                </a:solidFill>
              </a:rPr>
              <a:t>日拔仔庄為了</a:t>
            </a:r>
            <a:r>
              <a:rPr lang="zh-TW" altLang="en-US" b="1" dirty="0" smtClean="0">
                <a:solidFill>
                  <a:srgbClr val="FFFF00"/>
                </a:solidFill>
              </a:rPr>
              <a:t>慶祝城隍爺聖誕</a:t>
            </a:r>
            <a:r>
              <a:rPr lang="zh-TW" altLang="en-US" b="1" dirty="0" smtClean="0">
                <a:solidFill>
                  <a:srgbClr val="FFCCFF"/>
                </a:solidFill>
              </a:rPr>
              <a:t>，當時村裡每一鄰都會派出一隊鼓陣頭，</a:t>
            </a:r>
            <a:r>
              <a:rPr lang="zh-TW" altLang="en-US" b="1" dirty="0" smtClean="0">
                <a:solidFill>
                  <a:srgbClr val="FFFF00"/>
                </a:solidFill>
              </a:rPr>
              <a:t>以扛轎挑鼓的方式進行遶境慶賀</a:t>
            </a:r>
            <a:r>
              <a:rPr lang="zh-TW" altLang="en-US" b="1" dirty="0" smtClean="0">
                <a:solidFill>
                  <a:srgbClr val="FFCCFF"/>
                </a:solidFill>
              </a:rPr>
              <a:t>。</a:t>
            </a:r>
            <a:endParaRPr lang="en-US" altLang="zh-TW" b="1" dirty="0" smtClean="0">
              <a:solidFill>
                <a:srgbClr val="FFCCFF"/>
              </a:solidFill>
            </a:endParaRPr>
          </a:p>
          <a:p>
            <a:pPr>
              <a:buBlip>
                <a:blip r:embed="rId6"/>
              </a:buBlip>
            </a:pPr>
            <a:r>
              <a:rPr lang="zh-TW" altLang="en-US" b="1" dirty="0" smtClean="0">
                <a:solidFill>
                  <a:srgbClr val="FFCCFF"/>
                </a:solidFill>
              </a:rPr>
              <a:t>每年廟會期間拔仔庄都充滿了鼓聲，但因為時代慢慢改變，廟會遶境方式也跟著慢慢不一樣。</a:t>
            </a:r>
            <a:endParaRPr lang="en-US" altLang="zh-TW" b="1" dirty="0">
              <a:solidFill>
                <a:srgbClr val="FFCCFF"/>
              </a:solidFill>
            </a:endParaRPr>
          </a:p>
          <a:p>
            <a:pPr>
              <a:buBlip>
                <a:blip r:embed="rId6"/>
              </a:buBlip>
            </a:pPr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廟會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最初、最傳統的感覺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消失</a:t>
            </a:r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了</a:t>
            </a:r>
            <a:r>
              <a:rPr lang="en-US" altLang="zh-TW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TW" sz="3200" dirty="0">
              <a:solidFill>
                <a:srgbClr val="FFFF00"/>
              </a:solidFill>
            </a:endParaRPr>
          </a:p>
          <a:p>
            <a:pPr>
              <a:buBlip>
                <a:blip r:embed="rId6"/>
              </a:buBlip>
            </a:pPr>
            <a:endParaRPr lang="en-US" altLang="zh-TW" b="1" dirty="0" smtClean="0">
              <a:solidFill>
                <a:srgbClr val="FFCCFF"/>
              </a:solidFill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zh-TW" altLang="en-US" sz="24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直到林興華老師年輕時在外地求學返鄉後，發現過去兒時的回憶不見了，所以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希望將村民共同的回憶找回來</a:t>
            </a:r>
            <a:r>
              <a:rPr lang="en-US" altLang="zh-TW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</a:p>
          <a:p>
            <a:pPr>
              <a:buBlip>
                <a:blip r:embed="rId2"/>
              </a:buBlip>
            </a:pPr>
            <a:r>
              <a:rPr lang="zh-TW" altLang="en-US" sz="24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發展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社區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總體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營造</a:t>
            </a:r>
            <a:r>
              <a:rPr lang="zh-TW" altLang="en-US" sz="24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sz="24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擔任富源社區發展協會第一屆</a:t>
            </a:r>
            <a:r>
              <a:rPr lang="zh-TW" altLang="en-US" sz="24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理事長。</a:t>
            </a:r>
            <a:endParaRPr lang="en-US" altLang="zh-TW" sz="2400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en-US" sz="24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直到了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1997 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年，</a:t>
            </a:r>
            <a:r>
              <a:rPr lang="zh-TW" altLang="en-US" sz="24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辦理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第一屆鼓王爭霸戰</a:t>
            </a:r>
            <a:r>
              <a:rPr lang="zh-TW" altLang="en-US" sz="24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，以傳統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挑鼓互尬</a:t>
            </a:r>
            <a:r>
              <a:rPr lang="zh-TW" altLang="en-US" sz="24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方式來比賽，展現了當時消失已久的扛轎文化。</a:t>
            </a:r>
          </a:p>
          <a:p>
            <a:pPr>
              <a:buNone/>
            </a:pP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altLang="zh-TW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dirty="0"/>
          </a:p>
        </p:txBody>
      </p:sp>
      <p:pic>
        <p:nvPicPr>
          <p:cNvPr id="5" name="圖片 4" descr="FB_IMG_1468670849103.jpg"/>
          <p:cNvPicPr>
            <a:picLocks noChangeAspect="1"/>
          </p:cNvPicPr>
          <p:nvPr/>
        </p:nvPicPr>
        <p:blipFill rotWithShape="1">
          <a:blip r:embed="rId3" cstate="screen"/>
          <a:srcRect l="7681" t="31214" b="15769"/>
          <a:stretch/>
        </p:blipFill>
        <p:spPr>
          <a:xfrm>
            <a:off x="611560" y="3573016"/>
            <a:ext cx="7848872" cy="305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標題 5"/>
          <p:cNvSpPr txBox="1">
            <a:spLocks/>
          </p:cNvSpPr>
          <p:nvPr/>
        </p:nvSpPr>
        <p:spPr>
          <a:xfrm>
            <a:off x="457200" y="428604"/>
            <a:ext cx="8229600" cy="9429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9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經過種種挑戰終於</a:t>
            </a:r>
            <a:r>
              <a:rPr lang="zh-TW" altLang="en-US" sz="6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找回最初記憶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_870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0000"/>
          </a:blip>
          <a:stretch>
            <a:fillRect/>
          </a:stretch>
        </p:blipFill>
        <p:spPr>
          <a:xfrm>
            <a:off x="323528" y="1357298"/>
            <a:ext cx="8496944" cy="52149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2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sp>
        <p:nvSpPr>
          <p:cNvPr id="7" name="標題 2"/>
          <p:cNvSpPr txBox="1">
            <a:spLocks/>
          </p:cNvSpPr>
          <p:nvPr/>
        </p:nvSpPr>
        <p:spPr>
          <a:xfrm>
            <a:off x="539552" y="4005064"/>
            <a:ext cx="8072494" cy="101443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" name="圖片 40" descr="IMG_176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366378">
            <a:off x="4833348" y="3824135"/>
            <a:ext cx="4335021" cy="2890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內容版面配置區 1"/>
          <p:cNvSpPr txBox="1">
            <a:spLocks/>
          </p:cNvSpPr>
          <p:nvPr/>
        </p:nvSpPr>
        <p:spPr>
          <a:xfrm>
            <a:off x="354956" y="1403405"/>
            <a:ext cx="8352928" cy="115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當</a:t>
            </a:r>
            <a:r>
              <a:rPr lang="zh-TW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年輕世代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遇上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cs"/>
              </a:rPr>
              <a:t>社區長輩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42" name="圖片 41" descr="IMG_188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346802">
            <a:off x="-6714" y="3268096"/>
            <a:ext cx="3568732" cy="3080355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圖片 42" descr="IMG_187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94629" y="4476914"/>
            <a:ext cx="3226798" cy="242009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內容版面配置區 1"/>
          <p:cNvSpPr txBox="1">
            <a:spLocks/>
          </p:cNvSpPr>
          <p:nvPr/>
        </p:nvSpPr>
        <p:spPr>
          <a:xfrm>
            <a:off x="909626" y="2204864"/>
            <a:ext cx="8352928" cy="30963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zh-TW" alt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半世紀的</a:t>
            </a:r>
            <a:r>
              <a:rPr kumimoji="0" lang="zh-TW" alt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對話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美麗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與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哀愁</a:t>
            </a:r>
            <a:endParaRPr kumimoji="0" lang="zh-TW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spcBef>
                <a:spcPts val="24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106691" y="240892"/>
            <a:ext cx="8861583" cy="78581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 sz="2000" b="1" dirty="0">
              <a:solidFill>
                <a:srgbClr val="C8A5E5"/>
              </a:solidFill>
            </a:endParaRPr>
          </a:p>
        </p:txBody>
      </p:sp>
      <p:grpSp>
        <p:nvGrpSpPr>
          <p:cNvPr id="38" name="群組 130"/>
          <p:cNvGrpSpPr>
            <a:grpSpLocks/>
          </p:cNvGrpSpPr>
          <p:nvPr/>
        </p:nvGrpSpPr>
        <p:grpSpPr bwMode="auto">
          <a:xfrm>
            <a:off x="1" y="32699"/>
            <a:ext cx="9143999" cy="1197891"/>
            <a:chOff x="105460" y="1485801"/>
            <a:chExt cx="9038556" cy="2159000"/>
          </a:xfrm>
        </p:grpSpPr>
        <p:grpSp>
          <p:nvGrpSpPr>
            <p:cNvPr id="39" name="Group 62"/>
            <p:cNvGrpSpPr>
              <a:grpSpLocks/>
            </p:cNvGrpSpPr>
            <p:nvPr/>
          </p:nvGrpSpPr>
          <p:grpSpPr bwMode="auto">
            <a:xfrm>
              <a:off x="105460" y="3501926"/>
              <a:ext cx="9038556" cy="142875"/>
              <a:chOff x="0" y="3748"/>
              <a:chExt cx="5828" cy="90"/>
            </a:xfrm>
          </p:grpSpPr>
          <p:sp>
            <p:nvSpPr>
              <p:cNvPr id="95" name="Rectangle 12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6" name="Rectangle 13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7" name="Rectangle 14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8" name="Rectangle 15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9" name="Rectangle 16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0" name="Rectangle 17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1" name="Rectangle 18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2" name="Rectangle 19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3" name="Rectangle 20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4" name="Rectangle 21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5" name="Rectangle 22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6" name="Rectangle 23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7" name="Rectangle 24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8" name="Rectangle 25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9" name="Rectangle 26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0" name="Rectangle 27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1" name="Rectangle 28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2" name="Rectangle 29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3" name="Rectangle 30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4" name="Rectangle 31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5" name="Rectangle 32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6" name="Rectangle 33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7" name="Rectangle 34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8" name="Rectangle 35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9" name="Rectangle 36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0" name="Rectangle 37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1" name="Rectangle 38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2" name="Rectangle 39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3" name="Rectangle 40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4" name="Rectangle 41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5" name="Rectangle 42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6" name="Rectangle 43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7" name="Rectangle 44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8" name="Rectangle 45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9" name="Rectangle 46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0" name="Rectangle 47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1" name="Rectangle 48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2" name="Rectangle 49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3" name="Rectangle 50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4" name="Rectangle 51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5" name="Rectangle 52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6" name="Rectangle 53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7" name="Rectangle 54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8" name="Rectangle 55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9" name="Rectangle 56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0" name="Rectangle 57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1" name="Rectangle 58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2" name="Rectangle 59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3" name="Rectangle 60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4" name="Rectangle 61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  <p:grpSp>
          <p:nvGrpSpPr>
            <p:cNvPr id="40" name="Group 66"/>
            <p:cNvGrpSpPr>
              <a:grpSpLocks/>
            </p:cNvGrpSpPr>
            <p:nvPr/>
          </p:nvGrpSpPr>
          <p:grpSpPr bwMode="auto">
            <a:xfrm>
              <a:off x="105460" y="1485801"/>
              <a:ext cx="9038556" cy="142875"/>
              <a:chOff x="0" y="3748"/>
              <a:chExt cx="5828" cy="90"/>
            </a:xfrm>
          </p:grpSpPr>
          <p:sp>
            <p:nvSpPr>
              <p:cNvPr id="45" name="Rectangle 67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6" name="Rectangle 68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7" name="Rectangle 69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8" name="Rectangle 70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9" name="Rectangle 71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0" name="Rectangle 72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1" name="Rectangle 73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2" name="Rectangle 74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3" name="Rectangle 75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4" name="Rectangle 76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5" name="Rectangle 77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6" name="Rectangle 78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7" name="Rectangle 79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8" name="Rectangle 80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9" name="Rectangle 81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0" name="Rectangle 82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1" name="Rectangle 83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2" name="Rectangle 84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3" name="Rectangle 85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4" name="Rectangle 86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5" name="Rectangle 87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6" name="Rectangle 88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7" name="Rectangle 89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8" name="Rectangle 90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9" name="Rectangle 91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0" name="Rectangle 92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1" name="Rectangle 93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2" name="Rectangle 94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3" name="Rectangle 95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4" name="Rectangle 96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5" name="Rectangle 97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6" name="Rectangle 98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7" name="Rectangle 99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8" name="Rectangle 100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9" name="Rectangle 101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0" name="Rectangle 102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1" name="Rectangle 103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2" name="Rectangle 104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3" name="Rectangle 105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4" name="Rectangle 106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5" name="Rectangle 107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6" name="Rectangle 108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7" name="Rectangle 109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8" name="Rectangle 110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9" name="Rectangle 111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0" name="Rectangle 112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1" name="Rectangle 113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2" name="Rectangle 114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3" name="Rectangle 115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4" name="Rectangle 116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</p:grpSp>
      <p:sp>
        <p:nvSpPr>
          <p:cNvPr id="145" name="標題 2"/>
          <p:cNvSpPr txBox="1">
            <a:spLocks/>
          </p:cNvSpPr>
          <p:nvPr/>
        </p:nvSpPr>
        <p:spPr>
          <a:xfrm>
            <a:off x="436710" y="254077"/>
            <a:ext cx="8072494" cy="101443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46" name="標題 2"/>
          <p:cNvSpPr txBox="1">
            <a:spLocks/>
          </p:cNvSpPr>
          <p:nvPr/>
        </p:nvSpPr>
        <p:spPr>
          <a:xfrm>
            <a:off x="436710" y="254077"/>
            <a:ext cx="8072494" cy="101443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47" name="Line 14"/>
          <p:cNvSpPr>
            <a:spLocks noChangeShapeType="1"/>
          </p:cNvSpPr>
          <p:nvPr/>
        </p:nvSpPr>
        <p:spPr bwMode="auto">
          <a:xfrm flipV="1">
            <a:off x="310934" y="633801"/>
            <a:ext cx="8517652" cy="28246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8" name="Rectangle 15"/>
          <p:cNvSpPr>
            <a:spLocks noChangeArrowheads="1"/>
          </p:cNvSpPr>
          <p:nvPr/>
        </p:nvSpPr>
        <p:spPr bwMode="gray">
          <a:xfrm>
            <a:off x="566021" y="269137"/>
            <a:ext cx="2314621" cy="785819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/>
          <a:p>
            <a:pPr algn="ctr"/>
            <a:r>
              <a:rPr kumimoji="1"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壹、前言</a:t>
            </a:r>
          </a:p>
        </p:txBody>
      </p:sp>
      <p:sp>
        <p:nvSpPr>
          <p:cNvPr id="149" name="Rectangle 18"/>
          <p:cNvSpPr>
            <a:spLocks noChangeArrowheads="1"/>
          </p:cNvSpPr>
          <p:nvPr/>
        </p:nvSpPr>
        <p:spPr bwMode="gray">
          <a:xfrm>
            <a:off x="6814488" y="244425"/>
            <a:ext cx="1785950" cy="785818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肆</a:t>
            </a:r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參考文獻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0" name="Rectangle 17"/>
          <p:cNvSpPr>
            <a:spLocks noChangeArrowheads="1"/>
          </p:cNvSpPr>
          <p:nvPr/>
        </p:nvSpPr>
        <p:spPr bwMode="gray">
          <a:xfrm>
            <a:off x="5030402" y="240892"/>
            <a:ext cx="1496778" cy="785818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参、結論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1" name="Rectangle 17"/>
          <p:cNvSpPr>
            <a:spLocks noChangeArrowheads="1"/>
          </p:cNvSpPr>
          <p:nvPr/>
        </p:nvSpPr>
        <p:spPr bwMode="gray">
          <a:xfrm>
            <a:off x="3243449" y="240892"/>
            <a:ext cx="1496778" cy="785818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貳、正文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3" descr="DSC_870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0000"/>
          </a:blip>
          <a:stretch>
            <a:fillRect/>
          </a:stretch>
        </p:blipFill>
        <p:spPr>
          <a:xfrm>
            <a:off x="214282" y="285728"/>
            <a:ext cx="8643966" cy="60586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2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sp>
        <p:nvSpPr>
          <p:cNvPr id="24" name="標題 5"/>
          <p:cNvSpPr txBox="1">
            <a:spLocks/>
          </p:cNvSpPr>
          <p:nvPr/>
        </p:nvSpPr>
        <p:spPr>
          <a:xfrm>
            <a:off x="421465" y="476672"/>
            <a:ext cx="8229600" cy="9429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400" b="1" dirty="0" smtClean="0">
                <a:solidFill>
                  <a:srgbClr val="FFFFCC"/>
                </a:solidFill>
              </a:rPr>
              <a:t>鼓</a:t>
            </a:r>
            <a:r>
              <a:rPr lang="zh-TW" altLang="en-US" sz="6400" b="1" dirty="0" smtClean="0">
                <a:solidFill>
                  <a:srgbClr val="92D050"/>
                </a:solidFill>
              </a:rPr>
              <a:t>聲</a:t>
            </a:r>
            <a:r>
              <a:rPr lang="zh-TW" altLang="en-US" sz="6400" b="1" dirty="0" smtClean="0">
                <a:solidFill>
                  <a:srgbClr val="FFFFCC"/>
                </a:solidFill>
              </a:rPr>
              <a:t>鼓</a:t>
            </a:r>
            <a:r>
              <a:rPr lang="zh-TW" altLang="en-US" sz="6400" b="1" dirty="0" smtClean="0">
                <a:solidFill>
                  <a:srgbClr val="0000FF"/>
                </a:solidFill>
              </a:rPr>
              <a:t>色</a:t>
            </a:r>
            <a:r>
              <a:rPr lang="zh-TW" altLang="en-US" sz="6400" b="1" dirty="0" smtClean="0">
                <a:solidFill>
                  <a:srgbClr val="FFFFCC"/>
                </a:solidFill>
              </a:rPr>
              <a:t>響徹</a:t>
            </a:r>
            <a:r>
              <a:rPr lang="zh-TW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拔</a:t>
            </a:r>
            <a:r>
              <a:rPr lang="zh-TW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仔</a:t>
            </a:r>
            <a:r>
              <a:rPr lang="zh-TW" alt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庄</a:t>
            </a:r>
            <a:endParaRPr lang="zh-TW" alt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8" name="資料庫圖表 27"/>
          <p:cNvGraphicFramePr/>
          <p:nvPr>
            <p:extLst>
              <p:ext uri="{D42A27DB-BD31-4B8C-83A1-F6EECF244321}">
                <p14:modId xmlns="" xmlns:p14="http://schemas.microsoft.com/office/powerpoint/2010/main" val="174207760"/>
              </p:ext>
            </p:extLst>
          </p:nvPr>
        </p:nvGraphicFramePr>
        <p:xfrm>
          <a:off x="755576" y="1584008"/>
          <a:ext cx="77048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_870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0000"/>
          </a:blip>
          <a:stretch>
            <a:fillRect/>
          </a:stretch>
        </p:blipFill>
        <p:spPr>
          <a:xfrm>
            <a:off x="357158" y="214290"/>
            <a:ext cx="8484050" cy="63579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2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grpSp>
        <p:nvGrpSpPr>
          <p:cNvPr id="6" name="Group 2"/>
          <p:cNvGrpSpPr>
            <a:grpSpLocks noGrp="1"/>
          </p:cNvGrpSpPr>
          <p:nvPr/>
        </p:nvGrpSpPr>
        <p:grpSpPr bwMode="auto">
          <a:xfrm>
            <a:off x="414366" y="1341322"/>
            <a:ext cx="8229600" cy="3023270"/>
            <a:chOff x="375" y="1147"/>
            <a:chExt cx="5058" cy="2364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2544" y="1147"/>
              <a:ext cx="720" cy="23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 eaLnBrk="1" hangingPunct="1"/>
              <a:endParaRPr kumimoji="0" lang="en-US" altLang="zh-TW" sz="3200" dirty="0" smtClean="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375" y="1192"/>
              <a:ext cx="1946" cy="288"/>
            </a:xfrm>
            <a:prstGeom prst="homePlate">
              <a:avLst>
                <a:gd name="adj" fmla="val 26402"/>
              </a:avLst>
            </a:prstGeom>
            <a:solidFill>
              <a:srgbClr val="6399AB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400" b="1" dirty="0" smtClean="0">
                  <a:solidFill>
                    <a:srgbClr val="002060"/>
                  </a:solidFill>
                </a:rPr>
                <a:t>靜態老照片文物展</a:t>
              </a:r>
              <a:endParaRPr kumimoji="0" lang="en-US" altLang="zh-TW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gray">
            <a:xfrm>
              <a:off x="375" y="1583"/>
              <a:ext cx="1940" cy="288"/>
            </a:xfrm>
            <a:prstGeom prst="homePlate">
              <a:avLst>
                <a:gd name="adj" fmla="val 25011"/>
              </a:avLst>
            </a:prstGeom>
            <a:solidFill>
              <a:srgbClr val="B1A35D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400" b="1" dirty="0" smtClean="0">
                  <a:solidFill>
                    <a:srgbClr val="0000FF"/>
                  </a:solidFill>
                </a:rPr>
                <a:t>拔仔庄阿婆繪畫展</a:t>
              </a:r>
              <a:endParaRPr kumimoji="0" lang="en-US" altLang="zh-TW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375" y="1960"/>
              <a:ext cx="1948" cy="288"/>
            </a:xfrm>
            <a:prstGeom prst="homePlate">
              <a:avLst>
                <a:gd name="adj" fmla="val 23611"/>
              </a:avLst>
            </a:prstGeom>
            <a:solidFill>
              <a:srgbClr val="D97300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400" b="1" dirty="0" smtClean="0">
                  <a:solidFill>
                    <a:srgbClr val="002060"/>
                  </a:solidFill>
                </a:rPr>
                <a:t>拔仔庄布偶展</a:t>
              </a:r>
              <a:endParaRPr kumimoji="0" lang="en-US" altLang="zh-TW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 flipH="1">
              <a:off x="3485" y="1192"/>
              <a:ext cx="1948" cy="288"/>
            </a:xfrm>
            <a:prstGeom prst="homePlate">
              <a:avLst>
                <a:gd name="adj" fmla="val 22953"/>
              </a:avLst>
            </a:prstGeom>
            <a:solidFill>
              <a:srgbClr val="6399AB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400" b="1" dirty="0" smtClean="0">
                  <a:solidFill>
                    <a:srgbClr val="002060"/>
                  </a:solidFill>
                </a:rPr>
                <a:t>媽媽的花園群走秀</a:t>
              </a:r>
              <a:endParaRPr kumimoji="0" lang="en-US" altLang="zh-TW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gray">
            <a:xfrm flipH="1">
              <a:off x="3487" y="1960"/>
              <a:ext cx="1946" cy="288"/>
            </a:xfrm>
            <a:prstGeom prst="homePlate">
              <a:avLst>
                <a:gd name="adj" fmla="val 22930"/>
              </a:avLst>
            </a:prstGeom>
            <a:solidFill>
              <a:srgbClr val="D97300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400" b="1" dirty="0" smtClean="0">
                  <a:solidFill>
                    <a:srgbClr val="002060"/>
                  </a:solidFill>
                </a:rPr>
                <a:t>客家山歌</a:t>
              </a:r>
              <a:endParaRPr kumimoji="0" lang="en-US" altLang="zh-TW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gray">
            <a:xfrm flipH="1">
              <a:off x="3485" y="1576"/>
              <a:ext cx="1948" cy="288"/>
            </a:xfrm>
            <a:prstGeom prst="homePlate">
              <a:avLst>
                <a:gd name="adj" fmla="val 24331"/>
              </a:avLst>
            </a:prstGeom>
            <a:solidFill>
              <a:srgbClr val="B1A35D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400" b="1" dirty="0" smtClean="0">
                  <a:solidFill>
                    <a:srgbClr val="002060"/>
                  </a:solidFill>
                </a:rPr>
                <a:t>傳統民藝表演</a:t>
              </a:r>
              <a:endParaRPr kumimoji="0" lang="en-US" altLang="zh-TW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2247" y="1192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zh-TW" altLang="en-US" sz="2400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2247" y="1576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zh-TW" altLang="en-US" sz="2400"/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2255" y="1962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zh-TW" altLang="en-US" sz="2400"/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 flipH="1">
              <a:off x="3273" y="1192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zh-TW" altLang="en-US" sz="2400"/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 flipH="1">
              <a:off x="3273" y="1576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zh-TW" altLang="en-US" sz="2400"/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 flipH="1">
              <a:off x="3273" y="1960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zh-TW" altLang="en-US" sz="2400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gray">
            <a:xfrm flipH="1">
              <a:off x="3485" y="2353"/>
              <a:ext cx="1948" cy="288"/>
            </a:xfrm>
            <a:prstGeom prst="homePlate">
              <a:avLst>
                <a:gd name="adj" fmla="val 22953"/>
              </a:avLst>
            </a:prstGeom>
            <a:solidFill>
              <a:srgbClr val="6399AB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400" b="1" dirty="0" smtClean="0">
                  <a:solidFill>
                    <a:srgbClr val="0000FF"/>
                  </a:solidFill>
                </a:rPr>
                <a:t>歡喜鑼鼓比賽</a:t>
              </a:r>
              <a:endParaRPr kumimoji="0" lang="en-US" altLang="zh-TW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gray">
            <a:xfrm flipH="1">
              <a:off x="3487" y="3121"/>
              <a:ext cx="1946" cy="288"/>
            </a:xfrm>
            <a:prstGeom prst="homePlate">
              <a:avLst>
                <a:gd name="adj" fmla="val 22930"/>
              </a:avLst>
            </a:prstGeom>
            <a:solidFill>
              <a:srgbClr val="D97300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400" b="1" dirty="0" smtClean="0">
                  <a:solidFill>
                    <a:srgbClr val="0000FF"/>
                  </a:solidFill>
                </a:rPr>
                <a:t>靚染ＤＩＹ</a:t>
              </a:r>
              <a:endParaRPr kumimoji="0" lang="en-US" altLang="zh-TW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gray">
            <a:xfrm flipH="1">
              <a:off x="3485" y="2737"/>
              <a:ext cx="1948" cy="288"/>
            </a:xfrm>
            <a:prstGeom prst="homePlate">
              <a:avLst>
                <a:gd name="adj" fmla="val 24331"/>
              </a:avLst>
            </a:prstGeom>
            <a:solidFill>
              <a:srgbClr val="B1A35D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400" b="1" dirty="0" smtClean="0">
                  <a:solidFill>
                    <a:srgbClr val="002060"/>
                  </a:solidFill>
                </a:rPr>
                <a:t>客家嘉年華園遊會</a:t>
              </a:r>
              <a:endParaRPr kumimoji="0" lang="en-US" altLang="zh-TW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 flipH="1">
              <a:off x="3273" y="2353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zh-TW" altLang="en-US" sz="2400"/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 flipH="1">
              <a:off x="3273" y="2737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zh-TW" altLang="en-US" sz="2400"/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 flipH="1">
              <a:off x="3273" y="3121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zh-TW" altLang="en-US" sz="2400"/>
            </a:p>
          </p:txBody>
        </p:sp>
        <p:sp>
          <p:nvSpPr>
            <p:cNvPr id="26" name="AutoShape 22"/>
            <p:cNvSpPr>
              <a:spLocks noChangeArrowheads="1"/>
            </p:cNvSpPr>
            <p:nvPr/>
          </p:nvSpPr>
          <p:spPr bwMode="gray">
            <a:xfrm>
              <a:off x="375" y="2381"/>
              <a:ext cx="1946" cy="288"/>
            </a:xfrm>
            <a:prstGeom prst="homePlate">
              <a:avLst>
                <a:gd name="adj" fmla="val 26402"/>
              </a:avLst>
            </a:prstGeom>
            <a:solidFill>
              <a:srgbClr val="6399AB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400" b="1" dirty="0" smtClean="0">
                  <a:solidFill>
                    <a:srgbClr val="0000FF"/>
                  </a:solidFill>
                </a:rPr>
                <a:t>城隍文化祭攝影展</a:t>
              </a:r>
              <a:endParaRPr kumimoji="0" lang="en-US" altLang="zh-TW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7" name="AutoShape 23"/>
            <p:cNvSpPr>
              <a:spLocks noChangeArrowheads="1"/>
            </p:cNvSpPr>
            <p:nvPr/>
          </p:nvSpPr>
          <p:spPr bwMode="gray">
            <a:xfrm>
              <a:off x="375" y="2765"/>
              <a:ext cx="1940" cy="288"/>
            </a:xfrm>
            <a:prstGeom prst="homePlate">
              <a:avLst>
                <a:gd name="adj" fmla="val 25011"/>
              </a:avLst>
            </a:prstGeom>
            <a:solidFill>
              <a:srgbClr val="B1A35D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400" b="1" dirty="0" smtClean="0">
                  <a:solidFill>
                    <a:srgbClr val="0000FF"/>
                  </a:solidFill>
                </a:rPr>
                <a:t>農村再生計畫成果展</a:t>
              </a:r>
              <a:endParaRPr kumimoji="0" lang="en-US" altLang="zh-TW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8" name="AutoShape 24"/>
            <p:cNvSpPr>
              <a:spLocks noChangeArrowheads="1"/>
            </p:cNvSpPr>
            <p:nvPr/>
          </p:nvSpPr>
          <p:spPr bwMode="gray">
            <a:xfrm>
              <a:off x="375" y="3149"/>
              <a:ext cx="1948" cy="288"/>
            </a:xfrm>
            <a:prstGeom prst="homePlate">
              <a:avLst>
                <a:gd name="adj" fmla="val 23611"/>
              </a:avLst>
            </a:prstGeom>
            <a:solidFill>
              <a:srgbClr val="D97300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400" b="1" dirty="0" smtClean="0">
                  <a:solidFill>
                    <a:srgbClr val="002060"/>
                  </a:solidFill>
                </a:rPr>
                <a:t>七彩農村鐵馬行</a:t>
              </a:r>
              <a:endParaRPr kumimoji="0" lang="en-US" altLang="zh-TW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2247" y="2381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zh-TW" altLang="en-US" sz="2400"/>
            </a:p>
          </p:txBody>
        </p:sp>
        <p:sp>
          <p:nvSpPr>
            <p:cNvPr id="30" name="AutoShape 26"/>
            <p:cNvSpPr>
              <a:spLocks noChangeArrowheads="1"/>
            </p:cNvSpPr>
            <p:nvPr/>
          </p:nvSpPr>
          <p:spPr bwMode="auto">
            <a:xfrm>
              <a:off x="2247" y="2765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zh-TW" altLang="en-US" sz="2400"/>
            </a:p>
          </p:txBody>
        </p:sp>
        <p:sp>
          <p:nvSpPr>
            <p:cNvPr id="31" name="AutoShape 27"/>
            <p:cNvSpPr>
              <a:spLocks noChangeArrowheads="1"/>
            </p:cNvSpPr>
            <p:nvPr/>
          </p:nvSpPr>
          <p:spPr bwMode="auto">
            <a:xfrm>
              <a:off x="2255" y="3151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zh-TW" altLang="en-US" sz="2400"/>
            </a:p>
          </p:txBody>
        </p:sp>
      </p:grpSp>
      <p:sp>
        <p:nvSpPr>
          <p:cNvPr id="32" name="矩形 31"/>
          <p:cNvSpPr/>
          <p:nvPr/>
        </p:nvSpPr>
        <p:spPr>
          <a:xfrm>
            <a:off x="9326238" y="3815437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pic>
        <p:nvPicPr>
          <p:cNvPr id="33" name="內容版面配置區 5" descr="100105054614177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8637" y="4698582"/>
            <a:ext cx="200026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內容版面配置區 7" descr="下載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03648" y="5584407"/>
            <a:ext cx="1428760" cy="110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內容版面配置區 9" descr="445136540_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29495" y="4269954"/>
            <a:ext cx="164307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內容版面配置區 11" descr="48357636701b3b81_656x36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43611" y="5341524"/>
            <a:ext cx="2357454" cy="135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內容版面配置區 13" descr="IMAG640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72041" y="4412830"/>
            <a:ext cx="2000264" cy="116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內容版面配置區 17" descr="IMGP6514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528901" y="4269954"/>
            <a:ext cx="2000264" cy="123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內容版面配置區 19" descr="100年鼓王爭霸(尬鼓) 386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761011" y="5190509"/>
            <a:ext cx="2977339" cy="158791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標題 5"/>
          <p:cNvSpPr txBox="1">
            <a:spLocks/>
          </p:cNvSpPr>
          <p:nvPr/>
        </p:nvSpPr>
        <p:spPr>
          <a:xfrm>
            <a:off x="414366" y="278389"/>
            <a:ext cx="8426842" cy="9429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>
            <a:normAutofit fontScale="4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大家來作</a:t>
            </a:r>
            <a:r>
              <a:rPr lang="zh-TW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TW" altLang="en-US" sz="10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客</a:t>
            </a:r>
            <a:r>
              <a:rPr lang="zh-TW" alt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r>
              <a:rPr lang="zh-TW" alt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zh-TW" altLang="en-US" sz="6600" b="1" dirty="0">
                <a:solidFill>
                  <a:srgbClr val="FFFF00"/>
                </a:solidFill>
                <a:effectLst/>
              </a:rPr>
              <a:t>七月</a:t>
            </a:r>
            <a:r>
              <a:rPr lang="zh-TW" altLang="en-US" sz="6600" b="1" dirty="0">
                <a:solidFill>
                  <a:srgbClr val="002060"/>
                </a:solidFill>
                <a:effectLst/>
              </a:rPr>
              <a:t>到拔仔庄體驗</a:t>
            </a:r>
            <a:r>
              <a:rPr lang="zh-TW" altLang="en-US" sz="6600" b="1" dirty="0" smtClean="0">
                <a:solidFill>
                  <a:srgbClr val="FFFF00"/>
                </a:solidFill>
                <a:effectLst/>
              </a:rPr>
              <a:t>客家文化</a:t>
            </a:r>
            <a:endParaRPr lang="zh-TW" altLang="en-US" sz="80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851920" y="1412776"/>
            <a:ext cx="864096" cy="15121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 eaLnBrk="1" hangingPunct="1"/>
            <a:r>
              <a:rPr lang="zh-TW" altLang="en-US" sz="3200" b="1" dirty="0" smtClean="0">
                <a:solidFill>
                  <a:srgbClr val="C00000"/>
                </a:solidFill>
                <a:latin typeface="+mn-ea"/>
              </a:rPr>
              <a:t>拔</a:t>
            </a:r>
            <a:endParaRPr lang="en-US" altLang="zh-TW" sz="3200" b="1" dirty="0" smtClean="0">
              <a:solidFill>
                <a:srgbClr val="C00000"/>
              </a:solidFill>
              <a:latin typeface="+mn-ea"/>
            </a:endParaRPr>
          </a:p>
          <a:p>
            <a:pPr algn="ctr" eaLnBrk="1" hangingPunct="1"/>
            <a:r>
              <a:rPr lang="zh-TW" altLang="en-US" sz="3200" b="1" dirty="0" smtClean="0">
                <a:solidFill>
                  <a:srgbClr val="C00000"/>
                </a:solidFill>
                <a:latin typeface="+mn-ea"/>
              </a:rPr>
              <a:t>仔</a:t>
            </a:r>
            <a:endParaRPr lang="en-US" altLang="zh-TW" sz="3200" b="1" dirty="0" smtClean="0">
              <a:solidFill>
                <a:srgbClr val="C00000"/>
              </a:solidFill>
              <a:latin typeface="+mn-ea"/>
            </a:endParaRPr>
          </a:p>
          <a:p>
            <a:pPr algn="ctr" eaLnBrk="1" hangingPunct="1"/>
            <a:r>
              <a:rPr lang="zh-TW" altLang="en-US" sz="3200" b="1" dirty="0" smtClean="0">
                <a:solidFill>
                  <a:srgbClr val="C00000"/>
                </a:solidFill>
                <a:latin typeface="+mn-ea"/>
              </a:rPr>
              <a:t>庄</a:t>
            </a:r>
            <a:endParaRPr kumimoji="0" lang="en-US" altLang="zh-TW" sz="3200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4283968" y="2060848"/>
            <a:ext cx="792088" cy="2420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 eaLnBrk="1" hangingPunct="1"/>
            <a:r>
              <a:rPr kumimoji="0" lang="zh-TW" altLang="en-US" sz="3200" b="1" dirty="0" smtClean="0">
                <a:solidFill>
                  <a:srgbClr val="FF0000"/>
                </a:solidFill>
                <a:latin typeface="+mn-ea"/>
              </a:rPr>
              <a:t>客</a:t>
            </a:r>
            <a:endParaRPr kumimoji="0" lang="en-US" altLang="zh-TW" sz="3200" b="1" dirty="0" smtClean="0">
              <a:solidFill>
                <a:srgbClr val="FF0000"/>
              </a:solidFill>
              <a:latin typeface="+mn-ea"/>
            </a:endParaRPr>
          </a:p>
          <a:p>
            <a:pPr algn="ctr" eaLnBrk="1" hangingPunct="1"/>
            <a:r>
              <a:rPr kumimoji="0" lang="zh-TW" altLang="en-US" sz="3200" b="1" dirty="0" smtClean="0">
                <a:solidFill>
                  <a:srgbClr val="FF0000"/>
                </a:solidFill>
                <a:latin typeface="+mn-ea"/>
              </a:rPr>
              <a:t>家</a:t>
            </a:r>
            <a:endParaRPr kumimoji="0" lang="en-US" altLang="zh-TW" sz="3200" b="1" dirty="0" smtClean="0">
              <a:solidFill>
                <a:srgbClr val="FF0000"/>
              </a:solidFill>
              <a:latin typeface="+mn-ea"/>
            </a:endParaRPr>
          </a:p>
          <a:p>
            <a:pPr algn="ctr" eaLnBrk="1" hangingPunct="1"/>
            <a:r>
              <a:rPr kumimoji="0" lang="zh-TW" altLang="en-US" sz="3200" b="1" dirty="0" smtClean="0">
                <a:solidFill>
                  <a:srgbClr val="FF0000"/>
                </a:solidFill>
                <a:latin typeface="+mn-ea"/>
              </a:rPr>
              <a:t>文</a:t>
            </a:r>
            <a:endParaRPr kumimoji="0" lang="en-US" altLang="zh-TW" sz="3200" b="1" dirty="0" smtClean="0">
              <a:solidFill>
                <a:srgbClr val="FF0000"/>
              </a:solidFill>
              <a:latin typeface="+mn-ea"/>
            </a:endParaRPr>
          </a:p>
          <a:p>
            <a:pPr algn="ctr" eaLnBrk="1" hangingPunct="1"/>
            <a:r>
              <a:rPr kumimoji="0" lang="zh-TW" altLang="en-US" sz="3200" b="1" dirty="0" smtClean="0">
                <a:solidFill>
                  <a:srgbClr val="FF0000"/>
                </a:solidFill>
                <a:latin typeface="+mn-ea"/>
              </a:rPr>
              <a:t>化</a:t>
            </a:r>
            <a:endParaRPr kumimoji="0" lang="en-US" altLang="zh-TW" sz="32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內容版面配置區 3" descr="DSC_870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0000"/>
          </a:blip>
          <a:stretch>
            <a:fillRect/>
          </a:stretch>
        </p:blipFill>
        <p:spPr>
          <a:xfrm>
            <a:off x="357158" y="214290"/>
            <a:ext cx="8484050" cy="63579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2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sp>
        <p:nvSpPr>
          <p:cNvPr id="5" name="Rectangle 14"/>
          <p:cNvSpPr>
            <a:spLocks noChangeArrowheads="1"/>
          </p:cNvSpPr>
          <p:nvPr/>
        </p:nvSpPr>
        <p:spPr bwMode="gray">
          <a:xfrm>
            <a:off x="271470" y="4005065"/>
            <a:ext cx="1921926" cy="1008112"/>
          </a:xfrm>
          <a:prstGeom prst="rect">
            <a:avLst/>
          </a:pr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8900000" scaled="1"/>
            <a:tileRect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 algn="ctr" eaLnBrk="1" hangingPunct="1"/>
            <a:endParaRPr lang="zh-TW" altLang="en-US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gray">
          <a:xfrm rot="5400000">
            <a:off x="1056716" y="4212598"/>
            <a:ext cx="2786713" cy="643455"/>
          </a:xfrm>
          <a:custGeom>
            <a:avLst/>
            <a:gdLst>
              <a:gd name="T0" fmla="*/ 896 w 21600"/>
              <a:gd name="T1" fmla="*/ 137 h 21600"/>
              <a:gd name="T2" fmla="*/ 531 w 21600"/>
              <a:gd name="T3" fmla="*/ 274 h 21600"/>
              <a:gd name="T4" fmla="*/ 165 w 21600"/>
              <a:gd name="T5" fmla="*/ 137 h 21600"/>
              <a:gd name="T6" fmla="*/ 53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151 w 21600"/>
              <a:gd name="T13" fmla="*/ 5124 h 21600"/>
              <a:gd name="T14" fmla="*/ 16449 w 21600"/>
              <a:gd name="T15" fmla="*/ 164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700" y="21600"/>
                </a:lnTo>
                <a:lnTo>
                  <a:pt x="149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99CC">
                  <a:shade val="30000"/>
                  <a:satMod val="115000"/>
                </a:srgbClr>
              </a:gs>
              <a:gs pos="50000">
                <a:srgbClr val="FF99CC">
                  <a:shade val="67500"/>
                  <a:satMod val="115000"/>
                </a:srgbClr>
              </a:gs>
              <a:gs pos="100000">
                <a:srgbClr val="FF99CC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endParaRPr lang="zh-TW" altLang="en-US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771800" y="3140968"/>
            <a:ext cx="6048672" cy="2786713"/>
          </a:xfrm>
          <a:prstGeom prst="rect">
            <a:avLst/>
          </a:prstGeom>
          <a:solidFill>
            <a:srgbClr val="FFCCFF"/>
          </a:solidFill>
          <a:ln w="2857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323528" y="4221089"/>
            <a:ext cx="183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歷史由來</a:t>
            </a:r>
            <a:endParaRPr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771800" y="3212977"/>
            <a:ext cx="59766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spcBef>
                <a:spcPts val="120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1.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 民國 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85 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年林興華老師與國中合作，創編發行</a:t>
            </a:r>
            <a:r>
              <a:rPr lang="zh-TW" altLang="en-US" sz="2400" b="1" dirty="0" smtClean="0">
                <a:solidFill>
                  <a:srgbClr val="00B050"/>
                </a:solidFill>
              </a:rPr>
              <a:t>全國第一份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《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蝴蝶谷學區報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》</a:t>
            </a:r>
            <a:endParaRPr lang="en-US" altLang="zh-TW" sz="2400" b="1" dirty="0" smtClean="0">
              <a:solidFill>
                <a:srgbClr val="0000FF"/>
              </a:solidFill>
            </a:endParaRPr>
          </a:p>
          <a:p>
            <a:pPr marL="361950" indent="-361950" algn="just">
              <a:spcBef>
                <a:spcPts val="120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2. 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最早是向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文化中心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申請 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18 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萬元的經費，共同舉辦鼓王爭霸戰。</a:t>
            </a:r>
            <a:endParaRPr lang="en-US" altLang="zh-TW" sz="2400" b="1" dirty="0" smtClean="0">
              <a:solidFill>
                <a:srgbClr val="0000FF"/>
              </a:solidFill>
            </a:endParaRPr>
          </a:p>
          <a:p>
            <a:pPr marL="361950" indent="-361950" algn="just">
              <a:spcBef>
                <a:spcPts val="120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3. 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早期的鼓王爭霸戰都非常熱鬧</a:t>
            </a:r>
            <a:r>
              <a:rPr lang="zh-TW" altLang="en-US" sz="2400" b="1" dirty="0">
                <a:solidFill>
                  <a:srgbClr val="0000FF"/>
                </a:solidFill>
              </a:rPr>
              <a:t>，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甚至比過年還熱鬧。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標題 5"/>
          <p:cNvSpPr txBox="1">
            <a:spLocks/>
          </p:cNvSpPr>
          <p:nvPr/>
        </p:nvSpPr>
        <p:spPr>
          <a:xfrm>
            <a:off x="395536" y="1052736"/>
            <a:ext cx="8435280" cy="10858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lt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b="1" dirty="0">
                <a:solidFill>
                  <a:srgbClr val="002060"/>
                </a:solidFill>
                <a:effectLst/>
              </a:rPr>
              <a:t>時代巨浪推波傳統鼓藝的</a:t>
            </a:r>
            <a:r>
              <a:rPr lang="zh-TW" altLang="en-US" sz="5400" b="1" dirty="0">
                <a:solidFill>
                  <a:srgbClr val="FFFF00"/>
                </a:solidFill>
                <a:effectLst/>
              </a:rPr>
              <a:t>美麗</a:t>
            </a:r>
            <a:r>
              <a:rPr lang="zh-TW" altLang="en-US" sz="4400" b="1" dirty="0">
                <a:solidFill>
                  <a:srgbClr val="002060"/>
                </a:solidFill>
                <a:effectLst/>
              </a:rPr>
              <a:t>與</a:t>
            </a:r>
            <a:r>
              <a:rPr lang="zh-TW" altLang="en-US" sz="5400" b="1" dirty="0">
                <a:solidFill>
                  <a:srgbClr val="00CCFF"/>
                </a:solidFill>
                <a:effectLst/>
              </a:rPr>
              <a:t>哀愁</a:t>
            </a:r>
            <a:r>
              <a:rPr lang="zh-TW" altLang="en-US" sz="4400" b="1" dirty="0">
                <a:solidFill>
                  <a:srgbClr val="002060"/>
                </a:solidFill>
                <a:effectLst/>
              </a:rPr>
              <a:t> </a:t>
            </a:r>
            <a:endParaRPr lang="zh-TW" altLang="en-US" sz="60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185107"/>
            <a:ext cx="8861583" cy="57586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 sz="2000" b="1" dirty="0">
              <a:solidFill>
                <a:srgbClr val="C8A5E5"/>
              </a:solidFill>
            </a:endParaRPr>
          </a:p>
        </p:txBody>
      </p:sp>
      <p:grpSp>
        <p:nvGrpSpPr>
          <p:cNvPr id="19" name="群組 130"/>
          <p:cNvGrpSpPr>
            <a:grpSpLocks/>
          </p:cNvGrpSpPr>
          <p:nvPr/>
        </p:nvGrpSpPr>
        <p:grpSpPr bwMode="auto">
          <a:xfrm>
            <a:off x="1" y="32699"/>
            <a:ext cx="9143999" cy="877847"/>
            <a:chOff x="105460" y="1485801"/>
            <a:chExt cx="9038556" cy="2159000"/>
          </a:xfrm>
        </p:grpSpPr>
        <p:grpSp>
          <p:nvGrpSpPr>
            <p:cNvPr id="20" name="Group 62"/>
            <p:cNvGrpSpPr>
              <a:grpSpLocks/>
            </p:cNvGrpSpPr>
            <p:nvPr/>
          </p:nvGrpSpPr>
          <p:grpSpPr bwMode="auto">
            <a:xfrm>
              <a:off x="105460" y="3501926"/>
              <a:ext cx="9038556" cy="142875"/>
              <a:chOff x="0" y="3748"/>
              <a:chExt cx="5828" cy="90"/>
            </a:xfrm>
          </p:grpSpPr>
          <p:sp>
            <p:nvSpPr>
              <p:cNvPr id="72" name="Rectangle 12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3" name="Rectangle 13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4" name="Rectangle 14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5" name="Rectangle 15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6" name="Rectangle 16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7" name="Rectangle 17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8" name="Rectangle 18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9" name="Rectangle 19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0" name="Rectangle 20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1" name="Rectangle 21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2" name="Rectangle 22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3" name="Rectangle 23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5" name="Rectangle 25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6" name="Rectangle 26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7" name="Rectangle 27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8" name="Rectangle 28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9" name="Rectangle 29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0" name="Rectangle 30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1" name="Rectangle 31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2" name="Rectangle 32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3" name="Rectangle 33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4" name="Rectangle 34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5" name="Rectangle 35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6" name="Rectangle 36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7" name="Rectangle 37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8" name="Rectangle 38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9" name="Rectangle 39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0" name="Rectangle 40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1" name="Rectangle 41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2" name="Rectangle 42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3" name="Rectangle 43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4" name="Rectangle 44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5" name="Rectangle 45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6" name="Rectangle 46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7" name="Rectangle 47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8" name="Rectangle 48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9" name="Rectangle 49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0" name="Rectangle 50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1" name="Rectangle 51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2" name="Rectangle 52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3" name="Rectangle 53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4" name="Rectangle 54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5" name="Rectangle 55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6" name="Rectangle 56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7" name="Rectangle 57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8" name="Rectangle 58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9" name="Rectangle 59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0" name="Rectangle 60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1" name="Rectangle 61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105460" y="1485801"/>
              <a:ext cx="9038556" cy="142875"/>
              <a:chOff x="0" y="3748"/>
              <a:chExt cx="5828" cy="90"/>
            </a:xfrm>
          </p:grpSpPr>
          <p:sp>
            <p:nvSpPr>
              <p:cNvPr id="22" name="Rectangle 67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3" name="Rectangle 68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4" name="Rectangle 69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5" name="Rectangle 70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6" name="Rectangle 71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7" name="Rectangle 72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8" name="Rectangle 73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9" name="Rectangle 74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0" name="Rectangle 75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1" name="Rectangle 76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2" name="Rectangle 77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3" name="Rectangle 78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4" name="Rectangle 79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5" name="Rectangle 80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6" name="Rectangle 81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7" name="Rectangle 82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8" name="Rectangle 83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9" name="Rectangle 84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0" name="Rectangle 85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1" name="Rectangle 86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2" name="Rectangle 87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3" name="Rectangle 88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4" name="Rectangle 89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5" name="Rectangle 90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6" name="Rectangle 91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7" name="Rectangle 92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8" name="Rectangle 93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9" name="Rectangle 94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0" name="Rectangle 95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1" name="Rectangle 96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2" name="Rectangle 97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3" name="Rectangle 98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4" name="Rectangle 99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5" name="Rectangle 100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6" name="Rectangle 101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7" name="Rectangle 102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8" name="Rectangle 103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9" name="Rectangle 104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0" name="Rectangle 105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1" name="Rectangle 106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2" name="Rectangle 107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3" name="Rectangle 108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4" name="Rectangle 109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5" name="Rectangle 110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6" name="Rectangle 111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7" name="Rectangle 112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8" name="Rectangle 113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9" name="Rectangle 114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0" name="Rectangle 115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1" name="Rectangle 116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</p:grpSp>
      <p:sp>
        <p:nvSpPr>
          <p:cNvPr id="122" name="標題 2"/>
          <p:cNvSpPr txBox="1">
            <a:spLocks/>
          </p:cNvSpPr>
          <p:nvPr/>
        </p:nvSpPr>
        <p:spPr>
          <a:xfrm>
            <a:off x="436710" y="254077"/>
            <a:ext cx="8072494" cy="7434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23" name="標題 2"/>
          <p:cNvSpPr txBox="1">
            <a:spLocks/>
          </p:cNvSpPr>
          <p:nvPr/>
        </p:nvSpPr>
        <p:spPr>
          <a:xfrm>
            <a:off x="436710" y="254077"/>
            <a:ext cx="8072494" cy="7434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24" name="Line 14"/>
          <p:cNvSpPr>
            <a:spLocks noChangeShapeType="1"/>
          </p:cNvSpPr>
          <p:nvPr/>
        </p:nvSpPr>
        <p:spPr bwMode="auto">
          <a:xfrm flipV="1">
            <a:off x="179512" y="476672"/>
            <a:ext cx="858966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5" name="Rectangle 15"/>
          <p:cNvSpPr>
            <a:spLocks noChangeArrowheads="1"/>
          </p:cNvSpPr>
          <p:nvPr/>
        </p:nvSpPr>
        <p:spPr bwMode="gray">
          <a:xfrm>
            <a:off x="418558" y="205058"/>
            <a:ext cx="1408810" cy="575869"/>
          </a:xfrm>
          <a:prstGeom prst="rect">
            <a:avLst/>
          </a:prstGeom>
          <a:solidFill>
            <a:srgbClr val="C59EE2"/>
          </a:solidFill>
          <a:ln>
            <a:solidFill>
              <a:srgbClr val="C8A5E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壹、前言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6" name="Rectangle 18"/>
          <p:cNvSpPr>
            <a:spLocks noChangeArrowheads="1"/>
          </p:cNvSpPr>
          <p:nvPr/>
        </p:nvSpPr>
        <p:spPr bwMode="gray">
          <a:xfrm>
            <a:off x="6707797" y="188640"/>
            <a:ext cx="1785950" cy="575869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肆、參考</a:t>
            </a:r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文獻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7" name="Rectangle 17"/>
          <p:cNvSpPr>
            <a:spLocks noChangeArrowheads="1"/>
          </p:cNvSpPr>
          <p:nvPr/>
        </p:nvSpPr>
        <p:spPr bwMode="gray">
          <a:xfrm>
            <a:off x="4923711" y="185107"/>
            <a:ext cx="1496778" cy="575869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参、結論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8" name="Rectangle 15"/>
          <p:cNvSpPr>
            <a:spLocks noChangeArrowheads="1"/>
          </p:cNvSpPr>
          <p:nvPr/>
        </p:nvSpPr>
        <p:spPr bwMode="gray">
          <a:xfrm>
            <a:off x="2187407" y="205058"/>
            <a:ext cx="2448272" cy="575869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貳、正文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內容版面配置區 3" descr="DSC_870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0000"/>
          </a:blip>
          <a:stretch>
            <a:fillRect/>
          </a:stretch>
        </p:blipFill>
        <p:spPr>
          <a:xfrm>
            <a:off x="357158" y="214290"/>
            <a:ext cx="8484050" cy="63579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2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sp>
        <p:nvSpPr>
          <p:cNvPr id="8" name="Rectangle 17"/>
          <p:cNvSpPr>
            <a:spLocks noChangeArrowheads="1"/>
          </p:cNvSpPr>
          <p:nvPr/>
        </p:nvSpPr>
        <p:spPr bwMode="gray">
          <a:xfrm>
            <a:off x="395536" y="1497072"/>
            <a:ext cx="1875050" cy="720080"/>
          </a:xfrm>
          <a:prstGeom prst="rect">
            <a:avLst/>
          </a:prstGeom>
          <a:solidFill>
            <a:srgbClr val="FFCD9B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 algn="ctr" eaLnBrk="1" hangingPunct="1"/>
            <a:endParaRPr lang="zh-TW" altLang="en-US"/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gray">
          <a:xfrm rot="5400000">
            <a:off x="1633793" y="1559519"/>
            <a:ext cx="1800200" cy="523181"/>
          </a:xfrm>
          <a:custGeom>
            <a:avLst/>
            <a:gdLst>
              <a:gd name="T0" fmla="*/ 896 w 21600"/>
              <a:gd name="T1" fmla="*/ 137 h 21600"/>
              <a:gd name="T2" fmla="*/ 530 w 21600"/>
              <a:gd name="T3" fmla="*/ 274 h 21600"/>
              <a:gd name="T4" fmla="*/ 164 w 21600"/>
              <a:gd name="T5" fmla="*/ 137 h 21600"/>
              <a:gd name="T6" fmla="*/ 5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155 w 21600"/>
              <a:gd name="T13" fmla="*/ 5124 h 21600"/>
              <a:gd name="T14" fmla="*/ 16445 w 21600"/>
              <a:gd name="T15" fmla="*/ 164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700" y="21600"/>
                </a:lnTo>
                <a:lnTo>
                  <a:pt x="149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0AD12"/>
              </a:gs>
              <a:gs pos="100000">
                <a:srgbClr val="F6E8BB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95536" y="1569080"/>
            <a:ext cx="1852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再現榮景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771800" y="922434"/>
            <a:ext cx="6072800" cy="1785104"/>
          </a:xfrm>
          <a:prstGeom prst="rect">
            <a:avLst/>
          </a:prstGeom>
          <a:solidFill>
            <a:srgbClr val="FFCD9B"/>
          </a:solidFill>
        </p:spPr>
        <p:txBody>
          <a:bodyPr wrap="square" rtlCol="0">
            <a:spAutoFit/>
          </a:bodyPr>
          <a:lstStyle/>
          <a:p>
            <a:pPr marL="361950" indent="-361950" algn="just"/>
            <a:r>
              <a:rPr lang="en-US" altLang="zh-TW" sz="2200" b="1" dirty="0" smtClean="0">
                <a:solidFill>
                  <a:srgbClr val="0000FF"/>
                </a:solidFill>
              </a:rPr>
              <a:t>1. 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每年農曆</a:t>
            </a:r>
            <a:r>
              <a:rPr lang="en-US" altLang="zh-TW" sz="2200" b="1" dirty="0" smtClean="0">
                <a:solidFill>
                  <a:srgbClr val="0000FF"/>
                </a:solidFill>
              </a:rPr>
              <a:t>5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月</a:t>
            </a:r>
            <a:r>
              <a:rPr lang="en-US" altLang="zh-TW" sz="2200" b="1" dirty="0" smtClean="0">
                <a:solidFill>
                  <a:srgbClr val="0000FF"/>
                </a:solidFill>
              </a:rPr>
              <a:t>13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日城隍聖誔舉行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繞境及夜巡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活動，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以人力合挑大鼓、沿途競技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，是拔仔庄年度盛事，已成為居民共同的回憶。</a:t>
            </a:r>
            <a:endParaRPr lang="en-US" altLang="zh-TW" sz="2200" b="1" dirty="0" smtClean="0">
              <a:solidFill>
                <a:srgbClr val="0000FF"/>
              </a:solidFill>
            </a:endParaRPr>
          </a:p>
          <a:p>
            <a:pPr marL="361950" indent="-361950" algn="just"/>
            <a:r>
              <a:rPr lang="en-US" altLang="zh-TW" sz="2200" b="1" dirty="0" smtClean="0">
                <a:solidFill>
                  <a:srgbClr val="0000FF"/>
                </a:solidFill>
              </a:rPr>
              <a:t>2. 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現在成為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台灣的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【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客庄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12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大節慶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】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活動之一，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充分展現地方民俗藝術之美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。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0" y="-171400"/>
            <a:ext cx="3203848" cy="1916832"/>
            <a:chOff x="0" y="0"/>
            <a:chExt cx="3240360" cy="1916832"/>
          </a:xfrm>
        </p:grpSpPr>
        <p:sp>
          <p:nvSpPr>
            <p:cNvPr id="16" name="爆炸 2 15"/>
            <p:cNvSpPr/>
            <p:nvPr/>
          </p:nvSpPr>
          <p:spPr>
            <a:xfrm>
              <a:off x="0" y="0"/>
              <a:ext cx="3240360" cy="1916832"/>
            </a:xfrm>
            <a:prstGeom prst="irregularSeal2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400" dirty="0">
                <a:solidFill>
                  <a:srgbClr val="FFFF00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 rot="20586600">
              <a:off x="577913" y="458337"/>
              <a:ext cx="172354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鼓王爭霸戰之</a:t>
              </a:r>
              <a:endParaRPr lang="en-US" altLang="zh-TW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6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美麗</a:t>
              </a:r>
              <a:endPara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Rectangle 14"/>
          <p:cNvSpPr>
            <a:spLocks noChangeArrowheads="1"/>
          </p:cNvSpPr>
          <p:nvPr/>
        </p:nvSpPr>
        <p:spPr bwMode="gray">
          <a:xfrm>
            <a:off x="395536" y="3369280"/>
            <a:ext cx="2026545" cy="702461"/>
          </a:xfrm>
          <a:prstGeom prst="rect">
            <a:avLst/>
          </a:pr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 algn="ctr" eaLnBrk="1" hangingPunct="1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95536" y="3441288"/>
            <a:ext cx="22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團結一心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771800" y="2865224"/>
            <a:ext cx="6063445" cy="178510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361950" indent="-361950" algn="just"/>
            <a:r>
              <a:rPr lang="en-US" altLang="zh-TW" sz="2200" b="1" dirty="0" smtClean="0">
                <a:solidFill>
                  <a:srgbClr val="0000FF"/>
                </a:solidFill>
              </a:rPr>
              <a:t>1.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 為了迎接每年一度的鼓王爭霸戰，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村民會團結將整個富源村的內外環境整理乾淨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，共同迎接來自各地的貴客。</a:t>
            </a:r>
            <a:endParaRPr lang="en-US" altLang="zh-TW" sz="2200" b="1" dirty="0" smtClean="0">
              <a:solidFill>
                <a:srgbClr val="0000FF"/>
              </a:solidFill>
            </a:endParaRPr>
          </a:p>
          <a:p>
            <a:pPr marL="361950" indent="-361950" algn="just"/>
            <a:r>
              <a:rPr lang="en-US" altLang="zh-TW" sz="2200" b="1" dirty="0" smtClean="0">
                <a:solidFill>
                  <a:srgbClr val="0000FF"/>
                </a:solidFill>
              </a:rPr>
              <a:t>2. 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找回了當初早期的那種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社區居民想要團結一心的感覺與精神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。</a:t>
            </a:r>
            <a:endParaRPr lang="zh-TW" altLang="en-US" sz="2200" b="1" dirty="0">
              <a:solidFill>
                <a:srgbClr val="0000FF"/>
              </a:solidFill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gray">
          <a:xfrm rot="5400000">
            <a:off x="1591677" y="3485304"/>
            <a:ext cx="1837487" cy="522753"/>
          </a:xfrm>
          <a:custGeom>
            <a:avLst/>
            <a:gdLst>
              <a:gd name="T0" fmla="*/ 896 w 21600"/>
              <a:gd name="T1" fmla="*/ 137 h 21600"/>
              <a:gd name="T2" fmla="*/ 531 w 21600"/>
              <a:gd name="T3" fmla="*/ 274 h 21600"/>
              <a:gd name="T4" fmla="*/ 165 w 21600"/>
              <a:gd name="T5" fmla="*/ 137 h 21600"/>
              <a:gd name="T6" fmla="*/ 53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151 w 21600"/>
              <a:gd name="T13" fmla="*/ 5124 h 21600"/>
              <a:gd name="T14" fmla="*/ 16449 w 21600"/>
              <a:gd name="T15" fmla="*/ 164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700" y="21600"/>
                </a:lnTo>
                <a:lnTo>
                  <a:pt x="149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endParaRPr lang="zh-TW" altLang="en-US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gray">
          <a:xfrm>
            <a:off x="395537" y="5404258"/>
            <a:ext cx="2016223" cy="689038"/>
          </a:xfrm>
          <a:prstGeom prst="rect">
            <a:avLst/>
          </a:prstGeom>
          <a:solidFill>
            <a:srgbClr val="CCFF99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 algn="ctr" eaLnBrk="1" hangingPunct="1"/>
            <a:endParaRPr lang="zh-TW" altLang="en-US"/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gray">
          <a:xfrm rot="5400000">
            <a:off x="1607976" y="5460283"/>
            <a:ext cx="1855312" cy="499569"/>
          </a:xfrm>
          <a:custGeom>
            <a:avLst/>
            <a:gdLst>
              <a:gd name="T0" fmla="*/ 896 w 21600"/>
              <a:gd name="T1" fmla="*/ 137 h 21600"/>
              <a:gd name="T2" fmla="*/ 531 w 21600"/>
              <a:gd name="T3" fmla="*/ 274 h 21600"/>
              <a:gd name="T4" fmla="*/ 165 w 21600"/>
              <a:gd name="T5" fmla="*/ 137 h 21600"/>
              <a:gd name="T6" fmla="*/ 53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151 w 21600"/>
              <a:gd name="T13" fmla="*/ 5124 h 21600"/>
              <a:gd name="T14" fmla="*/ 16449 w 21600"/>
              <a:gd name="T15" fmla="*/ 164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700" y="21600"/>
                </a:lnTo>
                <a:lnTo>
                  <a:pt x="149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395536" y="544522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豐華再現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771800" y="4797152"/>
            <a:ext cx="6056890" cy="178510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265113" indent="-265113"/>
            <a:r>
              <a:rPr lang="en-US" altLang="zh-TW" sz="2200" b="1" dirty="0" smtClean="0">
                <a:solidFill>
                  <a:srgbClr val="0000FF"/>
                </a:solidFill>
              </a:rPr>
              <a:t>1. 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社區由國小與國中分別組隊參賽，小選手們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承繼傳統鼓藝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，內心充滿榮耀與成就，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為鼓王而戰，再現拔仔庄鼓藝豐華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。</a:t>
            </a:r>
            <a:endParaRPr lang="en-US" altLang="zh-TW" sz="2200" b="1" dirty="0" smtClean="0">
              <a:solidFill>
                <a:srgbClr val="0000FF"/>
              </a:solidFill>
            </a:endParaRPr>
          </a:p>
          <a:p>
            <a:pPr marL="265113" indent="-265113"/>
            <a:r>
              <a:rPr lang="en-US" altLang="zh-TW" sz="2200" b="1" dirty="0" smtClean="0">
                <a:solidFill>
                  <a:srgbClr val="0000FF"/>
                </a:solidFill>
              </a:rPr>
              <a:t>2.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 只要說到</a:t>
            </a:r>
            <a:r>
              <a:rPr lang="zh-TW" altLang="en-US" sz="2200" b="1" dirty="0" smtClean="0">
                <a:solidFill>
                  <a:srgbClr val="FF00FF"/>
                </a:solidFill>
              </a:rPr>
              <a:t>打鼓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，就一定會想到</a:t>
            </a:r>
            <a:r>
              <a:rPr lang="zh-TW" altLang="en-US" sz="2200" b="1" dirty="0" smtClean="0">
                <a:solidFill>
                  <a:srgbClr val="FF00FF"/>
                </a:solidFill>
              </a:rPr>
              <a:t>拔仔庄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，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身為富源人，我們真的感到很驕傲</a:t>
            </a:r>
            <a:r>
              <a:rPr lang="zh-TW" altLang="en-US" sz="2200" b="1" dirty="0" smtClean="0">
                <a:solidFill>
                  <a:srgbClr val="0000FF"/>
                </a:solidFill>
              </a:rPr>
              <a:t>。</a:t>
            </a:r>
            <a:endParaRPr lang="en-US" altLang="zh-TW" sz="22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內容版面配置區 3" descr="DSC_870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0000"/>
          </a:blip>
          <a:stretch>
            <a:fillRect/>
          </a:stretch>
        </p:blipFill>
        <p:spPr>
          <a:xfrm>
            <a:off x="357158" y="214290"/>
            <a:ext cx="8484050" cy="63579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2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467544" y="2498972"/>
            <a:ext cx="1944215" cy="752088"/>
          </a:xfrm>
          <a:prstGeom prst="rect">
            <a:avLst/>
          </a:prstGeom>
          <a:solidFill>
            <a:srgbClr val="E0AD12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 algn="ctr" eaLnBrk="1" hangingPunct="1"/>
            <a:endParaRPr lang="zh-TW" altLang="en-US"/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gray">
          <a:xfrm rot="5400000">
            <a:off x="1525060" y="2626189"/>
            <a:ext cx="2028535" cy="499569"/>
          </a:xfrm>
          <a:custGeom>
            <a:avLst/>
            <a:gdLst>
              <a:gd name="T0" fmla="*/ 896 w 21600"/>
              <a:gd name="T1" fmla="*/ 137 h 21600"/>
              <a:gd name="T2" fmla="*/ 530 w 21600"/>
              <a:gd name="T3" fmla="*/ 274 h 21600"/>
              <a:gd name="T4" fmla="*/ 164 w 21600"/>
              <a:gd name="T5" fmla="*/ 137 h 21600"/>
              <a:gd name="T6" fmla="*/ 5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155 w 21600"/>
              <a:gd name="T13" fmla="*/ 5124 h 21600"/>
              <a:gd name="T14" fmla="*/ 16445 w 21600"/>
              <a:gd name="T15" fmla="*/ 164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700" y="21600"/>
                </a:lnTo>
                <a:lnTo>
                  <a:pt x="149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0AD12"/>
              </a:gs>
              <a:gs pos="100000">
                <a:srgbClr val="F6E8BB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endParaRPr lang="zh-TW" altLang="en-US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785464" y="1877017"/>
            <a:ext cx="5962083" cy="2009398"/>
          </a:xfrm>
          <a:prstGeom prst="rect">
            <a:avLst/>
          </a:prstGeom>
          <a:solidFill>
            <a:srgbClr val="FFCD9B"/>
          </a:solidFill>
          <a:ln w="2857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gray">
          <a:xfrm>
            <a:off x="467544" y="4869160"/>
            <a:ext cx="2016224" cy="1008112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 algn="ctr" eaLnBrk="1" hangingPunct="1"/>
            <a:endParaRPr lang="zh-TW" altLang="en-US"/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gray">
          <a:xfrm rot="5400000">
            <a:off x="1297982" y="5104490"/>
            <a:ext cx="2590330" cy="506791"/>
          </a:xfrm>
          <a:custGeom>
            <a:avLst/>
            <a:gdLst>
              <a:gd name="T0" fmla="*/ 896 w 21600"/>
              <a:gd name="T1" fmla="*/ 137 h 21600"/>
              <a:gd name="T2" fmla="*/ 531 w 21600"/>
              <a:gd name="T3" fmla="*/ 274 h 21600"/>
              <a:gd name="T4" fmla="*/ 165 w 21600"/>
              <a:gd name="T5" fmla="*/ 137 h 21600"/>
              <a:gd name="T6" fmla="*/ 53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151 w 21600"/>
              <a:gd name="T13" fmla="*/ 5124 h 21600"/>
              <a:gd name="T14" fmla="*/ 16449 w 21600"/>
              <a:gd name="T15" fmla="*/ 164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700" y="21600"/>
                </a:lnTo>
                <a:lnTo>
                  <a:pt x="149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endParaRPr lang="zh-TW" altLang="en-US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2843808" y="4077072"/>
            <a:ext cx="5903739" cy="2592288"/>
          </a:xfrm>
          <a:prstGeom prst="rect">
            <a:avLst/>
          </a:prstGeom>
          <a:solidFill>
            <a:srgbClr val="C9FFFF"/>
          </a:solidFill>
          <a:ln w="2857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27679" y="2592135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經費不足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95536" y="5157192"/>
            <a:ext cx="221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人力衝擊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71800" y="1988840"/>
            <a:ext cx="58904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/>
            <a:r>
              <a:rPr lang="en-US" altLang="zh-TW" sz="2600" b="1" dirty="0" smtClean="0">
                <a:solidFill>
                  <a:srgbClr val="0000FF"/>
                </a:solidFill>
              </a:rPr>
              <a:t>1. 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大多數的社區受訪長輩都提到辦理一場全國性的活動實在不容易。</a:t>
            </a:r>
            <a:endParaRPr lang="en-US" altLang="zh-TW" sz="2600" b="1" dirty="0" smtClean="0">
              <a:solidFill>
                <a:srgbClr val="0000FF"/>
              </a:solidFill>
            </a:endParaRPr>
          </a:p>
          <a:p>
            <a:pPr marL="361950" indent="-361950" algn="just"/>
            <a:r>
              <a:rPr lang="en-US" altLang="zh-TW" sz="2600" b="1" dirty="0" smtClean="0">
                <a:solidFill>
                  <a:srgbClr val="0000FF"/>
                </a:solidFill>
              </a:rPr>
              <a:t>2. 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這幾年來，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經費不足一直是最大的問題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，其次則是人口外移越來越多。</a:t>
            </a:r>
            <a:endParaRPr lang="zh-TW" altLang="en-US" sz="2600" b="1" dirty="0">
              <a:solidFill>
                <a:srgbClr val="0000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856570" y="4092903"/>
            <a:ext cx="58198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/>
            <a:r>
              <a:rPr lang="en-US" altLang="zh-TW" sz="2600" b="1" dirty="0" smtClean="0">
                <a:solidFill>
                  <a:srgbClr val="0000FF"/>
                </a:solidFill>
              </a:rPr>
              <a:t>1.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 社區經濟條件不佳，造成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年輕一代人口外移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，以及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少子化問題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嚴重。</a:t>
            </a:r>
            <a:endParaRPr lang="en-US" altLang="zh-TW" sz="2600" b="1" dirty="0" smtClean="0">
              <a:solidFill>
                <a:srgbClr val="0000FF"/>
              </a:solidFill>
            </a:endParaRPr>
          </a:p>
          <a:p>
            <a:pPr marL="361950" indent="-361950" algn="just"/>
            <a:r>
              <a:rPr lang="en-US" altLang="zh-TW" sz="2600" b="1" dirty="0" smtClean="0">
                <a:solidFill>
                  <a:srgbClr val="0000FF"/>
                </a:solidFill>
              </a:rPr>
              <a:t>2.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 現在一些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年輕人處事態度較不積極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，對於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傳統鼓藝也較缺乏興趣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，使得長輩們對於未來這項活動能否繼續辦理就只能隨緣，令人憂心忡忡！</a:t>
            </a:r>
            <a:endParaRPr lang="zh-TW" altLang="en-US" sz="2600" b="1" dirty="0">
              <a:solidFill>
                <a:srgbClr val="0000FF"/>
              </a:solidFill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395536" y="260648"/>
            <a:ext cx="3203848" cy="1916832"/>
            <a:chOff x="0" y="0"/>
            <a:chExt cx="3240360" cy="1916832"/>
          </a:xfrm>
        </p:grpSpPr>
        <p:sp>
          <p:nvSpPr>
            <p:cNvPr id="23" name="爆炸 2 22"/>
            <p:cNvSpPr/>
            <p:nvPr/>
          </p:nvSpPr>
          <p:spPr>
            <a:xfrm>
              <a:off x="0" y="0"/>
              <a:ext cx="3240360" cy="1916832"/>
            </a:xfrm>
            <a:prstGeom prst="irregularSeal2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400" dirty="0">
                <a:solidFill>
                  <a:srgbClr val="FFFF00"/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 rot="20586600">
              <a:off x="568092" y="458337"/>
              <a:ext cx="174319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鼓王爭霸戰之</a:t>
              </a:r>
              <a:endParaRPr lang="en-US" altLang="zh-TW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6000" b="1" dirty="0" smtClean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哀愁</a:t>
              </a:r>
              <a:endParaRPr lang="zh-TW" altLang="en-US" sz="6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內容版面配置區 3" descr="DSC_870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0000"/>
          </a:blip>
          <a:stretch>
            <a:fillRect/>
          </a:stretch>
        </p:blipFill>
        <p:spPr>
          <a:xfrm>
            <a:off x="357158" y="214290"/>
            <a:ext cx="8484050" cy="635798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2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500034" y="2842673"/>
            <a:ext cx="1790425" cy="688803"/>
          </a:xfrm>
          <a:prstGeom prst="rect">
            <a:avLst/>
          </a:prstGeom>
          <a:solidFill>
            <a:srgbClr val="E0AD12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 algn="ctr" eaLnBrk="1" hangingPunct="1"/>
            <a:endParaRPr lang="zh-TW" altLang="en-US"/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gray">
          <a:xfrm rot="5400000">
            <a:off x="1608552" y="2901794"/>
            <a:ext cx="1863380" cy="499569"/>
          </a:xfrm>
          <a:custGeom>
            <a:avLst/>
            <a:gdLst>
              <a:gd name="T0" fmla="*/ 896 w 21600"/>
              <a:gd name="T1" fmla="*/ 137 h 21600"/>
              <a:gd name="T2" fmla="*/ 530 w 21600"/>
              <a:gd name="T3" fmla="*/ 274 h 21600"/>
              <a:gd name="T4" fmla="*/ 164 w 21600"/>
              <a:gd name="T5" fmla="*/ 137 h 21600"/>
              <a:gd name="T6" fmla="*/ 5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155 w 21600"/>
              <a:gd name="T13" fmla="*/ 5124 h 21600"/>
              <a:gd name="T14" fmla="*/ 16445 w 21600"/>
              <a:gd name="T15" fmla="*/ 164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700" y="21600"/>
                </a:lnTo>
                <a:lnTo>
                  <a:pt x="149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0AD12"/>
              </a:gs>
              <a:gs pos="100000">
                <a:srgbClr val="F6E8BB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endParaRPr lang="zh-TW" altLang="en-US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gray">
          <a:xfrm>
            <a:off x="557461" y="5044933"/>
            <a:ext cx="1790425" cy="736866"/>
          </a:xfrm>
          <a:prstGeom prst="rect">
            <a:avLst/>
          </a:prstGeom>
          <a:gradFill flip="none" rotWithShape="1">
            <a:gsLst>
              <a:gs pos="0">
                <a:srgbClr val="F672ED"/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18900000" scaled="1"/>
            <a:tileRect/>
          </a:gradFill>
          <a:ln w="25400" algn="ctr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 algn="ctr" eaLnBrk="1" hangingPunct="1"/>
            <a:endParaRPr lang="zh-TW" altLang="en-US"/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gray">
          <a:xfrm rot="5400000">
            <a:off x="1604608" y="5165452"/>
            <a:ext cx="1984301" cy="499569"/>
          </a:xfrm>
          <a:custGeom>
            <a:avLst/>
            <a:gdLst>
              <a:gd name="T0" fmla="*/ 896 w 21600"/>
              <a:gd name="T1" fmla="*/ 137 h 21600"/>
              <a:gd name="T2" fmla="*/ 531 w 21600"/>
              <a:gd name="T3" fmla="*/ 274 h 21600"/>
              <a:gd name="T4" fmla="*/ 165 w 21600"/>
              <a:gd name="T5" fmla="*/ 137 h 21600"/>
              <a:gd name="T6" fmla="*/ 53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151 w 21600"/>
              <a:gd name="T13" fmla="*/ 5124 h 21600"/>
              <a:gd name="T14" fmla="*/ 16449 w 21600"/>
              <a:gd name="T15" fmla="*/ 164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700" y="21600"/>
                </a:lnTo>
                <a:lnTo>
                  <a:pt x="149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99FF">
                  <a:shade val="30000"/>
                  <a:satMod val="115000"/>
                </a:srgbClr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rgbClr val="FF99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endParaRPr lang="zh-TW" altLang="en-US" dirty="0">
              <a:solidFill>
                <a:srgbClr val="FF99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28596" y="2855786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文化傳承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38635" y="513575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繼往開來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771800" y="2204864"/>
            <a:ext cx="5904656" cy="1846659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1200"/>
              </a:spcBef>
            </a:pPr>
            <a:r>
              <a:rPr lang="en-US" altLang="zh-TW" sz="2600" b="1" dirty="0" smtClean="0">
                <a:solidFill>
                  <a:srgbClr val="0000FF"/>
                </a:solidFill>
              </a:rPr>
              <a:t>1.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 長輩們印象</a:t>
            </a:r>
            <a:r>
              <a:rPr lang="zh-TW" altLang="en-US" sz="2600" b="1" dirty="0">
                <a:solidFill>
                  <a:srgbClr val="0000FF"/>
                </a:solidFill>
              </a:rPr>
              <a:t>最深的景象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，有</a:t>
            </a:r>
            <a:r>
              <a:rPr lang="zh-TW" altLang="en-US" sz="2600" b="1" dirty="0">
                <a:solidFill>
                  <a:srgbClr val="0000FF"/>
                </a:solidFill>
              </a:rPr>
              <a:t>一種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說法：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沒</a:t>
            </a:r>
            <a:r>
              <a:rPr lang="zh-TW" altLang="en-US" sz="2600" b="1" dirty="0">
                <a:solidFill>
                  <a:srgbClr val="FF0000"/>
                </a:solidFill>
              </a:rPr>
              <a:t>聽過打鼓聲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，就不是</a:t>
            </a:r>
            <a:r>
              <a:rPr lang="zh-TW" altLang="en-US" sz="2600" b="1" dirty="0">
                <a:solidFill>
                  <a:srgbClr val="FF0000"/>
                </a:solidFill>
              </a:rPr>
              <a:t>拔仔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庄村民。</a:t>
            </a:r>
            <a:endParaRPr lang="en-US" altLang="zh-TW" sz="2600" b="1" dirty="0" smtClean="0">
              <a:solidFill>
                <a:srgbClr val="FF0000"/>
              </a:solidFill>
            </a:endParaRPr>
          </a:p>
          <a:p>
            <a:pPr marL="268288" indent="-268288">
              <a:spcBef>
                <a:spcPts val="1200"/>
              </a:spcBef>
              <a:spcAft>
                <a:spcPts val="1200"/>
              </a:spcAft>
            </a:pPr>
            <a:r>
              <a:rPr lang="en-US" altLang="zh-TW" sz="2600" b="1" dirty="0" smtClean="0">
                <a:solidFill>
                  <a:srgbClr val="0000FF"/>
                </a:solidFill>
              </a:rPr>
              <a:t>2. 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不管遇到多大的困難，社區居民都會想辦法繼續辦下去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。</a:t>
            </a:r>
            <a:endParaRPr lang="zh-TW" altLang="en-US" sz="2600" b="1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856571" y="4478562"/>
            <a:ext cx="5890976" cy="190276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268288" indent="-268288" algn="just">
              <a:spcBef>
                <a:spcPts val="1200"/>
              </a:spcBef>
            </a:pPr>
            <a:r>
              <a:rPr lang="en-US" altLang="zh-TW" sz="2600" b="1" dirty="0" smtClean="0">
                <a:solidFill>
                  <a:srgbClr val="0000FF"/>
                </a:solidFill>
              </a:rPr>
              <a:t>1. 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鼓</a:t>
            </a:r>
            <a:r>
              <a:rPr lang="zh-TW" altLang="en-US" sz="2600" b="1" dirty="0">
                <a:solidFill>
                  <a:srgbClr val="FF0000"/>
                </a:solidFill>
              </a:rPr>
              <a:t>不只打給人聽，更是打給神聽的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。</a:t>
            </a:r>
            <a:endParaRPr lang="en-US" altLang="zh-TW" sz="2600" b="1" dirty="0" smtClean="0">
              <a:solidFill>
                <a:srgbClr val="0000FF"/>
              </a:solidFill>
            </a:endParaRPr>
          </a:p>
          <a:p>
            <a:pPr marL="268288" indent="-268288">
              <a:spcBef>
                <a:spcPts val="1200"/>
              </a:spcBef>
            </a:pPr>
            <a:r>
              <a:rPr lang="en-US" altLang="zh-TW" sz="2600" b="1" dirty="0" smtClean="0">
                <a:solidFill>
                  <a:srgbClr val="0000FF"/>
                </a:solidFill>
              </a:rPr>
              <a:t>2. 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社區長輩們都希望我們這些年輕人能多多參與社區舉辦的活動，並讓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富源拔仔庄的精神永遠一直傳承</a:t>
            </a:r>
            <a:r>
              <a:rPr lang="zh-TW" altLang="en-US" sz="2600" b="1" dirty="0" smtClean="0">
                <a:solidFill>
                  <a:srgbClr val="0000FF"/>
                </a:solidFill>
              </a:rPr>
              <a:t>。</a:t>
            </a:r>
            <a:endParaRPr lang="en-US" altLang="zh-TW" sz="2600" b="1" dirty="0" smtClean="0">
              <a:solidFill>
                <a:srgbClr val="0000FF"/>
              </a:solidFill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95536" y="260648"/>
            <a:ext cx="3203848" cy="2304256"/>
            <a:chOff x="0" y="0"/>
            <a:chExt cx="3240360" cy="1916832"/>
          </a:xfrm>
          <a:solidFill>
            <a:srgbClr val="FF99FF"/>
          </a:solidFill>
        </p:grpSpPr>
        <p:sp>
          <p:nvSpPr>
            <p:cNvPr id="21" name="爆炸 2 20"/>
            <p:cNvSpPr/>
            <p:nvPr/>
          </p:nvSpPr>
          <p:spPr>
            <a:xfrm>
              <a:off x="0" y="0"/>
              <a:ext cx="3240360" cy="1916832"/>
            </a:xfrm>
            <a:prstGeom prst="irregularSeal2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400" dirty="0">
                <a:solidFill>
                  <a:srgbClr val="FFFF00"/>
                </a:solidFill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 rot="20586600">
              <a:off x="662462" y="604352"/>
              <a:ext cx="174319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TW" altLang="en-US" sz="2000" b="1" dirty="0" smtClean="0">
                  <a:solidFill>
                    <a:srgbClr val="0000FF"/>
                  </a:solidFill>
                </a:rPr>
                <a:t>鼓王爭霸戰之</a:t>
              </a:r>
              <a:endParaRPr lang="en-US" altLang="zh-TW" sz="2000" b="1" dirty="0" smtClean="0">
                <a:solidFill>
                  <a:srgbClr val="0000FF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6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傳承</a:t>
              </a:r>
              <a:endPara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內容版面配置區 3" descr="DSC_8702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0000"/>
          </a:blip>
          <a:stretch>
            <a:fillRect/>
          </a:stretch>
        </p:blipFill>
        <p:spPr>
          <a:xfrm>
            <a:off x="500034" y="1357298"/>
            <a:ext cx="8215402" cy="52149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2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sp>
        <p:nvSpPr>
          <p:cNvPr id="5" name="副標題 2"/>
          <p:cNvSpPr txBox="1">
            <a:spLocks/>
          </p:cNvSpPr>
          <p:nvPr/>
        </p:nvSpPr>
        <p:spPr>
          <a:xfrm>
            <a:off x="3714744" y="2214554"/>
            <a:ext cx="83058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王漢宗粗鋼體一標準" pitchFamily="18" charset="-120"/>
              <a:ea typeface="王漢宗粗鋼體一標準" pitchFamily="18" charset="-120"/>
              <a:cs typeface="+mn-cs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06691" y="240892"/>
            <a:ext cx="8861583" cy="78581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 sz="2000" b="1" dirty="0">
              <a:solidFill>
                <a:srgbClr val="C8A5E5"/>
              </a:solidFill>
            </a:endParaRPr>
          </a:p>
        </p:txBody>
      </p:sp>
      <p:grpSp>
        <p:nvGrpSpPr>
          <p:cNvPr id="19" name="群組 130"/>
          <p:cNvGrpSpPr>
            <a:grpSpLocks/>
          </p:cNvGrpSpPr>
          <p:nvPr/>
        </p:nvGrpSpPr>
        <p:grpSpPr bwMode="auto">
          <a:xfrm>
            <a:off x="1" y="32699"/>
            <a:ext cx="9143999" cy="1197891"/>
            <a:chOff x="105460" y="1485801"/>
            <a:chExt cx="9038556" cy="2159000"/>
          </a:xfrm>
        </p:grpSpPr>
        <p:grpSp>
          <p:nvGrpSpPr>
            <p:cNvPr id="20" name="Group 62"/>
            <p:cNvGrpSpPr>
              <a:grpSpLocks/>
            </p:cNvGrpSpPr>
            <p:nvPr/>
          </p:nvGrpSpPr>
          <p:grpSpPr bwMode="auto">
            <a:xfrm>
              <a:off x="105460" y="3501926"/>
              <a:ext cx="9038556" cy="142875"/>
              <a:chOff x="0" y="3748"/>
              <a:chExt cx="5828" cy="90"/>
            </a:xfrm>
          </p:grpSpPr>
          <p:sp>
            <p:nvSpPr>
              <p:cNvPr id="81" name="Rectangle 12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2" name="Rectangle 13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3" name="Rectangle 14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4" name="Rectangle 15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5" name="Rectangle 16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6" name="Rectangle 17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7" name="Rectangle 18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8" name="Rectangle 19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9" name="Rectangle 20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0" name="Rectangle 21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1" name="Rectangle 22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2" name="Rectangle 23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3" name="Rectangle 24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4" name="Rectangle 25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5" name="Rectangle 26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6" name="Rectangle 27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7" name="Rectangle 28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8" name="Rectangle 29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9" name="Rectangle 30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0" name="Rectangle 31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1" name="Rectangle 32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2" name="Rectangle 33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3" name="Rectangle 34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4" name="Rectangle 35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5" name="Rectangle 36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6" name="Rectangle 37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7" name="Rectangle 38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8" name="Rectangle 39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9" name="Rectangle 40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0" name="Rectangle 41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1" name="Rectangle 42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2" name="Rectangle 43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3" name="Rectangle 44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4" name="Rectangle 45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5" name="Rectangle 46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6" name="Rectangle 47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7" name="Rectangle 48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8" name="Rectangle 49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9" name="Rectangle 50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0" name="Rectangle 51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1" name="Rectangle 52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2" name="Rectangle 53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3" name="Rectangle 54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4" name="Rectangle 55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5" name="Rectangle 56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6" name="Rectangle 57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7" name="Rectangle 58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8" name="Rectangle 59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9" name="Rectangle 60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0" name="Rectangle 61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105460" y="1485801"/>
              <a:ext cx="9038556" cy="142875"/>
              <a:chOff x="0" y="3748"/>
              <a:chExt cx="5828" cy="90"/>
            </a:xfrm>
          </p:grpSpPr>
          <p:sp>
            <p:nvSpPr>
              <p:cNvPr id="22" name="Rectangle 67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2" name="Rectangle 68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3" name="Rectangle 69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4" name="Rectangle 70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5" name="Rectangle 71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6" name="Rectangle 72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7" name="Rectangle 73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8" name="Rectangle 74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9" name="Rectangle 75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0" name="Rectangle 76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1" name="Rectangle 77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2" name="Rectangle 78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3" name="Rectangle 79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4" name="Rectangle 80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5" name="Rectangle 81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6" name="Rectangle 82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7" name="Rectangle 83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8" name="Rectangle 84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9" name="Rectangle 85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0" name="Rectangle 86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1" name="Rectangle 87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2" name="Rectangle 88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3" name="Rectangle 89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4" name="Rectangle 90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5" name="Rectangle 91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6" name="Rectangle 92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7" name="Rectangle 93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8" name="Rectangle 94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9" name="Rectangle 95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0" name="Rectangle 96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1" name="Rectangle 97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2" name="Rectangle 98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3" name="Rectangle 99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4" name="Rectangle 100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5" name="Rectangle 101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6" name="Rectangle 102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7" name="Rectangle 103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8" name="Rectangle 104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9" name="Rectangle 105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0" name="Rectangle 106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1" name="Rectangle 107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2" name="Rectangle 108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3" name="Rectangle 109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4" name="Rectangle 110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5" name="Rectangle 111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6" name="Rectangle 112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7" name="Rectangle 113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8" name="Rectangle 114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9" name="Rectangle 115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0" name="Rectangle 116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</p:grpSp>
      <p:sp>
        <p:nvSpPr>
          <p:cNvPr id="131" name="標題 2"/>
          <p:cNvSpPr txBox="1">
            <a:spLocks/>
          </p:cNvSpPr>
          <p:nvPr/>
        </p:nvSpPr>
        <p:spPr>
          <a:xfrm>
            <a:off x="436710" y="254077"/>
            <a:ext cx="8072494" cy="101443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32" name="標題 2"/>
          <p:cNvSpPr txBox="1">
            <a:spLocks/>
          </p:cNvSpPr>
          <p:nvPr/>
        </p:nvSpPr>
        <p:spPr>
          <a:xfrm>
            <a:off x="436710" y="254077"/>
            <a:ext cx="8072494" cy="101443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33" name="Line 14"/>
          <p:cNvSpPr>
            <a:spLocks noChangeShapeType="1"/>
          </p:cNvSpPr>
          <p:nvPr/>
        </p:nvSpPr>
        <p:spPr bwMode="auto">
          <a:xfrm flipV="1">
            <a:off x="310934" y="633801"/>
            <a:ext cx="8517652" cy="28246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4" name="Rectangle 15">
            <a:hlinkClick r:id="rId3" action="ppaction://hlinkfile"/>
          </p:cNvPr>
          <p:cNvSpPr>
            <a:spLocks noChangeArrowheads="1"/>
          </p:cNvSpPr>
          <p:nvPr/>
        </p:nvSpPr>
        <p:spPr bwMode="gray">
          <a:xfrm>
            <a:off x="4157411" y="240891"/>
            <a:ext cx="2314621" cy="785819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/>
          <a:p>
            <a:pPr algn="ctr"/>
            <a:r>
              <a:rPr kumimoji="1"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</a:t>
            </a:r>
            <a:r>
              <a:rPr kumimoji="1"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、結論</a:t>
            </a:r>
            <a:endParaRPr kumimoji="1"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5" name="Rectangle 18"/>
          <p:cNvSpPr>
            <a:spLocks noChangeArrowheads="1"/>
          </p:cNvSpPr>
          <p:nvPr/>
        </p:nvSpPr>
        <p:spPr bwMode="gray">
          <a:xfrm>
            <a:off x="6814488" y="244425"/>
            <a:ext cx="1785950" cy="785818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肆</a:t>
            </a:r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、參考文獻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6" name="Rectangle 17"/>
          <p:cNvSpPr>
            <a:spLocks noChangeArrowheads="1"/>
          </p:cNvSpPr>
          <p:nvPr/>
        </p:nvSpPr>
        <p:spPr bwMode="gray">
          <a:xfrm>
            <a:off x="555795" y="240891"/>
            <a:ext cx="1496778" cy="785818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壹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、前言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7" name="Rectangle 17"/>
          <p:cNvSpPr>
            <a:spLocks noChangeArrowheads="1"/>
          </p:cNvSpPr>
          <p:nvPr/>
        </p:nvSpPr>
        <p:spPr bwMode="gray">
          <a:xfrm>
            <a:off x="2339883" y="240892"/>
            <a:ext cx="1496778" cy="785818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貳、正文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0" name="Rectangle 3"/>
          <p:cNvSpPr>
            <a:spLocks noChangeArrowheads="1"/>
          </p:cNvSpPr>
          <p:nvPr/>
        </p:nvSpPr>
        <p:spPr bwMode="gray">
          <a:xfrm>
            <a:off x="323528" y="1412776"/>
            <a:ext cx="3239166" cy="5256584"/>
          </a:xfrm>
          <a:prstGeom prst="rect">
            <a:avLst/>
          </a:prstGeom>
          <a:solidFill>
            <a:srgbClr val="5274A6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kumimoji="0" lang="en-US" altLang="zh-TW" sz="16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1" name="Rectangle 4"/>
          <p:cNvSpPr>
            <a:spLocks noChangeArrowheads="1"/>
          </p:cNvSpPr>
          <p:nvPr/>
        </p:nvSpPr>
        <p:spPr bwMode="gray">
          <a:xfrm>
            <a:off x="539552" y="1556792"/>
            <a:ext cx="8208912" cy="4968552"/>
          </a:xfrm>
          <a:prstGeom prst="rect">
            <a:avLst/>
          </a:prstGeom>
          <a:solidFill>
            <a:srgbClr val="6399AB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endParaRPr kumimoji="0" lang="zh-TW" altLang="zh-TW" sz="1600" b="1">
              <a:solidFill>
                <a:srgbClr val="FFFFFF"/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683568" y="5157192"/>
            <a:ext cx="7894387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536575" indent="-536575"/>
            <a:r>
              <a:rPr lang="zh-TW" altLang="en-US" sz="2400" b="1" dirty="0" smtClean="0">
                <a:solidFill>
                  <a:schemeClr val="bg1"/>
                </a:solidFill>
              </a:rPr>
              <a:t>四、透過本次小論文研究，看見當年美麗景象，試圖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從國小、國中深入，加以推廣、傳承</a:t>
            </a:r>
            <a:r>
              <a:rPr lang="zh-TW" altLang="en-US" sz="2400" b="1" dirty="0" smtClean="0"/>
              <a:t>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讓鼓王爭霸能夠豐華再現，重拾歷史榮景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。</a:t>
            </a:r>
            <a:endParaRPr lang="zh-TW" altLang="en-US" sz="2400" dirty="0"/>
          </a:p>
        </p:txBody>
      </p:sp>
      <p:sp>
        <p:nvSpPr>
          <p:cNvPr id="155" name="矩形 154"/>
          <p:cNvSpPr/>
          <p:nvPr/>
        </p:nvSpPr>
        <p:spPr>
          <a:xfrm>
            <a:off x="683568" y="1772816"/>
            <a:ext cx="7920881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630238" indent="-630238" algn="just"/>
            <a:r>
              <a:rPr lang="zh-TW" altLang="en-US" sz="2400" b="1" dirty="0" smtClean="0">
                <a:solidFill>
                  <a:schemeClr val="bg1"/>
                </a:solidFill>
              </a:rPr>
              <a:t>一、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尋回拔仔庄的尊嚴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，宏揚鼓藝文化優秀的傳統是社區長輩最大的心願，因為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『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鼓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』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一直是拔仔庄民共同的記憶。</a:t>
            </a:r>
            <a:endParaRPr lang="en-US" altLang="zh-TW" sz="2400" b="1" dirty="0" smtClean="0">
              <a:solidFill>
                <a:srgbClr val="FF0000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683568" y="3212976"/>
            <a:ext cx="792088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630238" indent="-630238" algn="just"/>
            <a:r>
              <a:rPr lang="zh-TW" altLang="en-US" sz="2400" b="1" dirty="0" smtClean="0">
                <a:solidFill>
                  <a:schemeClr val="bg1"/>
                </a:solidFill>
              </a:rPr>
              <a:t>二、重拾過去城隍爺聖誕當天社區鑼鼓震天情景，才能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再造社區文化生命力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</p:txBody>
      </p:sp>
      <p:sp>
        <p:nvSpPr>
          <p:cNvPr id="157" name="矩形 156"/>
          <p:cNvSpPr/>
          <p:nvPr/>
        </p:nvSpPr>
        <p:spPr>
          <a:xfrm>
            <a:off x="683568" y="4293096"/>
            <a:ext cx="792088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12788" indent="-712788"/>
            <a:endParaRPr lang="en-US" altLang="zh-TW" sz="600" b="1" dirty="0" smtClean="0">
              <a:solidFill>
                <a:schemeClr val="bg1"/>
              </a:solidFill>
            </a:endParaRPr>
          </a:p>
          <a:p>
            <a:pPr marL="712788" indent="-712788"/>
            <a:r>
              <a:rPr lang="zh-TW" altLang="en-US" sz="2400" b="1" dirty="0" smtClean="0">
                <a:solidFill>
                  <a:schemeClr val="bg1"/>
                </a:solidFill>
              </a:rPr>
              <a:t>三、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文化傳承不分族群，每個人都有傳承的責任。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marL="712788" indent="-712788"/>
            <a:endParaRPr lang="en-US" altLang="zh-TW" sz="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圓角矩形 122"/>
          <p:cNvSpPr/>
          <p:nvPr/>
        </p:nvSpPr>
        <p:spPr>
          <a:xfrm>
            <a:off x="323528" y="1412776"/>
            <a:ext cx="8352928" cy="5184576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3714744" y="5429264"/>
            <a:ext cx="83058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王漢宗粗鋼體一標準" pitchFamily="18" charset="-120"/>
              <a:ea typeface="王漢宗粗鋼體一標準" pitchFamily="18" charset="-120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5167" y="1628800"/>
            <a:ext cx="8072494" cy="4965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89013" indent="-989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李娸瑋、陳運星</a:t>
            </a:r>
            <a:r>
              <a:rPr kumimoji="1"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en-US" altLang="zh-HK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2014</a:t>
            </a:r>
            <a:r>
              <a:rPr kumimoji="1"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1"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r>
              <a:rPr kumimoji="1" lang="zh-TW" altLang="en-US" sz="24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花蓮富源社區運用城隍文化祭與鼓王爭霸戰帶動節慶觀光之研究</a:t>
            </a:r>
            <a:r>
              <a:rPr kumimoji="1"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r>
              <a:rPr kumimoji="1" lang="zh-HK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文化創意產與前瞻研討會論文集。</a:t>
            </a:r>
            <a:endParaRPr kumimoji="1" lang="en-US" altLang="zh-HK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989013" indent="-98901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zh-TW" altLang="en-US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989013" indent="-989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HK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林興華</a:t>
            </a:r>
            <a:r>
              <a:rPr kumimoji="1"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en-US" altLang="zh-HK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2014</a:t>
            </a:r>
            <a:r>
              <a:rPr kumimoji="1"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1" lang="zh-HK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r>
              <a:rPr kumimoji="1" lang="zh-TW" altLang="en-US" sz="24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為了改變風的方向，我們翩翩～富源拔仔庄社區</a:t>
            </a:r>
            <a:r>
              <a:rPr kumimoji="1"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989013" indent="-98901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989013" indent="-989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鍾瑞騰</a:t>
            </a:r>
            <a:r>
              <a:rPr kumimoji="1"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en-US" altLang="zh-HK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2005</a:t>
            </a:r>
            <a:r>
              <a:rPr kumimoji="1"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1" lang="zh-HK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r>
              <a:rPr kumimoji="1" lang="zh-TW" altLang="en-US" sz="24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社區總體營造個案分析</a:t>
            </a:r>
            <a:r>
              <a:rPr kumimoji="1" lang="en-US" altLang="zh-TW" sz="24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--</a:t>
            </a:r>
            <a:r>
              <a:rPr kumimoji="1" lang="zh-TW" altLang="en-US" sz="24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以花蓮縣拔仔庄社區為例</a:t>
            </a:r>
            <a:r>
              <a:rPr kumimoji="1"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。國立台東大學區域政策與發展研究所公共事務管理在職專班</a:t>
            </a:r>
            <a:r>
              <a:rPr kumimoji="1" lang="zh-HK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碩士論文。</a:t>
            </a:r>
            <a:endParaRPr kumimoji="1" lang="en-US" altLang="zh-HK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989013" indent="-98901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989013" indent="-989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HK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林佩蓉</a:t>
            </a:r>
            <a:r>
              <a:rPr kumimoji="1"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en-US" altLang="zh-HK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2002</a:t>
            </a:r>
            <a:r>
              <a:rPr kumimoji="1"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1" lang="zh-HK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r>
              <a:rPr kumimoji="1" lang="zh-HK" altLang="en-US" sz="24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瑞穗富源保安宮鼓王爭霸戰</a:t>
            </a:r>
            <a:r>
              <a:rPr kumimoji="1" lang="zh-HK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。財團法人賴和文基金會第二屆全國高中人文獎。</a:t>
            </a:r>
            <a:endParaRPr kumimoji="1" lang="en-US" altLang="zh-HK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06691" y="240892"/>
            <a:ext cx="8861583" cy="78581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 sz="2000" b="1" dirty="0">
              <a:solidFill>
                <a:srgbClr val="C8A5E5"/>
              </a:solidFill>
            </a:endParaRPr>
          </a:p>
        </p:txBody>
      </p:sp>
      <p:grpSp>
        <p:nvGrpSpPr>
          <p:cNvPr id="16" name="群組 130"/>
          <p:cNvGrpSpPr>
            <a:grpSpLocks/>
          </p:cNvGrpSpPr>
          <p:nvPr/>
        </p:nvGrpSpPr>
        <p:grpSpPr bwMode="auto">
          <a:xfrm>
            <a:off x="1" y="32699"/>
            <a:ext cx="9143999" cy="1197891"/>
            <a:chOff x="105460" y="1485801"/>
            <a:chExt cx="9038556" cy="2159000"/>
          </a:xfrm>
        </p:grpSpPr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05460" y="3501926"/>
              <a:ext cx="9038556" cy="142875"/>
              <a:chOff x="0" y="3748"/>
              <a:chExt cx="5828" cy="90"/>
            </a:xfrm>
          </p:grpSpPr>
          <p:sp>
            <p:nvSpPr>
              <p:cNvPr id="69" name="Rectangle 12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0" name="Rectangle 13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1" name="Rectangle 14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2" name="Rectangle 15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3" name="Rectangle 16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4" name="Rectangle 17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5" name="Rectangle 18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6" name="Rectangle 19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7" name="Rectangle 20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8" name="Rectangle 21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9" name="Rectangle 22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0" name="Rectangle 23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1" name="Rectangle 24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2" name="Rectangle 25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3" name="Rectangle 26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4" name="Rectangle 27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5" name="Rectangle 28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6" name="Rectangle 29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7" name="Rectangle 30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8" name="Rectangle 31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9" name="Rectangle 32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0" name="Rectangle 33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1" name="Rectangle 34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2" name="Rectangle 35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3" name="Rectangle 36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4" name="Rectangle 37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5" name="Rectangle 38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6" name="Rectangle 39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7" name="Rectangle 40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8" name="Rectangle 41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9" name="Rectangle 42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0" name="Rectangle 43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1" name="Rectangle 44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2" name="Rectangle 45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3" name="Rectangle 46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4" name="Rectangle 47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5" name="Rectangle 48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6" name="Rectangle 49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7" name="Rectangle 50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8" name="Rectangle 51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9" name="Rectangle 52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0" name="Rectangle 53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1" name="Rectangle 54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2" name="Rectangle 55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3" name="Rectangle 56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4" name="Rectangle 57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5" name="Rectangle 58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6" name="Rectangle 59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7" name="Rectangle 60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8" name="Rectangle 61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  <p:grpSp>
          <p:nvGrpSpPr>
            <p:cNvPr id="18" name="Group 66"/>
            <p:cNvGrpSpPr>
              <a:grpSpLocks/>
            </p:cNvGrpSpPr>
            <p:nvPr/>
          </p:nvGrpSpPr>
          <p:grpSpPr bwMode="auto">
            <a:xfrm>
              <a:off x="105460" y="1485801"/>
              <a:ext cx="9038556" cy="142875"/>
              <a:chOff x="0" y="3748"/>
              <a:chExt cx="5828" cy="90"/>
            </a:xfrm>
          </p:grpSpPr>
          <p:sp>
            <p:nvSpPr>
              <p:cNvPr id="19" name="Rectangle 67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0" name="Rectangle 68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1" name="Rectangle 69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2" name="Rectangle 70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3" name="Rectangle 71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4" name="Rectangle 72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5" name="Rectangle 73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6" name="Rectangle 74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7" name="Rectangle 75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8" name="Rectangle 76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9" name="Rectangle 77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0" name="Rectangle 78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1" name="Rectangle 79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2" name="Rectangle 80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3" name="Rectangle 81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4" name="Rectangle 82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5" name="Rectangle 83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6" name="Rectangle 84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7" name="Rectangle 85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8" name="Rectangle 86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9" name="Rectangle 87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0" name="Rectangle 88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1" name="Rectangle 89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2" name="Rectangle 90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3" name="Rectangle 91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4" name="Rectangle 92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5" name="Rectangle 93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6" name="Rectangle 94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7" name="Rectangle 95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8" name="Rectangle 96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9" name="Rectangle 97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0" name="Rectangle 98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1" name="Rectangle 99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2" name="Rectangle 100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3" name="Rectangle 101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4" name="Rectangle 102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5" name="Rectangle 103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6" name="Rectangle 104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7" name="Rectangle 105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8" name="Rectangle 106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9" name="Rectangle 107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0" name="Rectangle 108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1" name="Rectangle 109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2" name="Rectangle 110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3" name="Rectangle 111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4" name="Rectangle 112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5" name="Rectangle 113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6" name="Rectangle 114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7" name="Rectangle 115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8" name="Rectangle 116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</p:grpSp>
      <p:sp>
        <p:nvSpPr>
          <p:cNvPr id="119" name="標題 2"/>
          <p:cNvSpPr txBox="1">
            <a:spLocks/>
          </p:cNvSpPr>
          <p:nvPr/>
        </p:nvSpPr>
        <p:spPr>
          <a:xfrm>
            <a:off x="436710" y="254077"/>
            <a:ext cx="8072494" cy="101443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20" name="標題 2"/>
          <p:cNvSpPr txBox="1">
            <a:spLocks/>
          </p:cNvSpPr>
          <p:nvPr/>
        </p:nvSpPr>
        <p:spPr>
          <a:xfrm>
            <a:off x="436710" y="254077"/>
            <a:ext cx="8072494" cy="101443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21" name="Line 14"/>
          <p:cNvSpPr>
            <a:spLocks noChangeShapeType="1"/>
          </p:cNvSpPr>
          <p:nvPr/>
        </p:nvSpPr>
        <p:spPr bwMode="auto">
          <a:xfrm flipV="1">
            <a:off x="310934" y="633801"/>
            <a:ext cx="8517652" cy="28246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" name="Rectangle 15"/>
          <p:cNvSpPr>
            <a:spLocks noChangeArrowheads="1"/>
          </p:cNvSpPr>
          <p:nvPr/>
        </p:nvSpPr>
        <p:spPr bwMode="gray">
          <a:xfrm>
            <a:off x="5480439" y="230258"/>
            <a:ext cx="3163528" cy="785819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/>
          <a:p>
            <a:pPr algn="ctr"/>
            <a:r>
              <a:rPr kumimoji="1"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肆、</a:t>
            </a:r>
            <a:r>
              <a:rPr kumimoji="1"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參考文獻</a:t>
            </a:r>
            <a:endParaRPr kumimoji="1"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4" name="Rectangle 17"/>
          <p:cNvSpPr>
            <a:spLocks noChangeArrowheads="1"/>
          </p:cNvSpPr>
          <p:nvPr/>
        </p:nvSpPr>
        <p:spPr bwMode="gray">
          <a:xfrm>
            <a:off x="3794646" y="258506"/>
            <a:ext cx="1496778" cy="785818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参、結論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5" name="Rectangle 17"/>
          <p:cNvSpPr>
            <a:spLocks noChangeArrowheads="1"/>
          </p:cNvSpPr>
          <p:nvPr/>
        </p:nvSpPr>
        <p:spPr bwMode="gray">
          <a:xfrm>
            <a:off x="2124509" y="230886"/>
            <a:ext cx="1496778" cy="785818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貳、正文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6" name="Rectangle 17"/>
          <p:cNvSpPr>
            <a:spLocks noChangeArrowheads="1"/>
          </p:cNvSpPr>
          <p:nvPr/>
        </p:nvSpPr>
        <p:spPr bwMode="gray">
          <a:xfrm>
            <a:off x="449470" y="219626"/>
            <a:ext cx="1496778" cy="785818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壹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、前言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885826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496944" cy="12192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06CA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</a:t>
            </a: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</a:t>
            </a:r>
            <a:r>
              <a:rPr lang="zh-TW" altLang="en-US" sz="4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</a:t>
            </a:r>
            <a:r>
              <a:rPr lang="zh-TW" altLang="en-US" sz="48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位</a:t>
            </a:r>
            <a:r>
              <a:rPr lang="zh-TW" altLang="en-US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評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審</a:t>
            </a:r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en-US" sz="48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聆</a:t>
            </a:r>
            <a:r>
              <a:rPr lang="zh-TW" altLang="en-US" sz="4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聽</a:t>
            </a:r>
            <a:r>
              <a:rPr lang="zh-TW" altLang="en-US" sz="48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endParaRPr lang="zh-TW" altLang="en-US" sz="4800" b="1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214282" y="4500570"/>
            <a:ext cx="2714644" cy="2357430"/>
          </a:xfrm>
          <a:custGeom>
            <a:avLst/>
            <a:gdLst/>
            <a:ahLst/>
            <a:cxnLst/>
            <a:rect l="0" t="0" r="0" b="0"/>
            <a:pathLst>
              <a:path w="2505152" h="2491576">
                <a:moveTo>
                  <a:pt x="1238889" y="2491575"/>
                </a:moveTo>
                <a:lnTo>
                  <a:pt x="1323039" y="2472249"/>
                </a:lnTo>
                <a:lnTo>
                  <a:pt x="1405337" y="2449028"/>
                </a:lnTo>
                <a:lnTo>
                  <a:pt x="1485603" y="2422043"/>
                </a:lnTo>
                <a:lnTo>
                  <a:pt x="1563669" y="2391434"/>
                </a:lnTo>
                <a:lnTo>
                  <a:pt x="1639372" y="2357349"/>
                </a:lnTo>
                <a:lnTo>
                  <a:pt x="1712562" y="2319940"/>
                </a:lnTo>
                <a:lnTo>
                  <a:pt x="1783094" y="2279371"/>
                </a:lnTo>
                <a:lnTo>
                  <a:pt x="1850835" y="2235807"/>
                </a:lnTo>
                <a:lnTo>
                  <a:pt x="1915661" y="2189421"/>
                </a:lnTo>
                <a:lnTo>
                  <a:pt x="1977458" y="2140390"/>
                </a:lnTo>
                <a:lnTo>
                  <a:pt x="2036125" y="2088896"/>
                </a:lnTo>
                <a:lnTo>
                  <a:pt x="2091565" y="2035124"/>
                </a:lnTo>
                <a:lnTo>
                  <a:pt x="2143698" y="1979263"/>
                </a:lnTo>
                <a:lnTo>
                  <a:pt x="2192451" y="1921504"/>
                </a:lnTo>
                <a:lnTo>
                  <a:pt x="2237763" y="1862041"/>
                </a:lnTo>
                <a:lnTo>
                  <a:pt x="2279583" y="1801068"/>
                </a:lnTo>
                <a:lnTo>
                  <a:pt x="2317872" y="1738781"/>
                </a:lnTo>
                <a:lnTo>
                  <a:pt x="2352598" y="1675377"/>
                </a:lnTo>
                <a:lnTo>
                  <a:pt x="2383745" y="1611051"/>
                </a:lnTo>
                <a:lnTo>
                  <a:pt x="2411302" y="1545999"/>
                </a:lnTo>
                <a:lnTo>
                  <a:pt x="2435273" y="1480415"/>
                </a:lnTo>
                <a:lnTo>
                  <a:pt x="2455670" y="1414490"/>
                </a:lnTo>
                <a:lnTo>
                  <a:pt x="2472513" y="1348413"/>
                </a:lnTo>
                <a:lnTo>
                  <a:pt x="2485837" y="1282373"/>
                </a:lnTo>
                <a:lnTo>
                  <a:pt x="2495682" y="1216552"/>
                </a:lnTo>
                <a:lnTo>
                  <a:pt x="2502100" y="1151130"/>
                </a:lnTo>
                <a:lnTo>
                  <a:pt x="2505151" y="1086281"/>
                </a:lnTo>
                <a:lnTo>
                  <a:pt x="2504904" y="1022177"/>
                </a:lnTo>
                <a:lnTo>
                  <a:pt x="2501436" y="958980"/>
                </a:lnTo>
                <a:lnTo>
                  <a:pt x="2494835" y="896852"/>
                </a:lnTo>
                <a:lnTo>
                  <a:pt x="2485191" y="835945"/>
                </a:lnTo>
                <a:lnTo>
                  <a:pt x="2472606" y="776407"/>
                </a:lnTo>
                <a:lnTo>
                  <a:pt x="2457189" y="718376"/>
                </a:lnTo>
                <a:lnTo>
                  <a:pt x="2439053" y="661986"/>
                </a:lnTo>
                <a:lnTo>
                  <a:pt x="2418320" y="607362"/>
                </a:lnTo>
                <a:lnTo>
                  <a:pt x="2395114" y="554622"/>
                </a:lnTo>
                <a:lnTo>
                  <a:pt x="2369568" y="503876"/>
                </a:lnTo>
                <a:lnTo>
                  <a:pt x="2341818" y="455224"/>
                </a:lnTo>
                <a:lnTo>
                  <a:pt x="2312004" y="408761"/>
                </a:lnTo>
                <a:lnTo>
                  <a:pt x="2280269" y="364570"/>
                </a:lnTo>
                <a:lnTo>
                  <a:pt x="2246764" y="322728"/>
                </a:lnTo>
                <a:lnTo>
                  <a:pt x="2211636" y="283302"/>
                </a:lnTo>
                <a:lnTo>
                  <a:pt x="2175039" y="246349"/>
                </a:lnTo>
                <a:lnTo>
                  <a:pt x="2137128" y="211919"/>
                </a:lnTo>
                <a:lnTo>
                  <a:pt x="2098057" y="180051"/>
                </a:lnTo>
                <a:lnTo>
                  <a:pt x="2057984" y="150778"/>
                </a:lnTo>
                <a:lnTo>
                  <a:pt x="2017064" y="124121"/>
                </a:lnTo>
                <a:lnTo>
                  <a:pt x="1975456" y="100092"/>
                </a:lnTo>
                <a:lnTo>
                  <a:pt x="1933314" y="78697"/>
                </a:lnTo>
                <a:lnTo>
                  <a:pt x="1890792" y="59929"/>
                </a:lnTo>
                <a:lnTo>
                  <a:pt x="1848045" y="43778"/>
                </a:lnTo>
                <a:lnTo>
                  <a:pt x="1805222" y="30220"/>
                </a:lnTo>
                <a:lnTo>
                  <a:pt x="1762472" y="19225"/>
                </a:lnTo>
                <a:lnTo>
                  <a:pt x="1719938" y="10756"/>
                </a:lnTo>
                <a:lnTo>
                  <a:pt x="1677765" y="4766"/>
                </a:lnTo>
                <a:lnTo>
                  <a:pt x="1636089" y="1201"/>
                </a:lnTo>
                <a:lnTo>
                  <a:pt x="1595041" y="0"/>
                </a:lnTo>
                <a:lnTo>
                  <a:pt x="1554753" y="1095"/>
                </a:lnTo>
                <a:lnTo>
                  <a:pt x="1515347" y="4411"/>
                </a:lnTo>
                <a:lnTo>
                  <a:pt x="1476942" y="9866"/>
                </a:lnTo>
                <a:lnTo>
                  <a:pt x="1439649" y="17372"/>
                </a:lnTo>
                <a:lnTo>
                  <a:pt x="1403574" y="26837"/>
                </a:lnTo>
                <a:lnTo>
                  <a:pt x="1368819" y="38162"/>
                </a:lnTo>
                <a:lnTo>
                  <a:pt x="1335475" y="51242"/>
                </a:lnTo>
                <a:lnTo>
                  <a:pt x="1303630" y="65969"/>
                </a:lnTo>
                <a:lnTo>
                  <a:pt x="1273362" y="82232"/>
                </a:lnTo>
                <a:lnTo>
                  <a:pt x="1244745" y="99913"/>
                </a:lnTo>
                <a:lnTo>
                  <a:pt x="1217841" y="118894"/>
                </a:lnTo>
                <a:lnTo>
                  <a:pt x="1192709" y="139052"/>
                </a:lnTo>
                <a:lnTo>
                  <a:pt x="1169397" y="160262"/>
                </a:lnTo>
                <a:lnTo>
                  <a:pt x="1147947" y="182398"/>
                </a:lnTo>
                <a:lnTo>
                  <a:pt x="1128392" y="205331"/>
                </a:lnTo>
                <a:lnTo>
                  <a:pt x="1110759" y="228933"/>
                </a:lnTo>
                <a:lnTo>
                  <a:pt x="1095065" y="253074"/>
                </a:lnTo>
                <a:lnTo>
                  <a:pt x="1081319" y="277623"/>
                </a:lnTo>
                <a:lnTo>
                  <a:pt x="1069524" y="302452"/>
                </a:lnTo>
                <a:lnTo>
                  <a:pt x="1059674" y="327432"/>
                </a:lnTo>
                <a:lnTo>
                  <a:pt x="1051754" y="352435"/>
                </a:lnTo>
                <a:lnTo>
                  <a:pt x="1045743" y="377336"/>
                </a:lnTo>
                <a:lnTo>
                  <a:pt x="1041614" y="402012"/>
                </a:lnTo>
                <a:lnTo>
                  <a:pt x="1039328" y="426341"/>
                </a:lnTo>
                <a:lnTo>
                  <a:pt x="1038843" y="450205"/>
                </a:lnTo>
                <a:lnTo>
                  <a:pt x="1040109" y="473491"/>
                </a:lnTo>
                <a:lnTo>
                  <a:pt x="1043069" y="496087"/>
                </a:lnTo>
                <a:lnTo>
                  <a:pt x="1047658" y="517886"/>
                </a:lnTo>
                <a:lnTo>
                  <a:pt x="1053807" y="538787"/>
                </a:lnTo>
                <a:lnTo>
                  <a:pt x="1061440" y="558693"/>
                </a:lnTo>
                <a:lnTo>
                  <a:pt x="1070477" y="577511"/>
                </a:lnTo>
                <a:lnTo>
                  <a:pt x="1080829" y="595155"/>
                </a:lnTo>
                <a:lnTo>
                  <a:pt x="1092406" y="611543"/>
                </a:lnTo>
                <a:lnTo>
                  <a:pt x="1105112" y="626603"/>
                </a:lnTo>
                <a:lnTo>
                  <a:pt x="1118845" y="640266"/>
                </a:lnTo>
                <a:lnTo>
                  <a:pt x="1133502" y="652469"/>
                </a:lnTo>
                <a:lnTo>
                  <a:pt x="1148974" y="663157"/>
                </a:lnTo>
                <a:lnTo>
                  <a:pt x="1165152" y="672284"/>
                </a:lnTo>
                <a:lnTo>
                  <a:pt x="1181921" y="679807"/>
                </a:lnTo>
                <a:lnTo>
                  <a:pt x="1199166" y="685694"/>
                </a:lnTo>
                <a:lnTo>
                  <a:pt x="1216769" y="689917"/>
                </a:lnTo>
                <a:lnTo>
                  <a:pt x="1234612" y="692459"/>
                </a:lnTo>
                <a:lnTo>
                  <a:pt x="1252576" y="693308"/>
                </a:lnTo>
                <a:lnTo>
                  <a:pt x="1270539" y="692459"/>
                </a:lnTo>
                <a:lnTo>
                  <a:pt x="1288382" y="689917"/>
                </a:lnTo>
                <a:lnTo>
                  <a:pt x="1305985" y="685694"/>
                </a:lnTo>
                <a:lnTo>
                  <a:pt x="1323230" y="679807"/>
                </a:lnTo>
                <a:lnTo>
                  <a:pt x="1339999" y="672284"/>
                </a:lnTo>
                <a:lnTo>
                  <a:pt x="1356177" y="663157"/>
                </a:lnTo>
                <a:lnTo>
                  <a:pt x="1371649" y="652469"/>
                </a:lnTo>
                <a:lnTo>
                  <a:pt x="1386306" y="640266"/>
                </a:lnTo>
                <a:lnTo>
                  <a:pt x="1400039" y="626603"/>
                </a:lnTo>
                <a:lnTo>
                  <a:pt x="1412745" y="611543"/>
                </a:lnTo>
                <a:lnTo>
                  <a:pt x="1424322" y="595155"/>
                </a:lnTo>
                <a:lnTo>
                  <a:pt x="1434674" y="577511"/>
                </a:lnTo>
                <a:lnTo>
                  <a:pt x="1443711" y="558693"/>
                </a:lnTo>
                <a:lnTo>
                  <a:pt x="1451344" y="538787"/>
                </a:lnTo>
                <a:lnTo>
                  <a:pt x="1457493" y="517886"/>
                </a:lnTo>
                <a:lnTo>
                  <a:pt x="1462082" y="496087"/>
                </a:lnTo>
                <a:lnTo>
                  <a:pt x="1465042" y="473491"/>
                </a:lnTo>
                <a:lnTo>
                  <a:pt x="1466308" y="450205"/>
                </a:lnTo>
                <a:lnTo>
                  <a:pt x="1465823" y="426341"/>
                </a:lnTo>
                <a:lnTo>
                  <a:pt x="1463537" y="402012"/>
                </a:lnTo>
                <a:lnTo>
                  <a:pt x="1459408" y="377336"/>
                </a:lnTo>
                <a:lnTo>
                  <a:pt x="1453397" y="352435"/>
                </a:lnTo>
                <a:lnTo>
                  <a:pt x="1445478" y="327432"/>
                </a:lnTo>
                <a:lnTo>
                  <a:pt x="1435627" y="302452"/>
                </a:lnTo>
                <a:lnTo>
                  <a:pt x="1423832" y="277623"/>
                </a:lnTo>
                <a:lnTo>
                  <a:pt x="1410086" y="253074"/>
                </a:lnTo>
                <a:lnTo>
                  <a:pt x="1394392" y="228933"/>
                </a:lnTo>
                <a:lnTo>
                  <a:pt x="1376759" y="205331"/>
                </a:lnTo>
                <a:lnTo>
                  <a:pt x="1357204" y="182398"/>
                </a:lnTo>
                <a:lnTo>
                  <a:pt x="1335754" y="160262"/>
                </a:lnTo>
                <a:lnTo>
                  <a:pt x="1312442" y="139052"/>
                </a:lnTo>
                <a:lnTo>
                  <a:pt x="1287310" y="118894"/>
                </a:lnTo>
                <a:lnTo>
                  <a:pt x="1260406" y="99913"/>
                </a:lnTo>
                <a:lnTo>
                  <a:pt x="1231789" y="82232"/>
                </a:lnTo>
                <a:lnTo>
                  <a:pt x="1201521" y="65969"/>
                </a:lnTo>
                <a:lnTo>
                  <a:pt x="1169676" y="51242"/>
                </a:lnTo>
                <a:lnTo>
                  <a:pt x="1136332" y="38162"/>
                </a:lnTo>
                <a:lnTo>
                  <a:pt x="1101577" y="26837"/>
                </a:lnTo>
                <a:lnTo>
                  <a:pt x="1065502" y="17372"/>
                </a:lnTo>
                <a:lnTo>
                  <a:pt x="1028209" y="9866"/>
                </a:lnTo>
                <a:lnTo>
                  <a:pt x="989804" y="4411"/>
                </a:lnTo>
                <a:lnTo>
                  <a:pt x="950398" y="1095"/>
                </a:lnTo>
                <a:lnTo>
                  <a:pt x="910110" y="0"/>
                </a:lnTo>
                <a:lnTo>
                  <a:pt x="869063" y="1201"/>
                </a:lnTo>
                <a:lnTo>
                  <a:pt x="827386" y="4766"/>
                </a:lnTo>
                <a:lnTo>
                  <a:pt x="785212" y="10756"/>
                </a:lnTo>
                <a:lnTo>
                  <a:pt x="742679" y="19225"/>
                </a:lnTo>
                <a:lnTo>
                  <a:pt x="699929" y="30220"/>
                </a:lnTo>
                <a:lnTo>
                  <a:pt x="657106" y="43778"/>
                </a:lnTo>
                <a:lnTo>
                  <a:pt x="614359" y="59929"/>
                </a:lnTo>
                <a:lnTo>
                  <a:pt x="571837" y="78697"/>
                </a:lnTo>
                <a:lnTo>
                  <a:pt x="529695" y="100092"/>
                </a:lnTo>
                <a:lnTo>
                  <a:pt x="488086" y="124121"/>
                </a:lnTo>
                <a:lnTo>
                  <a:pt x="447167" y="150778"/>
                </a:lnTo>
                <a:lnTo>
                  <a:pt x="407094" y="180051"/>
                </a:lnTo>
                <a:lnTo>
                  <a:pt x="368023" y="211919"/>
                </a:lnTo>
                <a:lnTo>
                  <a:pt x="330112" y="246349"/>
                </a:lnTo>
                <a:lnTo>
                  <a:pt x="293515" y="283302"/>
                </a:lnTo>
                <a:lnTo>
                  <a:pt x="258387" y="322728"/>
                </a:lnTo>
                <a:lnTo>
                  <a:pt x="224881" y="364570"/>
                </a:lnTo>
                <a:lnTo>
                  <a:pt x="193148" y="408761"/>
                </a:lnTo>
                <a:lnTo>
                  <a:pt x="163333" y="455224"/>
                </a:lnTo>
                <a:lnTo>
                  <a:pt x="135583" y="503876"/>
                </a:lnTo>
                <a:lnTo>
                  <a:pt x="110037" y="554622"/>
                </a:lnTo>
                <a:lnTo>
                  <a:pt x="86831" y="607362"/>
                </a:lnTo>
                <a:lnTo>
                  <a:pt x="66098" y="661986"/>
                </a:lnTo>
                <a:lnTo>
                  <a:pt x="47962" y="718376"/>
                </a:lnTo>
                <a:lnTo>
                  <a:pt x="32545" y="776407"/>
                </a:lnTo>
                <a:lnTo>
                  <a:pt x="19960" y="835945"/>
                </a:lnTo>
                <a:lnTo>
                  <a:pt x="10316" y="896852"/>
                </a:lnTo>
                <a:lnTo>
                  <a:pt x="3714" y="958980"/>
                </a:lnTo>
                <a:lnTo>
                  <a:pt x="247" y="1022177"/>
                </a:lnTo>
                <a:lnTo>
                  <a:pt x="0" y="1086281"/>
                </a:lnTo>
                <a:lnTo>
                  <a:pt x="3051" y="1151130"/>
                </a:lnTo>
                <a:lnTo>
                  <a:pt x="9469" y="1216552"/>
                </a:lnTo>
                <a:lnTo>
                  <a:pt x="19314" y="1282373"/>
                </a:lnTo>
                <a:lnTo>
                  <a:pt x="32638" y="1348413"/>
                </a:lnTo>
                <a:lnTo>
                  <a:pt x="49482" y="1414490"/>
                </a:lnTo>
                <a:lnTo>
                  <a:pt x="69878" y="1480415"/>
                </a:lnTo>
                <a:lnTo>
                  <a:pt x="93849" y="1545999"/>
                </a:lnTo>
                <a:lnTo>
                  <a:pt x="121406" y="1611051"/>
                </a:lnTo>
                <a:lnTo>
                  <a:pt x="152553" y="1675377"/>
                </a:lnTo>
                <a:lnTo>
                  <a:pt x="187279" y="1738781"/>
                </a:lnTo>
                <a:lnTo>
                  <a:pt x="225567" y="1801068"/>
                </a:lnTo>
                <a:lnTo>
                  <a:pt x="267388" y="1862041"/>
                </a:lnTo>
                <a:lnTo>
                  <a:pt x="312700" y="1921504"/>
                </a:lnTo>
                <a:lnTo>
                  <a:pt x="361453" y="1979263"/>
                </a:lnTo>
                <a:lnTo>
                  <a:pt x="413586" y="2035124"/>
                </a:lnTo>
                <a:lnTo>
                  <a:pt x="469027" y="2088896"/>
                </a:lnTo>
                <a:lnTo>
                  <a:pt x="527693" y="2140390"/>
                </a:lnTo>
                <a:lnTo>
                  <a:pt x="589490" y="2189421"/>
                </a:lnTo>
                <a:lnTo>
                  <a:pt x="654316" y="2235807"/>
                </a:lnTo>
                <a:lnTo>
                  <a:pt x="722057" y="2279371"/>
                </a:lnTo>
                <a:lnTo>
                  <a:pt x="792589" y="2319940"/>
                </a:lnTo>
                <a:lnTo>
                  <a:pt x="865779" y="2357349"/>
                </a:lnTo>
                <a:lnTo>
                  <a:pt x="941482" y="2391434"/>
                </a:lnTo>
                <a:lnTo>
                  <a:pt x="1019548" y="2422043"/>
                </a:lnTo>
                <a:lnTo>
                  <a:pt x="1099814" y="2449028"/>
                </a:lnTo>
                <a:lnTo>
                  <a:pt x="1182112" y="2472249"/>
                </a:lnTo>
                <a:lnTo>
                  <a:pt x="1266262" y="2491575"/>
                </a:lnTo>
              </a:path>
            </a:pathLst>
          </a:custGeom>
          <a:solidFill>
            <a:srgbClr val="FF0000"/>
          </a:solidFill>
          <a:ln w="11429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Rectangle 24"/>
          <p:cNvSpPr txBox="1">
            <a:spLocks/>
          </p:cNvSpPr>
          <p:nvPr/>
        </p:nvSpPr>
        <p:spPr>
          <a:xfrm>
            <a:off x="0" y="5000636"/>
            <a:ext cx="2928661" cy="1277928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anchor="ctr"/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zh-TW" altLang="en-US" sz="4400" kern="0" dirty="0">
                <a:ln w="0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5000" endPos="55000" dist="5000" dir="5400000" sy="-100000" algn="bl" rotWithShape="0"/>
                </a:effectLst>
                <a:latin typeface="+mn-ea"/>
                <a:cs typeface="+mj-cs"/>
              </a:rPr>
              <a:t>簡</a:t>
            </a:r>
            <a:r>
              <a:rPr lang="zh-TW" altLang="en-US" sz="4400" kern="0" dirty="0">
                <a:ln w="0">
                  <a:solidFill>
                    <a:srgbClr val="FFFFFF"/>
                  </a:solidFill>
                  <a:prstDash val="solid"/>
                </a:ln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+mn-ea"/>
                <a:cs typeface="+mj-cs"/>
              </a:rPr>
              <a:t>報完畢</a:t>
            </a:r>
            <a:endParaRPr lang="en-US" altLang="zh-TW" sz="4400" kern="0" dirty="0">
              <a:ln w="0">
                <a:solidFill>
                  <a:srgbClr val="FFFFFF"/>
                </a:solidFill>
                <a:prstDash val="solid"/>
              </a:ln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latin typeface="+mn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zh-TW" altLang="en-US" sz="4400" kern="0" dirty="0">
                <a:ln w="0">
                  <a:solidFill>
                    <a:srgbClr val="FFFFFF"/>
                  </a:solidFill>
                  <a:prstDash val="solid"/>
                </a:ln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+mn-ea"/>
                <a:cs typeface="+mj-cs"/>
              </a:rPr>
              <a:t>敬請指教</a:t>
            </a:r>
            <a:endParaRPr lang="zh-TW" sz="4400" kern="0" dirty="0">
              <a:ln w="0">
                <a:solidFill>
                  <a:srgbClr val="FFFFFF"/>
                </a:solidFill>
                <a:prstDash val="solid"/>
              </a:ln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latin typeface="+mn-ea"/>
              <a:cs typeface="+mj-cs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000364" y="2143116"/>
            <a:ext cx="217488" cy="2159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7" name="Lido  Santell - Ashle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250029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 M -0.1920375 0.4734417 L -0.1828347 0.4706237 L -0.1738346 0.4672376 L -0.1650566 0.4633028 L -0.1565192 0.4588394 L -0.1482401 0.4538694 L -0.140236 0.4484147 L -0.1325226 0.4424991 L -0.1251142 0.4361469 L -0.1180249 0.429383 L -0.1112666 0.4222336 L -0.1048508 0.414725 L -9.878784E-02 0.406884 L -0.0930864 0.3987387 L -8.775464E-02 0.3903167 L -8.279917E-02 0.3816459 L -7.822569E-02 0.3727552 L -7.403851E-02 0.363673 L -7.024068E-02 0.3544276 L -0.0668345 0.345048 L -6.382089E-02 0.3355624 L -6.119934E-02 0.3259993 L -5.896876E-02 0.3163863 L -5.712669E-02 0.3067513 L -5.566965E-02 0.2971216 L -5.459297E-02 0.2875241 L -5.389098E-02 0.2779845 L -5.355741E-02 0.2685286 L -5.358436E-02 0.2591811 L -5.396363E-02 0.2499661 L -5.468562E-02 0.2409069 L -5.574035E-02 0.2320258 L -5.711652E-02 0.2233441 L -0.0588027 0.2148824 L -6.078583E-02 0.20666 L -6.305338E-02 0.198695 L -6.559117E-02 0.1910046 L -6.838506E-02 0.183605 L -7.141978E-02 0.1765109 L -7.468016E-02 0.1697359 L -7.815077E-02 0.1632922 L -8.181491E-02 0.1571909 L -8.565657E-02 0.1514421 L -8.965895E-02 0.1460537 L -9.380493E-02 0.1410334 L -9.807764E-02 0.1363865 L -0.1024601 0.132118 L -0.1069352 0.1282309 L -0.1114856 0.1247272 L -0.1160944 0.1216074 L -0.1207445 0.1188709 L -0.1254194 0.1165157 L -0.1301025 0.1145389 L -0.1347778 0.1129357 L -0.1394294 0.1117007 L -0.1440414 0.1108272 L -0.1485993 0.1103074 L -0.1530882 0.1101322 L -0.1574942 0.110292 L -0.1618036 0.1107755 L -0.1660037 0.1115709 L -0.1700821 0.1126655 L -0.1740272 0.1140456 L -0.1778282 0.1156968 L -0.1814748 0.1176043 L -0.1849574 0.1197517 L -0.1882676 0.122123 L -0.1913971 0.1247013 L -0.1943393 0.1274689 L -0.1970878 0.1304081 L -0.1996372 0.1335009 L -0.2019831 0.1367287 L -0.2041216 0.1400728 L -0.2060499 0.1435142 L -0.2077663 0.1470343 L -0.2092695 0.1506141 L -0.2105595 0.1542344 L -0.2116367 0.1578768 L -0.2125028 0.1615226 L -0.2131602 0.1651537 L -0.2136118 0.1687516 L -0.2138617 0.1722993 L -0.2139148 0.175779 L -0.2137763 0.1791744 L -0.2134527 0.1824692 L -0.2129509 0.1856479 L -0.2122784 0.1886955 L -0.2114435 0.1915981 L -0.2104553 0.194342 L -0.2093231 0.1969148 L -0.2080571 0.1993046 L -0.2066675 0.2015006 L -0.2051657 0.2034927 L -0.2035628 0.205272 L -0.2018707 0.2068307 L -0.2001016 0.2081615 L -0.1982677 0.2092585 L -0.1963817 0.2101169 L -0.1944565 0.2107328 L -0.1925052 0.2111033 L -0.1905407 0.211227 L -0.1885763 0.2111033 L -0.1866249 0.2107328 L -0.1846998 0.2101169 L -0.1828138 0.2092585 L -0.18098 0.2081615 L -0.1792107 0.2068307 L -0.1775187 0.205272 L -0.1759157 0.2034927 L -0.1744139 0.2015006 L -0.1730244 0.1993046 L -0.1717584 0.1969148 L -0.1706261 0.194342 L -0.169638 0.1915981 L -0.1688031 0.1886955 L -0.1681306 0.1856479 L -0.1676288 0.1824692 L -0.1673052 0.1791744 L -0.1671667 0.175779 L -0.1672198 0.1722993 L -0.1674696 0.1687516 L -0.1679213 0.1651537 L -0.1685786 0.1615226 L -0.1694448 0.1578768 L -0.170522 0.1542344 L -0.171812 0.1506141 L -0.1733152 0.1470343 L -0.1750316 0.1435142 L -0.1769599 0.1400728 L -0.1790984 0.1367287 L -0.1814442 0.1335009 L -0.1839937 0.1304081 L -0.1867421 0.1274689 L -0.1896843 0.1247013 L -0.1928139 0.122123 L -0.196124 0.1197517 L -0.1996067 0.1176043 L -0.2032533 0.1156968 L -0.2070542 0.1140456 L -0.2109993 0.1126655 L -0.2150778 0.1115709 L -0.2192778 0.1107755 L -0.2235872 0.110292 L -0.2279932 0.1101322 L -0.2324821 0.1103074 L -0.23704 0.1108272 L -0.2416522 0.1117007 L -0.2463036 0.1129357 L -0.2509789 0.1145389 L -0.2556621 0.1165157 L -0.260337 0.1188709 L -0.2649873 0.1216074 L -0.2695959 0.1247272 L -0.2741463 0.1282309 L -0.2786213 0.132118 L -0.2830038 0.1363865 L -0.2872766 0.1410334 L -0.2914225 0.1460537 L -0.2954249 0.1514421 L -0.2992666 0.1571909 L -0.3029308 0.1632922 L -0.3064012 0.1697359 L -0.3096617 0.1765109 L -0.3126966 0.183605 L -0.3154904 0.1910046 L -0.3180281 0.198695 L -0.3202956 0.20666 L -0.322279 0.2148824 L -0.323965 0.2233441 L -0.3253412 0.2320258 L -0.326396 0.2409069 L -0.3271179 0.2499661 L -0.3274972 0.2591811 L -0.3275241 0.2685286 L -0.3271905 0.2779845 L -0.3264886 0.2875241 L -0.3254119 0.2971216 L -0.3239549 0.3067513 L -0.3221128 0.3163863 L -0.3198822 0.3259993 L -0.3172607 0.3355624 L -0.3142471 0.345048 L -0.3108408 0.3544276 L -0.307043 0.363673 L -0.3028558 0.3727552 L -0.2982822 0.3816459 L -0.2933269 0.3903167 L -0.2879951 0.3987387 L -0.2822937 0.406884 L -0.2762306 0.414725 L -0.2698149 0.4222336 L -0.2630567 0.429383 L -0.2559671 0.4361469 L -0.248559 0.4424991 L -0.2408455 0.4484147 L -0.2328415 0.4538694 L -0.2245624 0.4588394 L -0.2160249 0.4633028 L -0.2072469 0.4672376 L -0.1982468 0.4706237 L -0.189044 0.4734417 M -0.1890439 0.4734417 L -0.1982467 0.4706237 L -0.2072469 0.4672376 L -0.2160249 0.4633028 L -0.2245624 0.4588394 L -0.2328414 0.4538694 L -0.2408454 0.4484147 L -0.2485589 0.4424991 L -0.2559671 0.4361469 L -0.2630567 0.429383 L -0.2698149 0.4222336 L -0.2762306 0.414725 L -0.2822937 0.406884 L -0.2879951 0.3987387 L -0.2933269 0.3903167 L -0.2982821 0.3816459 L -0.3028558 0.3727552 L -0.307043 0.363673 L -0.3108408 0.3544276 L -0.314247 0.345048 L -0.3172607 0.3355624 L -0.3198822 0.3259993 L -0.3221127 0.3163863 L -0.3239548 0.3067513 L -0.3254119 0.2971216 L -0.3264886 0.2875241 L -0.3271905 0.2779845 L -0.3275241 0.2685286 L -0.3274972 0.2591811 L -0.3271179 0.2499661 L -0.3263959 0.2409069 L -0.3253412 0.2320258 L -0.3239649 0.2233441 L -0.3222789 0.2148824 L -0.3202956 0.20666 L -0.3180281 0.198695 L -0.3154903 0.1910046 L -0.3126966 0.183605 L -0.3096617 0.1765109 L -0.3064011 0.1697359 L -0.3029307 0.1632922 L -0.2992665 0.1571909 L -0.2954249 0.1514421 L -0.2914225 0.1460537 L -0.2872765 0.1410334 L -0.2830037 0.1363865 L -0.2786213 0.132118 L -0.2741463 0.1282309 L -0.2695959 0.1247272 L -0.2649872 0.1216074 L -0.2603369 0.1188709 L -0.2556621 0.1165157 L -0.2509789 0.1145389 L -0.2463036 0.1129357 L -0.2416522 0.1117007 L -0.23704 0.1108272 L -0.2324821 0.1103074 L -0.2279932 0.1101322 L -0.2235872 0.110292 L -0.2192778 0.1107755 L -0.2150778 0.1115709 L -0.2109993 0.1126655 L -0.2070542 0.1140456 L -0.2032532 0.1156968 L -0.1996067 0.1176043 L -0.196124 0.1197517 L -0.1928139 0.122123 L -0.1896843 0.1247013 L -0.1867421 0.1274689 L -0.1839936 0.1304081 L -0.1814442 0.1335009 L -0.1790984 0.1367287 L -0.1769599 0.1400728 L -0.1750315 0.1435142 L -0.1733151 0.1470343 L -0.1718119 0.1506141 L -0.1705219 0.1542344 L -0.1694447 0.1578768 L -0.1685786 0.1615226 L -0.1679212 0.1651537 L -0.1674696 0.1687516 L -0.1672197 0.1722993 L -0.1671667 0.175779 L -0.1673051 0.1791744 L -0.1676288 0.1824692 L -0.1681305 0.1856479 L -0.1688031 0.1886955 L -0.1696379 0.1915981 L -0.1706261 0.194342 L -0.1717584 0.1969148 L -0.1730243 0.1993046 L -0.1744139 0.2015006 L -0.1759157 0.2034927 L -0.1775186 0.205272 L -0.1792107 0.2068307 L -0.18098 0.2081615 L -0.1828138 0.2092585 L -0.1846997 0.2101169 L -0.1866249 0.2107328 L -0.1885763 0.2111033 L -0.1905407 0.211227 L -0.1925051 0.2111033 L -0.1944565 0.2107328 L -0.1963817 0.2101169 L -0.1982676 0.2092585 L -0.2001015 0.2081615 L -0.2018707 0.2068307 L -0.2035628 0.205272 L -0.2051657 0.2034927 L -0.2066675 0.2015006 L -0.2080571 0.1993046 L -0.209323 0.1969148 L -0.2104553 0.194342 L -0.2114435 0.1915981 L -0.2122783 0.1886955 L -0.2129509 0.1856479 L -0.2134527 0.1824692 L -0.2137763 0.1791744 L -0.2139147 0.175779 L -0.2138617 0.1722993 L -0.2136118 0.1687516 L -0.2131602 0.1651537 L -0.2125028 0.1615226 L -0.2116367 0.1578768 L -0.2105595 0.1542344 L -0.2092695 0.1506141 L -0.2077663 0.1470343 L -0.2060499 0.1435142 L -0.2041215 0.1400728 L -0.201983 0.1367287 L -0.1996372 0.1335009 L -0.1970878 0.1304081 L -0.1943393 0.1274689 L -0.1913971 0.1247013 L -0.1882675 0.122123 L -0.1849574 0.1197517 L -0.1814747 0.1176043 L -0.1778282 0.1156968 L -0.1740272 0.1140456 L -0.1700821 0.1126655 L -0.1660036 0.1115709 L -0.1618036 0.1107755 L -0.1574942 0.110292 L -0.1530882 0.1101322 L -0.1485992 0.1103074 L -0.1440414 0.1108272 L -0.1394294 0.1117007 L -0.1347778 0.1129357 L -0.1301025 0.1145389 L -0.1254194 0.1165157 L -0.1207445 0.1188709 L -0.1160943 0.1216074 L -0.1114856 0.1247272 L -0.1069352 0.1282309 L -0.1024601 0.132118 L -0.0980776 0.1363865 L -9.380489E-02 0.1410334 L -8.965891E-02 0.1460537 L -8.565653E-02 0.1514421 L -8.181488E-02 0.1571909 L -7.815073E-02 0.1632922 L -7.468012E-02 0.1697359 L -7.141974E-02 0.1765109 L -6.838502E-02 0.183605 L -6.559113E-02 0.1910046 L -6.305334E-02 0.198695 L -0.0607858 0.20666 L -5.880267E-02 0.2148824 L -5.711649E-02 0.2233441 L -5.574031E-02 0.2320258 L -5.468559E-02 0.2409069 L -5.396359E-02 0.2499661 L -5.358433E-02 0.2591811 L -5.355737E-02 0.2685286 L -5.389095E-02 0.2779845 L -5.459294E-02 0.2875241 L -5.566961E-02 0.2971216 L -5.712666E-02 0.3067513 L -5.896873E-02 0.3163863 L -6.119931E-02 0.3259993 L -6.382085E-02 0.3355624 L -6.683446E-02 0.345048 L -7.024065E-02 0.3544276 L -7.403848E-02 0.363673 L -7.822566E-02 0.3727552 L -8.279914E-02 0.3816459 L -0.0877546 0.3903167 L -9.308636E-02 0.3987387 L -9.878781E-02 0.406884 L -0.1048507 0.414725 L -0.1112665 0.4222336 L -0.1180248 0.429383 L -0.1251141 0.4361469 L -0.1325225 0.4424991 L -0.1402359 0.4484147 L -0.1482401 0.4538694 L -0.1565192 0.4588394 L -0.1650565 0.4633028 L -0.1738346 0.4672376 L -0.1828347 0.4706237 L -0.1920375 0.4734417" pathEditMode="relative">
                                      <p:cBhvr from="" to="">
                                        <p:cTn id="2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15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607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_870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0000"/>
          </a:blip>
          <a:stretch>
            <a:fillRect/>
          </a:stretch>
        </p:blipFill>
        <p:spPr>
          <a:xfrm>
            <a:off x="395536" y="1340768"/>
            <a:ext cx="8215402" cy="52149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2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sp>
        <p:nvSpPr>
          <p:cNvPr id="139" name="Arc 3"/>
          <p:cNvSpPr>
            <a:spLocks/>
          </p:cNvSpPr>
          <p:nvPr/>
        </p:nvSpPr>
        <p:spPr bwMode="gray">
          <a:xfrm>
            <a:off x="-324544" y="1484784"/>
            <a:ext cx="2251075" cy="5040560"/>
          </a:xfrm>
          <a:custGeom>
            <a:avLst/>
            <a:gdLst>
              <a:gd name="T0" fmla="*/ 405 w 21600"/>
              <a:gd name="T1" fmla="*/ 0 h 40165"/>
              <a:gd name="T2" fmla="*/ 615 w 21600"/>
              <a:gd name="T3" fmla="*/ 2638 h 40165"/>
              <a:gd name="T4" fmla="*/ 0 w 21600"/>
              <a:gd name="T5" fmla="*/ 1359 h 401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0165" fill="none" extrusionOk="0">
                <a:moveTo>
                  <a:pt x="6173" y="0"/>
                </a:moveTo>
                <a:cubicBezTo>
                  <a:pt x="15326" y="2730"/>
                  <a:pt x="21600" y="11147"/>
                  <a:pt x="21600" y="20699"/>
                </a:cubicBezTo>
                <a:cubicBezTo>
                  <a:pt x="21600" y="29000"/>
                  <a:pt x="16842" y="36567"/>
                  <a:pt x="9361" y="40165"/>
                </a:cubicBezTo>
              </a:path>
              <a:path w="21600" h="40165" stroke="0" extrusionOk="0">
                <a:moveTo>
                  <a:pt x="6173" y="0"/>
                </a:moveTo>
                <a:cubicBezTo>
                  <a:pt x="15326" y="2730"/>
                  <a:pt x="21600" y="11147"/>
                  <a:pt x="21600" y="20699"/>
                </a:cubicBezTo>
                <a:cubicBezTo>
                  <a:pt x="21600" y="29000"/>
                  <a:pt x="16842" y="36567"/>
                  <a:pt x="9361" y="40165"/>
                </a:cubicBezTo>
                <a:lnTo>
                  <a:pt x="0" y="20699"/>
                </a:lnTo>
                <a:lnTo>
                  <a:pt x="6173" y="0"/>
                </a:lnTo>
                <a:close/>
              </a:path>
            </a:pathLst>
          </a:custGeom>
          <a:noFill/>
          <a:ln w="762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endParaRPr lang="zh-TW" altLang="en-US"/>
          </a:p>
        </p:txBody>
      </p:sp>
      <p:grpSp>
        <p:nvGrpSpPr>
          <p:cNvPr id="14" name="群組 13"/>
          <p:cNvGrpSpPr>
            <a:grpSpLocks/>
          </p:cNvGrpSpPr>
          <p:nvPr/>
        </p:nvGrpSpPr>
        <p:grpSpPr bwMode="auto">
          <a:xfrm>
            <a:off x="136829" y="2277828"/>
            <a:ext cx="1143008" cy="3643338"/>
            <a:chOff x="4578738" y="1260764"/>
            <a:chExt cx="2255838" cy="2254250"/>
          </a:xfrm>
        </p:grpSpPr>
        <p:sp>
          <p:nvSpPr>
            <p:cNvPr id="15" name="Oval 6"/>
            <p:cNvSpPr>
              <a:spLocks noChangeArrowheads="1"/>
            </p:cNvSpPr>
            <p:nvPr/>
          </p:nvSpPr>
          <p:spPr bwMode="gray">
            <a:xfrm>
              <a:off x="4578738" y="1260764"/>
              <a:ext cx="2255838" cy="2254250"/>
            </a:xfrm>
            <a:prstGeom prst="ellipse">
              <a:avLst/>
            </a:prstGeom>
            <a:solidFill>
              <a:srgbClr val="E0AD12"/>
            </a:solidFill>
            <a:ln w="25400" algn="ctr">
              <a:noFill/>
              <a:round/>
              <a:headEnd/>
              <a:tailEnd/>
            </a:ln>
          </p:spPr>
          <p:txBody>
            <a:bodyPr lIns="45720" tIns="44450" rIns="45720" bIns="44450" anchor="ctr" anchorCtr="1"/>
            <a:lstStyle/>
            <a:p>
              <a:pPr algn="ctr" eaLnBrk="1" hangingPunct="1"/>
              <a:endParaRPr lang="zh-TW" altLang="en-US"/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gray">
            <a:xfrm>
              <a:off x="5142698" y="1437568"/>
              <a:ext cx="998883" cy="1857375"/>
            </a:xfrm>
            <a:prstGeom prst="ellipse">
              <a:avLst/>
            </a:prstGeom>
            <a:solidFill>
              <a:srgbClr val="F3D269"/>
            </a:solidFill>
            <a:ln w="25400" algn="ctr">
              <a:noFill/>
              <a:round/>
              <a:headEnd/>
              <a:tailEnd/>
            </a:ln>
          </p:spPr>
          <p:txBody>
            <a:bodyPr lIns="45720" tIns="44450" rIns="45720" bIns="44450" anchor="ctr" anchorCtr="1"/>
            <a:lstStyle/>
            <a:p>
              <a:pPr algn="ctr" eaLnBrk="1" hangingPunct="1"/>
              <a:r>
                <a:rPr lang="zh-TW" altLang="en-US" sz="40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研究</a:t>
              </a:r>
              <a:endPara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eaLnBrk="1" hangingPunct="1"/>
              <a:r>
                <a:rPr lang="zh-TW" altLang="en-US" sz="40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動</a:t>
              </a:r>
              <a:endPara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eaLnBrk="1" hangingPunct="1"/>
              <a:r>
                <a:rPr lang="zh-TW" altLang="en-US" sz="40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機</a:t>
              </a:r>
              <a:endParaRPr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7" name="Oval 8">
            <a:hlinkClick r:id="rId3" action="ppaction://hlinksldjump"/>
          </p:cNvPr>
          <p:cNvSpPr>
            <a:spLocks noChangeAspect="1" noChangeArrowheads="1"/>
          </p:cNvSpPr>
          <p:nvPr/>
        </p:nvSpPr>
        <p:spPr bwMode="gray">
          <a:xfrm>
            <a:off x="611560" y="1556792"/>
            <a:ext cx="581963" cy="516508"/>
          </a:xfrm>
          <a:prstGeom prst="ellipse">
            <a:avLst/>
          </a:prstGeom>
          <a:solidFill>
            <a:srgbClr val="B1A35D"/>
          </a:solidFill>
          <a:ln w="28575" algn="ctr">
            <a:solidFill>
              <a:srgbClr val="FFCC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>
              <a:lnSpc>
                <a:spcPct val="85000"/>
              </a:lnSpc>
              <a:spcBef>
                <a:spcPct val="30000"/>
              </a:spcBef>
              <a:defRPr/>
            </a:pPr>
            <a:r>
              <a:rPr kumimoji="0" lang="en-US" altLang="zh-TW" sz="3200" b="1" dirty="0" smtClean="0">
                <a:solidFill>
                  <a:srgbClr val="FFFFFF"/>
                </a:solidFill>
              </a:rPr>
              <a:t>1</a:t>
            </a:r>
            <a:endParaRPr kumimoji="0" lang="en-US" altLang="zh-TW" sz="3200" b="1" dirty="0">
              <a:solidFill>
                <a:srgbClr val="FFFFFF"/>
              </a:solidFill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331640" y="1556792"/>
            <a:ext cx="4928756" cy="541338"/>
          </a:xfrm>
          <a:prstGeom prst="roundRect">
            <a:avLst>
              <a:gd name="adj" fmla="val 16667"/>
            </a:avLst>
          </a:prstGeom>
          <a:blipFill>
            <a:blip r:embed="rId4" cstate="screen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latin typeface="Courier"/>
                <a:ea typeface="標楷體" pitchFamily="65" charset="-120"/>
                <a:cs typeface="Tahoma" pitchFamily="34" charset="0"/>
              </a:rPr>
              <a:t>認識拔仔庄社區的發展與宗教信仰 </a:t>
            </a:r>
            <a:endParaRPr lang="zh-TW" altLang="en-US" sz="2400" b="1" dirty="0">
              <a:solidFill>
                <a:srgbClr val="3333FF"/>
              </a:solidFill>
              <a:latin typeface="Courier"/>
              <a:ea typeface="標楷體" pitchFamily="65" charset="-120"/>
              <a:cs typeface="Tahoma" pitchFamily="34" charset="0"/>
            </a:endParaRPr>
          </a:p>
        </p:txBody>
      </p:sp>
      <p:sp>
        <p:nvSpPr>
          <p:cNvPr id="19" name="Oval 7">
            <a:hlinkClick r:id="rId3" action="ppaction://hlinksldjump"/>
          </p:cNvPr>
          <p:cNvSpPr>
            <a:spLocks noChangeAspect="1" noChangeArrowheads="1"/>
          </p:cNvSpPr>
          <p:nvPr/>
        </p:nvSpPr>
        <p:spPr bwMode="gray">
          <a:xfrm>
            <a:off x="1187624" y="2345084"/>
            <a:ext cx="595020" cy="579860"/>
          </a:xfrm>
          <a:prstGeom prst="ellipse">
            <a:avLst/>
          </a:prstGeom>
          <a:solidFill>
            <a:srgbClr val="D97300"/>
          </a:solidFill>
          <a:ln w="28575" algn="ctr">
            <a:solidFill>
              <a:srgbClr val="FFCC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>
              <a:lnSpc>
                <a:spcPct val="85000"/>
              </a:lnSpc>
              <a:spcBef>
                <a:spcPct val="30000"/>
              </a:spcBef>
              <a:defRPr/>
            </a:pPr>
            <a:r>
              <a:rPr kumimoji="0" lang="en-US" altLang="zh-TW" sz="3200" b="1" dirty="0" smtClean="0">
                <a:solidFill>
                  <a:srgbClr val="FFFFFF"/>
                </a:solidFill>
              </a:rPr>
              <a:t>2</a:t>
            </a:r>
            <a:endParaRPr kumimoji="0" lang="en-US" altLang="zh-TW" sz="3200" b="1" dirty="0">
              <a:solidFill>
                <a:srgbClr val="FFFFFF"/>
              </a:solidFill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1907704" y="2348880"/>
            <a:ext cx="5833609" cy="541338"/>
          </a:xfrm>
          <a:prstGeom prst="roundRect">
            <a:avLst>
              <a:gd name="adj" fmla="val 16667"/>
            </a:avLst>
          </a:prstGeom>
          <a:blipFill>
            <a:blip r:embed="rId5" cstate="screen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latin typeface="Courier"/>
                <a:ea typeface="標楷體" pitchFamily="65" charset="-120"/>
                <a:cs typeface="Tahoma" pitchFamily="34" charset="0"/>
              </a:rPr>
              <a:t>瞭解拔仔庄鼓王爭霸戰的歷史背景與由來</a:t>
            </a:r>
            <a:endParaRPr lang="zh-TW" altLang="en-US" sz="2400" b="1" dirty="0">
              <a:solidFill>
                <a:srgbClr val="3333FF"/>
              </a:solidFill>
              <a:latin typeface="Courier"/>
              <a:ea typeface="標楷體" pitchFamily="65" charset="-120"/>
              <a:cs typeface="Tahoma" pitchFamily="34" charset="0"/>
            </a:endParaRP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2266939" y="3153103"/>
            <a:ext cx="5168931" cy="571504"/>
          </a:xfrm>
          <a:prstGeom prst="roundRect">
            <a:avLst>
              <a:gd name="adj" fmla="val 16667"/>
            </a:avLst>
          </a:prstGeom>
          <a:blipFill>
            <a:blip r:embed="rId4" cstate="screen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latin typeface="Courier"/>
                <a:ea typeface="標楷體" pitchFamily="65" charset="-120"/>
                <a:cs typeface="Tahoma" pitchFamily="34" charset="0"/>
              </a:rPr>
              <a:t>探討鼓王爭霸戰對富源社區的凝聚力</a:t>
            </a:r>
            <a:endParaRPr lang="zh-TW" altLang="en-US" sz="2400" b="1" dirty="0">
              <a:solidFill>
                <a:srgbClr val="3333FF"/>
              </a:solidFill>
              <a:latin typeface="Courier"/>
              <a:ea typeface="標楷體" pitchFamily="65" charset="-120"/>
              <a:cs typeface="Tahoma" pitchFamily="34" charset="0"/>
            </a:endParaRPr>
          </a:p>
        </p:txBody>
      </p:sp>
      <p:sp>
        <p:nvSpPr>
          <p:cNvPr id="22" name="Oval 6">
            <a:hlinkClick r:id="rId3" action="ppaction://hlinksldjump"/>
          </p:cNvPr>
          <p:cNvSpPr>
            <a:spLocks noChangeAspect="1" noChangeArrowheads="1"/>
          </p:cNvSpPr>
          <p:nvPr/>
        </p:nvSpPr>
        <p:spPr bwMode="gray">
          <a:xfrm>
            <a:off x="1475656" y="3143654"/>
            <a:ext cx="652397" cy="573377"/>
          </a:xfrm>
          <a:prstGeom prst="ellipse">
            <a:avLst/>
          </a:prstGeom>
          <a:solidFill>
            <a:srgbClr val="E0AD12"/>
          </a:solidFill>
          <a:ln w="28575" algn="ctr">
            <a:solidFill>
              <a:srgbClr val="FFCC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altLang="zh-TW" sz="3200" b="1" dirty="0" smtClean="0">
                <a:solidFill>
                  <a:srgbClr val="FFFFFF"/>
                </a:solidFill>
              </a:rPr>
              <a:t>3</a:t>
            </a:r>
            <a:endParaRPr kumimoji="0" lang="en-US" altLang="zh-TW" sz="3200" b="1" dirty="0">
              <a:solidFill>
                <a:srgbClr val="FFFFFF"/>
              </a:solidFill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2339752" y="3933056"/>
            <a:ext cx="5760640" cy="541338"/>
          </a:xfrm>
          <a:prstGeom prst="roundRect">
            <a:avLst>
              <a:gd name="adj" fmla="val 16667"/>
            </a:avLst>
          </a:prstGeom>
          <a:blipFill>
            <a:blip r:embed="rId5" cstate="screen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latin typeface="Courier"/>
                <a:ea typeface="標楷體" pitchFamily="65" charset="-120"/>
                <a:cs typeface="Tahoma" pitchFamily="34" charset="0"/>
              </a:rPr>
              <a:t>探討社區辦理鼓王爭霸戰 </a:t>
            </a:r>
            <a:r>
              <a:rPr lang="en-US" altLang="zh-TW" sz="2400" b="1" dirty="0" smtClean="0">
                <a:solidFill>
                  <a:srgbClr val="3333FF"/>
                </a:solidFill>
                <a:ea typeface="標楷體" pitchFamily="65" charset="-120"/>
                <a:cs typeface="Tahoma" pitchFamily="34" charset="0"/>
              </a:rPr>
              <a:t>20 </a:t>
            </a:r>
            <a:r>
              <a:rPr lang="zh-TW" altLang="en-US" sz="2400" b="1" dirty="0" smtClean="0">
                <a:solidFill>
                  <a:srgbClr val="3333FF"/>
                </a:solidFill>
                <a:latin typeface="Courier"/>
                <a:ea typeface="標楷體" pitchFamily="65" charset="-120"/>
                <a:cs typeface="Tahoma" pitchFamily="34" charset="0"/>
              </a:rPr>
              <a:t>年來的經歷</a:t>
            </a:r>
            <a:endParaRPr lang="zh-TW" altLang="en-US" sz="2400" b="1" dirty="0">
              <a:solidFill>
                <a:srgbClr val="3333FF"/>
              </a:solidFill>
              <a:latin typeface="Courier"/>
              <a:ea typeface="標楷體" pitchFamily="65" charset="-120"/>
              <a:cs typeface="Tahoma" pitchFamily="34" charset="0"/>
            </a:endParaRP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2123728" y="4725144"/>
            <a:ext cx="6794674" cy="857256"/>
          </a:xfrm>
          <a:prstGeom prst="roundRect">
            <a:avLst>
              <a:gd name="adj" fmla="val 16667"/>
            </a:avLst>
          </a:prstGeom>
          <a:blipFill>
            <a:blip r:embed="rId4" cstate="screen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latin typeface="Courier"/>
                <a:ea typeface="標楷體" pitchFamily="65" charset="-120"/>
                <a:cs typeface="Tahoma" pitchFamily="34" charset="0"/>
              </a:rPr>
              <a:t>探討現今面臨高齡化、少子化及人口外移的危機</a:t>
            </a:r>
            <a:endParaRPr lang="en-US" altLang="zh-TW" sz="2400" b="1" dirty="0" smtClean="0">
              <a:solidFill>
                <a:srgbClr val="3333FF"/>
              </a:solidFill>
              <a:latin typeface="Courier"/>
              <a:ea typeface="標楷體" pitchFamily="65" charset="-120"/>
              <a:cs typeface="Tahoma" pitchFamily="34" charset="0"/>
            </a:endParaRPr>
          </a:p>
          <a:p>
            <a:pPr algn="just"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latin typeface="Courier"/>
                <a:ea typeface="標楷體" pitchFamily="65" charset="-120"/>
                <a:cs typeface="Tahoma" pitchFamily="34" charset="0"/>
              </a:rPr>
              <a:t>對鼓王爭霸帶來的影響。</a:t>
            </a:r>
            <a:endParaRPr lang="zh-TW" altLang="en-US" sz="2400" b="1" dirty="0">
              <a:solidFill>
                <a:srgbClr val="3333FF"/>
              </a:solidFill>
              <a:latin typeface="Courier"/>
              <a:ea typeface="標楷體" pitchFamily="65" charset="-120"/>
              <a:cs typeface="Tahoma" pitchFamily="34" charset="0"/>
            </a:endParaRPr>
          </a:p>
        </p:txBody>
      </p:sp>
      <p:sp>
        <p:nvSpPr>
          <p:cNvPr id="25" name="Oval 6">
            <a:hlinkClick r:id="rId3" action="ppaction://hlinksldjump"/>
          </p:cNvPr>
          <p:cNvSpPr>
            <a:spLocks noChangeAspect="1" noChangeArrowheads="1"/>
          </p:cNvSpPr>
          <p:nvPr/>
        </p:nvSpPr>
        <p:spPr bwMode="gray">
          <a:xfrm>
            <a:off x="1547664" y="3933056"/>
            <a:ext cx="648072" cy="576064"/>
          </a:xfrm>
          <a:prstGeom prst="ellipse">
            <a:avLst/>
          </a:prstGeom>
          <a:solidFill>
            <a:srgbClr val="00B050"/>
          </a:solidFill>
          <a:ln w="28575" algn="ctr">
            <a:solidFill>
              <a:srgbClr val="FFCC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>
              <a:lnSpc>
                <a:spcPct val="85000"/>
              </a:lnSpc>
              <a:spcBef>
                <a:spcPct val="30000"/>
              </a:spcBef>
              <a:defRPr/>
            </a:pPr>
            <a:r>
              <a:rPr kumimoji="0" lang="en-US" altLang="zh-TW" sz="3200" b="1" dirty="0" smtClean="0"/>
              <a:t>4</a:t>
            </a:r>
            <a:endParaRPr kumimoji="0" lang="en-US" altLang="zh-TW" sz="3200" b="1" dirty="0"/>
          </a:p>
        </p:txBody>
      </p:sp>
      <p:sp>
        <p:nvSpPr>
          <p:cNvPr id="26" name="Oval 6">
            <a:hlinkClick r:id="rId3" action="ppaction://hlinksldjump"/>
          </p:cNvPr>
          <p:cNvSpPr>
            <a:spLocks noChangeAspect="1" noChangeArrowheads="1"/>
          </p:cNvSpPr>
          <p:nvPr/>
        </p:nvSpPr>
        <p:spPr bwMode="gray">
          <a:xfrm>
            <a:off x="899592" y="5800606"/>
            <a:ext cx="621485" cy="621485"/>
          </a:xfrm>
          <a:prstGeom prst="ellipse">
            <a:avLst/>
          </a:prstGeom>
          <a:solidFill>
            <a:srgbClr val="CC0099"/>
          </a:solidFill>
          <a:ln w="28575" algn="ctr">
            <a:solidFill>
              <a:srgbClr val="FFCC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>
              <a:lnSpc>
                <a:spcPct val="85000"/>
              </a:lnSpc>
              <a:spcBef>
                <a:spcPct val="30000"/>
              </a:spcBef>
              <a:defRPr/>
            </a:pPr>
            <a:r>
              <a:rPr kumimoji="0" lang="en-US" altLang="zh-TW" sz="3200" b="1" dirty="0" smtClean="0">
                <a:solidFill>
                  <a:srgbClr val="FFFFFF"/>
                </a:solidFill>
              </a:rPr>
              <a:t>6</a:t>
            </a:r>
            <a:endParaRPr kumimoji="0" lang="en-US" altLang="zh-TW" sz="3200" b="1" dirty="0">
              <a:solidFill>
                <a:srgbClr val="FFFFFF"/>
              </a:solidFill>
            </a:endParaRP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1691680" y="5805264"/>
            <a:ext cx="7063916" cy="785818"/>
          </a:xfrm>
          <a:prstGeom prst="roundRect">
            <a:avLst>
              <a:gd name="adj" fmla="val 16667"/>
            </a:avLst>
          </a:prstGeom>
          <a:blipFill>
            <a:blip r:embed="rId5" cstate="screen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latin typeface="Courier"/>
                <a:ea typeface="標楷體" pitchFamily="65" charset="-120"/>
                <a:cs typeface="Tahoma" pitchFamily="34" charset="0"/>
              </a:rPr>
              <a:t>藉由訪談社區耆老的意見，探討鼓王爭霸戰對富源</a:t>
            </a:r>
            <a:endParaRPr lang="en-US" altLang="zh-TW" sz="2400" b="1" dirty="0" smtClean="0">
              <a:solidFill>
                <a:srgbClr val="3333FF"/>
              </a:solidFill>
              <a:latin typeface="Courier"/>
              <a:ea typeface="標楷體" pitchFamily="65" charset="-120"/>
              <a:cs typeface="Tahoma" pitchFamily="34" charset="0"/>
            </a:endParaRPr>
          </a:p>
          <a:p>
            <a:pPr algn="just">
              <a:defRPr/>
            </a:pPr>
            <a:r>
              <a:rPr lang="zh-TW" altLang="en-US" sz="2400" b="1" dirty="0" smtClean="0">
                <a:solidFill>
                  <a:srgbClr val="3333FF"/>
                </a:solidFill>
                <a:latin typeface="Courier"/>
                <a:ea typeface="標楷體" pitchFamily="65" charset="-120"/>
                <a:cs typeface="Tahoma" pitchFamily="34" charset="0"/>
              </a:rPr>
              <a:t>社區的改變，長輩對未來年輕一代的建議</a:t>
            </a:r>
            <a:endParaRPr lang="zh-TW" altLang="en-US" sz="2400" b="1" dirty="0">
              <a:solidFill>
                <a:srgbClr val="3333FF"/>
              </a:solidFill>
              <a:latin typeface="Courier"/>
              <a:ea typeface="標楷體" pitchFamily="65" charset="-120"/>
              <a:cs typeface="Tahoma" pitchFamily="34" charset="0"/>
            </a:endParaRPr>
          </a:p>
        </p:txBody>
      </p:sp>
      <p:sp>
        <p:nvSpPr>
          <p:cNvPr id="28" name="Oval 6">
            <a:hlinkClick r:id="rId3" action="ppaction://hlinksldjump"/>
          </p:cNvPr>
          <p:cNvSpPr>
            <a:spLocks noChangeAspect="1" noChangeArrowheads="1"/>
          </p:cNvSpPr>
          <p:nvPr/>
        </p:nvSpPr>
        <p:spPr bwMode="gray">
          <a:xfrm>
            <a:off x="1403648" y="4869160"/>
            <a:ext cx="584279" cy="584279"/>
          </a:xfrm>
          <a:prstGeom prst="ellipse">
            <a:avLst/>
          </a:prstGeom>
          <a:solidFill>
            <a:schemeClr val="accent2"/>
          </a:solidFill>
          <a:ln w="28575" algn="ctr">
            <a:solidFill>
              <a:srgbClr val="FFCC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>
              <a:lnSpc>
                <a:spcPct val="85000"/>
              </a:lnSpc>
              <a:spcBef>
                <a:spcPct val="30000"/>
              </a:spcBef>
              <a:defRPr/>
            </a:pPr>
            <a:r>
              <a:rPr kumimoji="0" lang="en-US" altLang="zh-TW" sz="3200" b="1" dirty="0" smtClean="0">
                <a:solidFill>
                  <a:srgbClr val="FFFFFF"/>
                </a:solidFill>
              </a:rPr>
              <a:t>5</a:t>
            </a:r>
            <a:endParaRPr kumimoji="0" lang="en-US" altLang="zh-TW" sz="3200" b="1" dirty="0">
              <a:solidFill>
                <a:srgbClr val="FFFFFF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06691" y="240892"/>
            <a:ext cx="8861583" cy="78581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 sz="2000" b="1" dirty="0">
              <a:solidFill>
                <a:srgbClr val="C8A5E5"/>
              </a:solidFill>
            </a:endParaRPr>
          </a:p>
        </p:txBody>
      </p:sp>
      <p:grpSp>
        <p:nvGrpSpPr>
          <p:cNvPr id="30" name="群組 130"/>
          <p:cNvGrpSpPr>
            <a:grpSpLocks/>
          </p:cNvGrpSpPr>
          <p:nvPr/>
        </p:nvGrpSpPr>
        <p:grpSpPr bwMode="auto">
          <a:xfrm>
            <a:off x="1" y="32699"/>
            <a:ext cx="9143999" cy="1197891"/>
            <a:chOff x="105460" y="1485801"/>
            <a:chExt cx="9038556" cy="2159000"/>
          </a:xfrm>
        </p:grpSpPr>
        <p:grpSp>
          <p:nvGrpSpPr>
            <p:cNvPr id="31" name="Group 62"/>
            <p:cNvGrpSpPr>
              <a:grpSpLocks/>
            </p:cNvGrpSpPr>
            <p:nvPr/>
          </p:nvGrpSpPr>
          <p:grpSpPr bwMode="auto">
            <a:xfrm>
              <a:off x="105460" y="3501926"/>
              <a:ext cx="9038556" cy="142875"/>
              <a:chOff x="0" y="3748"/>
              <a:chExt cx="5828" cy="90"/>
            </a:xfrm>
          </p:grpSpPr>
          <p:sp>
            <p:nvSpPr>
              <p:cNvPr id="83" name="Rectangle 12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4" name="Rectangle 13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5" name="Rectangle 14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6" name="Rectangle 15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7" name="Rectangle 16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8" name="Rectangle 17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9" name="Rectangle 18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0" name="Rectangle 19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1" name="Rectangle 20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2" name="Rectangle 21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3" name="Rectangle 22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4" name="Rectangle 23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5" name="Rectangle 24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6" name="Rectangle 25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7" name="Rectangle 26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8" name="Rectangle 27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9" name="Rectangle 28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0" name="Rectangle 29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1" name="Rectangle 30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2" name="Rectangle 31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3" name="Rectangle 32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4" name="Rectangle 33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5" name="Rectangle 34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6" name="Rectangle 35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7" name="Rectangle 36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8" name="Rectangle 37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9" name="Rectangle 38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0" name="Rectangle 39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1" name="Rectangle 40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2" name="Rectangle 41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3" name="Rectangle 42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4" name="Rectangle 43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5" name="Rectangle 44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6" name="Rectangle 45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7" name="Rectangle 46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8" name="Rectangle 47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9" name="Rectangle 48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0" name="Rectangle 49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1" name="Rectangle 50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2" name="Rectangle 51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3" name="Rectangle 52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4" name="Rectangle 53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5" name="Rectangle 54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6" name="Rectangle 55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7" name="Rectangle 56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8" name="Rectangle 57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9" name="Rectangle 58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0" name="Rectangle 59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1" name="Rectangle 60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2" name="Rectangle 61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  <p:grpSp>
          <p:nvGrpSpPr>
            <p:cNvPr id="32" name="Group 66"/>
            <p:cNvGrpSpPr>
              <a:grpSpLocks/>
            </p:cNvGrpSpPr>
            <p:nvPr/>
          </p:nvGrpSpPr>
          <p:grpSpPr bwMode="auto">
            <a:xfrm>
              <a:off x="105460" y="1485801"/>
              <a:ext cx="9038556" cy="142875"/>
              <a:chOff x="0" y="3748"/>
              <a:chExt cx="5828" cy="90"/>
            </a:xfrm>
          </p:grpSpPr>
          <p:sp>
            <p:nvSpPr>
              <p:cNvPr id="33" name="Rectangle 67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4" name="Rectangle 68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5" name="Rectangle 69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6" name="Rectangle 70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7" name="Rectangle 71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8" name="Rectangle 72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9" name="Rectangle 73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0" name="Rectangle 74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1" name="Rectangle 75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2" name="Rectangle 76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3" name="Rectangle 77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4" name="Rectangle 78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5" name="Rectangle 79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6" name="Rectangle 80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7" name="Rectangle 81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8" name="Rectangle 82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9" name="Rectangle 83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0" name="Rectangle 84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1" name="Rectangle 85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2" name="Rectangle 86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3" name="Rectangle 87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4" name="Rectangle 88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5" name="Rectangle 89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6" name="Rectangle 90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7" name="Rectangle 91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8" name="Rectangle 92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9" name="Rectangle 93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0" name="Rectangle 94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1" name="Rectangle 95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2" name="Rectangle 96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3" name="Rectangle 97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4" name="Rectangle 98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5" name="Rectangle 99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6" name="Rectangle 100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7" name="Rectangle 101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8" name="Rectangle 102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9" name="Rectangle 103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0" name="Rectangle 104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1" name="Rectangle 105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2" name="Rectangle 106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3" name="Rectangle 107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4" name="Rectangle 108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5" name="Rectangle 109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6" name="Rectangle 110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7" name="Rectangle 111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8" name="Rectangle 112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9" name="Rectangle 113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0" name="Rectangle 114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1" name="Rectangle 115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2" name="Rectangle 116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</p:grpSp>
      <p:sp>
        <p:nvSpPr>
          <p:cNvPr id="133" name="標題 2"/>
          <p:cNvSpPr txBox="1">
            <a:spLocks/>
          </p:cNvSpPr>
          <p:nvPr/>
        </p:nvSpPr>
        <p:spPr>
          <a:xfrm>
            <a:off x="436710" y="254077"/>
            <a:ext cx="8072494" cy="101443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34" name="標題 2"/>
          <p:cNvSpPr txBox="1">
            <a:spLocks/>
          </p:cNvSpPr>
          <p:nvPr/>
        </p:nvSpPr>
        <p:spPr>
          <a:xfrm>
            <a:off x="436710" y="254077"/>
            <a:ext cx="8072494" cy="101443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35" name="Line 14"/>
          <p:cNvSpPr>
            <a:spLocks noChangeShapeType="1"/>
          </p:cNvSpPr>
          <p:nvPr/>
        </p:nvSpPr>
        <p:spPr bwMode="auto">
          <a:xfrm flipV="1">
            <a:off x="310934" y="633801"/>
            <a:ext cx="8517652" cy="28246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6" name="Rectangle 15"/>
          <p:cNvSpPr>
            <a:spLocks noChangeArrowheads="1"/>
          </p:cNvSpPr>
          <p:nvPr/>
        </p:nvSpPr>
        <p:spPr bwMode="gray">
          <a:xfrm>
            <a:off x="566021" y="269137"/>
            <a:ext cx="2314621" cy="785819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/>
          <a:p>
            <a:pPr algn="ctr"/>
            <a:r>
              <a:rPr kumimoji="1"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壹、前言</a:t>
            </a:r>
          </a:p>
        </p:txBody>
      </p:sp>
      <p:sp>
        <p:nvSpPr>
          <p:cNvPr id="137" name="Rectangle 18"/>
          <p:cNvSpPr>
            <a:spLocks noChangeArrowheads="1"/>
          </p:cNvSpPr>
          <p:nvPr/>
        </p:nvSpPr>
        <p:spPr bwMode="gray">
          <a:xfrm>
            <a:off x="6814488" y="244425"/>
            <a:ext cx="1785950" cy="785818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肆</a:t>
            </a:r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參考文獻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Rectangle 17"/>
          <p:cNvSpPr>
            <a:spLocks noChangeArrowheads="1"/>
          </p:cNvSpPr>
          <p:nvPr/>
        </p:nvSpPr>
        <p:spPr bwMode="gray">
          <a:xfrm>
            <a:off x="5030402" y="240892"/>
            <a:ext cx="1496778" cy="785818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参、結論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0" name="Rectangle 17"/>
          <p:cNvSpPr>
            <a:spLocks noChangeArrowheads="1"/>
          </p:cNvSpPr>
          <p:nvPr/>
        </p:nvSpPr>
        <p:spPr bwMode="gray">
          <a:xfrm>
            <a:off x="3243449" y="240892"/>
            <a:ext cx="1496778" cy="785818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貳、正文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160264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內容版面配置區 3" descr="DSC_870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0000"/>
          </a:blip>
          <a:stretch>
            <a:fillRect/>
          </a:stretch>
        </p:blipFill>
        <p:spPr>
          <a:xfrm>
            <a:off x="323528" y="881499"/>
            <a:ext cx="8496944" cy="569077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2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0" y="185107"/>
            <a:ext cx="8861583" cy="57586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 sz="2000" b="1" dirty="0">
              <a:solidFill>
                <a:srgbClr val="C8A5E5"/>
              </a:solidFill>
            </a:endParaRPr>
          </a:p>
        </p:txBody>
      </p:sp>
      <p:grpSp>
        <p:nvGrpSpPr>
          <p:cNvPr id="2" name="群組 130"/>
          <p:cNvGrpSpPr>
            <a:grpSpLocks/>
          </p:cNvGrpSpPr>
          <p:nvPr/>
        </p:nvGrpSpPr>
        <p:grpSpPr bwMode="auto">
          <a:xfrm>
            <a:off x="1" y="32699"/>
            <a:ext cx="9143999" cy="877847"/>
            <a:chOff x="105460" y="1485801"/>
            <a:chExt cx="9038556" cy="2159000"/>
          </a:xfrm>
        </p:grpSpPr>
        <p:grpSp>
          <p:nvGrpSpPr>
            <p:cNvPr id="3" name="Group 62"/>
            <p:cNvGrpSpPr>
              <a:grpSpLocks/>
            </p:cNvGrpSpPr>
            <p:nvPr/>
          </p:nvGrpSpPr>
          <p:grpSpPr bwMode="auto">
            <a:xfrm>
              <a:off x="105460" y="3501926"/>
              <a:ext cx="9038556" cy="142875"/>
              <a:chOff x="0" y="3748"/>
              <a:chExt cx="5828" cy="90"/>
            </a:xfrm>
          </p:grpSpPr>
          <p:sp>
            <p:nvSpPr>
              <p:cNvPr id="115" name="Rectangle 12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6" name="Rectangle 13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7" name="Rectangle 14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8" name="Rectangle 15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9" name="Rectangle 16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0" name="Rectangle 17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1" name="Rectangle 18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2" name="Rectangle 19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3" name="Rectangle 20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4" name="Rectangle 21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5" name="Rectangle 22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6" name="Rectangle 23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7" name="Rectangle 24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8" name="Rectangle 25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9" name="Rectangle 26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1" name="Rectangle 28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2" name="Rectangle 29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3" name="Rectangle 30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4" name="Rectangle 31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5" name="Rectangle 32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6" name="Rectangle 33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7" name="Rectangle 34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8" name="Rectangle 35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9" name="Rectangle 36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0" name="Rectangle 37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1" name="Rectangle 38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2" name="Rectangle 39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3" name="Rectangle 40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4" name="Rectangle 41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5" name="Rectangle 42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6" name="Rectangle 43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7" name="Rectangle 44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8" name="Rectangle 45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49" name="Rectangle 46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50" name="Rectangle 47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52" name="Rectangle 49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53" name="Rectangle 50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54" name="Rectangle 51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55" name="Rectangle 52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56" name="Rectangle 53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57" name="Rectangle 54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58" name="Rectangle 55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59" name="Rectangle 56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60" name="Rectangle 57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61" name="Rectangle 58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62" name="Rectangle 59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63" name="Rectangle 60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64" name="Rectangle 61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105460" y="1485801"/>
              <a:ext cx="9038556" cy="142875"/>
              <a:chOff x="0" y="3748"/>
              <a:chExt cx="5828" cy="90"/>
            </a:xfrm>
          </p:grpSpPr>
          <p:sp>
            <p:nvSpPr>
              <p:cNvPr id="56" name="Rectangle 67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4" name="Rectangle 74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5" name="Rectangle 75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6" name="Rectangle 76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7" name="Rectangle 77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8" name="Rectangle 78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9" name="Rectangle 79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0" name="Rectangle 80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1" name="Rectangle 81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2" name="Rectangle 82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3" name="Rectangle 83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4" name="Rectangle 84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5" name="Rectangle 85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6" name="Rectangle 86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7" name="Rectangle 87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8" name="Rectangle 88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9" name="Rectangle 89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0" name="Rectangle 90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1" name="Rectangle 91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2" name="Rectangle 92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3" name="Rectangle 93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8" name="Rectangle 94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9" name="Rectangle 95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0" name="Rectangle 96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1" name="Rectangle 97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2" name="Rectangle 98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3" name="Rectangle 99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4" name="Rectangle 100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5" name="Rectangle 101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8" name="Rectangle 102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9" name="Rectangle 103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2" name="Rectangle 104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3" name="Rectangle 105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4" name="Rectangle 106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5" name="Rectangle 107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6" name="Rectangle 108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7" name="Rectangle 109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8" name="Rectangle 110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9" name="Rectangle 111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0" name="Rectangle 112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1" name="Rectangle 113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2" name="Rectangle 114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3" name="Rectangle 115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4" name="Rectangle 116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</p:grpSp>
      <p:sp>
        <p:nvSpPr>
          <p:cNvPr id="7" name="標題 2"/>
          <p:cNvSpPr txBox="1">
            <a:spLocks/>
          </p:cNvSpPr>
          <p:nvPr/>
        </p:nvSpPr>
        <p:spPr>
          <a:xfrm>
            <a:off x="436710" y="254077"/>
            <a:ext cx="8072494" cy="7434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436710" y="254077"/>
            <a:ext cx="8072494" cy="7434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179512" y="476672"/>
            <a:ext cx="858966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gray">
          <a:xfrm>
            <a:off x="418558" y="205058"/>
            <a:ext cx="1408810" cy="575869"/>
          </a:xfrm>
          <a:prstGeom prst="rect">
            <a:avLst/>
          </a:prstGeom>
          <a:solidFill>
            <a:srgbClr val="C59EE2"/>
          </a:solidFill>
          <a:ln>
            <a:solidFill>
              <a:srgbClr val="C8A5E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壹、前言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gray">
          <a:xfrm>
            <a:off x="6707797" y="188640"/>
            <a:ext cx="1785950" cy="575869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肆、參考</a:t>
            </a:r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文獻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gray">
          <a:xfrm>
            <a:off x="4923711" y="185107"/>
            <a:ext cx="1496778" cy="575869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参、結論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2187407" y="205058"/>
            <a:ext cx="2448272" cy="575869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貳、正文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4" name="Oval 3"/>
          <p:cNvSpPr>
            <a:spLocks noChangeArrowheads="1"/>
          </p:cNvSpPr>
          <p:nvPr/>
        </p:nvSpPr>
        <p:spPr bwMode="gray">
          <a:xfrm>
            <a:off x="783251" y="1052736"/>
            <a:ext cx="2808312" cy="1122040"/>
          </a:xfrm>
          <a:prstGeom prst="ellipse">
            <a:avLst/>
          </a:prstGeom>
          <a:solidFill>
            <a:srgbClr val="CCFF33"/>
          </a:solidFill>
          <a:ln w="254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 eaLnBrk="1" hangingPunct="1"/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研究重點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43610" y="2484929"/>
            <a:ext cx="8032091" cy="3708278"/>
            <a:chOff x="443610" y="2484929"/>
            <a:chExt cx="8032091" cy="3708278"/>
          </a:xfrm>
        </p:grpSpPr>
        <p:sp>
          <p:nvSpPr>
            <p:cNvPr id="169" name="AutoShape 12"/>
            <p:cNvSpPr>
              <a:spLocks noChangeArrowheads="1"/>
            </p:cNvSpPr>
            <p:nvPr/>
          </p:nvSpPr>
          <p:spPr bwMode="auto">
            <a:xfrm>
              <a:off x="2821566" y="2704207"/>
              <a:ext cx="4260428" cy="57606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indent="625475"/>
              <a:r>
                <a:rPr lang="zh-TW" altLang="en-US" sz="2400" b="1" dirty="0" smtClean="0">
                  <a:solidFill>
                    <a:srgbClr val="002060"/>
                  </a:solidFill>
                </a:rPr>
                <a:t>拔仔庄歷史脈絡</a:t>
              </a:r>
            </a:p>
          </p:txBody>
        </p:sp>
        <p:sp>
          <p:nvSpPr>
            <p:cNvPr id="165" name="AutoShape 4"/>
            <p:cNvSpPr>
              <a:spLocks noChangeArrowheads="1"/>
            </p:cNvSpPr>
            <p:nvPr/>
          </p:nvSpPr>
          <p:spPr bwMode="gray">
            <a:xfrm>
              <a:off x="443610" y="2484929"/>
              <a:ext cx="2938960" cy="946150"/>
            </a:xfrm>
            <a:prstGeom prst="homePlate">
              <a:avLst>
                <a:gd name="adj" fmla="val 60906"/>
              </a:avLst>
            </a:prstGeom>
            <a:solidFill>
              <a:srgbClr val="D97300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en-US" altLang="zh-TW" sz="2000">
                  <a:solidFill>
                    <a:srgbClr val="FFFFFF"/>
                  </a:solidFill>
                  <a:latin typeface="典匠中特圓" pitchFamily="49" charset="-120"/>
                  <a:ea typeface="典匠中特圓" pitchFamily="49" charset="-120"/>
                </a:rPr>
                <a:t> </a:t>
              </a:r>
            </a:p>
          </p:txBody>
        </p:sp>
        <p:sp>
          <p:nvSpPr>
            <p:cNvPr id="175" name="文字方塊 174"/>
            <p:cNvSpPr txBox="1"/>
            <p:nvPr/>
          </p:nvSpPr>
          <p:spPr>
            <a:xfrm>
              <a:off x="466729" y="2698572"/>
              <a:ext cx="2698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拔仔庄地名由來</a:t>
              </a:r>
              <a:endParaRPr lang="zh-TW" altLang="en-US" sz="2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81" name="AutoShape 12"/>
            <p:cNvSpPr>
              <a:spLocks noChangeArrowheads="1"/>
            </p:cNvSpPr>
            <p:nvPr/>
          </p:nvSpPr>
          <p:spPr bwMode="auto">
            <a:xfrm>
              <a:off x="3264346" y="3579715"/>
              <a:ext cx="4445696" cy="576065"/>
            </a:xfrm>
            <a:prstGeom prst="roundRect">
              <a:avLst>
                <a:gd name="adj" fmla="val 16667"/>
              </a:avLst>
            </a:prstGeom>
            <a:ln>
              <a:solidFill>
                <a:srgbClr val="FFCC66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indent="625475"/>
              <a:r>
                <a:rPr lang="zh-TW" altLang="en-US" sz="2400" b="1" dirty="0" smtClean="0">
                  <a:solidFill>
                    <a:srgbClr val="002060"/>
                  </a:solidFill>
                </a:rPr>
                <a:t>客家、閩南、阿美、布農</a:t>
              </a:r>
              <a:endParaRPr lang="zh-TW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66" name="AutoShape 5"/>
            <p:cNvSpPr>
              <a:spLocks noChangeArrowheads="1"/>
            </p:cNvSpPr>
            <p:nvPr/>
          </p:nvSpPr>
          <p:spPr bwMode="gray">
            <a:xfrm>
              <a:off x="960730" y="3394673"/>
              <a:ext cx="2867894" cy="946150"/>
            </a:xfrm>
            <a:prstGeom prst="homePlate">
              <a:avLst>
                <a:gd name="adj" fmla="val 60906"/>
              </a:avLst>
            </a:prstGeom>
            <a:solidFill>
              <a:srgbClr val="E0AD1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en-US" altLang="zh-TW" sz="2000">
                  <a:solidFill>
                    <a:srgbClr val="FFFFFF"/>
                  </a:solidFill>
                  <a:latin typeface="典匠中特圓" pitchFamily="49" charset="-120"/>
                  <a:ea typeface="典匠中特圓" pitchFamily="49" charset="-120"/>
                </a:rPr>
                <a:t> </a:t>
              </a:r>
            </a:p>
          </p:txBody>
        </p:sp>
        <p:sp>
          <p:nvSpPr>
            <p:cNvPr id="176" name="文字方塊 175"/>
            <p:cNvSpPr txBox="1"/>
            <p:nvPr/>
          </p:nvSpPr>
          <p:spPr>
            <a:xfrm>
              <a:off x="1020312" y="3567983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社區族群分布</a:t>
              </a:r>
              <a:endParaRPr lang="zh-TW" altLang="en-US" sz="28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3" name="AutoShape 12"/>
            <p:cNvSpPr>
              <a:spLocks noChangeArrowheads="1"/>
            </p:cNvSpPr>
            <p:nvPr/>
          </p:nvSpPr>
          <p:spPr bwMode="auto">
            <a:xfrm>
              <a:off x="3406696" y="4516628"/>
              <a:ext cx="4712848" cy="576065"/>
            </a:xfrm>
            <a:prstGeom prst="roundRect">
              <a:avLst>
                <a:gd name="adj" fmla="val 16667"/>
              </a:avLst>
            </a:prstGeom>
            <a:ln>
              <a:solidFill>
                <a:srgbClr val="69A12B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indent="1076325"/>
              <a:r>
                <a:rPr lang="zh-TW" altLang="en-US" sz="2400" b="1" dirty="0" smtClean="0">
                  <a:solidFill>
                    <a:srgbClr val="FF0000"/>
                  </a:solidFill>
                </a:rPr>
                <a:t>霞海城隍廟</a:t>
              </a:r>
              <a:r>
                <a:rPr lang="zh-TW" altLang="en-US" sz="2400" b="1" dirty="0" smtClean="0">
                  <a:solidFill>
                    <a:srgbClr val="002060"/>
                  </a:solidFill>
                </a:rPr>
                <a:t>－</a:t>
              </a:r>
              <a:r>
                <a:rPr lang="zh-TW" altLang="en-US" sz="2800" b="1" dirty="0" smtClean="0">
                  <a:solidFill>
                    <a:srgbClr val="FF0000"/>
                  </a:solidFill>
                </a:rPr>
                <a:t>保安宮</a:t>
              </a:r>
              <a:endParaRPr lang="en-US" altLang="zh-TW" sz="24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84" name="AutoShape 12"/>
            <p:cNvSpPr>
              <a:spLocks noChangeArrowheads="1"/>
            </p:cNvSpPr>
            <p:nvPr/>
          </p:nvSpPr>
          <p:spPr bwMode="auto">
            <a:xfrm>
              <a:off x="3805926" y="5463081"/>
              <a:ext cx="4669775" cy="576065"/>
            </a:xfrm>
            <a:prstGeom prst="roundRect">
              <a:avLst>
                <a:gd name="adj" fmla="val 16667"/>
              </a:avLst>
            </a:prstGeom>
            <a:ln>
              <a:solidFill>
                <a:srgbClr val="66CCFF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indent="1343025"/>
              <a:r>
                <a:rPr lang="zh-TW" altLang="en-US" sz="2400" b="1" dirty="0" smtClean="0">
                  <a:solidFill>
                    <a:srgbClr val="002060"/>
                  </a:solidFill>
                </a:rPr>
                <a:t>客鼓鳴心鼓王爭霸戰</a:t>
              </a:r>
              <a:endParaRPr lang="zh-TW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67" name="AutoShape 6"/>
            <p:cNvSpPr>
              <a:spLocks noChangeArrowheads="1"/>
            </p:cNvSpPr>
            <p:nvPr/>
          </p:nvSpPr>
          <p:spPr bwMode="gray">
            <a:xfrm>
              <a:off x="1559212" y="4331586"/>
              <a:ext cx="2878362" cy="946150"/>
            </a:xfrm>
            <a:prstGeom prst="homePlate">
              <a:avLst>
                <a:gd name="adj" fmla="val 60906"/>
              </a:avLst>
            </a:prstGeom>
            <a:solidFill>
              <a:srgbClr val="A1A646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en-US" altLang="zh-TW" sz="2000">
                  <a:solidFill>
                    <a:srgbClr val="FFFFFF"/>
                  </a:solidFill>
                  <a:latin typeface="典匠中特圓" pitchFamily="49" charset="-120"/>
                  <a:ea typeface="典匠中特圓" pitchFamily="49" charset="-120"/>
                </a:rPr>
                <a:t> </a:t>
              </a:r>
            </a:p>
          </p:txBody>
        </p:sp>
        <p:sp>
          <p:nvSpPr>
            <p:cNvPr id="177" name="文字方塊 176"/>
            <p:cNvSpPr txBox="1"/>
            <p:nvPr/>
          </p:nvSpPr>
          <p:spPr>
            <a:xfrm>
              <a:off x="1269222" y="4482026"/>
              <a:ext cx="31683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拔仔庄信仰中心</a:t>
              </a:r>
              <a:endParaRPr lang="en-US" altLang="zh-TW" sz="28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zh-TW" altLang="en-US" sz="16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68" name="AutoShape 7"/>
            <p:cNvSpPr>
              <a:spLocks noChangeArrowheads="1"/>
            </p:cNvSpPr>
            <p:nvPr/>
          </p:nvSpPr>
          <p:spPr bwMode="gray">
            <a:xfrm>
              <a:off x="2077735" y="5247057"/>
              <a:ext cx="3096344" cy="946150"/>
            </a:xfrm>
            <a:prstGeom prst="homePlate">
              <a:avLst>
                <a:gd name="adj" fmla="val 63199"/>
              </a:avLst>
            </a:prstGeom>
            <a:solidFill>
              <a:srgbClr val="5274A6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en-US" altLang="zh-TW" sz="2000">
                  <a:solidFill>
                    <a:srgbClr val="FFFFFF"/>
                  </a:solidFill>
                  <a:latin typeface="典匠中特圓" pitchFamily="49" charset="-120"/>
                  <a:ea typeface="典匠中特圓" pitchFamily="49" charset="-120"/>
                </a:rPr>
                <a:t> </a:t>
              </a:r>
            </a:p>
          </p:txBody>
        </p:sp>
        <p:sp>
          <p:nvSpPr>
            <p:cNvPr id="178" name="文字方塊 177"/>
            <p:cNvSpPr txBox="1"/>
            <p:nvPr/>
          </p:nvSpPr>
          <p:spPr>
            <a:xfrm>
              <a:off x="2149743" y="5463081"/>
              <a:ext cx="295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鼓聲鼓色響富源</a:t>
              </a:r>
              <a:endParaRPr lang="zh-TW" altLang="en-US" sz="28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4" descr="c_6.jpg"/>
          <p:cNvPicPr>
            <a:picLocks noChangeAspect="1"/>
          </p:cNvPicPr>
          <p:nvPr/>
        </p:nvPicPr>
        <p:blipFill>
          <a:blip r:embed="rId2" cstate="screen">
            <a:lum bright="41000" contrast="-67000"/>
          </a:blip>
          <a:stretch>
            <a:fillRect/>
          </a:stretch>
        </p:blipFill>
        <p:spPr>
          <a:xfrm>
            <a:off x="179512" y="836712"/>
            <a:ext cx="871296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內容版面配置區 1"/>
          <p:cNvSpPr>
            <a:spLocks noGrp="1"/>
          </p:cNvSpPr>
          <p:nvPr>
            <p:ph idx="1"/>
          </p:nvPr>
        </p:nvSpPr>
        <p:spPr>
          <a:xfrm>
            <a:off x="251520" y="2420888"/>
            <a:ext cx="8716754" cy="3819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rgbClr val="0000FF"/>
                </a:solidFill>
              </a:rPr>
              <a:t>日治時期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富源稱為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白川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據說是馬蘭鉤溪水質非常乾淨，所以當地居民取閩南諧音稱</a:t>
            </a: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拔仔庄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Clr>
                <a:srgbClr val="FF0000"/>
              </a:buClr>
              <a:buSzPct val="95000"/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rgbClr val="0000FF"/>
                </a:solidFill>
              </a:rPr>
              <a:t>早期河洛人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稱此地為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芭樂庄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據說是這裡到處可見到野生紅心番石榴，是牧童們愛吃的食物。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dirty="0" smtClean="0"/>
          </a:p>
          <a:p>
            <a:pPr>
              <a:buNone/>
            </a:pPr>
            <a:endParaRPr lang="zh-TW" altLang="en-US" sz="2000" dirty="0"/>
          </a:p>
        </p:txBody>
      </p:sp>
      <p:sp>
        <p:nvSpPr>
          <p:cNvPr id="18" name="標題 2"/>
          <p:cNvSpPr>
            <a:spLocks noGrp="1"/>
          </p:cNvSpPr>
          <p:nvPr>
            <p:ph type="title"/>
          </p:nvPr>
        </p:nvSpPr>
        <p:spPr>
          <a:xfrm>
            <a:off x="914400" y="1052736"/>
            <a:ext cx="8229600" cy="1219200"/>
          </a:xfrm>
        </p:spPr>
        <p:txBody>
          <a:bodyPr>
            <a:normAutofit/>
          </a:bodyPr>
          <a:lstStyle/>
          <a:p>
            <a:r>
              <a:rPr lang="zh-TW" altLang="en-US" sz="3200" b="1" u="sng" spc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閩南人</a:t>
            </a:r>
            <a:r>
              <a:rPr lang="zh-TW" altLang="en-US" sz="3200" b="1" spc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的說法</a:t>
            </a:r>
            <a:endParaRPr lang="zh-TW" altLang="en-US" sz="3200" b="1" spc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9" name="標題 2"/>
          <p:cNvSpPr txBox="1">
            <a:spLocks/>
          </p:cNvSpPr>
          <p:nvPr/>
        </p:nvSpPr>
        <p:spPr>
          <a:xfrm>
            <a:off x="571440" y="601117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2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圖片 13" descr="22810352_10207987233956998_175377722_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3999" y="3967394"/>
            <a:ext cx="5080001" cy="285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 descr="22833520_10207987234077001_433287569_o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472032" y="3429000"/>
            <a:ext cx="2671968" cy="2078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library.taiwanschoolnet.org/cyberfair2002/C0237970033/images/Fuyen002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4" y="4726726"/>
            <a:ext cx="2420003" cy="1725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2195736" y="4005064"/>
            <a:ext cx="4176464" cy="2548805"/>
            <a:chOff x="793" y="932"/>
            <a:chExt cx="4321" cy="248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3333" y="1615"/>
              <a:ext cx="816" cy="7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1791" y="1615"/>
              <a:ext cx="816" cy="7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AutoShape 3"/>
            <p:cNvSpPr>
              <a:spLocks noChangeArrowheads="1"/>
            </p:cNvSpPr>
            <p:nvPr/>
          </p:nvSpPr>
          <p:spPr bwMode="gray">
            <a:xfrm>
              <a:off x="793" y="932"/>
              <a:ext cx="1950" cy="683"/>
            </a:xfrm>
            <a:prstGeom prst="roundRect">
              <a:avLst>
                <a:gd name="adj" fmla="val 50000"/>
              </a:avLst>
            </a:prstGeom>
            <a:solidFill>
              <a:srgbClr val="E0AD12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 eaLnBrk="1" hangingPunct="1"/>
              <a:r>
                <a:rPr lang="zh-TW" altLang="en-US" sz="2800" dirty="0" smtClean="0">
                  <a:solidFill>
                    <a:srgbClr val="002060"/>
                  </a:solidFill>
                </a:rPr>
                <a:t>白川</a:t>
              </a:r>
              <a:endParaRPr lang="zh-TW" alt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>
              <a:off x="3164" y="932"/>
              <a:ext cx="1950" cy="683"/>
            </a:xfrm>
            <a:prstGeom prst="roundRect">
              <a:avLst>
                <a:gd name="adj" fmla="val 50000"/>
              </a:avLst>
            </a:prstGeom>
            <a:solidFill>
              <a:srgbClr val="CCFF99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 eaLnBrk="1" hangingPunct="1"/>
              <a:r>
                <a:rPr lang="zh-TW" altLang="en-US" sz="2800" dirty="0" smtClean="0">
                  <a:solidFill>
                    <a:schemeClr val="accent6">
                      <a:lumMod val="50000"/>
                    </a:schemeClr>
                  </a:solidFill>
                </a:rPr>
                <a:t>芭樂庄</a:t>
              </a:r>
              <a:endParaRPr lang="zh-TW" alt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" name="Oval 5"/>
            <p:cNvSpPr>
              <a:spLocks noChangeArrowheads="1"/>
            </p:cNvSpPr>
            <p:nvPr/>
          </p:nvSpPr>
          <p:spPr bwMode="gray">
            <a:xfrm>
              <a:off x="1906" y="1969"/>
              <a:ext cx="2161" cy="1447"/>
            </a:xfrm>
            <a:prstGeom prst="ellipse">
              <a:avLst/>
            </a:prstGeom>
            <a:solidFill>
              <a:srgbClr val="6399AB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 eaLnBrk="1" hangingPunct="1"/>
              <a:r>
                <a:rPr lang="zh-TW" altLang="en-US" sz="3200" dirty="0" smtClean="0">
                  <a:solidFill>
                    <a:schemeClr val="tx2">
                      <a:lumMod val="10000"/>
                    </a:schemeClr>
                  </a:solidFill>
                </a:rPr>
                <a:t>拔仔庄</a:t>
              </a:r>
              <a:endParaRPr lang="en-US" altLang="zh-TW" sz="3200" dirty="0" smtClean="0">
                <a:solidFill>
                  <a:schemeClr val="tx2">
                    <a:lumMod val="10000"/>
                  </a:schemeClr>
                </a:solidFill>
              </a:endParaRPr>
            </a:p>
            <a:p>
              <a:pPr algn="ctr" eaLnBrk="1" hangingPunct="1"/>
              <a:r>
                <a:rPr lang="zh-TW" altLang="en-US" sz="3200" dirty="0" smtClean="0">
                  <a:solidFill>
                    <a:schemeClr val="tx2">
                      <a:lumMod val="10000"/>
                    </a:schemeClr>
                  </a:solidFill>
                </a:rPr>
                <a:t>地名</a:t>
              </a:r>
              <a:endParaRPr lang="zh-TW" altLang="en-US" sz="32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sp>
        <p:nvSpPr>
          <p:cNvPr id="26" name="標題 2"/>
          <p:cNvSpPr txBox="1">
            <a:spLocks/>
          </p:cNvSpPr>
          <p:nvPr/>
        </p:nvSpPr>
        <p:spPr>
          <a:xfrm>
            <a:off x="467544" y="332656"/>
            <a:ext cx="8229600" cy="135732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拔仔庄地名由來：從各族群說起</a:t>
            </a:r>
            <a:r>
              <a:rPr lang="en-US" altLang="zh-TW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……</a:t>
            </a:r>
            <a:endParaRPr kumimoji="0" lang="zh-TW" altLang="en-US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0" y="185107"/>
            <a:ext cx="8861583" cy="57586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 sz="2000" b="1" dirty="0">
              <a:solidFill>
                <a:srgbClr val="C8A5E5"/>
              </a:solidFill>
            </a:endParaRPr>
          </a:p>
        </p:txBody>
      </p:sp>
      <p:grpSp>
        <p:nvGrpSpPr>
          <p:cNvPr id="28" name="群組 130"/>
          <p:cNvGrpSpPr>
            <a:grpSpLocks/>
          </p:cNvGrpSpPr>
          <p:nvPr/>
        </p:nvGrpSpPr>
        <p:grpSpPr bwMode="auto">
          <a:xfrm>
            <a:off x="1" y="32699"/>
            <a:ext cx="9143999" cy="877847"/>
            <a:chOff x="105460" y="1485801"/>
            <a:chExt cx="9038556" cy="2159000"/>
          </a:xfrm>
        </p:grpSpPr>
        <p:grpSp>
          <p:nvGrpSpPr>
            <p:cNvPr id="29" name="Group 62"/>
            <p:cNvGrpSpPr>
              <a:grpSpLocks/>
            </p:cNvGrpSpPr>
            <p:nvPr/>
          </p:nvGrpSpPr>
          <p:grpSpPr bwMode="auto">
            <a:xfrm>
              <a:off x="105460" y="3501926"/>
              <a:ext cx="9038556" cy="142875"/>
              <a:chOff x="0" y="3748"/>
              <a:chExt cx="5828" cy="90"/>
            </a:xfrm>
          </p:grpSpPr>
          <p:sp>
            <p:nvSpPr>
              <p:cNvPr id="81" name="Rectangle 12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2" name="Rectangle 13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3" name="Rectangle 14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4" name="Rectangle 15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5" name="Rectangle 16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6" name="Rectangle 17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7" name="Rectangle 18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8" name="Rectangle 19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9" name="Rectangle 20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0" name="Rectangle 21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1" name="Rectangle 22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2" name="Rectangle 23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3" name="Rectangle 24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4" name="Rectangle 25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5" name="Rectangle 26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6" name="Rectangle 27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7" name="Rectangle 28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8" name="Rectangle 29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9" name="Rectangle 30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0" name="Rectangle 31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1" name="Rectangle 32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2" name="Rectangle 33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3" name="Rectangle 34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4" name="Rectangle 35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5" name="Rectangle 36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6" name="Rectangle 37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7" name="Rectangle 38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8" name="Rectangle 39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9" name="Rectangle 40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0" name="Rectangle 41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1" name="Rectangle 42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2" name="Rectangle 43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3" name="Rectangle 44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4" name="Rectangle 45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5" name="Rectangle 46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6" name="Rectangle 47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7" name="Rectangle 48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8" name="Rectangle 49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9" name="Rectangle 50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0" name="Rectangle 51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1" name="Rectangle 52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2" name="Rectangle 53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3" name="Rectangle 54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4" name="Rectangle 55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5" name="Rectangle 56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6" name="Rectangle 57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7" name="Rectangle 58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8" name="Rectangle 59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9" name="Rectangle 60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0" name="Rectangle 61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  <p:grpSp>
          <p:nvGrpSpPr>
            <p:cNvPr id="30" name="Group 66"/>
            <p:cNvGrpSpPr>
              <a:grpSpLocks/>
            </p:cNvGrpSpPr>
            <p:nvPr/>
          </p:nvGrpSpPr>
          <p:grpSpPr bwMode="auto">
            <a:xfrm>
              <a:off x="105460" y="1485801"/>
              <a:ext cx="9038556" cy="142875"/>
              <a:chOff x="0" y="3748"/>
              <a:chExt cx="5828" cy="90"/>
            </a:xfrm>
          </p:grpSpPr>
          <p:sp>
            <p:nvSpPr>
              <p:cNvPr id="31" name="Rectangle 67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2" name="Rectangle 68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3" name="Rectangle 69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4" name="Rectangle 70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5" name="Rectangle 71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6" name="Rectangle 72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7" name="Rectangle 73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8" name="Rectangle 74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9" name="Rectangle 75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0" name="Rectangle 76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1" name="Rectangle 77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2" name="Rectangle 78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3" name="Rectangle 79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4" name="Rectangle 80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5" name="Rectangle 81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6" name="Rectangle 82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7" name="Rectangle 83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8" name="Rectangle 84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9" name="Rectangle 85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0" name="Rectangle 86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1" name="Rectangle 87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2" name="Rectangle 88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3" name="Rectangle 89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4" name="Rectangle 90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5" name="Rectangle 91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6" name="Rectangle 92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7" name="Rectangle 93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8" name="Rectangle 94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9" name="Rectangle 95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0" name="Rectangle 96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1" name="Rectangle 97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2" name="Rectangle 98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3" name="Rectangle 99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4" name="Rectangle 100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5" name="Rectangle 101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6" name="Rectangle 102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7" name="Rectangle 103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8" name="Rectangle 104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9" name="Rectangle 105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0" name="Rectangle 106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1" name="Rectangle 107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2" name="Rectangle 108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3" name="Rectangle 109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4" name="Rectangle 110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5" name="Rectangle 111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6" name="Rectangle 112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7" name="Rectangle 113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8" name="Rectangle 114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9" name="Rectangle 115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0" name="Rectangle 116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</p:grpSp>
      <p:sp>
        <p:nvSpPr>
          <p:cNvPr id="131" name="標題 2"/>
          <p:cNvSpPr txBox="1">
            <a:spLocks/>
          </p:cNvSpPr>
          <p:nvPr/>
        </p:nvSpPr>
        <p:spPr>
          <a:xfrm>
            <a:off x="436710" y="254077"/>
            <a:ext cx="8072494" cy="7434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32" name="標題 2"/>
          <p:cNvSpPr txBox="1">
            <a:spLocks/>
          </p:cNvSpPr>
          <p:nvPr/>
        </p:nvSpPr>
        <p:spPr>
          <a:xfrm>
            <a:off x="436710" y="254077"/>
            <a:ext cx="8072494" cy="7434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33" name="Line 14"/>
          <p:cNvSpPr>
            <a:spLocks noChangeShapeType="1"/>
          </p:cNvSpPr>
          <p:nvPr/>
        </p:nvSpPr>
        <p:spPr bwMode="auto">
          <a:xfrm flipV="1">
            <a:off x="179512" y="476672"/>
            <a:ext cx="858966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4" name="Rectangle 15"/>
          <p:cNvSpPr>
            <a:spLocks noChangeArrowheads="1"/>
          </p:cNvSpPr>
          <p:nvPr/>
        </p:nvSpPr>
        <p:spPr bwMode="gray">
          <a:xfrm>
            <a:off x="418558" y="205058"/>
            <a:ext cx="1408810" cy="575869"/>
          </a:xfrm>
          <a:prstGeom prst="rect">
            <a:avLst/>
          </a:prstGeom>
          <a:solidFill>
            <a:srgbClr val="C59EE2"/>
          </a:solidFill>
          <a:ln>
            <a:solidFill>
              <a:srgbClr val="C8A5E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壹、前言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5" name="Rectangle 18"/>
          <p:cNvSpPr>
            <a:spLocks noChangeArrowheads="1"/>
          </p:cNvSpPr>
          <p:nvPr/>
        </p:nvSpPr>
        <p:spPr bwMode="gray">
          <a:xfrm>
            <a:off x="6707797" y="188640"/>
            <a:ext cx="1785950" cy="575869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肆、參考</a:t>
            </a:r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文獻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6" name="Rectangle 17"/>
          <p:cNvSpPr>
            <a:spLocks noChangeArrowheads="1"/>
          </p:cNvSpPr>
          <p:nvPr/>
        </p:nvSpPr>
        <p:spPr bwMode="gray">
          <a:xfrm>
            <a:off x="4923711" y="185107"/>
            <a:ext cx="1496778" cy="575869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参、結論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gray">
          <a:xfrm>
            <a:off x="2187407" y="205058"/>
            <a:ext cx="2448272" cy="575869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貳、正文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「客家花布」的圖片搜尋結果"/>
          <p:cNvPicPr>
            <a:picLocks noChangeAspect="1" noChangeArrowheads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184" y="1011317"/>
            <a:ext cx="8730746" cy="1481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1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53109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95000"/>
              <a:buFont typeface="Wingdings" pitchFamily="2" charset="2"/>
              <a:buChar char="Ø"/>
            </a:pPr>
            <a:r>
              <a:rPr lang="zh-TW" altLang="en-US" sz="2400" b="1" dirty="0" smtClean="0"/>
              <a:t>客家人稱富源為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鈸子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r>
              <a:rPr lang="zh-TW" altLang="en-US" sz="2400" b="1" dirty="0" smtClean="0"/>
              <a:t>因拔仔山形看起來像鑼鈸的鈸，所以稱之為</a:t>
            </a:r>
            <a:r>
              <a:rPr lang="zh-TW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鈸子庄</a:t>
            </a:r>
            <a:r>
              <a:rPr lang="zh-TW" altLang="en-US" sz="2400" b="1" dirty="0" smtClean="0"/>
              <a:t>。</a:t>
            </a:r>
            <a:endParaRPr lang="zh-TW" altLang="en-US" sz="2400" b="1" dirty="0"/>
          </a:p>
        </p:txBody>
      </p:sp>
      <p:sp>
        <p:nvSpPr>
          <p:cNvPr id="11" name="標題 2"/>
          <p:cNvSpPr>
            <a:spLocks noGrp="1"/>
          </p:cNvSpPr>
          <p:nvPr>
            <p:ph type="title"/>
          </p:nvPr>
        </p:nvSpPr>
        <p:spPr>
          <a:xfrm>
            <a:off x="914400" y="1052736"/>
            <a:ext cx="8229600" cy="1219200"/>
          </a:xfrm>
        </p:spPr>
        <p:txBody>
          <a:bodyPr>
            <a:normAutofit/>
          </a:bodyPr>
          <a:lstStyle/>
          <a:p>
            <a:r>
              <a:rPr lang="zh-TW" altLang="en-US" sz="3200" b="1" u="sng" spc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客家人</a:t>
            </a:r>
            <a:r>
              <a:rPr lang="zh-TW" altLang="en-US" sz="3200" b="1" spc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的說法</a:t>
            </a:r>
            <a:endParaRPr lang="zh-TW" altLang="en-US" sz="3200" b="1" spc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467544" y="332656"/>
            <a:ext cx="8229600" cy="135732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拔仔庄地名由來</a:t>
            </a:r>
            <a:r>
              <a:rPr lang="zh-TW" altLang="en-US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：</a:t>
            </a:r>
            <a:r>
              <a:rPr kumimoji="0" lang="zh-TW" altLang="en-US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從各族群說起</a:t>
            </a:r>
            <a:r>
              <a:rPr lang="en-US" altLang="zh-TW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……</a:t>
            </a:r>
            <a:endParaRPr kumimoji="0" lang="zh-TW" altLang="en-US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185107"/>
            <a:ext cx="8861583" cy="57586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 sz="2000" b="1" dirty="0">
              <a:solidFill>
                <a:srgbClr val="C8A5E5"/>
              </a:solidFill>
            </a:endParaRPr>
          </a:p>
        </p:txBody>
      </p:sp>
      <p:grpSp>
        <p:nvGrpSpPr>
          <p:cNvPr id="14" name="群組 130"/>
          <p:cNvGrpSpPr>
            <a:grpSpLocks/>
          </p:cNvGrpSpPr>
          <p:nvPr/>
        </p:nvGrpSpPr>
        <p:grpSpPr bwMode="auto">
          <a:xfrm>
            <a:off x="1" y="32699"/>
            <a:ext cx="9143999" cy="877847"/>
            <a:chOff x="105460" y="1485801"/>
            <a:chExt cx="9038556" cy="2159000"/>
          </a:xfrm>
        </p:grpSpPr>
        <p:grpSp>
          <p:nvGrpSpPr>
            <p:cNvPr id="15" name="Group 62"/>
            <p:cNvGrpSpPr>
              <a:grpSpLocks/>
            </p:cNvGrpSpPr>
            <p:nvPr/>
          </p:nvGrpSpPr>
          <p:grpSpPr bwMode="auto">
            <a:xfrm>
              <a:off x="105460" y="3501926"/>
              <a:ext cx="9038556" cy="142875"/>
              <a:chOff x="0" y="3748"/>
              <a:chExt cx="5828" cy="90"/>
            </a:xfrm>
          </p:grpSpPr>
          <p:sp>
            <p:nvSpPr>
              <p:cNvPr id="67" name="Rectangle 12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8" name="Rectangle 13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9" name="Rectangle 14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1" name="Rectangle 16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2" name="Rectangle 17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3" name="Rectangle 18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4" name="Rectangle 19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5" name="Rectangle 20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7" name="Rectangle 22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8" name="Rectangle 23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9" name="Rectangle 24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1" name="Rectangle 26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2" name="Rectangle 27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3" name="Rectangle 28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4" name="Rectangle 29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5" name="Rectangle 30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6" name="Rectangle 31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7" name="Rectangle 32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8" name="Rectangle 33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9" name="Rectangle 34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0" name="Rectangle 35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1" name="Rectangle 36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2" name="Rectangle 37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3" name="Rectangle 38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4" name="Rectangle 39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5" name="Rectangle 40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6" name="Rectangle 41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7" name="Rectangle 42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8" name="Rectangle 43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9" name="Rectangle 44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0" name="Rectangle 45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1" name="Rectangle 46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2" name="Rectangle 47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3" name="Rectangle 48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4" name="Rectangle 49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5" name="Rectangle 50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6" name="Rectangle 51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7" name="Rectangle 52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8" name="Rectangle 53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9" name="Rectangle 54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0" name="Rectangle 55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1" name="Rectangle 56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2" name="Rectangle 57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3" name="Rectangle 58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4" name="Rectangle 59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5" name="Rectangle 60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6" name="Rectangle 61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105460" y="1485801"/>
              <a:ext cx="9038556" cy="142875"/>
              <a:chOff x="0" y="3748"/>
              <a:chExt cx="5828" cy="90"/>
            </a:xfrm>
          </p:grpSpPr>
          <p:sp>
            <p:nvSpPr>
              <p:cNvPr id="17" name="Rectangle 67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8" name="Rectangle 68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9" name="Rectangle 69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0" name="Rectangle 70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1" name="Rectangle 71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2" name="Rectangle 72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3" name="Rectangle 73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4" name="Rectangle 74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5" name="Rectangle 75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6" name="Rectangle 76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7" name="Rectangle 77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8" name="Rectangle 78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9" name="Rectangle 79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0" name="Rectangle 80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1" name="Rectangle 81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2" name="Rectangle 82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3" name="Rectangle 83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4" name="Rectangle 84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5" name="Rectangle 85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6" name="Rectangle 86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7" name="Rectangle 87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8" name="Rectangle 88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9" name="Rectangle 89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0" name="Rectangle 90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1" name="Rectangle 91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2" name="Rectangle 92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3" name="Rectangle 93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4" name="Rectangle 94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5" name="Rectangle 95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6" name="Rectangle 96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7" name="Rectangle 97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8" name="Rectangle 98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9" name="Rectangle 99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0" name="Rectangle 100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1" name="Rectangle 101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2" name="Rectangle 102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3" name="Rectangle 103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4" name="Rectangle 104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5" name="Rectangle 105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6" name="Rectangle 106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7" name="Rectangle 107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8" name="Rectangle 108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9" name="Rectangle 109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0" name="Rectangle 110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1" name="Rectangle 111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2" name="Rectangle 112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3" name="Rectangle 113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4" name="Rectangle 114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5" name="Rectangle 115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6" name="Rectangle 116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</p:grpSp>
      <p:sp>
        <p:nvSpPr>
          <p:cNvPr id="117" name="標題 2"/>
          <p:cNvSpPr txBox="1">
            <a:spLocks/>
          </p:cNvSpPr>
          <p:nvPr/>
        </p:nvSpPr>
        <p:spPr>
          <a:xfrm>
            <a:off x="436710" y="254077"/>
            <a:ext cx="8072494" cy="7434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18" name="標題 2"/>
          <p:cNvSpPr txBox="1">
            <a:spLocks/>
          </p:cNvSpPr>
          <p:nvPr/>
        </p:nvSpPr>
        <p:spPr>
          <a:xfrm>
            <a:off x="436710" y="254077"/>
            <a:ext cx="8072494" cy="7434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19" name="Line 14"/>
          <p:cNvSpPr>
            <a:spLocks noChangeShapeType="1"/>
          </p:cNvSpPr>
          <p:nvPr/>
        </p:nvSpPr>
        <p:spPr bwMode="auto">
          <a:xfrm flipV="1">
            <a:off x="179512" y="476672"/>
            <a:ext cx="858966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0" name="Rectangle 15"/>
          <p:cNvSpPr>
            <a:spLocks noChangeArrowheads="1"/>
          </p:cNvSpPr>
          <p:nvPr/>
        </p:nvSpPr>
        <p:spPr bwMode="gray">
          <a:xfrm>
            <a:off x="418558" y="205058"/>
            <a:ext cx="1408810" cy="575869"/>
          </a:xfrm>
          <a:prstGeom prst="rect">
            <a:avLst/>
          </a:prstGeom>
          <a:solidFill>
            <a:srgbClr val="C59EE2"/>
          </a:solidFill>
          <a:ln>
            <a:solidFill>
              <a:srgbClr val="C8A5E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壹、前言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1" name="Rectangle 18"/>
          <p:cNvSpPr>
            <a:spLocks noChangeArrowheads="1"/>
          </p:cNvSpPr>
          <p:nvPr/>
        </p:nvSpPr>
        <p:spPr bwMode="gray">
          <a:xfrm>
            <a:off x="6707797" y="188640"/>
            <a:ext cx="1785950" cy="575869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肆、參考</a:t>
            </a:r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文獻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" name="Rectangle 17"/>
          <p:cNvSpPr>
            <a:spLocks noChangeArrowheads="1"/>
          </p:cNvSpPr>
          <p:nvPr/>
        </p:nvSpPr>
        <p:spPr bwMode="gray">
          <a:xfrm>
            <a:off x="4923711" y="185107"/>
            <a:ext cx="1496778" cy="575869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参、結論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3" name="Rectangle 15"/>
          <p:cNvSpPr>
            <a:spLocks noChangeArrowheads="1"/>
          </p:cNvSpPr>
          <p:nvPr/>
        </p:nvSpPr>
        <p:spPr bwMode="gray">
          <a:xfrm>
            <a:off x="2187407" y="205058"/>
            <a:ext cx="2448272" cy="575869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貳、正文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554" name="Picture 2" descr="「富源國小」的圖片搜尋結果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99" y="3284984"/>
            <a:ext cx="4489204" cy="2525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「鈸子」的圖片搜尋結果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2890587" cy="28905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02228320.jpg"/>
          <p:cNvPicPr>
            <a:picLocks noChangeAspect="1"/>
          </p:cNvPicPr>
          <p:nvPr/>
        </p:nvPicPr>
        <p:blipFill>
          <a:blip r:embed="rId2" cstate="screen">
            <a:lum bright="30000" contrast="-59000"/>
          </a:blip>
          <a:stretch>
            <a:fillRect/>
          </a:stretch>
        </p:blipFill>
        <p:spPr>
          <a:xfrm>
            <a:off x="179512" y="836712"/>
            <a:ext cx="871296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內容版面配置區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912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95000"/>
              <a:buFont typeface="Wingdings" pitchFamily="2" charset="2"/>
              <a:buChar char="Ø"/>
            </a:pPr>
            <a:r>
              <a:rPr lang="zh-TW" altLang="en-US" sz="2400" dirty="0" smtClean="0"/>
              <a:t>阿美族稱此地為</a:t>
            </a:r>
            <a:r>
              <a:rPr lang="en-US" altLang="zh-TW" sz="2400" dirty="0" smtClean="0"/>
              <a:t>『</a:t>
            </a:r>
            <a:r>
              <a:rPr lang="zh-TW" altLang="en-US" sz="3200" dirty="0" smtClean="0">
                <a:solidFill>
                  <a:srgbClr val="FFFF00"/>
                </a:solidFill>
              </a:rPr>
              <a:t>百依拉聖</a:t>
            </a:r>
            <a:r>
              <a:rPr lang="zh-TW" altLang="en-US" sz="2400" dirty="0" smtClean="0">
                <a:solidFill>
                  <a:srgbClr val="FFFF00"/>
                </a:solidFill>
              </a:rPr>
              <a:t>（</a:t>
            </a:r>
            <a:r>
              <a:rPr lang="en-US" altLang="zh-TW" sz="2400" dirty="0" err="1" smtClean="0">
                <a:solidFill>
                  <a:srgbClr val="FFFF00"/>
                </a:solidFill>
              </a:rPr>
              <a:t>Pailasen</a:t>
            </a:r>
            <a:r>
              <a:rPr lang="zh-TW" altLang="en-US" sz="2400" dirty="0" smtClean="0">
                <a:solidFill>
                  <a:srgbClr val="FFFF00"/>
                </a:solidFill>
              </a:rPr>
              <a:t>）</a:t>
            </a:r>
            <a:r>
              <a:rPr lang="en-US" altLang="zh-TW" sz="2400" dirty="0"/>
              <a:t>』</a:t>
            </a:r>
            <a:r>
              <a:rPr lang="zh-TW" altLang="en-US" sz="2400" dirty="0" smtClean="0"/>
              <a:t>是固定不動的意思。</a:t>
            </a:r>
            <a:endParaRPr lang="zh-TW" altLang="en-US" sz="2400" dirty="0"/>
          </a:p>
        </p:txBody>
      </p:sp>
      <p:pic>
        <p:nvPicPr>
          <p:cNvPr id="8" name="圖片 7" descr="9624064686_b1d95d115b_b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23528" y="3356992"/>
            <a:ext cx="410424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402016" cy="1219200"/>
          </a:xfrm>
        </p:spPr>
        <p:txBody>
          <a:bodyPr>
            <a:normAutofit/>
          </a:bodyPr>
          <a:lstStyle/>
          <a:p>
            <a:r>
              <a:rPr lang="zh-TW" altLang="en-US" sz="3200" b="1" u="sng" spc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原住民</a:t>
            </a:r>
            <a:r>
              <a:rPr lang="zh-TW" altLang="en-US" sz="3200" b="1" spc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的說法</a:t>
            </a:r>
            <a:endParaRPr lang="zh-TW" altLang="en-US" sz="3200" b="1" spc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標題 2"/>
          <p:cNvSpPr txBox="1">
            <a:spLocks/>
          </p:cNvSpPr>
          <p:nvPr/>
        </p:nvSpPr>
        <p:spPr>
          <a:xfrm>
            <a:off x="467544" y="332656"/>
            <a:ext cx="8229600" cy="135732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拔仔庄地名由來</a:t>
            </a:r>
            <a:r>
              <a:rPr lang="zh-TW" altLang="en-US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：</a:t>
            </a:r>
            <a:r>
              <a:rPr kumimoji="0" lang="zh-TW" altLang="en-US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從各族群說起</a:t>
            </a:r>
            <a:r>
              <a:rPr lang="en-US" altLang="zh-TW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……</a:t>
            </a:r>
            <a:endParaRPr kumimoji="0" lang="zh-TW" altLang="en-US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185107"/>
            <a:ext cx="8861583" cy="57586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 sz="2000" b="1" dirty="0">
              <a:solidFill>
                <a:srgbClr val="C8A5E5"/>
              </a:solidFill>
            </a:endParaRPr>
          </a:p>
        </p:txBody>
      </p:sp>
      <p:grpSp>
        <p:nvGrpSpPr>
          <p:cNvPr id="15" name="群組 130"/>
          <p:cNvGrpSpPr>
            <a:grpSpLocks/>
          </p:cNvGrpSpPr>
          <p:nvPr/>
        </p:nvGrpSpPr>
        <p:grpSpPr bwMode="auto">
          <a:xfrm>
            <a:off x="1" y="32699"/>
            <a:ext cx="9143999" cy="877847"/>
            <a:chOff x="105460" y="1485801"/>
            <a:chExt cx="9038556" cy="2159000"/>
          </a:xfrm>
        </p:grpSpPr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105460" y="3501926"/>
              <a:ext cx="9038556" cy="142875"/>
              <a:chOff x="0" y="3748"/>
              <a:chExt cx="5828" cy="90"/>
            </a:xfrm>
          </p:grpSpPr>
          <p:sp>
            <p:nvSpPr>
              <p:cNvPr id="68" name="Rectangle 12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9" name="Rectangle 13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0" name="Rectangle 14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1" name="Rectangle 15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2" name="Rectangle 16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3" name="Rectangle 17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4" name="Rectangle 18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5" name="Rectangle 19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6" name="Rectangle 20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7" name="Rectangle 21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8" name="Rectangle 22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9" name="Rectangle 23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0" name="Rectangle 24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1" name="Rectangle 25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2" name="Rectangle 26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3" name="Rectangle 27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4" name="Rectangle 28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5" name="Rectangle 29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6" name="Rectangle 30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7" name="Rectangle 31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8" name="Rectangle 32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9" name="Rectangle 33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0" name="Rectangle 34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1" name="Rectangle 35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2" name="Rectangle 36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3" name="Rectangle 37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4" name="Rectangle 38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5" name="Rectangle 39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6" name="Rectangle 40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7" name="Rectangle 41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8" name="Rectangle 42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9" name="Rectangle 43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0" name="Rectangle 44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1" name="Rectangle 45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2" name="Rectangle 46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3" name="Rectangle 47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4" name="Rectangle 48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5" name="Rectangle 49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6" name="Rectangle 50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7" name="Rectangle 51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8" name="Rectangle 52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9" name="Rectangle 53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0" name="Rectangle 54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1" name="Rectangle 55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2" name="Rectangle 56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3" name="Rectangle 57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4" name="Rectangle 58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5" name="Rectangle 59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6" name="Rectangle 60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7" name="Rectangle 61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  <p:grpSp>
          <p:nvGrpSpPr>
            <p:cNvPr id="17" name="Group 66"/>
            <p:cNvGrpSpPr>
              <a:grpSpLocks/>
            </p:cNvGrpSpPr>
            <p:nvPr/>
          </p:nvGrpSpPr>
          <p:grpSpPr bwMode="auto">
            <a:xfrm>
              <a:off x="105460" y="1485801"/>
              <a:ext cx="9038556" cy="142875"/>
              <a:chOff x="0" y="3748"/>
              <a:chExt cx="5828" cy="90"/>
            </a:xfrm>
          </p:grpSpPr>
          <p:sp>
            <p:nvSpPr>
              <p:cNvPr id="18" name="Rectangle 67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9" name="Rectangle 68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0" name="Rectangle 69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1" name="Rectangle 70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2" name="Rectangle 71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3" name="Rectangle 72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4" name="Rectangle 73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5" name="Rectangle 74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6" name="Rectangle 75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7" name="Rectangle 76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8" name="Rectangle 77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29" name="Rectangle 78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0" name="Rectangle 79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1" name="Rectangle 80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2" name="Rectangle 81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3" name="Rectangle 82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4" name="Rectangle 83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5" name="Rectangle 84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6" name="Rectangle 85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7" name="Rectangle 86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8" name="Rectangle 87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9" name="Rectangle 88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0" name="Rectangle 89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1" name="Rectangle 90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2" name="Rectangle 91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3" name="Rectangle 92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4" name="Rectangle 93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5" name="Rectangle 94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6" name="Rectangle 95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7" name="Rectangle 96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8" name="Rectangle 97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9" name="Rectangle 98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0" name="Rectangle 99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1" name="Rectangle 100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2" name="Rectangle 101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3" name="Rectangle 102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4" name="Rectangle 103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5" name="Rectangle 104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6" name="Rectangle 105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7" name="Rectangle 106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8" name="Rectangle 107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9" name="Rectangle 108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0" name="Rectangle 109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1" name="Rectangle 110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2" name="Rectangle 111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3" name="Rectangle 112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4" name="Rectangle 113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5" name="Rectangle 114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6" name="Rectangle 115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7" name="Rectangle 116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</p:grpSp>
      <p:sp>
        <p:nvSpPr>
          <p:cNvPr id="118" name="標題 2"/>
          <p:cNvSpPr txBox="1">
            <a:spLocks/>
          </p:cNvSpPr>
          <p:nvPr/>
        </p:nvSpPr>
        <p:spPr>
          <a:xfrm>
            <a:off x="436710" y="254077"/>
            <a:ext cx="8072494" cy="7434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19" name="標題 2"/>
          <p:cNvSpPr txBox="1">
            <a:spLocks/>
          </p:cNvSpPr>
          <p:nvPr/>
        </p:nvSpPr>
        <p:spPr>
          <a:xfrm>
            <a:off x="436710" y="254077"/>
            <a:ext cx="8072494" cy="7434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20" name="Line 14"/>
          <p:cNvSpPr>
            <a:spLocks noChangeShapeType="1"/>
          </p:cNvSpPr>
          <p:nvPr/>
        </p:nvSpPr>
        <p:spPr bwMode="auto">
          <a:xfrm flipV="1">
            <a:off x="179512" y="476672"/>
            <a:ext cx="858966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1" name="Rectangle 15"/>
          <p:cNvSpPr>
            <a:spLocks noChangeArrowheads="1"/>
          </p:cNvSpPr>
          <p:nvPr/>
        </p:nvSpPr>
        <p:spPr bwMode="gray">
          <a:xfrm>
            <a:off x="418558" y="205058"/>
            <a:ext cx="1408810" cy="575869"/>
          </a:xfrm>
          <a:prstGeom prst="rect">
            <a:avLst/>
          </a:prstGeom>
          <a:solidFill>
            <a:srgbClr val="C59EE2"/>
          </a:solidFill>
          <a:ln>
            <a:solidFill>
              <a:srgbClr val="C8A5E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壹、前言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" name="Rectangle 18"/>
          <p:cNvSpPr>
            <a:spLocks noChangeArrowheads="1"/>
          </p:cNvSpPr>
          <p:nvPr/>
        </p:nvSpPr>
        <p:spPr bwMode="gray">
          <a:xfrm>
            <a:off x="6707797" y="188640"/>
            <a:ext cx="1785950" cy="575869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肆、參考</a:t>
            </a:r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文獻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3" name="Rectangle 17"/>
          <p:cNvSpPr>
            <a:spLocks noChangeArrowheads="1"/>
          </p:cNvSpPr>
          <p:nvPr/>
        </p:nvSpPr>
        <p:spPr bwMode="gray">
          <a:xfrm>
            <a:off x="4923711" y="185107"/>
            <a:ext cx="1496778" cy="575869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参、結論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4" name="Rectangle 15"/>
          <p:cNvSpPr>
            <a:spLocks noChangeArrowheads="1"/>
          </p:cNvSpPr>
          <p:nvPr/>
        </p:nvSpPr>
        <p:spPr bwMode="gray">
          <a:xfrm>
            <a:off x="2187407" y="205058"/>
            <a:ext cx="2448272" cy="575869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貳、正文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532" name="Picture 4" descr="相關圖片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356992"/>
            <a:ext cx="4271016" cy="283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utoShape 5"/>
          <p:cNvSpPr>
            <a:spLocks noChangeArrowheads="1"/>
          </p:cNvSpPr>
          <p:nvPr/>
        </p:nvSpPr>
        <p:spPr bwMode="gray">
          <a:xfrm>
            <a:off x="539552" y="1196752"/>
            <a:ext cx="5256584" cy="648072"/>
          </a:xfrm>
          <a:prstGeom prst="homePlate">
            <a:avLst>
              <a:gd name="adj" fmla="val 60906"/>
            </a:avLst>
          </a:prstGeom>
          <a:solidFill>
            <a:srgbClr val="CCFF99"/>
          </a:solidFill>
          <a:ln w="2540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kumimoji="0" lang="en-US" altLang="zh-TW" sz="2000">
                <a:solidFill>
                  <a:srgbClr val="FFFFFF"/>
                </a:solidFill>
                <a:latin typeface="典匠中特圓" pitchFamily="49" charset="-120"/>
                <a:ea typeface="典匠中特圓" pitchFamily="49" charset="-120"/>
              </a:rPr>
              <a:t> </a:t>
            </a: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548960" y="1052736"/>
            <a:ext cx="6120680" cy="936104"/>
          </a:xfrm>
        </p:spPr>
        <p:txBody>
          <a:bodyPr anchor="ctr">
            <a:normAutofit/>
          </a:bodyPr>
          <a:lstStyle/>
          <a:p>
            <a:r>
              <a:rPr lang="zh-TW" altLang="en-US" sz="3600" b="1" spc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拔仔庄村落與族群分佈</a:t>
            </a:r>
            <a:endParaRPr lang="zh-TW" altLang="en-US" sz="3600" b="1" spc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2"/>
          <p:cNvGrpSpPr>
            <a:grpSpLocks noGrp="1"/>
          </p:cNvGrpSpPr>
          <p:nvPr/>
        </p:nvGrpSpPr>
        <p:grpSpPr bwMode="auto">
          <a:xfrm>
            <a:off x="1331640" y="2636912"/>
            <a:ext cx="6264325" cy="3571900"/>
            <a:chOff x="1341" y="527"/>
            <a:chExt cx="3098" cy="3417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547" y="880"/>
              <a:ext cx="2722" cy="2722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800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820" y="1966"/>
              <a:ext cx="0" cy="491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800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>
              <a:off x="2140" y="1147"/>
              <a:ext cx="440" cy="246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80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221" y="1106"/>
              <a:ext cx="440" cy="287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80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021" y="2007"/>
              <a:ext cx="0" cy="450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800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260" y="3071"/>
              <a:ext cx="401" cy="246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80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 flipV="1">
              <a:off x="2180" y="3071"/>
              <a:ext cx="400" cy="246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80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2020" y="1270"/>
              <a:ext cx="680" cy="1228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800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101" y="1270"/>
              <a:ext cx="719" cy="1228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80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3101" y="1925"/>
              <a:ext cx="719" cy="1268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800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900" y="1352"/>
              <a:ext cx="0" cy="450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800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2020" y="1925"/>
              <a:ext cx="679" cy="1278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800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2900" y="2662"/>
              <a:ext cx="0" cy="491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800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2220" y="1557"/>
              <a:ext cx="1401" cy="0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80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288" y="2432"/>
              <a:ext cx="373" cy="230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80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140" y="1761"/>
              <a:ext cx="377" cy="218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 sz="2800"/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2388" y="1764"/>
              <a:ext cx="1041" cy="921"/>
            </a:xfrm>
            <a:prstGeom prst="hexagon">
              <a:avLst>
                <a:gd name="adj" fmla="val 28257"/>
                <a:gd name="vf" fmla="val 115470"/>
              </a:avLst>
            </a:prstGeom>
            <a:solidFill>
              <a:srgbClr val="C0C0C0"/>
            </a:solidFill>
            <a:ln w="57150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zh-TW" altLang="en-US" sz="3200" b="1" dirty="0" smtClean="0">
                  <a:solidFill>
                    <a:srgbClr val="FF0000"/>
                  </a:solidFill>
                </a:rPr>
                <a:t>拔仔庄</a:t>
              </a:r>
              <a:r>
                <a:rPr lang="ja-JP" altLang="en-US" sz="2400" b="1" dirty="0" smtClean="0">
                  <a:solidFill>
                    <a:srgbClr val="FF0000"/>
                  </a:solidFill>
                  <a:latin typeface="標楷體"/>
                  <a:ea typeface="標楷體"/>
                </a:rPr>
                <a:t>の</a:t>
              </a:r>
              <a:endParaRPr lang="en-US" altLang="zh-TW" sz="3200" b="1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3200" b="1" dirty="0" smtClean="0">
                  <a:solidFill>
                    <a:srgbClr val="FF0000"/>
                  </a:solidFill>
                </a:rPr>
                <a:t>大家族 </a:t>
              </a:r>
              <a:endParaRPr lang="zh-TW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gray">
            <a:xfrm>
              <a:off x="1341" y="1170"/>
              <a:ext cx="871" cy="819"/>
            </a:xfrm>
            <a:prstGeom prst="ellipse">
              <a:avLst/>
            </a:prstGeom>
            <a:solidFill>
              <a:srgbClr val="A1A646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馬遠村</a:t>
              </a:r>
              <a:endParaRPr kumimoji="0" lang="zh-TW" altLang="zh-TW" sz="2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gray">
            <a:xfrm>
              <a:off x="2509" y="527"/>
              <a:ext cx="826" cy="818"/>
            </a:xfrm>
            <a:prstGeom prst="ellipse">
              <a:avLst/>
            </a:prstGeom>
            <a:solidFill>
              <a:srgbClr val="6399AB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800" b="1" dirty="0" smtClean="0">
                  <a:solidFill>
                    <a:srgbClr val="FFFF00"/>
                  </a:solidFill>
                </a:rPr>
                <a:t>富源村</a:t>
              </a:r>
              <a:endParaRPr kumimoji="0" lang="zh-TW" altLang="zh-TW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gray">
            <a:xfrm>
              <a:off x="3615" y="1178"/>
              <a:ext cx="824" cy="819"/>
            </a:xfrm>
            <a:prstGeom prst="ellipse">
              <a:avLst/>
            </a:prstGeom>
            <a:solidFill>
              <a:srgbClr val="B1A35D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800" b="1" dirty="0" smtClean="0">
                  <a:solidFill>
                    <a:srgbClr val="7030A0"/>
                  </a:solidFill>
                </a:rPr>
                <a:t>富興村</a:t>
              </a:r>
              <a:endParaRPr kumimoji="0" lang="zh-TW" altLang="zh-TW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3599" y="2465"/>
              <a:ext cx="840" cy="819"/>
            </a:xfrm>
            <a:prstGeom prst="ellipse">
              <a:avLst/>
            </a:prstGeom>
            <a:solidFill>
              <a:srgbClr val="E0AD12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800" b="1" dirty="0" smtClean="0">
                  <a:solidFill>
                    <a:srgbClr val="3E5D82"/>
                  </a:solidFill>
                </a:rPr>
                <a:t>富民村</a:t>
              </a:r>
              <a:endParaRPr kumimoji="0" lang="zh-TW" altLang="zh-TW" sz="2800" b="1" dirty="0">
                <a:solidFill>
                  <a:srgbClr val="3E5D82"/>
                </a:solidFill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509" y="3126"/>
              <a:ext cx="862" cy="818"/>
            </a:xfrm>
            <a:prstGeom prst="ellipse">
              <a:avLst/>
            </a:prstGeom>
            <a:solidFill>
              <a:srgbClr val="5274A6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800" b="1" dirty="0" smtClean="0">
                  <a:solidFill>
                    <a:srgbClr val="CCFF99"/>
                  </a:solidFill>
                </a:rPr>
                <a:t>大富村</a:t>
              </a:r>
              <a:endParaRPr kumimoji="0" lang="zh-TW" altLang="zh-TW" sz="2800" b="1" dirty="0">
                <a:solidFill>
                  <a:srgbClr val="CCFF99"/>
                </a:solidFill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1376" y="2466"/>
              <a:ext cx="853" cy="818"/>
            </a:xfrm>
            <a:prstGeom prst="ellipse">
              <a:avLst/>
            </a:prstGeom>
            <a:solidFill>
              <a:srgbClr val="D97300"/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大豐村</a:t>
              </a:r>
              <a:endParaRPr kumimoji="0" lang="zh-TW" altLang="zh-TW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0" y="185107"/>
            <a:ext cx="8861583" cy="57586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95000" algn="tl" rotWithShape="0">
              <a:srgbClr val="000000">
                <a:alpha val="50000"/>
              </a:srgbClr>
            </a:outerShdw>
            <a:softEdge rad="6350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 sz="2000" b="1" dirty="0">
              <a:solidFill>
                <a:srgbClr val="C8A5E5"/>
              </a:solidFill>
            </a:endParaRPr>
          </a:p>
        </p:txBody>
      </p:sp>
      <p:grpSp>
        <p:nvGrpSpPr>
          <p:cNvPr id="31" name="群組 130"/>
          <p:cNvGrpSpPr>
            <a:grpSpLocks/>
          </p:cNvGrpSpPr>
          <p:nvPr/>
        </p:nvGrpSpPr>
        <p:grpSpPr bwMode="auto">
          <a:xfrm>
            <a:off x="1" y="32699"/>
            <a:ext cx="9143999" cy="877847"/>
            <a:chOff x="105460" y="1485801"/>
            <a:chExt cx="9038556" cy="2159000"/>
          </a:xfrm>
        </p:grpSpPr>
        <p:grpSp>
          <p:nvGrpSpPr>
            <p:cNvPr id="32" name="Group 62"/>
            <p:cNvGrpSpPr>
              <a:grpSpLocks/>
            </p:cNvGrpSpPr>
            <p:nvPr/>
          </p:nvGrpSpPr>
          <p:grpSpPr bwMode="auto">
            <a:xfrm>
              <a:off x="105460" y="3501926"/>
              <a:ext cx="9038556" cy="142875"/>
              <a:chOff x="0" y="3748"/>
              <a:chExt cx="5828" cy="90"/>
            </a:xfrm>
          </p:grpSpPr>
          <p:sp>
            <p:nvSpPr>
              <p:cNvPr id="84" name="Rectangle 12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5" name="Rectangle 13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6" name="Rectangle 14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7" name="Rectangle 15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8" name="Rectangle 16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9" name="Rectangle 17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0" name="Rectangle 18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1" name="Rectangle 19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2" name="Rectangle 20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4" name="Rectangle 22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5" name="Rectangle 23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6" name="Rectangle 24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7" name="Rectangle 25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8" name="Rectangle 26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99" name="Rectangle 27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0" name="Rectangle 28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1" name="Rectangle 29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2" name="Rectangle 30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3" name="Rectangle 31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4" name="Rectangle 32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5" name="Rectangle 33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6" name="Rectangle 34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7" name="Rectangle 35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8" name="Rectangle 36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09" name="Rectangle 37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0" name="Rectangle 38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1" name="Rectangle 39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2" name="Rectangle 40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3" name="Rectangle 41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4" name="Rectangle 42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5" name="Rectangle 43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6" name="Rectangle 44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7" name="Rectangle 45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8" name="Rectangle 46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19" name="Rectangle 47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0" name="Rectangle 48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1" name="Rectangle 49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2" name="Rectangle 50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3" name="Rectangle 51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4" name="Rectangle 52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5" name="Rectangle 53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6" name="Rectangle 54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7" name="Rectangle 55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8" name="Rectangle 56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29" name="Rectangle 57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0" name="Rectangle 58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1" name="Rectangle 59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2" name="Rectangle 60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133" name="Rectangle 61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  <p:grpSp>
          <p:nvGrpSpPr>
            <p:cNvPr id="33" name="Group 66"/>
            <p:cNvGrpSpPr>
              <a:grpSpLocks/>
            </p:cNvGrpSpPr>
            <p:nvPr/>
          </p:nvGrpSpPr>
          <p:grpSpPr bwMode="auto">
            <a:xfrm>
              <a:off x="105460" y="1485801"/>
              <a:ext cx="9038556" cy="142875"/>
              <a:chOff x="0" y="3748"/>
              <a:chExt cx="5828" cy="90"/>
            </a:xfrm>
          </p:grpSpPr>
          <p:sp>
            <p:nvSpPr>
              <p:cNvPr id="34" name="Rectangle 67"/>
              <p:cNvSpPr>
                <a:spLocks noChangeArrowheads="1"/>
              </p:cNvSpPr>
              <p:nvPr/>
            </p:nvSpPr>
            <p:spPr bwMode="auto">
              <a:xfrm>
                <a:off x="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5" name="Rectangle 68"/>
              <p:cNvSpPr>
                <a:spLocks noChangeArrowheads="1"/>
              </p:cNvSpPr>
              <p:nvPr/>
            </p:nvSpPr>
            <p:spPr bwMode="auto">
              <a:xfrm>
                <a:off x="11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6" name="Rectangle 69"/>
              <p:cNvSpPr>
                <a:spLocks noChangeArrowheads="1"/>
              </p:cNvSpPr>
              <p:nvPr/>
            </p:nvSpPr>
            <p:spPr bwMode="auto">
              <a:xfrm>
                <a:off x="22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7" name="Rectangle 70"/>
              <p:cNvSpPr>
                <a:spLocks noChangeArrowheads="1"/>
              </p:cNvSpPr>
              <p:nvPr/>
            </p:nvSpPr>
            <p:spPr bwMode="auto">
              <a:xfrm>
                <a:off x="339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8" name="Rectangle 71"/>
              <p:cNvSpPr>
                <a:spLocks noChangeArrowheads="1"/>
              </p:cNvSpPr>
              <p:nvPr/>
            </p:nvSpPr>
            <p:spPr bwMode="auto">
              <a:xfrm>
                <a:off x="477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39" name="Rectangle 72"/>
              <p:cNvSpPr>
                <a:spLocks noChangeArrowheads="1"/>
              </p:cNvSpPr>
              <p:nvPr/>
            </p:nvSpPr>
            <p:spPr bwMode="auto">
              <a:xfrm>
                <a:off x="59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0" name="Rectangle 73"/>
              <p:cNvSpPr>
                <a:spLocks noChangeArrowheads="1"/>
              </p:cNvSpPr>
              <p:nvPr/>
            </p:nvSpPr>
            <p:spPr bwMode="auto">
              <a:xfrm>
                <a:off x="7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1" name="Rectangle 74"/>
              <p:cNvSpPr>
                <a:spLocks noChangeArrowheads="1"/>
              </p:cNvSpPr>
              <p:nvPr/>
            </p:nvSpPr>
            <p:spPr bwMode="auto">
              <a:xfrm>
                <a:off x="81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2" name="Rectangle 75"/>
              <p:cNvSpPr>
                <a:spLocks noChangeArrowheads="1"/>
              </p:cNvSpPr>
              <p:nvPr/>
            </p:nvSpPr>
            <p:spPr bwMode="auto">
              <a:xfrm>
                <a:off x="951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3" name="Rectangle 76"/>
              <p:cNvSpPr>
                <a:spLocks noChangeArrowheads="1"/>
              </p:cNvSpPr>
              <p:nvPr/>
            </p:nvSpPr>
            <p:spPr bwMode="auto">
              <a:xfrm>
                <a:off x="1064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4" name="Rectangle 77"/>
              <p:cNvSpPr>
                <a:spLocks noChangeArrowheads="1"/>
              </p:cNvSpPr>
              <p:nvPr/>
            </p:nvSpPr>
            <p:spPr bwMode="auto">
              <a:xfrm>
                <a:off x="117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5" name="Rectangle 78"/>
              <p:cNvSpPr>
                <a:spLocks noChangeArrowheads="1"/>
              </p:cNvSpPr>
              <p:nvPr/>
            </p:nvSpPr>
            <p:spPr bwMode="auto">
              <a:xfrm>
                <a:off x="1290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6" name="Rectangle 79"/>
              <p:cNvSpPr>
                <a:spLocks noChangeArrowheads="1"/>
              </p:cNvSpPr>
              <p:nvPr/>
            </p:nvSpPr>
            <p:spPr bwMode="auto">
              <a:xfrm>
                <a:off x="1428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7" name="Rectangle 80"/>
              <p:cNvSpPr>
                <a:spLocks noChangeArrowheads="1"/>
              </p:cNvSpPr>
              <p:nvPr/>
            </p:nvSpPr>
            <p:spPr bwMode="auto">
              <a:xfrm>
                <a:off x="1541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8" name="Rectangle 81"/>
              <p:cNvSpPr>
                <a:spLocks noChangeArrowheads="1"/>
              </p:cNvSpPr>
              <p:nvPr/>
            </p:nvSpPr>
            <p:spPr bwMode="auto">
              <a:xfrm>
                <a:off x="1655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49" name="Rectangle 82"/>
              <p:cNvSpPr>
                <a:spLocks noChangeArrowheads="1"/>
              </p:cNvSpPr>
              <p:nvPr/>
            </p:nvSpPr>
            <p:spPr bwMode="auto">
              <a:xfrm>
                <a:off x="1767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0" name="Rectangle 83"/>
              <p:cNvSpPr>
                <a:spLocks noChangeArrowheads="1"/>
              </p:cNvSpPr>
              <p:nvPr/>
            </p:nvSpPr>
            <p:spPr bwMode="auto">
              <a:xfrm>
                <a:off x="1904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1" name="Rectangle 84"/>
              <p:cNvSpPr>
                <a:spLocks noChangeArrowheads="1"/>
              </p:cNvSpPr>
              <p:nvPr/>
            </p:nvSpPr>
            <p:spPr bwMode="auto">
              <a:xfrm>
                <a:off x="2017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2" name="Rectangle 85"/>
              <p:cNvSpPr>
                <a:spLocks noChangeArrowheads="1"/>
              </p:cNvSpPr>
              <p:nvPr/>
            </p:nvSpPr>
            <p:spPr bwMode="auto">
              <a:xfrm>
                <a:off x="213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3" name="Rectangle 86"/>
              <p:cNvSpPr>
                <a:spLocks noChangeArrowheads="1"/>
              </p:cNvSpPr>
              <p:nvPr/>
            </p:nvSpPr>
            <p:spPr bwMode="auto">
              <a:xfrm>
                <a:off x="2243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4" name="Rectangle 87"/>
              <p:cNvSpPr>
                <a:spLocks noChangeArrowheads="1"/>
              </p:cNvSpPr>
              <p:nvPr/>
            </p:nvSpPr>
            <p:spPr bwMode="auto">
              <a:xfrm>
                <a:off x="2381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5" name="Rectangle 88"/>
              <p:cNvSpPr>
                <a:spLocks noChangeArrowheads="1"/>
              </p:cNvSpPr>
              <p:nvPr/>
            </p:nvSpPr>
            <p:spPr bwMode="auto">
              <a:xfrm>
                <a:off x="249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6" name="Rectangle 89"/>
              <p:cNvSpPr>
                <a:spLocks noChangeArrowheads="1"/>
              </p:cNvSpPr>
              <p:nvPr/>
            </p:nvSpPr>
            <p:spPr bwMode="auto">
              <a:xfrm>
                <a:off x="260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7" name="Rectangle 90"/>
              <p:cNvSpPr>
                <a:spLocks noChangeArrowheads="1"/>
              </p:cNvSpPr>
              <p:nvPr/>
            </p:nvSpPr>
            <p:spPr bwMode="auto">
              <a:xfrm>
                <a:off x="272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8" name="Rectangle 91"/>
              <p:cNvSpPr>
                <a:spLocks noChangeArrowheads="1"/>
              </p:cNvSpPr>
              <p:nvPr/>
            </p:nvSpPr>
            <p:spPr bwMode="auto">
              <a:xfrm>
                <a:off x="2835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59" name="Rectangle 92"/>
              <p:cNvSpPr>
                <a:spLocks noChangeArrowheads="1"/>
              </p:cNvSpPr>
              <p:nvPr/>
            </p:nvSpPr>
            <p:spPr bwMode="auto">
              <a:xfrm>
                <a:off x="294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0" name="Rectangle 93"/>
              <p:cNvSpPr>
                <a:spLocks noChangeArrowheads="1"/>
              </p:cNvSpPr>
              <p:nvPr/>
            </p:nvSpPr>
            <p:spPr bwMode="auto">
              <a:xfrm>
                <a:off x="306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1" name="Rectangle 94"/>
              <p:cNvSpPr>
                <a:spLocks noChangeArrowheads="1"/>
              </p:cNvSpPr>
              <p:nvPr/>
            </p:nvSpPr>
            <p:spPr bwMode="auto">
              <a:xfrm>
                <a:off x="3174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2" name="Rectangle 95"/>
              <p:cNvSpPr>
                <a:spLocks noChangeArrowheads="1"/>
              </p:cNvSpPr>
              <p:nvPr/>
            </p:nvSpPr>
            <p:spPr bwMode="auto">
              <a:xfrm>
                <a:off x="3312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3" name="Rectangle 96"/>
              <p:cNvSpPr>
                <a:spLocks noChangeArrowheads="1"/>
              </p:cNvSpPr>
              <p:nvPr/>
            </p:nvSpPr>
            <p:spPr bwMode="auto">
              <a:xfrm>
                <a:off x="3425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4" name="Rectangle 97"/>
              <p:cNvSpPr>
                <a:spLocks noChangeArrowheads="1"/>
              </p:cNvSpPr>
              <p:nvPr/>
            </p:nvSpPr>
            <p:spPr bwMode="auto">
              <a:xfrm>
                <a:off x="35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5" name="Rectangle 98"/>
              <p:cNvSpPr>
                <a:spLocks noChangeArrowheads="1"/>
              </p:cNvSpPr>
              <p:nvPr/>
            </p:nvSpPr>
            <p:spPr bwMode="auto">
              <a:xfrm>
                <a:off x="3651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6" name="Rectangle 99"/>
              <p:cNvSpPr>
                <a:spLocks noChangeArrowheads="1"/>
              </p:cNvSpPr>
              <p:nvPr/>
            </p:nvSpPr>
            <p:spPr bwMode="auto">
              <a:xfrm>
                <a:off x="3786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7" name="Rectangle 100"/>
              <p:cNvSpPr>
                <a:spLocks noChangeArrowheads="1"/>
              </p:cNvSpPr>
              <p:nvPr/>
            </p:nvSpPr>
            <p:spPr bwMode="auto">
              <a:xfrm>
                <a:off x="3899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8" name="Rectangle 101"/>
              <p:cNvSpPr>
                <a:spLocks noChangeArrowheads="1"/>
              </p:cNvSpPr>
              <p:nvPr/>
            </p:nvSpPr>
            <p:spPr bwMode="auto">
              <a:xfrm>
                <a:off x="401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69" name="Rectangle 102"/>
              <p:cNvSpPr>
                <a:spLocks noChangeArrowheads="1"/>
              </p:cNvSpPr>
              <p:nvPr/>
            </p:nvSpPr>
            <p:spPr bwMode="auto">
              <a:xfrm>
                <a:off x="4125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0" name="Rectangle 103"/>
              <p:cNvSpPr>
                <a:spLocks noChangeArrowheads="1"/>
              </p:cNvSpPr>
              <p:nvPr/>
            </p:nvSpPr>
            <p:spPr bwMode="auto">
              <a:xfrm>
                <a:off x="4263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1" name="Rectangle 104"/>
              <p:cNvSpPr>
                <a:spLocks noChangeArrowheads="1"/>
              </p:cNvSpPr>
              <p:nvPr/>
            </p:nvSpPr>
            <p:spPr bwMode="auto">
              <a:xfrm>
                <a:off x="4376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2" name="Rectangle 105"/>
              <p:cNvSpPr>
                <a:spLocks noChangeArrowheads="1"/>
              </p:cNvSpPr>
              <p:nvPr/>
            </p:nvSpPr>
            <p:spPr bwMode="auto">
              <a:xfrm>
                <a:off x="4490" y="3748"/>
                <a:ext cx="69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3" name="Rectangle 106"/>
              <p:cNvSpPr>
                <a:spLocks noChangeArrowheads="1"/>
              </p:cNvSpPr>
              <p:nvPr/>
            </p:nvSpPr>
            <p:spPr bwMode="auto">
              <a:xfrm>
                <a:off x="4602" y="3748"/>
                <a:ext cx="69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4" name="Rectangle 107"/>
              <p:cNvSpPr>
                <a:spLocks noChangeArrowheads="1"/>
              </p:cNvSpPr>
              <p:nvPr/>
            </p:nvSpPr>
            <p:spPr bwMode="auto">
              <a:xfrm>
                <a:off x="4739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5" name="Rectangle 108"/>
              <p:cNvSpPr>
                <a:spLocks noChangeArrowheads="1"/>
              </p:cNvSpPr>
              <p:nvPr/>
            </p:nvSpPr>
            <p:spPr bwMode="auto">
              <a:xfrm>
                <a:off x="485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6" name="Rectangle 109"/>
              <p:cNvSpPr>
                <a:spLocks noChangeArrowheads="1"/>
              </p:cNvSpPr>
              <p:nvPr/>
            </p:nvSpPr>
            <p:spPr bwMode="auto">
              <a:xfrm>
                <a:off x="4966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7" name="Rectangle 110"/>
              <p:cNvSpPr>
                <a:spLocks noChangeArrowheads="1"/>
              </p:cNvSpPr>
              <p:nvPr/>
            </p:nvSpPr>
            <p:spPr bwMode="auto">
              <a:xfrm>
                <a:off x="5078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8" name="Rectangle 111"/>
              <p:cNvSpPr>
                <a:spLocks noChangeArrowheads="1"/>
              </p:cNvSpPr>
              <p:nvPr/>
            </p:nvSpPr>
            <p:spPr bwMode="auto">
              <a:xfrm>
                <a:off x="5193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79" name="Rectangle 112"/>
              <p:cNvSpPr>
                <a:spLocks noChangeArrowheads="1"/>
              </p:cNvSpPr>
              <p:nvPr/>
            </p:nvSpPr>
            <p:spPr bwMode="auto">
              <a:xfrm>
                <a:off x="5306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0" name="Rectangle 113"/>
              <p:cNvSpPr>
                <a:spLocks noChangeArrowheads="1"/>
              </p:cNvSpPr>
              <p:nvPr/>
            </p:nvSpPr>
            <p:spPr bwMode="auto">
              <a:xfrm>
                <a:off x="5420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1" name="Rectangle 114"/>
              <p:cNvSpPr>
                <a:spLocks noChangeArrowheads="1"/>
              </p:cNvSpPr>
              <p:nvPr/>
            </p:nvSpPr>
            <p:spPr bwMode="auto">
              <a:xfrm>
                <a:off x="5532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2" name="Rectangle 115"/>
              <p:cNvSpPr>
                <a:spLocks noChangeArrowheads="1"/>
              </p:cNvSpPr>
              <p:nvPr/>
            </p:nvSpPr>
            <p:spPr bwMode="auto">
              <a:xfrm>
                <a:off x="5648" y="3748"/>
                <a:ext cx="68" cy="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  <p:sp>
            <p:nvSpPr>
              <p:cNvPr id="83" name="Rectangle 116"/>
              <p:cNvSpPr>
                <a:spLocks noChangeArrowheads="1"/>
              </p:cNvSpPr>
              <p:nvPr/>
            </p:nvSpPr>
            <p:spPr bwMode="auto">
              <a:xfrm>
                <a:off x="5760" y="3748"/>
                <a:ext cx="68" cy="90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 b="1"/>
              </a:p>
            </p:txBody>
          </p:sp>
        </p:grpSp>
      </p:grpSp>
      <p:sp>
        <p:nvSpPr>
          <p:cNvPr id="134" name="標題 2"/>
          <p:cNvSpPr txBox="1">
            <a:spLocks/>
          </p:cNvSpPr>
          <p:nvPr/>
        </p:nvSpPr>
        <p:spPr>
          <a:xfrm>
            <a:off x="436710" y="254077"/>
            <a:ext cx="8072494" cy="7434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35" name="標題 2"/>
          <p:cNvSpPr txBox="1">
            <a:spLocks/>
          </p:cNvSpPr>
          <p:nvPr/>
        </p:nvSpPr>
        <p:spPr>
          <a:xfrm>
            <a:off x="436710" y="254077"/>
            <a:ext cx="8072494" cy="7434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/>
            </a:r>
            <a:br>
              <a:rPr kumimoji="0" lang="zh-TW" altLang="en-US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</a:br>
            <a:endParaRPr kumimoji="0" lang="zh-TW" alt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36" name="Line 14"/>
          <p:cNvSpPr>
            <a:spLocks noChangeShapeType="1"/>
          </p:cNvSpPr>
          <p:nvPr/>
        </p:nvSpPr>
        <p:spPr bwMode="auto">
          <a:xfrm flipV="1">
            <a:off x="179512" y="476672"/>
            <a:ext cx="8589660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gray">
          <a:xfrm>
            <a:off x="418558" y="205058"/>
            <a:ext cx="1408810" cy="575869"/>
          </a:xfrm>
          <a:prstGeom prst="rect">
            <a:avLst/>
          </a:prstGeom>
          <a:solidFill>
            <a:srgbClr val="C59EE2"/>
          </a:solidFill>
          <a:ln>
            <a:solidFill>
              <a:srgbClr val="C8A5E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壹、前言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Rectangle 18"/>
          <p:cNvSpPr>
            <a:spLocks noChangeArrowheads="1"/>
          </p:cNvSpPr>
          <p:nvPr/>
        </p:nvSpPr>
        <p:spPr bwMode="gray">
          <a:xfrm>
            <a:off x="6707797" y="188640"/>
            <a:ext cx="1785950" cy="575869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肆、參考</a:t>
            </a:r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文獻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9" name="Rectangle 17"/>
          <p:cNvSpPr>
            <a:spLocks noChangeArrowheads="1"/>
          </p:cNvSpPr>
          <p:nvPr/>
        </p:nvSpPr>
        <p:spPr bwMode="gray">
          <a:xfrm>
            <a:off x="4923711" y="185107"/>
            <a:ext cx="1496778" cy="575869"/>
          </a:xfrm>
          <a:prstGeom prst="rect">
            <a:avLst/>
          </a:prstGeom>
          <a:solidFill>
            <a:srgbClr val="C8A5E5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参、結論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0" name="Rectangle 15"/>
          <p:cNvSpPr>
            <a:spLocks noChangeArrowheads="1"/>
          </p:cNvSpPr>
          <p:nvPr/>
        </p:nvSpPr>
        <p:spPr bwMode="gray">
          <a:xfrm>
            <a:off x="2187407" y="205058"/>
            <a:ext cx="2448272" cy="575869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tIns="44450" rIns="45720" bIns="44450" anchor="ctr" anchorCtr="1"/>
          <a:lstStyle>
            <a:lvl1pPr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貳、正文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直線圖說文字 1 (無框線) 1"/>
          <p:cNvSpPr/>
          <p:nvPr/>
        </p:nvSpPr>
        <p:spPr>
          <a:xfrm>
            <a:off x="6948264" y="2708920"/>
            <a:ext cx="1511709" cy="540392"/>
          </a:xfrm>
          <a:prstGeom prst="callout1">
            <a:avLst>
              <a:gd name="adj1" fmla="val 40079"/>
              <a:gd name="adj2" fmla="val -3077"/>
              <a:gd name="adj3" fmla="val 109583"/>
              <a:gd name="adj4" fmla="val -55019"/>
            </a:avLst>
          </a:prstGeom>
          <a:ln w="285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閩南人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5" name="直線圖說文字 1 (無框線) 144"/>
          <p:cNvSpPr/>
          <p:nvPr/>
        </p:nvSpPr>
        <p:spPr>
          <a:xfrm>
            <a:off x="7264757" y="5668420"/>
            <a:ext cx="1511709" cy="540392"/>
          </a:xfrm>
          <a:prstGeom prst="callout1">
            <a:avLst>
              <a:gd name="adj1" fmla="val 40079"/>
              <a:gd name="adj2" fmla="val -3077"/>
              <a:gd name="adj3" fmla="val -46873"/>
              <a:gd name="adj4" fmla="val -36926"/>
            </a:avLst>
          </a:prstGeom>
          <a:ln w="285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阿美族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6" name="直線圖說文字 1 (無框線) 145"/>
          <p:cNvSpPr/>
          <p:nvPr/>
        </p:nvSpPr>
        <p:spPr>
          <a:xfrm>
            <a:off x="5194420" y="2074455"/>
            <a:ext cx="1511709" cy="540392"/>
          </a:xfrm>
          <a:prstGeom prst="callout1">
            <a:avLst>
              <a:gd name="adj1" fmla="val 89675"/>
              <a:gd name="adj2" fmla="val 53239"/>
              <a:gd name="adj3" fmla="val 208775"/>
              <a:gd name="adj4" fmla="val 29455"/>
            </a:avLst>
          </a:prstGeom>
          <a:ln w="285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客家人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7" name="直線圖說文字 1 (無框線) 146"/>
          <p:cNvSpPr/>
          <p:nvPr/>
        </p:nvSpPr>
        <p:spPr>
          <a:xfrm flipH="1">
            <a:off x="433627" y="2674289"/>
            <a:ext cx="1555248" cy="540392"/>
          </a:xfrm>
          <a:prstGeom prst="callout1">
            <a:avLst>
              <a:gd name="adj1" fmla="val 40079"/>
              <a:gd name="adj2" fmla="val -3077"/>
              <a:gd name="adj3" fmla="val 132176"/>
              <a:gd name="adj4" fmla="val -31496"/>
            </a:avLst>
          </a:prstGeom>
          <a:ln w="285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布農族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8" name="直線圖說文字 1 (無框線) 147"/>
          <p:cNvSpPr/>
          <p:nvPr/>
        </p:nvSpPr>
        <p:spPr>
          <a:xfrm>
            <a:off x="2195736" y="6093296"/>
            <a:ext cx="1511709" cy="540392"/>
          </a:xfrm>
          <a:prstGeom prst="callout1">
            <a:avLst>
              <a:gd name="adj1" fmla="val -78994"/>
              <a:gd name="adj2" fmla="val 83337"/>
              <a:gd name="adj3" fmla="val 2316"/>
              <a:gd name="adj4" fmla="val 50289"/>
            </a:avLst>
          </a:prstGeom>
          <a:ln w="285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客家人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4" name="直線圖說文字 1 (無框線) 143"/>
          <p:cNvSpPr/>
          <p:nvPr/>
        </p:nvSpPr>
        <p:spPr>
          <a:xfrm>
            <a:off x="467544" y="5805264"/>
            <a:ext cx="1511709" cy="540392"/>
          </a:xfrm>
          <a:prstGeom prst="callout1">
            <a:avLst>
              <a:gd name="adj1" fmla="val 28410"/>
              <a:gd name="adj2" fmla="val 100170"/>
              <a:gd name="adj3" fmla="val -50876"/>
              <a:gd name="adj4" fmla="val 176504"/>
            </a:avLst>
          </a:prstGeom>
          <a:ln w="285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閩南人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圓角矩形 44"/>
          <p:cNvSpPr/>
          <p:nvPr/>
        </p:nvSpPr>
        <p:spPr>
          <a:xfrm>
            <a:off x="481804" y="270746"/>
            <a:ext cx="7715304" cy="10001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內容版面配置區 3" descr="DSC_8702.JPG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21000" contrast="-30000"/>
          </a:blip>
          <a:stretch>
            <a:fillRect/>
          </a:stretch>
        </p:blipFill>
        <p:spPr>
          <a:xfrm>
            <a:off x="357158" y="1357298"/>
            <a:ext cx="8572560" cy="52149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2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112500"/>
          </a:effectLst>
        </p:spPr>
      </p:pic>
      <p:pic>
        <p:nvPicPr>
          <p:cNvPr id="52" name="圖片 51" descr="18301050_1701846603174012_6040668661122445309_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359370">
            <a:off x="3700812" y="3746967"/>
            <a:ext cx="2983864" cy="196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圖片 50" descr="20228954_1472778092788796_4325221977593757996_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97315">
            <a:off x="5799359" y="2284561"/>
            <a:ext cx="2757359" cy="194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99792" y="1422662"/>
            <a:ext cx="5818732" cy="4572000"/>
          </a:xfrm>
        </p:spPr>
        <p:txBody>
          <a:bodyPr>
            <a:normAutofit/>
          </a:bodyPr>
          <a:lstStyle/>
          <a:p>
            <a:pPr marL="273050" indent="-273050">
              <a:buNone/>
            </a:pP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超過</a:t>
            </a:r>
            <a:r>
              <a:rPr lang="zh-TW" altLang="en-US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百年歷史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城隍廟</a:t>
            </a:r>
            <a:endParaRPr lang="en-US" altLang="zh-TW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2910" y="334693"/>
            <a:ext cx="7385474" cy="872238"/>
          </a:xfrm>
          <a:ln>
            <a:noFill/>
          </a:ln>
          <a:effectLst/>
        </p:spPr>
        <p:txBody>
          <a:bodyPr anchor="ctr">
            <a:normAutofit fontScale="90000"/>
          </a:bodyPr>
          <a:lstStyle/>
          <a:p>
            <a:r>
              <a:rPr lang="zh-TW" altLang="en-US" sz="4400" b="1" i="1" dirty="0" smtClean="0">
                <a:solidFill>
                  <a:srgbClr val="00CCFF"/>
                </a:solidFill>
              </a:rPr>
              <a:t>拔仔庄的信仰中心</a:t>
            </a:r>
            <a:r>
              <a:rPr lang="zh-TW" altLang="en-US" sz="4000" b="1" i="1" dirty="0" smtClean="0">
                <a:solidFill>
                  <a:srgbClr val="00CCFF"/>
                </a:solidFill>
              </a:rPr>
              <a:t>～</a:t>
            </a:r>
            <a:r>
              <a:rPr lang="zh-TW" altLang="en-US" sz="4000" b="1" i="1" dirty="0" smtClean="0"/>
              <a:t> 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保安宮</a:t>
            </a:r>
            <a:endParaRPr lang="zh-TW" alt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群組 37"/>
          <p:cNvGrpSpPr>
            <a:grpSpLocks/>
          </p:cNvGrpSpPr>
          <p:nvPr/>
        </p:nvGrpSpPr>
        <p:grpSpPr bwMode="auto">
          <a:xfrm>
            <a:off x="767556" y="1556792"/>
            <a:ext cx="1727200" cy="1262639"/>
            <a:chOff x="2339752" y="2276872"/>
            <a:chExt cx="1728192" cy="1656184"/>
          </a:xfrm>
          <a:solidFill>
            <a:srgbClr val="FFFF99"/>
          </a:solidFill>
        </p:grpSpPr>
        <p:sp>
          <p:nvSpPr>
            <p:cNvPr id="37" name="橢圓 36"/>
            <p:cNvSpPr/>
            <p:nvPr/>
          </p:nvSpPr>
          <p:spPr>
            <a:xfrm>
              <a:off x="2339752" y="2276872"/>
              <a:ext cx="1728192" cy="165618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2399814" y="2675708"/>
              <a:ext cx="1585086" cy="9931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1511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緣起</a:t>
              </a:r>
              <a:endParaRPr kumimoji="0" lang="zh-TW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8" name="圖片 47" descr="19224774_1760275840664421_2052193294031961430_n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99592" y="2924944"/>
            <a:ext cx="2610676" cy="2610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向右箭號 4"/>
          <p:cNvSpPr/>
          <p:nvPr/>
        </p:nvSpPr>
        <p:spPr>
          <a:xfrm>
            <a:off x="539552" y="5085184"/>
            <a:ext cx="8321392" cy="1584176"/>
          </a:xfrm>
          <a:prstGeom prst="stripedRightArrow">
            <a:avLst>
              <a:gd name="adj1" fmla="val 50000"/>
              <a:gd name="adj2" fmla="val 59628"/>
            </a:avLst>
          </a:prstGeom>
          <a:blipFill>
            <a:blip r:embed="rId6" cstate="screen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所有的故事就從花蓮最早的城隍廟保安宮說起</a:t>
            </a:r>
            <a:r>
              <a:rPr lang="en-US" altLang="zh-TW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</a:rPr>
              <a:t>……</a:t>
            </a:r>
            <a:endParaRPr lang="zh-TW" altLang="en-US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2764</TotalTime>
  <Words>1842</Words>
  <Application>Microsoft Office PowerPoint</Application>
  <PresentationFormat>如螢幕大小 (4:3)</PresentationFormat>
  <Paragraphs>259</Paragraphs>
  <Slides>28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宣紙</vt:lpstr>
      <vt:lpstr>客鼓鳴心～ 拔仔庄鼓王爭霸之美麗與哀愁</vt:lpstr>
      <vt:lpstr>投影片 2</vt:lpstr>
      <vt:lpstr>投影片 3</vt:lpstr>
      <vt:lpstr>投影片 4</vt:lpstr>
      <vt:lpstr>閩南人的說法</vt:lpstr>
      <vt:lpstr>客家人的說法</vt:lpstr>
      <vt:lpstr>原住民的說法</vt:lpstr>
      <vt:lpstr>拔仔庄村落與族群分佈</vt:lpstr>
      <vt:lpstr>拔仔庄的信仰中心～ 保安宮</vt:lpstr>
      <vt:lpstr>拔仔庄的信仰中心～ 保安宮</vt:lpstr>
      <vt:lpstr>投影片 11</vt:lpstr>
      <vt:lpstr>投影片 12</vt:lpstr>
      <vt:lpstr>投影片 13</vt:lpstr>
      <vt:lpstr>投影片 14</vt:lpstr>
      <vt:lpstr>投影片 15</vt:lpstr>
      <vt:lpstr>投影片 16</vt:lpstr>
      <vt:lpstr>客鼓鳴心 鼓王爭霸戰</vt:lpstr>
      <vt:lpstr>鼓王爭霸戰之由來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謝謝各位評審的聆聽！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客鼓鳴心～ 拔仔庄鼓王爭霸之美麗與哀愁</dc:title>
  <dc:creator>user</dc:creator>
  <cp:lastModifiedBy>win8-2</cp:lastModifiedBy>
  <cp:revision>208</cp:revision>
  <dcterms:created xsi:type="dcterms:W3CDTF">2017-10-23T02:01:30Z</dcterms:created>
  <dcterms:modified xsi:type="dcterms:W3CDTF">2017-11-01T02:29:26Z</dcterms:modified>
</cp:coreProperties>
</file>