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87" r:id="rId3"/>
    <p:sldMasterId id="2147483695" r:id="rId4"/>
    <p:sldMasterId id="2147483697" r:id="rId5"/>
    <p:sldMasterId id="2147483701" r:id="rId6"/>
    <p:sldMasterId id="2147483703" r:id="rId7"/>
    <p:sldMasterId id="2147483784" r:id="rId8"/>
    <p:sldMasterId id="2147483786" r:id="rId9"/>
  </p:sldMasterIdLst>
  <p:notesMasterIdLst>
    <p:notesMasterId r:id="rId43"/>
  </p:notesMasterIdLst>
  <p:sldIdLst>
    <p:sldId id="289" r:id="rId10"/>
    <p:sldId id="342" r:id="rId11"/>
    <p:sldId id="266" r:id="rId12"/>
    <p:sldId id="356" r:id="rId13"/>
    <p:sldId id="291" r:id="rId14"/>
    <p:sldId id="344" r:id="rId15"/>
    <p:sldId id="345" r:id="rId16"/>
    <p:sldId id="319" r:id="rId17"/>
    <p:sldId id="321" r:id="rId18"/>
    <p:sldId id="346" r:id="rId19"/>
    <p:sldId id="325" r:id="rId20"/>
    <p:sldId id="326" r:id="rId21"/>
    <p:sldId id="348" r:id="rId22"/>
    <p:sldId id="349" r:id="rId23"/>
    <p:sldId id="330" r:id="rId24"/>
    <p:sldId id="331" r:id="rId25"/>
    <p:sldId id="332" r:id="rId26"/>
    <p:sldId id="357" r:id="rId27"/>
    <p:sldId id="350" r:id="rId28"/>
    <p:sldId id="351" r:id="rId29"/>
    <p:sldId id="352" r:id="rId30"/>
    <p:sldId id="353" r:id="rId31"/>
    <p:sldId id="354" r:id="rId32"/>
    <p:sldId id="339" r:id="rId33"/>
    <p:sldId id="340" r:id="rId34"/>
    <p:sldId id="341" r:id="rId35"/>
    <p:sldId id="308" r:id="rId36"/>
    <p:sldId id="305" r:id="rId37"/>
    <p:sldId id="359" r:id="rId38"/>
    <p:sldId id="361" r:id="rId39"/>
    <p:sldId id="328" r:id="rId40"/>
    <p:sldId id="355" r:id="rId41"/>
    <p:sldId id="358"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04C"/>
    <a:srgbClr val="FFCC99"/>
    <a:srgbClr val="CCFF66"/>
    <a:srgbClr val="FF9966"/>
    <a:srgbClr val="CCFFFF"/>
    <a:srgbClr val="21C5FF"/>
    <a:srgbClr val="0DC0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7" autoAdjust="0"/>
    <p:restoredTop sz="92288" autoAdjust="0"/>
  </p:normalViewPr>
  <p:slideViewPr>
    <p:cSldViewPr snapToGrid="0">
      <p:cViewPr varScale="1">
        <p:scale>
          <a:sx n="66" d="100"/>
          <a:sy n="66" d="100"/>
        </p:scale>
        <p:origin x="62" y="283"/>
      </p:cViewPr>
      <p:guideLst>
        <p:guide orient="horz" pos="2160"/>
        <p:guide pos="3840"/>
      </p:guideLst>
    </p:cSldViewPr>
  </p:slideViewPr>
  <p:outlineViewPr>
    <p:cViewPr>
      <p:scale>
        <a:sx n="33" d="100"/>
        <a:sy n="33" d="100"/>
      </p:scale>
      <p:origin x="0" y="6403"/>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160EC-A16E-4C12-99BC-E1B96598F4BF}" type="datetimeFigureOut">
              <a:rPr lang="zh-CN" altLang="en-US" smtClean="0"/>
              <a:pPr/>
              <a:t>2018/11/1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074FE-2915-4871-9AD4-DCC42AE8B7B4}" type="slidenum">
              <a:rPr lang="zh-CN" altLang="en-US" smtClean="0"/>
              <a:pPr/>
              <a:t>‹#›</a:t>
            </a:fld>
            <a:endParaRPr lang="zh-CN" altLang="en-US"/>
          </a:p>
        </p:txBody>
      </p:sp>
    </p:spTree>
    <p:extLst>
      <p:ext uri="{BB962C8B-B14F-4D97-AF65-F5344CB8AC3E}">
        <p14:creationId xmlns:p14="http://schemas.microsoft.com/office/powerpoint/2010/main" val="4212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pPr/>
              <a:t>1</a:t>
            </a:fld>
            <a:endParaRPr lang="zh-CN" altLang="en-US"/>
          </a:p>
        </p:txBody>
      </p:sp>
    </p:spTree>
    <p:extLst>
      <p:ext uri="{BB962C8B-B14F-4D97-AF65-F5344CB8AC3E}">
        <p14:creationId xmlns:p14="http://schemas.microsoft.com/office/powerpoint/2010/main" val="367235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6074FE-2915-4871-9AD4-DCC42AE8B7B4}"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01299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01299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01299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074FE-2915-4871-9AD4-DCC42AE8B7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299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074FE-2915-4871-9AD4-DCC42AE8B7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299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074FE-2915-4871-9AD4-DCC42AE8B7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2999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074FE-2915-4871-9AD4-DCC42AE8B7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299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074FE-2915-4871-9AD4-DCC42AE8B7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2999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01299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0129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744663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6074FE-2915-4871-9AD4-DCC42AE8B7B4}"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012999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pPr/>
              <a:t>27</a:t>
            </a:fld>
            <a:endParaRPr lang="zh-CN" altLang="en-US"/>
          </a:p>
        </p:txBody>
      </p:sp>
    </p:spTree>
    <p:extLst>
      <p:ext uri="{BB962C8B-B14F-4D97-AF65-F5344CB8AC3E}">
        <p14:creationId xmlns:p14="http://schemas.microsoft.com/office/powerpoint/2010/main" val="4197904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pPr/>
              <a:t>28</a:t>
            </a:fld>
            <a:endParaRPr lang="zh-CN" altLang="en-US"/>
          </a:p>
        </p:txBody>
      </p:sp>
    </p:spTree>
    <p:extLst>
      <p:ext uri="{BB962C8B-B14F-4D97-AF65-F5344CB8AC3E}">
        <p14:creationId xmlns:p14="http://schemas.microsoft.com/office/powerpoint/2010/main" val="199008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pPr/>
              <a:t>29</a:t>
            </a:fld>
            <a:endParaRPr lang="zh-CN" altLang="en-US"/>
          </a:p>
        </p:txBody>
      </p:sp>
    </p:spTree>
    <p:extLst>
      <p:ext uri="{BB962C8B-B14F-4D97-AF65-F5344CB8AC3E}">
        <p14:creationId xmlns:p14="http://schemas.microsoft.com/office/powerpoint/2010/main" val="3992522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pPr/>
              <a:t>30</a:t>
            </a:fld>
            <a:endParaRPr lang="zh-CN" altLang="en-US"/>
          </a:p>
        </p:txBody>
      </p:sp>
    </p:spTree>
    <p:extLst>
      <p:ext uri="{BB962C8B-B14F-4D97-AF65-F5344CB8AC3E}">
        <p14:creationId xmlns:p14="http://schemas.microsoft.com/office/powerpoint/2010/main" val="2942994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ABE7F8-4892-4B19-BE1A-C1EE4D01A632}"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3684196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074FE-2915-4871-9AD4-DCC42AE8B7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606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pPr/>
              <a:t>3</a:t>
            </a:fld>
            <a:endParaRPr lang="zh-CN" altLang="en-US"/>
          </a:p>
        </p:txBody>
      </p:sp>
    </p:spTree>
    <p:extLst>
      <p:ext uri="{BB962C8B-B14F-4D97-AF65-F5344CB8AC3E}">
        <p14:creationId xmlns:p14="http://schemas.microsoft.com/office/powerpoint/2010/main" val="360296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560A08-AE14-4601-823B-EEE87F151D61}"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30302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pPr/>
              <a:t>5</a:t>
            </a:fld>
            <a:endParaRPr lang="zh-CN" altLang="en-US"/>
          </a:p>
        </p:txBody>
      </p:sp>
    </p:spTree>
    <p:extLst>
      <p:ext uri="{BB962C8B-B14F-4D97-AF65-F5344CB8AC3E}">
        <p14:creationId xmlns:p14="http://schemas.microsoft.com/office/powerpoint/2010/main" val="152158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52158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86605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074FE-2915-4871-9AD4-DCC42AE8B7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299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6074FE-2915-4871-9AD4-DCC42AE8B7B4}"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01299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302122"/>
      </p:ext>
    </p:extLst>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 name="TextBox 2"/>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p>
          </p:txBody>
        </p:sp>
      </p:grpSp>
      <p:cxnSp>
        <p:nvCxnSpPr>
          <p:cNvPr id="6" name="直接连接符 5"/>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482978"/>
      </p:ext>
    </p:extLst>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9830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 name="TextBox 2"/>
            <p:cNvSpPr txBox="1"/>
            <p:nvPr userDrawn="1"/>
          </p:nvSpPr>
          <p:spPr>
            <a:xfrm>
              <a:off x="563500" y="442761"/>
              <a:ext cx="2492990" cy="400110"/>
            </a:xfrm>
            <a:prstGeom prst="rect">
              <a:avLst/>
            </a:prstGeom>
            <a:noFill/>
          </p:spPr>
          <p:txBody>
            <a:bodyPr wrap="non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rPr>
                <a:t>时尚微立体图表合集</a:t>
              </a:r>
            </a:p>
          </p:txBody>
        </p:sp>
      </p:grpSp>
      <p:cxnSp>
        <p:nvCxnSpPr>
          <p:cNvPr id="6" name="直接连接符 5"/>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183777"/>
      </p:ext>
    </p:extLst>
  </p:cSld>
  <p:clrMapOvr>
    <a:masterClrMapping/>
  </p:clrMapOvr>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FFFFFF">
                  <a:tint val="75000"/>
                </a:srgbClr>
              </a:solidFill>
            </a:endParaRPr>
          </a:p>
        </p:txBody>
      </p:sp>
      <p:sp>
        <p:nvSpPr>
          <p:cNvPr id="4" name="灯片编号占位符 3"/>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FFFFFF">
                  <a:tint val="75000"/>
                </a:srgbClr>
              </a:solidFill>
            </a:endParaRPr>
          </a:p>
        </p:txBody>
      </p:sp>
      <p:sp>
        <p:nvSpPr>
          <p:cNvPr id="4" name="灯片编号占位符 3"/>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53311469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309204387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192257716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FFFFFF">
                  <a:tint val="75000"/>
                </a:srgbClr>
              </a:solidFill>
            </a:endParaRPr>
          </a:p>
        </p:txBody>
      </p:sp>
      <p:sp>
        <p:nvSpPr>
          <p:cNvPr id="7" name="灯片编号占位符 6"/>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24281483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FFFFFF">
                  <a:tint val="75000"/>
                </a:srgbClr>
              </a:solidFill>
            </a:endParaRPr>
          </a:p>
        </p:txBody>
      </p:sp>
      <p:sp>
        <p:nvSpPr>
          <p:cNvPr id="9" name="灯片编号占位符 8"/>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217403023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FFFFFF">
                  <a:tint val="75000"/>
                </a:srgbClr>
              </a:solidFill>
            </a:endParaRPr>
          </a:p>
        </p:txBody>
      </p:sp>
      <p:sp>
        <p:nvSpPr>
          <p:cNvPr id="5" name="灯片编号占位符 4"/>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195155896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FFFFFF">
                  <a:tint val="75000"/>
                </a:srgbClr>
              </a:solidFill>
            </a:endParaRPr>
          </a:p>
        </p:txBody>
      </p:sp>
      <p:sp>
        <p:nvSpPr>
          <p:cNvPr id="4" name="灯片编号占位符 3"/>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2284249298"/>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FFFFFF">
                  <a:tint val="75000"/>
                </a:srgbClr>
              </a:solidFill>
            </a:endParaRPr>
          </a:p>
        </p:txBody>
      </p:sp>
      <p:sp>
        <p:nvSpPr>
          <p:cNvPr id="7" name="灯片编号占位符 6"/>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169626587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FFFFFF">
                  <a:tint val="75000"/>
                </a:srgbClr>
              </a:solidFill>
            </a:endParaRPr>
          </a:p>
        </p:txBody>
      </p:sp>
      <p:sp>
        <p:nvSpPr>
          <p:cNvPr id="7" name="灯片编号占位符 6"/>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259740771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3622022826"/>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2434415830"/>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rPr>
                <a:t>时尚微立体图表合集</a:t>
              </a: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828572"/>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3" name="TextBox 2"/>
            <p:cNvSpPr txBox="1"/>
            <p:nvPr userDrawn="1"/>
          </p:nvSpPr>
          <p:spPr>
            <a:xfrm>
              <a:off x="563500" y="442761"/>
              <a:ext cx="2492990" cy="400110"/>
            </a:xfrm>
            <a:prstGeom prst="rect">
              <a:avLst/>
            </a:prstGeom>
            <a:noFill/>
          </p:spPr>
          <p:txBody>
            <a:bodyPr wrap="non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rPr>
                <a:t>时尚微立体图表合集</a:t>
              </a:r>
            </a:p>
          </p:txBody>
        </p:sp>
      </p:grpSp>
      <p:cxnSp>
        <p:nvCxnSpPr>
          <p:cNvPr id="6" name="直接连接符 5"/>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760332"/>
      </p:ext>
    </p:extLst>
  </p:cSld>
  <p:clrMapOvr>
    <a:masterClrMapping/>
  </p:clrMapOvr>
  <p:transition spd="slow"/>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FFFFFF">
                  <a:tint val="75000"/>
                </a:srgbClr>
              </a:solidFill>
            </a:endParaRPr>
          </a:p>
        </p:txBody>
      </p:sp>
      <p:sp>
        <p:nvSpPr>
          <p:cNvPr id="4" name="灯片编号占位符 3"/>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38977323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FFFFFF">
                  <a:tint val="75000"/>
                </a:srgbClr>
              </a:solidFill>
            </a:endParaRPr>
          </a:p>
        </p:txBody>
      </p:sp>
      <p:sp>
        <p:nvSpPr>
          <p:cNvPr id="6" name="灯片编号占位符 5"/>
          <p:cNvSpPr>
            <a:spLocks noGrp="1"/>
          </p:cNvSpPr>
          <p:nvPr>
            <p:ph type="sldNum" sz="quarter" idx="12"/>
          </p:nvPr>
        </p:nvSpPr>
        <p:spPr/>
        <p:txBody>
          <a:body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28058351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004A44-FA30-41CC-93B2-CBE1BCCB16A2}" type="datetimeFigureOut">
              <a:rPr lang="zh-CN" altLang="en-US" smtClean="0"/>
              <a:pPr/>
              <a:t>2018/11/1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80F771-347B-4D1E-BCA0-9CA38B766615}"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pPr/>
              <a:t>2018/11/1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2" r:id="rId13"/>
    <p:sldLayoutId id="2147483740" r:id="rId14"/>
    <p:sldLayoutId id="2147483752" r:id="rId1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FFFFFF">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684"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FFFFFF">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688"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FFFFFF">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696"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FFFFFF">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698"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FFFFFF">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702"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FFFFFF">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149190524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27" r:id="rId13"/>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FFFFFF">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763071227"/>
      </p:ext>
    </p:extLst>
  </p:cSld>
  <p:clrMap bg1="lt1" tx1="dk1" bg2="lt2" tx2="dk2" accent1="accent1" accent2="accent2" accent3="accent3" accent4="accent4" accent5="accent5" accent6="accent6" hlink="hlink" folHlink="folHlink"/>
  <p:sldLayoutIdLst>
    <p:sldLayoutId id="2147483785"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04A44-FA30-41CC-93B2-CBE1BCCB16A2}" type="datetimeFigureOut">
              <a:rPr lang="zh-CN" altLang="en-US" smtClean="0">
                <a:solidFill>
                  <a:srgbClr val="FFFFFF">
                    <a:tint val="75000"/>
                  </a:srgbClr>
                </a:solidFill>
              </a:rPr>
              <a:pPr/>
              <a:t>2018/11/1</a:t>
            </a:fld>
            <a:endParaRPr lang="zh-CN" altLang="en-US">
              <a:solidFill>
                <a:srgbClr val="FFFFFF">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FFFFFF">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0F771-347B-4D1E-BCA0-9CA38B766615}" type="slidenum">
              <a:rPr lang="zh-CN" altLang="en-US" smtClean="0">
                <a:solidFill>
                  <a:srgbClr val="FFFFFF">
                    <a:tint val="75000"/>
                  </a:srgbClr>
                </a:solidFill>
              </a:rPr>
              <a:pPr/>
              <a:t>‹#›</a:t>
            </a:fld>
            <a:endParaRPr lang="zh-CN" altLang="en-US">
              <a:solidFill>
                <a:srgbClr val="FFFFFF">
                  <a:tint val="75000"/>
                </a:srgbClr>
              </a:solidFill>
            </a:endParaRPr>
          </a:p>
        </p:txBody>
      </p:sp>
    </p:spTree>
    <p:extLst>
      <p:ext uri="{BB962C8B-B14F-4D97-AF65-F5344CB8AC3E}">
        <p14:creationId xmlns:p14="http://schemas.microsoft.com/office/powerpoint/2010/main" val="1981733757"/>
      </p:ext>
    </p:extLst>
  </p:cSld>
  <p:clrMap bg1="lt1" tx1="dk1" bg2="lt2" tx2="dk2" accent1="accent1" accent2="accent2" accent3="accent3" accent4="accent4" accent5="accent5" accent6="accent6" hlink="hlink" folHlink="folHlink"/>
  <p:sldLayoutIdLst>
    <p:sldLayoutId id="2147483787"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blog.ilc.edu.tw/blog/index.php?op=printView&amp;articleId=561601&amp;blogId=1"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8314"/>
          <a:stretch/>
        </p:blipFill>
        <p:spPr>
          <a:xfrm>
            <a:off x="128530" y="2858877"/>
            <a:ext cx="11883528" cy="4011823"/>
          </a:xfrm>
          <a:prstGeom prst="rect">
            <a:avLst/>
          </a:prstGeom>
        </p:spPr>
      </p:pic>
      <p:sp useBgFill="1">
        <p:nvSpPr>
          <p:cNvPr id="4" name="矩形 3"/>
          <p:cNvSpPr/>
          <p:nvPr/>
        </p:nvSpPr>
        <p:spPr>
          <a:xfrm>
            <a:off x="2644723" y="2813544"/>
            <a:ext cx="6893171" cy="1669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0434" y="1076105"/>
            <a:ext cx="8579834" cy="1754326"/>
          </a:xfrm>
          <a:prstGeom prst="rect">
            <a:avLst/>
          </a:prstGeom>
          <a:noFill/>
        </p:spPr>
        <p:txBody>
          <a:bodyPr wrap="square" rtlCol="0">
            <a:spAutoFit/>
          </a:bodyPr>
          <a:lstStyle/>
          <a:p>
            <a:pPr algn="ctr"/>
            <a:r>
              <a:rPr lang="zh-TW" altLang="en-US" sz="5400" b="1" dirty="0">
                <a:blipFill>
                  <a:blip r:embed="rId4"/>
                  <a:stretch>
                    <a:fillRect/>
                  </a:stretch>
                </a:blipFill>
                <a:cs typeface="+mn-ea"/>
                <a:sym typeface="+mn-lt"/>
              </a:rPr>
              <a:t>英語</a:t>
            </a:r>
            <a:r>
              <a:rPr lang="en-US" altLang="zh-TW" sz="5400" b="1" dirty="0">
                <a:blipFill>
                  <a:blip r:embed="rId4"/>
                  <a:stretch>
                    <a:fillRect/>
                  </a:stretch>
                </a:blipFill>
                <a:latin typeface="新細明體" panose="02020500000000000000" pitchFamily="18" charset="-120"/>
                <a:ea typeface="新細明體" panose="02020500000000000000" pitchFamily="18" charset="-120"/>
                <a:cs typeface="+mn-ea"/>
                <a:sym typeface="+mn-lt"/>
              </a:rPr>
              <a:t>「</a:t>
            </a:r>
            <a:r>
              <a:rPr lang="zh-TW" altLang="en-US" sz="5400" b="1" dirty="0">
                <a:blipFill>
                  <a:blip r:embed="rId4"/>
                  <a:stretch>
                    <a:fillRect/>
                  </a:stretch>
                </a:blipFill>
                <a:cs typeface="+mn-ea"/>
                <a:sym typeface="+mn-lt"/>
              </a:rPr>
              <a:t>兩班三組</a:t>
            </a:r>
            <a:r>
              <a:rPr lang="zh-TW" altLang="en-US" sz="5400" b="1" dirty="0">
                <a:blipFill>
                  <a:blip r:embed="rId4"/>
                  <a:stretch>
                    <a:fillRect/>
                  </a:stretch>
                </a:blipFill>
                <a:latin typeface="新細明體" panose="02020500000000000000" pitchFamily="18" charset="-120"/>
                <a:ea typeface="新細明體" panose="02020500000000000000" pitchFamily="18" charset="-120"/>
                <a:cs typeface="+mn-ea"/>
                <a:sym typeface="+mn-lt"/>
              </a:rPr>
              <a:t>」</a:t>
            </a:r>
            <a:r>
              <a:rPr lang="zh-TW" altLang="en-US" sz="5400" b="1" dirty="0">
                <a:blipFill>
                  <a:blip r:embed="rId4"/>
                  <a:stretch>
                    <a:fillRect/>
                  </a:stretch>
                </a:blipFill>
                <a:cs typeface="+mn-ea"/>
                <a:sym typeface="+mn-lt"/>
              </a:rPr>
              <a:t>，</a:t>
            </a:r>
            <a:endParaRPr lang="en-US" altLang="zh-TW" sz="5400" b="1" dirty="0">
              <a:blipFill>
                <a:blip r:embed="rId4"/>
                <a:stretch>
                  <a:fillRect/>
                </a:stretch>
              </a:blipFill>
              <a:cs typeface="+mn-ea"/>
              <a:sym typeface="+mn-lt"/>
            </a:endParaRPr>
          </a:p>
          <a:p>
            <a:pPr algn="ctr"/>
            <a:r>
              <a:rPr lang="zh-TW" altLang="en-US" sz="5400" b="1" dirty="0">
                <a:blipFill>
                  <a:blip r:embed="rId4"/>
                  <a:stretch>
                    <a:fillRect/>
                  </a:stretch>
                </a:blipFill>
                <a:cs typeface="+mn-ea"/>
                <a:sym typeface="+mn-lt"/>
              </a:rPr>
              <a:t>行不行</a:t>
            </a:r>
            <a:r>
              <a:rPr lang="en-US" altLang="zh-TW" sz="5400" b="1" dirty="0">
                <a:blipFill>
                  <a:blip r:embed="rId4"/>
                  <a:stretch>
                    <a:fillRect/>
                  </a:stretch>
                </a:blipFill>
                <a:cs typeface="+mn-ea"/>
                <a:sym typeface="+mn-lt"/>
              </a:rPr>
              <a:t>?</a:t>
            </a:r>
            <a:endParaRPr lang="zh-CN" altLang="en-US" sz="5400" b="1" dirty="0">
              <a:blipFill>
                <a:blip r:embed="rId4"/>
                <a:stretch>
                  <a:fillRect/>
                </a:stretch>
              </a:blipFill>
              <a:cs typeface="+mn-ea"/>
              <a:sym typeface="+mn-lt"/>
            </a:endParaRPr>
          </a:p>
        </p:txBody>
      </p:sp>
      <p:grpSp>
        <p:nvGrpSpPr>
          <p:cNvPr id="11" name="Group 4"/>
          <p:cNvGrpSpPr>
            <a:grpSpLocks noChangeAspect="1"/>
          </p:cNvGrpSpPr>
          <p:nvPr/>
        </p:nvGrpSpPr>
        <p:grpSpPr bwMode="auto">
          <a:xfrm>
            <a:off x="7492686" y="975609"/>
            <a:ext cx="4090415" cy="4778451"/>
            <a:chOff x="3082" y="1214"/>
            <a:chExt cx="1623" cy="1896"/>
          </a:xfrm>
        </p:grpSpPr>
        <p:grpSp>
          <p:nvGrpSpPr>
            <p:cNvPr id="14" name="Group 205"/>
            <p:cNvGrpSpPr/>
            <p:nvPr/>
          </p:nvGrpSpPr>
          <p:grpSpPr bwMode="auto">
            <a:xfrm>
              <a:off x="3082" y="1214"/>
              <a:ext cx="1623" cy="1603"/>
              <a:chOff x="3082" y="1214"/>
              <a:chExt cx="1623" cy="1603"/>
            </a:xfrm>
          </p:grpSpPr>
          <p:sp>
            <p:nvSpPr>
              <p:cNvPr id="265"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8"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9"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0"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1"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5"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9"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Rectangle 77"/>
              <p:cNvSpPr>
                <a:spLocks noChangeArrowheads="1"/>
              </p:cNvSpPr>
              <p:nvPr/>
            </p:nvSpPr>
            <p:spPr bwMode="auto">
              <a:xfrm>
                <a:off x="4586" y="1893"/>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Oval 91"/>
              <p:cNvSpPr>
                <a:spLocks noChangeArrowheads="1"/>
              </p:cNvSpPr>
              <p:nvPr/>
            </p:nvSpPr>
            <p:spPr bwMode="auto">
              <a:xfrm>
                <a:off x="3814" y="22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9"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0"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1"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2"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3"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4"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5"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6" name="Rectangle 126"/>
              <p:cNvSpPr>
                <a:spLocks noChangeArrowheads="1"/>
              </p:cNvSpPr>
              <p:nvPr/>
            </p:nvSpPr>
            <p:spPr bwMode="auto">
              <a:xfrm>
                <a:off x="3489" y="1441"/>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7"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8"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9"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0"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1"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2"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3"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4"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5"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6"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7"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8"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9"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0"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1"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2"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3"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4"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5"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6"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7"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8"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9"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0"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1"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2"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3"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4"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5" name="Rectangle 155"/>
              <p:cNvSpPr>
                <a:spLocks noChangeArrowheads="1"/>
              </p:cNvSpPr>
              <p:nvPr/>
            </p:nvSpPr>
            <p:spPr bwMode="auto">
              <a:xfrm>
                <a:off x="4402" y="1454"/>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7"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9"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0"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1"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2"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3"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4"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5"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6"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7"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8"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9"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0"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1"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2"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3"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4"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5"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6"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7"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8"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9"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0"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1"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2"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3"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4"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5"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6"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7"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8"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9"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0"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1"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2"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3"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4"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5"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6"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7"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8"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9"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0"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1"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2"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3"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4"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8" name="Group 406"/>
            <p:cNvGrpSpPr/>
            <p:nvPr/>
          </p:nvGrpSpPr>
          <p:grpSpPr bwMode="auto">
            <a:xfrm>
              <a:off x="3112" y="1551"/>
              <a:ext cx="1462" cy="1559"/>
              <a:chOff x="3112" y="1551"/>
              <a:chExt cx="1462" cy="1559"/>
            </a:xfrm>
          </p:grpSpPr>
          <p:sp>
            <p:nvSpPr>
              <p:cNvPr id="65"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Rectangle 228"/>
              <p:cNvSpPr>
                <a:spLocks noChangeArrowheads="1"/>
              </p:cNvSpPr>
              <p:nvPr/>
            </p:nvSpPr>
            <p:spPr bwMode="auto">
              <a:xfrm>
                <a:off x="3748" y="3015"/>
                <a:ext cx="4"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Oval 238"/>
              <p:cNvSpPr>
                <a:spLocks noChangeArrowheads="1"/>
              </p:cNvSpPr>
              <p:nvPr/>
            </p:nvSpPr>
            <p:spPr bwMode="auto">
              <a:xfrm>
                <a:off x="3602" y="182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Oval 258"/>
              <p:cNvSpPr>
                <a:spLocks noChangeArrowheads="1"/>
              </p:cNvSpPr>
              <p:nvPr/>
            </p:nvSpPr>
            <p:spPr bwMode="auto">
              <a:xfrm>
                <a:off x="3595" y="182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Rectangle 264"/>
              <p:cNvSpPr>
                <a:spLocks noChangeArrowheads="1"/>
              </p:cNvSpPr>
              <p:nvPr/>
            </p:nvSpPr>
            <p:spPr bwMode="auto">
              <a:xfrm>
                <a:off x="4013" y="3004"/>
                <a:ext cx="1"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Oval 297"/>
              <p:cNvSpPr>
                <a:spLocks noChangeArrowheads="1"/>
              </p:cNvSpPr>
              <p:nvPr/>
            </p:nvSpPr>
            <p:spPr bwMode="auto">
              <a:xfrm>
                <a:off x="3598" y="1817"/>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Oval 298"/>
              <p:cNvSpPr>
                <a:spLocks noChangeArrowheads="1"/>
              </p:cNvSpPr>
              <p:nvPr/>
            </p:nvSpPr>
            <p:spPr bwMode="auto">
              <a:xfrm>
                <a:off x="3600" y="1817"/>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Oval 300"/>
              <p:cNvSpPr>
                <a:spLocks noChangeArrowheads="1"/>
              </p:cNvSpPr>
              <p:nvPr/>
            </p:nvSpPr>
            <p:spPr bwMode="auto">
              <a:xfrm>
                <a:off x="3602" y="1819"/>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Oval 303"/>
              <p:cNvSpPr>
                <a:spLocks noChangeArrowheads="1"/>
              </p:cNvSpPr>
              <p:nvPr/>
            </p:nvSpPr>
            <p:spPr bwMode="auto">
              <a:xfrm>
                <a:off x="3593" y="1814"/>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Oval 306"/>
              <p:cNvSpPr>
                <a:spLocks noChangeArrowheads="1"/>
              </p:cNvSpPr>
              <p:nvPr/>
            </p:nvSpPr>
            <p:spPr bwMode="auto">
              <a:xfrm>
                <a:off x="3612" y="1821"/>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Rectangle 336"/>
              <p:cNvSpPr>
                <a:spLocks noChangeArrowheads="1"/>
              </p:cNvSpPr>
              <p:nvPr/>
            </p:nvSpPr>
            <p:spPr bwMode="auto">
              <a:xfrm>
                <a:off x="3835" y="2434"/>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Rectangle 368"/>
              <p:cNvSpPr>
                <a:spLocks noChangeArrowheads="1"/>
              </p:cNvSpPr>
              <p:nvPr/>
            </p:nvSpPr>
            <p:spPr bwMode="auto">
              <a:xfrm>
                <a:off x="4275" y="2542"/>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Oval 369"/>
              <p:cNvSpPr>
                <a:spLocks noChangeArrowheads="1"/>
              </p:cNvSpPr>
              <p:nvPr/>
            </p:nvSpPr>
            <p:spPr bwMode="auto">
              <a:xfrm>
                <a:off x="3472" y="20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Oval 381"/>
              <p:cNvSpPr>
                <a:spLocks noChangeArrowheads="1"/>
              </p:cNvSpPr>
              <p:nvPr/>
            </p:nvSpPr>
            <p:spPr bwMode="auto">
              <a:xfrm>
                <a:off x="3905" y="22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Rectangle 391"/>
              <p:cNvSpPr>
                <a:spLocks noChangeArrowheads="1"/>
              </p:cNvSpPr>
              <p:nvPr/>
            </p:nvSpPr>
            <p:spPr bwMode="auto">
              <a:xfrm>
                <a:off x="3472" y="20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9"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Rectangle 422"/>
            <p:cNvSpPr>
              <a:spLocks noChangeArrowheads="1"/>
            </p:cNvSpPr>
            <p:nvPr/>
          </p:nvSpPr>
          <p:spPr bwMode="auto">
            <a:xfrm>
              <a:off x="3593" y="182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66" name="TextBox 76"/>
          <p:cNvSpPr txBox="1"/>
          <p:nvPr/>
        </p:nvSpPr>
        <p:spPr>
          <a:xfrm>
            <a:off x="865077" y="3564632"/>
            <a:ext cx="6530549" cy="830997"/>
          </a:xfrm>
          <a:prstGeom prst="rect">
            <a:avLst/>
          </a:prstGeom>
          <a:noFill/>
          <a:effectLst/>
        </p:spPr>
        <p:txBody>
          <a:bodyPr wrap="square" rtlCol="0">
            <a:spAutoFit/>
          </a:bodyPr>
          <a:lstStyle/>
          <a:p>
            <a:pPr algn="ctr"/>
            <a:r>
              <a:rPr lang="zh-TW" altLang="en-US" sz="2400" dirty="0">
                <a:solidFill>
                  <a:schemeClr val="accent4"/>
                </a:solidFill>
                <a:latin typeface="幼圆" panose="02010509060101010101" pitchFamily="49" charset="-122"/>
                <a:ea typeface="幼圆" panose="02010509060101010101" pitchFamily="49" charset="-122"/>
              </a:rPr>
              <a:t>報告者</a:t>
            </a:r>
            <a:r>
              <a:rPr lang="zh-CN" altLang="en-US" sz="2400" dirty="0">
                <a:solidFill>
                  <a:schemeClr val="accent4"/>
                </a:solidFill>
                <a:latin typeface="幼圆" panose="02010509060101010101" pitchFamily="49" charset="-122"/>
                <a:ea typeface="幼圆" panose="02010509060101010101" pitchFamily="49" charset="-122"/>
              </a:rPr>
              <a:t>：</a:t>
            </a:r>
            <a:r>
              <a:rPr lang="zh-TW" altLang="en-US" sz="2400" dirty="0">
                <a:solidFill>
                  <a:schemeClr val="accent4"/>
                </a:solidFill>
                <a:latin typeface="幼圆" panose="02010509060101010101" pitchFamily="49" charset="-122"/>
                <a:ea typeface="幼圆" panose="02010509060101010101" pitchFamily="49" charset="-122"/>
              </a:rPr>
              <a:t>溫苡妡   范郁佳   顧旭鈞</a:t>
            </a:r>
            <a:endParaRPr lang="en-US" altLang="zh-TW" sz="2400" dirty="0">
              <a:solidFill>
                <a:schemeClr val="accent4"/>
              </a:solidFill>
              <a:latin typeface="幼圆" panose="02010509060101010101" pitchFamily="49" charset="-122"/>
              <a:ea typeface="幼圆" panose="02010509060101010101" pitchFamily="49" charset="-122"/>
            </a:endParaRPr>
          </a:p>
          <a:p>
            <a:pPr algn="ctr"/>
            <a:r>
              <a:rPr lang="zh-TW" altLang="en-US" sz="2400" dirty="0">
                <a:solidFill>
                  <a:schemeClr val="accent4"/>
                </a:solidFill>
                <a:latin typeface="幼圆" panose="02010509060101010101" pitchFamily="49" charset="-122"/>
                <a:ea typeface="幼圆" panose="02010509060101010101" pitchFamily="49" charset="-122"/>
              </a:rPr>
              <a:t>指導老師</a:t>
            </a:r>
            <a:r>
              <a:rPr lang="zh-CN" altLang="en-US" sz="2400" dirty="0">
                <a:solidFill>
                  <a:schemeClr val="accent4"/>
                </a:solidFill>
                <a:latin typeface="幼圆" panose="02010509060101010101" pitchFamily="49" charset="-122"/>
                <a:ea typeface="幼圆" panose="02010509060101010101" pitchFamily="49" charset="-122"/>
              </a:rPr>
              <a:t>：</a:t>
            </a:r>
            <a:r>
              <a:rPr lang="zh-TW" altLang="en-US" sz="2400" dirty="0">
                <a:solidFill>
                  <a:schemeClr val="accent4"/>
                </a:solidFill>
                <a:latin typeface="幼圆" panose="02010509060101010101" pitchFamily="49" charset="-122"/>
                <a:ea typeface="幼圆" panose="02010509060101010101" pitchFamily="49" charset="-122"/>
              </a:rPr>
              <a:t>徐美雲、崔宏伊</a:t>
            </a:r>
            <a:endParaRPr lang="zh-CN" altLang="en-US" sz="2400" dirty="0">
              <a:solidFill>
                <a:schemeClr val="accent4"/>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45">
                                          <p:stCondLst>
                                            <p:cond delay="0"/>
                                          </p:stCondLst>
                                        </p:cTn>
                                        <p:tgtEl>
                                          <p:spTgt spid="11"/>
                                        </p:tgtEl>
                                      </p:cBhvr>
                                    </p:animEffect>
                                    <p:anim calcmode="lin" valueType="num">
                                      <p:cBhvr>
                                        <p:cTn id="8"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13" dur="7">
                                          <p:stCondLst>
                                            <p:cond delay="163"/>
                                          </p:stCondLst>
                                        </p:cTn>
                                        <p:tgtEl>
                                          <p:spTgt spid="11"/>
                                        </p:tgtEl>
                                      </p:cBhvr>
                                      <p:to x="100000" y="60000"/>
                                    </p:animScale>
                                    <p:animScale>
                                      <p:cBhvr>
                                        <p:cTn id="14" dur="42" decel="50000">
                                          <p:stCondLst>
                                            <p:cond delay="169"/>
                                          </p:stCondLst>
                                        </p:cTn>
                                        <p:tgtEl>
                                          <p:spTgt spid="11"/>
                                        </p:tgtEl>
                                      </p:cBhvr>
                                      <p:to x="100000" y="100000"/>
                                    </p:animScale>
                                    <p:animScale>
                                      <p:cBhvr>
                                        <p:cTn id="15" dur="7">
                                          <p:stCondLst>
                                            <p:cond delay="328"/>
                                          </p:stCondLst>
                                        </p:cTn>
                                        <p:tgtEl>
                                          <p:spTgt spid="11"/>
                                        </p:tgtEl>
                                      </p:cBhvr>
                                      <p:to x="100000" y="80000"/>
                                    </p:animScale>
                                    <p:animScale>
                                      <p:cBhvr>
                                        <p:cTn id="16" dur="42" decel="50000">
                                          <p:stCondLst>
                                            <p:cond delay="335"/>
                                          </p:stCondLst>
                                        </p:cTn>
                                        <p:tgtEl>
                                          <p:spTgt spid="11"/>
                                        </p:tgtEl>
                                      </p:cBhvr>
                                      <p:to x="100000" y="100000"/>
                                    </p:animScale>
                                    <p:animScale>
                                      <p:cBhvr>
                                        <p:cTn id="17" dur="7">
                                          <p:stCondLst>
                                            <p:cond delay="411"/>
                                          </p:stCondLst>
                                        </p:cTn>
                                        <p:tgtEl>
                                          <p:spTgt spid="11"/>
                                        </p:tgtEl>
                                      </p:cBhvr>
                                      <p:to x="100000" y="90000"/>
                                    </p:animScale>
                                    <p:animScale>
                                      <p:cBhvr>
                                        <p:cTn id="18" dur="42" decel="50000">
                                          <p:stCondLst>
                                            <p:cond delay="417"/>
                                          </p:stCondLst>
                                        </p:cTn>
                                        <p:tgtEl>
                                          <p:spTgt spid="11"/>
                                        </p:tgtEl>
                                      </p:cBhvr>
                                      <p:to x="100000" y="100000"/>
                                    </p:animScale>
                                    <p:animScale>
                                      <p:cBhvr>
                                        <p:cTn id="19" dur="7">
                                          <p:stCondLst>
                                            <p:cond delay="452"/>
                                          </p:stCondLst>
                                        </p:cTn>
                                        <p:tgtEl>
                                          <p:spTgt spid="11"/>
                                        </p:tgtEl>
                                      </p:cBhvr>
                                      <p:to x="100000" y="95000"/>
                                    </p:animScale>
                                    <p:animScale>
                                      <p:cBhvr>
                                        <p:cTn id="20" dur="42" decel="50000">
                                          <p:stCondLst>
                                            <p:cond delay="459"/>
                                          </p:stCondLst>
                                        </p:cTn>
                                        <p:tgtEl>
                                          <p:spTgt spid="11"/>
                                        </p:tgtEl>
                                      </p:cBhvr>
                                      <p:to x="100000" y="100000"/>
                                    </p:animScale>
                                  </p:childTnLst>
                                </p:cTn>
                              </p:par>
                            </p:childTnLst>
                          </p:cTn>
                        </p:par>
                        <p:par>
                          <p:cTn id="21" fill="hold">
                            <p:stCondLst>
                              <p:cond delay="500"/>
                            </p:stCondLst>
                            <p:childTnLst>
                              <p:par>
                                <p:cTn id="22" presetID="6"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500"/>
                                        <p:tgtEl>
                                          <p:spTgt spid="5"/>
                                        </p:tgtEl>
                                      </p:cBhvr>
                                    </p:animEffect>
                                  </p:childTnLst>
                                </p:cTn>
                              </p:par>
                            </p:childTnLst>
                          </p:cTn>
                        </p:par>
                        <p:par>
                          <p:cTn id="25" fill="hold">
                            <p:stCondLst>
                              <p:cond delay="1000"/>
                            </p:stCondLst>
                            <p:childTnLst>
                              <p:par>
                                <p:cTn id="26" presetID="50" presetClass="entr" presetSubtype="0" decel="100000" fill="hold" grpId="0" nodeType="afterEffect">
                                  <p:stCondLst>
                                    <p:cond delay="0"/>
                                  </p:stCondLst>
                                  <p:childTnLst>
                                    <p:set>
                                      <p:cBhvr>
                                        <p:cTn id="27" dur="1" fill="hold">
                                          <p:stCondLst>
                                            <p:cond delay="0"/>
                                          </p:stCondLst>
                                        </p:cTn>
                                        <p:tgtEl>
                                          <p:spTgt spid="466"/>
                                        </p:tgtEl>
                                        <p:attrNameLst>
                                          <p:attrName>style.visibility</p:attrName>
                                        </p:attrNameLst>
                                      </p:cBhvr>
                                      <p:to>
                                        <p:strVal val="visible"/>
                                      </p:to>
                                    </p:set>
                                    <p:anim calcmode="lin" valueType="num">
                                      <p:cBhvr>
                                        <p:cTn id="28" dur="500" fill="hold"/>
                                        <p:tgtEl>
                                          <p:spTgt spid="466"/>
                                        </p:tgtEl>
                                        <p:attrNameLst>
                                          <p:attrName>ppt_w</p:attrName>
                                        </p:attrNameLst>
                                      </p:cBhvr>
                                      <p:tavLst>
                                        <p:tav tm="0">
                                          <p:val>
                                            <p:strVal val="#ppt_w+.3"/>
                                          </p:val>
                                        </p:tav>
                                        <p:tav tm="100000">
                                          <p:val>
                                            <p:strVal val="#ppt_w"/>
                                          </p:val>
                                        </p:tav>
                                      </p:tavLst>
                                    </p:anim>
                                    <p:anim calcmode="lin" valueType="num">
                                      <p:cBhvr>
                                        <p:cTn id="29" dur="500" fill="hold"/>
                                        <p:tgtEl>
                                          <p:spTgt spid="466"/>
                                        </p:tgtEl>
                                        <p:attrNameLst>
                                          <p:attrName>ppt_h</p:attrName>
                                        </p:attrNameLst>
                                      </p:cBhvr>
                                      <p:tavLst>
                                        <p:tav tm="0">
                                          <p:val>
                                            <p:strVal val="#ppt_h"/>
                                          </p:val>
                                        </p:tav>
                                        <p:tav tm="100000">
                                          <p:val>
                                            <p:strVal val="#ppt_h"/>
                                          </p:val>
                                        </p:tav>
                                      </p:tavLst>
                                    </p:anim>
                                    <p:animEffect transition="in" filter="fade">
                                      <p:cBhvr>
                                        <p:cTn id="30" dur="5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089" y="353551"/>
            <a:ext cx="10515600" cy="1325563"/>
          </a:xfrm>
        </p:spPr>
        <p:txBody>
          <a:bodyPr/>
          <a:lstStyle/>
          <a:p>
            <a:r>
              <a:rPr lang="zh-TW" altLang="en-US" b="1" dirty="0">
                <a:sym typeface="+mn-lt"/>
              </a:rPr>
              <a:t>本校英語分組方式</a:t>
            </a:r>
            <a:endParaRPr lang="zh-TW" altLang="en-US" dirty="0"/>
          </a:p>
        </p:txBody>
      </p:sp>
      <p:grpSp>
        <p:nvGrpSpPr>
          <p:cNvPr id="31" name="群組 30"/>
          <p:cNvGrpSpPr/>
          <p:nvPr/>
        </p:nvGrpSpPr>
        <p:grpSpPr>
          <a:xfrm>
            <a:off x="155156" y="1937444"/>
            <a:ext cx="10567687" cy="4132161"/>
            <a:chOff x="1828235" y="2639847"/>
            <a:chExt cx="8390049" cy="2934472"/>
          </a:xfrm>
        </p:grpSpPr>
        <p:grpSp>
          <p:nvGrpSpPr>
            <p:cNvPr id="16" name="群組 15"/>
            <p:cNvGrpSpPr/>
            <p:nvPr/>
          </p:nvGrpSpPr>
          <p:grpSpPr>
            <a:xfrm>
              <a:off x="1828235" y="2639847"/>
              <a:ext cx="2748189" cy="1184766"/>
              <a:chOff x="5785811" y="1279992"/>
              <a:chExt cx="2748189" cy="1184766"/>
            </a:xfrm>
          </p:grpSpPr>
          <p:sp>
            <p:nvSpPr>
              <p:cNvPr id="17" name="＞形箭號 16"/>
              <p:cNvSpPr/>
              <p:nvPr/>
            </p:nvSpPr>
            <p:spPr>
              <a:xfrm>
                <a:off x="5785811" y="1279992"/>
                <a:ext cx="2748189" cy="1184766"/>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形箭號 4"/>
              <p:cNvSpPr/>
              <p:nvPr/>
            </p:nvSpPr>
            <p:spPr>
              <a:xfrm>
                <a:off x="6378194" y="1279992"/>
                <a:ext cx="1563423" cy="1184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endParaRPr lang="zh-TW" altLang="en-US" sz="3200" dirty="0">
                  <a:solidFill>
                    <a:prstClr val="white"/>
                  </a:solidFill>
                </a:endParaRPr>
              </a:p>
            </p:txBody>
          </p:sp>
        </p:grpSp>
        <p:grpSp>
          <p:nvGrpSpPr>
            <p:cNvPr id="19" name="群組 18"/>
            <p:cNvGrpSpPr/>
            <p:nvPr/>
          </p:nvGrpSpPr>
          <p:grpSpPr>
            <a:xfrm>
              <a:off x="4635283" y="2639847"/>
              <a:ext cx="2748189" cy="1184766"/>
              <a:chOff x="5785811" y="1279992"/>
              <a:chExt cx="2748189" cy="1184766"/>
            </a:xfrm>
          </p:grpSpPr>
          <p:sp>
            <p:nvSpPr>
              <p:cNvPr id="20" name="＞形箭號 19"/>
              <p:cNvSpPr/>
              <p:nvPr/>
            </p:nvSpPr>
            <p:spPr>
              <a:xfrm>
                <a:off x="5785811" y="1279992"/>
                <a:ext cx="2748189" cy="1184766"/>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形箭號 4"/>
              <p:cNvSpPr/>
              <p:nvPr/>
            </p:nvSpPr>
            <p:spPr>
              <a:xfrm>
                <a:off x="6378194" y="1279992"/>
                <a:ext cx="1563423" cy="1184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endParaRPr lang="zh-TW" altLang="en-US" sz="3200" dirty="0">
                  <a:solidFill>
                    <a:prstClr val="white"/>
                  </a:solidFill>
                </a:endParaRPr>
              </a:p>
            </p:txBody>
          </p:sp>
        </p:grpSp>
        <p:grpSp>
          <p:nvGrpSpPr>
            <p:cNvPr id="22" name="群組 21"/>
            <p:cNvGrpSpPr/>
            <p:nvPr/>
          </p:nvGrpSpPr>
          <p:grpSpPr>
            <a:xfrm>
              <a:off x="7470095" y="2639847"/>
              <a:ext cx="2748189" cy="1184766"/>
              <a:chOff x="5785811" y="1279992"/>
              <a:chExt cx="2748189" cy="1184766"/>
            </a:xfrm>
          </p:grpSpPr>
          <p:sp>
            <p:nvSpPr>
              <p:cNvPr id="23" name="＞形箭號 22"/>
              <p:cNvSpPr/>
              <p:nvPr/>
            </p:nvSpPr>
            <p:spPr>
              <a:xfrm>
                <a:off x="5785811" y="1279992"/>
                <a:ext cx="2748189" cy="1184766"/>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形箭號 4"/>
              <p:cNvSpPr/>
              <p:nvPr/>
            </p:nvSpPr>
            <p:spPr>
              <a:xfrm>
                <a:off x="6378194" y="1279992"/>
                <a:ext cx="1563423" cy="1184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endParaRPr lang="zh-TW" altLang="en-US" sz="3200" dirty="0">
                  <a:solidFill>
                    <a:prstClr val="white"/>
                  </a:solidFill>
                </a:endParaRPr>
              </a:p>
            </p:txBody>
          </p:sp>
        </p:grpSp>
        <p:grpSp>
          <p:nvGrpSpPr>
            <p:cNvPr id="25" name="群組 24"/>
            <p:cNvGrpSpPr/>
            <p:nvPr/>
          </p:nvGrpSpPr>
          <p:grpSpPr>
            <a:xfrm>
              <a:off x="2762346" y="4389553"/>
              <a:ext cx="2748189" cy="1184766"/>
              <a:chOff x="5785811" y="1279992"/>
              <a:chExt cx="2748189" cy="1184766"/>
            </a:xfrm>
          </p:grpSpPr>
          <p:sp>
            <p:nvSpPr>
              <p:cNvPr id="26" name="＞形箭號 25"/>
              <p:cNvSpPr/>
              <p:nvPr/>
            </p:nvSpPr>
            <p:spPr>
              <a:xfrm>
                <a:off x="5785811" y="1279992"/>
                <a:ext cx="2748189" cy="1119009"/>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形箭號 4"/>
              <p:cNvSpPr/>
              <p:nvPr/>
            </p:nvSpPr>
            <p:spPr>
              <a:xfrm>
                <a:off x="6378194" y="1279992"/>
                <a:ext cx="1563423" cy="1184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endParaRPr lang="zh-TW" altLang="en-US" sz="3200" dirty="0">
                  <a:solidFill>
                    <a:prstClr val="white"/>
                  </a:solidFill>
                </a:endParaRPr>
              </a:p>
            </p:txBody>
          </p:sp>
        </p:grpSp>
        <p:grpSp>
          <p:nvGrpSpPr>
            <p:cNvPr id="28" name="群組 27"/>
            <p:cNvGrpSpPr/>
            <p:nvPr/>
          </p:nvGrpSpPr>
          <p:grpSpPr>
            <a:xfrm>
              <a:off x="6103487" y="4389553"/>
              <a:ext cx="2740702" cy="1184766"/>
              <a:chOff x="5602880" y="1279992"/>
              <a:chExt cx="2740702" cy="1184766"/>
            </a:xfrm>
          </p:grpSpPr>
          <p:sp>
            <p:nvSpPr>
              <p:cNvPr id="29" name="＞形箭號 28"/>
              <p:cNvSpPr/>
              <p:nvPr/>
            </p:nvSpPr>
            <p:spPr>
              <a:xfrm>
                <a:off x="5602880" y="1279992"/>
                <a:ext cx="2740702" cy="1119009"/>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形箭號 4"/>
              <p:cNvSpPr/>
              <p:nvPr/>
            </p:nvSpPr>
            <p:spPr>
              <a:xfrm>
                <a:off x="6378194" y="1279992"/>
                <a:ext cx="1563423" cy="11847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endParaRPr lang="zh-TW" altLang="en-US" sz="3200" dirty="0">
                  <a:solidFill>
                    <a:prstClr val="white"/>
                  </a:solidFill>
                </a:endParaRPr>
              </a:p>
            </p:txBody>
          </p:sp>
        </p:grpSp>
      </p:grpSp>
      <p:pic>
        <p:nvPicPr>
          <p:cNvPr id="32" name="图片 1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156" y="543153"/>
            <a:ext cx="1034091" cy="990260"/>
          </a:xfrm>
          <a:prstGeom prst="rect">
            <a:avLst/>
          </a:prstGeom>
        </p:spPr>
      </p:pic>
      <p:sp>
        <p:nvSpPr>
          <p:cNvPr id="33" name="文字方塊 32"/>
          <p:cNvSpPr txBox="1"/>
          <p:nvPr/>
        </p:nvSpPr>
        <p:spPr>
          <a:xfrm>
            <a:off x="901292" y="2500129"/>
            <a:ext cx="2643967" cy="553998"/>
          </a:xfrm>
          <a:prstGeom prst="rect">
            <a:avLst/>
          </a:prstGeom>
          <a:noFill/>
        </p:spPr>
        <p:txBody>
          <a:bodyPr wrap="square" rtlCol="0">
            <a:spAutoFit/>
          </a:bodyPr>
          <a:lstStyle/>
          <a:p>
            <a:r>
              <a:rPr lang="zh-TW" altLang="en-US" sz="3000" b="1" dirty="0">
                <a:solidFill>
                  <a:srgbClr val="FFFF00"/>
                </a:solidFill>
                <a:effectLst>
                  <a:outerShdw blurRad="38100" dist="38100" dir="2700000" algn="tl">
                    <a:srgbClr val="000000">
                      <a:alpha val="43137"/>
                    </a:srgbClr>
                  </a:outerShdw>
                </a:effectLst>
                <a:cs typeface="+mn-ea"/>
                <a:sym typeface="+mn-lt"/>
              </a:rPr>
              <a:t>校方提供成績</a:t>
            </a:r>
            <a:endParaRPr lang="zh-TW" altLang="en-US" sz="3000" dirty="0">
              <a:solidFill>
                <a:srgbClr val="FFFF00"/>
              </a:solidFill>
            </a:endParaRPr>
          </a:p>
        </p:txBody>
      </p:sp>
      <p:sp>
        <p:nvSpPr>
          <p:cNvPr id="34" name="文字方塊 33"/>
          <p:cNvSpPr txBox="1"/>
          <p:nvPr/>
        </p:nvSpPr>
        <p:spPr>
          <a:xfrm>
            <a:off x="4394794" y="2500129"/>
            <a:ext cx="2808324" cy="584775"/>
          </a:xfrm>
          <a:prstGeom prst="rect">
            <a:avLst/>
          </a:prstGeom>
          <a:noFill/>
        </p:spPr>
        <p:txBody>
          <a:bodyPr wrap="square" rtlCol="0">
            <a:spAutoFit/>
          </a:bodyPr>
          <a:lstStyle/>
          <a:p>
            <a:r>
              <a:rPr lang="zh-TW" altLang="en-US" sz="3200" b="1" dirty="0">
                <a:solidFill>
                  <a:srgbClr val="FFFF00"/>
                </a:solidFill>
                <a:effectLst>
                  <a:outerShdw blurRad="38100" dist="38100" dir="2700000" algn="tl">
                    <a:srgbClr val="000000">
                      <a:alpha val="43137"/>
                    </a:srgbClr>
                  </a:outerShdw>
                </a:effectLst>
                <a:cs typeface="+mn-ea"/>
                <a:sym typeface="+mn-lt"/>
              </a:rPr>
              <a:t>老師討論名單</a:t>
            </a:r>
            <a:endParaRPr lang="zh-CN" altLang="en-US" sz="3200" b="1" dirty="0">
              <a:solidFill>
                <a:srgbClr val="FFFF00"/>
              </a:solidFill>
              <a:effectLst>
                <a:outerShdw blurRad="38100" dist="38100" dir="2700000" algn="tl">
                  <a:srgbClr val="000000">
                    <a:alpha val="43137"/>
                  </a:srgbClr>
                </a:outerShdw>
              </a:effectLst>
              <a:cs typeface="+mn-ea"/>
              <a:sym typeface="+mn-lt"/>
            </a:endParaRPr>
          </a:p>
        </p:txBody>
      </p:sp>
      <p:sp>
        <p:nvSpPr>
          <p:cNvPr id="35" name="文字方塊 34"/>
          <p:cNvSpPr txBox="1"/>
          <p:nvPr/>
        </p:nvSpPr>
        <p:spPr>
          <a:xfrm>
            <a:off x="6400245" y="4896759"/>
            <a:ext cx="2035383" cy="584775"/>
          </a:xfrm>
          <a:prstGeom prst="rect">
            <a:avLst/>
          </a:prstGeom>
          <a:noFill/>
        </p:spPr>
        <p:txBody>
          <a:bodyPr wrap="square" rtlCol="0">
            <a:spAutoFit/>
          </a:bodyPr>
          <a:lstStyle/>
          <a:p>
            <a:r>
              <a:rPr lang="zh-TW" altLang="en-US" sz="3200" b="1" dirty="0">
                <a:solidFill>
                  <a:srgbClr val="FFFF00"/>
                </a:solidFill>
                <a:effectLst>
                  <a:outerShdw blurRad="38100" dist="38100" dir="2700000" algn="tl">
                    <a:srgbClr val="000000">
                      <a:alpha val="43137"/>
                    </a:srgbClr>
                  </a:outerShdw>
                </a:effectLst>
                <a:cs typeface="+mn-ea"/>
                <a:sym typeface="+mn-lt"/>
              </a:rPr>
              <a:t>組間流動</a:t>
            </a:r>
            <a:endParaRPr lang="zh-CN" altLang="en-US" sz="3200" b="1" dirty="0">
              <a:solidFill>
                <a:srgbClr val="FFFF00"/>
              </a:solidFill>
              <a:effectLst>
                <a:outerShdw blurRad="38100" dist="38100" dir="2700000" algn="tl">
                  <a:srgbClr val="000000">
                    <a:alpha val="43137"/>
                  </a:srgbClr>
                </a:outerShdw>
              </a:effectLst>
              <a:cs typeface="+mn-ea"/>
              <a:sym typeface="+mn-lt"/>
            </a:endParaRPr>
          </a:p>
        </p:txBody>
      </p:sp>
      <p:sp>
        <p:nvSpPr>
          <p:cNvPr id="36" name="文字方塊 35"/>
          <p:cNvSpPr txBox="1"/>
          <p:nvPr/>
        </p:nvSpPr>
        <p:spPr>
          <a:xfrm>
            <a:off x="7716435" y="2074102"/>
            <a:ext cx="2828102" cy="584775"/>
          </a:xfrm>
          <a:prstGeom prst="rect">
            <a:avLst/>
          </a:prstGeom>
          <a:noFill/>
        </p:spPr>
        <p:txBody>
          <a:bodyPr wrap="square" rtlCol="0">
            <a:spAutoFit/>
          </a:bodyPr>
          <a:lstStyle/>
          <a:p>
            <a:r>
              <a:rPr lang="en-US" altLang="zh-TW" sz="3200" b="1" dirty="0">
                <a:solidFill>
                  <a:srgbClr val="FFFF00"/>
                </a:solidFill>
                <a:effectLst>
                  <a:outerShdw blurRad="38100" dist="38100" dir="2700000" algn="tl">
                    <a:srgbClr val="000000">
                      <a:alpha val="43137"/>
                    </a:srgbClr>
                  </a:outerShdw>
                </a:effectLst>
                <a:cs typeface="+mn-ea"/>
              </a:rPr>
              <a:t>1.</a:t>
            </a:r>
            <a:r>
              <a:rPr lang="zh-TW" altLang="en-US" sz="3200" b="1" dirty="0">
                <a:solidFill>
                  <a:srgbClr val="FFFF00"/>
                </a:solidFill>
                <a:effectLst>
                  <a:outerShdw blurRad="38100" dist="38100" dir="2700000" algn="tl">
                    <a:srgbClr val="000000">
                      <a:alpha val="43137"/>
                    </a:srgbClr>
                  </a:outerShdw>
                </a:effectLst>
                <a:cs typeface="+mn-ea"/>
              </a:rPr>
              <a:t>入班觀察法</a:t>
            </a:r>
          </a:p>
        </p:txBody>
      </p:sp>
      <p:sp>
        <p:nvSpPr>
          <p:cNvPr id="37" name="文字方塊 36"/>
          <p:cNvSpPr txBox="1"/>
          <p:nvPr/>
        </p:nvSpPr>
        <p:spPr>
          <a:xfrm>
            <a:off x="7716435" y="2925120"/>
            <a:ext cx="2828102" cy="584775"/>
          </a:xfrm>
          <a:prstGeom prst="rect">
            <a:avLst/>
          </a:prstGeom>
          <a:noFill/>
        </p:spPr>
        <p:txBody>
          <a:bodyPr wrap="square" rtlCol="0">
            <a:spAutoFit/>
          </a:bodyPr>
          <a:lstStyle/>
          <a:p>
            <a:r>
              <a:rPr lang="en-US" altLang="zh-TW" sz="3200" b="1" dirty="0">
                <a:solidFill>
                  <a:srgbClr val="FFFF00"/>
                </a:solidFill>
                <a:effectLst>
                  <a:outerShdw blurRad="38100" dist="38100" dir="2700000" algn="tl">
                    <a:srgbClr val="000000">
                      <a:alpha val="43137"/>
                    </a:srgbClr>
                  </a:outerShdw>
                </a:effectLst>
                <a:cs typeface="+mn-ea"/>
              </a:rPr>
              <a:t>2.</a:t>
            </a:r>
            <a:r>
              <a:rPr lang="zh-TW" altLang="en-US" sz="3200" b="1" dirty="0">
                <a:solidFill>
                  <a:srgbClr val="FFFF00"/>
                </a:solidFill>
                <a:effectLst>
                  <a:outerShdw blurRad="38100" dist="38100" dir="2700000" algn="tl">
                    <a:srgbClr val="000000">
                      <a:alpha val="43137"/>
                    </a:srgbClr>
                  </a:outerShdw>
                </a:effectLst>
                <a:cs typeface="+mn-ea"/>
              </a:rPr>
              <a:t>志願者優先</a:t>
            </a:r>
          </a:p>
        </p:txBody>
      </p:sp>
      <p:sp>
        <p:nvSpPr>
          <p:cNvPr id="38" name="文字方塊 37"/>
          <p:cNvSpPr txBox="1"/>
          <p:nvPr/>
        </p:nvSpPr>
        <p:spPr>
          <a:xfrm>
            <a:off x="2000635" y="4866611"/>
            <a:ext cx="2715346" cy="584775"/>
          </a:xfrm>
          <a:prstGeom prst="rect">
            <a:avLst/>
          </a:prstGeom>
          <a:noFill/>
        </p:spPr>
        <p:txBody>
          <a:bodyPr wrap="square" rtlCol="0">
            <a:spAutoFit/>
          </a:bodyPr>
          <a:lstStyle/>
          <a:p>
            <a:r>
              <a:rPr lang="zh-TW" altLang="en-US" sz="3200" b="1" dirty="0">
                <a:solidFill>
                  <a:srgbClr val="FFFF00"/>
                </a:solidFill>
                <a:effectLst>
                  <a:outerShdw blurRad="38100" dist="38100" dir="2700000" algn="tl">
                    <a:srgbClr val="000000">
                      <a:alpha val="43137"/>
                    </a:srgbClr>
                  </a:outerShdw>
                </a:effectLst>
                <a:cs typeface="+mn-ea"/>
                <a:sym typeface="+mn-lt"/>
              </a:rPr>
              <a:t>最佳抽離人數</a:t>
            </a:r>
            <a:endParaRPr lang="zh-CN" altLang="en-US" sz="3200" b="1" dirty="0">
              <a:solidFill>
                <a:srgbClr val="FFFF00"/>
              </a:solidFill>
              <a:effectLst>
                <a:outerShdw blurRad="38100" dist="38100" dir="2700000" algn="tl">
                  <a:srgbClr val="000000">
                    <a:alpha val="43137"/>
                  </a:srgbClr>
                </a:outerShdw>
              </a:effectLst>
              <a:cs typeface="+mn-ea"/>
              <a:sym typeface="+mn-lt"/>
            </a:endParaRPr>
          </a:p>
        </p:txBody>
      </p:sp>
      <p:sp>
        <p:nvSpPr>
          <p:cNvPr id="39" name="文字方塊 38"/>
          <p:cNvSpPr txBox="1"/>
          <p:nvPr/>
        </p:nvSpPr>
        <p:spPr>
          <a:xfrm>
            <a:off x="2223275" y="5344364"/>
            <a:ext cx="1969210" cy="584775"/>
          </a:xfrm>
          <a:prstGeom prst="rect">
            <a:avLst/>
          </a:prstGeom>
          <a:noFill/>
        </p:spPr>
        <p:txBody>
          <a:bodyPr wrap="square" rtlCol="0">
            <a:spAutoFit/>
          </a:bodyPr>
          <a:lstStyle/>
          <a:p>
            <a:pPr algn="ctr"/>
            <a:r>
              <a:rPr lang="en-US" altLang="zh-TW" sz="3200" dirty="0">
                <a:solidFill>
                  <a:srgbClr val="FF0000"/>
                </a:solidFill>
                <a:effectLst>
                  <a:outerShdw blurRad="38100" dist="38100" dir="2700000" algn="tl">
                    <a:srgbClr val="000000">
                      <a:alpha val="43137"/>
                    </a:srgbClr>
                  </a:outerShdw>
                </a:effectLst>
              </a:rPr>
              <a:t>5</a:t>
            </a:r>
            <a:r>
              <a:rPr lang="zh-TW" altLang="en-US" sz="3200" dirty="0">
                <a:solidFill>
                  <a:srgbClr val="FF0000"/>
                </a:solidFill>
                <a:effectLst>
                  <a:outerShdw blurRad="38100" dist="38100" dir="2700000" algn="tl">
                    <a:srgbClr val="000000">
                      <a:alpha val="43137"/>
                    </a:srgbClr>
                  </a:outerShdw>
                </a:effectLst>
              </a:rPr>
              <a:t> </a:t>
            </a:r>
            <a:r>
              <a:rPr lang="en-US" altLang="zh-TW" sz="3200" dirty="0">
                <a:solidFill>
                  <a:srgbClr val="FF0000"/>
                </a:solidFill>
                <a:effectLst>
                  <a:outerShdw blurRad="38100" dist="38100" dir="2700000" algn="tl">
                    <a:srgbClr val="000000">
                      <a:alpha val="43137"/>
                    </a:srgbClr>
                  </a:outerShdw>
                </a:effectLst>
              </a:rPr>
              <a:t>/10</a:t>
            </a:r>
            <a:r>
              <a:rPr lang="zh-TW" altLang="en-US" sz="3200" dirty="0">
                <a:solidFill>
                  <a:srgbClr val="FF0000"/>
                </a:solidFill>
                <a:effectLst>
                  <a:outerShdw blurRad="38100" dist="38100" dir="2700000" algn="tl">
                    <a:srgbClr val="000000">
                      <a:alpha val="43137"/>
                    </a:srgbClr>
                  </a:outerShdw>
                </a:effectLst>
              </a:rPr>
              <a:t>人</a:t>
            </a:r>
          </a:p>
        </p:txBody>
      </p:sp>
      <p:cxnSp>
        <p:nvCxnSpPr>
          <p:cNvPr id="41" name="直線接點 40"/>
          <p:cNvCxnSpPr>
            <a:endCxn id="29" idx="3"/>
          </p:cNvCxnSpPr>
          <p:nvPr/>
        </p:nvCxnSpPr>
        <p:spPr>
          <a:xfrm flipH="1">
            <a:off x="8992101" y="4597387"/>
            <a:ext cx="1082559" cy="59176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a:stCxn id="29" idx="3"/>
          </p:cNvCxnSpPr>
          <p:nvPr/>
        </p:nvCxnSpPr>
        <p:spPr>
          <a:xfrm>
            <a:off x="8992101" y="5189147"/>
            <a:ext cx="1082559" cy="49809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9976707" y="4274221"/>
            <a:ext cx="2049390" cy="646331"/>
          </a:xfrm>
          <a:prstGeom prst="rect">
            <a:avLst/>
          </a:prstGeom>
          <a:noFill/>
        </p:spPr>
        <p:txBody>
          <a:bodyPr wrap="square" rtlCol="0">
            <a:spAutoFit/>
          </a:bodyPr>
          <a:lstStyle/>
          <a:p>
            <a:r>
              <a:rPr lang="zh-TW" altLang="en-US" sz="3600" dirty="0">
                <a:solidFill>
                  <a:srgbClr val="FFFFFF"/>
                </a:solidFill>
              </a:rPr>
              <a:t>段考成績</a:t>
            </a:r>
          </a:p>
        </p:txBody>
      </p:sp>
      <p:sp>
        <p:nvSpPr>
          <p:cNvPr id="52" name="文字方塊 51"/>
          <p:cNvSpPr txBox="1"/>
          <p:nvPr/>
        </p:nvSpPr>
        <p:spPr>
          <a:xfrm>
            <a:off x="10074660" y="5313585"/>
            <a:ext cx="2049389" cy="646331"/>
          </a:xfrm>
          <a:prstGeom prst="rect">
            <a:avLst/>
          </a:prstGeom>
          <a:noFill/>
        </p:spPr>
        <p:txBody>
          <a:bodyPr wrap="square" rtlCol="0">
            <a:spAutoFit/>
          </a:bodyPr>
          <a:lstStyle/>
          <a:p>
            <a:r>
              <a:rPr lang="zh-TW" altLang="en-US" sz="3600" dirty="0">
                <a:solidFill>
                  <a:srgbClr val="FFFFFF"/>
                </a:solidFill>
              </a:rPr>
              <a:t>學習動機</a:t>
            </a:r>
          </a:p>
        </p:txBody>
      </p:sp>
    </p:spTree>
    <p:extLst>
      <p:ext uri="{BB962C8B-B14F-4D97-AF65-F5344CB8AC3E}">
        <p14:creationId xmlns:p14="http://schemas.microsoft.com/office/powerpoint/2010/main" val="8177703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1651" y="786849"/>
            <a:ext cx="11110349" cy="1325563"/>
          </a:xfrm>
        </p:spPr>
        <p:txBody>
          <a:bodyPr>
            <a:noAutofit/>
          </a:bodyPr>
          <a:lstStyle/>
          <a:p>
            <a:pPr>
              <a:lnSpc>
                <a:spcPct val="100000"/>
              </a:lnSpc>
            </a:pPr>
            <a:r>
              <a:rPr lang="zh-TW" altLang="en-US" sz="5000" b="1" dirty="0"/>
              <a:t>一、行政人員對於兩班三組的看法</a:t>
            </a:r>
            <a:br>
              <a:rPr lang="zh-TW" altLang="en-US" sz="5000" b="1" dirty="0"/>
            </a:br>
            <a:endParaRPr lang="zh-TW" altLang="en-US" sz="5000" b="1" dirty="0"/>
          </a:p>
        </p:txBody>
      </p:sp>
      <p:sp>
        <p:nvSpPr>
          <p:cNvPr id="3" name="內容版面配置區 2"/>
          <p:cNvSpPr>
            <a:spLocks noGrp="1"/>
          </p:cNvSpPr>
          <p:nvPr>
            <p:ph idx="1"/>
          </p:nvPr>
        </p:nvSpPr>
        <p:spPr>
          <a:xfrm>
            <a:off x="838200" y="1825625"/>
            <a:ext cx="10852230" cy="4351338"/>
          </a:xfrm>
        </p:spPr>
        <p:txBody>
          <a:bodyPr>
            <a:normAutofit/>
          </a:bodyPr>
          <a:lstStyle/>
          <a:p>
            <a:endParaRPr lang="en-US" altLang="zh-TW" sz="3200" dirty="0"/>
          </a:p>
          <a:p>
            <a:r>
              <a:rPr lang="zh-TW" altLang="en-US" sz="3200" dirty="0"/>
              <a:t>認同兩班三組達到</a:t>
            </a:r>
            <a:r>
              <a:rPr lang="zh-TW" altLang="en-US" sz="3200" b="1" dirty="0">
                <a:solidFill>
                  <a:srgbClr val="FFFF00"/>
                </a:solidFill>
              </a:rPr>
              <a:t>因材施教</a:t>
            </a:r>
            <a:r>
              <a:rPr lang="zh-TW" altLang="en-US" sz="3200" dirty="0"/>
              <a:t>的成效</a:t>
            </a:r>
            <a:endParaRPr lang="en-US" altLang="zh-TW" sz="3200" dirty="0"/>
          </a:p>
          <a:p>
            <a:endParaRPr lang="en-US" altLang="zh-TW" sz="3200" dirty="0"/>
          </a:p>
          <a:p>
            <a:r>
              <a:rPr lang="zh-TW" altLang="en-US" sz="3200" dirty="0"/>
              <a:t>以個人立場</a:t>
            </a:r>
            <a:r>
              <a:rPr lang="zh-TW" altLang="en-US" sz="3200" b="1" dirty="0">
                <a:solidFill>
                  <a:srgbClr val="FFFF00"/>
                </a:solidFill>
              </a:rPr>
              <a:t>支持一試兩卷</a:t>
            </a:r>
            <a:r>
              <a:rPr lang="zh-TW" altLang="en-US" sz="3200" dirty="0"/>
              <a:t> </a:t>
            </a:r>
            <a:r>
              <a:rPr lang="en-US" altLang="zh-TW" sz="3200" dirty="0"/>
              <a:t>+</a:t>
            </a:r>
            <a:r>
              <a:rPr lang="zh-TW" altLang="en-US" sz="3200" dirty="0"/>
              <a:t> 須克服成績計算公平性問題</a:t>
            </a:r>
            <a:endParaRPr lang="en-US" altLang="zh-TW" sz="3200" dirty="0"/>
          </a:p>
          <a:p>
            <a:endParaRPr lang="en-US" altLang="zh-TW" sz="3200" dirty="0"/>
          </a:p>
          <a:p>
            <a:r>
              <a:rPr lang="zh-TW" altLang="en-US" sz="3200" dirty="0"/>
              <a:t>分組方式的演變</a:t>
            </a:r>
            <a:r>
              <a:rPr lang="en-US" altLang="zh-TW" sz="3200" dirty="0"/>
              <a:t>:3</a:t>
            </a:r>
            <a:r>
              <a:rPr lang="zh-TW" altLang="en-US" sz="3200" dirty="0"/>
              <a:t>年前的</a:t>
            </a:r>
            <a:r>
              <a:rPr lang="en-US" altLang="zh-TW" sz="3200" dirty="0" err="1"/>
              <a:t>AA,BB,CC</a:t>
            </a:r>
            <a:r>
              <a:rPr lang="zh-TW" altLang="en-US" sz="3200" dirty="0"/>
              <a:t>      現在的</a:t>
            </a:r>
            <a:r>
              <a:rPr lang="en-US" altLang="zh-TW" sz="3200" dirty="0"/>
              <a:t>AB,AB,CC</a:t>
            </a:r>
            <a:r>
              <a:rPr lang="zh-TW" altLang="en-US" sz="3200" dirty="0"/>
              <a:t> </a:t>
            </a:r>
            <a:endParaRPr lang="en-US" altLang="zh-TW" sz="3200" dirty="0"/>
          </a:p>
          <a:p>
            <a:endParaRPr lang="zh-TW" altLang="en-US" sz="3600" dirty="0"/>
          </a:p>
        </p:txBody>
      </p:sp>
      <p:pic>
        <p:nvPicPr>
          <p:cNvPr id="4"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
        <p:nvSpPr>
          <p:cNvPr id="5" name="向右箭號 4"/>
          <p:cNvSpPr/>
          <p:nvPr/>
        </p:nvSpPr>
        <p:spPr>
          <a:xfrm>
            <a:off x="7592992" y="4745620"/>
            <a:ext cx="439838" cy="3009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396267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1651" y="471828"/>
            <a:ext cx="10515600" cy="1325563"/>
          </a:xfrm>
        </p:spPr>
        <p:txBody>
          <a:bodyPr>
            <a:normAutofit/>
          </a:bodyPr>
          <a:lstStyle/>
          <a:p>
            <a:r>
              <a:rPr lang="zh-TW" altLang="en-US" sz="5000" b="1" dirty="0"/>
              <a:t>二、英語教師對於兩班三組的看法</a:t>
            </a:r>
          </a:p>
        </p:txBody>
      </p:sp>
      <p:sp>
        <p:nvSpPr>
          <p:cNvPr id="3" name="內容版面配置區 2"/>
          <p:cNvSpPr>
            <a:spLocks noGrp="1"/>
          </p:cNvSpPr>
          <p:nvPr>
            <p:ph idx="1"/>
          </p:nvPr>
        </p:nvSpPr>
        <p:spPr>
          <a:xfrm>
            <a:off x="838200" y="2057119"/>
            <a:ext cx="10515600" cy="4351338"/>
          </a:xfrm>
        </p:spPr>
        <p:txBody>
          <a:bodyPr/>
          <a:lstStyle/>
          <a:p>
            <a:pPr>
              <a:lnSpc>
                <a:spcPct val="100000"/>
              </a:lnSpc>
            </a:pPr>
            <a:r>
              <a:rPr lang="zh-TW" altLang="en-US" sz="3200" dirty="0"/>
              <a:t>支持英語兩班三組在下學期</a:t>
            </a:r>
            <a:r>
              <a:rPr lang="zh-TW" altLang="en-US" sz="3200" b="1" dirty="0">
                <a:solidFill>
                  <a:srgbClr val="FFFF00"/>
                </a:solidFill>
              </a:rPr>
              <a:t>繼續實施</a:t>
            </a:r>
            <a:r>
              <a:rPr lang="zh-TW" altLang="en-US" sz="3200" dirty="0"/>
              <a:t>。</a:t>
            </a:r>
            <a:r>
              <a:rPr lang="en-US" altLang="zh-TW" sz="3200" dirty="0"/>
              <a:t>(</a:t>
            </a:r>
            <a:r>
              <a:rPr lang="en-US" altLang="zh-TW" sz="3200" dirty="0">
                <a:solidFill>
                  <a:srgbClr val="FE504C"/>
                </a:solidFill>
              </a:rPr>
              <a:t>7</a:t>
            </a:r>
            <a:r>
              <a:rPr lang="zh-TW" altLang="en-US" sz="3200" dirty="0">
                <a:solidFill>
                  <a:srgbClr val="FE504C"/>
                </a:solidFill>
              </a:rPr>
              <a:t>位</a:t>
            </a:r>
            <a:r>
              <a:rPr lang="en-US" altLang="zh-TW" sz="3200" dirty="0"/>
              <a:t>)</a:t>
            </a:r>
          </a:p>
          <a:p>
            <a:pPr>
              <a:lnSpc>
                <a:spcPct val="100000"/>
              </a:lnSpc>
            </a:pPr>
            <a:r>
              <a:rPr lang="zh-TW" altLang="en-US" sz="3200" dirty="0"/>
              <a:t>英語兩班三組</a:t>
            </a:r>
            <a:r>
              <a:rPr lang="zh-TW" altLang="en-US" sz="3200" b="1" dirty="0">
                <a:solidFill>
                  <a:srgbClr val="FFFF00"/>
                </a:solidFill>
              </a:rPr>
              <a:t>有實質幫助</a:t>
            </a:r>
            <a:r>
              <a:rPr lang="zh-TW" altLang="en-US" sz="3200" dirty="0"/>
              <a:t>到學生。</a:t>
            </a:r>
            <a:r>
              <a:rPr lang="en-US" altLang="zh-TW" sz="3200" dirty="0"/>
              <a:t>(</a:t>
            </a:r>
            <a:r>
              <a:rPr lang="en-US" altLang="zh-TW" sz="3200" dirty="0">
                <a:solidFill>
                  <a:srgbClr val="FE504C"/>
                </a:solidFill>
              </a:rPr>
              <a:t>7</a:t>
            </a:r>
            <a:r>
              <a:rPr lang="zh-TW" altLang="en-US" sz="3200" dirty="0">
                <a:solidFill>
                  <a:srgbClr val="FE504C"/>
                </a:solidFill>
              </a:rPr>
              <a:t>位</a:t>
            </a:r>
            <a:r>
              <a:rPr lang="en-US" altLang="zh-TW" sz="3200" dirty="0"/>
              <a:t>)</a:t>
            </a:r>
          </a:p>
          <a:p>
            <a:pPr>
              <a:lnSpc>
                <a:spcPct val="100000"/>
              </a:lnSpc>
            </a:pPr>
            <a:r>
              <a:rPr lang="zh-TW" altLang="en-US" sz="3200" dirty="0" smtClean="0"/>
              <a:t>英語兩班三組</a:t>
            </a:r>
            <a:r>
              <a:rPr lang="zh-TW" altLang="en-US" sz="3200" b="1" dirty="0" smtClean="0">
                <a:solidFill>
                  <a:srgbClr val="FFFF00"/>
                </a:solidFill>
              </a:rPr>
              <a:t>能提高</a:t>
            </a:r>
            <a:r>
              <a:rPr lang="en-US" altLang="zh-TW" sz="3200" b="1" dirty="0">
                <a:solidFill>
                  <a:srgbClr val="FFFF00"/>
                </a:solidFill>
              </a:rPr>
              <a:t>C</a:t>
            </a:r>
            <a:r>
              <a:rPr lang="zh-TW" altLang="en-US" sz="3200" b="1" dirty="0">
                <a:solidFill>
                  <a:srgbClr val="FFFF00"/>
                </a:solidFill>
              </a:rPr>
              <a:t>組學習動機</a:t>
            </a:r>
            <a:r>
              <a:rPr lang="zh-TW" altLang="en-US" sz="3200" dirty="0"/>
              <a:t>。</a:t>
            </a:r>
            <a:r>
              <a:rPr lang="en-US" altLang="zh-TW" sz="3200" dirty="0"/>
              <a:t>(</a:t>
            </a:r>
            <a:r>
              <a:rPr lang="en-US" altLang="zh-TW" sz="3200" dirty="0">
                <a:solidFill>
                  <a:srgbClr val="FE504C"/>
                </a:solidFill>
              </a:rPr>
              <a:t>3</a:t>
            </a:r>
            <a:r>
              <a:rPr lang="zh-TW" altLang="en-US" sz="3200" dirty="0">
                <a:solidFill>
                  <a:srgbClr val="FE504C"/>
                </a:solidFill>
              </a:rPr>
              <a:t>位</a:t>
            </a:r>
            <a:r>
              <a:rPr lang="en-US" altLang="zh-TW" sz="3200" dirty="0"/>
              <a:t>)</a:t>
            </a:r>
          </a:p>
          <a:p>
            <a:pPr>
              <a:lnSpc>
                <a:spcPct val="100000"/>
              </a:lnSpc>
            </a:pPr>
            <a:r>
              <a:rPr lang="en-US" altLang="zh-TW" sz="3200" dirty="0"/>
              <a:t>AB</a:t>
            </a:r>
            <a:r>
              <a:rPr lang="zh-TW" altLang="en-US" sz="3200" dirty="0"/>
              <a:t>組教學進度</a:t>
            </a:r>
            <a:r>
              <a:rPr lang="zh-TW" altLang="en-US" sz="3200" b="1" dirty="0">
                <a:solidFill>
                  <a:srgbClr val="FFFF00"/>
                </a:solidFill>
              </a:rPr>
              <a:t>更有效率</a:t>
            </a:r>
            <a:r>
              <a:rPr lang="en-US" altLang="zh-TW" sz="3200" dirty="0"/>
              <a:t>/</a:t>
            </a:r>
            <a:r>
              <a:rPr lang="zh-TW" altLang="en-US" sz="3200" b="1" dirty="0">
                <a:solidFill>
                  <a:srgbClr val="FFFF00"/>
                </a:solidFill>
              </a:rPr>
              <a:t>提升教學成效</a:t>
            </a:r>
            <a:r>
              <a:rPr lang="zh-TW" altLang="en-US" sz="3200" dirty="0"/>
              <a:t>。</a:t>
            </a:r>
            <a:r>
              <a:rPr lang="en-US" altLang="zh-TW" sz="3200" dirty="0"/>
              <a:t>(</a:t>
            </a:r>
            <a:r>
              <a:rPr lang="en-US" altLang="zh-TW" sz="3200" dirty="0">
                <a:solidFill>
                  <a:srgbClr val="FE504C"/>
                </a:solidFill>
              </a:rPr>
              <a:t>5</a:t>
            </a:r>
            <a:r>
              <a:rPr lang="zh-TW" altLang="en-US" sz="3200" dirty="0">
                <a:solidFill>
                  <a:srgbClr val="FE504C"/>
                </a:solidFill>
              </a:rPr>
              <a:t>位</a:t>
            </a:r>
            <a:r>
              <a:rPr lang="en-US" altLang="zh-TW" sz="3200" dirty="0">
                <a:solidFill>
                  <a:schemeClr val="bg1"/>
                </a:solidFill>
              </a:rPr>
              <a:t>/</a:t>
            </a:r>
            <a:r>
              <a:rPr lang="en-US" altLang="zh-TW" sz="3200" dirty="0">
                <a:solidFill>
                  <a:srgbClr val="FE504C"/>
                </a:solidFill>
              </a:rPr>
              <a:t>4</a:t>
            </a:r>
            <a:r>
              <a:rPr lang="zh-TW" altLang="en-US" sz="3200" dirty="0">
                <a:solidFill>
                  <a:srgbClr val="FE504C"/>
                </a:solidFill>
              </a:rPr>
              <a:t>位</a:t>
            </a:r>
            <a:r>
              <a:rPr lang="en-US" altLang="zh-TW" sz="3200" dirty="0"/>
              <a:t>)</a:t>
            </a:r>
          </a:p>
          <a:p>
            <a:pPr>
              <a:lnSpc>
                <a:spcPct val="100000"/>
              </a:lnSpc>
            </a:pPr>
            <a:r>
              <a:rPr lang="zh-TW" altLang="en-US" sz="3200" dirty="0"/>
              <a:t>與傳統教學相比</a:t>
            </a:r>
            <a:r>
              <a:rPr lang="zh-TW" altLang="en-US" sz="3200" b="1" dirty="0">
                <a:solidFill>
                  <a:srgbClr val="FFFF00"/>
                </a:solidFill>
              </a:rPr>
              <a:t>更喜歡兩班三組</a:t>
            </a:r>
            <a:r>
              <a:rPr lang="zh-TW" altLang="en-US" sz="3200" dirty="0"/>
              <a:t>。</a:t>
            </a:r>
            <a:r>
              <a:rPr lang="en-US" altLang="zh-TW" sz="3200" dirty="0"/>
              <a:t>(</a:t>
            </a:r>
            <a:r>
              <a:rPr lang="en-US" altLang="zh-TW" sz="3200" dirty="0">
                <a:solidFill>
                  <a:srgbClr val="FE504C"/>
                </a:solidFill>
              </a:rPr>
              <a:t>4</a:t>
            </a:r>
            <a:r>
              <a:rPr lang="zh-TW" altLang="en-US" sz="3200" dirty="0">
                <a:solidFill>
                  <a:srgbClr val="FE504C"/>
                </a:solidFill>
              </a:rPr>
              <a:t>位</a:t>
            </a:r>
            <a:r>
              <a:rPr lang="en-US" altLang="zh-TW" sz="3200" dirty="0" smtClean="0"/>
              <a:t>)</a:t>
            </a:r>
          </a:p>
          <a:p>
            <a:pPr marL="0" indent="0">
              <a:lnSpc>
                <a:spcPct val="100000"/>
              </a:lnSpc>
              <a:buNone/>
            </a:pPr>
            <a:endParaRPr lang="en-US" altLang="zh-TW" sz="3200" dirty="0"/>
          </a:p>
          <a:p>
            <a:endParaRPr lang="en-US" altLang="zh-TW" dirty="0"/>
          </a:p>
          <a:p>
            <a:endParaRPr lang="en-US" altLang="zh-TW" dirty="0"/>
          </a:p>
          <a:p>
            <a:endParaRPr lang="en-US" altLang="zh-TW" dirty="0"/>
          </a:p>
          <a:p>
            <a:endParaRPr lang="zh-TW" altLang="en-US" dirty="0"/>
          </a:p>
        </p:txBody>
      </p:sp>
      <p:pic>
        <p:nvPicPr>
          <p:cNvPr id="4"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34" y="471828"/>
            <a:ext cx="1053817" cy="990260"/>
          </a:xfrm>
          <a:prstGeom prst="rect">
            <a:avLst/>
          </a:prstGeom>
        </p:spPr>
      </p:pic>
    </p:spTree>
    <p:extLst>
      <p:ext uri="{BB962C8B-B14F-4D97-AF65-F5344CB8AC3E}">
        <p14:creationId xmlns:p14="http://schemas.microsoft.com/office/powerpoint/2010/main" val="18579426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306799" y="292810"/>
            <a:ext cx="765200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Arial"/>
                <a:ea typeface="+mj-ea"/>
                <a:cs typeface="+mn-cs"/>
              </a:rPr>
              <a:t>三、行政與教學上的困境</a:t>
            </a:r>
          </a:p>
        </p:txBody>
      </p:sp>
      <p:graphicFrame>
        <p:nvGraphicFramePr>
          <p:cNvPr id="3" name="表格 2"/>
          <p:cNvGraphicFramePr>
            <a:graphicFrameLocks noGrp="1"/>
          </p:cNvGraphicFramePr>
          <p:nvPr>
            <p:extLst>
              <p:ext uri="{D42A27DB-BD31-4B8C-83A1-F6EECF244321}">
                <p14:modId xmlns:p14="http://schemas.microsoft.com/office/powerpoint/2010/main" val="3379031623"/>
              </p:ext>
            </p:extLst>
          </p:nvPr>
        </p:nvGraphicFramePr>
        <p:xfrm>
          <a:off x="775504" y="1362072"/>
          <a:ext cx="10984375" cy="4630138"/>
        </p:xfrm>
        <a:graphic>
          <a:graphicData uri="http://schemas.openxmlformats.org/drawingml/2006/table">
            <a:tbl>
              <a:tblPr firstRow="1" bandRow="1">
                <a:tableStyleId>{72833802-FEF1-4C79-8D5D-14CF1EAF98D9}</a:tableStyleId>
              </a:tblPr>
              <a:tblGrid>
                <a:gridCol w="2581154">
                  <a:extLst>
                    <a:ext uri="{9D8B030D-6E8A-4147-A177-3AD203B41FA5}">
                      <a16:colId xmlns="" xmlns:a16="http://schemas.microsoft.com/office/drawing/2014/main" val="20000"/>
                    </a:ext>
                  </a:extLst>
                </a:gridCol>
                <a:gridCol w="4236334">
                  <a:extLst>
                    <a:ext uri="{9D8B030D-6E8A-4147-A177-3AD203B41FA5}">
                      <a16:colId xmlns="" xmlns:a16="http://schemas.microsoft.com/office/drawing/2014/main" val="20001"/>
                    </a:ext>
                  </a:extLst>
                </a:gridCol>
                <a:gridCol w="4166887">
                  <a:extLst>
                    <a:ext uri="{9D8B030D-6E8A-4147-A177-3AD203B41FA5}">
                      <a16:colId xmlns="" xmlns:a16="http://schemas.microsoft.com/office/drawing/2014/main" val="20002"/>
                    </a:ext>
                  </a:extLst>
                </a:gridCol>
              </a:tblGrid>
              <a:tr h="483210">
                <a:tc>
                  <a:txBody>
                    <a:bodyPr/>
                    <a:lstStyle/>
                    <a:p>
                      <a:pPr algn="ct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zh-TW" altLang="en-US" sz="2800" b="1" i="0" u="none" strike="noStrike" kern="1200" cap="none" spc="0" normalizeH="0" baseline="0" noProof="0" dirty="0">
                          <a:ln>
                            <a:noFill/>
                          </a:ln>
                          <a:solidFill>
                            <a:schemeClr val="bg2">
                              <a:lumMod val="25000"/>
                            </a:schemeClr>
                          </a:solidFill>
                          <a:effectLst/>
                          <a:uLnTx/>
                          <a:uFillTx/>
                          <a:latin typeface="+mn-lt"/>
                          <a:cs typeface="+mn-cs"/>
                        </a:rPr>
                        <a:t>行政</a:t>
                      </a:r>
                      <a:r>
                        <a:rPr lang="zh-TW" altLang="en-US" sz="2800" dirty="0">
                          <a:solidFill>
                            <a:schemeClr val="bg2">
                              <a:lumMod val="25000"/>
                            </a:schemeClr>
                          </a:solidFill>
                        </a:rPr>
                        <a:t>困境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bg2">
                              <a:lumMod val="25000"/>
                            </a:schemeClr>
                          </a:solidFill>
                        </a:rPr>
                        <a:t>教學</a:t>
                      </a:r>
                      <a:r>
                        <a:rPr kumimoji="0" lang="zh-TW" altLang="en-US" sz="2800" b="1" i="0" u="none" strike="noStrike" kern="1200" cap="none" spc="0" normalizeH="0" baseline="0" noProof="0" dirty="0">
                          <a:ln>
                            <a:noFill/>
                          </a:ln>
                          <a:solidFill>
                            <a:schemeClr val="bg2">
                              <a:lumMod val="25000"/>
                            </a:schemeClr>
                          </a:solidFill>
                          <a:effectLst/>
                          <a:uLnTx/>
                          <a:uFillTx/>
                          <a:latin typeface="+mn-lt"/>
                          <a:cs typeface="+mn-cs"/>
                        </a:rPr>
                        <a:t>困境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740029">
                <a:tc>
                  <a:txBody>
                    <a:bodyPr/>
                    <a:lstStyle/>
                    <a:p>
                      <a:pPr algn="l"/>
                      <a:r>
                        <a:rPr lang="zh-TW" altLang="en-US" sz="2400" kern="1200" dirty="0">
                          <a:solidFill>
                            <a:schemeClr val="tx1"/>
                          </a:solidFill>
                          <a:latin typeface="+mn-lt"/>
                          <a:ea typeface="+mn-ea"/>
                          <a:cs typeface="+mn-cs"/>
                        </a:rPr>
                        <a:t>師資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dirty="0"/>
                        <a:t>有經驗的教師人數不足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400" dirty="0"/>
                        <a:t>C</a:t>
                      </a:r>
                      <a:r>
                        <a:rPr lang="zh-TW" altLang="en-US" sz="2400" dirty="0"/>
                        <a:t>班老師的選擇，須考慮周全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740029">
                <a:tc>
                  <a:txBody>
                    <a:bodyPr/>
                    <a:lstStyle/>
                    <a:p>
                      <a:pPr algn="l"/>
                      <a:r>
                        <a:rPr lang="zh-TW" altLang="en-US" sz="2400" kern="1200" dirty="0">
                          <a:solidFill>
                            <a:schemeClr val="tx1"/>
                          </a:solidFill>
                          <a:latin typeface="+mn-lt"/>
                          <a:ea typeface="+mn-ea"/>
                          <a:cs typeface="+mn-cs"/>
                        </a:rPr>
                        <a:t>上課教室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kern="1200" dirty="0">
                          <a:solidFill>
                            <a:schemeClr val="tx1"/>
                          </a:solidFill>
                          <a:latin typeface="+mn-lt"/>
                          <a:ea typeface="+mn-ea"/>
                          <a:cs typeface="+mn-cs"/>
                        </a:rPr>
                        <a:t>數量不足，</a:t>
                      </a:r>
                      <a:r>
                        <a:rPr lang="zh-TW" altLang="en-US" sz="2400" b="1" kern="1200" dirty="0">
                          <a:solidFill>
                            <a:srgbClr val="FFFF00"/>
                          </a:solidFill>
                          <a:latin typeface="+mn-lt"/>
                          <a:ea typeface="+mn-ea"/>
                          <a:cs typeface="+mn-cs"/>
                        </a:rPr>
                        <a:t>設備不夠完善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TW" altLang="en-US" sz="2400" b="1" kern="1200" dirty="0">
                          <a:solidFill>
                            <a:srgbClr val="FFFF00"/>
                          </a:solidFill>
                          <a:latin typeface="+mn-lt"/>
                          <a:ea typeface="+mn-ea"/>
                          <a:cs typeface="+mn-cs"/>
                        </a:rPr>
                        <a:t>設備不夠完善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068931">
                <a:tc>
                  <a:txBody>
                    <a:bodyPr/>
                    <a:lstStyle/>
                    <a:p>
                      <a:pPr marL="0" algn="l" defTabSz="914400" rtl="0" eaLnBrk="1" latinLnBrk="0" hangingPunct="1"/>
                      <a:r>
                        <a:rPr lang="zh-TW" altLang="en-US" sz="2400" kern="1200" dirty="0">
                          <a:solidFill>
                            <a:schemeClr val="tx1"/>
                          </a:solidFill>
                          <a:latin typeface="+mn-lt"/>
                          <a:ea typeface="+mn-ea"/>
                          <a:cs typeface="+mn-cs"/>
                        </a:rPr>
                        <a:t>實施一試兩卷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2400" kern="1200" dirty="0">
                          <a:solidFill>
                            <a:schemeClr val="tx1"/>
                          </a:solidFill>
                          <a:latin typeface="+mn-lt"/>
                          <a:ea typeface="+mn-ea"/>
                          <a:cs typeface="+mn-cs"/>
                        </a:rPr>
                        <a:t>1.</a:t>
                      </a:r>
                      <a:r>
                        <a:rPr lang="zh-TW" altLang="en-US" sz="2400" kern="1200" dirty="0">
                          <a:solidFill>
                            <a:schemeClr val="tx1"/>
                          </a:solidFill>
                          <a:latin typeface="+mn-lt"/>
                          <a:ea typeface="+mn-ea"/>
                          <a:cs typeface="+mn-cs"/>
                        </a:rPr>
                        <a:t>適性評量對應學生的差異性</a:t>
                      </a:r>
                      <a:endParaRPr lang="en-US" altLang="zh-TW" sz="2400" kern="1200" dirty="0">
                        <a:solidFill>
                          <a:schemeClr val="tx1"/>
                        </a:solidFill>
                        <a:latin typeface="+mn-lt"/>
                        <a:ea typeface="+mn-ea"/>
                        <a:cs typeface="+mn-cs"/>
                      </a:endParaRPr>
                    </a:p>
                    <a:p>
                      <a:pPr algn="l"/>
                      <a:r>
                        <a:rPr lang="en-US" altLang="zh-TW" sz="2400" kern="1200" dirty="0">
                          <a:solidFill>
                            <a:schemeClr val="tx1"/>
                          </a:solidFill>
                          <a:latin typeface="+mn-lt"/>
                          <a:ea typeface="+mn-ea"/>
                          <a:cs typeface="+mn-cs"/>
                        </a:rPr>
                        <a:t>2.</a:t>
                      </a:r>
                      <a:r>
                        <a:rPr lang="zh-TW" altLang="en-US" sz="2400" b="1" kern="1200" dirty="0">
                          <a:solidFill>
                            <a:srgbClr val="FFFF00"/>
                          </a:solidFill>
                          <a:latin typeface="+mn-lt"/>
                          <a:ea typeface="+mn-ea"/>
                          <a:cs typeface="+mn-cs"/>
                        </a:rPr>
                        <a:t>成績計算公平性問題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2400" dirty="0"/>
                        <a:t>1.</a:t>
                      </a:r>
                      <a:r>
                        <a:rPr lang="zh-TW" altLang="en-US" sz="2400" dirty="0"/>
                        <a:t>提高學生學習的成就感  </a:t>
                      </a:r>
                      <a:endParaRPr lang="en-US" altLang="zh-TW" sz="2400" dirty="0"/>
                    </a:p>
                    <a:p>
                      <a:pPr algn="l"/>
                      <a:r>
                        <a:rPr lang="en-US" altLang="zh-TW" sz="2400" dirty="0"/>
                        <a:t>2.</a:t>
                      </a:r>
                      <a:r>
                        <a:rPr lang="zh-TW" altLang="en-US" sz="2400" b="1" kern="1200" dirty="0">
                          <a:solidFill>
                            <a:srgbClr val="FFFF00"/>
                          </a:solidFill>
                          <a:latin typeface="+mn-lt"/>
                          <a:ea typeface="+mn-ea"/>
                          <a:cs typeface="+mn-cs"/>
                        </a:rPr>
                        <a:t>成績計算</a:t>
                      </a:r>
                      <a:r>
                        <a:rPr lang="zh-TW" altLang="en-US" sz="2400" b="1" dirty="0">
                          <a:solidFill>
                            <a:srgbClr val="FFFF00"/>
                          </a:solidFill>
                        </a:rPr>
                        <a:t>公平性問題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740029">
                <a:tc>
                  <a:txBody>
                    <a:bodyPr/>
                    <a:lstStyle/>
                    <a:p>
                      <a:pPr algn="l"/>
                      <a:r>
                        <a:rPr lang="zh-TW" altLang="en-US" sz="2400" kern="1200" dirty="0">
                          <a:solidFill>
                            <a:schemeClr val="tx1"/>
                          </a:solidFill>
                          <a:latin typeface="+mn-lt"/>
                          <a:ea typeface="+mn-ea"/>
                          <a:cs typeface="+mn-cs"/>
                        </a:rPr>
                        <a:t>班上程度狀況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kern="1200" dirty="0">
                          <a:solidFill>
                            <a:schemeClr val="tx1"/>
                          </a:solidFill>
                          <a:latin typeface="+mn-lt"/>
                          <a:ea typeface="+mn-ea"/>
                          <a:cs typeface="+mn-cs"/>
                        </a:rPr>
                        <a:t>未提出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400" dirty="0"/>
                        <a:t>1.</a:t>
                      </a:r>
                      <a:r>
                        <a:rPr lang="zh-TW" altLang="en-US" sz="2400" dirty="0"/>
                        <a:t>無法幫助</a:t>
                      </a:r>
                      <a:r>
                        <a:rPr lang="en-US" altLang="zh-TW" sz="2400" dirty="0"/>
                        <a:t>A</a:t>
                      </a:r>
                      <a:r>
                        <a:rPr lang="zh-TW" altLang="en-US" sz="2400" dirty="0"/>
                        <a:t>組程度學生</a:t>
                      </a:r>
                      <a:endParaRPr lang="en-US" altLang="zh-TW" sz="2400" dirty="0"/>
                    </a:p>
                    <a:p>
                      <a:r>
                        <a:rPr lang="en-US" altLang="zh-TW" sz="2400" dirty="0"/>
                        <a:t>2.</a:t>
                      </a:r>
                      <a:r>
                        <a:rPr lang="zh-TW" altLang="en-US" sz="2400" dirty="0"/>
                        <a:t>原班差異仍有過大現象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740029">
                <a:tc>
                  <a:txBody>
                    <a:bodyPr/>
                    <a:lstStyle/>
                    <a:p>
                      <a:pPr algn="l"/>
                      <a:r>
                        <a:rPr lang="zh-TW" altLang="en-US" sz="2400" kern="1200" dirty="0">
                          <a:solidFill>
                            <a:schemeClr val="tx1"/>
                          </a:solidFill>
                          <a:latin typeface="+mn-lt"/>
                          <a:ea typeface="+mn-ea"/>
                          <a:cs typeface="+mn-cs"/>
                        </a:rPr>
                        <a:t>調課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kern="1200" dirty="0">
                          <a:solidFill>
                            <a:schemeClr val="tx1"/>
                          </a:solidFill>
                          <a:latin typeface="+mn-lt"/>
                          <a:ea typeface="+mn-ea"/>
                          <a:cs typeface="+mn-cs"/>
                        </a:rPr>
                        <a:t>較為複雜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zh-TW" altLang="en-US" sz="2400" kern="1200" dirty="0">
                          <a:solidFill>
                            <a:schemeClr val="tx1"/>
                          </a:solidFill>
                          <a:latin typeface="+mn-lt"/>
                          <a:ea typeface="+mn-ea"/>
                          <a:cs typeface="+mn-cs"/>
                        </a:rPr>
                        <a:t>調課不易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cxnSp>
        <p:nvCxnSpPr>
          <p:cNvPr id="5" name="直線接點 4"/>
          <p:cNvCxnSpPr/>
          <p:nvPr/>
        </p:nvCxnSpPr>
        <p:spPr>
          <a:xfrm>
            <a:off x="2123338" y="5313337"/>
            <a:ext cx="311728" cy="6788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V="1">
            <a:off x="2435066" y="4918484"/>
            <a:ext cx="762000" cy="10737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30" y="229985"/>
            <a:ext cx="104933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05240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345406" y="266218"/>
            <a:ext cx="9741694" cy="1956122"/>
          </a:xfrm>
        </p:spPr>
        <p:txBody>
          <a:bodyPr>
            <a:noAutofit/>
          </a:bodyPr>
          <a:lstStyle/>
          <a:p>
            <a:pPr algn="ctr">
              <a:lnSpc>
                <a:spcPct val="100000"/>
              </a:lnSpc>
            </a:pPr>
            <a:r>
              <a:rPr lang="zh-TW" altLang="zh-TW" sz="4500" b="1" dirty="0">
                <a:solidFill>
                  <a:schemeClr val="accent6"/>
                </a:solidFill>
              </a:rPr>
              <a:t>傳統分班與兩班三組，</a:t>
            </a:r>
            <a:r>
              <a:rPr lang="en-US" altLang="zh-TW" sz="4500" b="1" dirty="0">
                <a:solidFill>
                  <a:schemeClr val="accent6"/>
                </a:solidFill>
              </a:rPr>
              <a:t/>
            </a:r>
            <a:br>
              <a:rPr lang="en-US" altLang="zh-TW" sz="4500" b="1" dirty="0">
                <a:solidFill>
                  <a:schemeClr val="accent6"/>
                </a:solidFill>
              </a:rPr>
            </a:br>
            <a:r>
              <a:rPr lang="zh-TW" altLang="zh-TW" sz="4500" b="1" dirty="0">
                <a:solidFill>
                  <a:schemeClr val="accent6"/>
                </a:solidFill>
              </a:rPr>
              <a:t>您比較喜歡哪一種</a:t>
            </a:r>
            <a:r>
              <a:rPr lang="zh-TW" altLang="en-US" sz="4500" b="1" dirty="0">
                <a:solidFill>
                  <a:schemeClr val="accent6"/>
                </a:solidFill>
              </a:rPr>
              <a:t>英語課程</a:t>
            </a:r>
            <a:r>
              <a:rPr lang="zh-TW" altLang="zh-TW" sz="4500" b="1" dirty="0">
                <a:solidFill>
                  <a:schemeClr val="accent6"/>
                </a:solidFill>
              </a:rPr>
              <a:t>內容？</a:t>
            </a:r>
            <a:endParaRPr lang="zh-TW" altLang="en-US" sz="4500" b="1" dirty="0">
              <a:solidFill>
                <a:schemeClr val="accent6"/>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948726337"/>
              </p:ext>
            </p:extLst>
          </p:nvPr>
        </p:nvGraphicFramePr>
        <p:xfrm>
          <a:off x="231494" y="2222340"/>
          <a:ext cx="11794604" cy="4436085"/>
        </p:xfrm>
        <a:graphic>
          <a:graphicData uri="http://schemas.openxmlformats.org/drawingml/2006/table">
            <a:tbl>
              <a:tblPr firstRow="1" firstCol="1" bandRow="1" bandCol="1"/>
              <a:tblGrid>
                <a:gridCol w="2297303">
                  <a:extLst>
                    <a:ext uri="{9D8B030D-6E8A-4147-A177-3AD203B41FA5}">
                      <a16:colId xmlns="" xmlns:a16="http://schemas.microsoft.com/office/drawing/2014/main" val="20000"/>
                    </a:ext>
                  </a:extLst>
                </a:gridCol>
                <a:gridCol w="2421101">
                  <a:extLst>
                    <a:ext uri="{9D8B030D-6E8A-4147-A177-3AD203B41FA5}">
                      <a16:colId xmlns="" xmlns:a16="http://schemas.microsoft.com/office/drawing/2014/main" val="20001"/>
                    </a:ext>
                  </a:extLst>
                </a:gridCol>
                <a:gridCol w="2421101">
                  <a:extLst>
                    <a:ext uri="{9D8B030D-6E8A-4147-A177-3AD203B41FA5}">
                      <a16:colId xmlns="" xmlns:a16="http://schemas.microsoft.com/office/drawing/2014/main" val="20002"/>
                    </a:ext>
                  </a:extLst>
                </a:gridCol>
                <a:gridCol w="2421101">
                  <a:extLst>
                    <a:ext uri="{9D8B030D-6E8A-4147-A177-3AD203B41FA5}">
                      <a16:colId xmlns="" xmlns:a16="http://schemas.microsoft.com/office/drawing/2014/main" val="20003"/>
                    </a:ext>
                  </a:extLst>
                </a:gridCol>
                <a:gridCol w="2233998">
                  <a:extLst>
                    <a:ext uri="{9D8B030D-6E8A-4147-A177-3AD203B41FA5}">
                      <a16:colId xmlns="" xmlns:a16="http://schemas.microsoft.com/office/drawing/2014/main" val="20004"/>
                    </a:ext>
                  </a:extLst>
                </a:gridCol>
              </a:tblGrid>
              <a:tr h="611906">
                <a:tc rowSpan="2">
                  <a:txBody>
                    <a:bodyPr/>
                    <a:lstStyle/>
                    <a:p>
                      <a:pPr>
                        <a:spcAft>
                          <a:spcPts val="0"/>
                        </a:spcAft>
                      </a:pPr>
                      <a:r>
                        <a:rPr lang="en-US" sz="3200" b="1" dirty="0">
                          <a:solidFill>
                            <a:schemeClr val="bg1"/>
                          </a:solidFill>
                          <a:effectLst/>
                          <a:latin typeface="新細明體"/>
                          <a:ea typeface="新細明體"/>
                          <a:cs typeface="新細明體"/>
                        </a:rPr>
                        <a:t>           </a:t>
                      </a:r>
                      <a:r>
                        <a:rPr lang="zh-TW" sz="3200" b="1" dirty="0">
                          <a:solidFill>
                            <a:schemeClr val="bg1"/>
                          </a:solidFill>
                          <a:effectLst/>
                          <a:latin typeface="Calibri"/>
                          <a:ea typeface="新細明體"/>
                          <a:cs typeface="新細明體"/>
                        </a:rPr>
                        <a:t>年級</a:t>
                      </a:r>
                      <a:endParaRPr lang="zh-TW" sz="3200" b="1" dirty="0">
                        <a:solidFill>
                          <a:schemeClr val="bg1"/>
                        </a:solidFill>
                        <a:effectLst/>
                        <a:latin typeface="Calibri"/>
                        <a:ea typeface="新細明體"/>
                      </a:endParaRPr>
                    </a:p>
                    <a:p>
                      <a:pPr>
                        <a:spcAft>
                          <a:spcPts val="0"/>
                        </a:spcAft>
                      </a:pPr>
                      <a:endParaRPr lang="en-US" altLang="zh-TW" sz="3200" b="1" dirty="0">
                        <a:solidFill>
                          <a:schemeClr val="bg1"/>
                        </a:solidFill>
                        <a:effectLst/>
                        <a:latin typeface="Calibri"/>
                        <a:ea typeface="新細明體"/>
                        <a:cs typeface="新細明體"/>
                      </a:endParaRPr>
                    </a:p>
                    <a:p>
                      <a:pPr>
                        <a:spcAft>
                          <a:spcPts val="0"/>
                        </a:spcAft>
                      </a:pPr>
                      <a:r>
                        <a:rPr lang="zh-TW" sz="3200" b="1" dirty="0">
                          <a:solidFill>
                            <a:schemeClr val="bg1"/>
                          </a:solidFill>
                          <a:effectLst/>
                          <a:latin typeface="Calibri"/>
                          <a:ea typeface="新細明體"/>
                          <a:cs typeface="新細明體"/>
                        </a:rPr>
                        <a:t>班組</a:t>
                      </a:r>
                      <a:endParaRPr lang="zh-TW" sz="32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chemeClr val="bg2">
                        <a:lumMod val="25000"/>
                      </a:schemeClr>
                    </a:solidFill>
                  </a:tcPr>
                </a:tc>
                <a:tc gridSpan="2">
                  <a:txBody>
                    <a:bodyPr/>
                    <a:lstStyle/>
                    <a:p>
                      <a:pPr algn="ctr">
                        <a:spcAft>
                          <a:spcPts val="0"/>
                        </a:spcAft>
                      </a:pPr>
                      <a:r>
                        <a:rPr lang="zh-TW" sz="3600" b="1" dirty="0">
                          <a:solidFill>
                            <a:schemeClr val="bg1"/>
                          </a:solidFill>
                          <a:effectLst/>
                          <a:latin typeface="Calibri"/>
                          <a:ea typeface="新細明體"/>
                          <a:cs typeface="新細明體"/>
                        </a:rPr>
                        <a:t>七年級</a:t>
                      </a:r>
                      <a:endParaRPr lang="zh-TW" sz="36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hMerge="1">
                  <a:txBody>
                    <a:bodyPr/>
                    <a:lstStyle/>
                    <a:p>
                      <a:endParaRPr lang="zh-TW" altLang="en-US"/>
                    </a:p>
                  </a:txBody>
                  <a:tcPr/>
                </a:tc>
                <a:tc gridSpan="2">
                  <a:txBody>
                    <a:bodyPr/>
                    <a:lstStyle/>
                    <a:p>
                      <a:pPr algn="ctr">
                        <a:spcAft>
                          <a:spcPts val="0"/>
                        </a:spcAft>
                      </a:pPr>
                      <a:r>
                        <a:rPr lang="zh-TW" sz="3600" b="1" dirty="0">
                          <a:solidFill>
                            <a:schemeClr val="bg1"/>
                          </a:solidFill>
                          <a:effectLst/>
                          <a:latin typeface="Calibri"/>
                          <a:ea typeface="新細明體"/>
                          <a:cs typeface="新細明體"/>
                        </a:rPr>
                        <a:t>八年級</a:t>
                      </a:r>
                      <a:endParaRPr lang="zh-TW" sz="36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zh-TW" altLang="en-US"/>
                    </a:p>
                  </a:txBody>
                  <a:tcPr/>
                </a:tc>
                <a:extLst>
                  <a:ext uri="{0D108BD9-81ED-4DB2-BD59-A6C34878D82A}">
                    <a16:rowId xmlns="" xmlns:a16="http://schemas.microsoft.com/office/drawing/2014/main" val="10000"/>
                  </a:ext>
                </a:extLst>
              </a:tr>
              <a:tr h="898099">
                <a:tc vMerge="1">
                  <a:txBody>
                    <a:bodyPr/>
                    <a:lstStyle/>
                    <a:p>
                      <a:endParaRPr lang="zh-TW" altLang="en-US"/>
                    </a:p>
                  </a:txBody>
                  <a:tcPr/>
                </a:tc>
                <a:tc>
                  <a:txBody>
                    <a:bodyPr/>
                    <a:lstStyle/>
                    <a:p>
                      <a:pPr algn="ctr">
                        <a:lnSpc>
                          <a:spcPct val="150000"/>
                        </a:lnSpc>
                        <a:spcAft>
                          <a:spcPts val="0"/>
                        </a:spcAft>
                      </a:pPr>
                      <a:r>
                        <a:rPr lang="en-US" sz="3200" b="1" dirty="0">
                          <a:solidFill>
                            <a:srgbClr val="002060"/>
                          </a:solidFill>
                          <a:effectLst/>
                          <a:latin typeface="新細明體"/>
                          <a:ea typeface="新細明體"/>
                          <a:cs typeface="新細明體"/>
                        </a:rPr>
                        <a:t>AB</a:t>
                      </a:r>
                      <a:r>
                        <a:rPr lang="zh-TW" sz="3200" b="1" dirty="0">
                          <a:solidFill>
                            <a:srgbClr val="002060"/>
                          </a:solidFill>
                          <a:effectLst/>
                          <a:latin typeface="Calibri"/>
                          <a:ea typeface="新細明體"/>
                          <a:cs typeface="新細明體"/>
                        </a:rPr>
                        <a:t>組</a:t>
                      </a:r>
                      <a:endParaRPr lang="zh-TW" sz="2000" b="1" dirty="0">
                        <a:solidFill>
                          <a:srgbClr val="00206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3200" b="1" dirty="0">
                          <a:solidFill>
                            <a:srgbClr val="002060"/>
                          </a:solidFill>
                          <a:effectLst/>
                          <a:latin typeface="新細明體"/>
                          <a:ea typeface="新細明體"/>
                          <a:cs typeface="新細明體"/>
                        </a:rPr>
                        <a:t>C</a:t>
                      </a:r>
                      <a:r>
                        <a:rPr lang="zh-TW" sz="3200" b="1" dirty="0">
                          <a:solidFill>
                            <a:srgbClr val="002060"/>
                          </a:solidFill>
                          <a:effectLst/>
                          <a:latin typeface="Calibri"/>
                          <a:ea typeface="新細明體"/>
                          <a:cs typeface="新細明體"/>
                        </a:rPr>
                        <a:t>組</a:t>
                      </a:r>
                      <a:endParaRPr lang="zh-TW" sz="2000" b="1" dirty="0">
                        <a:solidFill>
                          <a:srgbClr val="00206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3200" b="1" dirty="0">
                          <a:solidFill>
                            <a:srgbClr val="002060"/>
                          </a:solidFill>
                          <a:effectLst/>
                          <a:latin typeface="新細明體"/>
                          <a:ea typeface="新細明體"/>
                          <a:cs typeface="新細明體"/>
                        </a:rPr>
                        <a:t>AB</a:t>
                      </a:r>
                      <a:r>
                        <a:rPr lang="zh-TW" sz="3200" b="1" dirty="0">
                          <a:solidFill>
                            <a:srgbClr val="002060"/>
                          </a:solidFill>
                          <a:effectLst/>
                          <a:latin typeface="Calibri"/>
                          <a:ea typeface="新細明體"/>
                          <a:cs typeface="新細明體"/>
                        </a:rPr>
                        <a:t>組</a:t>
                      </a:r>
                      <a:endParaRPr lang="zh-TW" sz="2000" b="1" dirty="0">
                        <a:solidFill>
                          <a:srgbClr val="00206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3200" b="1" dirty="0">
                          <a:solidFill>
                            <a:srgbClr val="002060"/>
                          </a:solidFill>
                          <a:effectLst/>
                          <a:latin typeface="新細明體"/>
                          <a:ea typeface="新細明體"/>
                          <a:cs typeface="新細明體"/>
                        </a:rPr>
                        <a:t>C</a:t>
                      </a:r>
                      <a:r>
                        <a:rPr lang="zh-TW" sz="3200" b="1" dirty="0">
                          <a:solidFill>
                            <a:srgbClr val="002060"/>
                          </a:solidFill>
                          <a:effectLst/>
                          <a:latin typeface="Calibri"/>
                          <a:ea typeface="新細明體"/>
                          <a:cs typeface="新細明體"/>
                        </a:rPr>
                        <a:t>組</a:t>
                      </a:r>
                      <a:endParaRPr lang="zh-TW" sz="2000" b="1" dirty="0">
                        <a:solidFill>
                          <a:srgbClr val="00206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10001"/>
                  </a:ext>
                </a:extLst>
              </a:tr>
              <a:tr h="673216">
                <a:tc>
                  <a:txBody>
                    <a:bodyPr/>
                    <a:lstStyle/>
                    <a:p>
                      <a:pPr>
                        <a:spcAft>
                          <a:spcPts val="0"/>
                        </a:spcAft>
                      </a:pPr>
                      <a:r>
                        <a:rPr lang="zh-TW" sz="3200" b="1" dirty="0">
                          <a:solidFill>
                            <a:schemeClr val="bg1"/>
                          </a:solidFill>
                          <a:effectLst/>
                          <a:latin typeface="Calibri"/>
                          <a:ea typeface="新細明體"/>
                          <a:cs typeface="新細明體"/>
                        </a:rPr>
                        <a:t>傳統分班</a:t>
                      </a:r>
                      <a:endParaRPr lang="zh-TW" sz="32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28%</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25%</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33.3%</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27.3%</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2"/>
                  </a:ext>
                </a:extLst>
              </a:tr>
              <a:tr h="673216">
                <a:tc>
                  <a:txBody>
                    <a:bodyPr/>
                    <a:lstStyle/>
                    <a:p>
                      <a:pPr>
                        <a:spcAft>
                          <a:spcPts val="0"/>
                        </a:spcAft>
                      </a:pPr>
                      <a:r>
                        <a:rPr lang="zh-TW" sz="3200" b="1" dirty="0">
                          <a:solidFill>
                            <a:schemeClr val="bg1"/>
                          </a:solidFill>
                          <a:effectLst/>
                          <a:latin typeface="Calibri"/>
                          <a:ea typeface="新細明體"/>
                          <a:cs typeface="新細明體"/>
                        </a:rPr>
                        <a:t>兩班三組</a:t>
                      </a:r>
                      <a:endParaRPr lang="zh-TW" sz="32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11.9%</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rgbClr val="FF0000"/>
                          </a:solidFill>
                          <a:effectLst/>
                          <a:latin typeface="Times New Roman"/>
                          <a:ea typeface="新細明體"/>
                        </a:rPr>
                        <a:t>30.6%</a:t>
                      </a:r>
                      <a:endParaRPr lang="zh-TW" sz="2000" b="1" dirty="0">
                        <a:solidFill>
                          <a:srgbClr val="FF00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25%</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rgbClr val="FF0000"/>
                          </a:solidFill>
                          <a:effectLst/>
                          <a:latin typeface="Times New Roman"/>
                          <a:ea typeface="新細明體"/>
                        </a:rPr>
                        <a:t>40.9%</a:t>
                      </a:r>
                      <a:endParaRPr lang="zh-TW" sz="2000" b="1" dirty="0">
                        <a:solidFill>
                          <a:srgbClr val="FF00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3"/>
                  </a:ext>
                </a:extLst>
              </a:tr>
              <a:tr h="673216">
                <a:tc>
                  <a:txBody>
                    <a:bodyPr/>
                    <a:lstStyle/>
                    <a:p>
                      <a:pPr>
                        <a:spcAft>
                          <a:spcPts val="0"/>
                        </a:spcAft>
                      </a:pPr>
                      <a:r>
                        <a:rPr lang="zh-TW" sz="3200" b="1" dirty="0">
                          <a:solidFill>
                            <a:schemeClr val="bg1"/>
                          </a:solidFill>
                          <a:effectLst/>
                          <a:latin typeface="Calibri"/>
                          <a:ea typeface="新細明體"/>
                          <a:cs typeface="新細明體"/>
                        </a:rPr>
                        <a:t>都喜歡</a:t>
                      </a:r>
                      <a:endParaRPr lang="zh-TW" sz="32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rgbClr val="FF0000"/>
                          </a:solidFill>
                          <a:effectLst/>
                          <a:latin typeface="Times New Roman"/>
                          <a:ea typeface="新細明體"/>
                        </a:rPr>
                        <a:t>53.1%</a:t>
                      </a:r>
                      <a:endParaRPr lang="zh-TW" sz="2000" b="1" dirty="0">
                        <a:solidFill>
                          <a:srgbClr val="FF00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22.2%</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37.5%</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27.3%</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4"/>
                  </a:ext>
                </a:extLst>
              </a:tr>
              <a:tr h="673216">
                <a:tc>
                  <a:txBody>
                    <a:bodyPr/>
                    <a:lstStyle/>
                    <a:p>
                      <a:pPr>
                        <a:spcAft>
                          <a:spcPts val="0"/>
                        </a:spcAft>
                      </a:pPr>
                      <a:r>
                        <a:rPr lang="zh-TW" sz="3200" b="1" dirty="0">
                          <a:solidFill>
                            <a:schemeClr val="bg1"/>
                          </a:solidFill>
                          <a:effectLst/>
                          <a:latin typeface="Calibri"/>
                          <a:ea typeface="新細明體"/>
                          <a:cs typeface="新細明體"/>
                        </a:rPr>
                        <a:t>都不喜歡</a:t>
                      </a:r>
                      <a:endParaRPr lang="zh-TW" sz="32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7%</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rgbClr val="FF0000"/>
                          </a:solidFill>
                          <a:effectLst/>
                          <a:latin typeface="Times New Roman"/>
                          <a:ea typeface="新細明體"/>
                        </a:rPr>
                        <a:t>22.2%</a:t>
                      </a:r>
                      <a:endParaRPr lang="zh-TW" sz="2000" b="1" dirty="0">
                        <a:solidFill>
                          <a:srgbClr val="FF00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4.2%</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3200" b="1" dirty="0">
                          <a:solidFill>
                            <a:schemeClr val="bg1"/>
                          </a:solidFill>
                          <a:effectLst/>
                          <a:latin typeface="Times New Roman"/>
                          <a:ea typeface="新細明體"/>
                        </a:rPr>
                        <a:t>4.5%</a:t>
                      </a:r>
                      <a:endParaRPr lang="zh-TW" sz="2000" b="1" dirty="0">
                        <a:solidFill>
                          <a:schemeClr val="bg1"/>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5"/>
                  </a:ext>
                </a:extLst>
              </a:tr>
            </a:tbl>
          </a:graphicData>
        </a:graphic>
      </p:graphicFrame>
      <p:sp>
        <p:nvSpPr>
          <p:cNvPr id="5" name="框架 4"/>
          <p:cNvSpPr/>
          <p:nvPr/>
        </p:nvSpPr>
        <p:spPr>
          <a:xfrm>
            <a:off x="5144948" y="4479403"/>
            <a:ext cx="1967696" cy="717630"/>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 name="框架 5"/>
          <p:cNvSpPr/>
          <p:nvPr/>
        </p:nvSpPr>
        <p:spPr>
          <a:xfrm>
            <a:off x="9886709" y="4479403"/>
            <a:ext cx="1967696" cy="717630"/>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6964603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053658" y="414627"/>
            <a:ext cx="10115550" cy="1980000"/>
          </a:xfrm>
        </p:spPr>
        <p:txBody>
          <a:bodyPr>
            <a:normAutofit fontScale="90000"/>
          </a:bodyPr>
          <a:lstStyle/>
          <a:p>
            <a:pPr algn="ctr">
              <a:lnSpc>
                <a:spcPct val="100000"/>
              </a:lnSpc>
            </a:pPr>
            <a:r>
              <a:rPr lang="zh-TW" altLang="en-US" sz="5000" b="1" dirty="0">
                <a:solidFill>
                  <a:schemeClr val="accent6"/>
                </a:solidFill>
              </a:rPr>
              <a:t>對於英語課實施兩班三組，</a:t>
            </a:r>
            <a:r>
              <a:rPr lang="en-US" altLang="zh-TW" sz="5000" b="1" dirty="0">
                <a:solidFill>
                  <a:schemeClr val="accent6"/>
                </a:solidFill>
              </a:rPr>
              <a:t/>
            </a:r>
            <a:br>
              <a:rPr lang="en-US" altLang="zh-TW" sz="5000" b="1" dirty="0">
                <a:solidFill>
                  <a:schemeClr val="accent6"/>
                </a:solidFill>
              </a:rPr>
            </a:br>
            <a:r>
              <a:rPr lang="zh-TW" altLang="en-US" sz="5000" b="1" dirty="0">
                <a:solidFill>
                  <a:schemeClr val="accent6"/>
                </a:solidFill>
              </a:rPr>
              <a:t>您還有什麼想法或意見嗎？</a:t>
            </a:r>
            <a:r>
              <a:rPr lang="en-US" altLang="zh-TW" sz="3600" b="1" dirty="0">
                <a:solidFill>
                  <a:schemeClr val="accent6"/>
                </a:solidFill>
              </a:rPr>
              <a:t/>
            </a:r>
            <a:br>
              <a:rPr lang="en-US" altLang="zh-TW" sz="3600" b="1" dirty="0">
                <a:solidFill>
                  <a:schemeClr val="accent6"/>
                </a:solidFill>
              </a:rPr>
            </a:br>
            <a:endParaRPr lang="zh-TW" altLang="en-US" sz="3600" b="1" dirty="0">
              <a:solidFill>
                <a:schemeClr val="accent6"/>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1878816572"/>
              </p:ext>
            </p:extLst>
          </p:nvPr>
        </p:nvGraphicFramePr>
        <p:xfrm>
          <a:off x="162046" y="2394627"/>
          <a:ext cx="11898774" cy="4165200"/>
        </p:xfrm>
        <a:graphic>
          <a:graphicData uri="http://schemas.openxmlformats.org/drawingml/2006/table">
            <a:tbl>
              <a:tblPr/>
              <a:tblGrid>
                <a:gridCol w="5949387">
                  <a:extLst>
                    <a:ext uri="{9D8B030D-6E8A-4147-A177-3AD203B41FA5}">
                      <a16:colId xmlns="" xmlns:a16="http://schemas.microsoft.com/office/drawing/2014/main" val="20000"/>
                    </a:ext>
                  </a:extLst>
                </a:gridCol>
                <a:gridCol w="5949387">
                  <a:extLst>
                    <a:ext uri="{9D8B030D-6E8A-4147-A177-3AD203B41FA5}">
                      <a16:colId xmlns="" xmlns:a16="http://schemas.microsoft.com/office/drawing/2014/main" val="20001"/>
                    </a:ext>
                  </a:extLst>
                </a:gridCol>
              </a:tblGrid>
              <a:tr h="635691">
                <a:tc>
                  <a:txBody>
                    <a:bodyPr/>
                    <a:lstStyle/>
                    <a:p>
                      <a:pPr algn="ctr">
                        <a:spcAft>
                          <a:spcPts val="0"/>
                        </a:spcAft>
                      </a:pPr>
                      <a:r>
                        <a:rPr lang="zh-TW" sz="3200" b="1" dirty="0">
                          <a:solidFill>
                            <a:schemeClr val="bg1"/>
                          </a:solidFill>
                          <a:latin typeface="Calibri"/>
                          <a:ea typeface="新細明體"/>
                          <a:cs typeface="新細明體"/>
                        </a:rPr>
                        <a:t>七年級</a:t>
                      </a:r>
                      <a:r>
                        <a:rPr lang="en-US" sz="3200" b="1" dirty="0">
                          <a:solidFill>
                            <a:schemeClr val="bg1"/>
                          </a:solidFill>
                          <a:latin typeface="Calibri"/>
                          <a:ea typeface="新細明體"/>
                          <a:cs typeface="新細明體"/>
                        </a:rPr>
                        <a:t>C</a:t>
                      </a:r>
                      <a:r>
                        <a:rPr lang="zh-TW" sz="3200" b="1" dirty="0">
                          <a:solidFill>
                            <a:schemeClr val="bg1"/>
                          </a:solidFill>
                          <a:latin typeface="Calibri"/>
                          <a:ea typeface="新細明體"/>
                          <a:cs typeface="新細明體"/>
                        </a:rPr>
                        <a:t>組</a:t>
                      </a:r>
                      <a:endParaRPr lang="zh-TW" sz="20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spcAft>
                          <a:spcPts val="0"/>
                        </a:spcAft>
                      </a:pPr>
                      <a:r>
                        <a:rPr lang="zh-TW" sz="3200" b="1" dirty="0">
                          <a:solidFill>
                            <a:schemeClr val="bg1"/>
                          </a:solidFill>
                          <a:latin typeface="Calibri"/>
                          <a:ea typeface="新細明體"/>
                          <a:cs typeface="新細明體"/>
                        </a:rPr>
                        <a:t>八年級</a:t>
                      </a:r>
                      <a:r>
                        <a:rPr lang="en-US" sz="3200" b="1" dirty="0">
                          <a:solidFill>
                            <a:schemeClr val="bg1"/>
                          </a:solidFill>
                          <a:latin typeface="Calibri"/>
                          <a:ea typeface="新細明體"/>
                          <a:cs typeface="新細明體"/>
                        </a:rPr>
                        <a:t>C</a:t>
                      </a:r>
                      <a:r>
                        <a:rPr lang="zh-TW" sz="3200" b="1" dirty="0">
                          <a:solidFill>
                            <a:schemeClr val="bg1"/>
                          </a:solidFill>
                          <a:latin typeface="Calibri"/>
                          <a:ea typeface="新細明體"/>
                          <a:cs typeface="新細明體"/>
                        </a:rPr>
                        <a:t>組</a:t>
                      </a:r>
                      <a:endParaRPr lang="zh-TW" sz="20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0"/>
                  </a:ext>
                </a:extLst>
              </a:tr>
              <a:tr h="3529509">
                <a:tc>
                  <a:txBody>
                    <a:bodyPr/>
                    <a:lstStyle/>
                    <a:p>
                      <a:pPr marL="342900" lvl="0" indent="-342900" fontAlgn="base">
                        <a:lnSpc>
                          <a:spcPts val="4200"/>
                        </a:lnSpc>
                        <a:spcAft>
                          <a:spcPts val="0"/>
                        </a:spcAft>
                        <a:buFont typeface="+mj-lt"/>
                        <a:buAutoNum type="arabicPeriod"/>
                      </a:pPr>
                      <a:r>
                        <a:rPr lang="zh-TW" altLang="zh-TW" sz="3000" b="1" kern="1200" dirty="0">
                          <a:solidFill>
                            <a:srgbClr val="FFFF00"/>
                          </a:solidFill>
                          <a:latin typeface="Calibri"/>
                          <a:ea typeface="新細明體"/>
                          <a:cs typeface="新細明體"/>
                        </a:rPr>
                        <a:t>覺得這個模式已經很好了</a:t>
                      </a:r>
                      <a:r>
                        <a:rPr lang="en-US" altLang="zh-TW" sz="3000" b="1" kern="1200" dirty="0">
                          <a:solidFill>
                            <a:srgbClr val="FF0000"/>
                          </a:solidFill>
                          <a:latin typeface="Calibri"/>
                          <a:ea typeface="新細明體"/>
                          <a:cs typeface="新細明體"/>
                        </a:rPr>
                        <a:t>(7)</a:t>
                      </a:r>
                      <a:endParaRPr lang="zh-TW" altLang="zh-TW" sz="3000" b="1" kern="1200" dirty="0">
                        <a:solidFill>
                          <a:srgbClr val="FF0000"/>
                        </a:solidFill>
                        <a:latin typeface="Calibri"/>
                        <a:ea typeface="新細明體"/>
                        <a:cs typeface="新細明體"/>
                      </a:endParaRPr>
                    </a:p>
                    <a:p>
                      <a:pPr marL="342900" lvl="0" indent="-342900" fontAlgn="base">
                        <a:lnSpc>
                          <a:spcPts val="4200"/>
                        </a:lnSpc>
                        <a:spcAft>
                          <a:spcPts val="0"/>
                        </a:spcAft>
                        <a:buFont typeface="+mj-lt"/>
                        <a:buAutoNum type="arabicPeriod"/>
                      </a:pPr>
                      <a:r>
                        <a:rPr lang="zh-TW" altLang="zh-TW" sz="3000" b="1" kern="1200" dirty="0">
                          <a:solidFill>
                            <a:srgbClr val="FFFF00"/>
                          </a:solidFill>
                          <a:latin typeface="Calibri"/>
                          <a:ea typeface="新細明體"/>
                          <a:cs typeface="新細明體"/>
                        </a:rPr>
                        <a:t>覺得自己有進步</a:t>
                      </a:r>
                      <a:r>
                        <a:rPr lang="en-US" altLang="zh-TW" sz="3000" b="1" kern="1200" dirty="0">
                          <a:solidFill>
                            <a:srgbClr val="FF0000"/>
                          </a:solidFill>
                          <a:latin typeface="Calibri"/>
                          <a:ea typeface="新細明體"/>
                          <a:cs typeface="新細明體"/>
                        </a:rPr>
                        <a:t>(6)</a:t>
                      </a:r>
                      <a:endParaRPr lang="zh-TW" altLang="zh-TW" sz="3000" b="1" kern="1200" dirty="0">
                        <a:solidFill>
                          <a:srgbClr val="FF0000"/>
                        </a:solidFill>
                        <a:latin typeface="Calibri"/>
                        <a:ea typeface="新細明體"/>
                        <a:cs typeface="新細明體"/>
                      </a:endParaRPr>
                    </a:p>
                    <a:p>
                      <a:pPr marL="342900" lvl="0" indent="-342900" fontAlgn="base">
                        <a:lnSpc>
                          <a:spcPts val="4200"/>
                        </a:lnSpc>
                        <a:spcAft>
                          <a:spcPts val="0"/>
                        </a:spcAft>
                        <a:buFont typeface="+mj-lt"/>
                        <a:buAutoNum type="arabicPeriod"/>
                      </a:pPr>
                      <a:r>
                        <a:rPr lang="zh-TW" altLang="zh-TW" sz="3000" b="1" kern="1200" dirty="0">
                          <a:solidFill>
                            <a:srgbClr val="FFFF00"/>
                          </a:solidFill>
                          <a:latin typeface="Calibri"/>
                          <a:ea typeface="新細明體"/>
                          <a:cs typeface="新細明體"/>
                        </a:rPr>
                        <a:t>能輕鬆的快樂學習，減輕壓力</a:t>
                      </a:r>
                      <a:r>
                        <a:rPr lang="en-US" altLang="zh-TW" sz="3000" b="1" kern="1200" dirty="0">
                          <a:solidFill>
                            <a:srgbClr val="FF0000"/>
                          </a:solidFill>
                          <a:latin typeface="Calibri"/>
                          <a:ea typeface="新細明體"/>
                          <a:cs typeface="新細明體"/>
                        </a:rPr>
                        <a:t>(5)</a:t>
                      </a:r>
                      <a:endParaRPr lang="zh-TW" altLang="zh-TW" sz="3000" b="1" kern="1200" dirty="0">
                        <a:solidFill>
                          <a:srgbClr val="FF0000"/>
                        </a:solidFill>
                        <a:latin typeface="Calibri"/>
                        <a:ea typeface="新細明體"/>
                        <a:cs typeface="新細明體"/>
                      </a:endParaRPr>
                    </a:p>
                    <a:p>
                      <a:pPr marL="342900" lvl="0" indent="-342900" fontAlgn="base">
                        <a:lnSpc>
                          <a:spcPts val="4200"/>
                        </a:lnSpc>
                        <a:spcAft>
                          <a:spcPts val="0"/>
                        </a:spcAft>
                        <a:buFont typeface="+mj-lt"/>
                        <a:buNone/>
                      </a:pPr>
                      <a:r>
                        <a:rPr lang="en-US" altLang="zh-TW" sz="3000" b="1" kern="1200" dirty="0">
                          <a:solidFill>
                            <a:schemeClr val="tx1"/>
                          </a:solidFill>
                          <a:latin typeface="Calibri"/>
                          <a:ea typeface="新細明體"/>
                          <a:cs typeface="新細明體"/>
                        </a:rPr>
                        <a:t>4.</a:t>
                      </a:r>
                      <a:r>
                        <a:rPr lang="zh-TW" altLang="zh-TW" sz="3000" b="1" kern="1200" dirty="0">
                          <a:solidFill>
                            <a:schemeClr val="tx1"/>
                          </a:solidFill>
                          <a:latin typeface="Calibri"/>
                          <a:ea typeface="新細明體"/>
                          <a:cs typeface="新細明體"/>
                        </a:rPr>
                        <a:t>希望抽離班能留在原班上課</a:t>
                      </a:r>
                      <a:r>
                        <a:rPr lang="en-US" altLang="zh-TW" sz="3000" b="1" kern="1200" dirty="0">
                          <a:solidFill>
                            <a:schemeClr val="tx1"/>
                          </a:solidFill>
                          <a:latin typeface="Calibri"/>
                          <a:ea typeface="新細明體"/>
                          <a:cs typeface="新細明體"/>
                        </a:rPr>
                        <a:t>(4)</a:t>
                      </a:r>
                      <a:endParaRPr lang="zh-TW" altLang="zh-TW" sz="3000" b="1" kern="1200" dirty="0">
                        <a:solidFill>
                          <a:schemeClr val="tx1"/>
                        </a:solidFill>
                        <a:latin typeface="Calibri"/>
                        <a:ea typeface="新細明體"/>
                        <a:cs typeface="新細明體"/>
                      </a:endParaRPr>
                    </a:p>
                    <a:p>
                      <a:pPr marL="514350" lvl="0" indent="-514350" fontAlgn="base">
                        <a:lnSpc>
                          <a:spcPts val="4200"/>
                        </a:lnSpc>
                        <a:spcAft>
                          <a:spcPts val="0"/>
                        </a:spcAft>
                        <a:buFont typeface="+mj-lt"/>
                        <a:buNone/>
                      </a:pPr>
                      <a:r>
                        <a:rPr lang="en-US" altLang="zh-TW" sz="3000" b="1" kern="1200" dirty="0">
                          <a:solidFill>
                            <a:srgbClr val="FFFF00"/>
                          </a:solidFill>
                          <a:latin typeface="Calibri"/>
                          <a:ea typeface="新細明體"/>
                          <a:cs typeface="新細明體"/>
                        </a:rPr>
                        <a:t>5.</a:t>
                      </a:r>
                      <a:r>
                        <a:rPr lang="zh-TW" altLang="zh-TW" sz="3000" b="1" kern="1200" dirty="0">
                          <a:solidFill>
                            <a:srgbClr val="FFFF00"/>
                          </a:solidFill>
                          <a:latin typeface="Calibri"/>
                          <a:ea typeface="新細明體"/>
                          <a:cs typeface="新細明體"/>
                        </a:rPr>
                        <a:t>希望課程更活潑生動有趣</a:t>
                      </a:r>
                      <a:r>
                        <a:rPr lang="en-US" altLang="zh-TW" sz="3000" b="1" kern="1200" dirty="0">
                          <a:solidFill>
                            <a:srgbClr val="FF0000"/>
                          </a:solidFill>
                          <a:latin typeface="Calibri"/>
                          <a:ea typeface="新細明體"/>
                          <a:cs typeface="新細明體"/>
                        </a:rPr>
                        <a:t>(2)</a:t>
                      </a:r>
                      <a:endParaRPr lang="zh-TW" altLang="zh-TW" sz="3000" b="1" kern="1200" dirty="0">
                        <a:solidFill>
                          <a:srgbClr val="FF0000"/>
                        </a:solidFill>
                        <a:latin typeface="Calibri"/>
                        <a:ea typeface="新細明體"/>
                        <a:cs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nSpc>
                          <a:spcPts val="4200"/>
                        </a:lnSpc>
                        <a:spcAft>
                          <a:spcPts val="0"/>
                        </a:spcAft>
                      </a:pPr>
                      <a:r>
                        <a:rPr lang="en-US" altLang="zh-TW" sz="3000" b="1" kern="1200" dirty="0">
                          <a:solidFill>
                            <a:schemeClr val="tx1"/>
                          </a:solidFill>
                          <a:latin typeface="Calibri"/>
                          <a:ea typeface="新細明體"/>
                          <a:cs typeface="新細明體"/>
                        </a:rPr>
                        <a:t>1.  </a:t>
                      </a:r>
                      <a:r>
                        <a:rPr lang="zh-TW" altLang="zh-TW" sz="3000" b="1" kern="1200" dirty="0">
                          <a:solidFill>
                            <a:schemeClr val="tx1"/>
                          </a:solidFill>
                          <a:latin typeface="Calibri"/>
                          <a:ea typeface="新細明體"/>
                          <a:cs typeface="新細明體"/>
                        </a:rPr>
                        <a:t>覺得這個模式已經很好了</a:t>
                      </a:r>
                      <a:r>
                        <a:rPr lang="en-US" altLang="zh-TW" sz="3000" b="1" kern="1200" dirty="0">
                          <a:solidFill>
                            <a:schemeClr val="tx1"/>
                          </a:solidFill>
                          <a:latin typeface="Calibri"/>
                          <a:ea typeface="新細明體"/>
                          <a:cs typeface="新細明體"/>
                        </a:rPr>
                        <a:t>(1)</a:t>
                      </a:r>
                      <a:endParaRPr lang="zh-TW" altLang="zh-TW" sz="3000" b="1" kern="1200" dirty="0">
                        <a:solidFill>
                          <a:schemeClr val="tx1"/>
                        </a:solidFill>
                        <a:latin typeface="Calibri"/>
                        <a:ea typeface="新細明體"/>
                        <a:cs typeface="新細明體"/>
                      </a:endParaRPr>
                    </a:p>
                    <a:p>
                      <a:pPr>
                        <a:lnSpc>
                          <a:spcPts val="4200"/>
                        </a:lnSpc>
                        <a:spcAft>
                          <a:spcPts val="0"/>
                        </a:spcAft>
                      </a:pPr>
                      <a:r>
                        <a:rPr lang="en-US" altLang="zh-TW" sz="3000" b="1" kern="1200" dirty="0">
                          <a:solidFill>
                            <a:schemeClr val="tx1"/>
                          </a:solidFill>
                          <a:latin typeface="Calibri"/>
                          <a:ea typeface="新細明體"/>
                          <a:cs typeface="新細明體"/>
                        </a:rPr>
                        <a:t>2.  </a:t>
                      </a:r>
                      <a:r>
                        <a:rPr lang="zh-TW" altLang="zh-TW" sz="3000" b="1" kern="1200" dirty="0">
                          <a:solidFill>
                            <a:schemeClr val="tx1"/>
                          </a:solidFill>
                          <a:latin typeface="Calibri"/>
                          <a:ea typeface="新細明體"/>
                          <a:cs typeface="新細明體"/>
                        </a:rPr>
                        <a:t>希望能減少考試的次數</a:t>
                      </a:r>
                      <a:r>
                        <a:rPr lang="en-US" altLang="zh-TW" sz="3000" b="1" kern="1200" dirty="0">
                          <a:solidFill>
                            <a:schemeClr val="tx1"/>
                          </a:solidFill>
                          <a:latin typeface="Calibri"/>
                          <a:ea typeface="新細明體"/>
                          <a:cs typeface="新細明體"/>
                        </a:rPr>
                        <a:t>(1)</a:t>
                      </a:r>
                      <a:endParaRPr lang="zh-TW" altLang="zh-TW" sz="3000" b="1" kern="1200" dirty="0">
                        <a:solidFill>
                          <a:schemeClr val="tx1"/>
                        </a:solidFill>
                        <a:latin typeface="Calibri"/>
                        <a:ea typeface="新細明體"/>
                        <a:cs typeface="新細明體"/>
                      </a:endParaRPr>
                    </a:p>
                    <a:p>
                      <a:pPr>
                        <a:lnSpc>
                          <a:spcPts val="4200"/>
                        </a:lnSpc>
                        <a:spcAft>
                          <a:spcPts val="0"/>
                        </a:spcAft>
                      </a:pPr>
                      <a:r>
                        <a:rPr lang="en-US" altLang="zh-TW" sz="3000" b="1" kern="1200" dirty="0">
                          <a:solidFill>
                            <a:schemeClr val="tx1"/>
                          </a:solidFill>
                          <a:latin typeface="Calibri"/>
                          <a:ea typeface="新細明體"/>
                          <a:cs typeface="新細明體"/>
                        </a:rPr>
                        <a:t>3.  </a:t>
                      </a:r>
                      <a:r>
                        <a:rPr lang="zh-TW" altLang="zh-TW" sz="3000" b="1" kern="1200" dirty="0">
                          <a:solidFill>
                            <a:schemeClr val="tx1"/>
                          </a:solidFill>
                          <a:latin typeface="Calibri"/>
                          <a:ea typeface="新細明體"/>
                          <a:cs typeface="新細明體"/>
                        </a:rPr>
                        <a:t>能吸收較多英語知識</a:t>
                      </a:r>
                      <a:r>
                        <a:rPr lang="en-US" altLang="zh-TW" sz="3000" b="1" kern="1200" dirty="0">
                          <a:solidFill>
                            <a:schemeClr val="tx1"/>
                          </a:solidFill>
                          <a:latin typeface="Calibri"/>
                          <a:ea typeface="新細明體"/>
                          <a:cs typeface="新細明體"/>
                        </a:rPr>
                        <a:t>(2)</a:t>
                      </a:r>
                      <a:endParaRPr lang="zh-TW" altLang="zh-TW" sz="3000" b="1" kern="1200" dirty="0">
                        <a:solidFill>
                          <a:schemeClr val="tx1"/>
                        </a:solidFill>
                        <a:latin typeface="Calibri"/>
                        <a:ea typeface="新細明體"/>
                        <a:cs typeface="新細明體"/>
                      </a:endParaRPr>
                    </a:p>
                    <a:p>
                      <a:pPr marL="514350" indent="-514350">
                        <a:lnSpc>
                          <a:spcPts val="4200"/>
                        </a:lnSpc>
                        <a:spcAft>
                          <a:spcPts val="0"/>
                        </a:spcAft>
                        <a:buNone/>
                      </a:pPr>
                      <a:r>
                        <a:rPr lang="en-US" altLang="zh-TW" sz="3000" b="1" kern="1200" dirty="0">
                          <a:solidFill>
                            <a:schemeClr val="tx1"/>
                          </a:solidFill>
                          <a:latin typeface="Calibri"/>
                          <a:ea typeface="新細明體"/>
                          <a:cs typeface="新細明體"/>
                        </a:rPr>
                        <a:t>4.</a:t>
                      </a:r>
                      <a:r>
                        <a:rPr lang="zh-TW" altLang="en-US" sz="3000" b="1" kern="1200" dirty="0">
                          <a:solidFill>
                            <a:schemeClr val="tx1"/>
                          </a:solidFill>
                          <a:latin typeface="Calibri"/>
                          <a:ea typeface="新細明體"/>
                          <a:cs typeface="新細明體"/>
                        </a:rPr>
                        <a:t>  </a:t>
                      </a:r>
                      <a:r>
                        <a:rPr lang="zh-TW" altLang="zh-TW" sz="3000" b="1" kern="1200" dirty="0">
                          <a:solidFill>
                            <a:schemeClr val="tx1"/>
                          </a:solidFill>
                          <a:latin typeface="Calibri"/>
                          <a:ea typeface="新細明體"/>
                          <a:cs typeface="新細明體"/>
                        </a:rPr>
                        <a:t>希望能持續實施英語兩班三組</a:t>
                      </a:r>
                      <a:r>
                        <a:rPr lang="en-US" altLang="zh-TW" sz="3000" b="1" kern="1200" dirty="0">
                          <a:solidFill>
                            <a:schemeClr val="tx1"/>
                          </a:solidFill>
                          <a:latin typeface="Calibri"/>
                          <a:ea typeface="新細明體"/>
                          <a:cs typeface="新細明體"/>
                        </a:rPr>
                        <a:t>(2)</a:t>
                      </a:r>
                      <a:endParaRPr lang="zh-TW" altLang="zh-TW" sz="3000" b="1" kern="1200" dirty="0">
                        <a:solidFill>
                          <a:schemeClr val="tx1"/>
                        </a:solidFill>
                        <a:latin typeface="Calibri"/>
                        <a:ea typeface="新細明體"/>
                        <a:cs typeface="新細明體"/>
                      </a:endParaRPr>
                    </a:p>
                    <a:p>
                      <a:pPr>
                        <a:lnSpc>
                          <a:spcPts val="4200"/>
                        </a:lnSpc>
                        <a:spcAft>
                          <a:spcPts val="0"/>
                        </a:spcAft>
                      </a:pPr>
                      <a:r>
                        <a:rPr lang="en-US" altLang="zh-TW" sz="3000" b="1" kern="1200" dirty="0">
                          <a:solidFill>
                            <a:srgbClr val="FFFF00"/>
                          </a:solidFill>
                          <a:latin typeface="Calibri"/>
                          <a:ea typeface="新細明體"/>
                          <a:cs typeface="新細明體"/>
                        </a:rPr>
                        <a:t>5.  </a:t>
                      </a:r>
                      <a:r>
                        <a:rPr lang="zh-TW" altLang="zh-TW" sz="3000" b="1" kern="1200" dirty="0">
                          <a:solidFill>
                            <a:srgbClr val="FFFF00"/>
                          </a:solidFill>
                          <a:latin typeface="Calibri"/>
                          <a:ea typeface="新細明體"/>
                          <a:cs typeface="新細明體"/>
                        </a:rPr>
                        <a:t>希望課程更活潑生動有趣</a:t>
                      </a:r>
                      <a:r>
                        <a:rPr lang="en-US" altLang="zh-TW" sz="3000" b="1" kern="1200" dirty="0">
                          <a:solidFill>
                            <a:srgbClr val="FF0000"/>
                          </a:solidFill>
                          <a:latin typeface="Calibri"/>
                          <a:ea typeface="新細明體"/>
                          <a:cs typeface="新細明體"/>
                        </a:rPr>
                        <a:t>(3)</a:t>
                      </a:r>
                      <a:endParaRPr lang="zh-TW" altLang="zh-TW" sz="3000" b="1" kern="1200" dirty="0">
                        <a:solidFill>
                          <a:srgbClr val="FF0000"/>
                        </a:solidFill>
                        <a:latin typeface="Calibri"/>
                        <a:ea typeface="新細明體"/>
                        <a:cs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37178646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圖片 2" descr="Q1.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298" y="2446639"/>
            <a:ext cx="11934947" cy="4165200"/>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3"/>
          <p:cNvSpPr>
            <a:spLocks noGrp="1"/>
          </p:cNvSpPr>
          <p:nvPr>
            <p:ph type="title"/>
          </p:nvPr>
        </p:nvSpPr>
        <p:spPr>
          <a:xfrm>
            <a:off x="114299" y="914402"/>
            <a:ext cx="12192001" cy="971549"/>
          </a:xfrm>
        </p:spPr>
        <p:txBody>
          <a:bodyPr>
            <a:noAutofit/>
          </a:bodyPr>
          <a:lstStyle/>
          <a:p>
            <a:pPr algn="ctr">
              <a:lnSpc>
                <a:spcPct val="100000"/>
              </a:lnSpc>
            </a:pPr>
            <a:r>
              <a:rPr lang="zh-TW" altLang="en-US" sz="4500" b="1" dirty="0">
                <a:solidFill>
                  <a:schemeClr val="accent6"/>
                </a:solidFill>
                <a:latin typeface="+mj-ea"/>
              </a:rPr>
              <a:t>我喜歡兩班三組的教學模式</a:t>
            </a:r>
            <a:r>
              <a:rPr lang="en-US" altLang="zh-TW" sz="4500" b="1" dirty="0">
                <a:solidFill>
                  <a:schemeClr val="accent6"/>
                </a:solidFill>
                <a:latin typeface="+mj-ea"/>
              </a:rPr>
              <a:t/>
            </a:r>
            <a:br>
              <a:rPr lang="en-US" altLang="zh-TW" sz="4500" b="1" dirty="0">
                <a:solidFill>
                  <a:schemeClr val="accent6"/>
                </a:solidFill>
                <a:latin typeface="+mj-ea"/>
              </a:rPr>
            </a:br>
            <a:endParaRPr lang="zh-TW" altLang="en-US" sz="4500" b="1" dirty="0">
              <a:solidFill>
                <a:schemeClr val="accent6"/>
              </a:solidFill>
              <a:latin typeface="+mj-ea"/>
            </a:endParaRPr>
          </a:p>
        </p:txBody>
      </p:sp>
      <p:sp>
        <p:nvSpPr>
          <p:cNvPr id="3" name="向下箭號圖說文字 2"/>
          <p:cNvSpPr/>
          <p:nvPr/>
        </p:nvSpPr>
        <p:spPr>
          <a:xfrm>
            <a:off x="114297" y="2446637"/>
            <a:ext cx="4816517"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bg2">
                    <a:lumMod val="10000"/>
                  </a:schemeClr>
                </a:solidFill>
              </a:rPr>
              <a:t>AB</a:t>
            </a:r>
            <a:r>
              <a:rPr lang="zh-TW" altLang="en-US" sz="2800" dirty="0" smtClean="0">
                <a:solidFill>
                  <a:schemeClr val="bg2">
                    <a:lumMod val="10000"/>
                  </a:schemeClr>
                </a:solidFill>
              </a:rPr>
              <a:t>組七、八年級差異不大</a:t>
            </a:r>
            <a:endParaRPr lang="en-US" altLang="zh-TW" sz="2800" dirty="0" smtClean="0">
              <a:solidFill>
                <a:schemeClr val="bg2">
                  <a:lumMod val="10000"/>
                </a:schemeClr>
              </a:solidFill>
            </a:endParaRPr>
          </a:p>
          <a:p>
            <a:pPr algn="ctr"/>
            <a:r>
              <a:rPr lang="zh-TW" altLang="en-US" sz="2800" dirty="0" smtClean="0">
                <a:solidFill>
                  <a:schemeClr val="bg2">
                    <a:lumMod val="10000"/>
                  </a:schemeClr>
                </a:solidFill>
              </a:rPr>
              <a:t>過半數持正向意見</a:t>
            </a:r>
            <a:endParaRPr lang="zh-TW" altLang="en-US" sz="2800" dirty="0">
              <a:solidFill>
                <a:schemeClr val="bg2">
                  <a:lumMod val="10000"/>
                </a:schemeClr>
              </a:solidFill>
            </a:endParaRPr>
          </a:p>
        </p:txBody>
      </p:sp>
      <p:sp>
        <p:nvSpPr>
          <p:cNvPr id="6" name="向下箭號圖說文字 5"/>
          <p:cNvSpPr/>
          <p:nvPr/>
        </p:nvSpPr>
        <p:spPr>
          <a:xfrm>
            <a:off x="5683169" y="2446637"/>
            <a:ext cx="5034988"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bg2">
                    <a:lumMod val="10000"/>
                  </a:schemeClr>
                </a:solidFill>
              </a:rPr>
              <a:t>C</a:t>
            </a:r>
            <a:r>
              <a:rPr lang="zh-TW" altLang="en-US" sz="2800" dirty="0" smtClean="0">
                <a:solidFill>
                  <a:schemeClr val="bg2">
                    <a:lumMod val="10000"/>
                  </a:schemeClr>
                </a:solidFill>
              </a:rPr>
              <a:t>組七年級略高於八年級生</a:t>
            </a:r>
            <a:endParaRPr lang="en-US" altLang="zh-TW" sz="2800" dirty="0" smtClean="0">
              <a:solidFill>
                <a:schemeClr val="bg2">
                  <a:lumMod val="10000"/>
                </a:schemeClr>
              </a:solidFill>
            </a:endParaRPr>
          </a:p>
          <a:p>
            <a:pPr algn="ctr"/>
            <a:r>
              <a:rPr lang="zh-TW" altLang="en-US" sz="2800" dirty="0" smtClean="0">
                <a:solidFill>
                  <a:schemeClr val="bg2">
                    <a:lumMod val="10000"/>
                  </a:schemeClr>
                </a:solidFill>
              </a:rPr>
              <a:t>七年級</a:t>
            </a:r>
            <a:r>
              <a:rPr lang="en-US" altLang="zh-TW" sz="2800" dirty="0" smtClean="0">
                <a:solidFill>
                  <a:schemeClr val="bg2">
                    <a:lumMod val="10000"/>
                  </a:schemeClr>
                </a:solidFill>
              </a:rPr>
              <a:t>61.4%</a:t>
            </a:r>
            <a:r>
              <a:rPr lang="zh-TW" altLang="en-US" sz="2800" dirty="0" smtClean="0">
                <a:solidFill>
                  <a:schemeClr val="bg2">
                    <a:lumMod val="10000"/>
                  </a:schemeClr>
                </a:solidFill>
              </a:rPr>
              <a:t>，八年級</a:t>
            </a:r>
            <a:r>
              <a:rPr lang="en-US" altLang="zh-TW" sz="2800" dirty="0" smtClean="0">
                <a:solidFill>
                  <a:schemeClr val="bg2">
                    <a:lumMod val="10000"/>
                  </a:schemeClr>
                </a:solidFill>
              </a:rPr>
              <a:t>47.2%</a:t>
            </a:r>
            <a:endParaRPr lang="zh-TW" altLang="en-US" sz="2800" dirty="0">
              <a:solidFill>
                <a:schemeClr val="bg2">
                  <a:lumMod val="10000"/>
                </a:schemeClr>
              </a:solidFill>
            </a:endParaRPr>
          </a:p>
        </p:txBody>
      </p:sp>
    </p:spTree>
    <p:extLst>
      <p:ext uri="{BB962C8B-B14F-4D97-AF65-F5344CB8AC3E}">
        <p14:creationId xmlns:p14="http://schemas.microsoft.com/office/powerpoint/2010/main" val="42697964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106" y="903190"/>
            <a:ext cx="12190894" cy="1110805"/>
          </a:xfrm>
        </p:spPr>
        <p:txBody>
          <a:bodyPr>
            <a:noAutofit/>
          </a:bodyPr>
          <a:lstStyle/>
          <a:p>
            <a:pPr algn="ctr">
              <a:lnSpc>
                <a:spcPct val="100000"/>
              </a:lnSpc>
            </a:pPr>
            <a:r>
              <a:rPr lang="zh-TW" altLang="en-US" b="1" dirty="0">
                <a:solidFill>
                  <a:schemeClr val="accent6"/>
                </a:solidFill>
                <a:latin typeface="+mj-ea"/>
              </a:rPr>
              <a:t>我覺得兩班三組的英語課程內容適合我的程度</a:t>
            </a:r>
            <a:r>
              <a:rPr lang="en-US" altLang="zh-TW" sz="4500" b="1" dirty="0">
                <a:solidFill>
                  <a:schemeClr val="accent6"/>
                </a:solidFill>
                <a:latin typeface="+mj-ea"/>
              </a:rPr>
              <a:t/>
            </a:r>
            <a:br>
              <a:rPr lang="en-US" altLang="zh-TW" sz="4500" b="1" dirty="0">
                <a:solidFill>
                  <a:schemeClr val="accent6"/>
                </a:solidFill>
                <a:latin typeface="+mj-ea"/>
              </a:rPr>
            </a:br>
            <a:r>
              <a:rPr lang="en-US" altLang="zh-TW" sz="3600" b="1" dirty="0">
                <a:solidFill>
                  <a:schemeClr val="accent6"/>
                </a:solidFill>
                <a:latin typeface="+mj-ea"/>
              </a:rPr>
              <a:t/>
            </a:r>
            <a:br>
              <a:rPr lang="en-US" altLang="zh-TW" sz="3600" b="1" dirty="0">
                <a:solidFill>
                  <a:schemeClr val="accent6"/>
                </a:solidFill>
                <a:latin typeface="+mj-ea"/>
              </a:rPr>
            </a:br>
            <a:endParaRPr lang="zh-TW" altLang="en-US" sz="1000" b="1" dirty="0">
              <a:solidFill>
                <a:schemeClr val="accent6"/>
              </a:solidFill>
              <a:latin typeface="+mj-ea"/>
            </a:endParaRPr>
          </a:p>
        </p:txBody>
      </p:sp>
      <p:pic>
        <p:nvPicPr>
          <p:cNvPr id="2" name="圖片 4" descr="Q2.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5747" y="2434281"/>
            <a:ext cx="11945073" cy="4165200"/>
          </a:xfrm>
          <a:prstGeom prst="rect">
            <a:avLst/>
          </a:prstGeom>
          <a:noFill/>
          <a:extLst>
            <a:ext uri="{909E8E84-426E-40DD-AFC4-6F175D3DCCD1}">
              <a14:hiddenFill xmlns:a14="http://schemas.microsoft.com/office/drawing/2010/main">
                <a:solidFill>
                  <a:srgbClr val="FFFFFF"/>
                </a:solidFill>
              </a14:hiddenFill>
            </a:ext>
          </a:extLst>
        </p:spPr>
      </p:pic>
      <p:sp>
        <p:nvSpPr>
          <p:cNvPr id="5" name="向下箭號圖說文字 4"/>
          <p:cNvSpPr/>
          <p:nvPr/>
        </p:nvSpPr>
        <p:spPr>
          <a:xfrm>
            <a:off x="115747" y="2434281"/>
            <a:ext cx="4861367"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bg2">
                    <a:lumMod val="10000"/>
                  </a:schemeClr>
                </a:solidFill>
              </a:rPr>
              <a:t>AB</a:t>
            </a:r>
            <a:r>
              <a:rPr lang="zh-TW" altLang="en-US" sz="2800" dirty="0" smtClean="0">
                <a:solidFill>
                  <a:schemeClr val="bg2">
                    <a:lumMod val="10000"/>
                  </a:schemeClr>
                </a:solidFill>
              </a:rPr>
              <a:t>組七、八年級差異不大</a:t>
            </a:r>
            <a:endParaRPr lang="en-US" altLang="zh-TW" sz="2800" dirty="0" smtClean="0">
              <a:solidFill>
                <a:schemeClr val="bg2">
                  <a:lumMod val="10000"/>
                </a:schemeClr>
              </a:solidFill>
            </a:endParaRPr>
          </a:p>
          <a:p>
            <a:pPr algn="ctr"/>
            <a:r>
              <a:rPr lang="zh-TW" altLang="en-US" sz="2800" dirty="0">
                <a:solidFill>
                  <a:schemeClr val="bg2">
                    <a:lumMod val="10000"/>
                  </a:schemeClr>
                </a:solidFill>
              </a:rPr>
              <a:t>過半數持正向</a:t>
            </a:r>
            <a:r>
              <a:rPr lang="zh-TW" altLang="en-US" sz="2800" dirty="0" smtClean="0">
                <a:solidFill>
                  <a:schemeClr val="bg2">
                    <a:lumMod val="10000"/>
                  </a:schemeClr>
                </a:solidFill>
              </a:rPr>
              <a:t>意見</a:t>
            </a:r>
            <a:endParaRPr lang="zh-TW" altLang="en-US" sz="2800" dirty="0">
              <a:solidFill>
                <a:schemeClr val="bg2">
                  <a:lumMod val="10000"/>
                </a:schemeClr>
              </a:solidFill>
            </a:endParaRPr>
          </a:p>
        </p:txBody>
      </p:sp>
      <p:sp>
        <p:nvSpPr>
          <p:cNvPr id="6" name="向下箭號圖說文字 5"/>
          <p:cNvSpPr/>
          <p:nvPr/>
        </p:nvSpPr>
        <p:spPr>
          <a:xfrm>
            <a:off x="6001473" y="2434281"/>
            <a:ext cx="5034988"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bg2">
                    <a:lumMod val="10000"/>
                  </a:schemeClr>
                </a:solidFill>
              </a:rPr>
              <a:t>C</a:t>
            </a:r>
            <a:r>
              <a:rPr lang="zh-TW" altLang="en-US" sz="2800" dirty="0" smtClean="0">
                <a:solidFill>
                  <a:schemeClr val="bg2">
                    <a:lumMod val="10000"/>
                  </a:schemeClr>
                </a:solidFill>
              </a:rPr>
              <a:t>組七年級略高於八年級生</a:t>
            </a:r>
            <a:endParaRPr lang="en-US" altLang="zh-TW" sz="2800" dirty="0" smtClean="0">
              <a:solidFill>
                <a:schemeClr val="bg2">
                  <a:lumMod val="10000"/>
                </a:schemeClr>
              </a:solidFill>
            </a:endParaRPr>
          </a:p>
          <a:p>
            <a:pPr algn="ctr"/>
            <a:r>
              <a:rPr lang="zh-TW" altLang="en-US" sz="2800" dirty="0">
                <a:solidFill>
                  <a:schemeClr val="bg2">
                    <a:lumMod val="10000"/>
                  </a:schemeClr>
                </a:solidFill>
              </a:rPr>
              <a:t>七</a:t>
            </a:r>
            <a:r>
              <a:rPr lang="zh-TW" altLang="en-US" sz="2800" dirty="0" smtClean="0">
                <a:solidFill>
                  <a:schemeClr val="bg2">
                    <a:lumMod val="10000"/>
                  </a:schemeClr>
                </a:solidFill>
              </a:rPr>
              <a:t>年級</a:t>
            </a:r>
            <a:r>
              <a:rPr lang="en-US" altLang="zh-TW" sz="2800" dirty="0" smtClean="0">
                <a:solidFill>
                  <a:schemeClr val="bg2">
                    <a:lumMod val="10000"/>
                  </a:schemeClr>
                </a:solidFill>
              </a:rPr>
              <a:t>54.6%</a:t>
            </a:r>
            <a:r>
              <a:rPr lang="zh-TW" altLang="en-US" sz="2800" dirty="0">
                <a:solidFill>
                  <a:schemeClr val="bg2">
                    <a:lumMod val="10000"/>
                  </a:schemeClr>
                </a:solidFill>
              </a:rPr>
              <a:t>，八</a:t>
            </a:r>
            <a:r>
              <a:rPr lang="zh-TW" altLang="en-US" sz="2800" dirty="0" smtClean="0">
                <a:solidFill>
                  <a:schemeClr val="bg2">
                    <a:lumMod val="10000"/>
                  </a:schemeClr>
                </a:solidFill>
              </a:rPr>
              <a:t>年級</a:t>
            </a:r>
            <a:r>
              <a:rPr lang="en-US" altLang="zh-TW" sz="2800" dirty="0" smtClean="0">
                <a:solidFill>
                  <a:schemeClr val="bg2">
                    <a:lumMod val="10000"/>
                  </a:schemeClr>
                </a:solidFill>
              </a:rPr>
              <a:t>38.9%</a:t>
            </a:r>
            <a:endParaRPr lang="zh-TW" altLang="en-US" sz="2800" dirty="0">
              <a:solidFill>
                <a:schemeClr val="bg2">
                  <a:lumMod val="10000"/>
                </a:schemeClr>
              </a:solidFill>
            </a:endParaRPr>
          </a:p>
        </p:txBody>
      </p:sp>
    </p:spTree>
    <p:extLst>
      <p:ext uri="{BB962C8B-B14F-4D97-AF65-F5344CB8AC3E}">
        <p14:creationId xmlns:p14="http://schemas.microsoft.com/office/powerpoint/2010/main" val="19388422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507544"/>
            <a:ext cx="12191998" cy="2088000"/>
          </a:xfrm>
        </p:spPr>
        <p:txBody>
          <a:bodyPr>
            <a:noAutofit/>
          </a:bodyPr>
          <a:lstStyle/>
          <a:p>
            <a:pPr algn="ctr">
              <a:lnSpc>
                <a:spcPct val="100000"/>
              </a:lnSpc>
            </a:pPr>
            <a:r>
              <a:rPr lang="zh-TW" altLang="en-US" sz="4500" b="1" dirty="0">
                <a:solidFill>
                  <a:schemeClr val="accent6"/>
                </a:solidFill>
              </a:rPr>
              <a:t>傳統分班與兩班三組，</a:t>
            </a:r>
            <a:r>
              <a:rPr lang="en-US" altLang="zh-TW" sz="4500" b="1" dirty="0">
                <a:solidFill>
                  <a:schemeClr val="accent6"/>
                </a:solidFill>
              </a:rPr>
              <a:t/>
            </a:r>
            <a:br>
              <a:rPr lang="en-US" altLang="zh-TW" sz="4500" b="1" dirty="0">
                <a:solidFill>
                  <a:schemeClr val="accent6"/>
                </a:solidFill>
              </a:rPr>
            </a:br>
            <a:r>
              <a:rPr lang="zh-TW" altLang="en-US" sz="4500" b="1" dirty="0">
                <a:solidFill>
                  <a:schemeClr val="accent6"/>
                </a:solidFill>
              </a:rPr>
              <a:t>你比較喜歡哪一種上課模式？</a:t>
            </a:r>
            <a:r>
              <a:rPr lang="en-US" altLang="zh-TW" sz="4500" b="1" dirty="0">
                <a:solidFill>
                  <a:schemeClr val="accent6"/>
                </a:solidFill>
              </a:rPr>
              <a:t/>
            </a:r>
            <a:br>
              <a:rPr lang="en-US" altLang="zh-TW" sz="4500" b="1" dirty="0">
                <a:solidFill>
                  <a:schemeClr val="accent6"/>
                </a:solidFill>
              </a:rPr>
            </a:br>
            <a:endParaRPr lang="zh-TW" altLang="en-US" sz="4500" b="1" dirty="0">
              <a:solidFill>
                <a:schemeClr val="accent6"/>
              </a:solidFill>
            </a:endParaRPr>
          </a:p>
        </p:txBody>
      </p:sp>
      <p:pic>
        <p:nvPicPr>
          <p:cNvPr id="1026" name="圖片 5" descr="Q3.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1023" y="2421924"/>
            <a:ext cx="12002948" cy="4165200"/>
          </a:xfrm>
          <a:prstGeom prst="rect">
            <a:avLst/>
          </a:prstGeom>
          <a:noFill/>
          <a:extLst>
            <a:ext uri="{909E8E84-426E-40DD-AFC4-6F175D3DCCD1}">
              <a14:hiddenFill xmlns:a14="http://schemas.microsoft.com/office/drawing/2010/main">
                <a:solidFill>
                  <a:srgbClr val="FFFFFF"/>
                </a:solidFill>
              </a14:hiddenFill>
            </a:ext>
          </a:extLst>
        </p:spPr>
      </p:pic>
      <p:sp>
        <p:nvSpPr>
          <p:cNvPr id="5" name="向下箭號圖說文字 4"/>
          <p:cNvSpPr/>
          <p:nvPr/>
        </p:nvSpPr>
        <p:spPr>
          <a:xfrm>
            <a:off x="81023" y="2398774"/>
            <a:ext cx="5150734"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bg2">
                    <a:lumMod val="10000"/>
                  </a:schemeClr>
                </a:solidFill>
              </a:rPr>
              <a:t>AB</a:t>
            </a:r>
            <a:r>
              <a:rPr lang="zh-TW" altLang="en-US" sz="2800" dirty="0" smtClean="0">
                <a:solidFill>
                  <a:schemeClr val="bg2">
                    <a:lumMod val="10000"/>
                  </a:schemeClr>
                </a:solidFill>
              </a:rPr>
              <a:t>組七、八</a:t>
            </a:r>
            <a:r>
              <a:rPr lang="zh-TW" altLang="en-US" sz="2800" dirty="0">
                <a:solidFill>
                  <a:schemeClr val="bg2">
                    <a:lumMod val="10000"/>
                  </a:schemeClr>
                </a:solidFill>
              </a:rPr>
              <a:t>年級</a:t>
            </a:r>
            <a:r>
              <a:rPr lang="zh-TW" altLang="en-US" sz="2800" dirty="0" smtClean="0">
                <a:solidFill>
                  <a:schemeClr val="bg2">
                    <a:lumMod val="10000"/>
                  </a:schemeClr>
                </a:solidFill>
              </a:rPr>
              <a:t>生有四成</a:t>
            </a:r>
            <a:endParaRPr lang="en-US" altLang="zh-TW" sz="2800" dirty="0" smtClean="0">
              <a:solidFill>
                <a:schemeClr val="bg2">
                  <a:lumMod val="10000"/>
                </a:schemeClr>
              </a:solidFill>
            </a:endParaRPr>
          </a:p>
          <a:p>
            <a:pPr algn="ctr"/>
            <a:r>
              <a:rPr lang="zh-TW" altLang="en-US" sz="2800" dirty="0" smtClean="0">
                <a:solidFill>
                  <a:schemeClr val="bg2">
                    <a:lumMod val="10000"/>
                  </a:schemeClr>
                </a:solidFill>
              </a:rPr>
              <a:t>都喜歡，傳統略高於兩班三組</a:t>
            </a:r>
            <a:endParaRPr lang="zh-TW" altLang="en-US" sz="2800" dirty="0">
              <a:solidFill>
                <a:schemeClr val="bg2">
                  <a:lumMod val="10000"/>
                </a:schemeClr>
              </a:solidFill>
            </a:endParaRPr>
          </a:p>
        </p:txBody>
      </p:sp>
      <p:sp>
        <p:nvSpPr>
          <p:cNvPr id="6" name="向下箭號圖說文字 5"/>
          <p:cNvSpPr/>
          <p:nvPr/>
        </p:nvSpPr>
        <p:spPr>
          <a:xfrm>
            <a:off x="6001472" y="2421924"/>
            <a:ext cx="5133373"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bg2">
                    <a:lumMod val="10000"/>
                  </a:schemeClr>
                </a:solidFill>
              </a:rPr>
              <a:t>C</a:t>
            </a:r>
            <a:r>
              <a:rPr lang="zh-TW" altLang="en-US" sz="2800" dirty="0" smtClean="0">
                <a:solidFill>
                  <a:schemeClr val="bg2">
                    <a:lumMod val="10000"/>
                  </a:schemeClr>
                </a:solidFill>
              </a:rPr>
              <a:t>組七年級生較喜歡兩班三組</a:t>
            </a:r>
            <a:endParaRPr lang="en-US" altLang="zh-TW" sz="2800" dirty="0" smtClean="0">
              <a:solidFill>
                <a:schemeClr val="bg2">
                  <a:lumMod val="10000"/>
                </a:schemeClr>
              </a:solidFill>
            </a:endParaRPr>
          </a:p>
          <a:p>
            <a:pPr algn="ctr"/>
            <a:r>
              <a:rPr lang="zh-TW" altLang="en-US" sz="2800" dirty="0" smtClean="0">
                <a:solidFill>
                  <a:schemeClr val="bg2">
                    <a:lumMod val="10000"/>
                  </a:schemeClr>
                </a:solidFill>
              </a:rPr>
              <a:t>八年級生</a:t>
            </a:r>
            <a:r>
              <a:rPr lang="en-US" altLang="zh-TW" sz="2800" dirty="0" smtClean="0">
                <a:solidFill>
                  <a:schemeClr val="bg2">
                    <a:lumMod val="10000"/>
                  </a:schemeClr>
                </a:solidFill>
              </a:rPr>
              <a:t>C</a:t>
            </a:r>
            <a:r>
              <a:rPr lang="zh-TW" altLang="en-US" sz="2800" smtClean="0">
                <a:solidFill>
                  <a:schemeClr val="bg2">
                    <a:lumMod val="10000"/>
                  </a:schemeClr>
                </a:solidFill>
              </a:rPr>
              <a:t>組學生數相同</a:t>
            </a:r>
            <a:endParaRPr lang="zh-TW" altLang="en-US" sz="2800" dirty="0">
              <a:solidFill>
                <a:schemeClr val="bg2">
                  <a:lumMod val="10000"/>
                </a:schemeClr>
              </a:solidFill>
            </a:endParaRPr>
          </a:p>
        </p:txBody>
      </p:sp>
    </p:spTree>
    <p:extLst>
      <p:ext uri="{BB962C8B-B14F-4D97-AF65-F5344CB8AC3E}">
        <p14:creationId xmlns:p14="http://schemas.microsoft.com/office/powerpoint/2010/main" val="2367809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38896" y="619245"/>
            <a:ext cx="12192000" cy="2508424"/>
          </a:xfrm>
        </p:spPr>
        <p:txBody>
          <a:bodyPr>
            <a:noAutofit/>
          </a:bodyPr>
          <a:lstStyle/>
          <a:p>
            <a:pPr algn="ctr"/>
            <a:r>
              <a:rPr lang="zh-TW" altLang="en-US" sz="5000" b="1" dirty="0">
                <a:solidFill>
                  <a:schemeClr val="accent6"/>
                </a:solidFill>
              </a:rPr>
              <a:t> </a:t>
            </a:r>
            <a:r>
              <a:rPr lang="zh-TW" altLang="en-US" sz="4500" b="1" dirty="0">
                <a:solidFill>
                  <a:schemeClr val="accent6"/>
                </a:solidFill>
              </a:rPr>
              <a:t>英語兩班三組的上課方式，</a:t>
            </a:r>
            <a:r>
              <a:rPr lang="en-US" altLang="zh-TW" sz="4500" b="1" dirty="0">
                <a:solidFill>
                  <a:schemeClr val="accent6"/>
                </a:solidFill>
              </a:rPr>
              <a:t/>
            </a:r>
            <a:br>
              <a:rPr lang="en-US" altLang="zh-TW" sz="4500" b="1" dirty="0">
                <a:solidFill>
                  <a:schemeClr val="accent6"/>
                </a:solidFill>
              </a:rPr>
            </a:br>
            <a:r>
              <a:rPr lang="zh-TW" altLang="en-US" sz="4500" b="1" dirty="0">
                <a:solidFill>
                  <a:schemeClr val="accent6"/>
                </a:solidFill>
              </a:rPr>
              <a:t>讓我願意主動學習英語</a:t>
            </a:r>
            <a:r>
              <a:rPr lang="en-US" altLang="zh-TW" sz="4500" dirty="0">
                <a:solidFill>
                  <a:schemeClr val="accent6"/>
                </a:solidFill>
              </a:rPr>
              <a:t/>
            </a:r>
            <a:br>
              <a:rPr lang="en-US" altLang="zh-TW" sz="4500" dirty="0">
                <a:solidFill>
                  <a:schemeClr val="accent6"/>
                </a:solidFill>
              </a:rPr>
            </a:br>
            <a:r>
              <a:rPr lang="en-US" altLang="zh-TW" sz="5000" dirty="0">
                <a:solidFill>
                  <a:schemeClr val="accent6"/>
                </a:solidFill>
              </a:rPr>
              <a:t/>
            </a:r>
            <a:br>
              <a:rPr lang="en-US" altLang="zh-TW" sz="5000" dirty="0">
                <a:solidFill>
                  <a:schemeClr val="accent6"/>
                </a:solidFill>
              </a:rPr>
            </a:br>
            <a:endParaRPr lang="zh-TW" altLang="en-US" sz="5000" dirty="0">
              <a:solidFill>
                <a:schemeClr val="accent6"/>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782923753"/>
              </p:ext>
            </p:extLst>
          </p:nvPr>
        </p:nvGraphicFramePr>
        <p:xfrm>
          <a:off x="219918" y="2462221"/>
          <a:ext cx="11748305" cy="4165200"/>
        </p:xfrm>
        <a:graphic>
          <a:graphicData uri="http://schemas.openxmlformats.org/drawingml/2006/table">
            <a:tbl>
              <a:tblPr/>
              <a:tblGrid>
                <a:gridCol w="2288286">
                  <a:extLst>
                    <a:ext uri="{9D8B030D-6E8A-4147-A177-3AD203B41FA5}">
                      <a16:colId xmlns="" xmlns:a16="http://schemas.microsoft.com/office/drawing/2014/main" val="20000"/>
                    </a:ext>
                  </a:extLst>
                </a:gridCol>
                <a:gridCol w="2411597">
                  <a:extLst>
                    <a:ext uri="{9D8B030D-6E8A-4147-A177-3AD203B41FA5}">
                      <a16:colId xmlns="" xmlns:a16="http://schemas.microsoft.com/office/drawing/2014/main" val="20001"/>
                    </a:ext>
                  </a:extLst>
                </a:gridCol>
                <a:gridCol w="2411597">
                  <a:extLst>
                    <a:ext uri="{9D8B030D-6E8A-4147-A177-3AD203B41FA5}">
                      <a16:colId xmlns="" xmlns:a16="http://schemas.microsoft.com/office/drawing/2014/main" val="20002"/>
                    </a:ext>
                  </a:extLst>
                </a:gridCol>
                <a:gridCol w="2411597">
                  <a:extLst>
                    <a:ext uri="{9D8B030D-6E8A-4147-A177-3AD203B41FA5}">
                      <a16:colId xmlns="" xmlns:a16="http://schemas.microsoft.com/office/drawing/2014/main" val="20003"/>
                    </a:ext>
                  </a:extLst>
                </a:gridCol>
                <a:gridCol w="2225228">
                  <a:extLst>
                    <a:ext uri="{9D8B030D-6E8A-4147-A177-3AD203B41FA5}">
                      <a16:colId xmlns="" xmlns:a16="http://schemas.microsoft.com/office/drawing/2014/main" val="20004"/>
                    </a:ext>
                  </a:extLst>
                </a:gridCol>
              </a:tblGrid>
              <a:tr h="833040">
                <a:tc rowSpan="2">
                  <a:txBody>
                    <a:bodyPr/>
                    <a:lstStyle/>
                    <a:p>
                      <a:pPr>
                        <a:spcAft>
                          <a:spcPts val="0"/>
                        </a:spcAft>
                      </a:pPr>
                      <a:r>
                        <a:rPr lang="zh-TW" altLang="en-US" sz="2800" b="1" dirty="0">
                          <a:solidFill>
                            <a:schemeClr val="bg1"/>
                          </a:solidFill>
                          <a:latin typeface="Calibri"/>
                          <a:ea typeface="新細明體"/>
                          <a:cs typeface="新細明體"/>
                        </a:rPr>
                        <a:t>               </a:t>
                      </a:r>
                      <a:r>
                        <a:rPr lang="zh-TW" sz="2800" b="1" dirty="0">
                          <a:solidFill>
                            <a:schemeClr val="bg1"/>
                          </a:solidFill>
                          <a:latin typeface="Calibri"/>
                          <a:ea typeface="新細明體"/>
                          <a:cs typeface="新細明體"/>
                        </a:rPr>
                        <a:t>年級</a:t>
                      </a:r>
                      <a:endParaRPr lang="zh-TW" sz="2800" b="1" dirty="0">
                        <a:solidFill>
                          <a:schemeClr val="bg1"/>
                        </a:solidFill>
                        <a:latin typeface="Calibri"/>
                        <a:ea typeface="新細明體"/>
                      </a:endParaRPr>
                    </a:p>
                    <a:p>
                      <a:pPr>
                        <a:spcAft>
                          <a:spcPts val="0"/>
                        </a:spcAft>
                      </a:pPr>
                      <a:endParaRPr lang="en-US" altLang="zh-TW" sz="2800" b="1" dirty="0">
                        <a:solidFill>
                          <a:schemeClr val="bg1"/>
                        </a:solidFill>
                        <a:latin typeface="Calibri"/>
                        <a:ea typeface="新細明體"/>
                        <a:cs typeface="新細明體"/>
                      </a:endParaRPr>
                    </a:p>
                    <a:p>
                      <a:pPr>
                        <a:spcAft>
                          <a:spcPts val="0"/>
                        </a:spcAft>
                      </a:pPr>
                      <a:r>
                        <a:rPr lang="zh-TW" sz="2800" b="1" dirty="0">
                          <a:solidFill>
                            <a:schemeClr val="bg1"/>
                          </a:solidFill>
                          <a:latin typeface="Calibri"/>
                          <a:ea typeface="新細明體"/>
                          <a:cs typeface="新細明體"/>
                        </a:rPr>
                        <a:t>班組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chemeClr val="bg2">
                        <a:lumMod val="25000"/>
                      </a:schemeClr>
                    </a:solidFill>
                  </a:tcPr>
                </a:tc>
                <a:tc gridSpan="2">
                  <a:txBody>
                    <a:bodyPr/>
                    <a:lstStyle/>
                    <a:p>
                      <a:pPr algn="ctr">
                        <a:lnSpc>
                          <a:spcPct val="150000"/>
                        </a:lnSpc>
                        <a:spcAft>
                          <a:spcPts val="0"/>
                        </a:spcAft>
                      </a:pPr>
                      <a:r>
                        <a:rPr lang="zh-TW" sz="2800" b="1" dirty="0">
                          <a:solidFill>
                            <a:srgbClr val="FFFF00"/>
                          </a:solidFill>
                          <a:latin typeface="Calibri"/>
                          <a:ea typeface="新細明體"/>
                          <a:cs typeface="新細明體"/>
                        </a:rPr>
                        <a:t>七年級</a:t>
                      </a:r>
                      <a:endParaRPr lang="zh-TW" sz="1800" b="1" dirty="0">
                        <a:solidFill>
                          <a:srgbClr val="FFFF00"/>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hMerge="1">
                  <a:txBody>
                    <a:bodyPr/>
                    <a:lstStyle/>
                    <a:p>
                      <a:endParaRPr lang="zh-TW" altLang="en-US"/>
                    </a:p>
                  </a:txBody>
                  <a:tcPr/>
                </a:tc>
                <a:tc gridSpan="2">
                  <a:txBody>
                    <a:bodyPr/>
                    <a:lstStyle/>
                    <a:p>
                      <a:pPr algn="ctr">
                        <a:lnSpc>
                          <a:spcPct val="150000"/>
                        </a:lnSpc>
                        <a:spcAft>
                          <a:spcPts val="0"/>
                        </a:spcAft>
                      </a:pPr>
                      <a:r>
                        <a:rPr lang="zh-TW" sz="2800" b="1" dirty="0">
                          <a:solidFill>
                            <a:srgbClr val="FFFF00"/>
                          </a:solidFill>
                          <a:latin typeface="Calibri"/>
                          <a:ea typeface="新細明體"/>
                          <a:cs typeface="新細明體"/>
                        </a:rPr>
                        <a:t>八年級</a:t>
                      </a:r>
                      <a:endParaRPr lang="zh-TW" sz="1800" b="1" dirty="0">
                        <a:solidFill>
                          <a:srgbClr val="FFFF00"/>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hMerge="1">
                  <a:txBody>
                    <a:bodyPr/>
                    <a:lstStyle/>
                    <a:p>
                      <a:endParaRPr lang="zh-TW" altLang="en-US"/>
                    </a:p>
                  </a:txBody>
                  <a:tcPr/>
                </a:tc>
                <a:extLst>
                  <a:ext uri="{0D108BD9-81ED-4DB2-BD59-A6C34878D82A}">
                    <a16:rowId xmlns="" xmlns:a16="http://schemas.microsoft.com/office/drawing/2014/main" val="10000"/>
                  </a:ext>
                </a:extLst>
              </a:tr>
              <a:tr h="833040">
                <a:tc vMerge="1">
                  <a:txBody>
                    <a:bodyPr/>
                    <a:lstStyle/>
                    <a:p>
                      <a:endParaRPr lang="zh-TW" altLang="en-US"/>
                    </a:p>
                  </a:txBody>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AB</a:t>
                      </a:r>
                      <a:r>
                        <a:rPr lang="zh-TW" sz="2800" b="1" dirty="0">
                          <a:solidFill>
                            <a:schemeClr val="bg1"/>
                          </a:solidFill>
                          <a:latin typeface="Calibri"/>
                          <a:ea typeface="新細明體"/>
                          <a:cs typeface="新細明體"/>
                        </a:rPr>
                        <a:t>組</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C</a:t>
                      </a:r>
                      <a:r>
                        <a:rPr lang="zh-TW" sz="2800" b="1" dirty="0">
                          <a:solidFill>
                            <a:schemeClr val="bg1"/>
                          </a:solidFill>
                          <a:latin typeface="Calibri"/>
                          <a:ea typeface="新細明體"/>
                          <a:cs typeface="新細明體"/>
                        </a:rPr>
                        <a:t>組</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AB</a:t>
                      </a:r>
                      <a:r>
                        <a:rPr lang="zh-TW" sz="2800" b="1" dirty="0">
                          <a:solidFill>
                            <a:schemeClr val="bg1"/>
                          </a:solidFill>
                          <a:latin typeface="Calibri"/>
                          <a:ea typeface="新細明體"/>
                          <a:cs typeface="新細明體"/>
                        </a:rPr>
                        <a:t>組</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C</a:t>
                      </a:r>
                      <a:r>
                        <a:rPr lang="zh-TW" sz="2800" b="1" dirty="0">
                          <a:solidFill>
                            <a:schemeClr val="bg1"/>
                          </a:solidFill>
                          <a:latin typeface="Calibri"/>
                          <a:ea typeface="新細明體"/>
                          <a:cs typeface="新細明體"/>
                        </a:rPr>
                        <a:t>組</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1"/>
                  </a:ext>
                </a:extLst>
              </a:tr>
              <a:tr h="833040">
                <a:tc>
                  <a:txBody>
                    <a:bodyPr/>
                    <a:lstStyle/>
                    <a:p>
                      <a:pPr>
                        <a:lnSpc>
                          <a:spcPct val="150000"/>
                        </a:lnSpc>
                        <a:spcAft>
                          <a:spcPts val="0"/>
                        </a:spcAft>
                      </a:pPr>
                      <a:r>
                        <a:rPr lang="zh-TW" sz="2800" b="1" dirty="0">
                          <a:solidFill>
                            <a:schemeClr val="bg1"/>
                          </a:solidFill>
                          <a:latin typeface="Calibri"/>
                          <a:ea typeface="細明體"/>
                          <a:cs typeface="細明體"/>
                        </a:rPr>
                        <a:t>願意</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000000"/>
                          </a:solidFill>
                          <a:latin typeface="Times New Roman"/>
                          <a:ea typeface="新細明體"/>
                        </a:rPr>
                        <a:t>54.1%</a:t>
                      </a:r>
                      <a:endParaRPr lang="zh-TW" sz="1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C5FF"/>
                    </a:solidFill>
                  </a:tcPr>
                </a:tc>
                <a:tc>
                  <a:txBody>
                    <a:bodyPr/>
                    <a:lstStyle/>
                    <a:p>
                      <a:pPr algn="ctr">
                        <a:lnSpc>
                          <a:spcPct val="150000"/>
                        </a:lnSpc>
                        <a:spcAft>
                          <a:spcPts val="0"/>
                        </a:spcAft>
                      </a:pPr>
                      <a:r>
                        <a:rPr lang="en-US" sz="2800" b="1" dirty="0">
                          <a:solidFill>
                            <a:srgbClr val="000000"/>
                          </a:solidFill>
                          <a:latin typeface="Times New Roman"/>
                          <a:ea typeface="新細明體"/>
                        </a:rPr>
                        <a:t>56.9%</a:t>
                      </a:r>
                      <a:endParaRPr lang="zh-TW" sz="1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C5FF"/>
                    </a:solidFill>
                  </a:tcPr>
                </a:tc>
                <a:tc>
                  <a:txBody>
                    <a:bodyPr/>
                    <a:lstStyle/>
                    <a:p>
                      <a:pPr algn="ctr">
                        <a:lnSpc>
                          <a:spcPct val="150000"/>
                        </a:lnSpc>
                        <a:spcAft>
                          <a:spcPts val="0"/>
                        </a:spcAft>
                      </a:pPr>
                      <a:r>
                        <a:rPr lang="en-US" sz="2800" b="1" dirty="0">
                          <a:solidFill>
                            <a:srgbClr val="000000"/>
                          </a:solidFill>
                          <a:latin typeface="Times New Roman"/>
                          <a:ea typeface="新細明體"/>
                        </a:rPr>
                        <a:t>54.6%</a:t>
                      </a:r>
                      <a:endParaRPr lang="zh-TW" sz="1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C5FF"/>
                    </a:solidFill>
                  </a:tcPr>
                </a:tc>
                <a:tc>
                  <a:txBody>
                    <a:bodyPr/>
                    <a:lstStyle/>
                    <a:p>
                      <a:pPr algn="ctr">
                        <a:lnSpc>
                          <a:spcPct val="150000"/>
                        </a:lnSpc>
                        <a:spcAft>
                          <a:spcPts val="0"/>
                        </a:spcAft>
                      </a:pPr>
                      <a:r>
                        <a:rPr lang="en-US" sz="2800" b="1" dirty="0">
                          <a:solidFill>
                            <a:srgbClr val="FF0000"/>
                          </a:solidFill>
                          <a:latin typeface="Times New Roman"/>
                          <a:ea typeface="新細明體"/>
                        </a:rPr>
                        <a:t>36.1%</a:t>
                      </a:r>
                      <a:endParaRPr lang="zh-TW" sz="1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1C5FF"/>
                    </a:solidFill>
                  </a:tcPr>
                </a:tc>
                <a:extLst>
                  <a:ext uri="{0D108BD9-81ED-4DB2-BD59-A6C34878D82A}">
                    <a16:rowId xmlns="" xmlns:a16="http://schemas.microsoft.com/office/drawing/2014/main" val="10002"/>
                  </a:ext>
                </a:extLst>
              </a:tr>
              <a:tr h="833040">
                <a:tc>
                  <a:txBody>
                    <a:bodyPr/>
                    <a:lstStyle/>
                    <a:p>
                      <a:pPr>
                        <a:lnSpc>
                          <a:spcPct val="150000"/>
                        </a:lnSpc>
                        <a:spcAft>
                          <a:spcPts val="0"/>
                        </a:spcAft>
                      </a:pPr>
                      <a:r>
                        <a:rPr lang="zh-TW" sz="2800" b="1" dirty="0">
                          <a:solidFill>
                            <a:schemeClr val="bg1"/>
                          </a:solidFill>
                          <a:latin typeface="Calibri"/>
                          <a:ea typeface="細明體"/>
                          <a:cs typeface="細明體"/>
                        </a:rPr>
                        <a:t>不願意</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5.7%</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4.5%</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7.7%</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11.1%</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3"/>
                  </a:ext>
                </a:extLst>
              </a:tr>
              <a:tr h="833040">
                <a:tc>
                  <a:txBody>
                    <a:bodyPr/>
                    <a:lstStyle/>
                    <a:p>
                      <a:pPr>
                        <a:lnSpc>
                          <a:spcPct val="150000"/>
                        </a:lnSpc>
                        <a:spcAft>
                          <a:spcPts val="0"/>
                        </a:spcAft>
                      </a:pPr>
                      <a:r>
                        <a:rPr lang="zh-TW" sz="2800" b="1" dirty="0">
                          <a:solidFill>
                            <a:schemeClr val="bg1"/>
                          </a:solidFill>
                          <a:latin typeface="Calibri"/>
                          <a:ea typeface="細明體"/>
                          <a:cs typeface="細明體"/>
                        </a:rPr>
                        <a:t>沒意見</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40.1%</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38.6%</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37.8%</a:t>
                      </a:r>
                      <a:endParaRPr lang="zh-TW" sz="1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新細明體"/>
                        </a:rPr>
                        <a:t>52.8%</a:t>
                      </a:r>
                      <a:endParaRPr lang="zh-TW" sz="1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4"/>
                  </a:ext>
                </a:extLst>
              </a:tr>
            </a:tbl>
          </a:graphicData>
        </a:graphic>
      </p:graphicFrame>
      <p:sp>
        <p:nvSpPr>
          <p:cNvPr id="204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a:ln>
                <a:noFill/>
              </a:ln>
              <a:solidFill>
                <a:srgbClr val="FFFFFF"/>
              </a:solidFill>
              <a:effectLst/>
              <a:uLnTx/>
              <a:uFillTx/>
              <a:latin typeface="Arial"/>
              <a:ea typeface="新細明體" pitchFamily="18" charset="-120"/>
              <a:cs typeface="新細明體" pitchFamily="18" charset="-120"/>
            </a:endParaRPr>
          </a:p>
        </p:txBody>
      </p:sp>
      <p:sp>
        <p:nvSpPr>
          <p:cNvPr id="2" name="框架 1"/>
          <p:cNvSpPr/>
          <p:nvPr/>
        </p:nvSpPr>
        <p:spPr>
          <a:xfrm>
            <a:off x="9988952" y="4120587"/>
            <a:ext cx="1713053" cy="729205"/>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0781550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sp>
        <p:nvSpPr>
          <p:cNvPr id="3" name="橢圓形圖說文字 2"/>
          <p:cNvSpPr/>
          <p:nvPr/>
        </p:nvSpPr>
        <p:spPr>
          <a:xfrm>
            <a:off x="1964712" y="130676"/>
            <a:ext cx="9272080" cy="6454842"/>
          </a:xfrm>
          <a:prstGeom prst="wedgeEllipseCallout">
            <a:avLst>
              <a:gd name="adj1" fmla="val -47702"/>
              <a:gd name="adj2" fmla="val 4614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2">
                  <a:lumMod val="25000"/>
                </a:schemeClr>
              </a:solidFill>
            </a:endParaRPr>
          </a:p>
        </p:txBody>
      </p:sp>
      <p:sp>
        <p:nvSpPr>
          <p:cNvPr id="2" name="矩形 1"/>
          <p:cNvSpPr/>
          <p:nvPr/>
        </p:nvSpPr>
        <p:spPr>
          <a:xfrm>
            <a:off x="2757242" y="1183951"/>
            <a:ext cx="7423372" cy="4062651"/>
          </a:xfrm>
          <a:prstGeom prst="rect">
            <a:avLst/>
          </a:prstGeom>
        </p:spPr>
        <p:txBody>
          <a:bodyPr wrap="square">
            <a:spAutoFit/>
          </a:bodyPr>
          <a:lstStyle/>
          <a:p>
            <a:r>
              <a:rPr lang="zh-TW" altLang="en-US" dirty="0">
                <a:solidFill>
                  <a:srgbClr val="FFFFFF"/>
                </a:solidFill>
              </a:rPr>
              <a:t>                    </a:t>
            </a:r>
            <a:endParaRPr lang="en-US" altLang="zh-TW" dirty="0">
              <a:solidFill>
                <a:srgbClr val="FFFFFF"/>
              </a:solidFill>
            </a:endParaRPr>
          </a:p>
          <a:p>
            <a:pPr algn="ctr"/>
            <a:r>
              <a:rPr lang="zh-TW" altLang="en-US" sz="4800" b="1" dirty="0">
                <a:solidFill>
                  <a:schemeClr val="bg2">
                    <a:lumMod val="10000"/>
                  </a:schemeClr>
                </a:solidFill>
                <a:effectLst>
                  <a:outerShdw blurRad="38100" dist="38100" dir="2700000" algn="tl">
                    <a:srgbClr val="000000">
                      <a:alpha val="43137"/>
                    </a:srgbClr>
                  </a:outerShdw>
                </a:effectLst>
              </a:rPr>
              <a:t>我們發現</a:t>
            </a:r>
            <a:endParaRPr lang="en-US" altLang="zh-TW" sz="4800" b="1" dirty="0">
              <a:solidFill>
                <a:schemeClr val="bg2">
                  <a:lumMod val="10000"/>
                </a:schemeClr>
              </a:solidFill>
              <a:effectLst>
                <a:outerShdw blurRad="38100" dist="38100" dir="2700000" algn="tl">
                  <a:srgbClr val="000000">
                    <a:alpha val="43137"/>
                  </a:srgbClr>
                </a:outerShdw>
              </a:effectLst>
            </a:endParaRPr>
          </a:p>
          <a:p>
            <a:pPr algn="ctr"/>
            <a:r>
              <a:rPr lang="zh-TW" altLang="en-US" sz="3200" b="1" dirty="0">
                <a:solidFill>
                  <a:schemeClr val="bg2">
                    <a:lumMod val="10000"/>
                  </a:schemeClr>
                </a:solidFill>
                <a:effectLst>
                  <a:outerShdw blurRad="38100" dist="38100" dir="2700000" algn="tl">
                    <a:srgbClr val="000000">
                      <a:alpha val="43137"/>
                    </a:srgbClr>
                  </a:outerShdw>
                </a:effectLst>
              </a:rPr>
              <a:t>有一些同學在英語課的時候離開原班</a:t>
            </a:r>
            <a:endParaRPr lang="en-US" altLang="zh-TW" sz="3200" b="1" dirty="0">
              <a:solidFill>
                <a:schemeClr val="bg2">
                  <a:lumMod val="10000"/>
                </a:schemeClr>
              </a:solidFill>
              <a:effectLst>
                <a:outerShdw blurRad="38100" dist="38100" dir="2700000" algn="tl">
                  <a:srgbClr val="000000">
                    <a:alpha val="43137"/>
                  </a:srgbClr>
                </a:outerShdw>
              </a:effectLst>
            </a:endParaRPr>
          </a:p>
          <a:p>
            <a:pPr algn="ctr"/>
            <a:r>
              <a:rPr lang="zh-TW" altLang="en-US" sz="4800" b="1" dirty="0">
                <a:solidFill>
                  <a:schemeClr val="bg2">
                    <a:lumMod val="10000"/>
                  </a:schemeClr>
                </a:solidFill>
                <a:effectLst>
                  <a:outerShdw blurRad="38100" dist="38100" dir="2700000" algn="tl">
                    <a:srgbClr val="000000">
                      <a:alpha val="43137"/>
                    </a:srgbClr>
                  </a:outerShdw>
                </a:effectLst>
              </a:rPr>
              <a:t>老師告訴我們</a:t>
            </a:r>
            <a:r>
              <a:rPr lang="zh-TW" altLang="en-US" sz="3200" b="1" dirty="0">
                <a:solidFill>
                  <a:schemeClr val="bg2">
                    <a:lumMod val="10000"/>
                  </a:schemeClr>
                </a:solidFill>
                <a:effectLst>
                  <a:outerShdw blurRad="38100" dist="38100" dir="2700000" algn="tl">
                    <a:srgbClr val="000000">
                      <a:alpha val="43137"/>
                    </a:srgbClr>
                  </a:outerShdw>
                </a:effectLst>
              </a:rPr>
              <a:t>                  </a:t>
            </a:r>
            <a:endParaRPr lang="en-US" altLang="zh-TW" sz="3200" b="1" dirty="0">
              <a:solidFill>
                <a:schemeClr val="bg2">
                  <a:lumMod val="10000"/>
                </a:schemeClr>
              </a:solidFill>
              <a:effectLst>
                <a:outerShdw blurRad="38100" dist="38100" dir="2700000" algn="tl">
                  <a:srgbClr val="000000">
                    <a:alpha val="43137"/>
                  </a:srgbClr>
                </a:outerShdw>
              </a:effectLst>
            </a:endParaRPr>
          </a:p>
          <a:p>
            <a:pPr algn="ctr"/>
            <a:r>
              <a:rPr lang="zh-TW" altLang="en-US" sz="3200" b="1" dirty="0">
                <a:solidFill>
                  <a:schemeClr val="bg2">
                    <a:lumMod val="10000"/>
                  </a:schemeClr>
                </a:solidFill>
                <a:effectLst>
                  <a:outerShdw blurRad="38100" dist="38100" dir="2700000" algn="tl">
                    <a:srgbClr val="000000">
                      <a:alpha val="43137"/>
                    </a:srgbClr>
                  </a:outerShdw>
                </a:effectLst>
              </a:rPr>
              <a:t>  原因就是「</a:t>
            </a:r>
            <a:r>
              <a:rPr lang="zh-TW" altLang="en-US" sz="4800" b="1" dirty="0">
                <a:solidFill>
                  <a:srgbClr val="FF0000"/>
                </a:solidFill>
                <a:effectLst>
                  <a:outerShdw blurRad="38100" dist="38100" dir="2700000" algn="tl">
                    <a:srgbClr val="000000">
                      <a:alpha val="43137"/>
                    </a:srgbClr>
                  </a:outerShdw>
                </a:effectLst>
              </a:rPr>
              <a:t>兩班三組</a:t>
            </a:r>
            <a:r>
              <a:rPr lang="zh-TW" altLang="en-US" sz="3200" b="1" dirty="0">
                <a:solidFill>
                  <a:schemeClr val="bg2">
                    <a:lumMod val="10000"/>
                  </a:schemeClr>
                </a:solidFill>
                <a:effectLst>
                  <a:outerShdw blurRad="38100" dist="38100" dir="2700000" algn="tl">
                    <a:srgbClr val="000000">
                      <a:alpha val="43137"/>
                    </a:srgbClr>
                  </a:outerShdw>
                </a:effectLst>
              </a:rPr>
              <a:t>」</a:t>
            </a:r>
            <a:endParaRPr lang="en-US" altLang="zh-TW" sz="3200" b="1" dirty="0">
              <a:solidFill>
                <a:schemeClr val="bg2">
                  <a:lumMod val="10000"/>
                </a:schemeClr>
              </a:solidFill>
              <a:effectLst>
                <a:outerShdw blurRad="38100" dist="38100" dir="2700000" algn="tl">
                  <a:srgbClr val="000000">
                    <a:alpha val="43137"/>
                  </a:srgbClr>
                </a:outerShdw>
              </a:effectLst>
            </a:endParaRPr>
          </a:p>
          <a:p>
            <a:pPr algn="ctr"/>
            <a:endParaRPr lang="en-US" altLang="zh-TW" sz="3200" b="1" dirty="0">
              <a:solidFill>
                <a:schemeClr val="bg2">
                  <a:lumMod val="10000"/>
                </a:schemeClr>
              </a:solidFill>
              <a:effectLst>
                <a:outerShdw blurRad="38100" dist="38100" dir="2700000" algn="tl">
                  <a:srgbClr val="000000">
                    <a:alpha val="43137"/>
                  </a:srgbClr>
                </a:outerShdw>
              </a:effectLst>
            </a:endParaRPr>
          </a:p>
          <a:p>
            <a:pPr algn="ctr"/>
            <a:endParaRPr lang="en-US" altLang="zh-TW" sz="3200" b="1" dirty="0">
              <a:solidFill>
                <a:schemeClr val="bg2">
                  <a:lumMod val="10000"/>
                </a:schemeClr>
              </a:solidFill>
              <a:effectLst>
                <a:outerShdw blurRad="38100" dist="38100" dir="2700000" algn="tl">
                  <a:srgbClr val="000000">
                    <a:alpha val="43137"/>
                  </a:srgbClr>
                </a:outerShdw>
              </a:effectLst>
            </a:endParaRPr>
          </a:p>
        </p:txBody>
      </p:sp>
      <p:sp>
        <p:nvSpPr>
          <p:cNvPr id="5" name="雲朵形圖說文字 4"/>
          <p:cNvSpPr/>
          <p:nvPr/>
        </p:nvSpPr>
        <p:spPr>
          <a:xfrm>
            <a:off x="1728787" y="215332"/>
            <a:ext cx="8957736" cy="5630027"/>
          </a:xfrm>
          <a:prstGeom prst="cloudCallou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000" b="1" dirty="0" smtClean="0">
                <a:solidFill>
                  <a:schemeClr val="bg2">
                    <a:lumMod val="10000"/>
                  </a:schemeClr>
                </a:solidFill>
                <a:effectLst>
                  <a:outerShdw blurRad="38100" dist="38100" dir="2700000" algn="tl">
                    <a:srgbClr val="000000">
                      <a:alpha val="43137"/>
                    </a:srgbClr>
                  </a:outerShdw>
                </a:effectLst>
              </a:rPr>
              <a:t>什麼是</a:t>
            </a:r>
            <a:endParaRPr lang="en-US" altLang="zh-TW" sz="6000" b="1" dirty="0" smtClean="0">
              <a:solidFill>
                <a:schemeClr val="bg2">
                  <a:lumMod val="10000"/>
                </a:schemeClr>
              </a:solidFill>
              <a:effectLst>
                <a:outerShdw blurRad="38100" dist="38100" dir="2700000" algn="tl">
                  <a:srgbClr val="000000">
                    <a:alpha val="43137"/>
                  </a:srgbClr>
                </a:outerShdw>
              </a:effectLst>
            </a:endParaRPr>
          </a:p>
          <a:p>
            <a:pPr algn="ctr"/>
            <a:r>
              <a:rPr lang="zh-TW" altLang="en-US" sz="6000" b="1" dirty="0" smtClean="0">
                <a:solidFill>
                  <a:schemeClr val="bg2">
                    <a:lumMod val="10000"/>
                  </a:schemeClr>
                </a:solidFill>
                <a:effectLst>
                  <a:outerShdw blurRad="38100" dist="38100" dir="2700000" algn="tl">
                    <a:srgbClr val="000000">
                      <a:alpha val="43137"/>
                    </a:srgbClr>
                  </a:outerShdw>
                </a:effectLst>
              </a:rPr>
              <a:t>兩班三組？</a:t>
            </a:r>
            <a:endParaRPr lang="zh-TW" altLang="en-US" sz="6000" b="1" dirty="0">
              <a:solidFill>
                <a:schemeClr val="bg2">
                  <a:lumMod val="10000"/>
                </a:schemeClr>
              </a:solidFill>
              <a:effectLst>
                <a:outerShdw blurRad="38100" dist="38100" dir="2700000" algn="tl">
                  <a:srgbClr val="000000">
                    <a:alpha val="43137"/>
                  </a:srgbClr>
                </a:outerShdw>
              </a:effectLst>
            </a:endParaRPr>
          </a:p>
        </p:txBody>
      </p:sp>
      <p:sp>
        <p:nvSpPr>
          <p:cNvPr id="123" name="矩形 122"/>
          <p:cNvSpPr/>
          <p:nvPr/>
        </p:nvSpPr>
        <p:spPr>
          <a:xfrm>
            <a:off x="2587600" y="789368"/>
            <a:ext cx="7132431" cy="619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799" dirty="0">
              <a:solidFill>
                <a:prstClr val="white"/>
              </a:solidFill>
              <a:cs typeface="+mn-ea"/>
              <a:sym typeface="+mn-lt"/>
            </a:endParaRPr>
          </a:p>
        </p:txBody>
      </p:sp>
      <p:sp>
        <p:nvSpPr>
          <p:cNvPr id="817" name="TextBox 76"/>
          <p:cNvSpPr txBox="1"/>
          <p:nvPr/>
        </p:nvSpPr>
        <p:spPr>
          <a:xfrm>
            <a:off x="133363" y="179261"/>
            <a:ext cx="5539977" cy="861774"/>
          </a:xfrm>
          <a:prstGeom prst="rect">
            <a:avLst/>
          </a:prstGeom>
          <a:noFill/>
          <a:effectLst/>
        </p:spPr>
        <p:txBody>
          <a:bodyPr wrap="square" rtlCol="0">
            <a:spAutoFit/>
          </a:bodyPr>
          <a:lstStyle/>
          <a:p>
            <a:r>
              <a:rPr lang="zh-TW" altLang="en-US" sz="5000" b="1" dirty="0">
                <a:solidFill>
                  <a:srgbClr val="FFFFFF">
                    <a:lumMod val="75000"/>
                    <a:lumOff val="25000"/>
                  </a:srgbClr>
                </a:solidFill>
                <a:cs typeface="+mn-ea"/>
                <a:sym typeface="+mn-lt"/>
              </a:rPr>
              <a:t>  研究動機</a:t>
            </a:r>
            <a:endParaRPr lang="zh-CN" altLang="en-US" sz="5000" b="1" dirty="0">
              <a:solidFill>
                <a:srgbClr val="FFFFFF">
                  <a:lumMod val="75000"/>
                  <a:lumOff val="25000"/>
                </a:srgbClr>
              </a:solidFill>
              <a:cs typeface="+mn-ea"/>
              <a:sym typeface="+mn-lt"/>
            </a:endParaRPr>
          </a:p>
        </p:txBody>
      </p:sp>
      <p:grpSp>
        <p:nvGrpSpPr>
          <p:cNvPr id="34" name="群組 33"/>
          <p:cNvGrpSpPr/>
          <p:nvPr/>
        </p:nvGrpSpPr>
        <p:grpSpPr>
          <a:xfrm>
            <a:off x="4503017" y="272482"/>
            <a:ext cx="3834089" cy="2529911"/>
            <a:chOff x="4971492" y="-208354"/>
            <a:chExt cx="3834089" cy="2529911"/>
          </a:xfrm>
        </p:grpSpPr>
        <p:sp>
          <p:nvSpPr>
            <p:cNvPr id="9" name="雲朵形圖說文字 8"/>
            <p:cNvSpPr/>
            <p:nvPr/>
          </p:nvSpPr>
          <p:spPr>
            <a:xfrm>
              <a:off x="4971492" y="-208354"/>
              <a:ext cx="3834089" cy="2529911"/>
            </a:xfrm>
            <a:prstGeom prst="cloudCallout">
              <a:avLst>
                <a:gd name="adj1" fmla="val 4526"/>
                <a:gd name="adj2" fmla="val 53807"/>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0" name="文字方塊 9"/>
            <p:cNvSpPr txBox="1"/>
            <p:nvPr/>
          </p:nvSpPr>
          <p:spPr>
            <a:xfrm>
              <a:off x="5555999" y="498762"/>
              <a:ext cx="3222172" cy="1569660"/>
            </a:xfrm>
            <a:prstGeom prst="rect">
              <a:avLst/>
            </a:prstGeom>
            <a:noFill/>
          </p:spPr>
          <p:txBody>
            <a:bodyPr wrap="square" rtlCol="0">
              <a:spAutoFit/>
            </a:bodyPr>
            <a:lstStyle/>
            <a:p>
              <a:r>
                <a:rPr lang="zh-TW" altLang="en-US" sz="3200" b="1" dirty="0">
                  <a:solidFill>
                    <a:srgbClr val="E7E6E6">
                      <a:lumMod val="10000"/>
                    </a:srgbClr>
                  </a:solidFill>
                  <a:effectLst>
                    <a:outerShdw blurRad="38100" dist="38100" dir="2700000" algn="tl">
                      <a:srgbClr val="000000">
                        <a:alpha val="43137"/>
                      </a:srgbClr>
                    </a:outerShdw>
                  </a:effectLst>
                </a:rPr>
                <a:t>為什麼可以</a:t>
              </a:r>
              <a:endParaRPr lang="en-US" altLang="zh-TW" sz="3200" b="1" dirty="0">
                <a:solidFill>
                  <a:srgbClr val="E7E6E6">
                    <a:lumMod val="10000"/>
                  </a:srgbClr>
                </a:solidFill>
                <a:effectLst>
                  <a:outerShdw blurRad="38100" dist="38100" dir="2700000" algn="tl">
                    <a:srgbClr val="000000">
                      <a:alpha val="43137"/>
                    </a:srgbClr>
                  </a:outerShdw>
                </a:effectLst>
              </a:endParaRPr>
            </a:p>
            <a:p>
              <a:r>
                <a:rPr lang="zh-TW" altLang="en-US" sz="3200" b="1" dirty="0">
                  <a:solidFill>
                    <a:srgbClr val="E7E6E6">
                      <a:lumMod val="10000"/>
                    </a:srgbClr>
                  </a:solidFill>
                  <a:effectLst>
                    <a:outerShdw blurRad="38100" dist="38100" dir="2700000" algn="tl">
                      <a:srgbClr val="000000">
                        <a:alpha val="43137"/>
                      </a:srgbClr>
                    </a:outerShdw>
                  </a:effectLst>
                </a:rPr>
                <a:t>不在教室上課</a:t>
              </a:r>
              <a:r>
                <a:rPr lang="en-US" altLang="zh-TW" sz="3200" b="1" dirty="0">
                  <a:solidFill>
                    <a:srgbClr val="E7E6E6">
                      <a:lumMod val="10000"/>
                    </a:srgbClr>
                  </a:solidFill>
                  <a:effectLst>
                    <a:outerShdw blurRad="38100" dist="38100" dir="2700000" algn="tl">
                      <a:srgbClr val="000000">
                        <a:alpha val="43137"/>
                      </a:srgbClr>
                    </a:outerShdw>
                  </a:effectLst>
                </a:rPr>
                <a:t>?</a:t>
              </a:r>
            </a:p>
            <a:p>
              <a:endParaRPr lang="zh-TW" altLang="en-US" sz="3200" dirty="0">
                <a:solidFill>
                  <a:srgbClr val="E7E6E6">
                    <a:lumMod val="10000"/>
                  </a:srgbClr>
                </a:solidFill>
              </a:endParaRPr>
            </a:p>
          </p:txBody>
        </p:sp>
      </p:grpSp>
      <p:grpSp>
        <p:nvGrpSpPr>
          <p:cNvPr id="36" name="群組 35"/>
          <p:cNvGrpSpPr/>
          <p:nvPr/>
        </p:nvGrpSpPr>
        <p:grpSpPr>
          <a:xfrm>
            <a:off x="8154693" y="1859409"/>
            <a:ext cx="3026967" cy="1934805"/>
            <a:chOff x="8926286" y="490420"/>
            <a:chExt cx="3026967" cy="1934805"/>
          </a:xfrm>
        </p:grpSpPr>
        <p:sp>
          <p:nvSpPr>
            <p:cNvPr id="12" name="圓角矩形圖說文字 11"/>
            <p:cNvSpPr/>
            <p:nvPr/>
          </p:nvSpPr>
          <p:spPr>
            <a:xfrm>
              <a:off x="8926286" y="490420"/>
              <a:ext cx="2975428" cy="1934805"/>
            </a:xfrm>
            <a:prstGeom prst="wedgeRoundRectCallou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3" name="文字方塊 12"/>
            <p:cNvSpPr txBox="1"/>
            <p:nvPr/>
          </p:nvSpPr>
          <p:spPr>
            <a:xfrm>
              <a:off x="9416901" y="772236"/>
              <a:ext cx="2536352" cy="1384995"/>
            </a:xfrm>
            <a:prstGeom prst="rect">
              <a:avLst/>
            </a:prstGeom>
            <a:noFill/>
          </p:spPr>
          <p:txBody>
            <a:bodyPr wrap="square" rtlCol="0">
              <a:spAutoFit/>
            </a:bodyPr>
            <a:lstStyle/>
            <a:p>
              <a:r>
                <a:rPr lang="zh-TW" altLang="en-US" sz="2800" b="1" dirty="0">
                  <a:solidFill>
                    <a:srgbClr val="E7E6E6">
                      <a:lumMod val="10000"/>
                    </a:srgbClr>
                  </a:solidFill>
                  <a:effectLst>
                    <a:outerShdw blurRad="38100" dist="38100" dir="2700000" algn="tl">
                      <a:srgbClr val="000000">
                        <a:alpha val="43137"/>
                      </a:srgbClr>
                    </a:outerShdw>
                  </a:effectLst>
                </a:rPr>
                <a:t>他們的老師</a:t>
              </a:r>
              <a:endParaRPr lang="en-US" altLang="zh-TW" sz="2800" b="1" dirty="0">
                <a:solidFill>
                  <a:srgbClr val="E7E6E6">
                    <a:lumMod val="10000"/>
                  </a:srgbClr>
                </a:solidFill>
                <a:effectLst>
                  <a:outerShdw blurRad="38100" dist="38100" dir="2700000" algn="tl">
                    <a:srgbClr val="000000">
                      <a:alpha val="43137"/>
                    </a:srgbClr>
                  </a:outerShdw>
                </a:effectLst>
              </a:endParaRPr>
            </a:p>
            <a:p>
              <a:r>
                <a:rPr lang="zh-TW" altLang="en-US" sz="2800" b="1" dirty="0">
                  <a:solidFill>
                    <a:srgbClr val="E7E6E6">
                      <a:lumMod val="10000"/>
                    </a:srgbClr>
                  </a:solidFill>
                  <a:effectLst>
                    <a:outerShdw blurRad="38100" dist="38100" dir="2700000" algn="tl">
                      <a:srgbClr val="000000">
                        <a:alpha val="43137"/>
                      </a:srgbClr>
                    </a:outerShdw>
                  </a:effectLst>
                </a:rPr>
                <a:t>怎麼跟我們</a:t>
              </a:r>
              <a:endParaRPr lang="en-US" altLang="zh-TW" sz="2800" b="1" dirty="0">
                <a:solidFill>
                  <a:srgbClr val="E7E6E6">
                    <a:lumMod val="10000"/>
                  </a:srgbClr>
                </a:solidFill>
                <a:effectLst>
                  <a:outerShdw blurRad="38100" dist="38100" dir="2700000" algn="tl">
                    <a:srgbClr val="000000">
                      <a:alpha val="43137"/>
                    </a:srgbClr>
                  </a:outerShdw>
                </a:effectLst>
              </a:endParaRPr>
            </a:p>
            <a:p>
              <a:r>
                <a:rPr lang="zh-TW" altLang="en-US" sz="2800" b="1" dirty="0">
                  <a:solidFill>
                    <a:srgbClr val="E7E6E6">
                      <a:lumMod val="10000"/>
                    </a:srgbClr>
                  </a:solidFill>
                  <a:effectLst>
                    <a:outerShdw blurRad="38100" dist="38100" dir="2700000" algn="tl">
                      <a:srgbClr val="000000">
                        <a:alpha val="43137"/>
                      </a:srgbClr>
                    </a:outerShdw>
                  </a:effectLst>
                </a:rPr>
                <a:t>不一樣</a:t>
              </a:r>
              <a:r>
                <a:rPr lang="en-US" altLang="zh-TW" sz="2800" b="1" dirty="0">
                  <a:solidFill>
                    <a:srgbClr val="E7E6E6">
                      <a:lumMod val="10000"/>
                    </a:srgbClr>
                  </a:solidFill>
                  <a:effectLst>
                    <a:outerShdw blurRad="38100" dist="38100" dir="2700000" algn="tl">
                      <a:srgbClr val="000000">
                        <a:alpha val="43137"/>
                      </a:srgbClr>
                    </a:outerShdw>
                  </a:effectLst>
                </a:rPr>
                <a:t>?</a:t>
              </a:r>
              <a:endParaRPr lang="zh-TW" altLang="en-US" sz="2800" b="1" dirty="0">
                <a:solidFill>
                  <a:srgbClr val="E7E6E6">
                    <a:lumMod val="10000"/>
                  </a:srgbClr>
                </a:solidFill>
                <a:effectLst>
                  <a:outerShdw blurRad="38100" dist="38100" dir="2700000" algn="tl">
                    <a:srgbClr val="000000">
                      <a:alpha val="43137"/>
                    </a:srgbClr>
                  </a:outerShdw>
                </a:effectLst>
              </a:endParaRPr>
            </a:p>
          </p:txBody>
        </p:sp>
      </p:grpSp>
      <p:grpSp>
        <p:nvGrpSpPr>
          <p:cNvPr id="33" name="群組 32"/>
          <p:cNvGrpSpPr/>
          <p:nvPr/>
        </p:nvGrpSpPr>
        <p:grpSpPr>
          <a:xfrm>
            <a:off x="932031" y="1318007"/>
            <a:ext cx="3844049" cy="2462501"/>
            <a:chOff x="2841110" y="2403497"/>
            <a:chExt cx="3283213" cy="2179192"/>
          </a:xfrm>
        </p:grpSpPr>
        <p:sp>
          <p:nvSpPr>
            <p:cNvPr id="16" name="橢圓形圖說文字 15"/>
            <p:cNvSpPr/>
            <p:nvPr/>
          </p:nvSpPr>
          <p:spPr>
            <a:xfrm>
              <a:off x="2841110" y="2403497"/>
              <a:ext cx="3149359" cy="2179192"/>
            </a:xfrm>
            <a:prstGeom prst="wedgeEllipseCallou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2" name="文字方塊 31"/>
            <p:cNvSpPr txBox="1"/>
            <p:nvPr/>
          </p:nvSpPr>
          <p:spPr>
            <a:xfrm>
              <a:off x="3054670" y="2945112"/>
              <a:ext cx="3069653" cy="1225652"/>
            </a:xfrm>
            <a:prstGeom prst="rect">
              <a:avLst/>
            </a:prstGeom>
            <a:noFill/>
          </p:spPr>
          <p:txBody>
            <a:bodyPr wrap="square" rtlCol="0">
              <a:spAutoFit/>
            </a:bodyPr>
            <a:lstStyle/>
            <a:p>
              <a:r>
                <a:rPr lang="zh-TW" altLang="en-US" sz="2800" b="1" dirty="0">
                  <a:solidFill>
                    <a:srgbClr val="E7E6E6">
                      <a:lumMod val="10000"/>
                    </a:srgbClr>
                  </a:solidFill>
                  <a:effectLst>
                    <a:outerShdw blurRad="38100" dist="38100" dir="2700000" algn="tl">
                      <a:srgbClr val="000000">
                        <a:alpha val="43137"/>
                      </a:srgbClr>
                    </a:outerShdw>
                  </a:effectLst>
                </a:rPr>
                <a:t>為什麼班上有些人</a:t>
              </a:r>
              <a:endParaRPr lang="en-US" altLang="zh-TW" sz="2800" b="1" dirty="0">
                <a:solidFill>
                  <a:srgbClr val="E7E6E6">
                    <a:lumMod val="10000"/>
                  </a:srgbClr>
                </a:solidFill>
                <a:effectLst>
                  <a:outerShdw blurRad="38100" dist="38100" dir="2700000" algn="tl">
                    <a:srgbClr val="000000">
                      <a:alpha val="43137"/>
                    </a:srgbClr>
                  </a:outerShdw>
                </a:effectLst>
              </a:endParaRPr>
            </a:p>
            <a:p>
              <a:r>
                <a:rPr lang="zh-TW" altLang="en-US" sz="2800" b="1" dirty="0">
                  <a:solidFill>
                    <a:srgbClr val="E7E6E6">
                      <a:lumMod val="10000"/>
                    </a:srgbClr>
                  </a:solidFill>
                  <a:effectLst>
                    <a:outerShdw blurRad="38100" dist="38100" dir="2700000" algn="tl">
                      <a:srgbClr val="000000">
                        <a:alpha val="43137"/>
                      </a:srgbClr>
                    </a:outerShdw>
                  </a:effectLst>
                </a:rPr>
                <a:t>要拿著課本走出去</a:t>
              </a:r>
              <a:r>
                <a:rPr lang="en-US" altLang="zh-TW" sz="2800" b="1" dirty="0">
                  <a:solidFill>
                    <a:srgbClr val="E7E6E6">
                      <a:lumMod val="10000"/>
                    </a:srgbClr>
                  </a:solidFill>
                  <a:effectLst>
                    <a:outerShdw blurRad="38100" dist="38100" dir="2700000" algn="tl">
                      <a:srgbClr val="000000">
                        <a:alpha val="43137"/>
                      </a:srgbClr>
                    </a:outerShdw>
                  </a:effectLst>
                </a:rPr>
                <a:t>?</a:t>
              </a:r>
              <a:r>
                <a:rPr lang="zh-TW" altLang="en-US" sz="2800" b="1" dirty="0">
                  <a:solidFill>
                    <a:srgbClr val="E7E6E6">
                      <a:lumMod val="10000"/>
                    </a:srgbClr>
                  </a:solidFill>
                  <a:effectLst>
                    <a:outerShdw blurRad="38100" dist="38100" dir="2700000" algn="tl">
                      <a:srgbClr val="000000">
                        <a:alpha val="43137"/>
                      </a:srgbClr>
                    </a:outerShdw>
                  </a:effectLst>
                </a:rPr>
                <a:t>去哪裡</a:t>
              </a:r>
              <a:r>
                <a:rPr lang="en-US" altLang="zh-TW" sz="2800" b="1" dirty="0">
                  <a:solidFill>
                    <a:srgbClr val="E7E6E6">
                      <a:lumMod val="10000"/>
                    </a:srgbClr>
                  </a:solidFill>
                  <a:effectLst>
                    <a:outerShdw blurRad="38100" dist="38100" dir="2700000" algn="tl">
                      <a:srgbClr val="000000">
                        <a:alpha val="43137"/>
                      </a:srgbClr>
                    </a:outerShdw>
                  </a:effectLst>
                </a:rPr>
                <a:t>?</a:t>
              </a:r>
              <a:r>
                <a:rPr lang="zh-TW" altLang="en-US" sz="2800" b="1" dirty="0">
                  <a:solidFill>
                    <a:srgbClr val="E7E6E6">
                      <a:lumMod val="10000"/>
                    </a:srgbClr>
                  </a:solidFill>
                  <a:effectLst>
                    <a:outerShdw blurRad="38100" dist="38100" dir="2700000" algn="tl">
                      <a:srgbClr val="000000">
                        <a:alpha val="43137"/>
                      </a:srgbClr>
                    </a:outerShdw>
                  </a:effectLst>
                </a:rPr>
                <a:t>做什麼</a:t>
              </a:r>
              <a:r>
                <a:rPr lang="en-US" altLang="zh-TW" sz="2800" b="1" dirty="0">
                  <a:solidFill>
                    <a:srgbClr val="E7E6E6">
                      <a:lumMod val="10000"/>
                    </a:srgbClr>
                  </a:solidFill>
                  <a:effectLst>
                    <a:outerShdw blurRad="38100" dist="38100" dir="2700000" algn="tl">
                      <a:srgbClr val="000000">
                        <a:alpha val="43137"/>
                      </a:srgbClr>
                    </a:outerShdw>
                  </a:effectLst>
                </a:rPr>
                <a:t>?</a:t>
              </a:r>
              <a:endParaRPr lang="zh-TW" altLang="en-US" sz="2800" b="1" dirty="0">
                <a:solidFill>
                  <a:srgbClr val="E7E6E6">
                    <a:lumMod val="10000"/>
                  </a:srgbClr>
                </a:solidFill>
                <a:effectLst>
                  <a:outerShdw blurRad="38100" dist="38100" dir="2700000" algn="tl">
                    <a:srgbClr val="000000">
                      <a:alpha val="43137"/>
                    </a:srgbClr>
                  </a:outerShdw>
                </a:effectLst>
              </a:endParaRPr>
            </a:p>
          </p:txBody>
        </p:sp>
      </p:grpSp>
      <p:grpSp>
        <p:nvGrpSpPr>
          <p:cNvPr id="40" name="群組 39"/>
          <p:cNvGrpSpPr/>
          <p:nvPr/>
        </p:nvGrpSpPr>
        <p:grpSpPr>
          <a:xfrm>
            <a:off x="4009252" y="2908004"/>
            <a:ext cx="4262793" cy="3095923"/>
            <a:chOff x="4453567" y="2902951"/>
            <a:chExt cx="4051803" cy="2781316"/>
          </a:xfrm>
        </p:grpSpPr>
        <p:sp>
          <p:nvSpPr>
            <p:cNvPr id="38" name="雲朵形圖說文字 37"/>
            <p:cNvSpPr/>
            <p:nvPr/>
          </p:nvSpPr>
          <p:spPr>
            <a:xfrm>
              <a:off x="4453567" y="2902951"/>
              <a:ext cx="4051803" cy="2781316"/>
            </a:xfrm>
            <a:prstGeom prst="cloudCallou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9" name="文字方塊 38"/>
            <p:cNvSpPr txBox="1"/>
            <p:nvPr/>
          </p:nvSpPr>
          <p:spPr>
            <a:xfrm>
              <a:off x="4947020" y="3726564"/>
              <a:ext cx="3219203" cy="857151"/>
            </a:xfrm>
            <a:prstGeom prst="rect">
              <a:avLst/>
            </a:prstGeom>
            <a:noFill/>
          </p:spPr>
          <p:txBody>
            <a:bodyPr wrap="square" rtlCol="0">
              <a:spAutoFit/>
            </a:bodyPr>
            <a:lstStyle/>
            <a:p>
              <a:r>
                <a:rPr lang="zh-TW" altLang="en-US" sz="2800" b="1" dirty="0">
                  <a:solidFill>
                    <a:srgbClr val="E7E6E6">
                      <a:lumMod val="10000"/>
                    </a:srgbClr>
                  </a:solidFill>
                  <a:effectLst>
                    <a:outerShdw blurRad="38100" dist="38100" dir="2700000" algn="tl">
                      <a:srgbClr val="000000">
                        <a:alpha val="43137"/>
                      </a:srgbClr>
                    </a:outerShdw>
                  </a:effectLst>
                </a:rPr>
                <a:t>是不是上補救教學</a:t>
              </a:r>
              <a:r>
                <a:rPr lang="en-US" altLang="zh-TW" sz="2800" b="1" dirty="0">
                  <a:solidFill>
                    <a:srgbClr val="E7E6E6">
                      <a:lumMod val="10000"/>
                    </a:srgbClr>
                  </a:solidFill>
                  <a:effectLst>
                    <a:outerShdw blurRad="38100" dist="38100" dir="2700000" algn="tl">
                      <a:srgbClr val="000000">
                        <a:alpha val="43137"/>
                      </a:srgbClr>
                    </a:outerShdw>
                  </a:effectLst>
                </a:rPr>
                <a:t>?</a:t>
              </a:r>
            </a:p>
            <a:p>
              <a:r>
                <a:rPr lang="zh-TW" altLang="en-US" sz="2800" b="1" dirty="0">
                  <a:solidFill>
                    <a:srgbClr val="E7E6E6">
                      <a:lumMod val="10000"/>
                    </a:srgbClr>
                  </a:solidFill>
                  <a:effectLst>
                    <a:outerShdw blurRad="38100" dist="38100" dir="2700000" algn="tl">
                      <a:srgbClr val="000000">
                        <a:alpha val="43137"/>
                      </a:srgbClr>
                    </a:outerShdw>
                  </a:effectLst>
                </a:rPr>
                <a:t>還是上資源班</a:t>
              </a:r>
              <a:r>
                <a:rPr lang="en-US" altLang="zh-TW" sz="2800" b="1" dirty="0">
                  <a:solidFill>
                    <a:srgbClr val="E7E6E6">
                      <a:lumMod val="10000"/>
                    </a:srgbClr>
                  </a:solidFill>
                  <a:effectLst>
                    <a:outerShdw blurRad="38100" dist="38100" dir="2700000" algn="tl">
                      <a:srgbClr val="000000">
                        <a:alpha val="43137"/>
                      </a:srgbClr>
                    </a:outerShdw>
                  </a:effectLst>
                </a:rPr>
                <a:t>?</a:t>
              </a:r>
              <a:endParaRPr lang="zh-TW" altLang="en-US" sz="2800" b="1" dirty="0">
                <a:solidFill>
                  <a:srgbClr val="E7E6E6">
                    <a:lumMod val="10000"/>
                  </a:srgbClr>
                </a:solidFill>
                <a:effectLst>
                  <a:outerShdw blurRad="38100" dist="38100" dir="2700000" algn="tl">
                    <a:srgbClr val="000000">
                      <a:alpha val="43137"/>
                    </a:srgbClr>
                  </a:outerShdw>
                </a:effectLst>
              </a:endParaRPr>
            </a:p>
          </p:txBody>
        </p:sp>
      </p:grpSp>
      <p:grpSp>
        <p:nvGrpSpPr>
          <p:cNvPr id="26" name="群組 25">
            <a:extLst>
              <a:ext uri="{FF2B5EF4-FFF2-40B4-BE49-F238E27FC236}">
                <a16:creationId xmlns="" xmlns:a16="http://schemas.microsoft.com/office/drawing/2014/main" id="{A7A55FC3-F706-44A1-9217-E82E6338FE2C}"/>
              </a:ext>
            </a:extLst>
          </p:cNvPr>
          <p:cNvGrpSpPr/>
          <p:nvPr/>
        </p:nvGrpSpPr>
        <p:grpSpPr>
          <a:xfrm>
            <a:off x="6054991" y="3328556"/>
            <a:ext cx="4898926" cy="2462501"/>
            <a:chOff x="8608983" y="4567218"/>
            <a:chExt cx="3339959" cy="2179192"/>
          </a:xfrm>
        </p:grpSpPr>
        <p:sp>
          <p:nvSpPr>
            <p:cNvPr id="27" name="橢圓形圖說文字 15">
              <a:extLst>
                <a:ext uri="{FF2B5EF4-FFF2-40B4-BE49-F238E27FC236}">
                  <a16:creationId xmlns="" xmlns:a16="http://schemas.microsoft.com/office/drawing/2014/main" id="{2F20B174-8DBF-4F29-8930-12CE55B41FB5}"/>
                </a:ext>
              </a:extLst>
            </p:cNvPr>
            <p:cNvSpPr/>
            <p:nvPr/>
          </p:nvSpPr>
          <p:spPr>
            <a:xfrm>
              <a:off x="8608983" y="4567218"/>
              <a:ext cx="3149359" cy="2179192"/>
            </a:xfrm>
            <a:prstGeom prst="wedgeEllipseCallout">
              <a:avLst/>
            </a:prstGeom>
            <a:solidFill>
              <a:srgbClr val="CCFFFF"/>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8" name="文字方塊 27">
              <a:extLst>
                <a:ext uri="{FF2B5EF4-FFF2-40B4-BE49-F238E27FC236}">
                  <a16:creationId xmlns="" xmlns:a16="http://schemas.microsoft.com/office/drawing/2014/main" id="{925A90F6-BDF5-4DF6-AAC7-BB51AF88DF60}"/>
                </a:ext>
              </a:extLst>
            </p:cNvPr>
            <p:cNvSpPr txBox="1"/>
            <p:nvPr/>
          </p:nvSpPr>
          <p:spPr>
            <a:xfrm>
              <a:off x="8879289" y="5306034"/>
              <a:ext cx="3069653" cy="463024"/>
            </a:xfrm>
            <a:prstGeom prst="rect">
              <a:avLst/>
            </a:prstGeom>
            <a:noFill/>
          </p:spPr>
          <p:txBody>
            <a:bodyPr wrap="square" rtlCol="0">
              <a:spAutoFit/>
            </a:bodyPr>
            <a:lstStyle/>
            <a:p>
              <a:r>
                <a:rPr lang="zh-TW" altLang="en-US" sz="2800" b="1" dirty="0">
                  <a:solidFill>
                    <a:srgbClr val="E7E6E6">
                      <a:lumMod val="10000"/>
                    </a:srgbClr>
                  </a:solidFill>
                </a:rPr>
                <a:t>兩班三組是</a:t>
              </a:r>
              <a:r>
                <a:rPr lang="zh-TW" altLang="en-US" sz="2800" b="1" dirty="0" smtClean="0">
                  <a:solidFill>
                    <a:srgbClr val="E7E6E6">
                      <a:lumMod val="10000"/>
                    </a:srgbClr>
                  </a:solidFill>
                </a:rPr>
                <a:t>如何分組</a:t>
              </a:r>
              <a:r>
                <a:rPr lang="zh-TW" altLang="en-US" sz="2800" b="1" dirty="0">
                  <a:solidFill>
                    <a:srgbClr val="E7E6E6">
                      <a:lumMod val="10000"/>
                    </a:srgbClr>
                  </a:solidFill>
                </a:rPr>
                <a:t>的</a:t>
              </a:r>
              <a:r>
                <a:rPr lang="en-US" altLang="zh-TW" sz="2800" b="1" dirty="0">
                  <a:solidFill>
                    <a:srgbClr val="E7E6E6">
                      <a:lumMod val="10000"/>
                    </a:srgbClr>
                  </a:solidFill>
                </a:rPr>
                <a:t>?</a:t>
              </a:r>
              <a:endParaRPr lang="zh-TW" altLang="en-US" sz="2800" b="1" dirty="0">
                <a:solidFill>
                  <a:srgbClr val="E7E6E6">
                    <a:lumMod val="10000"/>
                  </a:srgbClr>
                </a:solidFill>
              </a:endParaRPr>
            </a:p>
          </p:txBody>
        </p:sp>
      </p:grpSp>
      <p:grpSp>
        <p:nvGrpSpPr>
          <p:cNvPr id="29" name="群組 28">
            <a:extLst>
              <a:ext uri="{FF2B5EF4-FFF2-40B4-BE49-F238E27FC236}">
                <a16:creationId xmlns="" xmlns:a16="http://schemas.microsoft.com/office/drawing/2014/main" id="{64BBC395-3074-4C96-93F6-F3E436BA78C5}"/>
              </a:ext>
            </a:extLst>
          </p:cNvPr>
          <p:cNvGrpSpPr/>
          <p:nvPr/>
        </p:nvGrpSpPr>
        <p:grpSpPr>
          <a:xfrm>
            <a:off x="1964712" y="3566096"/>
            <a:ext cx="4104445" cy="2462501"/>
            <a:chOff x="8608983" y="4567218"/>
            <a:chExt cx="3149359" cy="2179192"/>
          </a:xfrm>
          <a:solidFill>
            <a:srgbClr val="CCFFFF"/>
          </a:solidFill>
        </p:grpSpPr>
        <p:sp>
          <p:nvSpPr>
            <p:cNvPr id="30" name="橢圓形圖說文字 15">
              <a:extLst>
                <a:ext uri="{FF2B5EF4-FFF2-40B4-BE49-F238E27FC236}">
                  <a16:creationId xmlns="" xmlns:a16="http://schemas.microsoft.com/office/drawing/2014/main" id="{73B6DDB0-AD9C-4A90-94B2-70D4CBAB5AF9}"/>
                </a:ext>
              </a:extLst>
            </p:cNvPr>
            <p:cNvSpPr/>
            <p:nvPr/>
          </p:nvSpPr>
          <p:spPr>
            <a:xfrm>
              <a:off x="8608983" y="4567218"/>
              <a:ext cx="3149359" cy="2179192"/>
            </a:xfrm>
            <a:prstGeom prst="wedgeEllipseCallou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1" name="文字方塊 30">
              <a:extLst>
                <a:ext uri="{FF2B5EF4-FFF2-40B4-BE49-F238E27FC236}">
                  <a16:creationId xmlns="" xmlns:a16="http://schemas.microsoft.com/office/drawing/2014/main" id="{0D1A0D65-6693-48B1-B272-D19ABD16450B}"/>
                </a:ext>
              </a:extLst>
            </p:cNvPr>
            <p:cNvSpPr txBox="1"/>
            <p:nvPr/>
          </p:nvSpPr>
          <p:spPr>
            <a:xfrm>
              <a:off x="8732117" y="5410158"/>
              <a:ext cx="2903090" cy="463024"/>
            </a:xfrm>
            <a:prstGeom prst="rect">
              <a:avLst/>
            </a:prstGeom>
            <a:grpFill/>
          </p:spPr>
          <p:txBody>
            <a:bodyPr wrap="square" rtlCol="0">
              <a:spAutoFit/>
            </a:bodyPr>
            <a:lstStyle/>
            <a:p>
              <a:r>
                <a:rPr lang="en-US" altLang="zh-TW" sz="2800" b="1" dirty="0">
                  <a:solidFill>
                    <a:srgbClr val="E7E6E6">
                      <a:lumMod val="10000"/>
                    </a:srgbClr>
                  </a:solidFill>
                </a:rPr>
                <a:t>B</a:t>
              </a:r>
              <a:r>
                <a:rPr lang="zh-TW" altLang="en-US" sz="2800" b="1" dirty="0">
                  <a:solidFill>
                    <a:srgbClr val="E7E6E6">
                      <a:lumMod val="10000"/>
                    </a:srgbClr>
                  </a:solidFill>
                </a:rPr>
                <a:t>組同學都上甚麼</a:t>
              </a:r>
              <a:r>
                <a:rPr lang="en-US" altLang="zh-TW" sz="2800" b="1" dirty="0">
                  <a:solidFill>
                    <a:srgbClr val="E7E6E6">
                      <a:lumMod val="10000"/>
                    </a:srgbClr>
                  </a:solidFill>
                </a:rPr>
                <a:t>?</a:t>
              </a:r>
              <a:endParaRPr lang="zh-TW" altLang="en-US" sz="2800" b="1" dirty="0">
                <a:solidFill>
                  <a:srgbClr val="E7E6E6">
                    <a:lumMod val="10000"/>
                  </a:srgbClr>
                </a:solidFill>
              </a:endParaRPr>
            </a:p>
          </p:txBody>
        </p:sp>
      </p:grpSp>
      <p:grpSp>
        <p:nvGrpSpPr>
          <p:cNvPr id="35" name="群組 34">
            <a:extLst>
              <a:ext uri="{FF2B5EF4-FFF2-40B4-BE49-F238E27FC236}">
                <a16:creationId xmlns="" xmlns:a16="http://schemas.microsoft.com/office/drawing/2014/main" id="{A880F6C7-54A2-473D-8415-3D41FDE70C2D}"/>
              </a:ext>
            </a:extLst>
          </p:cNvPr>
          <p:cNvGrpSpPr/>
          <p:nvPr/>
        </p:nvGrpSpPr>
        <p:grpSpPr>
          <a:xfrm>
            <a:off x="1615977" y="959782"/>
            <a:ext cx="4250627" cy="2462501"/>
            <a:chOff x="9903059" y="3891987"/>
            <a:chExt cx="3149359" cy="2179192"/>
          </a:xfrm>
        </p:grpSpPr>
        <p:sp>
          <p:nvSpPr>
            <p:cNvPr id="41" name="橢圓形圖說文字 15">
              <a:extLst>
                <a:ext uri="{FF2B5EF4-FFF2-40B4-BE49-F238E27FC236}">
                  <a16:creationId xmlns="" xmlns:a16="http://schemas.microsoft.com/office/drawing/2014/main" id="{481AA410-19D9-42F7-8755-AFD3086518E8}"/>
                </a:ext>
              </a:extLst>
            </p:cNvPr>
            <p:cNvSpPr/>
            <p:nvPr/>
          </p:nvSpPr>
          <p:spPr>
            <a:xfrm>
              <a:off x="9903059" y="3891987"/>
              <a:ext cx="3149359" cy="2179192"/>
            </a:xfrm>
            <a:prstGeom prst="wedgeEllipseCallout">
              <a:avLst/>
            </a:prstGeom>
            <a:solidFill>
              <a:srgbClr val="CCFFFF"/>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2" name="文字方塊 41">
              <a:extLst>
                <a:ext uri="{FF2B5EF4-FFF2-40B4-BE49-F238E27FC236}">
                  <a16:creationId xmlns="" xmlns:a16="http://schemas.microsoft.com/office/drawing/2014/main" id="{659345B8-FB6A-4CC8-8B9C-FCCFD8A06C2E}"/>
                </a:ext>
              </a:extLst>
            </p:cNvPr>
            <p:cNvSpPr txBox="1"/>
            <p:nvPr/>
          </p:nvSpPr>
          <p:spPr>
            <a:xfrm>
              <a:off x="9970637" y="4487519"/>
              <a:ext cx="3069653" cy="844338"/>
            </a:xfrm>
            <a:prstGeom prst="rect">
              <a:avLst/>
            </a:prstGeom>
            <a:noFill/>
          </p:spPr>
          <p:txBody>
            <a:bodyPr wrap="square" rtlCol="0">
              <a:spAutoFit/>
            </a:bodyPr>
            <a:lstStyle/>
            <a:p>
              <a:r>
                <a:rPr lang="zh-TW" altLang="en-US" sz="2800" b="1" dirty="0">
                  <a:solidFill>
                    <a:schemeClr val="bg2">
                      <a:lumMod val="10000"/>
                    </a:schemeClr>
                  </a:solidFill>
                </a:rPr>
                <a:t>不知道</a:t>
              </a:r>
              <a:r>
                <a:rPr lang="en-US" altLang="zh-TW" sz="2800" b="1" dirty="0">
                  <a:solidFill>
                    <a:schemeClr val="bg2">
                      <a:lumMod val="10000"/>
                    </a:schemeClr>
                  </a:solidFill>
                </a:rPr>
                <a:t>B</a:t>
              </a:r>
              <a:r>
                <a:rPr lang="zh-TW" altLang="en-US" sz="2800" b="1" dirty="0">
                  <a:solidFill>
                    <a:schemeClr val="bg2">
                      <a:lumMod val="10000"/>
                    </a:schemeClr>
                  </a:solidFill>
                </a:rPr>
                <a:t>組同學是否喜歡這樣的上課方式</a:t>
              </a:r>
              <a:r>
                <a:rPr lang="en-US" altLang="zh-TW" sz="2800" b="1" dirty="0">
                  <a:solidFill>
                    <a:schemeClr val="bg2">
                      <a:lumMod val="10000"/>
                    </a:schemeClr>
                  </a:solidFill>
                </a:rPr>
                <a:t>?</a:t>
              </a:r>
              <a:endParaRPr lang="zh-TW" altLang="en-US" sz="2800" b="1" dirty="0">
                <a:solidFill>
                  <a:schemeClr val="bg2">
                    <a:lumMod val="10000"/>
                  </a:schemeClr>
                </a:solidFill>
                <a:effectLst>
                  <a:outerShdw blurRad="38100" dist="38100" dir="2700000" algn="tl">
                    <a:srgbClr val="000000">
                      <a:alpha val="43137"/>
                    </a:srgbClr>
                  </a:outerShdw>
                </a:effectLst>
              </a:endParaRPr>
            </a:p>
          </p:txBody>
        </p:sp>
      </p:grpSp>
      <p:grpSp>
        <p:nvGrpSpPr>
          <p:cNvPr id="43" name="群組 42">
            <a:extLst>
              <a:ext uri="{FF2B5EF4-FFF2-40B4-BE49-F238E27FC236}">
                <a16:creationId xmlns="" xmlns:a16="http://schemas.microsoft.com/office/drawing/2014/main" id="{20DE0515-6D4C-4E9C-869C-ED81D0147E03}"/>
              </a:ext>
            </a:extLst>
          </p:cNvPr>
          <p:cNvGrpSpPr/>
          <p:nvPr/>
        </p:nvGrpSpPr>
        <p:grpSpPr>
          <a:xfrm>
            <a:off x="5965594" y="404574"/>
            <a:ext cx="4956854" cy="2624807"/>
            <a:chOff x="7863496" y="4507605"/>
            <a:chExt cx="3294879" cy="2179192"/>
          </a:xfrm>
          <a:solidFill>
            <a:srgbClr val="CCFFFF"/>
          </a:solidFill>
        </p:grpSpPr>
        <p:sp>
          <p:nvSpPr>
            <p:cNvPr id="44" name="橢圓形圖說文字 15">
              <a:extLst>
                <a:ext uri="{FF2B5EF4-FFF2-40B4-BE49-F238E27FC236}">
                  <a16:creationId xmlns="" xmlns:a16="http://schemas.microsoft.com/office/drawing/2014/main" id="{E670927E-B81F-48AC-A93A-46EC854313E1}"/>
                </a:ext>
              </a:extLst>
            </p:cNvPr>
            <p:cNvSpPr/>
            <p:nvPr/>
          </p:nvSpPr>
          <p:spPr>
            <a:xfrm>
              <a:off x="7863496" y="4507605"/>
              <a:ext cx="3294879" cy="2179192"/>
            </a:xfrm>
            <a:prstGeom prst="wedgeEllipseCallou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5" name="文字方塊 44">
              <a:extLst>
                <a:ext uri="{FF2B5EF4-FFF2-40B4-BE49-F238E27FC236}">
                  <a16:creationId xmlns="" xmlns:a16="http://schemas.microsoft.com/office/drawing/2014/main" id="{DA304F71-AC71-4DCB-831E-1E53C7BA1AB8}"/>
                </a:ext>
              </a:extLst>
            </p:cNvPr>
            <p:cNvSpPr txBox="1"/>
            <p:nvPr/>
          </p:nvSpPr>
          <p:spPr>
            <a:xfrm>
              <a:off x="8226743" y="5042474"/>
              <a:ext cx="2600515" cy="792128"/>
            </a:xfrm>
            <a:prstGeom prst="rect">
              <a:avLst/>
            </a:prstGeom>
            <a:grpFill/>
          </p:spPr>
          <p:txBody>
            <a:bodyPr wrap="square" rtlCol="0">
              <a:spAutoFit/>
            </a:bodyPr>
            <a:lstStyle/>
            <a:p>
              <a:r>
                <a:rPr lang="zh-TW" altLang="en-US" sz="2800" b="1" dirty="0">
                  <a:solidFill>
                    <a:srgbClr val="E7E6E6">
                      <a:lumMod val="10000"/>
                    </a:srgbClr>
                  </a:solidFill>
                </a:rPr>
                <a:t>有沒有因為這樣的</a:t>
              </a:r>
              <a:endParaRPr lang="en-US" altLang="zh-TW" sz="2800" b="1" dirty="0">
                <a:solidFill>
                  <a:srgbClr val="E7E6E6">
                    <a:lumMod val="10000"/>
                  </a:srgbClr>
                </a:solidFill>
              </a:endParaRPr>
            </a:p>
            <a:p>
              <a:r>
                <a:rPr lang="zh-TW" altLang="en-US" sz="2800" b="1" dirty="0">
                  <a:solidFill>
                    <a:srgbClr val="E7E6E6">
                      <a:lumMod val="10000"/>
                    </a:srgbClr>
                  </a:solidFill>
                </a:rPr>
                <a:t>上課方式而學的更好呢</a:t>
              </a:r>
              <a:r>
                <a:rPr lang="en-US" altLang="zh-TW" sz="2800" b="1" dirty="0">
                  <a:solidFill>
                    <a:srgbClr val="E7E6E6">
                      <a:lumMod val="10000"/>
                    </a:srgbClr>
                  </a:solidFill>
                </a:rPr>
                <a:t>?</a:t>
              </a:r>
              <a:endParaRPr lang="zh-TW" altLang="en-US" sz="2800" b="1" dirty="0">
                <a:solidFill>
                  <a:srgbClr val="E7E6E6">
                    <a:lumMod val="10000"/>
                  </a:srgbClr>
                </a:solidFill>
              </a:endParaRPr>
            </a:p>
          </p:txBody>
        </p:sp>
      </p:grpSp>
    </p:spTree>
    <p:extLst>
      <p:ext uri="{BB962C8B-B14F-4D97-AF65-F5344CB8AC3E}">
        <p14:creationId xmlns:p14="http://schemas.microsoft.com/office/powerpoint/2010/main" val="39751485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6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2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19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1+#ppt_w/2"/>
                                          </p:val>
                                        </p:tav>
                                        <p:tav tm="100000">
                                          <p:val>
                                            <p:strVal val="#ppt_x"/>
                                          </p:val>
                                        </p:tav>
                                      </p:tavLst>
                                    </p:anim>
                                    <p:anim calcmode="lin" valueType="num">
                                      <p:cBhvr additive="base">
                                        <p:cTn id="20"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3"/>
                                        </p:tgtEl>
                                        <p:attrNameLst>
                                          <p:attrName>ppt_x</p:attrName>
                                        </p:attrNameLst>
                                      </p:cBhvr>
                                      <p:tavLst>
                                        <p:tav tm="0">
                                          <p:val>
                                            <p:strVal val="ppt_x"/>
                                          </p:val>
                                        </p:tav>
                                        <p:tav tm="100000">
                                          <p:val>
                                            <p:strVal val="ppt_x"/>
                                          </p:val>
                                        </p:tav>
                                      </p:tavLst>
                                    </p:anim>
                                    <p:anim calcmode="lin" valueType="num">
                                      <p:cBhvr additive="base">
                                        <p:cTn id="25" dur="500"/>
                                        <p:tgtEl>
                                          <p:spTgt spid="33"/>
                                        </p:tgtEl>
                                        <p:attrNameLst>
                                          <p:attrName>ppt_y</p:attrName>
                                        </p:attrNameLst>
                                      </p:cBhvr>
                                      <p:tavLst>
                                        <p:tav tm="0">
                                          <p:val>
                                            <p:strVal val="ppt_y"/>
                                          </p:val>
                                        </p:tav>
                                        <p:tav tm="100000">
                                          <p:val>
                                            <p:strVal val="1+ppt_h/2"/>
                                          </p:val>
                                        </p:tav>
                                      </p:tavLst>
                                    </p:anim>
                                    <p:set>
                                      <p:cBhvr>
                                        <p:cTn id="26" dur="1" fill="hold">
                                          <p:stCondLst>
                                            <p:cond delay="499"/>
                                          </p:stCondLst>
                                        </p:cTn>
                                        <p:tgtEl>
                                          <p:spTgt spid="33"/>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34"/>
                                        </p:tgtEl>
                                        <p:attrNameLst>
                                          <p:attrName>ppt_x</p:attrName>
                                        </p:attrNameLst>
                                      </p:cBhvr>
                                      <p:tavLst>
                                        <p:tav tm="0">
                                          <p:val>
                                            <p:strVal val="ppt_x"/>
                                          </p:val>
                                        </p:tav>
                                        <p:tav tm="100000">
                                          <p:val>
                                            <p:strVal val="ppt_x"/>
                                          </p:val>
                                        </p:tav>
                                      </p:tavLst>
                                    </p:anim>
                                    <p:anim calcmode="lin" valueType="num">
                                      <p:cBhvr additive="base">
                                        <p:cTn id="29" dur="500"/>
                                        <p:tgtEl>
                                          <p:spTgt spid="34"/>
                                        </p:tgtEl>
                                        <p:attrNameLst>
                                          <p:attrName>ppt_y</p:attrName>
                                        </p:attrNameLst>
                                      </p:cBhvr>
                                      <p:tavLst>
                                        <p:tav tm="0">
                                          <p:val>
                                            <p:strVal val="ppt_y"/>
                                          </p:val>
                                        </p:tav>
                                        <p:tav tm="100000">
                                          <p:val>
                                            <p:strVal val="1+ppt_h/2"/>
                                          </p:val>
                                        </p:tav>
                                      </p:tavLst>
                                    </p:anim>
                                    <p:set>
                                      <p:cBhvr>
                                        <p:cTn id="30" dur="1" fill="hold">
                                          <p:stCondLst>
                                            <p:cond delay="499"/>
                                          </p:stCondLst>
                                        </p:cTn>
                                        <p:tgtEl>
                                          <p:spTgt spid="34"/>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40"/>
                                        </p:tgtEl>
                                        <p:attrNameLst>
                                          <p:attrName>ppt_x</p:attrName>
                                        </p:attrNameLst>
                                      </p:cBhvr>
                                      <p:tavLst>
                                        <p:tav tm="0">
                                          <p:val>
                                            <p:strVal val="ppt_x"/>
                                          </p:val>
                                        </p:tav>
                                        <p:tav tm="100000">
                                          <p:val>
                                            <p:strVal val="ppt_x"/>
                                          </p:val>
                                        </p:tav>
                                      </p:tavLst>
                                    </p:anim>
                                    <p:anim calcmode="lin" valueType="num">
                                      <p:cBhvr additive="base">
                                        <p:cTn id="33" dur="500"/>
                                        <p:tgtEl>
                                          <p:spTgt spid="40"/>
                                        </p:tgtEl>
                                        <p:attrNameLst>
                                          <p:attrName>ppt_y</p:attrName>
                                        </p:attrNameLst>
                                      </p:cBhvr>
                                      <p:tavLst>
                                        <p:tav tm="0">
                                          <p:val>
                                            <p:strVal val="ppt_y"/>
                                          </p:val>
                                        </p:tav>
                                        <p:tav tm="100000">
                                          <p:val>
                                            <p:strVal val="1+ppt_h/2"/>
                                          </p:val>
                                        </p:tav>
                                      </p:tavLst>
                                    </p:anim>
                                    <p:set>
                                      <p:cBhvr>
                                        <p:cTn id="34" dur="1" fill="hold">
                                          <p:stCondLst>
                                            <p:cond delay="499"/>
                                          </p:stCondLst>
                                        </p:cTn>
                                        <p:tgtEl>
                                          <p:spTgt spid="40"/>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6"/>
                                        </p:tgtEl>
                                        <p:attrNameLst>
                                          <p:attrName>ppt_x</p:attrName>
                                        </p:attrNameLst>
                                      </p:cBhvr>
                                      <p:tavLst>
                                        <p:tav tm="0">
                                          <p:val>
                                            <p:strVal val="ppt_x"/>
                                          </p:val>
                                        </p:tav>
                                        <p:tav tm="100000">
                                          <p:val>
                                            <p:strVal val="ppt_x"/>
                                          </p:val>
                                        </p:tav>
                                      </p:tavLst>
                                    </p:anim>
                                    <p:anim calcmode="lin" valueType="num">
                                      <p:cBhvr additive="base">
                                        <p:cTn id="37" dur="500"/>
                                        <p:tgtEl>
                                          <p:spTgt spid="36"/>
                                        </p:tgtEl>
                                        <p:attrNameLst>
                                          <p:attrName>ppt_y</p:attrName>
                                        </p:attrNameLst>
                                      </p:cBhvr>
                                      <p:tavLst>
                                        <p:tav tm="0">
                                          <p:val>
                                            <p:strVal val="ppt_y"/>
                                          </p:val>
                                        </p:tav>
                                        <p:tav tm="100000">
                                          <p:val>
                                            <p:strVal val="1+ppt_h/2"/>
                                          </p:val>
                                        </p:tav>
                                      </p:tavLst>
                                    </p:anim>
                                    <p:set>
                                      <p:cBhvr>
                                        <p:cTn id="38" dur="1" fill="hold">
                                          <p:stCondLst>
                                            <p:cond delay="499"/>
                                          </p:stCondLst>
                                        </p:cTn>
                                        <p:tgtEl>
                                          <p:spTgt spid="36"/>
                                        </p:tgtEl>
                                        <p:attrNameLst>
                                          <p:attrName>style.visibility</p:attrName>
                                        </p:attrNameLst>
                                      </p:cBhvr>
                                      <p:to>
                                        <p:strVal val="hidden"/>
                                      </p:to>
                                    </p:set>
                                  </p:childTnLst>
                                </p:cTn>
                              </p:par>
                              <p:par>
                                <p:cTn id="39" presetID="2" presetClass="entr" presetSubtype="1"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1"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1+#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par>
                                <p:cTn id="59" presetID="2" presetClass="entr" presetSubtype="12" fill="hold" nodeType="withEffect">
                                  <p:stCondLst>
                                    <p:cond delay="50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8"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0-#ppt_w/2"/>
                                          </p:val>
                                        </p:tav>
                                        <p:tav tm="100000">
                                          <p:val>
                                            <p:strVal val="#ppt_x"/>
                                          </p:val>
                                        </p:tav>
                                      </p:tavLst>
                                    </p:anim>
                                    <p:anim calcmode="lin" valueType="num">
                                      <p:cBhvr additive="base">
                                        <p:cTn id="66" dur="500" fill="hold"/>
                                        <p:tgtEl>
                                          <p:spTgt spid="35"/>
                                        </p:tgtEl>
                                        <p:attrNameLst>
                                          <p:attrName>ppt_y</p:attrName>
                                        </p:attrNameLst>
                                      </p:cBhvr>
                                      <p:tavLst>
                                        <p:tav tm="0">
                                          <p:val>
                                            <p:strVal val="#ppt_y"/>
                                          </p:val>
                                        </p:tav>
                                        <p:tav tm="100000">
                                          <p:val>
                                            <p:strVal val="#ppt_y"/>
                                          </p:val>
                                        </p:tav>
                                      </p:tavLst>
                                    </p:anim>
                                  </p:childTnLst>
                                </p:cTn>
                              </p:par>
                              <p:par>
                                <p:cTn id="67" presetID="2" presetClass="entr" presetSubtype="3" fill="hold" nodeType="withEffect">
                                  <p:stCondLst>
                                    <p:cond delay="170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1+#ppt_w/2"/>
                                          </p:val>
                                        </p:tav>
                                        <p:tav tm="100000">
                                          <p:val>
                                            <p:strVal val="#ppt_x"/>
                                          </p:val>
                                        </p:tav>
                                      </p:tavLst>
                                    </p:anim>
                                    <p:anim calcmode="lin" valueType="num">
                                      <p:cBhvr additive="base">
                                        <p:cTn id="7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596096"/>
            <a:ext cx="12192000" cy="2582566"/>
          </a:xfrm>
        </p:spPr>
        <p:txBody>
          <a:bodyPr>
            <a:normAutofit/>
          </a:bodyPr>
          <a:lstStyle/>
          <a:p>
            <a:pPr algn="ctr"/>
            <a:r>
              <a:rPr lang="zh-TW" altLang="en-US" sz="4500" b="1" dirty="0">
                <a:solidFill>
                  <a:schemeClr val="accent6"/>
                </a:solidFill>
              </a:rPr>
              <a:t>實施英語兩班三組後，你覺得自己的</a:t>
            </a:r>
            <a:r>
              <a:rPr lang="en-US" altLang="zh-TW" sz="4500" b="1" dirty="0">
                <a:solidFill>
                  <a:schemeClr val="accent6"/>
                </a:solidFill>
              </a:rPr>
              <a:t/>
            </a:r>
            <a:br>
              <a:rPr lang="en-US" altLang="zh-TW" sz="4500" b="1" dirty="0">
                <a:solidFill>
                  <a:schemeClr val="accent6"/>
                </a:solidFill>
              </a:rPr>
            </a:br>
            <a:r>
              <a:rPr lang="zh-TW" altLang="en-US" sz="4500" b="1" dirty="0">
                <a:solidFill>
                  <a:schemeClr val="accent6"/>
                </a:solidFill>
              </a:rPr>
              <a:t>英語能力在哪方面進步了？</a:t>
            </a:r>
            <a:r>
              <a:rPr lang="en-US" sz="4500" b="1" dirty="0"/>
              <a:t> </a:t>
            </a:r>
            <a:r>
              <a:rPr lang="en-US" sz="4500" b="1" dirty="0">
                <a:solidFill>
                  <a:schemeClr val="accent6"/>
                </a:solidFill>
              </a:rPr>
              <a:t>(</a:t>
            </a:r>
            <a:r>
              <a:rPr lang="zh-TW" altLang="en-US" sz="4500" b="1" dirty="0">
                <a:solidFill>
                  <a:schemeClr val="accent6"/>
                </a:solidFill>
              </a:rPr>
              <a:t>可複選</a:t>
            </a:r>
            <a:r>
              <a:rPr lang="en-US" sz="4500" b="1" dirty="0">
                <a:solidFill>
                  <a:schemeClr val="accent6"/>
                </a:solidFill>
              </a:rPr>
              <a:t>)</a:t>
            </a:r>
            <a:r>
              <a:rPr lang="en-US" sz="4500" dirty="0">
                <a:solidFill>
                  <a:schemeClr val="accent6"/>
                </a:solidFill>
              </a:rPr>
              <a:t/>
            </a:r>
            <a:br>
              <a:rPr lang="en-US" sz="4500" dirty="0">
                <a:solidFill>
                  <a:schemeClr val="accent6"/>
                </a:solidFill>
              </a:rPr>
            </a:br>
            <a:r>
              <a:rPr lang="en-US" sz="4500" dirty="0">
                <a:solidFill>
                  <a:schemeClr val="accent6"/>
                </a:solidFill>
              </a:rPr>
              <a:t/>
            </a:r>
            <a:br>
              <a:rPr lang="en-US" sz="4500" dirty="0">
                <a:solidFill>
                  <a:schemeClr val="accent6"/>
                </a:solidFill>
              </a:rPr>
            </a:br>
            <a:endParaRPr lang="zh-TW" altLang="en-US" sz="4500" dirty="0">
              <a:solidFill>
                <a:schemeClr val="accent6"/>
              </a:solidFill>
            </a:endParaRPr>
          </a:p>
        </p:txBody>
      </p:sp>
      <p:sp>
        <p:nvSpPr>
          <p:cNvPr id="204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a:ln>
                <a:noFill/>
              </a:ln>
              <a:solidFill>
                <a:srgbClr val="FFFFFF"/>
              </a:solidFill>
              <a:effectLst/>
              <a:uLnTx/>
              <a:uFillTx/>
              <a:latin typeface="Arial"/>
              <a:ea typeface="新細明體" pitchFamily="18" charset="-120"/>
              <a:cs typeface="新細明體" pitchFamily="18"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092939671"/>
              </p:ext>
            </p:extLst>
          </p:nvPr>
        </p:nvGraphicFramePr>
        <p:xfrm>
          <a:off x="150469" y="2387370"/>
          <a:ext cx="11910350" cy="4480560"/>
        </p:xfrm>
        <a:graphic>
          <a:graphicData uri="http://schemas.openxmlformats.org/drawingml/2006/table">
            <a:tbl>
              <a:tblPr/>
              <a:tblGrid>
                <a:gridCol w="2319847">
                  <a:extLst>
                    <a:ext uri="{9D8B030D-6E8A-4147-A177-3AD203B41FA5}">
                      <a16:colId xmlns="" xmlns:a16="http://schemas.microsoft.com/office/drawing/2014/main" val="20000"/>
                    </a:ext>
                  </a:extLst>
                </a:gridCol>
                <a:gridCol w="2444861">
                  <a:extLst>
                    <a:ext uri="{9D8B030D-6E8A-4147-A177-3AD203B41FA5}">
                      <a16:colId xmlns="" xmlns:a16="http://schemas.microsoft.com/office/drawing/2014/main" val="20001"/>
                    </a:ext>
                  </a:extLst>
                </a:gridCol>
                <a:gridCol w="2444861">
                  <a:extLst>
                    <a:ext uri="{9D8B030D-6E8A-4147-A177-3AD203B41FA5}">
                      <a16:colId xmlns="" xmlns:a16="http://schemas.microsoft.com/office/drawing/2014/main" val="20002"/>
                    </a:ext>
                  </a:extLst>
                </a:gridCol>
                <a:gridCol w="2444861">
                  <a:extLst>
                    <a:ext uri="{9D8B030D-6E8A-4147-A177-3AD203B41FA5}">
                      <a16:colId xmlns="" xmlns:a16="http://schemas.microsoft.com/office/drawing/2014/main" val="20003"/>
                    </a:ext>
                  </a:extLst>
                </a:gridCol>
                <a:gridCol w="2255920">
                  <a:extLst>
                    <a:ext uri="{9D8B030D-6E8A-4147-A177-3AD203B41FA5}">
                      <a16:colId xmlns="" xmlns:a16="http://schemas.microsoft.com/office/drawing/2014/main" val="20004"/>
                    </a:ext>
                  </a:extLst>
                </a:gridCol>
              </a:tblGrid>
              <a:tr h="619646">
                <a:tc rowSpan="2">
                  <a:txBody>
                    <a:bodyPr/>
                    <a:lstStyle/>
                    <a:p>
                      <a:pPr>
                        <a:spcAft>
                          <a:spcPts val="0"/>
                        </a:spcAft>
                      </a:pPr>
                      <a:r>
                        <a:rPr lang="zh-TW" altLang="en-US" sz="2800" b="1" dirty="0">
                          <a:solidFill>
                            <a:schemeClr val="bg1"/>
                          </a:solidFill>
                          <a:latin typeface="Calibri"/>
                          <a:ea typeface="新細明體"/>
                          <a:cs typeface="新細明體"/>
                        </a:rPr>
                        <a:t>                </a:t>
                      </a:r>
                      <a:r>
                        <a:rPr lang="zh-TW" sz="2800" b="1" dirty="0">
                          <a:solidFill>
                            <a:schemeClr val="bg1"/>
                          </a:solidFill>
                          <a:latin typeface="Calibri"/>
                          <a:ea typeface="新細明體"/>
                          <a:cs typeface="新細明體"/>
                        </a:rPr>
                        <a:t>年級</a:t>
                      </a:r>
                      <a:endParaRPr lang="zh-TW" sz="2800" b="1" dirty="0">
                        <a:solidFill>
                          <a:schemeClr val="bg1"/>
                        </a:solidFill>
                        <a:latin typeface="Calibri"/>
                        <a:ea typeface="新細明體"/>
                      </a:endParaRPr>
                    </a:p>
                    <a:p>
                      <a:pPr>
                        <a:spcAft>
                          <a:spcPts val="0"/>
                        </a:spcAft>
                      </a:pPr>
                      <a:r>
                        <a:rPr lang="zh-TW" sz="2800" b="1" dirty="0">
                          <a:solidFill>
                            <a:schemeClr val="bg1"/>
                          </a:solidFill>
                          <a:latin typeface="Calibri"/>
                          <a:ea typeface="新細明體"/>
                          <a:cs typeface="新細明體"/>
                        </a:rPr>
                        <a:t>班組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chemeClr val="bg2">
                        <a:lumMod val="25000"/>
                      </a:schemeClr>
                    </a:solidFill>
                  </a:tcPr>
                </a:tc>
                <a:tc gridSpan="2">
                  <a:txBody>
                    <a:bodyPr/>
                    <a:lstStyle/>
                    <a:p>
                      <a:pPr algn="ctr">
                        <a:lnSpc>
                          <a:spcPct val="150000"/>
                        </a:lnSpc>
                        <a:spcAft>
                          <a:spcPts val="0"/>
                        </a:spcAft>
                      </a:pPr>
                      <a:r>
                        <a:rPr lang="zh-TW" sz="2800" b="1" dirty="0">
                          <a:solidFill>
                            <a:srgbClr val="FFFF00"/>
                          </a:solidFill>
                          <a:latin typeface="Calibri"/>
                          <a:ea typeface="新細明體"/>
                          <a:cs typeface="新細明體"/>
                        </a:rPr>
                        <a:t>七年級</a:t>
                      </a:r>
                      <a:endParaRPr lang="zh-TW" sz="2800" b="1" dirty="0">
                        <a:solidFill>
                          <a:srgbClr val="FFFF00"/>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hMerge="1">
                  <a:txBody>
                    <a:bodyPr/>
                    <a:lstStyle/>
                    <a:p>
                      <a:endParaRPr lang="zh-TW" altLang="en-US"/>
                    </a:p>
                  </a:txBody>
                  <a:tcPr/>
                </a:tc>
                <a:tc gridSpan="2">
                  <a:txBody>
                    <a:bodyPr/>
                    <a:lstStyle/>
                    <a:p>
                      <a:pPr algn="ctr">
                        <a:lnSpc>
                          <a:spcPct val="150000"/>
                        </a:lnSpc>
                        <a:spcAft>
                          <a:spcPts val="0"/>
                        </a:spcAft>
                      </a:pPr>
                      <a:r>
                        <a:rPr lang="zh-TW" sz="2800" b="1" dirty="0">
                          <a:solidFill>
                            <a:srgbClr val="FFFF00"/>
                          </a:solidFill>
                          <a:latin typeface="Calibri"/>
                          <a:ea typeface="新細明體"/>
                          <a:cs typeface="新細明體"/>
                        </a:rPr>
                        <a:t>八年級</a:t>
                      </a:r>
                      <a:endParaRPr lang="zh-TW" sz="2800" b="1" dirty="0">
                        <a:solidFill>
                          <a:srgbClr val="FFFF00"/>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hMerge="1">
                  <a:txBody>
                    <a:bodyPr/>
                    <a:lstStyle/>
                    <a:p>
                      <a:endParaRPr lang="zh-TW" altLang="en-US"/>
                    </a:p>
                  </a:txBody>
                  <a:tcPr/>
                </a:tc>
                <a:extLst>
                  <a:ext uri="{0D108BD9-81ED-4DB2-BD59-A6C34878D82A}">
                    <a16:rowId xmlns="" xmlns:a16="http://schemas.microsoft.com/office/drawing/2014/main" val="10000"/>
                  </a:ext>
                </a:extLst>
              </a:tr>
              <a:tr h="619646">
                <a:tc vMerge="1">
                  <a:txBody>
                    <a:bodyPr/>
                    <a:lstStyle/>
                    <a:p>
                      <a:endParaRPr lang="zh-TW" altLang="en-US"/>
                    </a:p>
                  </a:txBody>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AB</a:t>
                      </a:r>
                      <a:r>
                        <a:rPr lang="zh-TW" sz="2800" b="1" dirty="0">
                          <a:solidFill>
                            <a:schemeClr val="bg1"/>
                          </a:solidFill>
                          <a:latin typeface="Calibri"/>
                          <a:ea typeface="新細明體"/>
                          <a:cs typeface="新細明體"/>
                        </a:rPr>
                        <a:t>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C</a:t>
                      </a:r>
                      <a:r>
                        <a:rPr lang="zh-TW" sz="2800" b="1" dirty="0">
                          <a:solidFill>
                            <a:schemeClr val="bg1"/>
                          </a:solidFill>
                          <a:latin typeface="Calibri"/>
                          <a:ea typeface="新細明體"/>
                          <a:cs typeface="新細明體"/>
                        </a:rPr>
                        <a:t>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AB</a:t>
                      </a:r>
                      <a:r>
                        <a:rPr lang="zh-TW" sz="2800" b="1" dirty="0">
                          <a:solidFill>
                            <a:schemeClr val="bg1"/>
                          </a:solidFill>
                          <a:latin typeface="Calibri"/>
                          <a:ea typeface="新細明體"/>
                          <a:cs typeface="新細明體"/>
                        </a:rPr>
                        <a:t>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C</a:t>
                      </a:r>
                      <a:r>
                        <a:rPr lang="zh-TW" sz="2800" b="1" dirty="0">
                          <a:solidFill>
                            <a:schemeClr val="bg1"/>
                          </a:solidFill>
                          <a:latin typeface="Calibri"/>
                          <a:ea typeface="新細明體"/>
                          <a:cs typeface="新細明體"/>
                        </a:rPr>
                        <a:t>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1"/>
                  </a:ext>
                </a:extLst>
              </a:tr>
              <a:tr h="619646">
                <a:tc>
                  <a:txBody>
                    <a:bodyPr/>
                    <a:lstStyle/>
                    <a:p>
                      <a:pPr>
                        <a:lnSpc>
                          <a:spcPct val="150000"/>
                        </a:lnSpc>
                        <a:spcAft>
                          <a:spcPts val="0"/>
                        </a:spcAft>
                      </a:pPr>
                      <a:r>
                        <a:rPr lang="zh-TW" sz="2800" b="1" dirty="0">
                          <a:solidFill>
                            <a:schemeClr val="bg1"/>
                          </a:solidFill>
                          <a:latin typeface="Calibri"/>
                          <a:ea typeface="新細明體"/>
                          <a:cs typeface="新細明體"/>
                        </a:rPr>
                        <a:t>聽力</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46.9%</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Times New Roman"/>
                        </a:rPr>
                        <a:t>47.7%</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54.5%</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38.9%</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2"/>
                  </a:ext>
                </a:extLst>
              </a:tr>
              <a:tr h="619646">
                <a:tc>
                  <a:txBody>
                    <a:bodyPr/>
                    <a:lstStyle/>
                    <a:p>
                      <a:pPr>
                        <a:lnSpc>
                          <a:spcPct val="150000"/>
                        </a:lnSpc>
                        <a:spcAft>
                          <a:spcPts val="0"/>
                        </a:spcAft>
                      </a:pPr>
                      <a:r>
                        <a:rPr lang="zh-TW" sz="2800" b="1" dirty="0">
                          <a:solidFill>
                            <a:schemeClr val="bg1"/>
                          </a:solidFill>
                          <a:latin typeface="Calibri"/>
                          <a:ea typeface="新細明體"/>
                        </a:rPr>
                        <a:t>口說</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56.3%</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Times New Roman"/>
                        </a:rPr>
                        <a:t>75%</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46.2%</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新細明體"/>
                        </a:rPr>
                        <a:t>27.8%</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3"/>
                  </a:ext>
                </a:extLst>
              </a:tr>
              <a:tr h="619646">
                <a:tc>
                  <a:txBody>
                    <a:bodyPr/>
                    <a:lstStyle/>
                    <a:p>
                      <a:pPr>
                        <a:lnSpc>
                          <a:spcPct val="150000"/>
                        </a:lnSpc>
                        <a:spcAft>
                          <a:spcPts val="0"/>
                        </a:spcAft>
                      </a:pPr>
                      <a:r>
                        <a:rPr lang="zh-TW" sz="2800" b="1" dirty="0">
                          <a:solidFill>
                            <a:schemeClr val="bg1"/>
                          </a:solidFill>
                          <a:latin typeface="Calibri"/>
                          <a:ea typeface="新細明體"/>
                        </a:rPr>
                        <a:t>閱讀</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46.4%</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Times New Roman"/>
                        </a:rPr>
                        <a:t>27.3%</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48.3%</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新細明體"/>
                        </a:rPr>
                        <a:t>13.9%</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4"/>
                  </a:ext>
                </a:extLst>
              </a:tr>
              <a:tr h="619646">
                <a:tc>
                  <a:txBody>
                    <a:bodyPr/>
                    <a:lstStyle/>
                    <a:p>
                      <a:pPr>
                        <a:lnSpc>
                          <a:spcPct val="150000"/>
                        </a:lnSpc>
                        <a:spcAft>
                          <a:spcPts val="0"/>
                        </a:spcAft>
                      </a:pPr>
                      <a:r>
                        <a:rPr lang="zh-TW" sz="2800" b="1" dirty="0">
                          <a:solidFill>
                            <a:schemeClr val="bg1"/>
                          </a:solidFill>
                          <a:latin typeface="Calibri"/>
                          <a:ea typeface="新細明體"/>
                        </a:rPr>
                        <a:t>寫作</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18.8%</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Times New Roman"/>
                        </a:rPr>
                        <a:t>38.6%</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22.4%</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新細明體"/>
                        </a:rPr>
                        <a:t>16.3%</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5"/>
                  </a:ext>
                </a:extLst>
              </a:tr>
              <a:tr h="619646">
                <a:tc>
                  <a:txBody>
                    <a:bodyPr/>
                    <a:lstStyle/>
                    <a:p>
                      <a:pPr>
                        <a:lnSpc>
                          <a:spcPct val="150000"/>
                        </a:lnSpc>
                        <a:spcAft>
                          <a:spcPts val="0"/>
                        </a:spcAft>
                      </a:pPr>
                      <a:r>
                        <a:rPr lang="zh-TW" sz="2800" b="1" dirty="0">
                          <a:solidFill>
                            <a:schemeClr val="bg1"/>
                          </a:solidFill>
                          <a:latin typeface="Calibri"/>
                          <a:ea typeface="新細明體"/>
                        </a:rPr>
                        <a:t>以上皆非</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14.6%</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Times New Roman"/>
                        </a:rPr>
                        <a:t>6.8%</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20.3%</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27.8%</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6"/>
                  </a:ext>
                </a:extLst>
              </a:tr>
            </a:tbl>
          </a:graphicData>
        </a:graphic>
      </p:graphicFrame>
      <p:sp>
        <p:nvSpPr>
          <p:cNvPr id="2" name="框架 1"/>
          <p:cNvSpPr/>
          <p:nvPr/>
        </p:nvSpPr>
        <p:spPr>
          <a:xfrm>
            <a:off x="5353289" y="4317357"/>
            <a:ext cx="1504709" cy="652579"/>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 name="框架 5"/>
          <p:cNvSpPr/>
          <p:nvPr/>
        </p:nvSpPr>
        <p:spPr>
          <a:xfrm>
            <a:off x="10170995" y="4311137"/>
            <a:ext cx="1504709" cy="652579"/>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42928648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601884"/>
            <a:ext cx="12192000" cy="1943316"/>
          </a:xfrm>
        </p:spPr>
        <p:txBody>
          <a:bodyPr>
            <a:normAutofit/>
          </a:bodyPr>
          <a:lstStyle/>
          <a:p>
            <a:pPr algn="ctr"/>
            <a:r>
              <a:rPr lang="zh-TW" altLang="en-US" sz="4500" b="1" dirty="0">
                <a:solidFill>
                  <a:schemeClr val="accent6"/>
                </a:solidFill>
              </a:rPr>
              <a:t>實施英語兩班三組後，你覺得自己的</a:t>
            </a:r>
            <a:r>
              <a:rPr lang="en-US" altLang="zh-TW" sz="4500" b="1" dirty="0">
                <a:solidFill>
                  <a:schemeClr val="accent6"/>
                </a:solidFill>
              </a:rPr>
              <a:t/>
            </a:r>
            <a:br>
              <a:rPr lang="en-US" altLang="zh-TW" sz="4500" b="1" dirty="0">
                <a:solidFill>
                  <a:schemeClr val="accent6"/>
                </a:solidFill>
              </a:rPr>
            </a:br>
            <a:r>
              <a:rPr lang="zh-TW" altLang="en-US" sz="4500" b="1" dirty="0">
                <a:solidFill>
                  <a:schemeClr val="accent6"/>
                </a:solidFill>
              </a:rPr>
              <a:t>英語</a:t>
            </a:r>
            <a:r>
              <a:rPr lang="zh-TW" altLang="en-US" sz="4500" b="1" dirty="0" smtClean="0">
                <a:solidFill>
                  <a:schemeClr val="accent6"/>
                </a:solidFill>
              </a:rPr>
              <a:t>能力在</a:t>
            </a:r>
            <a:r>
              <a:rPr lang="zh-TW" altLang="en-US" sz="4500" b="1" dirty="0">
                <a:solidFill>
                  <a:schemeClr val="accent6"/>
                </a:solidFill>
              </a:rPr>
              <a:t>哪方面退步了？</a:t>
            </a:r>
            <a:r>
              <a:rPr lang="en-US" sz="4500" b="1" dirty="0">
                <a:solidFill>
                  <a:schemeClr val="accent6"/>
                </a:solidFill>
              </a:rPr>
              <a:t>(</a:t>
            </a:r>
            <a:r>
              <a:rPr lang="zh-TW" altLang="en-US" sz="4500" b="1" dirty="0">
                <a:solidFill>
                  <a:schemeClr val="accent6"/>
                </a:solidFill>
              </a:rPr>
              <a:t>可複選</a:t>
            </a:r>
            <a:r>
              <a:rPr lang="en-US" sz="4500" b="1" dirty="0">
                <a:solidFill>
                  <a:schemeClr val="accent6"/>
                </a:solidFill>
              </a:rPr>
              <a:t>)</a:t>
            </a:r>
            <a:br>
              <a:rPr lang="en-US" sz="4500" b="1" dirty="0">
                <a:solidFill>
                  <a:schemeClr val="accent6"/>
                </a:solidFill>
              </a:rPr>
            </a:br>
            <a:endParaRPr lang="zh-TW" altLang="en-US" sz="4500" b="1" dirty="0">
              <a:solidFill>
                <a:schemeClr val="accent6"/>
              </a:solidFill>
            </a:endParaRPr>
          </a:p>
        </p:txBody>
      </p:sp>
      <p:sp>
        <p:nvSpPr>
          <p:cNvPr id="204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a:ln>
                <a:noFill/>
              </a:ln>
              <a:solidFill>
                <a:srgbClr val="FFFFFF"/>
              </a:solidFill>
              <a:effectLst/>
              <a:uLnTx/>
              <a:uFillTx/>
              <a:latin typeface="Arial"/>
              <a:ea typeface="新細明體" pitchFamily="18" charset="-120"/>
              <a:cs typeface="新細明體" pitchFamily="18"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254427505"/>
              </p:ext>
            </p:extLst>
          </p:nvPr>
        </p:nvGraphicFramePr>
        <p:xfrm>
          <a:off x="115748" y="2374460"/>
          <a:ext cx="11945070" cy="4480560"/>
        </p:xfrm>
        <a:graphic>
          <a:graphicData uri="http://schemas.openxmlformats.org/drawingml/2006/table">
            <a:tbl>
              <a:tblPr/>
              <a:tblGrid>
                <a:gridCol w="2326610">
                  <a:extLst>
                    <a:ext uri="{9D8B030D-6E8A-4147-A177-3AD203B41FA5}">
                      <a16:colId xmlns="" xmlns:a16="http://schemas.microsoft.com/office/drawing/2014/main" val="20000"/>
                    </a:ext>
                  </a:extLst>
                </a:gridCol>
                <a:gridCol w="2451988">
                  <a:extLst>
                    <a:ext uri="{9D8B030D-6E8A-4147-A177-3AD203B41FA5}">
                      <a16:colId xmlns="" xmlns:a16="http://schemas.microsoft.com/office/drawing/2014/main" val="20001"/>
                    </a:ext>
                  </a:extLst>
                </a:gridCol>
                <a:gridCol w="2451988">
                  <a:extLst>
                    <a:ext uri="{9D8B030D-6E8A-4147-A177-3AD203B41FA5}">
                      <a16:colId xmlns="" xmlns:a16="http://schemas.microsoft.com/office/drawing/2014/main" val="20002"/>
                    </a:ext>
                  </a:extLst>
                </a:gridCol>
                <a:gridCol w="2451988">
                  <a:extLst>
                    <a:ext uri="{9D8B030D-6E8A-4147-A177-3AD203B41FA5}">
                      <a16:colId xmlns="" xmlns:a16="http://schemas.microsoft.com/office/drawing/2014/main" val="20003"/>
                    </a:ext>
                  </a:extLst>
                </a:gridCol>
                <a:gridCol w="2262496">
                  <a:extLst>
                    <a:ext uri="{9D8B030D-6E8A-4147-A177-3AD203B41FA5}">
                      <a16:colId xmlns="" xmlns:a16="http://schemas.microsoft.com/office/drawing/2014/main" val="20004"/>
                    </a:ext>
                  </a:extLst>
                </a:gridCol>
              </a:tblGrid>
              <a:tr h="619837">
                <a:tc rowSpan="2">
                  <a:txBody>
                    <a:bodyPr/>
                    <a:lstStyle/>
                    <a:p>
                      <a:pPr>
                        <a:lnSpc>
                          <a:spcPct val="150000"/>
                        </a:lnSpc>
                        <a:spcAft>
                          <a:spcPts val="0"/>
                        </a:spcAft>
                      </a:pPr>
                      <a:r>
                        <a:rPr lang="zh-TW" altLang="en-US" sz="2800" b="1" dirty="0">
                          <a:solidFill>
                            <a:schemeClr val="bg1"/>
                          </a:solidFill>
                          <a:latin typeface="Calibri"/>
                          <a:ea typeface="新細明體"/>
                          <a:cs typeface="新細明體"/>
                        </a:rPr>
                        <a:t>                </a:t>
                      </a:r>
                      <a:r>
                        <a:rPr lang="zh-TW" sz="2800" b="1" dirty="0">
                          <a:solidFill>
                            <a:schemeClr val="bg1"/>
                          </a:solidFill>
                          <a:latin typeface="Calibri"/>
                          <a:ea typeface="新細明體"/>
                          <a:cs typeface="新細明體"/>
                        </a:rPr>
                        <a:t>年級</a:t>
                      </a:r>
                      <a:endParaRPr lang="zh-TW" sz="2800" b="1" dirty="0">
                        <a:solidFill>
                          <a:schemeClr val="bg1"/>
                        </a:solidFill>
                        <a:latin typeface="Calibri"/>
                        <a:ea typeface="新細明體"/>
                      </a:endParaRPr>
                    </a:p>
                    <a:p>
                      <a:pPr>
                        <a:lnSpc>
                          <a:spcPct val="150000"/>
                        </a:lnSpc>
                        <a:spcAft>
                          <a:spcPts val="0"/>
                        </a:spcAft>
                      </a:pPr>
                      <a:r>
                        <a:rPr lang="zh-TW" altLang="en-US" sz="2800" b="1" baseline="0" dirty="0">
                          <a:solidFill>
                            <a:schemeClr val="bg1"/>
                          </a:solidFill>
                          <a:latin typeface="Calibri"/>
                          <a:ea typeface="新細明體"/>
                          <a:cs typeface="新細明體"/>
                        </a:rPr>
                        <a:t> </a:t>
                      </a:r>
                      <a:r>
                        <a:rPr lang="zh-TW" sz="2800" b="1" dirty="0">
                          <a:solidFill>
                            <a:schemeClr val="bg1"/>
                          </a:solidFill>
                          <a:latin typeface="Calibri"/>
                          <a:ea typeface="新細明體"/>
                          <a:cs typeface="新細明體"/>
                        </a:rPr>
                        <a:t>班組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solidFill>
                      <a:schemeClr val="bg2">
                        <a:lumMod val="25000"/>
                      </a:schemeClr>
                    </a:solidFill>
                  </a:tcPr>
                </a:tc>
                <a:tc gridSpan="2">
                  <a:txBody>
                    <a:bodyPr/>
                    <a:lstStyle/>
                    <a:p>
                      <a:pPr algn="ctr">
                        <a:lnSpc>
                          <a:spcPct val="150000"/>
                        </a:lnSpc>
                        <a:spcAft>
                          <a:spcPts val="0"/>
                        </a:spcAft>
                      </a:pPr>
                      <a:r>
                        <a:rPr lang="zh-TW" sz="2800" b="1" dirty="0">
                          <a:solidFill>
                            <a:srgbClr val="FFFF00"/>
                          </a:solidFill>
                          <a:latin typeface="Calibri"/>
                          <a:ea typeface="新細明體"/>
                          <a:cs typeface="新細明體"/>
                        </a:rPr>
                        <a:t>七年級</a:t>
                      </a:r>
                      <a:endParaRPr lang="zh-TW" sz="2800" b="1" dirty="0">
                        <a:solidFill>
                          <a:srgbClr val="FFFF00"/>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hMerge="1">
                  <a:txBody>
                    <a:bodyPr/>
                    <a:lstStyle/>
                    <a:p>
                      <a:endParaRPr lang="zh-TW" altLang="en-US"/>
                    </a:p>
                  </a:txBody>
                  <a:tcPr/>
                </a:tc>
                <a:tc gridSpan="2">
                  <a:txBody>
                    <a:bodyPr/>
                    <a:lstStyle/>
                    <a:p>
                      <a:pPr algn="ctr">
                        <a:lnSpc>
                          <a:spcPct val="150000"/>
                        </a:lnSpc>
                        <a:spcAft>
                          <a:spcPts val="0"/>
                        </a:spcAft>
                      </a:pPr>
                      <a:r>
                        <a:rPr lang="zh-TW" sz="2800" b="1" dirty="0">
                          <a:solidFill>
                            <a:srgbClr val="FFFF00"/>
                          </a:solidFill>
                          <a:latin typeface="Calibri"/>
                          <a:ea typeface="新細明體"/>
                          <a:cs typeface="新細明體"/>
                        </a:rPr>
                        <a:t>八年級</a:t>
                      </a:r>
                      <a:endParaRPr lang="zh-TW" sz="2800" b="1" dirty="0">
                        <a:solidFill>
                          <a:srgbClr val="FFFF00"/>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hMerge="1">
                  <a:txBody>
                    <a:bodyPr/>
                    <a:lstStyle/>
                    <a:p>
                      <a:endParaRPr lang="zh-TW" altLang="en-US"/>
                    </a:p>
                  </a:txBody>
                  <a:tcPr/>
                </a:tc>
                <a:extLst>
                  <a:ext uri="{0D108BD9-81ED-4DB2-BD59-A6C34878D82A}">
                    <a16:rowId xmlns="" xmlns:a16="http://schemas.microsoft.com/office/drawing/2014/main" val="10000"/>
                  </a:ext>
                </a:extLst>
              </a:tr>
              <a:tr h="619837">
                <a:tc vMerge="1">
                  <a:txBody>
                    <a:bodyPr/>
                    <a:lstStyle/>
                    <a:p>
                      <a:endParaRPr lang="zh-TW" altLang="en-US"/>
                    </a:p>
                  </a:txBody>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AB</a:t>
                      </a:r>
                      <a:r>
                        <a:rPr lang="zh-TW" sz="2800" b="1" dirty="0">
                          <a:solidFill>
                            <a:schemeClr val="bg1"/>
                          </a:solidFill>
                          <a:latin typeface="Calibri"/>
                          <a:ea typeface="新細明體"/>
                          <a:cs typeface="新細明體"/>
                        </a:rPr>
                        <a:t>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C</a:t>
                      </a:r>
                      <a:r>
                        <a:rPr lang="zh-TW" sz="2800" b="1" dirty="0">
                          <a:solidFill>
                            <a:schemeClr val="bg1"/>
                          </a:solidFill>
                          <a:latin typeface="Calibri"/>
                          <a:ea typeface="新細明體"/>
                          <a:cs typeface="新細明體"/>
                        </a:rPr>
                        <a:t>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AB</a:t>
                      </a:r>
                      <a:r>
                        <a:rPr lang="zh-TW" sz="2800" b="1" dirty="0">
                          <a:solidFill>
                            <a:schemeClr val="bg1"/>
                          </a:solidFill>
                          <a:latin typeface="Calibri"/>
                          <a:ea typeface="新細明體"/>
                          <a:cs typeface="新細明體"/>
                        </a:rPr>
                        <a:t>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新細明體"/>
                          <a:ea typeface="新細明體"/>
                          <a:cs typeface="新細明體"/>
                        </a:rPr>
                        <a:t>C</a:t>
                      </a:r>
                      <a:r>
                        <a:rPr lang="zh-TW" sz="2800" b="1" dirty="0">
                          <a:solidFill>
                            <a:schemeClr val="bg1"/>
                          </a:solidFill>
                          <a:latin typeface="Calibri"/>
                          <a:ea typeface="新細明體"/>
                          <a:cs typeface="新細明體"/>
                        </a:rPr>
                        <a:t>組</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1"/>
                  </a:ext>
                </a:extLst>
              </a:tr>
              <a:tr h="619837">
                <a:tc>
                  <a:txBody>
                    <a:bodyPr/>
                    <a:lstStyle/>
                    <a:p>
                      <a:pPr>
                        <a:lnSpc>
                          <a:spcPct val="150000"/>
                        </a:lnSpc>
                        <a:spcAft>
                          <a:spcPts val="0"/>
                        </a:spcAft>
                      </a:pPr>
                      <a:r>
                        <a:rPr lang="zh-TW" sz="2800" b="1" dirty="0">
                          <a:solidFill>
                            <a:schemeClr val="bg1"/>
                          </a:solidFill>
                          <a:latin typeface="Calibri"/>
                          <a:ea typeface="新細明體"/>
                          <a:cs typeface="新細明體"/>
                        </a:rPr>
                        <a:t>聽力</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16.1%</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Times New Roman"/>
                        </a:rPr>
                        <a:t>20.5%</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14%</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a:solidFill>
                            <a:schemeClr val="bg1"/>
                          </a:solidFill>
                          <a:latin typeface="Times New Roman"/>
                          <a:ea typeface="新細明體"/>
                        </a:rPr>
                        <a:t>11.1%</a:t>
                      </a:r>
                      <a:endParaRPr lang="zh-TW" sz="2800" b="1">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2"/>
                  </a:ext>
                </a:extLst>
              </a:tr>
              <a:tr h="619837">
                <a:tc>
                  <a:txBody>
                    <a:bodyPr/>
                    <a:lstStyle/>
                    <a:p>
                      <a:pPr>
                        <a:lnSpc>
                          <a:spcPct val="150000"/>
                        </a:lnSpc>
                        <a:spcAft>
                          <a:spcPts val="0"/>
                        </a:spcAft>
                      </a:pPr>
                      <a:r>
                        <a:rPr lang="zh-TW" sz="2800" b="1" dirty="0">
                          <a:solidFill>
                            <a:schemeClr val="bg1"/>
                          </a:solidFill>
                          <a:latin typeface="Calibri"/>
                          <a:ea typeface="新細明體"/>
                        </a:rPr>
                        <a:t>口說</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9.9%</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Times New Roman"/>
                        </a:rPr>
                        <a:t>9.1%</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11.2%</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13.9%</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3"/>
                  </a:ext>
                </a:extLst>
              </a:tr>
              <a:tr h="619837">
                <a:tc>
                  <a:txBody>
                    <a:bodyPr/>
                    <a:lstStyle/>
                    <a:p>
                      <a:pPr>
                        <a:lnSpc>
                          <a:spcPct val="150000"/>
                        </a:lnSpc>
                        <a:spcAft>
                          <a:spcPts val="0"/>
                        </a:spcAft>
                      </a:pPr>
                      <a:r>
                        <a:rPr lang="zh-TW" sz="2800" b="1" dirty="0">
                          <a:solidFill>
                            <a:schemeClr val="bg1"/>
                          </a:solidFill>
                          <a:latin typeface="Calibri"/>
                          <a:ea typeface="新細明體"/>
                        </a:rPr>
                        <a:t>閱讀</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13.5%</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Times New Roman"/>
                        </a:rPr>
                        <a:t>34.1%</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14.7%</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a:solidFill>
                            <a:srgbClr val="FF0000"/>
                          </a:solidFill>
                          <a:latin typeface="Times New Roman"/>
                          <a:ea typeface="新細明體"/>
                        </a:rPr>
                        <a:t>52.8%</a:t>
                      </a:r>
                      <a:endParaRPr lang="zh-TW" sz="2800" b="1">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4"/>
                  </a:ext>
                </a:extLst>
              </a:tr>
              <a:tr h="619837">
                <a:tc>
                  <a:txBody>
                    <a:bodyPr/>
                    <a:lstStyle/>
                    <a:p>
                      <a:pPr>
                        <a:lnSpc>
                          <a:spcPct val="150000"/>
                        </a:lnSpc>
                        <a:spcAft>
                          <a:spcPts val="0"/>
                        </a:spcAft>
                      </a:pPr>
                      <a:r>
                        <a:rPr lang="zh-TW" sz="2800" b="1" dirty="0">
                          <a:solidFill>
                            <a:schemeClr val="bg1"/>
                          </a:solidFill>
                          <a:latin typeface="Calibri"/>
                          <a:ea typeface="新細明體"/>
                        </a:rPr>
                        <a:t>寫作</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30.2%</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Times New Roman"/>
                        </a:rPr>
                        <a:t>34.1%</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16.8%</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chemeClr val="bg1"/>
                          </a:solidFill>
                          <a:latin typeface="Times New Roman"/>
                          <a:ea typeface="新細明體"/>
                        </a:rPr>
                        <a:t>36.1%</a:t>
                      </a:r>
                      <a:endParaRPr lang="zh-TW" sz="2800" b="1" dirty="0">
                        <a:solidFill>
                          <a:schemeClr val="bg1"/>
                        </a:solidFill>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5"/>
                  </a:ext>
                </a:extLst>
              </a:tr>
              <a:tr h="619837">
                <a:tc>
                  <a:txBody>
                    <a:bodyPr/>
                    <a:lstStyle/>
                    <a:p>
                      <a:pPr>
                        <a:lnSpc>
                          <a:spcPct val="150000"/>
                        </a:lnSpc>
                        <a:spcAft>
                          <a:spcPts val="0"/>
                        </a:spcAft>
                      </a:pPr>
                      <a:r>
                        <a:rPr lang="zh-TW" sz="2800" b="1" dirty="0">
                          <a:solidFill>
                            <a:schemeClr val="bg1"/>
                          </a:solidFill>
                          <a:latin typeface="Calibri"/>
                          <a:ea typeface="新細明體"/>
                        </a:rPr>
                        <a:t>以上皆非</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新細明體"/>
                        </a:rPr>
                        <a:t>52.6%</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Times New Roman"/>
                        </a:rPr>
                        <a:t>40.9%</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新細明體"/>
                        </a:rPr>
                        <a:t>69.2%</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lnSpc>
                          <a:spcPct val="150000"/>
                        </a:lnSpc>
                        <a:spcAft>
                          <a:spcPts val="0"/>
                        </a:spcAft>
                      </a:pPr>
                      <a:r>
                        <a:rPr lang="en-US" sz="2800" b="1" dirty="0">
                          <a:solidFill>
                            <a:srgbClr val="FF0000"/>
                          </a:solidFill>
                          <a:latin typeface="Times New Roman"/>
                          <a:ea typeface="新細明體"/>
                        </a:rPr>
                        <a:t>27.8%</a:t>
                      </a:r>
                      <a:endParaRPr lang="zh-TW" sz="2800" b="1" dirty="0">
                        <a:latin typeface="Calibri"/>
                        <a:ea typeface="新細明體"/>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6"/>
                  </a:ext>
                </a:extLst>
              </a:tr>
            </a:tbl>
          </a:graphicData>
        </a:graphic>
      </p:graphicFrame>
      <p:sp>
        <p:nvSpPr>
          <p:cNvPr id="2" name="框架 1"/>
          <p:cNvSpPr/>
          <p:nvPr/>
        </p:nvSpPr>
        <p:spPr>
          <a:xfrm>
            <a:off x="10093124" y="4965539"/>
            <a:ext cx="1620456" cy="590309"/>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296099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85195" y="857431"/>
            <a:ext cx="12192000" cy="2088000"/>
          </a:xfrm>
        </p:spPr>
        <p:txBody>
          <a:bodyPr>
            <a:noAutofit/>
          </a:bodyPr>
          <a:lstStyle/>
          <a:p>
            <a:pPr algn="ctr"/>
            <a:r>
              <a:rPr lang="zh-TW" altLang="zh-TW" sz="4500" b="1" dirty="0">
                <a:solidFill>
                  <a:schemeClr val="accent6"/>
                </a:solidFill>
              </a:rPr>
              <a:t>實施英語兩班三組</a:t>
            </a:r>
            <a:r>
              <a:rPr lang="zh-TW" altLang="en-US" sz="4500" b="1" dirty="0">
                <a:solidFill>
                  <a:schemeClr val="accent6"/>
                </a:solidFill>
              </a:rPr>
              <a:t>，</a:t>
            </a:r>
            <a:r>
              <a:rPr lang="en-US" altLang="zh-TW" sz="4500" b="1" dirty="0">
                <a:solidFill>
                  <a:schemeClr val="accent6"/>
                </a:solidFill>
              </a:rPr>
              <a:t/>
            </a:r>
            <a:br>
              <a:rPr lang="en-US" altLang="zh-TW" sz="4500" b="1" dirty="0">
                <a:solidFill>
                  <a:schemeClr val="accent6"/>
                </a:solidFill>
              </a:rPr>
            </a:br>
            <a:r>
              <a:rPr lang="zh-TW" altLang="zh-TW" sz="4500" b="1" dirty="0">
                <a:solidFill>
                  <a:schemeClr val="accent6"/>
                </a:solidFill>
              </a:rPr>
              <a:t>你的英語段考成績變動情形</a:t>
            </a:r>
            <a:r>
              <a:rPr lang="en-US" altLang="zh-TW" sz="4500" b="1" dirty="0">
                <a:solidFill>
                  <a:schemeClr val="accent6"/>
                </a:solidFill>
              </a:rPr>
              <a:t/>
            </a:r>
            <a:br>
              <a:rPr lang="en-US" altLang="zh-TW" sz="4500" b="1" dirty="0">
                <a:solidFill>
                  <a:schemeClr val="accent6"/>
                </a:solidFill>
              </a:rPr>
            </a:br>
            <a:r>
              <a:rPr lang="en-US" altLang="zh-TW" sz="4500" b="1" dirty="0">
                <a:solidFill>
                  <a:schemeClr val="accent6"/>
                </a:solidFill>
              </a:rPr>
              <a:t/>
            </a:r>
            <a:br>
              <a:rPr lang="en-US" altLang="zh-TW" sz="4500" b="1" dirty="0">
                <a:solidFill>
                  <a:schemeClr val="accent6"/>
                </a:solidFill>
              </a:rPr>
            </a:br>
            <a:endParaRPr lang="zh-TW" altLang="en-US" sz="4500" b="1" dirty="0">
              <a:solidFill>
                <a:schemeClr val="accent6"/>
              </a:solidFill>
            </a:endParaRPr>
          </a:p>
        </p:txBody>
      </p:sp>
      <p:sp>
        <p:nvSpPr>
          <p:cNvPr id="204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a:ln>
                <a:noFill/>
              </a:ln>
              <a:solidFill>
                <a:srgbClr val="FFFFFF"/>
              </a:solidFill>
              <a:effectLst/>
              <a:uLnTx/>
              <a:uFillTx/>
              <a:latin typeface="Arial"/>
              <a:ea typeface="新細明體" pitchFamily="18" charset="-120"/>
              <a:cs typeface="新細明體" pitchFamily="18"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637832487"/>
              </p:ext>
            </p:extLst>
          </p:nvPr>
        </p:nvGraphicFramePr>
        <p:xfrm>
          <a:off x="104173" y="2349661"/>
          <a:ext cx="11979795" cy="4374768"/>
        </p:xfrm>
        <a:graphic>
          <a:graphicData uri="http://schemas.openxmlformats.org/drawingml/2006/table">
            <a:tbl>
              <a:tblPr firstRow="1" firstCol="1" bandRow="1" bandCol="1">
                <a:tableStyleId>{5C22544A-7EE6-4342-B048-85BDC9FD1C3A}</a:tableStyleId>
              </a:tblPr>
              <a:tblGrid>
                <a:gridCol w="2333375">
                  <a:extLst>
                    <a:ext uri="{9D8B030D-6E8A-4147-A177-3AD203B41FA5}">
                      <a16:colId xmlns="" xmlns:a16="http://schemas.microsoft.com/office/drawing/2014/main" val="20000"/>
                    </a:ext>
                  </a:extLst>
                </a:gridCol>
                <a:gridCol w="2459115">
                  <a:extLst>
                    <a:ext uri="{9D8B030D-6E8A-4147-A177-3AD203B41FA5}">
                      <a16:colId xmlns="" xmlns:a16="http://schemas.microsoft.com/office/drawing/2014/main" val="20001"/>
                    </a:ext>
                  </a:extLst>
                </a:gridCol>
                <a:gridCol w="2459115">
                  <a:extLst>
                    <a:ext uri="{9D8B030D-6E8A-4147-A177-3AD203B41FA5}">
                      <a16:colId xmlns="" xmlns:a16="http://schemas.microsoft.com/office/drawing/2014/main" val="20002"/>
                    </a:ext>
                  </a:extLst>
                </a:gridCol>
                <a:gridCol w="2459115">
                  <a:extLst>
                    <a:ext uri="{9D8B030D-6E8A-4147-A177-3AD203B41FA5}">
                      <a16:colId xmlns="" xmlns:a16="http://schemas.microsoft.com/office/drawing/2014/main" val="20003"/>
                    </a:ext>
                  </a:extLst>
                </a:gridCol>
                <a:gridCol w="2269075">
                  <a:extLst>
                    <a:ext uri="{9D8B030D-6E8A-4147-A177-3AD203B41FA5}">
                      <a16:colId xmlns="" xmlns:a16="http://schemas.microsoft.com/office/drawing/2014/main" val="20004"/>
                    </a:ext>
                  </a:extLst>
                </a:gridCol>
              </a:tblGrid>
              <a:tr h="900331">
                <a:tc rowSpan="2">
                  <a:txBody>
                    <a:bodyPr/>
                    <a:lstStyle/>
                    <a:p>
                      <a:pPr>
                        <a:lnSpc>
                          <a:spcPct val="150000"/>
                        </a:lnSpc>
                        <a:spcAft>
                          <a:spcPts val="0"/>
                        </a:spcAft>
                      </a:pPr>
                      <a:r>
                        <a:rPr lang="en-US" sz="2800" b="1" dirty="0">
                          <a:effectLst/>
                        </a:rPr>
                        <a:t>            </a:t>
                      </a:r>
                      <a:r>
                        <a:rPr lang="zh-TW" sz="2800" b="1" dirty="0">
                          <a:effectLst/>
                        </a:rPr>
                        <a:t>年級</a:t>
                      </a:r>
                    </a:p>
                    <a:p>
                      <a:pPr>
                        <a:lnSpc>
                          <a:spcPct val="150000"/>
                        </a:lnSpc>
                        <a:spcAft>
                          <a:spcPts val="0"/>
                        </a:spcAft>
                      </a:pPr>
                      <a:endParaRPr lang="en-US" altLang="zh-TW" sz="2800" b="1" dirty="0">
                        <a:effectLst/>
                      </a:endParaRPr>
                    </a:p>
                    <a:p>
                      <a:pPr>
                        <a:lnSpc>
                          <a:spcPct val="150000"/>
                        </a:lnSpc>
                        <a:spcAft>
                          <a:spcPts val="0"/>
                        </a:spcAft>
                      </a:pPr>
                      <a:r>
                        <a:rPr lang="zh-TW" sz="2800" b="1" dirty="0">
                          <a:effectLst/>
                        </a:rPr>
                        <a:t>班組</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bg2">
                        <a:lumMod val="25000"/>
                      </a:schemeClr>
                    </a:solidFill>
                  </a:tcPr>
                </a:tc>
                <a:tc gridSpan="2">
                  <a:txBody>
                    <a:bodyPr/>
                    <a:lstStyle/>
                    <a:p>
                      <a:pPr algn="ctr">
                        <a:lnSpc>
                          <a:spcPct val="150000"/>
                        </a:lnSpc>
                        <a:spcAft>
                          <a:spcPts val="0"/>
                        </a:spcAft>
                      </a:pPr>
                      <a:r>
                        <a:rPr lang="zh-TW" sz="2800" b="1" dirty="0">
                          <a:solidFill>
                            <a:srgbClr val="FFFF00"/>
                          </a:solidFill>
                          <a:effectLst/>
                        </a:rPr>
                        <a:t>七年級</a:t>
                      </a:r>
                      <a:endParaRPr lang="zh-TW" sz="2800" b="1" dirty="0">
                        <a:solidFill>
                          <a:srgbClr val="FFFF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hMerge="1">
                  <a:txBody>
                    <a:bodyPr/>
                    <a:lstStyle/>
                    <a:p>
                      <a:endParaRPr lang="zh-TW" altLang="en-US"/>
                    </a:p>
                  </a:txBody>
                  <a:tcPr/>
                </a:tc>
                <a:tc gridSpan="2">
                  <a:txBody>
                    <a:bodyPr/>
                    <a:lstStyle/>
                    <a:p>
                      <a:pPr algn="ctr">
                        <a:lnSpc>
                          <a:spcPct val="150000"/>
                        </a:lnSpc>
                        <a:spcAft>
                          <a:spcPts val="0"/>
                        </a:spcAft>
                      </a:pPr>
                      <a:r>
                        <a:rPr lang="zh-TW" sz="2800" b="1" dirty="0">
                          <a:solidFill>
                            <a:srgbClr val="FFFF00"/>
                          </a:solidFill>
                          <a:effectLst/>
                        </a:rPr>
                        <a:t>八年級</a:t>
                      </a:r>
                      <a:endParaRPr lang="zh-TW" sz="2800" b="1" dirty="0">
                        <a:solidFill>
                          <a:srgbClr val="FFFF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hMerge="1">
                  <a:txBody>
                    <a:bodyPr/>
                    <a:lstStyle/>
                    <a:p>
                      <a:endParaRPr lang="zh-TW" altLang="en-US"/>
                    </a:p>
                  </a:txBody>
                  <a:tcPr/>
                </a:tc>
                <a:extLst>
                  <a:ext uri="{0D108BD9-81ED-4DB2-BD59-A6C34878D82A}">
                    <a16:rowId xmlns="" xmlns:a16="http://schemas.microsoft.com/office/drawing/2014/main" val="10000"/>
                  </a:ext>
                </a:extLst>
              </a:tr>
              <a:tr h="708550">
                <a:tc vMerge="1">
                  <a:txBody>
                    <a:bodyPr/>
                    <a:lstStyle/>
                    <a:p>
                      <a:endParaRPr lang="zh-TW" altLang="en-US"/>
                    </a:p>
                  </a:txBody>
                  <a:tcPr/>
                </a:tc>
                <a:tc>
                  <a:txBody>
                    <a:bodyPr/>
                    <a:lstStyle/>
                    <a:p>
                      <a:pPr algn="ctr">
                        <a:lnSpc>
                          <a:spcPct val="200000"/>
                        </a:lnSpc>
                        <a:spcAft>
                          <a:spcPts val="0"/>
                        </a:spcAft>
                      </a:pPr>
                      <a:r>
                        <a:rPr lang="en-US" sz="2800" b="1" dirty="0">
                          <a:solidFill>
                            <a:schemeClr val="bg2">
                              <a:lumMod val="10000"/>
                            </a:schemeClr>
                          </a:solidFill>
                          <a:effectLst/>
                        </a:rPr>
                        <a:t>AB</a:t>
                      </a:r>
                      <a:r>
                        <a:rPr lang="zh-TW" sz="2800" b="1" dirty="0">
                          <a:solidFill>
                            <a:schemeClr val="bg2">
                              <a:lumMod val="10000"/>
                            </a:schemeClr>
                          </a:solidFill>
                          <a:effectLst/>
                        </a:rPr>
                        <a:t>組</a:t>
                      </a:r>
                      <a:endParaRPr lang="zh-TW" sz="2800" b="1" dirty="0">
                        <a:solidFill>
                          <a:schemeClr val="bg2">
                            <a:lumMod val="10000"/>
                          </a:schemeClr>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200000"/>
                        </a:lnSpc>
                        <a:spcAft>
                          <a:spcPts val="0"/>
                        </a:spcAft>
                      </a:pPr>
                      <a:r>
                        <a:rPr lang="en-US" sz="2800" b="1" dirty="0">
                          <a:solidFill>
                            <a:schemeClr val="bg2">
                              <a:lumMod val="10000"/>
                            </a:schemeClr>
                          </a:solidFill>
                          <a:effectLst/>
                        </a:rPr>
                        <a:t>C</a:t>
                      </a:r>
                      <a:r>
                        <a:rPr lang="zh-TW" sz="2800" b="1" dirty="0">
                          <a:solidFill>
                            <a:schemeClr val="bg2">
                              <a:lumMod val="10000"/>
                            </a:schemeClr>
                          </a:solidFill>
                          <a:effectLst/>
                        </a:rPr>
                        <a:t>組</a:t>
                      </a:r>
                      <a:endParaRPr lang="zh-TW" sz="2800" b="1" dirty="0">
                        <a:solidFill>
                          <a:schemeClr val="bg2">
                            <a:lumMod val="10000"/>
                          </a:schemeClr>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200000"/>
                        </a:lnSpc>
                        <a:spcAft>
                          <a:spcPts val="0"/>
                        </a:spcAft>
                      </a:pPr>
                      <a:r>
                        <a:rPr lang="en-US" sz="2800" b="1" dirty="0">
                          <a:solidFill>
                            <a:schemeClr val="bg2">
                              <a:lumMod val="10000"/>
                            </a:schemeClr>
                          </a:solidFill>
                          <a:effectLst/>
                        </a:rPr>
                        <a:t>AB</a:t>
                      </a:r>
                      <a:r>
                        <a:rPr lang="zh-TW" sz="2800" b="1" dirty="0">
                          <a:solidFill>
                            <a:schemeClr val="bg2">
                              <a:lumMod val="10000"/>
                            </a:schemeClr>
                          </a:solidFill>
                          <a:effectLst/>
                        </a:rPr>
                        <a:t>組</a:t>
                      </a:r>
                      <a:endParaRPr lang="zh-TW" sz="2800" b="1" dirty="0">
                        <a:solidFill>
                          <a:schemeClr val="bg2">
                            <a:lumMod val="10000"/>
                          </a:schemeClr>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ct val="200000"/>
                        </a:lnSpc>
                        <a:spcAft>
                          <a:spcPts val="0"/>
                        </a:spcAft>
                      </a:pPr>
                      <a:r>
                        <a:rPr lang="en-US" sz="2800" b="1" dirty="0">
                          <a:solidFill>
                            <a:schemeClr val="bg2">
                              <a:lumMod val="10000"/>
                            </a:schemeClr>
                          </a:solidFill>
                          <a:effectLst/>
                        </a:rPr>
                        <a:t>C</a:t>
                      </a:r>
                      <a:r>
                        <a:rPr lang="zh-TW" sz="2800" b="1" dirty="0">
                          <a:solidFill>
                            <a:schemeClr val="bg2">
                              <a:lumMod val="10000"/>
                            </a:schemeClr>
                          </a:solidFill>
                          <a:effectLst/>
                        </a:rPr>
                        <a:t>組</a:t>
                      </a:r>
                      <a:endParaRPr lang="zh-TW" sz="2800" b="1" dirty="0">
                        <a:solidFill>
                          <a:schemeClr val="bg2">
                            <a:lumMod val="10000"/>
                          </a:schemeClr>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 xmlns:a16="http://schemas.microsoft.com/office/drawing/2014/main" val="10001"/>
                  </a:ext>
                </a:extLst>
              </a:tr>
              <a:tr h="818176">
                <a:tc>
                  <a:txBody>
                    <a:bodyPr/>
                    <a:lstStyle/>
                    <a:p>
                      <a:pPr>
                        <a:lnSpc>
                          <a:spcPct val="150000"/>
                        </a:lnSpc>
                        <a:spcAft>
                          <a:spcPts val="0"/>
                        </a:spcAft>
                      </a:pPr>
                      <a:r>
                        <a:rPr lang="zh-TW" sz="2800" b="1" dirty="0">
                          <a:effectLst/>
                        </a:rPr>
                        <a:t>進步</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effectLst/>
                        </a:rPr>
                        <a:t>24%</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solidFill>
                            <a:srgbClr val="FF0000"/>
                          </a:solidFill>
                          <a:effectLst/>
                        </a:rPr>
                        <a:t>54.5%</a:t>
                      </a:r>
                      <a:endParaRPr lang="zh-TW" sz="2800" b="1" dirty="0">
                        <a:solidFill>
                          <a:srgbClr val="FF00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effectLst/>
                        </a:rPr>
                        <a:t>21%</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effectLst/>
                        </a:rPr>
                        <a:t>27.8%</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 xmlns:a16="http://schemas.microsoft.com/office/drawing/2014/main" val="10002"/>
                  </a:ext>
                </a:extLst>
              </a:tr>
              <a:tr h="818176">
                <a:tc>
                  <a:txBody>
                    <a:bodyPr/>
                    <a:lstStyle/>
                    <a:p>
                      <a:pPr>
                        <a:lnSpc>
                          <a:spcPct val="150000"/>
                        </a:lnSpc>
                        <a:spcAft>
                          <a:spcPts val="0"/>
                        </a:spcAft>
                      </a:pPr>
                      <a:r>
                        <a:rPr lang="zh-TW" sz="2800" b="1" dirty="0">
                          <a:effectLst/>
                        </a:rPr>
                        <a:t>維持</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effectLst/>
                        </a:rPr>
                        <a:t>14.1%</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effectLst/>
                        </a:rPr>
                        <a:t>22.7%</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solidFill>
                            <a:srgbClr val="FF0000"/>
                          </a:solidFill>
                          <a:effectLst/>
                        </a:rPr>
                        <a:t>66.4%</a:t>
                      </a:r>
                      <a:endParaRPr lang="zh-TW" sz="2800" b="1" dirty="0">
                        <a:solidFill>
                          <a:srgbClr val="FF00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effectLst/>
                        </a:rPr>
                        <a:t>22.2%</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 xmlns:a16="http://schemas.microsoft.com/office/drawing/2014/main" val="10003"/>
                  </a:ext>
                </a:extLst>
              </a:tr>
              <a:tr h="818176">
                <a:tc>
                  <a:txBody>
                    <a:bodyPr/>
                    <a:lstStyle/>
                    <a:p>
                      <a:pPr>
                        <a:lnSpc>
                          <a:spcPct val="150000"/>
                        </a:lnSpc>
                        <a:spcAft>
                          <a:spcPts val="0"/>
                        </a:spcAft>
                      </a:pPr>
                      <a:r>
                        <a:rPr lang="zh-TW" sz="2800" b="1" dirty="0">
                          <a:effectLst/>
                        </a:rPr>
                        <a:t>退步</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solidFill>
                            <a:srgbClr val="FF0000"/>
                          </a:solidFill>
                          <a:effectLst/>
                        </a:rPr>
                        <a:t>62%</a:t>
                      </a:r>
                      <a:endParaRPr lang="zh-TW" sz="2800" b="1" dirty="0">
                        <a:solidFill>
                          <a:srgbClr val="FF00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effectLst/>
                        </a:rPr>
                        <a:t>22.7%</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effectLst/>
                        </a:rPr>
                        <a:t>12.6%</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Aft>
                          <a:spcPts val="0"/>
                        </a:spcAft>
                      </a:pPr>
                      <a:r>
                        <a:rPr lang="en-US" sz="2800" b="1" dirty="0">
                          <a:solidFill>
                            <a:srgbClr val="FF0000"/>
                          </a:solidFill>
                          <a:effectLst/>
                        </a:rPr>
                        <a:t>50%</a:t>
                      </a:r>
                      <a:endParaRPr lang="zh-TW" sz="2800" b="1" dirty="0">
                        <a:solidFill>
                          <a:srgbClr val="FF00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 xmlns:a16="http://schemas.microsoft.com/office/drawing/2014/main" val="10004"/>
                  </a:ext>
                </a:extLst>
              </a:tr>
            </a:tbl>
          </a:graphicData>
        </a:graphic>
      </p:graphicFrame>
      <p:sp>
        <p:nvSpPr>
          <p:cNvPr id="3" name="框架 2"/>
          <p:cNvSpPr/>
          <p:nvPr/>
        </p:nvSpPr>
        <p:spPr>
          <a:xfrm>
            <a:off x="5168095" y="4259485"/>
            <a:ext cx="1851949" cy="791310"/>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 name="框架 4"/>
          <p:cNvSpPr/>
          <p:nvPr/>
        </p:nvSpPr>
        <p:spPr>
          <a:xfrm>
            <a:off x="10104700" y="5845215"/>
            <a:ext cx="1597306" cy="740780"/>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246182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2365" y="1166150"/>
            <a:ext cx="12192000" cy="2052000"/>
          </a:xfrm>
        </p:spPr>
        <p:txBody>
          <a:bodyPr>
            <a:noAutofit/>
          </a:bodyPr>
          <a:lstStyle/>
          <a:p>
            <a:pPr algn="ctr"/>
            <a:r>
              <a:rPr lang="en-US" altLang="zh-TW" sz="5000" b="1" dirty="0">
                <a:solidFill>
                  <a:schemeClr val="accent6"/>
                </a:solidFill>
              </a:rPr>
              <a:t/>
            </a:r>
            <a:br>
              <a:rPr lang="en-US" altLang="zh-TW" sz="5000" b="1" dirty="0">
                <a:solidFill>
                  <a:schemeClr val="accent6"/>
                </a:solidFill>
              </a:rPr>
            </a:br>
            <a:r>
              <a:rPr lang="zh-TW" altLang="zh-TW" sz="4500" b="1" dirty="0">
                <a:solidFill>
                  <a:schemeClr val="accent6"/>
                </a:solidFill>
              </a:rPr>
              <a:t>我覺得英語兩班三組</a:t>
            </a:r>
            <a:r>
              <a:rPr lang="en-US" altLang="zh-TW" sz="4500" b="1" dirty="0">
                <a:solidFill>
                  <a:schemeClr val="accent6"/>
                </a:solidFill>
              </a:rPr>
              <a:t/>
            </a:r>
            <a:br>
              <a:rPr lang="en-US" altLang="zh-TW" sz="4500" b="1" dirty="0">
                <a:solidFill>
                  <a:schemeClr val="accent6"/>
                </a:solidFill>
              </a:rPr>
            </a:br>
            <a:r>
              <a:rPr lang="zh-TW" altLang="zh-TW" sz="4500" b="1" dirty="0">
                <a:solidFill>
                  <a:schemeClr val="accent6"/>
                </a:solidFill>
              </a:rPr>
              <a:t>對我的英語學習成效有幫助</a:t>
            </a:r>
            <a:r>
              <a:rPr lang="en-US" altLang="zh-TW" sz="4500" b="1" dirty="0">
                <a:solidFill>
                  <a:schemeClr val="accent6"/>
                </a:solidFill>
              </a:rPr>
              <a:t/>
            </a:r>
            <a:br>
              <a:rPr lang="en-US" altLang="zh-TW" sz="4500" b="1" dirty="0">
                <a:solidFill>
                  <a:schemeClr val="accent6"/>
                </a:solidFill>
              </a:rPr>
            </a:br>
            <a:r>
              <a:rPr lang="en-US" altLang="zh-TW" sz="4500" b="1" dirty="0">
                <a:solidFill>
                  <a:schemeClr val="accent6"/>
                </a:solidFill>
              </a:rPr>
              <a:t/>
            </a:r>
            <a:br>
              <a:rPr lang="en-US" altLang="zh-TW" sz="4500" b="1" dirty="0">
                <a:solidFill>
                  <a:schemeClr val="accent6"/>
                </a:solidFill>
              </a:rPr>
            </a:br>
            <a:r>
              <a:rPr lang="zh-TW" altLang="en-US" sz="5000" b="1" dirty="0">
                <a:solidFill>
                  <a:schemeClr val="accent6"/>
                </a:solidFill>
              </a:rPr>
              <a:t>                   </a:t>
            </a:r>
            <a:r>
              <a:rPr lang="en-US" altLang="zh-TW" sz="5000" b="1" dirty="0">
                <a:solidFill>
                  <a:schemeClr val="accent6"/>
                </a:solidFill>
              </a:rPr>
              <a:t/>
            </a:r>
            <a:br>
              <a:rPr lang="en-US" altLang="zh-TW" sz="5000" b="1" dirty="0">
                <a:solidFill>
                  <a:schemeClr val="accent6"/>
                </a:solidFill>
              </a:rPr>
            </a:br>
            <a:r>
              <a:rPr lang="en-US" altLang="zh-TW" sz="5000" b="1" dirty="0">
                <a:solidFill>
                  <a:schemeClr val="accent6"/>
                </a:solidFill>
              </a:rPr>
              <a:t/>
            </a:r>
            <a:br>
              <a:rPr lang="en-US" altLang="zh-TW" sz="5000" b="1" dirty="0">
                <a:solidFill>
                  <a:schemeClr val="accent6"/>
                </a:solidFill>
              </a:rPr>
            </a:br>
            <a:endParaRPr lang="zh-TW" altLang="en-US" sz="5000" b="1" dirty="0">
              <a:solidFill>
                <a:schemeClr val="accent6"/>
              </a:solidFill>
            </a:endParaRPr>
          </a:p>
        </p:txBody>
      </p:sp>
      <p:sp>
        <p:nvSpPr>
          <p:cNvPr id="2049" name="Rectangle 1"/>
          <p:cNvSpPr>
            <a:spLocks noChangeArrowheads="1"/>
          </p:cNvSpPr>
          <p:nvPr/>
        </p:nvSpPr>
        <p:spPr bwMode="auto">
          <a:xfrm>
            <a:off x="6003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zh-TW" sz="1800" b="0" i="0" u="none" strike="noStrike" kern="1200" cap="none" spc="0" normalizeH="0" baseline="0" noProof="0" dirty="0">
              <a:ln>
                <a:noFill/>
              </a:ln>
              <a:solidFill>
                <a:srgbClr val="FFFFFF"/>
              </a:solidFill>
              <a:effectLst/>
              <a:uLnTx/>
              <a:uFillTx/>
              <a:latin typeface="Arial"/>
              <a:ea typeface="新細明體" pitchFamily="18" charset="-120"/>
              <a:cs typeface="新細明體" pitchFamily="18"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332068171"/>
              </p:ext>
            </p:extLst>
          </p:nvPr>
        </p:nvGraphicFramePr>
        <p:xfrm>
          <a:off x="0" y="2445665"/>
          <a:ext cx="12192000" cy="4226400"/>
        </p:xfrm>
        <a:graphic>
          <a:graphicData uri="http://schemas.openxmlformats.org/drawingml/2006/table">
            <a:tbl>
              <a:tblPr firstRow="1" firstCol="1" bandRow="1" bandCol="1">
                <a:tableStyleId>{5C22544A-7EE6-4342-B048-85BDC9FD1C3A}</a:tableStyleId>
              </a:tblPr>
              <a:tblGrid>
                <a:gridCol w="2374707">
                  <a:extLst>
                    <a:ext uri="{9D8B030D-6E8A-4147-A177-3AD203B41FA5}">
                      <a16:colId xmlns="" xmlns:a16="http://schemas.microsoft.com/office/drawing/2014/main" val="20000"/>
                    </a:ext>
                  </a:extLst>
                </a:gridCol>
                <a:gridCol w="2502675">
                  <a:extLst>
                    <a:ext uri="{9D8B030D-6E8A-4147-A177-3AD203B41FA5}">
                      <a16:colId xmlns="" xmlns:a16="http://schemas.microsoft.com/office/drawing/2014/main" val="20001"/>
                    </a:ext>
                  </a:extLst>
                </a:gridCol>
                <a:gridCol w="2502675">
                  <a:extLst>
                    <a:ext uri="{9D8B030D-6E8A-4147-A177-3AD203B41FA5}">
                      <a16:colId xmlns="" xmlns:a16="http://schemas.microsoft.com/office/drawing/2014/main" val="20002"/>
                    </a:ext>
                  </a:extLst>
                </a:gridCol>
                <a:gridCol w="2502675">
                  <a:extLst>
                    <a:ext uri="{9D8B030D-6E8A-4147-A177-3AD203B41FA5}">
                      <a16:colId xmlns="" xmlns:a16="http://schemas.microsoft.com/office/drawing/2014/main" val="20003"/>
                    </a:ext>
                  </a:extLst>
                </a:gridCol>
                <a:gridCol w="2309268">
                  <a:extLst>
                    <a:ext uri="{9D8B030D-6E8A-4147-A177-3AD203B41FA5}">
                      <a16:colId xmlns="" xmlns:a16="http://schemas.microsoft.com/office/drawing/2014/main" val="20004"/>
                    </a:ext>
                  </a:extLst>
                </a:gridCol>
              </a:tblGrid>
              <a:tr h="833040">
                <a:tc rowSpan="2">
                  <a:txBody>
                    <a:bodyPr/>
                    <a:lstStyle/>
                    <a:p>
                      <a:pPr>
                        <a:spcAft>
                          <a:spcPts val="0"/>
                        </a:spcAft>
                      </a:pPr>
                      <a:r>
                        <a:rPr lang="en-US" sz="2800" b="1" dirty="0">
                          <a:effectLst/>
                        </a:rPr>
                        <a:t>            </a:t>
                      </a:r>
                      <a:r>
                        <a:rPr lang="zh-TW" sz="2800" b="1" dirty="0">
                          <a:effectLst/>
                        </a:rPr>
                        <a:t>年級</a:t>
                      </a:r>
                    </a:p>
                    <a:p>
                      <a:pPr>
                        <a:spcAft>
                          <a:spcPts val="0"/>
                        </a:spcAft>
                      </a:pPr>
                      <a:endParaRPr lang="en-US" altLang="zh-TW" sz="2800" b="1" dirty="0">
                        <a:effectLst/>
                      </a:endParaRPr>
                    </a:p>
                    <a:p>
                      <a:pPr>
                        <a:spcAft>
                          <a:spcPts val="0"/>
                        </a:spcAft>
                      </a:pPr>
                      <a:r>
                        <a:rPr lang="zh-TW" sz="2800" b="1" dirty="0">
                          <a:effectLst/>
                        </a:rPr>
                        <a:t>班組</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2">
                        <a:lumMod val="25000"/>
                      </a:schemeClr>
                    </a:solidFill>
                  </a:tcPr>
                </a:tc>
                <a:tc gridSpan="2">
                  <a:txBody>
                    <a:bodyPr/>
                    <a:lstStyle/>
                    <a:p>
                      <a:pPr algn="ctr">
                        <a:lnSpc>
                          <a:spcPct val="150000"/>
                        </a:lnSpc>
                        <a:spcAft>
                          <a:spcPts val="0"/>
                        </a:spcAft>
                      </a:pPr>
                      <a:r>
                        <a:rPr lang="zh-TW" sz="2800" b="1" dirty="0">
                          <a:solidFill>
                            <a:srgbClr val="FFFF00"/>
                          </a:solidFill>
                          <a:effectLst/>
                        </a:rPr>
                        <a:t>七年級</a:t>
                      </a:r>
                      <a:endParaRPr lang="zh-TW" sz="2800" b="1" dirty="0">
                        <a:solidFill>
                          <a:srgbClr val="FFFF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zh-TW" altLang="en-US"/>
                    </a:p>
                  </a:txBody>
                  <a:tcPr/>
                </a:tc>
                <a:tc gridSpan="2">
                  <a:txBody>
                    <a:bodyPr/>
                    <a:lstStyle/>
                    <a:p>
                      <a:pPr algn="ctr">
                        <a:lnSpc>
                          <a:spcPct val="150000"/>
                        </a:lnSpc>
                        <a:spcAft>
                          <a:spcPts val="0"/>
                        </a:spcAft>
                      </a:pPr>
                      <a:r>
                        <a:rPr lang="zh-TW" sz="2800" b="1" dirty="0">
                          <a:solidFill>
                            <a:srgbClr val="FFFF00"/>
                          </a:solidFill>
                          <a:effectLst/>
                        </a:rPr>
                        <a:t>八年級</a:t>
                      </a:r>
                      <a:endParaRPr lang="zh-TW" sz="2800" b="1" dirty="0">
                        <a:solidFill>
                          <a:srgbClr val="FFFF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zh-TW" altLang="en-US"/>
                    </a:p>
                  </a:txBody>
                  <a:tcPr/>
                </a:tc>
                <a:extLst>
                  <a:ext uri="{0D108BD9-81ED-4DB2-BD59-A6C34878D82A}">
                    <a16:rowId xmlns="" xmlns:a16="http://schemas.microsoft.com/office/drawing/2014/main" val="10000"/>
                  </a:ext>
                </a:extLst>
              </a:tr>
              <a:tr h="833040">
                <a:tc vMerge="1">
                  <a:txBody>
                    <a:bodyPr/>
                    <a:lstStyle/>
                    <a:p>
                      <a:endParaRPr lang="zh-TW" altLang="en-US"/>
                    </a:p>
                  </a:txBody>
                  <a:tcPr/>
                </a:tc>
                <a:tc>
                  <a:txBody>
                    <a:bodyPr/>
                    <a:lstStyle/>
                    <a:p>
                      <a:pPr algn="ctr">
                        <a:lnSpc>
                          <a:spcPct val="150000"/>
                        </a:lnSpc>
                        <a:spcAft>
                          <a:spcPts val="0"/>
                        </a:spcAft>
                      </a:pPr>
                      <a:r>
                        <a:rPr lang="en-US" sz="2800" b="1" dirty="0">
                          <a:solidFill>
                            <a:schemeClr val="bg2">
                              <a:lumMod val="25000"/>
                            </a:schemeClr>
                          </a:solidFill>
                          <a:effectLst/>
                        </a:rPr>
                        <a:t>AB</a:t>
                      </a:r>
                      <a:r>
                        <a:rPr lang="zh-TW" sz="2800" b="1" dirty="0">
                          <a:solidFill>
                            <a:schemeClr val="bg2">
                              <a:lumMod val="25000"/>
                            </a:schemeClr>
                          </a:solidFill>
                          <a:effectLst/>
                        </a:rPr>
                        <a:t>組</a:t>
                      </a:r>
                      <a:endParaRPr lang="zh-TW" sz="2800" b="1" dirty="0">
                        <a:solidFill>
                          <a:schemeClr val="bg2">
                            <a:lumMod val="25000"/>
                          </a:schemeClr>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2800" b="1" dirty="0">
                          <a:solidFill>
                            <a:schemeClr val="bg2">
                              <a:lumMod val="25000"/>
                            </a:schemeClr>
                          </a:solidFill>
                          <a:effectLst/>
                        </a:rPr>
                        <a:t>C</a:t>
                      </a:r>
                      <a:r>
                        <a:rPr lang="zh-TW" sz="2800" b="1" dirty="0">
                          <a:solidFill>
                            <a:schemeClr val="bg2">
                              <a:lumMod val="25000"/>
                            </a:schemeClr>
                          </a:solidFill>
                          <a:effectLst/>
                        </a:rPr>
                        <a:t>組</a:t>
                      </a:r>
                      <a:endParaRPr lang="zh-TW" sz="2800" b="1" dirty="0">
                        <a:solidFill>
                          <a:schemeClr val="bg2">
                            <a:lumMod val="25000"/>
                          </a:schemeClr>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2800" b="1" dirty="0">
                          <a:solidFill>
                            <a:schemeClr val="bg2">
                              <a:lumMod val="25000"/>
                            </a:schemeClr>
                          </a:solidFill>
                          <a:effectLst/>
                        </a:rPr>
                        <a:t>AB</a:t>
                      </a:r>
                      <a:r>
                        <a:rPr lang="zh-TW" sz="2800" b="1" dirty="0">
                          <a:solidFill>
                            <a:schemeClr val="bg2">
                              <a:lumMod val="25000"/>
                            </a:schemeClr>
                          </a:solidFill>
                          <a:effectLst/>
                        </a:rPr>
                        <a:t>組</a:t>
                      </a:r>
                      <a:endParaRPr lang="zh-TW" sz="2800" b="1" dirty="0">
                        <a:solidFill>
                          <a:schemeClr val="bg2">
                            <a:lumMod val="25000"/>
                          </a:schemeClr>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50000"/>
                        </a:lnSpc>
                        <a:spcAft>
                          <a:spcPts val="0"/>
                        </a:spcAft>
                      </a:pPr>
                      <a:r>
                        <a:rPr lang="en-US" sz="2800" b="1" dirty="0">
                          <a:solidFill>
                            <a:schemeClr val="bg2">
                              <a:lumMod val="25000"/>
                            </a:schemeClr>
                          </a:solidFill>
                          <a:effectLst/>
                        </a:rPr>
                        <a:t>C</a:t>
                      </a:r>
                      <a:r>
                        <a:rPr lang="zh-TW" sz="2800" b="1" dirty="0">
                          <a:solidFill>
                            <a:schemeClr val="bg2">
                              <a:lumMod val="25000"/>
                            </a:schemeClr>
                          </a:solidFill>
                          <a:effectLst/>
                        </a:rPr>
                        <a:t>組</a:t>
                      </a:r>
                      <a:endParaRPr lang="zh-TW" sz="2800" b="1" dirty="0">
                        <a:solidFill>
                          <a:schemeClr val="bg2">
                            <a:lumMod val="25000"/>
                          </a:schemeClr>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10001"/>
                  </a:ext>
                </a:extLst>
              </a:tr>
              <a:tr h="833040">
                <a:tc>
                  <a:txBody>
                    <a:bodyPr/>
                    <a:lstStyle/>
                    <a:p>
                      <a:pPr>
                        <a:lnSpc>
                          <a:spcPct val="150000"/>
                        </a:lnSpc>
                        <a:spcAft>
                          <a:spcPts val="0"/>
                        </a:spcAft>
                      </a:pPr>
                      <a:r>
                        <a:rPr lang="zh-TW" sz="2800" b="1" dirty="0">
                          <a:effectLst/>
                        </a:rPr>
                        <a:t>同意</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50%</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54.5%</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51.8%</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solidFill>
                            <a:srgbClr val="FF0000"/>
                          </a:solidFill>
                          <a:effectLst/>
                        </a:rPr>
                        <a:t>38.9%</a:t>
                      </a:r>
                      <a:endParaRPr lang="zh-TW" sz="2800" b="1" dirty="0">
                        <a:solidFill>
                          <a:srgbClr val="FF0000"/>
                        </a:solidFill>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2"/>
                  </a:ext>
                </a:extLst>
              </a:tr>
              <a:tr h="833040">
                <a:tc>
                  <a:txBody>
                    <a:bodyPr/>
                    <a:lstStyle/>
                    <a:p>
                      <a:pPr>
                        <a:lnSpc>
                          <a:spcPct val="150000"/>
                        </a:lnSpc>
                        <a:spcAft>
                          <a:spcPts val="0"/>
                        </a:spcAft>
                      </a:pPr>
                      <a:r>
                        <a:rPr lang="zh-TW" sz="2800" b="1" dirty="0">
                          <a:effectLst/>
                        </a:rPr>
                        <a:t>中立</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45.8%</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43.2%</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45.5%</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52.8%</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3"/>
                  </a:ext>
                </a:extLst>
              </a:tr>
              <a:tr h="833040">
                <a:tc>
                  <a:txBody>
                    <a:bodyPr/>
                    <a:lstStyle/>
                    <a:p>
                      <a:pPr>
                        <a:lnSpc>
                          <a:spcPct val="150000"/>
                        </a:lnSpc>
                        <a:spcAft>
                          <a:spcPts val="0"/>
                        </a:spcAft>
                      </a:pPr>
                      <a:r>
                        <a:rPr lang="zh-TW" sz="2800" b="1" dirty="0">
                          <a:effectLst/>
                        </a:rPr>
                        <a:t>不同意</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4.1%</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2.3%</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2.8%</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a:lnSpc>
                          <a:spcPct val="200000"/>
                        </a:lnSpc>
                        <a:spcAft>
                          <a:spcPts val="0"/>
                        </a:spcAft>
                      </a:pPr>
                      <a:r>
                        <a:rPr lang="en-US" sz="2800" b="1" dirty="0">
                          <a:effectLst/>
                        </a:rPr>
                        <a:t>8.4%</a:t>
                      </a:r>
                      <a:endParaRPr lang="zh-TW" sz="2800" b="1" dirty="0">
                        <a:effectLst/>
                        <a:latin typeface="Calibri"/>
                        <a:ea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 xmlns:a16="http://schemas.microsoft.com/office/drawing/2014/main" val="10004"/>
                  </a:ext>
                </a:extLst>
              </a:tr>
            </a:tbl>
          </a:graphicData>
        </a:graphic>
      </p:graphicFrame>
      <p:sp>
        <p:nvSpPr>
          <p:cNvPr id="3" name="框架 2"/>
          <p:cNvSpPr/>
          <p:nvPr/>
        </p:nvSpPr>
        <p:spPr>
          <a:xfrm>
            <a:off x="10278319" y="4259484"/>
            <a:ext cx="1539433" cy="682906"/>
          </a:xfrm>
          <a:prstGeom prst="fram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9304422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457200"/>
            <a:ext cx="12192000" cy="2088000"/>
          </a:xfrm>
        </p:spPr>
        <p:txBody>
          <a:bodyPr>
            <a:noAutofit/>
          </a:bodyPr>
          <a:lstStyle/>
          <a:p>
            <a:pPr algn="ctr"/>
            <a:r>
              <a:rPr lang="en-US" altLang="zh-TW" sz="5000" b="1" dirty="0">
                <a:solidFill>
                  <a:schemeClr val="accent6"/>
                </a:solidFill>
              </a:rPr>
              <a:t/>
            </a:r>
            <a:br>
              <a:rPr lang="en-US" altLang="zh-TW" sz="5000" b="1" dirty="0">
                <a:solidFill>
                  <a:schemeClr val="accent6"/>
                </a:solidFill>
              </a:rPr>
            </a:br>
            <a:r>
              <a:rPr lang="en-US" altLang="zh-TW" sz="5000" b="1" dirty="0">
                <a:solidFill>
                  <a:schemeClr val="accent6"/>
                </a:solidFill>
              </a:rPr>
              <a:t> </a:t>
            </a:r>
            <a:r>
              <a:rPr lang="zh-TW" altLang="en-US" sz="4500" b="1" dirty="0">
                <a:solidFill>
                  <a:schemeClr val="accent6"/>
                </a:solidFill>
              </a:rPr>
              <a:t>英語兩班三組的上課方式，</a:t>
            </a:r>
            <a:r>
              <a:rPr lang="en-US" altLang="zh-TW" sz="4500" b="1" dirty="0">
                <a:solidFill>
                  <a:schemeClr val="accent6"/>
                </a:solidFill>
              </a:rPr>
              <a:t/>
            </a:r>
            <a:br>
              <a:rPr lang="en-US" altLang="zh-TW" sz="4500" b="1" dirty="0">
                <a:solidFill>
                  <a:schemeClr val="accent6"/>
                </a:solidFill>
              </a:rPr>
            </a:br>
            <a:r>
              <a:rPr lang="zh-TW" altLang="en-US" sz="4500" b="1" dirty="0">
                <a:solidFill>
                  <a:schemeClr val="accent6"/>
                </a:solidFill>
              </a:rPr>
              <a:t>讓我對學習英語更有自信</a:t>
            </a:r>
            <a:r>
              <a:rPr lang="en-US" altLang="zh-TW" sz="5000" b="1" dirty="0">
                <a:solidFill>
                  <a:schemeClr val="accent6"/>
                </a:solidFill>
              </a:rPr>
              <a:t/>
            </a:r>
            <a:br>
              <a:rPr lang="en-US" altLang="zh-TW" sz="5000" b="1" dirty="0">
                <a:solidFill>
                  <a:schemeClr val="accent6"/>
                </a:solidFill>
              </a:rPr>
            </a:br>
            <a:r>
              <a:rPr lang="en-US" altLang="zh-TW" sz="5000" b="1" dirty="0">
                <a:solidFill>
                  <a:schemeClr val="accent6"/>
                </a:solidFill>
              </a:rPr>
              <a:t/>
            </a:r>
            <a:br>
              <a:rPr lang="en-US" altLang="zh-TW" sz="5000" b="1" dirty="0">
                <a:solidFill>
                  <a:schemeClr val="accent6"/>
                </a:solidFill>
              </a:rPr>
            </a:br>
            <a:endParaRPr lang="zh-TW" altLang="en-US" sz="5000" b="1" dirty="0">
              <a:solidFill>
                <a:schemeClr val="accent6"/>
              </a:solidFill>
            </a:endParaRPr>
          </a:p>
        </p:txBody>
      </p:sp>
      <p:sp>
        <p:nvSpPr>
          <p:cNvPr id="204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kumimoji="1" lang="zh-TW" altLang="zh-TW">
              <a:solidFill>
                <a:srgbClr val="FFFFFF"/>
              </a:solidFill>
              <a:ea typeface="新細明體" pitchFamily="18" charset="-120"/>
              <a:cs typeface="新細明體" pitchFamily="18" charset="-120"/>
            </a:endParaRPr>
          </a:p>
        </p:txBody>
      </p:sp>
      <p:pic>
        <p:nvPicPr>
          <p:cNvPr id="3074" name="圖片 6" descr="Q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46" y="2481052"/>
            <a:ext cx="11921925" cy="4165200"/>
          </a:xfrm>
          <a:prstGeom prst="rect">
            <a:avLst/>
          </a:prstGeom>
          <a:noFill/>
          <a:extLst>
            <a:ext uri="{909E8E84-426E-40DD-AFC4-6F175D3DCCD1}">
              <a14:hiddenFill xmlns:a14="http://schemas.microsoft.com/office/drawing/2010/main">
                <a:solidFill>
                  <a:srgbClr val="FFFFFF"/>
                </a:solidFill>
              </a14:hiddenFill>
            </a:ext>
          </a:extLst>
        </p:spPr>
      </p:pic>
      <p:sp>
        <p:nvSpPr>
          <p:cNvPr id="5" name="向下箭號圖說文字 4"/>
          <p:cNvSpPr/>
          <p:nvPr/>
        </p:nvSpPr>
        <p:spPr>
          <a:xfrm>
            <a:off x="115746" y="2481052"/>
            <a:ext cx="5150734"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2">
                    <a:lumMod val="10000"/>
                  </a:schemeClr>
                </a:solidFill>
              </a:rPr>
              <a:t>AB</a:t>
            </a:r>
            <a:r>
              <a:rPr lang="zh-TW" altLang="en-US" sz="2800" dirty="0">
                <a:solidFill>
                  <a:schemeClr val="bg2">
                    <a:lumMod val="10000"/>
                  </a:schemeClr>
                </a:solidFill>
              </a:rPr>
              <a:t>組七、八年級差異不大</a:t>
            </a:r>
            <a:endParaRPr lang="en-US" altLang="zh-TW" sz="2800" dirty="0">
              <a:solidFill>
                <a:schemeClr val="bg2">
                  <a:lumMod val="10000"/>
                </a:schemeClr>
              </a:solidFill>
            </a:endParaRPr>
          </a:p>
          <a:p>
            <a:pPr algn="ctr"/>
            <a:r>
              <a:rPr lang="zh-TW" altLang="en-US" sz="2800" dirty="0">
                <a:solidFill>
                  <a:schemeClr val="bg2">
                    <a:lumMod val="10000"/>
                  </a:schemeClr>
                </a:solidFill>
              </a:rPr>
              <a:t>過半數持正向意見</a:t>
            </a:r>
          </a:p>
        </p:txBody>
      </p:sp>
      <p:sp>
        <p:nvSpPr>
          <p:cNvPr id="6" name="向下箭號圖說文字 5"/>
          <p:cNvSpPr/>
          <p:nvPr/>
        </p:nvSpPr>
        <p:spPr>
          <a:xfrm>
            <a:off x="5949387" y="2470897"/>
            <a:ext cx="5034988"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bg2">
                    <a:lumMod val="10000"/>
                  </a:schemeClr>
                </a:solidFill>
              </a:rPr>
              <a:t>C</a:t>
            </a:r>
            <a:r>
              <a:rPr lang="zh-TW" altLang="en-US" sz="2800" dirty="0" smtClean="0">
                <a:solidFill>
                  <a:schemeClr val="bg2">
                    <a:lumMod val="10000"/>
                  </a:schemeClr>
                </a:solidFill>
              </a:rPr>
              <a:t>組七年級高於八年級生</a:t>
            </a:r>
            <a:endParaRPr lang="en-US" altLang="zh-TW" sz="2800" dirty="0" smtClean="0">
              <a:solidFill>
                <a:schemeClr val="bg2">
                  <a:lumMod val="10000"/>
                </a:schemeClr>
              </a:solidFill>
            </a:endParaRPr>
          </a:p>
          <a:p>
            <a:pPr algn="ctr"/>
            <a:r>
              <a:rPr lang="zh-TW" altLang="en-US" sz="2800" dirty="0">
                <a:solidFill>
                  <a:schemeClr val="bg2">
                    <a:lumMod val="10000"/>
                  </a:schemeClr>
                </a:solidFill>
              </a:rPr>
              <a:t>七</a:t>
            </a:r>
            <a:r>
              <a:rPr lang="zh-TW" altLang="en-US" sz="2800" dirty="0" smtClean="0">
                <a:solidFill>
                  <a:schemeClr val="bg2">
                    <a:lumMod val="10000"/>
                  </a:schemeClr>
                </a:solidFill>
              </a:rPr>
              <a:t>年級</a:t>
            </a:r>
            <a:r>
              <a:rPr lang="en-US" altLang="zh-TW" sz="2800" dirty="0" smtClean="0">
                <a:solidFill>
                  <a:schemeClr val="bg2">
                    <a:lumMod val="10000"/>
                  </a:schemeClr>
                </a:solidFill>
              </a:rPr>
              <a:t>52.3%</a:t>
            </a:r>
            <a:r>
              <a:rPr lang="zh-TW" altLang="en-US" sz="2800" dirty="0">
                <a:solidFill>
                  <a:schemeClr val="bg2">
                    <a:lumMod val="10000"/>
                  </a:schemeClr>
                </a:solidFill>
              </a:rPr>
              <a:t>，八</a:t>
            </a:r>
            <a:r>
              <a:rPr lang="zh-TW" altLang="en-US" sz="2800" dirty="0" smtClean="0">
                <a:solidFill>
                  <a:schemeClr val="bg2">
                    <a:lumMod val="10000"/>
                  </a:schemeClr>
                </a:solidFill>
              </a:rPr>
              <a:t>年級</a:t>
            </a:r>
            <a:r>
              <a:rPr lang="en-US" altLang="zh-TW" sz="2800" dirty="0" smtClean="0">
                <a:solidFill>
                  <a:schemeClr val="bg2">
                    <a:lumMod val="10000"/>
                  </a:schemeClr>
                </a:solidFill>
              </a:rPr>
              <a:t>36.1%</a:t>
            </a:r>
            <a:endParaRPr lang="zh-TW" altLang="en-US" sz="2800" dirty="0">
              <a:solidFill>
                <a:schemeClr val="bg2">
                  <a:lumMod val="10000"/>
                </a:schemeClr>
              </a:solidFill>
            </a:endParaRPr>
          </a:p>
        </p:txBody>
      </p:sp>
      <p:sp>
        <p:nvSpPr>
          <p:cNvPr id="7" name="框架 6"/>
          <p:cNvSpPr/>
          <p:nvPr/>
        </p:nvSpPr>
        <p:spPr>
          <a:xfrm>
            <a:off x="6782765" y="4421530"/>
            <a:ext cx="960698" cy="172462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3781611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572947"/>
            <a:ext cx="12192000" cy="1116000"/>
          </a:xfrm>
        </p:spPr>
        <p:txBody>
          <a:bodyPr>
            <a:noAutofit/>
          </a:bodyPr>
          <a:lstStyle/>
          <a:p>
            <a:pPr algn="ctr"/>
            <a:r>
              <a:rPr lang="zh-TW" altLang="en-US" sz="4500" b="1" dirty="0">
                <a:solidFill>
                  <a:schemeClr val="accent6"/>
                </a:solidFill>
              </a:rPr>
              <a:t> 英語兩班三組的上課方式，</a:t>
            </a:r>
            <a:r>
              <a:rPr lang="en-US" altLang="zh-TW" sz="4500" b="1" dirty="0">
                <a:solidFill>
                  <a:schemeClr val="accent6"/>
                </a:solidFill>
              </a:rPr>
              <a:t/>
            </a:r>
            <a:br>
              <a:rPr lang="en-US" altLang="zh-TW" sz="4500" b="1" dirty="0">
                <a:solidFill>
                  <a:schemeClr val="accent6"/>
                </a:solidFill>
              </a:rPr>
            </a:br>
            <a:r>
              <a:rPr lang="zh-TW" altLang="en-US" sz="4500" b="1" dirty="0">
                <a:solidFill>
                  <a:schemeClr val="accent6"/>
                </a:solidFill>
              </a:rPr>
              <a:t>讓我越來越喜歡英語課</a:t>
            </a:r>
          </a:p>
        </p:txBody>
      </p:sp>
      <p:sp>
        <p:nvSpPr>
          <p:cNvPr id="204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kumimoji="1" lang="zh-TW" altLang="zh-TW">
              <a:solidFill>
                <a:srgbClr val="FFFFFF"/>
              </a:solidFill>
              <a:ea typeface="新細明體" pitchFamily="18" charset="-120"/>
              <a:cs typeface="新細明體" pitchFamily="18" charset="-120"/>
            </a:endParaRPr>
          </a:p>
        </p:txBody>
      </p:sp>
      <p:pic>
        <p:nvPicPr>
          <p:cNvPr id="1026" name="圖片 7" descr="Q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037" y="2517731"/>
            <a:ext cx="11921925" cy="4165200"/>
          </a:xfrm>
          <a:prstGeom prst="rect">
            <a:avLst/>
          </a:prstGeom>
          <a:noFill/>
          <a:extLst>
            <a:ext uri="{909E8E84-426E-40DD-AFC4-6F175D3DCCD1}">
              <a14:hiddenFill xmlns:a14="http://schemas.microsoft.com/office/drawing/2010/main">
                <a:solidFill>
                  <a:srgbClr val="FFFFFF"/>
                </a:solidFill>
              </a14:hiddenFill>
            </a:ext>
          </a:extLst>
        </p:spPr>
      </p:pic>
      <p:sp>
        <p:nvSpPr>
          <p:cNvPr id="5" name="向下箭號圖說文字 4"/>
          <p:cNvSpPr/>
          <p:nvPr/>
        </p:nvSpPr>
        <p:spPr>
          <a:xfrm>
            <a:off x="135037" y="2517731"/>
            <a:ext cx="5166168"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2">
                    <a:lumMod val="10000"/>
                  </a:schemeClr>
                </a:solidFill>
              </a:rPr>
              <a:t>AB</a:t>
            </a:r>
            <a:r>
              <a:rPr lang="zh-TW" altLang="en-US" sz="2800" dirty="0">
                <a:solidFill>
                  <a:schemeClr val="bg2">
                    <a:lumMod val="10000"/>
                  </a:schemeClr>
                </a:solidFill>
              </a:rPr>
              <a:t>組七、八年級差異不大</a:t>
            </a:r>
            <a:endParaRPr lang="en-US" altLang="zh-TW" sz="2800" dirty="0">
              <a:solidFill>
                <a:schemeClr val="bg2">
                  <a:lumMod val="10000"/>
                </a:schemeClr>
              </a:solidFill>
            </a:endParaRPr>
          </a:p>
          <a:p>
            <a:pPr algn="ctr"/>
            <a:r>
              <a:rPr lang="zh-TW" altLang="en-US" sz="2800" dirty="0" smtClean="0">
                <a:solidFill>
                  <a:schemeClr val="bg2">
                    <a:lumMod val="10000"/>
                  </a:schemeClr>
                </a:solidFill>
              </a:rPr>
              <a:t>持中</a:t>
            </a:r>
            <a:r>
              <a:rPr lang="zh-TW" altLang="en-US" sz="2800" dirty="0">
                <a:solidFill>
                  <a:schemeClr val="bg2">
                    <a:lumMod val="10000"/>
                  </a:schemeClr>
                </a:solidFill>
              </a:rPr>
              <a:t>立</a:t>
            </a:r>
            <a:r>
              <a:rPr lang="zh-TW" altLang="en-US" sz="2800" dirty="0" smtClean="0">
                <a:solidFill>
                  <a:schemeClr val="bg2">
                    <a:lumMod val="10000"/>
                  </a:schemeClr>
                </a:solidFill>
              </a:rPr>
              <a:t>意見居多</a:t>
            </a:r>
            <a:endParaRPr lang="zh-TW" altLang="en-US" sz="2800" dirty="0">
              <a:solidFill>
                <a:schemeClr val="bg2">
                  <a:lumMod val="10000"/>
                </a:schemeClr>
              </a:solidFill>
            </a:endParaRPr>
          </a:p>
        </p:txBody>
      </p:sp>
      <p:sp>
        <p:nvSpPr>
          <p:cNvPr id="6" name="向下箭號圖說文字 5"/>
          <p:cNvSpPr/>
          <p:nvPr/>
        </p:nvSpPr>
        <p:spPr>
          <a:xfrm>
            <a:off x="6161589" y="2517731"/>
            <a:ext cx="5034988"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2">
                    <a:lumMod val="10000"/>
                  </a:schemeClr>
                </a:solidFill>
              </a:rPr>
              <a:t>C</a:t>
            </a:r>
            <a:r>
              <a:rPr lang="zh-TW" altLang="en-US" sz="2800" dirty="0" smtClean="0">
                <a:solidFill>
                  <a:schemeClr val="bg2">
                    <a:lumMod val="10000"/>
                  </a:schemeClr>
                </a:solidFill>
              </a:rPr>
              <a:t>組</a:t>
            </a:r>
            <a:r>
              <a:rPr lang="zh-TW" altLang="en-US" sz="2800" dirty="0">
                <a:solidFill>
                  <a:schemeClr val="bg2">
                    <a:lumMod val="10000"/>
                  </a:schemeClr>
                </a:solidFill>
              </a:rPr>
              <a:t>七、八年級差異不大</a:t>
            </a:r>
            <a:endParaRPr lang="en-US" altLang="zh-TW" sz="2800" dirty="0">
              <a:solidFill>
                <a:schemeClr val="bg2">
                  <a:lumMod val="10000"/>
                </a:schemeClr>
              </a:solidFill>
            </a:endParaRPr>
          </a:p>
          <a:p>
            <a:pPr algn="ctr"/>
            <a:r>
              <a:rPr lang="zh-TW" altLang="en-US" sz="2800" dirty="0">
                <a:solidFill>
                  <a:schemeClr val="bg2">
                    <a:lumMod val="10000"/>
                  </a:schemeClr>
                </a:solidFill>
              </a:rPr>
              <a:t>持中立意見居多</a:t>
            </a:r>
          </a:p>
        </p:txBody>
      </p:sp>
    </p:spTree>
    <p:extLst>
      <p:ext uri="{BB962C8B-B14F-4D97-AF65-F5344CB8AC3E}">
        <p14:creationId xmlns:p14="http://schemas.microsoft.com/office/powerpoint/2010/main" val="801124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633714"/>
            <a:ext cx="12192000" cy="1116000"/>
          </a:xfrm>
        </p:spPr>
        <p:txBody>
          <a:bodyPr>
            <a:normAutofit/>
          </a:bodyPr>
          <a:lstStyle/>
          <a:p>
            <a:pPr algn="ctr"/>
            <a:r>
              <a:rPr lang="zh-TW" altLang="en-US" sz="4500" b="1" dirty="0">
                <a:solidFill>
                  <a:schemeClr val="accent6"/>
                </a:solidFill>
              </a:rPr>
              <a:t>我希望學校還能繼續實施英語兩班三組</a:t>
            </a:r>
          </a:p>
        </p:txBody>
      </p:sp>
      <p:sp>
        <p:nvSpPr>
          <p:cNvPr id="204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kumimoji="1" lang="zh-TW" altLang="zh-TW">
              <a:solidFill>
                <a:srgbClr val="FFFFFF"/>
              </a:solidFill>
              <a:ea typeface="新細明體" pitchFamily="18" charset="-120"/>
              <a:cs typeface="新細明體" pitchFamily="18" charset="-120"/>
            </a:endParaRPr>
          </a:p>
        </p:txBody>
      </p:sp>
      <p:pic>
        <p:nvPicPr>
          <p:cNvPr id="2050" name="圖片 8" descr="Q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47" y="2525225"/>
            <a:ext cx="11945074" cy="4165200"/>
          </a:xfrm>
          <a:prstGeom prst="rect">
            <a:avLst/>
          </a:prstGeom>
          <a:noFill/>
          <a:extLst>
            <a:ext uri="{909E8E84-426E-40DD-AFC4-6F175D3DCCD1}">
              <a14:hiddenFill xmlns:a14="http://schemas.microsoft.com/office/drawing/2010/main">
                <a:solidFill>
                  <a:srgbClr val="FFFFFF"/>
                </a:solidFill>
              </a14:hiddenFill>
            </a:ext>
          </a:extLst>
        </p:spPr>
      </p:pic>
      <p:sp>
        <p:nvSpPr>
          <p:cNvPr id="6" name="向下箭號圖說文字 5"/>
          <p:cNvSpPr/>
          <p:nvPr/>
        </p:nvSpPr>
        <p:spPr>
          <a:xfrm>
            <a:off x="115748" y="2525225"/>
            <a:ext cx="5451676"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bg2">
                    <a:lumMod val="10000"/>
                  </a:schemeClr>
                </a:solidFill>
              </a:rPr>
              <a:t>AB</a:t>
            </a:r>
            <a:r>
              <a:rPr lang="zh-TW" altLang="en-US" sz="2400" dirty="0">
                <a:solidFill>
                  <a:schemeClr val="bg2">
                    <a:lumMod val="10000"/>
                  </a:schemeClr>
                </a:solidFill>
              </a:rPr>
              <a:t>組七、八</a:t>
            </a:r>
            <a:r>
              <a:rPr lang="zh-TW" altLang="en-US" sz="2400" dirty="0" smtClean="0">
                <a:solidFill>
                  <a:schemeClr val="bg2">
                    <a:lumMod val="10000"/>
                  </a:schemeClr>
                </a:solidFill>
              </a:rPr>
              <a:t>年級差異</a:t>
            </a:r>
            <a:r>
              <a:rPr lang="zh-TW" altLang="en-US" sz="2400" dirty="0">
                <a:solidFill>
                  <a:schemeClr val="bg2">
                    <a:lumMod val="10000"/>
                  </a:schemeClr>
                </a:solidFill>
              </a:rPr>
              <a:t>不大</a:t>
            </a:r>
            <a:endParaRPr lang="en-US" altLang="zh-TW" sz="2400" dirty="0">
              <a:solidFill>
                <a:schemeClr val="bg2">
                  <a:lumMod val="10000"/>
                </a:schemeClr>
              </a:solidFill>
            </a:endParaRPr>
          </a:p>
          <a:p>
            <a:pPr algn="ctr"/>
            <a:r>
              <a:rPr lang="zh-TW" altLang="en-US" sz="2400" dirty="0">
                <a:solidFill>
                  <a:schemeClr val="bg2">
                    <a:lumMod val="10000"/>
                  </a:schemeClr>
                </a:solidFill>
              </a:rPr>
              <a:t>七</a:t>
            </a:r>
            <a:r>
              <a:rPr lang="zh-TW" altLang="en-US" sz="2400" dirty="0" smtClean="0">
                <a:solidFill>
                  <a:schemeClr val="bg2">
                    <a:lumMod val="10000"/>
                  </a:schemeClr>
                </a:solidFill>
              </a:rPr>
              <a:t>年級正向</a:t>
            </a:r>
            <a:r>
              <a:rPr lang="zh-TW" altLang="en-US" sz="2400" dirty="0">
                <a:solidFill>
                  <a:schemeClr val="bg2">
                    <a:lumMod val="10000"/>
                  </a:schemeClr>
                </a:solidFill>
              </a:rPr>
              <a:t>意見</a:t>
            </a:r>
            <a:r>
              <a:rPr lang="en-US" altLang="zh-TW" sz="2400" dirty="0" smtClean="0">
                <a:solidFill>
                  <a:schemeClr val="bg2">
                    <a:lumMod val="10000"/>
                  </a:schemeClr>
                </a:solidFill>
              </a:rPr>
              <a:t>53.2%</a:t>
            </a:r>
            <a:r>
              <a:rPr lang="zh-TW" altLang="en-US" sz="2400" dirty="0">
                <a:solidFill>
                  <a:schemeClr val="bg2">
                    <a:lumMod val="10000"/>
                  </a:schemeClr>
                </a:solidFill>
              </a:rPr>
              <a:t>，八</a:t>
            </a:r>
            <a:r>
              <a:rPr lang="zh-TW" altLang="en-US" sz="2400" dirty="0" smtClean="0">
                <a:solidFill>
                  <a:schemeClr val="bg2">
                    <a:lumMod val="10000"/>
                  </a:schemeClr>
                </a:solidFill>
              </a:rPr>
              <a:t>年級</a:t>
            </a:r>
            <a:r>
              <a:rPr lang="en-US" altLang="zh-TW" sz="2400" dirty="0" smtClean="0">
                <a:solidFill>
                  <a:schemeClr val="bg2">
                    <a:lumMod val="10000"/>
                  </a:schemeClr>
                </a:solidFill>
              </a:rPr>
              <a:t>46.2%</a:t>
            </a:r>
            <a:endParaRPr lang="zh-TW" altLang="en-US" sz="2400" dirty="0">
              <a:solidFill>
                <a:schemeClr val="bg2">
                  <a:lumMod val="10000"/>
                </a:schemeClr>
              </a:solidFill>
            </a:endParaRPr>
          </a:p>
        </p:txBody>
      </p:sp>
      <p:sp>
        <p:nvSpPr>
          <p:cNvPr id="7" name="向下箭號圖說文字 6"/>
          <p:cNvSpPr/>
          <p:nvPr/>
        </p:nvSpPr>
        <p:spPr>
          <a:xfrm>
            <a:off x="5741042" y="2525224"/>
            <a:ext cx="5995687" cy="148875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bg2">
                    <a:lumMod val="10000"/>
                  </a:schemeClr>
                </a:solidFill>
              </a:rPr>
              <a:t>C</a:t>
            </a:r>
            <a:r>
              <a:rPr lang="zh-TW" altLang="en-US" sz="2400" dirty="0" smtClean="0">
                <a:solidFill>
                  <a:schemeClr val="bg2">
                    <a:lumMod val="10000"/>
                  </a:schemeClr>
                </a:solidFill>
              </a:rPr>
              <a:t>組</a:t>
            </a:r>
            <a:r>
              <a:rPr lang="zh-TW" altLang="en-US" sz="2400" dirty="0">
                <a:solidFill>
                  <a:schemeClr val="bg2">
                    <a:lumMod val="10000"/>
                  </a:schemeClr>
                </a:solidFill>
              </a:rPr>
              <a:t>七</a:t>
            </a:r>
            <a:r>
              <a:rPr lang="zh-TW" altLang="en-US" sz="2400" dirty="0" smtClean="0">
                <a:solidFill>
                  <a:schemeClr val="bg2">
                    <a:lumMod val="10000"/>
                  </a:schemeClr>
                </a:solidFill>
              </a:rPr>
              <a:t>年級高於</a:t>
            </a:r>
            <a:r>
              <a:rPr lang="zh-TW" altLang="en-US" sz="2400" dirty="0">
                <a:solidFill>
                  <a:schemeClr val="bg2">
                    <a:lumMod val="10000"/>
                  </a:schemeClr>
                </a:solidFill>
              </a:rPr>
              <a:t>八年級</a:t>
            </a:r>
            <a:r>
              <a:rPr lang="zh-TW" altLang="en-US" sz="2400" dirty="0" smtClean="0">
                <a:solidFill>
                  <a:schemeClr val="bg2">
                    <a:lumMod val="10000"/>
                  </a:schemeClr>
                </a:solidFill>
              </a:rPr>
              <a:t>生</a:t>
            </a:r>
            <a:endParaRPr lang="en-US" altLang="zh-TW" sz="2400" dirty="0">
              <a:solidFill>
                <a:schemeClr val="bg2">
                  <a:lumMod val="10000"/>
                </a:schemeClr>
              </a:solidFill>
            </a:endParaRPr>
          </a:p>
          <a:p>
            <a:pPr algn="ctr"/>
            <a:r>
              <a:rPr lang="zh-TW" altLang="en-US" sz="2400" dirty="0">
                <a:solidFill>
                  <a:schemeClr val="bg2">
                    <a:lumMod val="10000"/>
                  </a:schemeClr>
                </a:solidFill>
              </a:rPr>
              <a:t>七</a:t>
            </a:r>
            <a:r>
              <a:rPr lang="zh-TW" altLang="en-US" sz="2400" dirty="0" smtClean="0">
                <a:solidFill>
                  <a:schemeClr val="bg2">
                    <a:lumMod val="10000"/>
                  </a:schemeClr>
                </a:solidFill>
              </a:rPr>
              <a:t>年級正向意見</a:t>
            </a:r>
            <a:r>
              <a:rPr lang="en-US" altLang="zh-TW" sz="2400" dirty="0" smtClean="0">
                <a:solidFill>
                  <a:schemeClr val="bg2">
                    <a:lumMod val="10000"/>
                  </a:schemeClr>
                </a:solidFill>
              </a:rPr>
              <a:t>50%</a:t>
            </a:r>
            <a:r>
              <a:rPr lang="zh-TW" altLang="en-US" sz="2400" dirty="0">
                <a:solidFill>
                  <a:schemeClr val="bg2">
                    <a:lumMod val="10000"/>
                  </a:schemeClr>
                </a:solidFill>
              </a:rPr>
              <a:t>，八</a:t>
            </a:r>
            <a:r>
              <a:rPr lang="zh-TW" altLang="en-US" sz="2400" dirty="0" smtClean="0">
                <a:solidFill>
                  <a:schemeClr val="bg2">
                    <a:lumMod val="10000"/>
                  </a:schemeClr>
                </a:solidFill>
              </a:rPr>
              <a:t>年級中立意見居多</a:t>
            </a:r>
            <a:endParaRPr lang="zh-TW" altLang="en-US" sz="2400" dirty="0">
              <a:solidFill>
                <a:schemeClr val="bg2">
                  <a:lumMod val="10000"/>
                </a:schemeClr>
              </a:solidFill>
            </a:endParaRPr>
          </a:p>
        </p:txBody>
      </p:sp>
    </p:spTree>
    <p:extLst>
      <p:ext uri="{BB962C8B-B14F-4D97-AF65-F5344CB8AC3E}">
        <p14:creationId xmlns:p14="http://schemas.microsoft.com/office/powerpoint/2010/main" val="4006055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右箭头 67"/>
          <p:cNvSpPr/>
          <p:nvPr/>
        </p:nvSpPr>
        <p:spPr>
          <a:xfrm flipH="1">
            <a:off x="6273484" y="3105792"/>
            <a:ext cx="5918518" cy="1440664"/>
          </a:xfrm>
          <a:prstGeom prst="rightArrow">
            <a:avLst>
              <a:gd name="adj1" fmla="val 66926"/>
              <a:gd name="adj2" fmla="val 50000"/>
            </a:avLst>
          </a:prstGeom>
          <a:blipFill>
            <a:blip r:embed="rId3"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TW" altLang="en-US" sz="3200" b="1" dirty="0">
                <a:solidFill>
                  <a:srgbClr val="FF0000"/>
                </a:solidFill>
              </a:rPr>
              <a:t>相較於傳統分班組</a:t>
            </a:r>
            <a:endParaRPr lang="zh-CN" altLang="en-US" sz="3200" b="1" dirty="0">
              <a:solidFill>
                <a:srgbClr val="FF0000"/>
              </a:solidFill>
              <a:cs typeface="+mn-ea"/>
              <a:sym typeface="+mn-lt"/>
            </a:endParaRPr>
          </a:p>
        </p:txBody>
      </p:sp>
      <p:sp>
        <p:nvSpPr>
          <p:cNvPr id="73" name="右箭头 72"/>
          <p:cNvSpPr/>
          <p:nvPr/>
        </p:nvSpPr>
        <p:spPr>
          <a:xfrm>
            <a:off x="350002" y="4544959"/>
            <a:ext cx="5462969" cy="1440664"/>
          </a:xfrm>
          <a:prstGeom prst="rightArrow">
            <a:avLst>
              <a:gd name="adj1" fmla="val 66926"/>
              <a:gd name="adj2" fmla="val 50000"/>
            </a:avLst>
          </a:prstGeom>
          <a:blipFill>
            <a:blip r:embed="rId3"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dirty="0"/>
              <a:t>                          </a:t>
            </a:r>
            <a:r>
              <a:rPr lang="zh-TW" altLang="en-US" sz="3200" b="1" dirty="0">
                <a:solidFill>
                  <a:srgbClr val="FF0000"/>
                </a:solidFill>
              </a:rPr>
              <a:t>相較於傳統分班</a:t>
            </a:r>
            <a:endParaRPr lang="zh-CN" altLang="en-US" sz="3200" b="1" dirty="0">
              <a:solidFill>
                <a:srgbClr val="FF0000"/>
              </a:solidFill>
              <a:cs typeface="+mn-ea"/>
              <a:sym typeface="+mn-lt"/>
            </a:endParaRPr>
          </a:p>
        </p:txBody>
      </p:sp>
      <p:sp>
        <p:nvSpPr>
          <p:cNvPr id="47" name="TextBox 20"/>
          <p:cNvSpPr>
            <a:spLocks noChangeArrowheads="1"/>
          </p:cNvSpPr>
          <p:nvPr/>
        </p:nvSpPr>
        <p:spPr bwMode="auto">
          <a:xfrm>
            <a:off x="5812971" y="2076165"/>
            <a:ext cx="4225608" cy="59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493" tIns="37746" rIns="75493" bIns="37746">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nSpc>
                <a:spcPct val="120000"/>
              </a:lnSpc>
            </a:pPr>
            <a:r>
              <a:rPr lang="zh-TW" altLang="en-US" sz="3000" dirty="0">
                <a:solidFill>
                  <a:srgbClr val="FFFF00"/>
                </a:solidFill>
                <a:latin typeface="+mn-lt"/>
                <a:ea typeface="+mn-ea"/>
              </a:rPr>
              <a:t>能</a:t>
            </a:r>
            <a:r>
              <a:rPr lang="zh-TW" altLang="en-US" sz="3000" dirty="0">
                <a:latin typeface="+mn-lt"/>
                <a:ea typeface="+mn-ea"/>
              </a:rPr>
              <a:t>提升學習動機</a:t>
            </a:r>
            <a:endParaRPr lang="zh-CN" altLang="en-US" sz="3000" dirty="0">
              <a:latin typeface="+mn-lt"/>
              <a:ea typeface="+mn-ea"/>
              <a:sym typeface="+mn-lt"/>
            </a:endParaRPr>
          </a:p>
        </p:txBody>
      </p:sp>
      <p:sp>
        <p:nvSpPr>
          <p:cNvPr id="48" name="TextBox 21"/>
          <p:cNvSpPr>
            <a:spLocks noChangeArrowheads="1"/>
          </p:cNvSpPr>
          <p:nvPr/>
        </p:nvSpPr>
        <p:spPr bwMode="auto">
          <a:xfrm>
            <a:off x="1666680" y="3363848"/>
            <a:ext cx="4346338" cy="56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493" tIns="37746" rIns="75493" bIns="37746">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TW" altLang="en-US" sz="1600" dirty="0"/>
              <a:t/>
            </a:r>
            <a:br>
              <a:rPr lang="zh-TW" altLang="en-US" sz="1600" dirty="0"/>
            </a:br>
            <a:endParaRPr lang="zh-CN" altLang="en-US" sz="1600" dirty="0">
              <a:solidFill>
                <a:schemeClr val="tx1">
                  <a:lumMod val="65000"/>
                  <a:lumOff val="35000"/>
                </a:schemeClr>
              </a:solidFill>
              <a:latin typeface="+mn-lt"/>
              <a:ea typeface="+mn-ea"/>
              <a:cs typeface="+mn-ea"/>
              <a:sym typeface="+mn-lt"/>
            </a:endParaRPr>
          </a:p>
        </p:txBody>
      </p:sp>
      <p:sp>
        <p:nvSpPr>
          <p:cNvPr id="49" name="TextBox 22"/>
          <p:cNvSpPr>
            <a:spLocks noChangeArrowheads="1"/>
          </p:cNvSpPr>
          <p:nvPr/>
        </p:nvSpPr>
        <p:spPr bwMode="auto">
          <a:xfrm>
            <a:off x="6501085" y="5063785"/>
            <a:ext cx="4225608" cy="53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493" tIns="37746" rIns="75493" bIns="37746">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zh-TW" altLang="en-US" sz="3000" dirty="0">
                <a:solidFill>
                  <a:srgbClr val="FFFF00"/>
                </a:solidFill>
                <a:latin typeface="+mn-lt"/>
                <a:ea typeface="+mn-ea"/>
              </a:rPr>
              <a:t>較喜歡</a:t>
            </a:r>
            <a:r>
              <a:rPr lang="zh-TW" altLang="en-US" sz="3000" dirty="0">
                <a:latin typeface="+mn-lt"/>
                <a:ea typeface="+mn-ea"/>
              </a:rPr>
              <a:t>兩班三組</a:t>
            </a:r>
          </a:p>
        </p:txBody>
      </p:sp>
      <p:sp>
        <p:nvSpPr>
          <p:cNvPr id="63" name="右箭头 62"/>
          <p:cNvSpPr/>
          <p:nvPr/>
        </p:nvSpPr>
        <p:spPr>
          <a:xfrm>
            <a:off x="0" y="1669707"/>
            <a:ext cx="4953000" cy="1440664"/>
          </a:xfrm>
          <a:prstGeom prst="rightArrow">
            <a:avLst>
              <a:gd name="adj1" fmla="val 66926"/>
              <a:gd name="adj2" fmla="val 50000"/>
            </a:avLst>
          </a:prstGeom>
          <a:blipFill>
            <a:blip r:embed="rId3"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3600" dirty="0"/>
              <a:t>              </a:t>
            </a:r>
            <a:r>
              <a:rPr lang="zh-TW" altLang="en-US" sz="3600" b="1" dirty="0">
                <a:solidFill>
                  <a:srgbClr val="FF0000"/>
                </a:solidFill>
              </a:rPr>
              <a:t>全力支持</a:t>
            </a:r>
            <a:endParaRPr lang="zh-CN" altLang="en-US" sz="3600" b="1" dirty="0">
              <a:solidFill>
                <a:srgbClr val="FF0000"/>
              </a:solidFill>
              <a:cs typeface="+mn-ea"/>
              <a:sym typeface="+mn-lt"/>
            </a:endParaRPr>
          </a:p>
        </p:txBody>
      </p:sp>
      <p:grpSp>
        <p:nvGrpSpPr>
          <p:cNvPr id="3" name="组合 2"/>
          <p:cNvGrpSpPr/>
          <p:nvPr/>
        </p:nvGrpSpPr>
        <p:grpSpPr>
          <a:xfrm>
            <a:off x="22655" y="1887337"/>
            <a:ext cx="2134279" cy="1052596"/>
            <a:chOff x="1049747" y="1721137"/>
            <a:chExt cx="2667908" cy="1315775"/>
          </a:xfrm>
        </p:grpSpPr>
        <p:grpSp>
          <p:nvGrpSpPr>
            <p:cNvPr id="64" name="组合 63"/>
            <p:cNvGrpSpPr/>
            <p:nvPr/>
          </p:nvGrpSpPr>
          <p:grpSpPr>
            <a:xfrm>
              <a:off x="1049747" y="1831968"/>
              <a:ext cx="2667908" cy="1072840"/>
              <a:chOff x="4143851" y="532568"/>
              <a:chExt cx="4142700" cy="584449"/>
            </a:xfrm>
          </p:grpSpPr>
          <p:sp>
            <p:nvSpPr>
              <p:cNvPr id="65" name="圆角矩形 6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66" name="圆角矩形 65"/>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grpSp>
        <p:sp>
          <p:nvSpPr>
            <p:cNvPr id="67" name="TextBox 66"/>
            <p:cNvSpPr txBox="1"/>
            <p:nvPr/>
          </p:nvSpPr>
          <p:spPr>
            <a:xfrm>
              <a:off x="1343160" y="1721137"/>
              <a:ext cx="2153447" cy="1315775"/>
            </a:xfrm>
            <a:prstGeom prst="rect">
              <a:avLst/>
            </a:prstGeom>
            <a:noFill/>
          </p:spPr>
          <p:txBody>
            <a:bodyPr wrap="squar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zh-TW" altLang="en-US" sz="2400" dirty="0" smtClean="0">
                  <a:solidFill>
                    <a:schemeClr val="bg2">
                      <a:lumMod val="10000"/>
                    </a:schemeClr>
                  </a:solidFill>
                  <a:effectLst>
                    <a:outerShdw blurRad="38100" dist="38100" dir="2700000" algn="tl">
                      <a:srgbClr val="000000">
                        <a:alpha val="43137"/>
                      </a:srgbClr>
                    </a:outerShdw>
                  </a:effectLst>
                  <a:latin typeface="+mn-lt"/>
                  <a:ea typeface="+mn-ea"/>
                  <a:cs typeface="+mn-ea"/>
                  <a:sym typeface="+mn-lt"/>
                </a:rPr>
                <a:t>所有受訪</a:t>
              </a:r>
              <a:endParaRPr lang="en-US" altLang="zh-TW" sz="2400" dirty="0" smtClean="0">
                <a:solidFill>
                  <a:schemeClr val="bg2">
                    <a:lumMod val="10000"/>
                  </a:schemeClr>
                </a:solidFill>
                <a:effectLst>
                  <a:outerShdw blurRad="38100" dist="38100" dir="2700000" algn="tl">
                    <a:srgbClr val="000000">
                      <a:alpha val="43137"/>
                    </a:srgbClr>
                  </a:outerShdw>
                </a:effectLst>
                <a:latin typeface="+mn-lt"/>
                <a:ea typeface="+mn-ea"/>
                <a:cs typeface="+mn-ea"/>
                <a:sym typeface="+mn-lt"/>
              </a:endParaRPr>
            </a:p>
            <a:p>
              <a:pPr>
                <a:lnSpc>
                  <a:spcPct val="130000"/>
                </a:lnSpc>
              </a:pPr>
              <a:r>
                <a:rPr lang="zh-TW" altLang="en-US" sz="2400" dirty="0" smtClean="0">
                  <a:solidFill>
                    <a:schemeClr val="bg2">
                      <a:lumMod val="10000"/>
                    </a:schemeClr>
                  </a:solidFill>
                  <a:effectLst>
                    <a:outerShdw blurRad="38100" dist="38100" dir="2700000" algn="tl">
                      <a:srgbClr val="000000">
                        <a:alpha val="43137"/>
                      </a:srgbClr>
                    </a:outerShdw>
                  </a:effectLst>
                  <a:latin typeface="+mn-lt"/>
                  <a:ea typeface="+mn-ea"/>
                  <a:cs typeface="+mn-ea"/>
                  <a:sym typeface="+mn-lt"/>
                </a:rPr>
                <a:t>教師</a:t>
              </a:r>
              <a:endParaRPr lang="zh-CN" altLang="en-US" sz="2400" dirty="0">
                <a:solidFill>
                  <a:schemeClr val="bg2">
                    <a:lumMod val="10000"/>
                  </a:schemeClr>
                </a:solidFill>
                <a:effectLst>
                  <a:outerShdw blurRad="38100" dist="38100" dir="2700000" algn="tl">
                    <a:srgbClr val="000000">
                      <a:alpha val="43137"/>
                    </a:srgbClr>
                  </a:outerShdw>
                </a:effectLst>
                <a:latin typeface="+mn-lt"/>
                <a:ea typeface="+mn-ea"/>
                <a:cs typeface="+mn-ea"/>
                <a:sym typeface="+mn-lt"/>
              </a:endParaRPr>
            </a:p>
          </p:txBody>
        </p:sp>
      </p:grpSp>
      <p:grpSp>
        <p:nvGrpSpPr>
          <p:cNvPr id="5" name="组合 4"/>
          <p:cNvGrpSpPr/>
          <p:nvPr/>
        </p:nvGrpSpPr>
        <p:grpSpPr>
          <a:xfrm>
            <a:off x="10197095" y="3307369"/>
            <a:ext cx="1994905" cy="1037509"/>
            <a:chOff x="8283278" y="3284984"/>
            <a:chExt cx="2667908" cy="1072840"/>
          </a:xfrm>
        </p:grpSpPr>
        <p:grpSp>
          <p:nvGrpSpPr>
            <p:cNvPr id="87" name="组合 86"/>
            <p:cNvGrpSpPr/>
            <p:nvPr/>
          </p:nvGrpSpPr>
          <p:grpSpPr>
            <a:xfrm>
              <a:off x="8283278" y="3284984"/>
              <a:ext cx="2667908" cy="1072840"/>
              <a:chOff x="4143851" y="532568"/>
              <a:chExt cx="4142700" cy="584449"/>
            </a:xfrm>
          </p:grpSpPr>
          <p:sp>
            <p:nvSpPr>
              <p:cNvPr id="88" name="圆角矩形 87"/>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89" name="圆角矩形 88"/>
              <p:cNvSpPr/>
              <p:nvPr/>
            </p:nvSpPr>
            <p:spPr>
              <a:xfrm>
                <a:off x="4177197" y="548816"/>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grpSp>
        <p:sp>
          <p:nvSpPr>
            <p:cNvPr id="72" name="TextBox 71"/>
            <p:cNvSpPr txBox="1"/>
            <p:nvPr/>
          </p:nvSpPr>
          <p:spPr>
            <a:xfrm>
              <a:off x="8540509" y="3523613"/>
              <a:ext cx="2153447" cy="656285"/>
            </a:xfrm>
            <a:prstGeom prst="rect">
              <a:avLst/>
            </a:prstGeom>
            <a:noFill/>
          </p:spPr>
          <p:txBody>
            <a:bodyPr wrap="squar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en-US" altLang="zh-CN" sz="2400" dirty="0">
                  <a:solidFill>
                    <a:schemeClr val="bg2">
                      <a:lumMod val="10000"/>
                    </a:schemeClr>
                  </a:solidFill>
                  <a:latin typeface="+mn-lt"/>
                  <a:ea typeface="+mn-ea"/>
                  <a:cs typeface="+mn-ea"/>
                  <a:sym typeface="+mn-lt"/>
                </a:rPr>
                <a:t>AB</a:t>
              </a:r>
              <a:r>
                <a:rPr lang="zh-TW" altLang="en-US" sz="2400" dirty="0">
                  <a:solidFill>
                    <a:schemeClr val="bg2">
                      <a:lumMod val="10000"/>
                    </a:schemeClr>
                  </a:solidFill>
                  <a:latin typeface="+mn-lt"/>
                  <a:ea typeface="+mn-ea"/>
                  <a:cs typeface="+mn-ea"/>
                  <a:sym typeface="+mn-lt"/>
                </a:rPr>
                <a:t>組學生</a:t>
              </a:r>
              <a:endParaRPr lang="zh-CN" altLang="en-US" sz="2400" dirty="0">
                <a:solidFill>
                  <a:schemeClr val="bg2">
                    <a:lumMod val="10000"/>
                  </a:schemeClr>
                </a:solidFill>
                <a:latin typeface="+mn-lt"/>
                <a:ea typeface="+mn-ea"/>
                <a:cs typeface="+mn-ea"/>
                <a:sym typeface="+mn-lt"/>
              </a:endParaRPr>
            </a:p>
          </p:txBody>
        </p:sp>
      </p:grpSp>
      <p:grpSp>
        <p:nvGrpSpPr>
          <p:cNvPr id="4" name="组合 3"/>
          <p:cNvGrpSpPr/>
          <p:nvPr/>
        </p:nvGrpSpPr>
        <p:grpSpPr>
          <a:xfrm>
            <a:off x="-28976" y="4836164"/>
            <a:ext cx="2134279" cy="858253"/>
            <a:chOff x="1049747" y="4725144"/>
            <a:chExt cx="2667908" cy="1072840"/>
          </a:xfrm>
        </p:grpSpPr>
        <p:grpSp>
          <p:nvGrpSpPr>
            <p:cNvPr id="84" name="组合 83"/>
            <p:cNvGrpSpPr/>
            <p:nvPr/>
          </p:nvGrpSpPr>
          <p:grpSpPr>
            <a:xfrm>
              <a:off x="1049747" y="4725144"/>
              <a:ext cx="2667908" cy="1072840"/>
              <a:chOff x="4143851" y="532568"/>
              <a:chExt cx="4142700" cy="584449"/>
            </a:xfrm>
          </p:grpSpPr>
          <p:sp>
            <p:nvSpPr>
              <p:cNvPr id="85" name="圆角矩形 84"/>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sp>
            <p:nvSpPr>
              <p:cNvPr id="86" name="圆角矩形 85"/>
              <p:cNvSpPr/>
              <p:nvPr/>
            </p:nvSpPr>
            <p:spPr>
              <a:xfrm>
                <a:off x="4198448" y="565064"/>
                <a:ext cx="4088103"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cs typeface="+mn-ea"/>
                  <a:sym typeface="+mn-lt"/>
                </a:endParaRPr>
              </a:p>
            </p:txBody>
          </p:sp>
        </p:grpSp>
        <p:sp>
          <p:nvSpPr>
            <p:cNvPr id="77" name="TextBox 76"/>
            <p:cNvSpPr txBox="1"/>
            <p:nvPr/>
          </p:nvSpPr>
          <p:spPr>
            <a:xfrm>
              <a:off x="1206658" y="4935159"/>
              <a:ext cx="2266319" cy="656285"/>
            </a:xfrm>
            <a:prstGeom prst="rect">
              <a:avLst/>
            </a:prstGeom>
            <a:noFill/>
          </p:spPr>
          <p:txBody>
            <a:bodyPr wrap="squar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pPr>
                <a:lnSpc>
                  <a:spcPct val="130000"/>
                </a:lnSpc>
              </a:pPr>
              <a:r>
                <a:rPr lang="en-US" altLang="zh-CN" sz="2400" dirty="0">
                  <a:solidFill>
                    <a:schemeClr val="bg2">
                      <a:lumMod val="10000"/>
                    </a:schemeClr>
                  </a:solidFill>
                  <a:latin typeface="+mn-lt"/>
                  <a:ea typeface="+mn-ea"/>
                  <a:cs typeface="+mn-ea"/>
                  <a:sym typeface="+mn-lt"/>
                </a:rPr>
                <a:t>C</a:t>
              </a:r>
              <a:r>
                <a:rPr lang="zh-TW" altLang="en-US" sz="2400" dirty="0">
                  <a:solidFill>
                    <a:schemeClr val="bg2">
                      <a:lumMod val="10000"/>
                    </a:schemeClr>
                  </a:solidFill>
                  <a:latin typeface="+mn-lt"/>
                  <a:ea typeface="+mn-ea"/>
                  <a:cs typeface="+mn-ea"/>
                  <a:sym typeface="+mn-lt"/>
                </a:rPr>
                <a:t>組學生</a:t>
              </a:r>
              <a:endParaRPr lang="zh-CN" altLang="en-US" sz="2400" dirty="0">
                <a:solidFill>
                  <a:schemeClr val="bg2">
                    <a:lumMod val="10000"/>
                  </a:schemeClr>
                </a:solidFill>
                <a:latin typeface="+mn-lt"/>
                <a:ea typeface="+mn-ea"/>
                <a:cs typeface="+mn-ea"/>
                <a:sym typeface="+mn-lt"/>
              </a:endParaRPr>
            </a:p>
          </p:txBody>
        </p:sp>
      </p:grpSp>
      <p:sp>
        <p:nvSpPr>
          <p:cNvPr id="26" name="Rectangle 47"/>
          <p:cNvSpPr/>
          <p:nvPr/>
        </p:nvSpPr>
        <p:spPr>
          <a:xfrm>
            <a:off x="1288212" y="540627"/>
            <a:ext cx="9438481" cy="738664"/>
          </a:xfrm>
          <a:prstGeom prst="rect">
            <a:avLst/>
          </a:prstGeom>
        </p:spPr>
        <p:txBody>
          <a:bodyPr wrap="none" lIns="0" tIns="0" rIns="0" bIns="0">
            <a:spAutoFit/>
          </a:bodyPr>
          <a:lstStyle/>
          <a:p>
            <a:r>
              <a:rPr lang="zh-TW" altLang="en-US" sz="4800" b="1" dirty="0">
                <a:solidFill>
                  <a:schemeClr val="bg1"/>
                </a:solidFill>
                <a:cs typeface="+mn-ea"/>
                <a:sym typeface="+mn-lt"/>
              </a:rPr>
              <a:t>結論</a:t>
            </a:r>
            <a:r>
              <a:rPr lang="en-US" altLang="zh-TW" sz="4800" b="1" dirty="0">
                <a:solidFill>
                  <a:schemeClr val="bg1"/>
                </a:solidFill>
                <a:cs typeface="+mn-ea"/>
                <a:sym typeface="+mn-lt"/>
              </a:rPr>
              <a:t>-</a:t>
            </a:r>
            <a:r>
              <a:rPr lang="zh-TW" altLang="en-US" sz="4800" b="1" dirty="0">
                <a:solidFill>
                  <a:schemeClr val="bg1"/>
                </a:solidFill>
                <a:cs typeface="+mn-ea"/>
                <a:sym typeface="+mn-lt"/>
              </a:rPr>
              <a:t>本校師生對於兩班三組的看法</a:t>
            </a:r>
            <a:endParaRPr lang="en-US" sz="4800" b="1" dirty="0">
              <a:solidFill>
                <a:schemeClr val="bg1"/>
              </a:solidFill>
              <a:cs typeface="+mn-ea"/>
              <a:sym typeface="+mn-lt"/>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
        <p:nvSpPr>
          <p:cNvPr id="2" name="文字方塊 1">
            <a:extLst>
              <a:ext uri="{FF2B5EF4-FFF2-40B4-BE49-F238E27FC236}">
                <a16:creationId xmlns="" xmlns:a16="http://schemas.microsoft.com/office/drawing/2014/main" id="{C10BC5A7-B23F-4830-9E5F-528604472DE5}"/>
              </a:ext>
            </a:extLst>
          </p:cNvPr>
          <p:cNvSpPr txBox="1"/>
          <p:nvPr/>
        </p:nvSpPr>
        <p:spPr>
          <a:xfrm>
            <a:off x="8436429" y="3853543"/>
            <a:ext cx="45719" cy="369332"/>
          </a:xfrm>
          <a:prstGeom prst="rect">
            <a:avLst/>
          </a:prstGeom>
          <a:noFill/>
        </p:spPr>
        <p:txBody>
          <a:bodyPr wrap="square" rtlCol="0">
            <a:spAutoFit/>
          </a:bodyPr>
          <a:lstStyle/>
          <a:p>
            <a:endParaRPr lang="zh-TW" altLang="en-US" dirty="0"/>
          </a:p>
        </p:txBody>
      </p:sp>
      <p:sp>
        <p:nvSpPr>
          <p:cNvPr id="6" name="矩形 5">
            <a:extLst>
              <a:ext uri="{FF2B5EF4-FFF2-40B4-BE49-F238E27FC236}">
                <a16:creationId xmlns="" xmlns:a16="http://schemas.microsoft.com/office/drawing/2014/main" id="{C9931C56-464C-48BB-8B04-6B4E9CB391A0}"/>
              </a:ext>
            </a:extLst>
          </p:cNvPr>
          <p:cNvSpPr/>
          <p:nvPr/>
        </p:nvSpPr>
        <p:spPr>
          <a:xfrm>
            <a:off x="1656447" y="3373067"/>
            <a:ext cx="3616717" cy="1015663"/>
          </a:xfrm>
          <a:prstGeom prst="rect">
            <a:avLst/>
          </a:prstGeom>
        </p:spPr>
        <p:txBody>
          <a:bodyPr wrap="square">
            <a:spAutoFit/>
          </a:bodyPr>
          <a:lstStyle/>
          <a:p>
            <a:pPr algn="ctr"/>
            <a:r>
              <a:rPr lang="zh-TW" altLang="en-US" sz="3000" dirty="0"/>
              <a:t>兩班三組與傳統分組     </a:t>
            </a:r>
            <a:r>
              <a:rPr lang="zh-TW" altLang="en-US" sz="3000" dirty="0">
                <a:solidFill>
                  <a:srgbClr val="FFFF00"/>
                </a:solidFill>
              </a:rPr>
              <a:t>都喜歡</a:t>
            </a:r>
          </a:p>
        </p:txBody>
      </p:sp>
    </p:spTree>
    <p:extLst>
      <p:ext uri="{BB962C8B-B14F-4D97-AF65-F5344CB8AC3E}">
        <p14:creationId xmlns:p14="http://schemas.microsoft.com/office/powerpoint/2010/main" val="3342964961"/>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2" presetClass="entr" presetSubtype="8" decel="52000" fill="hold" grpId="0" nodeType="with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750" fill="hold"/>
                                        <p:tgtEl>
                                          <p:spTgt spid="63"/>
                                        </p:tgtEl>
                                        <p:attrNameLst>
                                          <p:attrName>ppt_x</p:attrName>
                                        </p:attrNameLst>
                                      </p:cBhvr>
                                      <p:tavLst>
                                        <p:tav tm="0">
                                          <p:val>
                                            <p:strVal val="0-#ppt_w/2"/>
                                          </p:val>
                                        </p:tav>
                                        <p:tav tm="100000">
                                          <p:val>
                                            <p:strVal val="#ppt_x"/>
                                          </p:val>
                                        </p:tav>
                                      </p:tavLst>
                                    </p:anim>
                                    <p:anim calcmode="lin" valueType="num">
                                      <p:cBhvr additive="base">
                                        <p:cTn id="15" dur="750" fill="hold"/>
                                        <p:tgtEl>
                                          <p:spTgt spid="63"/>
                                        </p:tgtEl>
                                        <p:attrNameLst>
                                          <p:attrName>ppt_y</p:attrName>
                                        </p:attrNameLst>
                                      </p:cBhvr>
                                      <p:tavLst>
                                        <p:tav tm="0">
                                          <p:val>
                                            <p:strVal val="#ppt_y"/>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750"/>
                                        <p:tgtEl>
                                          <p:spTgt spid="63"/>
                                        </p:tgtEl>
                                      </p:cBhvr>
                                    </p:animEffect>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47"/>
                                        </p:tgtEl>
                                        <p:attrNameLst>
                                          <p:attrName>style.visibility</p:attrName>
                                        </p:attrNameLst>
                                      </p:cBhvr>
                                      <p:to>
                                        <p:strVal val="visible"/>
                                      </p:to>
                                    </p:set>
                                    <p:anim calcmode="lin" valueType="num">
                                      <p:cBhvr>
                                        <p:cTn id="21" dur="100" fill="hold"/>
                                        <p:tgtEl>
                                          <p:spTgt spid="47"/>
                                        </p:tgtEl>
                                        <p:attrNameLst>
                                          <p:attrName>ppt_w</p:attrName>
                                        </p:attrNameLst>
                                      </p:cBhvr>
                                      <p:tavLst>
                                        <p:tav tm="0">
                                          <p:val>
                                            <p:fltVal val="0"/>
                                          </p:val>
                                        </p:tav>
                                        <p:tav tm="100000">
                                          <p:val>
                                            <p:strVal val="#ppt_w"/>
                                          </p:val>
                                        </p:tav>
                                      </p:tavLst>
                                    </p:anim>
                                    <p:anim calcmode="lin" valueType="num">
                                      <p:cBhvr>
                                        <p:cTn id="22" dur="100" fill="hold"/>
                                        <p:tgtEl>
                                          <p:spTgt spid="47"/>
                                        </p:tgtEl>
                                        <p:attrNameLst>
                                          <p:attrName>ppt_h</p:attrName>
                                        </p:attrNameLst>
                                      </p:cBhvr>
                                      <p:tavLst>
                                        <p:tav tm="0">
                                          <p:val>
                                            <p:fltVal val="0"/>
                                          </p:val>
                                        </p:tav>
                                        <p:tav tm="100000">
                                          <p:val>
                                            <p:strVal val="#ppt_h"/>
                                          </p:val>
                                        </p:tav>
                                      </p:tavLst>
                                    </p:anim>
                                    <p:animEffect transition="in" filter="fade">
                                      <p:cBhvr>
                                        <p:cTn id="23" dur="100"/>
                                        <p:tgtEl>
                                          <p:spTgt spid="47"/>
                                        </p:tgtEl>
                                      </p:cBhvr>
                                    </p:animEffect>
                                  </p:childTnLst>
                                </p:cTn>
                              </p:par>
                              <p:par>
                                <p:cTn id="24" presetID="2" presetClass="entr" presetSubtype="8" decel="5200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0-#ppt_w/2"/>
                                          </p:val>
                                        </p:tav>
                                        <p:tav tm="100000">
                                          <p:val>
                                            <p:strVal val="#ppt_x"/>
                                          </p:val>
                                        </p:tav>
                                      </p:tavLst>
                                    </p:anim>
                                    <p:anim calcmode="lin" valueType="num">
                                      <p:cBhvr additive="base">
                                        <p:cTn id="27" dur="1000" fill="hold"/>
                                        <p:tgtEl>
                                          <p:spTgt spid="5"/>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par>
                                <p:cTn id="31" presetID="2" presetClass="entr" presetSubtype="2" decel="5200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additive="base">
                                        <p:cTn id="33" dur="750" fill="hold"/>
                                        <p:tgtEl>
                                          <p:spTgt spid="68"/>
                                        </p:tgtEl>
                                        <p:attrNameLst>
                                          <p:attrName>ppt_x</p:attrName>
                                        </p:attrNameLst>
                                      </p:cBhvr>
                                      <p:tavLst>
                                        <p:tav tm="0">
                                          <p:val>
                                            <p:strVal val="1+#ppt_w/2"/>
                                          </p:val>
                                        </p:tav>
                                        <p:tav tm="100000">
                                          <p:val>
                                            <p:strVal val="#ppt_x"/>
                                          </p:val>
                                        </p:tav>
                                      </p:tavLst>
                                    </p:anim>
                                    <p:anim calcmode="lin" valueType="num">
                                      <p:cBhvr additive="base">
                                        <p:cTn id="34" dur="750" fill="hold"/>
                                        <p:tgtEl>
                                          <p:spTgt spid="68"/>
                                        </p:tgtEl>
                                        <p:attrNameLst>
                                          <p:attrName>ppt_y</p:attrName>
                                        </p:attrNameLst>
                                      </p:cBhvr>
                                      <p:tavLst>
                                        <p:tav tm="0">
                                          <p:val>
                                            <p:strVal val="#ppt_y"/>
                                          </p:val>
                                        </p:tav>
                                        <p:tav tm="100000">
                                          <p:val>
                                            <p:strVal val="#ppt_y"/>
                                          </p:val>
                                        </p:tav>
                                      </p:tavLst>
                                    </p:anim>
                                  </p:childTnLst>
                                </p:cTn>
                              </p:par>
                              <p:par>
                                <p:cTn id="35" presetID="10" presetClass="entr" presetSubtype="0" fill="hold" grpId="1"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750"/>
                                        <p:tgtEl>
                                          <p:spTgt spid="68"/>
                                        </p:tgtEl>
                                      </p:cBhvr>
                                    </p:animEffect>
                                  </p:childTnLst>
                                </p:cTn>
                              </p:par>
                              <p:par>
                                <p:cTn id="38" presetID="2" presetClass="entr" presetSubtype="8"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250" fill="hold"/>
                                        <p:tgtEl>
                                          <p:spTgt spid="6"/>
                                        </p:tgtEl>
                                        <p:attrNameLst>
                                          <p:attrName>ppt_x</p:attrName>
                                        </p:attrNameLst>
                                      </p:cBhvr>
                                      <p:tavLst>
                                        <p:tav tm="0">
                                          <p:val>
                                            <p:strVal val="0-#ppt_w/2"/>
                                          </p:val>
                                        </p:tav>
                                        <p:tav tm="100000">
                                          <p:val>
                                            <p:strVal val="#ppt_x"/>
                                          </p:val>
                                        </p:tav>
                                      </p:tavLst>
                                    </p:anim>
                                    <p:anim calcmode="lin" valueType="num">
                                      <p:cBhvr additive="base">
                                        <p:cTn id="41" dur="250" fill="hold"/>
                                        <p:tgtEl>
                                          <p:spTgt spid="6"/>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48"/>
                                        </p:tgtEl>
                                        <p:attrNameLst>
                                          <p:attrName>style.visibility</p:attrName>
                                        </p:attrNameLst>
                                      </p:cBhvr>
                                      <p:to>
                                        <p:strVal val="visible"/>
                                      </p:to>
                                    </p:set>
                                    <p:anim calcmode="lin" valueType="num">
                                      <p:cBhvr>
                                        <p:cTn id="44" dur="250" fill="hold"/>
                                        <p:tgtEl>
                                          <p:spTgt spid="48"/>
                                        </p:tgtEl>
                                        <p:attrNameLst>
                                          <p:attrName>ppt_w</p:attrName>
                                        </p:attrNameLst>
                                      </p:cBhvr>
                                      <p:tavLst>
                                        <p:tav tm="0">
                                          <p:val>
                                            <p:fltVal val="0"/>
                                          </p:val>
                                        </p:tav>
                                        <p:tav tm="100000">
                                          <p:val>
                                            <p:strVal val="#ppt_w"/>
                                          </p:val>
                                        </p:tav>
                                      </p:tavLst>
                                    </p:anim>
                                    <p:anim calcmode="lin" valueType="num">
                                      <p:cBhvr>
                                        <p:cTn id="45" dur="250" fill="hold"/>
                                        <p:tgtEl>
                                          <p:spTgt spid="48"/>
                                        </p:tgtEl>
                                        <p:attrNameLst>
                                          <p:attrName>ppt_h</p:attrName>
                                        </p:attrNameLst>
                                      </p:cBhvr>
                                      <p:tavLst>
                                        <p:tav tm="0">
                                          <p:val>
                                            <p:fltVal val="0"/>
                                          </p:val>
                                        </p:tav>
                                        <p:tav tm="100000">
                                          <p:val>
                                            <p:strVal val="#ppt_h"/>
                                          </p:val>
                                        </p:tav>
                                      </p:tavLst>
                                    </p:anim>
                                    <p:animEffect transition="in" filter="fade">
                                      <p:cBhvr>
                                        <p:cTn id="46" dur="250"/>
                                        <p:tgtEl>
                                          <p:spTgt spid="48"/>
                                        </p:tgtEl>
                                      </p:cBhvr>
                                    </p:animEffect>
                                  </p:childTnLst>
                                </p:cTn>
                              </p:par>
                              <p:par>
                                <p:cTn id="47" presetID="2" presetClass="entr" presetSubtype="2" decel="5200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1000" fill="hold"/>
                                        <p:tgtEl>
                                          <p:spTgt spid="4"/>
                                        </p:tgtEl>
                                        <p:attrNameLst>
                                          <p:attrName>ppt_x</p:attrName>
                                        </p:attrNameLst>
                                      </p:cBhvr>
                                      <p:tavLst>
                                        <p:tav tm="0">
                                          <p:val>
                                            <p:strVal val="1+#ppt_w/2"/>
                                          </p:val>
                                        </p:tav>
                                        <p:tav tm="100000">
                                          <p:val>
                                            <p:strVal val="#ppt_x"/>
                                          </p:val>
                                        </p:tav>
                                      </p:tavLst>
                                    </p:anim>
                                    <p:anim calcmode="lin" valueType="num">
                                      <p:cBhvr additive="base">
                                        <p:cTn id="50" dur="1000" fill="hold"/>
                                        <p:tgtEl>
                                          <p:spTgt spid="4"/>
                                        </p:tgtEl>
                                        <p:attrNameLst>
                                          <p:attrName>ppt_y</p:attrName>
                                        </p:attrNameLst>
                                      </p:cBhvr>
                                      <p:tavLst>
                                        <p:tav tm="0">
                                          <p:val>
                                            <p:strVal val="#ppt_y"/>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childTnLst>
                                </p:cTn>
                              </p:par>
                              <p:par>
                                <p:cTn id="54" presetID="2" presetClass="entr" presetSubtype="8" decel="52000"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750" fill="hold"/>
                                        <p:tgtEl>
                                          <p:spTgt spid="73"/>
                                        </p:tgtEl>
                                        <p:attrNameLst>
                                          <p:attrName>ppt_x</p:attrName>
                                        </p:attrNameLst>
                                      </p:cBhvr>
                                      <p:tavLst>
                                        <p:tav tm="0">
                                          <p:val>
                                            <p:strVal val="0-#ppt_w/2"/>
                                          </p:val>
                                        </p:tav>
                                        <p:tav tm="100000">
                                          <p:val>
                                            <p:strVal val="#ppt_x"/>
                                          </p:val>
                                        </p:tav>
                                      </p:tavLst>
                                    </p:anim>
                                    <p:anim calcmode="lin" valueType="num">
                                      <p:cBhvr additive="base">
                                        <p:cTn id="57" dur="750" fill="hold"/>
                                        <p:tgtEl>
                                          <p:spTgt spid="73"/>
                                        </p:tgtEl>
                                        <p:attrNameLst>
                                          <p:attrName>ppt_y</p:attrName>
                                        </p:attrNameLst>
                                      </p:cBhvr>
                                      <p:tavLst>
                                        <p:tav tm="0">
                                          <p:val>
                                            <p:strVal val="#ppt_y"/>
                                          </p:val>
                                        </p:tav>
                                        <p:tav tm="100000">
                                          <p:val>
                                            <p:strVal val="#ppt_y"/>
                                          </p:val>
                                        </p:tav>
                                      </p:tavLst>
                                    </p:anim>
                                  </p:childTnLst>
                                </p:cTn>
                              </p:par>
                              <p:par>
                                <p:cTn id="58" presetID="10" presetClass="entr" presetSubtype="0" fill="hold" grpId="1" nodeType="with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750"/>
                                        <p:tgtEl>
                                          <p:spTgt spid="73"/>
                                        </p:tgtEl>
                                      </p:cBhvr>
                                    </p:animEffect>
                                  </p:childTnLst>
                                </p:cTn>
                              </p:par>
                              <p:par>
                                <p:cTn id="61" presetID="53" presetClass="entr" presetSubtype="16" fill="hold" grpId="0" nodeType="withEffect">
                                  <p:stCondLst>
                                    <p:cond delay="0"/>
                                  </p:stCondLst>
                                  <p:iterate type="lt">
                                    <p:tmPct val="10000"/>
                                  </p:iterate>
                                  <p:childTnLst>
                                    <p:set>
                                      <p:cBhvr>
                                        <p:cTn id="62" dur="1" fill="hold">
                                          <p:stCondLst>
                                            <p:cond delay="0"/>
                                          </p:stCondLst>
                                        </p:cTn>
                                        <p:tgtEl>
                                          <p:spTgt spid="49"/>
                                        </p:tgtEl>
                                        <p:attrNameLst>
                                          <p:attrName>style.visibility</p:attrName>
                                        </p:attrNameLst>
                                      </p:cBhvr>
                                      <p:to>
                                        <p:strVal val="visible"/>
                                      </p:to>
                                    </p:set>
                                    <p:anim calcmode="lin" valueType="num">
                                      <p:cBhvr>
                                        <p:cTn id="63" dur="250" fill="hold"/>
                                        <p:tgtEl>
                                          <p:spTgt spid="49"/>
                                        </p:tgtEl>
                                        <p:attrNameLst>
                                          <p:attrName>ppt_w</p:attrName>
                                        </p:attrNameLst>
                                      </p:cBhvr>
                                      <p:tavLst>
                                        <p:tav tm="0">
                                          <p:val>
                                            <p:fltVal val="0"/>
                                          </p:val>
                                        </p:tav>
                                        <p:tav tm="100000">
                                          <p:val>
                                            <p:strVal val="#ppt_w"/>
                                          </p:val>
                                        </p:tav>
                                      </p:tavLst>
                                    </p:anim>
                                    <p:anim calcmode="lin" valueType="num">
                                      <p:cBhvr>
                                        <p:cTn id="64" dur="250" fill="hold"/>
                                        <p:tgtEl>
                                          <p:spTgt spid="49"/>
                                        </p:tgtEl>
                                        <p:attrNameLst>
                                          <p:attrName>ppt_h</p:attrName>
                                        </p:attrNameLst>
                                      </p:cBhvr>
                                      <p:tavLst>
                                        <p:tav tm="0">
                                          <p:val>
                                            <p:fltVal val="0"/>
                                          </p:val>
                                        </p:tav>
                                        <p:tav tm="100000">
                                          <p:val>
                                            <p:strVal val="#ppt_h"/>
                                          </p:val>
                                        </p:tav>
                                      </p:tavLst>
                                    </p:anim>
                                    <p:animEffect transition="in" filter="fade">
                                      <p:cBhvr>
                                        <p:cTn id="65"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73" grpId="0" animBg="1"/>
      <p:bldP spid="73" grpId="1" animBg="1"/>
      <p:bldP spid="47" grpId="0"/>
      <p:bldP spid="48" grpId="0"/>
      <p:bldP spid="49" grpId="0"/>
      <p:bldP spid="63" grpId="0" animBg="1"/>
      <p:bldP spid="63" grpId="1"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7"/>
          <p:cNvSpPr/>
          <p:nvPr/>
        </p:nvSpPr>
        <p:spPr>
          <a:xfrm>
            <a:off x="1569110" y="390775"/>
            <a:ext cx="10310515" cy="738664"/>
          </a:xfrm>
          <a:prstGeom prst="rect">
            <a:avLst/>
          </a:prstGeom>
        </p:spPr>
        <p:txBody>
          <a:bodyPr wrap="none" lIns="0" tIns="0" rIns="0" bIns="0">
            <a:spAutoFit/>
          </a:bodyPr>
          <a:lstStyle/>
          <a:p>
            <a:r>
              <a:rPr lang="zh-TW" altLang="en-US" sz="4800" b="1" dirty="0">
                <a:solidFill>
                  <a:schemeClr val="bg1"/>
                </a:solidFill>
                <a:cs typeface="+mn-ea"/>
                <a:sym typeface="+mn-lt"/>
              </a:rPr>
              <a:t>結論</a:t>
            </a:r>
            <a:r>
              <a:rPr lang="en-US" altLang="zh-TW" sz="4800" b="1" dirty="0">
                <a:solidFill>
                  <a:schemeClr val="bg1"/>
                </a:solidFill>
                <a:cs typeface="+mn-ea"/>
                <a:sym typeface="+mn-lt"/>
              </a:rPr>
              <a:t>-</a:t>
            </a:r>
            <a:r>
              <a:rPr lang="zh-TW" altLang="en-US" sz="4800" b="1" dirty="0">
                <a:solidFill>
                  <a:schemeClr val="bg1"/>
                </a:solidFill>
                <a:cs typeface="+mn-ea"/>
              </a:rPr>
              <a:t>實施英語兩班</a:t>
            </a:r>
            <a:r>
              <a:rPr lang="zh-TW" altLang="en-US" sz="4800" b="1" dirty="0">
                <a:solidFill>
                  <a:schemeClr val="bg1"/>
                </a:solidFill>
                <a:latin typeface="+mn-ea"/>
                <a:cs typeface="+mn-ea"/>
              </a:rPr>
              <a:t>三組對</a:t>
            </a:r>
            <a:r>
              <a:rPr lang="zh-TW" altLang="en-US" sz="4800" b="1" dirty="0">
                <a:solidFill>
                  <a:schemeClr val="bg1"/>
                </a:solidFill>
                <a:cs typeface="+mn-ea"/>
              </a:rPr>
              <a:t>學生的影響</a:t>
            </a:r>
            <a:endParaRPr lang="en-US" sz="4800" b="1" dirty="0">
              <a:solidFill>
                <a:schemeClr val="bg1"/>
              </a:solidFill>
              <a:cs typeface="+mn-ea"/>
              <a:sym typeface="+mn-lt"/>
            </a:endParaRPr>
          </a:p>
        </p:txBody>
      </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30" y="337090"/>
            <a:ext cx="1053817" cy="990260"/>
          </a:xfrm>
          <a:prstGeom prst="rect">
            <a:avLst/>
          </a:prstGeom>
        </p:spPr>
      </p:pic>
      <p:sp>
        <p:nvSpPr>
          <p:cNvPr id="7" name="文字版面配置區 6">
            <a:extLst>
              <a:ext uri="{FF2B5EF4-FFF2-40B4-BE49-F238E27FC236}">
                <a16:creationId xmlns="" xmlns:a16="http://schemas.microsoft.com/office/drawing/2014/main" id="{A5A30AA7-8BF5-4EAC-A721-A961E95D8FD9}"/>
              </a:ext>
            </a:extLst>
          </p:cNvPr>
          <p:cNvSpPr>
            <a:spLocks noGrp="1"/>
          </p:cNvSpPr>
          <p:nvPr>
            <p:ph type="body" idx="1"/>
          </p:nvPr>
        </p:nvSpPr>
        <p:spPr>
          <a:xfrm>
            <a:off x="474704" y="1827111"/>
            <a:ext cx="11404921" cy="5200772"/>
          </a:xfrm>
        </p:spPr>
        <p:txBody>
          <a:bodyPr>
            <a:noAutofit/>
          </a:bodyPr>
          <a:lstStyle/>
          <a:p>
            <a:pPr>
              <a:lnSpc>
                <a:spcPts val="4800"/>
              </a:lnSpc>
              <a:spcBef>
                <a:spcPts val="0"/>
              </a:spcBef>
            </a:pPr>
            <a:r>
              <a:rPr lang="en-US" altLang="zh-TW" sz="3000" b="1" dirty="0" smtClean="0">
                <a:solidFill>
                  <a:srgbClr val="FFFF00"/>
                </a:solidFill>
                <a:latin typeface="新細明體" panose="02020500000000000000" pitchFamily="18" charset="-120"/>
                <a:ea typeface="新細明體" panose="02020500000000000000" pitchFamily="18" charset="-120"/>
                <a:cs typeface="+mn-ea"/>
              </a:rPr>
              <a:t>(1) </a:t>
            </a:r>
            <a:r>
              <a:rPr lang="zh-TW" altLang="en-US" sz="3000" b="1" dirty="0" smtClean="0">
                <a:solidFill>
                  <a:srgbClr val="FFFF00"/>
                </a:solidFill>
                <a:latin typeface="新細明體" panose="02020500000000000000" pitchFamily="18" charset="-120"/>
                <a:ea typeface="新細明體" panose="02020500000000000000" pitchFamily="18" charset="-120"/>
                <a:cs typeface="+mn-ea"/>
              </a:rPr>
              <a:t>七、八</a:t>
            </a:r>
            <a:r>
              <a:rPr lang="zh-TW" altLang="en-US" sz="3000" b="1" dirty="0" smtClean="0">
                <a:solidFill>
                  <a:srgbClr val="FFFF00"/>
                </a:solidFill>
                <a:latin typeface="新細明體" panose="02020500000000000000" pitchFamily="18" charset="-120"/>
                <a:ea typeface="新細明體" panose="02020500000000000000" pitchFamily="18" charset="-120"/>
                <a:cs typeface="+mn-ea"/>
              </a:rPr>
              <a:t>年級</a:t>
            </a:r>
            <a:r>
              <a:rPr lang="en-US" altLang="zh-TW" sz="3000" b="1" dirty="0" smtClean="0">
                <a:solidFill>
                  <a:srgbClr val="FFFF00"/>
                </a:solidFill>
                <a:latin typeface="新細明體" panose="02020500000000000000" pitchFamily="18" charset="-120"/>
                <a:ea typeface="新細明體" panose="02020500000000000000" pitchFamily="18" charset="-120"/>
                <a:cs typeface="+mn-ea"/>
              </a:rPr>
              <a:t>AB</a:t>
            </a:r>
            <a:r>
              <a:rPr lang="zh-TW" altLang="en-US" sz="3000" b="1" dirty="0" smtClean="0">
                <a:solidFill>
                  <a:srgbClr val="FFFF00"/>
                </a:solidFill>
                <a:latin typeface="新細明體" panose="02020500000000000000" pitchFamily="18" charset="-120"/>
                <a:ea typeface="新細明體" panose="02020500000000000000" pitchFamily="18" charset="-120"/>
                <a:cs typeface="+mn-ea"/>
              </a:rPr>
              <a:t>組</a:t>
            </a:r>
            <a:r>
              <a:rPr lang="zh-TW" altLang="en-US" sz="3000" b="1" dirty="0" smtClean="0">
                <a:solidFill>
                  <a:srgbClr val="FFFF00"/>
                </a:solidFill>
                <a:latin typeface="新細明體" panose="02020500000000000000" pitchFamily="18" charset="-120"/>
                <a:ea typeface="新細明體" panose="02020500000000000000" pitchFamily="18" charset="-120"/>
                <a:cs typeface="+mn-ea"/>
              </a:rPr>
              <a:t>＋</a:t>
            </a:r>
            <a:r>
              <a:rPr lang="zh-TW" altLang="en-US" sz="3000" b="1" dirty="0">
                <a:solidFill>
                  <a:srgbClr val="FFFF00"/>
                </a:solidFill>
                <a:latin typeface="新細明體" panose="02020500000000000000" pitchFamily="18" charset="-120"/>
                <a:ea typeface="新細明體" panose="02020500000000000000" pitchFamily="18" charset="-120"/>
                <a:cs typeface="+mn-ea"/>
              </a:rPr>
              <a:t>七年級</a:t>
            </a:r>
            <a:r>
              <a:rPr lang="en-US" altLang="zh-TW" sz="3000" b="1" dirty="0" smtClean="0">
                <a:solidFill>
                  <a:srgbClr val="FFFF00"/>
                </a:solidFill>
                <a:latin typeface="新細明體" panose="02020500000000000000" pitchFamily="18" charset="-120"/>
                <a:ea typeface="新細明體" panose="02020500000000000000" pitchFamily="18" charset="-120"/>
                <a:cs typeface="+mn-ea"/>
              </a:rPr>
              <a:t>C</a:t>
            </a:r>
            <a:r>
              <a:rPr lang="zh-TW" altLang="en-US" sz="3000" b="1" dirty="0" smtClean="0">
                <a:solidFill>
                  <a:srgbClr val="FFFF00"/>
                </a:solidFill>
                <a:latin typeface="新細明體" panose="02020500000000000000" pitchFamily="18" charset="-120"/>
                <a:ea typeface="新細明體" panose="02020500000000000000" pitchFamily="18" charset="-120"/>
                <a:cs typeface="+mn-ea"/>
              </a:rPr>
              <a:t>組</a:t>
            </a:r>
            <a:endParaRPr lang="en-US" altLang="zh-TW" sz="3000" b="1" dirty="0">
              <a:solidFill>
                <a:srgbClr val="FFFF00"/>
              </a:solidFill>
              <a:latin typeface="新細明體" panose="02020500000000000000" pitchFamily="18" charset="-120"/>
              <a:ea typeface="新細明體" panose="02020500000000000000" pitchFamily="18" charset="-120"/>
              <a:cs typeface="+mn-ea"/>
            </a:endParaRPr>
          </a:p>
          <a:p>
            <a:pPr>
              <a:lnSpc>
                <a:spcPts val="4800"/>
              </a:lnSpc>
              <a:spcBef>
                <a:spcPts val="0"/>
              </a:spcBef>
            </a:pPr>
            <a:r>
              <a:rPr lang="zh-TW" altLang="en-US" sz="3000" b="1" dirty="0" smtClean="0">
                <a:solidFill>
                  <a:schemeClr val="bg1"/>
                </a:solidFill>
                <a:latin typeface="+mn-ea"/>
                <a:cs typeface="+mn-ea"/>
              </a:rPr>
              <a:t>過半數學</a:t>
            </a:r>
            <a:r>
              <a:rPr lang="zh-TW" altLang="en-US" sz="3000" b="1" dirty="0">
                <a:solidFill>
                  <a:schemeClr val="bg1"/>
                </a:solidFill>
                <a:latin typeface="+mn-ea"/>
                <a:cs typeface="+mn-ea"/>
              </a:rPr>
              <a:t>生</a:t>
            </a:r>
            <a:r>
              <a:rPr lang="zh-TW" altLang="en-US" sz="3000" b="1" dirty="0" smtClean="0">
                <a:solidFill>
                  <a:schemeClr val="bg1"/>
                </a:solidFill>
                <a:latin typeface="+mn-ea"/>
                <a:cs typeface="+mn-ea"/>
              </a:rPr>
              <a:t>願意主動</a:t>
            </a:r>
            <a:r>
              <a:rPr lang="zh-TW" altLang="en-US" sz="3000" b="1" dirty="0">
                <a:solidFill>
                  <a:schemeClr val="bg1"/>
                </a:solidFill>
                <a:latin typeface="+mn-ea"/>
                <a:cs typeface="+mn-ea"/>
              </a:rPr>
              <a:t>學習</a:t>
            </a:r>
            <a:r>
              <a:rPr lang="zh-TW" altLang="en-US" sz="3000" b="1" dirty="0" smtClean="0">
                <a:solidFill>
                  <a:schemeClr val="bg1"/>
                </a:solidFill>
                <a:latin typeface="+mn-ea"/>
                <a:cs typeface="+mn-ea"/>
              </a:rPr>
              <a:t>英語，覺得課程內容適合自己的程度。</a:t>
            </a:r>
            <a:endParaRPr lang="en-US" altLang="zh-TW" sz="3000" b="1" dirty="0" smtClean="0">
              <a:solidFill>
                <a:schemeClr val="bg1"/>
              </a:solidFill>
              <a:latin typeface="+mn-ea"/>
              <a:cs typeface="+mn-ea"/>
            </a:endParaRPr>
          </a:p>
          <a:p>
            <a:pPr>
              <a:lnSpc>
                <a:spcPts val="4800"/>
              </a:lnSpc>
              <a:spcBef>
                <a:spcPts val="600"/>
              </a:spcBef>
            </a:pPr>
            <a:r>
              <a:rPr lang="zh-TW" altLang="en-US" sz="3000" b="1" dirty="0" smtClean="0">
                <a:solidFill>
                  <a:schemeClr val="bg1"/>
                </a:solidFill>
                <a:latin typeface="+mn-ea"/>
                <a:cs typeface="+mn-ea"/>
              </a:rPr>
              <a:t>過半數</a:t>
            </a:r>
            <a:r>
              <a:rPr lang="zh-TW" altLang="en-US" sz="3000" b="1" dirty="0">
                <a:solidFill>
                  <a:schemeClr val="bg1"/>
                </a:solidFill>
                <a:latin typeface="+mn-ea"/>
                <a:cs typeface="+mn-ea"/>
              </a:rPr>
              <a:t>學生</a:t>
            </a:r>
            <a:r>
              <a:rPr lang="zh-TW" altLang="en-US" sz="3000" b="1" dirty="0" smtClean="0">
                <a:solidFill>
                  <a:schemeClr val="bg1"/>
                </a:solidFill>
                <a:latin typeface="+mn-ea"/>
                <a:cs typeface="+mn-ea"/>
              </a:rPr>
              <a:t>覺得在</a:t>
            </a:r>
            <a:r>
              <a:rPr lang="zh-TW" altLang="en-US" sz="3000" b="1" dirty="0">
                <a:solidFill>
                  <a:schemeClr val="bg1"/>
                </a:solidFill>
                <a:latin typeface="+mn-ea"/>
                <a:cs typeface="+mn-ea"/>
              </a:rPr>
              <a:t>英語學習成效與自信度方面有</a:t>
            </a:r>
            <a:r>
              <a:rPr lang="zh-TW" altLang="en-US" sz="3000" b="1" dirty="0" smtClean="0">
                <a:solidFill>
                  <a:schemeClr val="bg1"/>
                </a:solidFill>
                <a:latin typeface="+mn-ea"/>
                <a:cs typeface="+mn-ea"/>
              </a:rPr>
              <a:t>幫助。</a:t>
            </a:r>
            <a:endParaRPr lang="en-US" altLang="zh-TW" sz="3000" b="1" dirty="0" smtClean="0">
              <a:solidFill>
                <a:schemeClr val="bg1"/>
              </a:solidFill>
              <a:latin typeface="+mn-ea"/>
              <a:cs typeface="+mn-ea"/>
            </a:endParaRPr>
          </a:p>
          <a:p>
            <a:pPr>
              <a:lnSpc>
                <a:spcPts val="4800"/>
              </a:lnSpc>
              <a:spcBef>
                <a:spcPts val="600"/>
              </a:spcBef>
            </a:pPr>
            <a:r>
              <a:rPr lang="zh-TW" altLang="en-US" sz="3000" b="1" dirty="0" smtClean="0">
                <a:solidFill>
                  <a:schemeClr val="bg1"/>
                </a:solidFill>
                <a:latin typeface="+mn-ea"/>
                <a:cs typeface="+mn-ea"/>
              </a:rPr>
              <a:t>半數學生支持</a:t>
            </a:r>
            <a:r>
              <a:rPr lang="zh-TW" altLang="en-US" sz="3000" b="1" dirty="0">
                <a:solidFill>
                  <a:schemeClr val="bg1"/>
                </a:solidFill>
                <a:latin typeface="+mn-ea"/>
                <a:cs typeface="+mn-ea"/>
              </a:rPr>
              <a:t>繼續實施兩班三</a:t>
            </a:r>
            <a:r>
              <a:rPr lang="zh-TW" altLang="en-US" sz="3000" b="1" dirty="0" smtClean="0">
                <a:solidFill>
                  <a:schemeClr val="bg1"/>
                </a:solidFill>
                <a:latin typeface="+mn-ea"/>
                <a:cs typeface="+mn-ea"/>
              </a:rPr>
              <a:t>組。</a:t>
            </a:r>
            <a:endParaRPr lang="en-US" altLang="zh-TW" sz="3000" b="1" dirty="0">
              <a:solidFill>
                <a:schemeClr val="bg1"/>
              </a:solidFill>
              <a:latin typeface="+mn-ea"/>
              <a:cs typeface="+mn-ea"/>
            </a:endParaRPr>
          </a:p>
          <a:p>
            <a:pPr>
              <a:spcBef>
                <a:spcPts val="600"/>
              </a:spcBef>
            </a:pPr>
            <a:endParaRPr lang="zh-TW" altLang="en-US" sz="3200" b="1" dirty="0">
              <a:solidFill>
                <a:schemeClr val="bg1"/>
              </a:solidFill>
              <a:latin typeface="+mn-ea"/>
              <a:cs typeface="+mn-ea"/>
            </a:endParaRPr>
          </a:p>
        </p:txBody>
      </p:sp>
    </p:spTree>
    <p:extLst>
      <p:ext uri="{BB962C8B-B14F-4D97-AF65-F5344CB8AC3E}">
        <p14:creationId xmlns:p14="http://schemas.microsoft.com/office/powerpoint/2010/main" val="3494874658"/>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7"/>
          <p:cNvSpPr/>
          <p:nvPr/>
        </p:nvSpPr>
        <p:spPr>
          <a:xfrm>
            <a:off x="1569110" y="390775"/>
            <a:ext cx="10310515" cy="738664"/>
          </a:xfrm>
          <a:prstGeom prst="rect">
            <a:avLst/>
          </a:prstGeom>
        </p:spPr>
        <p:txBody>
          <a:bodyPr wrap="none" lIns="0" tIns="0" rIns="0" bIns="0">
            <a:spAutoFit/>
          </a:bodyPr>
          <a:lstStyle/>
          <a:p>
            <a:r>
              <a:rPr lang="zh-TW" altLang="en-US" sz="4800" b="1" dirty="0">
                <a:solidFill>
                  <a:schemeClr val="bg1"/>
                </a:solidFill>
                <a:cs typeface="+mn-ea"/>
                <a:sym typeface="+mn-lt"/>
              </a:rPr>
              <a:t>結論</a:t>
            </a:r>
            <a:r>
              <a:rPr lang="en-US" altLang="zh-TW" sz="4800" b="1" dirty="0">
                <a:solidFill>
                  <a:schemeClr val="bg1"/>
                </a:solidFill>
                <a:cs typeface="+mn-ea"/>
                <a:sym typeface="+mn-lt"/>
              </a:rPr>
              <a:t>-</a:t>
            </a:r>
            <a:r>
              <a:rPr lang="zh-TW" altLang="en-US" sz="4800" b="1" dirty="0">
                <a:solidFill>
                  <a:schemeClr val="bg1"/>
                </a:solidFill>
                <a:cs typeface="+mn-ea"/>
              </a:rPr>
              <a:t>實施英語兩班</a:t>
            </a:r>
            <a:r>
              <a:rPr lang="zh-TW" altLang="en-US" sz="4800" b="1" dirty="0">
                <a:solidFill>
                  <a:schemeClr val="bg1"/>
                </a:solidFill>
                <a:latin typeface="+mn-ea"/>
                <a:cs typeface="+mn-ea"/>
              </a:rPr>
              <a:t>三組對</a:t>
            </a:r>
            <a:r>
              <a:rPr lang="zh-TW" altLang="en-US" sz="4800" b="1" dirty="0">
                <a:solidFill>
                  <a:schemeClr val="bg1"/>
                </a:solidFill>
                <a:cs typeface="+mn-ea"/>
              </a:rPr>
              <a:t>學生的影響</a:t>
            </a:r>
            <a:endParaRPr lang="en-US" sz="4800" b="1" dirty="0">
              <a:solidFill>
                <a:schemeClr val="bg1"/>
              </a:solidFill>
              <a:cs typeface="+mn-ea"/>
              <a:sym typeface="+mn-lt"/>
            </a:endParaRPr>
          </a:p>
        </p:txBody>
      </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30" y="337090"/>
            <a:ext cx="1053817" cy="990260"/>
          </a:xfrm>
          <a:prstGeom prst="rect">
            <a:avLst/>
          </a:prstGeom>
        </p:spPr>
      </p:pic>
      <p:sp>
        <p:nvSpPr>
          <p:cNvPr id="7" name="文字版面配置區 6">
            <a:extLst>
              <a:ext uri="{FF2B5EF4-FFF2-40B4-BE49-F238E27FC236}">
                <a16:creationId xmlns="" xmlns:a16="http://schemas.microsoft.com/office/drawing/2014/main" id="{A5A30AA7-8BF5-4EAC-A721-A961E95D8FD9}"/>
              </a:ext>
            </a:extLst>
          </p:cNvPr>
          <p:cNvSpPr>
            <a:spLocks noGrp="1"/>
          </p:cNvSpPr>
          <p:nvPr>
            <p:ph type="body" idx="1"/>
          </p:nvPr>
        </p:nvSpPr>
        <p:spPr>
          <a:xfrm>
            <a:off x="613459" y="1956122"/>
            <a:ext cx="11404921" cy="4533537"/>
          </a:xfrm>
        </p:spPr>
        <p:txBody>
          <a:bodyPr>
            <a:noAutofit/>
          </a:bodyPr>
          <a:lstStyle/>
          <a:p>
            <a:pPr>
              <a:lnSpc>
                <a:spcPts val="4800"/>
              </a:lnSpc>
              <a:spcBef>
                <a:spcPts val="600"/>
              </a:spcBef>
            </a:pPr>
            <a:r>
              <a:rPr lang="en-US" altLang="zh-TW" sz="3000" b="1" dirty="0" smtClean="0">
                <a:solidFill>
                  <a:srgbClr val="FFFF00"/>
                </a:solidFill>
                <a:latin typeface="新細明體" panose="02020500000000000000" pitchFamily="18" charset="-120"/>
                <a:ea typeface="新細明體" panose="02020500000000000000" pitchFamily="18" charset="-120"/>
                <a:cs typeface="+mn-ea"/>
              </a:rPr>
              <a:t>(2) </a:t>
            </a:r>
            <a:r>
              <a:rPr lang="zh-TW" altLang="en-US" sz="3000" b="1" dirty="0" smtClean="0">
                <a:solidFill>
                  <a:srgbClr val="FFFF00"/>
                </a:solidFill>
                <a:latin typeface="新細明體" panose="02020500000000000000" pitchFamily="18" charset="-120"/>
                <a:ea typeface="新細明體" panose="02020500000000000000" pitchFamily="18" charset="-120"/>
                <a:cs typeface="+mn-ea"/>
              </a:rPr>
              <a:t>七年級</a:t>
            </a:r>
            <a:r>
              <a:rPr lang="en-US" altLang="zh-TW" sz="3000" b="1" dirty="0" smtClean="0">
                <a:solidFill>
                  <a:srgbClr val="FFFF00"/>
                </a:solidFill>
                <a:latin typeface="新細明體" panose="02020500000000000000" pitchFamily="18" charset="-120"/>
                <a:ea typeface="新細明體" panose="02020500000000000000" pitchFamily="18" charset="-120"/>
                <a:cs typeface="+mn-ea"/>
              </a:rPr>
              <a:t>C</a:t>
            </a:r>
            <a:r>
              <a:rPr lang="zh-TW" altLang="en-US" sz="3000" b="1" dirty="0" smtClean="0">
                <a:solidFill>
                  <a:srgbClr val="FFFF00"/>
                </a:solidFill>
                <a:latin typeface="新細明體" panose="02020500000000000000" pitchFamily="18" charset="-120"/>
                <a:ea typeface="新細明體" panose="02020500000000000000" pitchFamily="18" charset="-120"/>
                <a:cs typeface="+mn-ea"/>
              </a:rPr>
              <a:t>組</a:t>
            </a:r>
            <a:endParaRPr lang="en-US" altLang="zh-TW" sz="3000" b="1" dirty="0" smtClean="0">
              <a:solidFill>
                <a:srgbClr val="FFFF00"/>
              </a:solidFill>
              <a:latin typeface="新細明體" panose="02020500000000000000" pitchFamily="18" charset="-120"/>
              <a:ea typeface="新細明體" panose="02020500000000000000" pitchFamily="18" charset="-120"/>
              <a:cs typeface="+mn-ea"/>
            </a:endParaRPr>
          </a:p>
          <a:p>
            <a:pPr>
              <a:lnSpc>
                <a:spcPts val="4800"/>
              </a:lnSpc>
              <a:spcBef>
                <a:spcPts val="600"/>
              </a:spcBef>
            </a:pPr>
            <a:r>
              <a:rPr lang="zh-TW" altLang="en-US" sz="3000" b="1" dirty="0">
                <a:solidFill>
                  <a:schemeClr val="bg1"/>
                </a:solidFill>
                <a:latin typeface="新細明體" panose="02020500000000000000" pitchFamily="18" charset="-120"/>
                <a:ea typeface="新細明體" panose="02020500000000000000" pitchFamily="18" charset="-120"/>
                <a:cs typeface="+mn-ea"/>
              </a:rPr>
              <a:t>　</a:t>
            </a:r>
            <a:r>
              <a:rPr lang="zh-TW" altLang="en-US" sz="1000" b="1" dirty="0">
                <a:solidFill>
                  <a:schemeClr val="bg1"/>
                </a:solidFill>
                <a:latin typeface="新細明體" panose="02020500000000000000" pitchFamily="18" charset="-120"/>
                <a:ea typeface="新細明體" panose="02020500000000000000" pitchFamily="18" charset="-120"/>
                <a:cs typeface="+mn-ea"/>
              </a:rPr>
              <a:t>　</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近半數認為英語聽力有進步，七成以上認為口說能力有進步。</a:t>
            </a:r>
            <a:endParaRPr lang="en-US" altLang="zh-TW" sz="3000" b="1" dirty="0" smtClean="0">
              <a:solidFill>
                <a:schemeClr val="bg1"/>
              </a:solidFill>
              <a:latin typeface="新細明體" panose="02020500000000000000" pitchFamily="18" charset="-120"/>
              <a:ea typeface="新細明體" panose="02020500000000000000" pitchFamily="18" charset="-120"/>
              <a:cs typeface="+mn-ea"/>
            </a:endParaRPr>
          </a:p>
          <a:p>
            <a:pPr>
              <a:lnSpc>
                <a:spcPts val="4800"/>
              </a:lnSpc>
              <a:spcBef>
                <a:spcPts val="600"/>
              </a:spcBef>
            </a:pPr>
            <a:r>
              <a:rPr lang="zh-TW" altLang="en-US" sz="3000" b="1" dirty="0">
                <a:solidFill>
                  <a:schemeClr val="bg1"/>
                </a:solidFill>
                <a:latin typeface="新細明體" panose="02020500000000000000" pitchFamily="18" charset="-120"/>
                <a:ea typeface="新細明體" panose="02020500000000000000" pitchFamily="18" charset="-120"/>
                <a:cs typeface="+mn-ea"/>
              </a:rPr>
              <a:t>　</a:t>
            </a:r>
            <a:r>
              <a:rPr lang="zh-TW" altLang="en-US" sz="1000" b="1" dirty="0" smtClean="0">
                <a:solidFill>
                  <a:schemeClr val="bg1"/>
                </a:solidFill>
                <a:latin typeface="新細明體" panose="02020500000000000000" pitchFamily="18" charset="-120"/>
                <a:ea typeface="新細明體" panose="02020500000000000000" pitchFamily="18" charset="-120"/>
                <a:cs typeface="+mn-ea"/>
              </a:rPr>
              <a:t>　</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低於</a:t>
            </a:r>
            <a:r>
              <a:rPr lang="zh-TW" altLang="en-US" sz="3000" b="1" dirty="0">
                <a:solidFill>
                  <a:schemeClr val="bg1"/>
                </a:solidFill>
                <a:latin typeface="新細明體" panose="02020500000000000000" pitchFamily="18" charset="-120"/>
                <a:ea typeface="新細明體" panose="02020500000000000000" pitchFamily="18" charset="-120"/>
                <a:cs typeface="+mn-ea"/>
              </a:rPr>
              <a:t>四成</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認為讀、寫能力有進步。</a:t>
            </a:r>
            <a:endParaRPr lang="en-US" altLang="zh-TW" sz="3000" b="1" dirty="0">
              <a:solidFill>
                <a:schemeClr val="bg1"/>
              </a:solidFill>
              <a:latin typeface="新細明體" panose="02020500000000000000" pitchFamily="18" charset="-120"/>
              <a:ea typeface="新細明體" panose="02020500000000000000" pitchFamily="18" charset="-120"/>
              <a:cs typeface="+mn-ea"/>
            </a:endParaRPr>
          </a:p>
          <a:p>
            <a:pPr>
              <a:lnSpc>
                <a:spcPts val="4800"/>
              </a:lnSpc>
              <a:spcBef>
                <a:spcPts val="600"/>
              </a:spcBef>
            </a:pPr>
            <a:r>
              <a:rPr lang="zh-TW" altLang="en-US" sz="3000" b="1" dirty="0" smtClean="0">
                <a:solidFill>
                  <a:schemeClr val="bg1"/>
                </a:solidFill>
                <a:latin typeface="新細明體" panose="02020500000000000000" pitchFamily="18" charset="-120"/>
                <a:ea typeface="新細明體" panose="02020500000000000000" pitchFamily="18" charset="-120"/>
                <a:cs typeface="+mn-ea"/>
              </a:rPr>
              <a:t>　</a:t>
            </a:r>
            <a:r>
              <a:rPr lang="zh-TW" altLang="en-US" sz="1000" b="1" dirty="0" smtClean="0">
                <a:solidFill>
                  <a:schemeClr val="bg1"/>
                </a:solidFill>
                <a:latin typeface="新細明體" panose="02020500000000000000" pitchFamily="18" charset="-120"/>
                <a:ea typeface="新細明體" panose="02020500000000000000" pitchFamily="18" charset="-120"/>
                <a:cs typeface="+mn-ea"/>
              </a:rPr>
              <a:t>　</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過半數認為段考成績有進步。</a:t>
            </a:r>
            <a:endParaRPr lang="en-US" altLang="zh-TW" sz="1000" b="1" dirty="0" smtClean="0">
              <a:solidFill>
                <a:schemeClr val="bg1"/>
              </a:solidFill>
              <a:latin typeface="新細明體" panose="02020500000000000000" pitchFamily="18" charset="-120"/>
              <a:ea typeface="新細明體" panose="02020500000000000000" pitchFamily="18" charset="-120"/>
              <a:cs typeface="+mn-ea"/>
            </a:endParaRPr>
          </a:p>
          <a:p>
            <a:pPr>
              <a:lnSpc>
                <a:spcPts val="3800"/>
              </a:lnSpc>
              <a:spcBef>
                <a:spcPts val="0"/>
              </a:spcBef>
            </a:pPr>
            <a:endParaRPr lang="en-US" altLang="zh-TW" sz="800" b="1" dirty="0" smtClean="0">
              <a:solidFill>
                <a:schemeClr val="bg1"/>
              </a:solidFill>
              <a:latin typeface="新細明體" panose="02020500000000000000" pitchFamily="18" charset="-120"/>
              <a:ea typeface="新細明體" panose="02020500000000000000" pitchFamily="18" charset="-120"/>
              <a:cs typeface="+mn-ea"/>
            </a:endParaRPr>
          </a:p>
          <a:p>
            <a:pPr>
              <a:lnSpc>
                <a:spcPts val="3800"/>
              </a:lnSpc>
              <a:spcBef>
                <a:spcPts val="600"/>
              </a:spcBef>
            </a:pPr>
            <a:r>
              <a:rPr lang="zh-TW" altLang="en-US" sz="3000" b="1" dirty="0">
                <a:solidFill>
                  <a:schemeClr val="bg1"/>
                </a:solidFill>
                <a:latin typeface="+mn-ea"/>
                <a:cs typeface="+mn-ea"/>
              </a:rPr>
              <a:t>　</a:t>
            </a:r>
            <a:r>
              <a:rPr lang="zh-TW" altLang="en-US" sz="3000" b="1" dirty="0" smtClean="0">
                <a:solidFill>
                  <a:schemeClr val="bg1"/>
                </a:solidFill>
                <a:latin typeface="+mn-ea"/>
                <a:cs typeface="+mn-ea"/>
              </a:rPr>
              <a:t>　</a:t>
            </a:r>
            <a:endParaRPr lang="en-US" altLang="zh-TW" sz="3000" b="1" dirty="0" smtClean="0">
              <a:solidFill>
                <a:schemeClr val="bg1"/>
              </a:solidFill>
              <a:latin typeface="+mn-ea"/>
              <a:cs typeface="+mn-ea"/>
            </a:endParaRPr>
          </a:p>
          <a:p>
            <a:pPr>
              <a:spcBef>
                <a:spcPts val="600"/>
              </a:spcBef>
            </a:pPr>
            <a:endParaRPr lang="zh-TW" altLang="en-US" sz="3200" b="1" dirty="0">
              <a:solidFill>
                <a:schemeClr val="bg1"/>
              </a:solidFill>
              <a:latin typeface="+mn-ea"/>
              <a:cs typeface="+mn-ea"/>
            </a:endParaRPr>
          </a:p>
        </p:txBody>
      </p:sp>
    </p:spTree>
    <p:extLst>
      <p:ext uri="{BB962C8B-B14F-4D97-AF65-F5344CB8AC3E}">
        <p14:creationId xmlns:p14="http://schemas.microsoft.com/office/powerpoint/2010/main" val="505562380"/>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7"/>
          <p:cNvSpPr txBox="1">
            <a:spLocks noChangeArrowheads="1"/>
          </p:cNvSpPr>
          <p:nvPr/>
        </p:nvSpPr>
        <p:spPr bwMode="auto">
          <a:xfrm>
            <a:off x="1663328" y="1673435"/>
            <a:ext cx="9193725" cy="21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r>
              <a:rPr lang="en-US" altLang="zh-TW" sz="3200" dirty="0"/>
              <a:t>1.</a:t>
            </a:r>
            <a:r>
              <a:rPr lang="zh-TW" altLang="en-US" sz="3200" dirty="0"/>
              <a:t>了解本校英語課實施兩班三組的</a:t>
            </a:r>
            <a:r>
              <a:rPr lang="zh-TW" altLang="en-US" sz="3200" b="1" dirty="0">
                <a:solidFill>
                  <a:srgbClr val="FFFF00"/>
                </a:solidFill>
              </a:rPr>
              <a:t>分組方式</a:t>
            </a:r>
            <a:endParaRPr lang="en-US" altLang="zh-TW" sz="3200" b="1" dirty="0">
              <a:solidFill>
                <a:srgbClr val="FFFF00"/>
              </a:solidFill>
            </a:endParaRPr>
          </a:p>
          <a:p>
            <a:pPr>
              <a:buNone/>
            </a:pPr>
            <a:endParaRPr lang="zh-TW" altLang="en-US" sz="3200" dirty="0"/>
          </a:p>
          <a:p>
            <a:pPr>
              <a:buNone/>
            </a:pPr>
            <a:r>
              <a:rPr lang="zh-TW" altLang="en-US" sz="3200" dirty="0"/>
              <a:t/>
            </a:r>
            <a:br>
              <a:rPr lang="zh-TW" altLang="en-US" sz="3200" dirty="0"/>
            </a:br>
            <a:endParaRPr lang="zh-CN" altLang="en-US" sz="3200" dirty="0">
              <a:solidFill>
                <a:schemeClr val="bg1"/>
              </a:solidFill>
              <a:latin typeface="+mn-lt"/>
              <a:ea typeface="+mn-ea"/>
              <a:cs typeface="+mn-ea"/>
              <a:sym typeface="+mn-lt"/>
            </a:endParaRPr>
          </a:p>
        </p:txBody>
      </p:sp>
      <p:sp>
        <p:nvSpPr>
          <p:cNvPr id="97" name="文本框 7"/>
          <p:cNvSpPr txBox="1">
            <a:spLocks noChangeArrowheads="1"/>
          </p:cNvSpPr>
          <p:nvPr/>
        </p:nvSpPr>
        <p:spPr bwMode="auto">
          <a:xfrm>
            <a:off x="1746064" y="2392514"/>
            <a:ext cx="8115566" cy="110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buNone/>
            </a:pPr>
            <a:endParaRPr lang="en-US" altLang="zh-TW" sz="3200" dirty="0"/>
          </a:p>
          <a:p>
            <a:pPr>
              <a:buNone/>
            </a:pPr>
            <a:r>
              <a:rPr lang="en-US" altLang="zh-TW" sz="3200" dirty="0"/>
              <a:t>2.</a:t>
            </a:r>
            <a:r>
              <a:rPr lang="zh-TW" altLang="en-US" sz="3200" dirty="0"/>
              <a:t>探討</a:t>
            </a:r>
            <a:r>
              <a:rPr lang="zh-TW" altLang="en-US" sz="3200" b="1" dirty="0">
                <a:solidFill>
                  <a:srgbClr val="FFFF00"/>
                </a:solidFill>
              </a:rPr>
              <a:t>本校師生</a:t>
            </a:r>
            <a:r>
              <a:rPr lang="zh-TW" altLang="en-US" sz="3200" dirty="0"/>
              <a:t>對實施英語兩班三組的</a:t>
            </a:r>
            <a:r>
              <a:rPr lang="zh-TW" altLang="en-US" sz="3200" b="1" dirty="0">
                <a:solidFill>
                  <a:srgbClr val="FFFF00"/>
                </a:solidFill>
              </a:rPr>
              <a:t>看法</a:t>
            </a:r>
          </a:p>
        </p:txBody>
      </p:sp>
      <p:sp>
        <p:nvSpPr>
          <p:cNvPr id="99" name="文本框 7"/>
          <p:cNvSpPr txBox="1">
            <a:spLocks noChangeArrowheads="1"/>
          </p:cNvSpPr>
          <p:nvPr/>
        </p:nvSpPr>
        <p:spPr bwMode="auto">
          <a:xfrm>
            <a:off x="1746064" y="3315204"/>
            <a:ext cx="795352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None/>
            </a:pPr>
            <a:endParaRPr lang="en-US" altLang="zh-TW" sz="3200" dirty="0"/>
          </a:p>
          <a:p>
            <a:pPr>
              <a:lnSpc>
                <a:spcPct val="100000"/>
              </a:lnSpc>
              <a:spcBef>
                <a:spcPct val="0"/>
              </a:spcBef>
              <a:buNone/>
            </a:pPr>
            <a:endParaRPr lang="en-US" altLang="zh-TW" sz="3200" dirty="0"/>
          </a:p>
          <a:p>
            <a:pPr>
              <a:lnSpc>
                <a:spcPct val="100000"/>
              </a:lnSpc>
              <a:spcBef>
                <a:spcPct val="0"/>
              </a:spcBef>
              <a:buNone/>
            </a:pPr>
            <a:r>
              <a:rPr lang="en-US" altLang="zh-TW" sz="3200" dirty="0"/>
              <a:t>3.</a:t>
            </a:r>
            <a:r>
              <a:rPr lang="zh-TW" altLang="en-US" sz="3200" dirty="0"/>
              <a:t>分析實施兩班三組對學生</a:t>
            </a:r>
            <a:r>
              <a:rPr lang="zh-TW" altLang="en-US" sz="3200" b="1" dirty="0">
                <a:solidFill>
                  <a:srgbClr val="FFFF00"/>
                </a:solidFill>
              </a:rPr>
              <a:t>英語學習的影響</a:t>
            </a:r>
          </a:p>
          <a:p>
            <a:pPr>
              <a:lnSpc>
                <a:spcPct val="100000"/>
              </a:lnSpc>
              <a:spcBef>
                <a:spcPct val="0"/>
              </a:spcBef>
              <a:buNone/>
            </a:pPr>
            <a:endParaRPr lang="zh-CN" altLang="en-US" sz="3200" dirty="0">
              <a:solidFill>
                <a:schemeClr val="bg1"/>
              </a:solidFill>
              <a:latin typeface="+mn-lt"/>
              <a:ea typeface="+mn-ea"/>
              <a:cs typeface="+mn-ea"/>
              <a:sym typeface="+mn-lt"/>
            </a:endParaRPr>
          </a:p>
        </p:txBody>
      </p:sp>
      <p:sp>
        <p:nvSpPr>
          <p:cNvPr id="107" name="Rectangle 47"/>
          <p:cNvSpPr/>
          <p:nvPr/>
        </p:nvSpPr>
        <p:spPr>
          <a:xfrm>
            <a:off x="1663328" y="371350"/>
            <a:ext cx="2564805" cy="769441"/>
          </a:xfrm>
          <a:prstGeom prst="rect">
            <a:avLst/>
          </a:prstGeom>
        </p:spPr>
        <p:txBody>
          <a:bodyPr wrap="none" lIns="0" tIns="0" rIns="0" bIns="0">
            <a:spAutoFit/>
          </a:bodyPr>
          <a:lstStyle/>
          <a:p>
            <a:r>
              <a:rPr lang="zh-TW" altLang="en-US" sz="5000" b="1" dirty="0">
                <a:solidFill>
                  <a:schemeClr val="bg1"/>
                </a:solidFill>
                <a:cs typeface="+mn-ea"/>
                <a:sym typeface="+mn-lt"/>
              </a:rPr>
              <a:t>研究目的</a:t>
            </a:r>
            <a:endParaRPr lang="en-US" sz="5000" b="1" dirty="0">
              <a:solidFill>
                <a:schemeClr val="bg1"/>
              </a:solidFill>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7"/>
          <p:cNvSpPr/>
          <p:nvPr/>
        </p:nvSpPr>
        <p:spPr>
          <a:xfrm>
            <a:off x="1569110" y="390775"/>
            <a:ext cx="10310515" cy="738664"/>
          </a:xfrm>
          <a:prstGeom prst="rect">
            <a:avLst/>
          </a:prstGeom>
        </p:spPr>
        <p:txBody>
          <a:bodyPr wrap="none" lIns="0" tIns="0" rIns="0" bIns="0">
            <a:spAutoFit/>
          </a:bodyPr>
          <a:lstStyle/>
          <a:p>
            <a:r>
              <a:rPr lang="zh-TW" altLang="en-US" sz="4800" b="1" dirty="0">
                <a:solidFill>
                  <a:schemeClr val="bg1"/>
                </a:solidFill>
                <a:cs typeface="+mn-ea"/>
                <a:sym typeface="+mn-lt"/>
              </a:rPr>
              <a:t>結論</a:t>
            </a:r>
            <a:r>
              <a:rPr lang="en-US" altLang="zh-TW" sz="4800" b="1" dirty="0">
                <a:solidFill>
                  <a:schemeClr val="bg1"/>
                </a:solidFill>
                <a:cs typeface="+mn-ea"/>
                <a:sym typeface="+mn-lt"/>
              </a:rPr>
              <a:t>-</a:t>
            </a:r>
            <a:r>
              <a:rPr lang="zh-TW" altLang="en-US" sz="4800" b="1" dirty="0">
                <a:solidFill>
                  <a:schemeClr val="bg1"/>
                </a:solidFill>
                <a:cs typeface="+mn-ea"/>
              </a:rPr>
              <a:t>實施英語兩班</a:t>
            </a:r>
            <a:r>
              <a:rPr lang="zh-TW" altLang="en-US" sz="4800" b="1" dirty="0">
                <a:solidFill>
                  <a:schemeClr val="bg1"/>
                </a:solidFill>
                <a:latin typeface="+mn-ea"/>
                <a:cs typeface="+mn-ea"/>
              </a:rPr>
              <a:t>三組對</a:t>
            </a:r>
            <a:r>
              <a:rPr lang="zh-TW" altLang="en-US" sz="4800" b="1" dirty="0">
                <a:solidFill>
                  <a:schemeClr val="bg1"/>
                </a:solidFill>
                <a:cs typeface="+mn-ea"/>
              </a:rPr>
              <a:t>學生的影響</a:t>
            </a:r>
            <a:endParaRPr lang="en-US" sz="4800" b="1" dirty="0">
              <a:solidFill>
                <a:schemeClr val="bg1"/>
              </a:solidFill>
              <a:cs typeface="+mn-ea"/>
              <a:sym typeface="+mn-lt"/>
            </a:endParaRPr>
          </a:p>
        </p:txBody>
      </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30" y="337090"/>
            <a:ext cx="1053817" cy="990260"/>
          </a:xfrm>
          <a:prstGeom prst="rect">
            <a:avLst/>
          </a:prstGeom>
        </p:spPr>
      </p:pic>
      <p:sp>
        <p:nvSpPr>
          <p:cNvPr id="7" name="文字版面配置區 6">
            <a:extLst>
              <a:ext uri="{FF2B5EF4-FFF2-40B4-BE49-F238E27FC236}">
                <a16:creationId xmlns="" xmlns:a16="http://schemas.microsoft.com/office/drawing/2014/main" id="{A5A30AA7-8BF5-4EAC-A721-A961E95D8FD9}"/>
              </a:ext>
            </a:extLst>
          </p:cNvPr>
          <p:cNvSpPr>
            <a:spLocks noGrp="1"/>
          </p:cNvSpPr>
          <p:nvPr>
            <p:ph type="body" idx="1"/>
          </p:nvPr>
        </p:nvSpPr>
        <p:spPr>
          <a:xfrm>
            <a:off x="613459" y="1724628"/>
            <a:ext cx="11404921" cy="4765031"/>
          </a:xfrm>
        </p:spPr>
        <p:txBody>
          <a:bodyPr>
            <a:noAutofit/>
          </a:bodyPr>
          <a:lstStyle/>
          <a:p>
            <a:pPr>
              <a:lnSpc>
                <a:spcPts val="3800"/>
              </a:lnSpc>
              <a:spcBef>
                <a:spcPts val="600"/>
              </a:spcBef>
            </a:pPr>
            <a:r>
              <a:rPr lang="en-US" altLang="zh-TW" sz="3000" b="1" dirty="0" smtClean="0">
                <a:solidFill>
                  <a:srgbClr val="FFFF00"/>
                </a:solidFill>
                <a:latin typeface="新細明體" panose="02020500000000000000" pitchFamily="18" charset="-120"/>
                <a:ea typeface="新細明體" panose="02020500000000000000" pitchFamily="18" charset="-120"/>
                <a:cs typeface="+mn-ea"/>
              </a:rPr>
              <a:t>(3) </a:t>
            </a:r>
            <a:r>
              <a:rPr lang="zh-TW" altLang="en-US" sz="3000" b="1" dirty="0" smtClean="0">
                <a:solidFill>
                  <a:srgbClr val="FFFF00"/>
                </a:solidFill>
                <a:latin typeface="新細明體" panose="02020500000000000000" pitchFamily="18" charset="-120"/>
                <a:ea typeface="新細明體" panose="02020500000000000000" pitchFamily="18" charset="-120"/>
                <a:cs typeface="+mn-ea"/>
              </a:rPr>
              <a:t>八年級</a:t>
            </a:r>
            <a:r>
              <a:rPr lang="en-US" altLang="zh-TW" sz="3000" b="1" dirty="0">
                <a:solidFill>
                  <a:srgbClr val="FFFF00"/>
                </a:solidFill>
                <a:latin typeface="新細明體" panose="02020500000000000000" pitchFamily="18" charset="-120"/>
                <a:ea typeface="新細明體" panose="02020500000000000000" pitchFamily="18" charset="-120"/>
                <a:cs typeface="+mn-ea"/>
              </a:rPr>
              <a:t>C</a:t>
            </a:r>
            <a:r>
              <a:rPr lang="zh-TW" altLang="en-US" sz="3000" b="1" dirty="0" smtClean="0">
                <a:solidFill>
                  <a:srgbClr val="FFFF00"/>
                </a:solidFill>
                <a:latin typeface="新細明體" panose="02020500000000000000" pitchFamily="18" charset="-120"/>
                <a:ea typeface="新細明體" panose="02020500000000000000" pitchFamily="18" charset="-120"/>
                <a:cs typeface="+mn-ea"/>
              </a:rPr>
              <a:t>組</a:t>
            </a:r>
            <a:endParaRPr lang="en-US" altLang="zh-TW" sz="3000" b="1" dirty="0" smtClean="0">
              <a:solidFill>
                <a:srgbClr val="FFFF00"/>
              </a:solidFill>
              <a:latin typeface="新細明體" panose="02020500000000000000" pitchFamily="18" charset="-120"/>
              <a:ea typeface="新細明體" panose="02020500000000000000" pitchFamily="18" charset="-120"/>
              <a:cs typeface="+mn-ea"/>
            </a:endParaRPr>
          </a:p>
          <a:p>
            <a:pPr>
              <a:lnSpc>
                <a:spcPts val="3800"/>
              </a:lnSpc>
              <a:spcBef>
                <a:spcPts val="600"/>
              </a:spcBef>
            </a:pPr>
            <a:r>
              <a:rPr lang="zh-TW" altLang="en-US" sz="3000" b="1" dirty="0">
                <a:solidFill>
                  <a:schemeClr val="bg1"/>
                </a:solidFill>
                <a:latin typeface="新細明體" panose="02020500000000000000" pitchFamily="18" charset="-120"/>
                <a:ea typeface="新細明體" panose="02020500000000000000" pitchFamily="18" charset="-120"/>
                <a:cs typeface="+mn-ea"/>
              </a:rPr>
              <a:t>　</a:t>
            </a:r>
            <a:r>
              <a:rPr lang="zh-TW" altLang="en-US" sz="1000" b="1" dirty="0">
                <a:solidFill>
                  <a:schemeClr val="bg1"/>
                </a:solidFill>
                <a:latin typeface="新細明體" panose="02020500000000000000" pitchFamily="18" charset="-120"/>
                <a:ea typeface="新細明體" panose="02020500000000000000" pitchFamily="18" charset="-120"/>
                <a:cs typeface="+mn-ea"/>
              </a:rPr>
              <a:t>　</a:t>
            </a:r>
            <a:r>
              <a:rPr lang="zh-TW" altLang="en-US" sz="3000" b="1" dirty="0">
                <a:solidFill>
                  <a:schemeClr val="bg1"/>
                </a:solidFill>
                <a:latin typeface="新細明體" panose="02020500000000000000" pitchFamily="18" charset="-120"/>
                <a:ea typeface="新細明體" panose="02020500000000000000" pitchFamily="18" charset="-120"/>
                <a:cs typeface="+mn-ea"/>
              </a:rPr>
              <a:t>低於四</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成認為英語聽、說、讀、寫能力都有進步。</a:t>
            </a:r>
            <a:endParaRPr lang="en-US" altLang="zh-TW" sz="3000" b="1" dirty="0" smtClean="0">
              <a:solidFill>
                <a:schemeClr val="bg1"/>
              </a:solidFill>
              <a:latin typeface="新細明體" panose="02020500000000000000" pitchFamily="18" charset="-120"/>
              <a:ea typeface="新細明體" panose="02020500000000000000" pitchFamily="18" charset="-120"/>
              <a:cs typeface="+mn-ea"/>
            </a:endParaRPr>
          </a:p>
          <a:p>
            <a:pPr>
              <a:lnSpc>
                <a:spcPts val="3800"/>
              </a:lnSpc>
              <a:spcBef>
                <a:spcPts val="600"/>
              </a:spcBef>
            </a:pPr>
            <a:r>
              <a:rPr lang="zh-TW" altLang="en-US" sz="3000" b="1" dirty="0" smtClean="0">
                <a:solidFill>
                  <a:schemeClr val="bg1"/>
                </a:solidFill>
                <a:latin typeface="新細明體" panose="02020500000000000000" pitchFamily="18" charset="-120"/>
                <a:ea typeface="新細明體" panose="02020500000000000000" pitchFamily="18" charset="-120"/>
                <a:cs typeface="+mn-ea"/>
              </a:rPr>
              <a:t>　</a:t>
            </a:r>
            <a:r>
              <a:rPr lang="zh-TW" altLang="en-US" sz="1000" b="1" dirty="0" smtClean="0">
                <a:solidFill>
                  <a:schemeClr val="bg1"/>
                </a:solidFill>
                <a:latin typeface="新細明體" panose="02020500000000000000" pitchFamily="18" charset="-120"/>
                <a:ea typeface="新細明體" panose="02020500000000000000" pitchFamily="18" charset="-120"/>
                <a:cs typeface="+mn-ea"/>
              </a:rPr>
              <a:t>　</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過半數認為閱讀能力有退步。</a:t>
            </a:r>
            <a:endParaRPr lang="en-US" altLang="zh-TW" sz="3000" b="1" dirty="0" smtClean="0">
              <a:solidFill>
                <a:schemeClr val="bg1"/>
              </a:solidFill>
              <a:latin typeface="新細明體" panose="02020500000000000000" pitchFamily="18" charset="-120"/>
              <a:ea typeface="新細明體" panose="02020500000000000000" pitchFamily="18" charset="-120"/>
              <a:cs typeface="+mn-ea"/>
            </a:endParaRPr>
          </a:p>
          <a:p>
            <a:pPr>
              <a:lnSpc>
                <a:spcPts val="3800"/>
              </a:lnSpc>
              <a:spcBef>
                <a:spcPts val="600"/>
              </a:spcBef>
            </a:pPr>
            <a:r>
              <a:rPr lang="zh-TW" altLang="en-US" sz="3000" b="1" dirty="0">
                <a:solidFill>
                  <a:schemeClr val="bg1"/>
                </a:solidFill>
                <a:latin typeface="新細明體" panose="02020500000000000000" pitchFamily="18" charset="-120"/>
                <a:ea typeface="新細明體" panose="02020500000000000000" pitchFamily="18" charset="-120"/>
                <a:cs typeface="+mn-ea"/>
              </a:rPr>
              <a:t>　</a:t>
            </a:r>
            <a:r>
              <a:rPr lang="zh-TW" altLang="en-US" sz="1000" b="1" dirty="0">
                <a:solidFill>
                  <a:schemeClr val="bg1"/>
                </a:solidFill>
                <a:latin typeface="新細明體" panose="02020500000000000000" pitchFamily="18" charset="-120"/>
                <a:ea typeface="新細明體" panose="02020500000000000000" pitchFamily="18" charset="-120"/>
                <a:cs typeface="+mn-ea"/>
              </a:rPr>
              <a:t>　</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半數</a:t>
            </a:r>
            <a:r>
              <a:rPr lang="zh-TW" altLang="en-US" sz="3000" b="1" dirty="0">
                <a:solidFill>
                  <a:schemeClr val="bg1"/>
                </a:solidFill>
                <a:latin typeface="新細明體" panose="02020500000000000000" pitchFamily="18" charset="-120"/>
                <a:ea typeface="新細明體" panose="02020500000000000000" pitchFamily="18" charset="-120"/>
                <a:cs typeface="+mn-ea"/>
              </a:rPr>
              <a:t>認為段考</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成績有退步。</a:t>
            </a:r>
            <a:endParaRPr lang="en-US" altLang="zh-TW" sz="3000" b="1" dirty="0" smtClean="0">
              <a:solidFill>
                <a:schemeClr val="bg1"/>
              </a:solidFill>
              <a:latin typeface="新細明體" panose="02020500000000000000" pitchFamily="18" charset="-120"/>
              <a:ea typeface="新細明體" panose="02020500000000000000" pitchFamily="18" charset="-120"/>
              <a:cs typeface="+mn-ea"/>
            </a:endParaRPr>
          </a:p>
          <a:p>
            <a:pPr>
              <a:lnSpc>
                <a:spcPts val="3800"/>
              </a:lnSpc>
              <a:spcBef>
                <a:spcPts val="600"/>
              </a:spcBef>
            </a:pPr>
            <a:r>
              <a:rPr lang="zh-TW" altLang="en-US" sz="3000" b="1" dirty="0" smtClean="0">
                <a:solidFill>
                  <a:schemeClr val="bg1"/>
                </a:solidFill>
                <a:latin typeface="新細明體" panose="02020500000000000000" pitchFamily="18" charset="-120"/>
                <a:ea typeface="新細明體" panose="02020500000000000000" pitchFamily="18" charset="-120"/>
                <a:cs typeface="+mn-ea"/>
              </a:rPr>
              <a:t>　</a:t>
            </a:r>
            <a:r>
              <a:rPr lang="zh-TW" altLang="en-US" sz="1000" b="1" dirty="0" smtClean="0">
                <a:solidFill>
                  <a:schemeClr val="bg1"/>
                </a:solidFill>
                <a:latin typeface="新細明體" panose="02020500000000000000" pitchFamily="18" charset="-120"/>
                <a:ea typeface="新細明體" panose="02020500000000000000" pitchFamily="18" charset="-120"/>
                <a:cs typeface="+mn-ea"/>
              </a:rPr>
              <a:t>　</a:t>
            </a:r>
            <a:r>
              <a:rPr lang="zh-TW" altLang="en-US" sz="3000" b="1" dirty="0">
                <a:solidFill>
                  <a:schemeClr val="bg1"/>
                </a:solidFill>
                <a:latin typeface="新細明體" panose="02020500000000000000" pitchFamily="18" charset="-120"/>
                <a:ea typeface="新細明體" panose="02020500000000000000" pitchFamily="18" charset="-120"/>
                <a:cs typeface="+mn-ea"/>
              </a:rPr>
              <a:t>低於四</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成願意</a:t>
            </a:r>
            <a:r>
              <a:rPr lang="zh-TW" altLang="en-US" sz="3000" b="1" dirty="0">
                <a:solidFill>
                  <a:schemeClr val="bg1"/>
                </a:solidFill>
                <a:latin typeface="新細明體" panose="02020500000000000000" pitchFamily="18" charset="-120"/>
                <a:ea typeface="新細明體" panose="02020500000000000000" pitchFamily="18" charset="-120"/>
                <a:cs typeface="+mn-ea"/>
              </a:rPr>
              <a:t>主動學習英語，覺得課程內容適合自己的</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程度。</a:t>
            </a:r>
            <a:endParaRPr lang="en-US" altLang="zh-TW" sz="3000" b="1" dirty="0" smtClean="0">
              <a:solidFill>
                <a:schemeClr val="bg1"/>
              </a:solidFill>
              <a:latin typeface="新細明體" panose="02020500000000000000" pitchFamily="18" charset="-120"/>
              <a:ea typeface="新細明體" panose="02020500000000000000" pitchFamily="18" charset="-120"/>
              <a:cs typeface="+mn-ea"/>
            </a:endParaRPr>
          </a:p>
          <a:p>
            <a:pPr>
              <a:lnSpc>
                <a:spcPts val="3800"/>
              </a:lnSpc>
              <a:spcBef>
                <a:spcPts val="600"/>
              </a:spcBef>
            </a:pPr>
            <a:r>
              <a:rPr lang="zh-TW" altLang="en-US" sz="3000" b="1" dirty="0" smtClean="0">
                <a:solidFill>
                  <a:schemeClr val="bg1"/>
                </a:solidFill>
                <a:latin typeface="新細明體" panose="02020500000000000000" pitchFamily="18" charset="-120"/>
                <a:ea typeface="新細明體" panose="02020500000000000000" pitchFamily="18" charset="-120"/>
                <a:cs typeface="+mn-ea"/>
              </a:rPr>
              <a:t>     低於</a:t>
            </a:r>
            <a:r>
              <a:rPr lang="zh-TW" altLang="en-US" sz="3000" b="1" dirty="0">
                <a:solidFill>
                  <a:schemeClr val="bg1"/>
                </a:solidFill>
                <a:latin typeface="新細明體" panose="02020500000000000000" pitchFamily="18" charset="-120"/>
                <a:ea typeface="新細明體" panose="02020500000000000000" pitchFamily="18" charset="-120"/>
                <a:cs typeface="+mn-ea"/>
              </a:rPr>
              <a:t>四成</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覺得</a:t>
            </a:r>
            <a:r>
              <a:rPr lang="zh-TW" altLang="en-US" sz="3000" b="1" dirty="0">
                <a:solidFill>
                  <a:schemeClr val="bg1"/>
                </a:solidFill>
                <a:latin typeface="新細明體" panose="02020500000000000000" pitchFamily="18" charset="-120"/>
                <a:ea typeface="新細明體" panose="02020500000000000000" pitchFamily="18" charset="-120"/>
                <a:cs typeface="+mn-ea"/>
              </a:rPr>
              <a:t>在英語學習成效與自信度方面有</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幫助。</a:t>
            </a:r>
            <a:endParaRPr lang="en-US" altLang="zh-TW" sz="3000" b="1" dirty="0" smtClean="0">
              <a:solidFill>
                <a:schemeClr val="bg1"/>
              </a:solidFill>
              <a:latin typeface="新細明體" panose="02020500000000000000" pitchFamily="18" charset="-120"/>
              <a:ea typeface="新細明體" panose="02020500000000000000" pitchFamily="18" charset="-120"/>
              <a:cs typeface="+mn-ea"/>
            </a:endParaRPr>
          </a:p>
          <a:p>
            <a:pPr>
              <a:lnSpc>
                <a:spcPts val="3800"/>
              </a:lnSpc>
              <a:spcBef>
                <a:spcPts val="600"/>
              </a:spcBef>
            </a:pPr>
            <a:r>
              <a:rPr lang="zh-TW" altLang="en-US" sz="3000" b="1" dirty="0" smtClean="0">
                <a:solidFill>
                  <a:schemeClr val="bg1"/>
                </a:solidFill>
                <a:latin typeface="新細明體" panose="02020500000000000000" pitchFamily="18" charset="-120"/>
                <a:ea typeface="新細明體" panose="02020500000000000000" pitchFamily="18" charset="-120"/>
                <a:cs typeface="+mn-ea"/>
              </a:rPr>
              <a:t>     低於</a:t>
            </a:r>
            <a:r>
              <a:rPr lang="zh-TW" altLang="en-US" sz="3000" b="1" dirty="0">
                <a:solidFill>
                  <a:schemeClr val="bg1"/>
                </a:solidFill>
                <a:latin typeface="新細明體" panose="02020500000000000000" pitchFamily="18" charset="-120"/>
                <a:ea typeface="新細明體" panose="02020500000000000000" pitchFamily="18" charset="-120"/>
                <a:cs typeface="+mn-ea"/>
              </a:rPr>
              <a:t>四</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成支持繼續</a:t>
            </a:r>
            <a:r>
              <a:rPr lang="zh-TW" altLang="en-US" sz="3000" b="1" dirty="0">
                <a:solidFill>
                  <a:schemeClr val="bg1"/>
                </a:solidFill>
                <a:latin typeface="新細明體" panose="02020500000000000000" pitchFamily="18" charset="-120"/>
                <a:ea typeface="新細明體" panose="02020500000000000000" pitchFamily="18" charset="-120"/>
                <a:cs typeface="+mn-ea"/>
              </a:rPr>
              <a:t>實施兩班三</a:t>
            </a:r>
            <a:r>
              <a:rPr lang="zh-TW" altLang="en-US" sz="3000" b="1" dirty="0" smtClean="0">
                <a:solidFill>
                  <a:schemeClr val="bg1"/>
                </a:solidFill>
                <a:latin typeface="新細明體" panose="02020500000000000000" pitchFamily="18" charset="-120"/>
                <a:ea typeface="新細明體" panose="02020500000000000000" pitchFamily="18" charset="-120"/>
                <a:cs typeface="+mn-ea"/>
              </a:rPr>
              <a:t>組。</a:t>
            </a:r>
            <a:endParaRPr lang="en-US" altLang="zh-TW" sz="3000" b="1" dirty="0" smtClean="0">
              <a:solidFill>
                <a:schemeClr val="bg1"/>
              </a:solidFill>
              <a:latin typeface="新細明體" panose="02020500000000000000" pitchFamily="18" charset="-120"/>
              <a:ea typeface="新細明體" panose="02020500000000000000" pitchFamily="18" charset="-120"/>
              <a:cs typeface="+mn-ea"/>
            </a:endParaRPr>
          </a:p>
          <a:p>
            <a:pPr>
              <a:lnSpc>
                <a:spcPts val="3800"/>
              </a:lnSpc>
              <a:spcBef>
                <a:spcPts val="600"/>
              </a:spcBef>
            </a:pPr>
            <a:r>
              <a:rPr lang="zh-TW" altLang="en-US" sz="3000" b="1" dirty="0">
                <a:solidFill>
                  <a:schemeClr val="bg1"/>
                </a:solidFill>
                <a:latin typeface="+mn-ea"/>
                <a:cs typeface="+mn-ea"/>
              </a:rPr>
              <a:t>　</a:t>
            </a:r>
            <a:r>
              <a:rPr lang="zh-TW" altLang="en-US" sz="3000" b="1" dirty="0" smtClean="0">
                <a:solidFill>
                  <a:schemeClr val="bg1"/>
                </a:solidFill>
                <a:latin typeface="+mn-ea"/>
                <a:cs typeface="+mn-ea"/>
              </a:rPr>
              <a:t>　</a:t>
            </a:r>
            <a:endParaRPr lang="en-US" altLang="zh-TW" sz="3000" b="1" dirty="0" smtClean="0">
              <a:solidFill>
                <a:schemeClr val="bg1"/>
              </a:solidFill>
              <a:latin typeface="+mn-ea"/>
              <a:cs typeface="+mn-ea"/>
            </a:endParaRPr>
          </a:p>
          <a:p>
            <a:pPr>
              <a:spcBef>
                <a:spcPts val="600"/>
              </a:spcBef>
            </a:pPr>
            <a:endParaRPr lang="zh-TW" altLang="en-US" sz="3200" b="1" dirty="0">
              <a:solidFill>
                <a:schemeClr val="bg1"/>
              </a:solidFill>
              <a:latin typeface="+mn-ea"/>
              <a:cs typeface="+mn-ea"/>
            </a:endParaRPr>
          </a:p>
        </p:txBody>
      </p:sp>
    </p:spTree>
    <p:extLst>
      <p:ext uri="{BB962C8B-B14F-4D97-AF65-F5344CB8AC3E}">
        <p14:creationId xmlns:p14="http://schemas.microsoft.com/office/powerpoint/2010/main" val="3260703300"/>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9105143" y="3954487"/>
            <a:ext cx="2831484" cy="2081549"/>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67" y="1482811"/>
            <a:ext cx="2898598" cy="1997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https://lh4.googleusercontent.com/QaHhLUvukWFY_GxCBBq6s720FJcdaE5NSCdMAW_E0QoTGj7KffFSccgweleX3MLzG7wI00Xsip54n7NWr_TFMvac2TblSU3j3Y2dgZo5GrV_CNxZceAbtKuHluB6AJSV-DzXfk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472" y="1471459"/>
            <a:ext cx="2740596" cy="20088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66" name="组合 65"/>
          <p:cNvGrpSpPr/>
          <p:nvPr/>
        </p:nvGrpSpPr>
        <p:grpSpPr>
          <a:xfrm>
            <a:off x="7081382" y="3255488"/>
            <a:ext cx="960776" cy="960776"/>
            <a:chOff x="1685658" y="3209869"/>
            <a:chExt cx="960776" cy="960776"/>
          </a:xfrm>
        </p:grpSpPr>
        <p:sp>
          <p:nvSpPr>
            <p:cNvPr id="67" name="椭圆 66"/>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latin typeface="+mn-ea"/>
                <a:cs typeface="+mn-ea"/>
                <a:sym typeface="+mn-lt"/>
              </a:endParaRPr>
            </a:p>
          </p:txBody>
        </p:sp>
        <p:sp>
          <p:nvSpPr>
            <p:cNvPr id="68" name="TextBox 67"/>
            <p:cNvSpPr txBox="1"/>
            <p:nvPr/>
          </p:nvSpPr>
          <p:spPr>
            <a:xfrm>
              <a:off x="1757119" y="3508758"/>
              <a:ext cx="817853" cy="400110"/>
            </a:xfrm>
            <a:prstGeom prst="rect">
              <a:avLst/>
            </a:prstGeom>
            <a:noFill/>
          </p:spPr>
          <p:txBody>
            <a:bodyPr wrap="none" rtlCol="0">
              <a:spAutoFit/>
            </a:bodyPr>
            <a:lstStyle>
              <a:defPPr>
                <a:defRPr lang="zh-CN"/>
              </a:defPPr>
              <a:lvl1pPr algn="ctr">
                <a:defRPr sz="2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TW" altLang="en-US" dirty="0">
                  <a:solidFill>
                    <a:srgbClr val="E7E6E6">
                      <a:lumMod val="10000"/>
                    </a:srgbClr>
                  </a:solidFill>
                  <a:effectLst>
                    <a:outerShdw blurRad="50800" dist="50800" dir="13500000" algn="tl" rotWithShape="0">
                      <a:prstClr val="white">
                        <a:alpha val="70000"/>
                      </a:prstClr>
                    </a:outerShdw>
                  </a:effectLst>
                  <a:latin typeface="+mn-ea"/>
                  <a:ea typeface="+mn-ea"/>
                  <a:cs typeface="+mn-ea"/>
                  <a:sym typeface="+mn-lt"/>
                </a:rPr>
                <a:t>第</a:t>
              </a:r>
              <a:r>
                <a:rPr lang="en-US" altLang="zh-TW" dirty="0">
                  <a:solidFill>
                    <a:srgbClr val="E7E6E6">
                      <a:lumMod val="10000"/>
                    </a:srgbClr>
                  </a:solidFill>
                  <a:effectLst>
                    <a:outerShdw blurRad="50800" dist="50800" dir="13500000" algn="tl" rotWithShape="0">
                      <a:prstClr val="white">
                        <a:alpha val="70000"/>
                      </a:prstClr>
                    </a:outerShdw>
                  </a:effectLst>
                  <a:latin typeface="+mn-ea"/>
                  <a:ea typeface="幼圆"/>
                  <a:cs typeface="+mn-ea"/>
                  <a:sym typeface="+mn-lt"/>
                </a:rPr>
                <a:t>3</a:t>
              </a:r>
              <a:r>
                <a:rPr lang="zh-TW" altLang="en-US" dirty="0">
                  <a:solidFill>
                    <a:srgbClr val="E7E6E6">
                      <a:lumMod val="10000"/>
                    </a:srgbClr>
                  </a:solidFill>
                  <a:effectLst>
                    <a:outerShdw blurRad="50800" dist="50800" dir="13500000" algn="tl" rotWithShape="0">
                      <a:prstClr val="white">
                        <a:alpha val="70000"/>
                      </a:prstClr>
                    </a:outerShdw>
                  </a:effectLst>
                  <a:latin typeface="+mn-ea"/>
                  <a:ea typeface="+mn-ea"/>
                  <a:cs typeface="+mn-ea"/>
                  <a:sym typeface="+mn-lt"/>
                </a:rPr>
                <a:t>點</a:t>
              </a:r>
              <a:endParaRPr lang="en-US" altLang="zh-TW" dirty="0">
                <a:solidFill>
                  <a:srgbClr val="E7E6E6">
                    <a:lumMod val="10000"/>
                  </a:srgbClr>
                </a:solidFill>
                <a:effectLst>
                  <a:outerShdw blurRad="50800" dist="50800" dir="13500000" algn="tl" rotWithShape="0">
                    <a:prstClr val="white">
                      <a:alpha val="70000"/>
                    </a:prstClr>
                  </a:outerShdw>
                </a:effectLst>
                <a:latin typeface="+mn-ea"/>
                <a:ea typeface="幼圆"/>
                <a:cs typeface="+mn-ea"/>
                <a:sym typeface="+mn-lt"/>
              </a:endParaRPr>
            </a:p>
          </p:txBody>
        </p:sp>
      </p:grpSp>
      <p:grpSp>
        <p:nvGrpSpPr>
          <p:cNvPr id="69" name="组合 68"/>
          <p:cNvGrpSpPr/>
          <p:nvPr/>
        </p:nvGrpSpPr>
        <p:grpSpPr>
          <a:xfrm>
            <a:off x="10091427" y="3253988"/>
            <a:ext cx="960776" cy="960776"/>
            <a:chOff x="1685658" y="3209869"/>
            <a:chExt cx="960776" cy="960776"/>
          </a:xfrm>
        </p:grpSpPr>
        <p:sp>
          <p:nvSpPr>
            <p:cNvPr id="70" name="椭圆 69"/>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latin typeface="+mn-ea"/>
                <a:cs typeface="+mn-ea"/>
                <a:sym typeface="+mn-lt"/>
              </a:endParaRPr>
            </a:p>
          </p:txBody>
        </p:sp>
        <p:sp>
          <p:nvSpPr>
            <p:cNvPr id="71" name="TextBox 70"/>
            <p:cNvSpPr txBox="1"/>
            <p:nvPr/>
          </p:nvSpPr>
          <p:spPr>
            <a:xfrm>
              <a:off x="1757119" y="3490202"/>
              <a:ext cx="817853" cy="400110"/>
            </a:xfrm>
            <a:prstGeom prst="rect">
              <a:avLst/>
            </a:prstGeom>
            <a:noFill/>
          </p:spPr>
          <p:txBody>
            <a:bodyPr wrap="none" rtlCol="0">
              <a:spAutoFit/>
            </a:bodyPr>
            <a:lstStyle>
              <a:defPPr>
                <a:defRPr lang="zh-CN"/>
              </a:defPPr>
              <a:lvl1pPr algn="ctr">
                <a:defRPr sz="2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TW" altLang="en-US" dirty="0">
                  <a:solidFill>
                    <a:srgbClr val="E7E6E6">
                      <a:lumMod val="10000"/>
                    </a:srgbClr>
                  </a:solidFill>
                  <a:effectLst>
                    <a:outerShdw blurRad="50800" dist="50800" dir="13500000" algn="tl" rotWithShape="0">
                      <a:prstClr val="white">
                        <a:alpha val="70000"/>
                      </a:prstClr>
                    </a:outerShdw>
                  </a:effectLst>
                  <a:latin typeface="+mn-ea"/>
                  <a:ea typeface="+mn-ea"/>
                  <a:cs typeface="+mn-ea"/>
                  <a:sym typeface="+mn-lt"/>
                </a:rPr>
                <a:t>第</a:t>
              </a:r>
              <a:r>
                <a:rPr lang="en-US" altLang="zh-TW" dirty="0">
                  <a:solidFill>
                    <a:srgbClr val="E7E6E6">
                      <a:lumMod val="10000"/>
                    </a:srgbClr>
                  </a:solidFill>
                  <a:effectLst>
                    <a:outerShdw blurRad="50800" dist="50800" dir="13500000" algn="tl" rotWithShape="0">
                      <a:prstClr val="white">
                        <a:alpha val="70000"/>
                      </a:prstClr>
                    </a:outerShdw>
                  </a:effectLst>
                  <a:latin typeface="+mn-ea"/>
                  <a:ea typeface="幼圆"/>
                  <a:cs typeface="+mn-ea"/>
                  <a:sym typeface="+mn-lt"/>
                </a:rPr>
                <a:t>4</a:t>
              </a:r>
              <a:r>
                <a:rPr lang="zh-TW" altLang="en-US" dirty="0">
                  <a:solidFill>
                    <a:srgbClr val="E7E6E6">
                      <a:lumMod val="10000"/>
                    </a:srgbClr>
                  </a:solidFill>
                  <a:effectLst>
                    <a:outerShdw blurRad="50800" dist="50800" dir="13500000" algn="tl" rotWithShape="0">
                      <a:prstClr val="white">
                        <a:alpha val="70000"/>
                      </a:prstClr>
                    </a:outerShdw>
                  </a:effectLst>
                  <a:latin typeface="+mn-ea"/>
                  <a:ea typeface="+mn-ea"/>
                  <a:cs typeface="+mn-ea"/>
                  <a:sym typeface="+mn-lt"/>
                </a:rPr>
                <a:t>點</a:t>
              </a:r>
              <a:endParaRPr lang="en-US" altLang="zh-TW" dirty="0">
                <a:solidFill>
                  <a:srgbClr val="E7E6E6">
                    <a:lumMod val="10000"/>
                  </a:srgbClr>
                </a:solidFill>
                <a:effectLst>
                  <a:outerShdw blurRad="50800" dist="50800" dir="13500000" algn="tl" rotWithShape="0">
                    <a:prstClr val="white">
                      <a:alpha val="70000"/>
                    </a:prstClr>
                  </a:outerShdw>
                </a:effectLst>
                <a:latin typeface="+mn-ea"/>
                <a:ea typeface="幼圆"/>
                <a:cs typeface="+mn-ea"/>
                <a:sym typeface="+mn-lt"/>
              </a:endParaRPr>
            </a:p>
          </p:txBody>
        </p:sp>
      </p:grpSp>
      <p:sp>
        <p:nvSpPr>
          <p:cNvPr id="54" name="TextBox 31"/>
          <p:cNvSpPr txBox="1"/>
          <p:nvPr/>
        </p:nvSpPr>
        <p:spPr>
          <a:xfrm>
            <a:off x="10241554" y="1999445"/>
            <a:ext cx="184730" cy="369332"/>
          </a:xfrm>
          <a:prstGeom prst="rect">
            <a:avLst/>
          </a:prstGeom>
          <a:noFill/>
        </p:spPr>
        <p:txBody>
          <a:bodyPr wrap="none" rtlCol="0">
            <a:spAutoFit/>
          </a:bodyPr>
          <a:lstStyle/>
          <a:p>
            <a:pPr algn="ctr"/>
            <a:endParaRPr lang="zh-CN" altLang="en-US" b="1" dirty="0">
              <a:solidFill>
                <a:srgbClr val="E7E6E6">
                  <a:lumMod val="10000"/>
                </a:srgbClr>
              </a:solidFill>
              <a:cs typeface="+mn-ea"/>
              <a:sym typeface="+mn-lt"/>
            </a:endParaRPr>
          </a:p>
        </p:txBody>
      </p:sp>
      <p:grpSp>
        <p:nvGrpSpPr>
          <p:cNvPr id="6" name="群組 5"/>
          <p:cNvGrpSpPr/>
          <p:nvPr/>
        </p:nvGrpSpPr>
        <p:grpSpPr>
          <a:xfrm>
            <a:off x="6104239" y="3899324"/>
            <a:ext cx="2827829" cy="2136710"/>
            <a:chOff x="5992486" y="3798533"/>
            <a:chExt cx="2906819" cy="2121052"/>
          </a:xfrm>
        </p:grpSpPr>
        <p:sp>
          <p:nvSpPr>
            <p:cNvPr id="77" name="圆角矩形 41"/>
            <p:cNvSpPr/>
            <p:nvPr/>
          </p:nvSpPr>
          <p:spPr>
            <a:xfrm>
              <a:off x="5992486" y="3798533"/>
              <a:ext cx="2740596" cy="2074882"/>
            </a:xfrm>
            <a:prstGeom prst="roundRect">
              <a:avLst/>
            </a:pr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ea"/>
                <a:cs typeface="+mn-ea"/>
                <a:sym typeface="+mn-lt"/>
              </a:endParaRPr>
            </a:p>
          </p:txBody>
        </p:sp>
        <p:sp>
          <p:nvSpPr>
            <p:cNvPr id="42" name="圆角矩形 41"/>
            <p:cNvSpPr/>
            <p:nvPr/>
          </p:nvSpPr>
          <p:spPr>
            <a:xfrm>
              <a:off x="6158709" y="3844703"/>
              <a:ext cx="2740596" cy="2074882"/>
            </a:xfrm>
            <a:prstGeom prst="roundRect">
              <a:avLst/>
            </a:pr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ea"/>
                <a:cs typeface="+mn-ea"/>
                <a:sym typeface="+mn-lt"/>
              </a:endParaRPr>
            </a:p>
          </p:txBody>
        </p:sp>
        <p:sp>
          <p:nvSpPr>
            <p:cNvPr id="74" name="TextBox 43"/>
            <p:cNvSpPr txBox="1"/>
            <p:nvPr/>
          </p:nvSpPr>
          <p:spPr>
            <a:xfrm>
              <a:off x="6598541" y="4076632"/>
              <a:ext cx="1598894" cy="488834"/>
            </a:xfrm>
            <a:prstGeom prst="rect">
              <a:avLst/>
            </a:prstGeom>
            <a:noFill/>
          </p:spPr>
          <p:txBody>
            <a:bodyPr wrap="square" rtlCol="0">
              <a:spAutoFit/>
            </a:bodyPr>
            <a:lstStyle/>
            <a:p>
              <a:pPr algn="ctr"/>
              <a:r>
                <a:rPr lang="zh-TW" altLang="en-US" sz="2600" b="1" dirty="0">
                  <a:solidFill>
                    <a:srgbClr val="E7E6E6">
                      <a:lumMod val="10000"/>
                    </a:srgbClr>
                  </a:solidFill>
                  <a:latin typeface="+mn-ea"/>
                  <a:cs typeface="Arial Unicode MS" pitchFamily="34" charset="-120"/>
                  <a:sym typeface="+mn-lt"/>
                </a:rPr>
                <a:t>交流平台</a:t>
              </a:r>
              <a:endParaRPr lang="zh-CN" altLang="en-US" sz="2600" b="1" dirty="0">
                <a:solidFill>
                  <a:srgbClr val="E7E6E6">
                    <a:lumMod val="10000"/>
                  </a:srgbClr>
                </a:solidFill>
                <a:latin typeface="+mn-ea"/>
                <a:cs typeface="Arial Unicode MS" pitchFamily="34" charset="-120"/>
                <a:sym typeface="+mn-lt"/>
              </a:endParaRPr>
            </a:p>
          </p:txBody>
        </p:sp>
      </p:grpSp>
      <p:sp>
        <p:nvSpPr>
          <p:cNvPr id="75" name="Rectangle 47"/>
          <p:cNvSpPr/>
          <p:nvPr/>
        </p:nvSpPr>
        <p:spPr>
          <a:xfrm>
            <a:off x="1288211" y="540627"/>
            <a:ext cx="1676347" cy="769441"/>
          </a:xfrm>
          <a:prstGeom prst="rect">
            <a:avLst/>
          </a:prstGeom>
        </p:spPr>
        <p:txBody>
          <a:bodyPr wrap="square" lIns="0" tIns="0" rIns="0" bIns="0">
            <a:spAutoFit/>
          </a:bodyPr>
          <a:lstStyle/>
          <a:p>
            <a:r>
              <a:rPr lang="zh-TW" altLang="en-US" sz="5000" b="1" dirty="0">
                <a:solidFill>
                  <a:prstClr val="white"/>
                </a:solidFill>
                <a:cs typeface="+mn-ea"/>
                <a:sym typeface="+mn-lt"/>
              </a:rPr>
              <a:t>建議</a:t>
            </a:r>
            <a:endParaRPr lang="en-US" altLang="zh-TW" sz="5000" b="1" dirty="0">
              <a:solidFill>
                <a:prstClr val="white"/>
              </a:solidFill>
              <a:cs typeface="+mn-ea"/>
              <a:sym typeface="+mn-lt"/>
            </a:endParaRPr>
          </a:p>
        </p:txBody>
      </p:sp>
      <p:pic>
        <p:nvPicPr>
          <p:cNvPr id="76" name="图片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grpSp>
        <p:nvGrpSpPr>
          <p:cNvPr id="47" name="组合 46"/>
          <p:cNvGrpSpPr/>
          <p:nvPr/>
        </p:nvGrpSpPr>
        <p:grpSpPr>
          <a:xfrm>
            <a:off x="1218193" y="3246492"/>
            <a:ext cx="960776" cy="1006775"/>
            <a:chOff x="1685658" y="3209869"/>
            <a:chExt cx="960776" cy="1006775"/>
          </a:xfrm>
        </p:grpSpPr>
        <p:sp>
          <p:nvSpPr>
            <p:cNvPr id="48" name="椭圆 47"/>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latin typeface="+mn-ea"/>
                <a:cs typeface="+mn-ea"/>
                <a:sym typeface="+mn-lt"/>
              </a:endParaRPr>
            </a:p>
          </p:txBody>
        </p:sp>
        <p:sp>
          <p:nvSpPr>
            <p:cNvPr id="49" name="TextBox 48"/>
            <p:cNvSpPr txBox="1"/>
            <p:nvPr/>
          </p:nvSpPr>
          <p:spPr>
            <a:xfrm>
              <a:off x="1757120" y="3508758"/>
              <a:ext cx="817853" cy="707886"/>
            </a:xfrm>
            <a:prstGeom prst="rect">
              <a:avLst/>
            </a:prstGeom>
            <a:noFill/>
          </p:spPr>
          <p:txBody>
            <a:bodyPr wrap="none" rtlCol="0">
              <a:spAutoFit/>
            </a:bodyPr>
            <a:lstStyle>
              <a:defPPr>
                <a:defRPr lang="zh-CN"/>
              </a:defPPr>
              <a:lvl1pPr algn="ctr">
                <a:defRPr sz="24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TW" altLang="en-US" sz="2000" dirty="0">
                  <a:solidFill>
                    <a:srgbClr val="E7E6E6">
                      <a:lumMod val="10000"/>
                    </a:srgbClr>
                  </a:solidFill>
                  <a:effectLst>
                    <a:outerShdw blurRad="50800" dist="50800" dir="13500000" algn="tl" rotWithShape="0">
                      <a:prstClr val="white">
                        <a:alpha val="70000"/>
                      </a:prstClr>
                    </a:outerShdw>
                  </a:effectLst>
                  <a:latin typeface="+mn-ea"/>
                  <a:ea typeface="+mn-ea"/>
                  <a:cs typeface="+mn-ea"/>
                  <a:sym typeface="+mn-lt"/>
                </a:rPr>
                <a:t>第</a:t>
              </a:r>
              <a:r>
                <a:rPr lang="en-US" altLang="zh-TW" sz="2000" dirty="0">
                  <a:solidFill>
                    <a:srgbClr val="E7E6E6">
                      <a:lumMod val="10000"/>
                    </a:srgbClr>
                  </a:solidFill>
                  <a:effectLst>
                    <a:outerShdw blurRad="50800" dist="50800" dir="13500000" algn="tl" rotWithShape="0">
                      <a:prstClr val="white">
                        <a:alpha val="70000"/>
                      </a:prstClr>
                    </a:outerShdw>
                  </a:effectLst>
                  <a:latin typeface="+mn-ea"/>
                  <a:ea typeface="幼圆"/>
                  <a:cs typeface="+mn-ea"/>
                  <a:sym typeface="+mn-lt"/>
                </a:rPr>
                <a:t>1</a:t>
              </a:r>
              <a:r>
                <a:rPr lang="zh-TW" altLang="en-US" sz="2000" dirty="0">
                  <a:solidFill>
                    <a:srgbClr val="E7E6E6">
                      <a:lumMod val="10000"/>
                    </a:srgbClr>
                  </a:solidFill>
                  <a:effectLst>
                    <a:outerShdw blurRad="50800" dist="50800" dir="13500000" algn="tl" rotWithShape="0">
                      <a:prstClr val="white">
                        <a:alpha val="70000"/>
                      </a:prstClr>
                    </a:outerShdw>
                  </a:effectLst>
                  <a:latin typeface="+mn-ea"/>
                  <a:ea typeface="+mn-ea"/>
                  <a:cs typeface="+mn-ea"/>
                  <a:sym typeface="+mn-lt"/>
                </a:rPr>
                <a:t>點</a:t>
              </a:r>
              <a:endParaRPr lang="en-US" altLang="zh-TW" sz="2000" dirty="0">
                <a:solidFill>
                  <a:srgbClr val="E7E6E6">
                    <a:lumMod val="10000"/>
                  </a:srgbClr>
                </a:solidFill>
                <a:effectLst>
                  <a:outerShdw blurRad="50800" dist="50800" dir="13500000" algn="tl" rotWithShape="0">
                    <a:prstClr val="white">
                      <a:alpha val="70000"/>
                    </a:prstClr>
                  </a:outerShdw>
                </a:effectLst>
                <a:latin typeface="+mn-ea"/>
                <a:ea typeface="幼圆"/>
                <a:cs typeface="+mn-ea"/>
                <a:sym typeface="+mn-lt"/>
              </a:endParaRPr>
            </a:p>
            <a:p>
              <a:endParaRPr lang="zh-CN" altLang="en-US" sz="2000" dirty="0">
                <a:solidFill>
                  <a:srgbClr val="E7E6E6">
                    <a:lumMod val="10000"/>
                  </a:srgbClr>
                </a:solidFill>
                <a:effectLst>
                  <a:outerShdw blurRad="50800" dist="50800" dir="13500000" algn="tl" rotWithShape="0">
                    <a:prstClr val="white">
                      <a:alpha val="70000"/>
                    </a:prstClr>
                  </a:outerShdw>
                </a:effectLst>
                <a:latin typeface="+mn-ea"/>
                <a:ea typeface="幼圆"/>
                <a:cs typeface="+mn-ea"/>
                <a:sym typeface="+mn-lt"/>
              </a:endParaRPr>
            </a:p>
          </p:txBody>
        </p:sp>
      </p:grpSp>
      <p:grpSp>
        <p:nvGrpSpPr>
          <p:cNvPr id="7" name="群組 6"/>
          <p:cNvGrpSpPr/>
          <p:nvPr/>
        </p:nvGrpSpPr>
        <p:grpSpPr>
          <a:xfrm>
            <a:off x="198999" y="3945835"/>
            <a:ext cx="2940082" cy="2009477"/>
            <a:chOff x="101268" y="3768412"/>
            <a:chExt cx="2988446" cy="2104073"/>
          </a:xfrm>
        </p:grpSpPr>
        <p:sp>
          <p:nvSpPr>
            <p:cNvPr id="78" name="圆角矩形 55"/>
            <p:cNvSpPr/>
            <p:nvPr/>
          </p:nvSpPr>
          <p:spPr>
            <a:xfrm>
              <a:off x="293473" y="3925761"/>
              <a:ext cx="2671085" cy="1946724"/>
            </a:xfrm>
            <a:prstGeom prst="roundRect">
              <a:avLst/>
            </a:pr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grpSp>
          <p:nvGrpSpPr>
            <p:cNvPr id="28" name="组合 27"/>
            <p:cNvGrpSpPr/>
            <p:nvPr/>
          </p:nvGrpSpPr>
          <p:grpSpPr>
            <a:xfrm>
              <a:off x="101268" y="3782290"/>
              <a:ext cx="2988446" cy="2090193"/>
              <a:chOff x="3181434" y="1805261"/>
              <a:chExt cx="2970812" cy="1978134"/>
            </a:xfrm>
          </p:grpSpPr>
          <p:sp>
            <p:nvSpPr>
              <p:cNvPr id="33" name="圆角矩形 32"/>
              <p:cNvSpPr/>
              <p:nvPr/>
            </p:nvSpPr>
            <p:spPr>
              <a:xfrm>
                <a:off x="3181434" y="1805261"/>
                <a:ext cx="2970812" cy="1978134"/>
              </a:xfrm>
              <a:prstGeom prst="roundRect">
                <a:avLst/>
              </a:pr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34" name="TextBox 33"/>
              <p:cNvSpPr txBox="1"/>
              <p:nvPr/>
            </p:nvSpPr>
            <p:spPr>
              <a:xfrm>
                <a:off x="3445368" y="2723986"/>
                <a:ext cx="2407339" cy="271976"/>
              </a:xfrm>
              <a:prstGeom prst="rect">
                <a:avLst/>
              </a:prstGeom>
              <a:noFill/>
            </p:spPr>
            <p:txBody>
              <a:bodyPr wrap="square" rtlCol="0">
                <a:spAutoFit/>
              </a:bodyPr>
              <a:lstStyle/>
              <a:p>
                <a:pPr algn="just"/>
                <a:endParaRPr lang="zh-CN" altLang="en-US" sz="1200" dirty="0">
                  <a:solidFill>
                    <a:prstClr val="white"/>
                  </a:solidFill>
                  <a:cs typeface="+mn-ea"/>
                  <a:sym typeface="+mn-lt"/>
                </a:endParaRPr>
              </a:p>
            </p:txBody>
          </p:sp>
          <p:sp>
            <p:nvSpPr>
              <p:cNvPr id="38" name="TextBox 37"/>
              <p:cNvSpPr txBox="1"/>
              <p:nvPr/>
            </p:nvSpPr>
            <p:spPr>
              <a:xfrm>
                <a:off x="4568635" y="2323876"/>
                <a:ext cx="196409" cy="362634"/>
              </a:xfrm>
              <a:prstGeom prst="rect">
                <a:avLst/>
              </a:prstGeom>
              <a:noFill/>
            </p:spPr>
            <p:txBody>
              <a:bodyPr wrap="none" rtlCol="0">
                <a:spAutoFit/>
              </a:bodyPr>
              <a:lstStyle/>
              <a:p>
                <a:pPr algn="ctr"/>
                <a:endParaRPr lang="zh-CN" altLang="en-US" b="1" dirty="0">
                  <a:solidFill>
                    <a:prstClr val="white"/>
                  </a:solidFill>
                  <a:cs typeface="+mn-ea"/>
                  <a:sym typeface="+mn-lt"/>
                </a:endParaRPr>
              </a:p>
            </p:txBody>
          </p:sp>
        </p:grpSp>
        <p:grpSp>
          <p:nvGrpSpPr>
            <p:cNvPr id="55" name="组合 54"/>
            <p:cNvGrpSpPr/>
            <p:nvPr/>
          </p:nvGrpSpPr>
          <p:grpSpPr>
            <a:xfrm>
              <a:off x="141074" y="3768412"/>
              <a:ext cx="2924660" cy="2028547"/>
              <a:chOff x="2874449" y="1834488"/>
              <a:chExt cx="3535749" cy="1978134"/>
            </a:xfrm>
          </p:grpSpPr>
          <p:sp>
            <p:nvSpPr>
              <p:cNvPr id="56" name="圆角矩形 55"/>
              <p:cNvSpPr/>
              <p:nvPr/>
            </p:nvSpPr>
            <p:spPr>
              <a:xfrm>
                <a:off x="2874449" y="1834488"/>
                <a:ext cx="3200465" cy="1978134"/>
              </a:xfrm>
              <a:prstGeom prst="roundRect">
                <a:avLst/>
              </a:pr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sp>
            <p:nvSpPr>
              <p:cNvPr id="57" name="TextBox 33"/>
              <p:cNvSpPr txBox="1"/>
              <p:nvPr/>
            </p:nvSpPr>
            <p:spPr>
              <a:xfrm>
                <a:off x="3058689" y="2680395"/>
                <a:ext cx="3351509" cy="439958"/>
              </a:xfrm>
              <a:prstGeom prst="rect">
                <a:avLst/>
              </a:prstGeom>
              <a:noFill/>
            </p:spPr>
            <p:txBody>
              <a:bodyPr wrap="square" rtlCol="0">
                <a:spAutoFit/>
              </a:bodyPr>
              <a:lstStyle/>
              <a:p>
                <a:r>
                  <a:rPr lang="zh-TW" altLang="en-US" sz="2200" dirty="0">
                    <a:solidFill>
                      <a:schemeClr val="bg2">
                        <a:lumMod val="10000"/>
                      </a:schemeClr>
                    </a:solidFill>
                    <a:latin typeface="+mn-ea"/>
                    <a:cs typeface="Arial Unicode MS" pitchFamily="34" charset="-120"/>
                    <a:sym typeface="+mn-lt"/>
                  </a:rPr>
                  <a:t>實施時間</a:t>
                </a:r>
                <a:r>
                  <a:rPr lang="en-US" altLang="zh-TW" sz="2200" dirty="0">
                    <a:solidFill>
                      <a:schemeClr val="bg2">
                        <a:lumMod val="10000"/>
                      </a:schemeClr>
                    </a:solidFill>
                    <a:latin typeface="+mn-ea"/>
                    <a:cs typeface="Arial Unicode MS" pitchFamily="34" charset="-120"/>
                    <a:sym typeface="+mn-lt"/>
                  </a:rPr>
                  <a:t>:</a:t>
                </a:r>
                <a:r>
                  <a:rPr lang="zh-TW" altLang="en-US" sz="2200" b="1" dirty="0">
                    <a:solidFill>
                      <a:schemeClr val="bg2">
                        <a:lumMod val="10000"/>
                      </a:schemeClr>
                    </a:solidFill>
                    <a:latin typeface="+mn-ea"/>
                    <a:cs typeface="Arial Unicode MS" pitchFamily="34" charset="-120"/>
                    <a:sym typeface="+mn-lt"/>
                  </a:rPr>
                  <a:t>二年</a:t>
                </a:r>
                <a:r>
                  <a:rPr lang="en-US" altLang="zh-TW" sz="2200" b="1" dirty="0">
                    <a:solidFill>
                      <a:srgbClr val="E7E6E6">
                        <a:lumMod val="10000"/>
                      </a:srgbClr>
                    </a:solidFill>
                    <a:latin typeface="+mn-ea"/>
                    <a:cs typeface="Arial Unicode MS" pitchFamily="34" charset="-120"/>
                    <a:sym typeface="+mn-lt"/>
                  </a:rPr>
                  <a:t>/</a:t>
                </a:r>
                <a:r>
                  <a:rPr lang="zh-TW" altLang="en-US" sz="2200" b="1" dirty="0">
                    <a:solidFill>
                      <a:srgbClr val="FF0000"/>
                    </a:solidFill>
                    <a:latin typeface="+mn-ea"/>
                    <a:cs typeface="Arial Unicode MS" pitchFamily="34" charset="-120"/>
                    <a:sym typeface="+mn-lt"/>
                  </a:rPr>
                  <a:t>三年</a:t>
                </a:r>
                <a:endParaRPr lang="en-US" altLang="zh-TW" sz="2200" b="1" dirty="0">
                  <a:solidFill>
                    <a:srgbClr val="FF0000"/>
                  </a:solidFill>
                  <a:latin typeface="+mn-ea"/>
                  <a:cs typeface="Arial Unicode MS" pitchFamily="34" charset="-120"/>
                  <a:sym typeface="+mn-lt"/>
                </a:endParaRPr>
              </a:p>
            </p:txBody>
          </p:sp>
          <p:sp>
            <p:nvSpPr>
              <p:cNvPr id="58" name="TextBox 37"/>
              <p:cNvSpPr txBox="1"/>
              <p:nvPr/>
            </p:nvSpPr>
            <p:spPr>
              <a:xfrm>
                <a:off x="3443792" y="2138133"/>
                <a:ext cx="2334630" cy="502810"/>
              </a:xfrm>
              <a:prstGeom prst="rect">
                <a:avLst/>
              </a:prstGeom>
              <a:noFill/>
            </p:spPr>
            <p:txBody>
              <a:bodyPr wrap="none" rtlCol="0">
                <a:spAutoFit/>
              </a:bodyPr>
              <a:lstStyle/>
              <a:p>
                <a:pPr algn="ctr"/>
                <a:r>
                  <a:rPr lang="zh-TW" altLang="en-US" sz="2600" b="1" dirty="0">
                    <a:solidFill>
                      <a:srgbClr val="E7E6E6">
                        <a:lumMod val="10000"/>
                      </a:srgbClr>
                    </a:solidFill>
                    <a:latin typeface="+mn-ea"/>
                    <a:cs typeface="Arial Unicode MS" pitchFamily="34" charset="-120"/>
                    <a:sym typeface="+mn-lt"/>
                  </a:rPr>
                  <a:t>後續可追蹤</a:t>
                </a:r>
                <a:endParaRPr lang="en-US" altLang="zh-TW" sz="2600" b="1" dirty="0">
                  <a:solidFill>
                    <a:srgbClr val="E7E6E6">
                      <a:lumMod val="10000"/>
                    </a:srgbClr>
                  </a:solidFill>
                  <a:latin typeface="+mn-ea"/>
                  <a:cs typeface="Arial Unicode MS" pitchFamily="34" charset="-120"/>
                  <a:sym typeface="+mn-lt"/>
                </a:endParaRPr>
              </a:p>
            </p:txBody>
          </p:sp>
        </p:grpSp>
        <p:sp>
          <p:nvSpPr>
            <p:cNvPr id="3" name="文字方塊 2"/>
            <p:cNvSpPr txBox="1"/>
            <p:nvPr/>
          </p:nvSpPr>
          <p:spPr>
            <a:xfrm>
              <a:off x="293472" y="5052863"/>
              <a:ext cx="2772262" cy="451171"/>
            </a:xfrm>
            <a:prstGeom prst="rect">
              <a:avLst/>
            </a:prstGeom>
            <a:noFill/>
          </p:spPr>
          <p:txBody>
            <a:bodyPr wrap="square" rtlCol="0">
              <a:spAutoFit/>
            </a:bodyPr>
            <a:lstStyle/>
            <a:p>
              <a:r>
                <a:rPr lang="zh-TW" altLang="en-US" sz="2200" dirty="0">
                  <a:solidFill>
                    <a:schemeClr val="bg2">
                      <a:lumMod val="10000"/>
                    </a:schemeClr>
                  </a:solidFill>
                  <a:latin typeface="+mn-ea"/>
                  <a:cs typeface="Arial Unicode MS" pitchFamily="34" charset="-120"/>
                </a:rPr>
                <a:t>評量</a:t>
              </a:r>
              <a:r>
                <a:rPr lang="en-US" altLang="zh-TW" sz="2200" dirty="0">
                  <a:solidFill>
                    <a:schemeClr val="bg2">
                      <a:lumMod val="10000"/>
                    </a:schemeClr>
                  </a:solidFill>
                  <a:latin typeface="+mn-ea"/>
                  <a:cs typeface="Arial Unicode MS" pitchFamily="34" charset="-120"/>
                </a:rPr>
                <a:t>:</a:t>
              </a:r>
              <a:r>
                <a:rPr lang="zh-TW" altLang="en-US" sz="2200" b="1" dirty="0">
                  <a:solidFill>
                    <a:schemeClr val="bg2">
                      <a:lumMod val="25000"/>
                    </a:schemeClr>
                  </a:solidFill>
                  <a:latin typeface="+mn-ea"/>
                  <a:cs typeface="Arial Unicode MS" pitchFamily="34" charset="-120"/>
                </a:rPr>
                <a:t>一般</a:t>
              </a:r>
              <a:r>
                <a:rPr lang="en-US" altLang="zh-TW" sz="2200" b="1" dirty="0">
                  <a:solidFill>
                    <a:srgbClr val="E7E6E6">
                      <a:lumMod val="10000"/>
                    </a:srgbClr>
                  </a:solidFill>
                  <a:latin typeface="+mn-ea"/>
                  <a:cs typeface="Arial Unicode MS" pitchFamily="34" charset="-120"/>
                </a:rPr>
                <a:t>/</a:t>
              </a:r>
              <a:r>
                <a:rPr lang="zh-TW" altLang="en-US" sz="2200" b="1" dirty="0">
                  <a:solidFill>
                    <a:srgbClr val="FF0000"/>
                  </a:solidFill>
                  <a:latin typeface="+mn-ea"/>
                  <a:cs typeface="Arial Unicode MS" pitchFamily="34" charset="-120"/>
                </a:rPr>
                <a:t>其他類型</a:t>
              </a:r>
              <a:endParaRPr lang="zh-TW" altLang="en-US" sz="2200" dirty="0">
                <a:solidFill>
                  <a:srgbClr val="FF0000"/>
                </a:solidFill>
                <a:latin typeface="+mn-ea"/>
                <a:cs typeface="Arial Unicode MS" pitchFamily="34" charset="-120"/>
              </a:endParaRPr>
            </a:p>
          </p:txBody>
        </p:sp>
      </p:grpSp>
      <p:sp>
        <p:nvSpPr>
          <p:cNvPr id="11" name="文字方塊 10"/>
          <p:cNvSpPr txBox="1"/>
          <p:nvPr/>
        </p:nvSpPr>
        <p:spPr>
          <a:xfrm>
            <a:off x="6232176" y="4718843"/>
            <a:ext cx="2572737" cy="430887"/>
          </a:xfrm>
          <a:prstGeom prst="rect">
            <a:avLst/>
          </a:prstGeom>
          <a:noFill/>
        </p:spPr>
        <p:txBody>
          <a:bodyPr wrap="square" rtlCol="0">
            <a:spAutoFit/>
          </a:bodyPr>
          <a:lstStyle/>
          <a:p>
            <a:pPr algn="ctr"/>
            <a:r>
              <a:rPr lang="zh-TW" altLang="en-US" sz="2200" dirty="0" smtClean="0">
                <a:solidFill>
                  <a:srgbClr val="E7E6E6">
                    <a:lumMod val="10000"/>
                  </a:srgbClr>
                </a:solidFill>
                <a:latin typeface="+mn-ea"/>
                <a:cs typeface="Arial Unicode MS" pitchFamily="34" charset="-120"/>
              </a:rPr>
              <a:t>教</a:t>
            </a:r>
            <a:r>
              <a:rPr lang="zh-TW" altLang="en-US" sz="2200" dirty="0">
                <a:solidFill>
                  <a:srgbClr val="E7E6E6">
                    <a:lumMod val="10000"/>
                  </a:srgbClr>
                </a:solidFill>
                <a:latin typeface="+mn-ea"/>
                <a:cs typeface="Arial Unicode MS" pitchFamily="34" charset="-120"/>
              </a:rPr>
              <a:t>師</a:t>
            </a:r>
            <a:r>
              <a:rPr lang="zh-TW" altLang="en-US" sz="2200" dirty="0" smtClean="0">
                <a:solidFill>
                  <a:srgbClr val="E7E6E6">
                    <a:lumMod val="10000"/>
                  </a:srgbClr>
                </a:solidFill>
                <a:latin typeface="+mn-ea"/>
                <a:cs typeface="Arial Unicode MS" pitchFamily="34" charset="-120"/>
              </a:rPr>
              <a:t>經驗交流</a:t>
            </a:r>
            <a:endParaRPr lang="zh-TW" altLang="en-US" sz="2200" b="1" dirty="0">
              <a:solidFill>
                <a:srgbClr val="FF0000"/>
              </a:solidFill>
              <a:latin typeface="+mn-ea"/>
              <a:cs typeface="Arial Unicode MS" pitchFamily="34" charset="-120"/>
            </a:endParaRPr>
          </a:p>
        </p:txBody>
      </p:sp>
      <p:grpSp>
        <p:nvGrpSpPr>
          <p:cNvPr id="12" name="群組 11"/>
          <p:cNvGrpSpPr/>
          <p:nvPr/>
        </p:nvGrpSpPr>
        <p:grpSpPr>
          <a:xfrm>
            <a:off x="9081933" y="1482811"/>
            <a:ext cx="3002975" cy="1997479"/>
            <a:chOff x="7878912" y="-492115"/>
            <a:chExt cx="2832897" cy="1977755"/>
          </a:xfrm>
        </p:grpSpPr>
        <p:sp>
          <p:nvSpPr>
            <p:cNvPr id="52" name="圆角矩形 51"/>
            <p:cNvSpPr/>
            <p:nvPr/>
          </p:nvSpPr>
          <p:spPr>
            <a:xfrm>
              <a:off x="7878912" y="-386083"/>
              <a:ext cx="2811002" cy="1871723"/>
            </a:xfrm>
            <a:prstGeom prst="roundRect">
              <a:avLst/>
            </a:pr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sp>
          <p:nvSpPr>
            <p:cNvPr id="80" name="圆角矩形 51"/>
            <p:cNvSpPr/>
            <p:nvPr/>
          </p:nvSpPr>
          <p:spPr>
            <a:xfrm>
              <a:off x="7900807" y="-492115"/>
              <a:ext cx="2811002" cy="1871723"/>
            </a:xfrm>
            <a:prstGeom prst="roundRect">
              <a:avLst/>
            </a:pr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gr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17124">
            <a:off x="10229810" y="4112495"/>
            <a:ext cx="1349546" cy="186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文字方塊 14"/>
          <p:cNvSpPr txBox="1"/>
          <p:nvPr/>
        </p:nvSpPr>
        <p:spPr>
          <a:xfrm>
            <a:off x="9383150" y="1736118"/>
            <a:ext cx="2377328" cy="492443"/>
          </a:xfrm>
          <a:prstGeom prst="rect">
            <a:avLst/>
          </a:prstGeom>
          <a:noFill/>
        </p:spPr>
        <p:txBody>
          <a:bodyPr wrap="square" rtlCol="0">
            <a:spAutoFit/>
          </a:bodyPr>
          <a:lstStyle/>
          <a:p>
            <a:pPr algn="ctr"/>
            <a:r>
              <a:rPr lang="zh-TW" altLang="en-US" sz="2600" b="1" dirty="0">
                <a:solidFill>
                  <a:srgbClr val="E7E6E6">
                    <a:lumMod val="10000"/>
                  </a:srgbClr>
                </a:solidFill>
                <a:latin typeface="+mn-ea"/>
                <a:cs typeface="Arial Unicode MS" pitchFamily="34" charset="-120"/>
              </a:rPr>
              <a:t>其他教學方法</a:t>
            </a:r>
          </a:p>
        </p:txBody>
      </p:sp>
      <p:sp>
        <p:nvSpPr>
          <p:cNvPr id="16" name="文字方塊 15"/>
          <p:cNvSpPr txBox="1"/>
          <p:nvPr/>
        </p:nvSpPr>
        <p:spPr>
          <a:xfrm>
            <a:off x="9113007" y="2246181"/>
            <a:ext cx="2917613" cy="430887"/>
          </a:xfrm>
          <a:prstGeom prst="rect">
            <a:avLst/>
          </a:prstGeom>
          <a:noFill/>
        </p:spPr>
        <p:txBody>
          <a:bodyPr wrap="square" rtlCol="0">
            <a:spAutoFit/>
          </a:bodyPr>
          <a:lstStyle/>
          <a:p>
            <a:pPr algn="ctr"/>
            <a:r>
              <a:rPr lang="zh-TW" altLang="en-US" sz="2200" dirty="0" smtClean="0">
                <a:solidFill>
                  <a:srgbClr val="E7E6E6">
                    <a:lumMod val="10000"/>
                  </a:srgbClr>
                </a:solidFill>
              </a:rPr>
              <a:t>南韓</a:t>
            </a:r>
            <a:endParaRPr lang="zh-TW" altLang="en-US" sz="2200" b="1" dirty="0">
              <a:solidFill>
                <a:srgbClr val="FF0000"/>
              </a:solidFill>
            </a:endParaRPr>
          </a:p>
        </p:txBody>
      </p:sp>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834" r="14710"/>
          <a:stretch/>
        </p:blipFill>
        <p:spPr bwMode="auto">
          <a:xfrm rot="21303325">
            <a:off x="9310768" y="4095455"/>
            <a:ext cx="1191676" cy="173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直線單箭頭接點 17"/>
          <p:cNvCxnSpPr/>
          <p:nvPr/>
        </p:nvCxnSpPr>
        <p:spPr>
          <a:xfrm>
            <a:off x="9238022" y="1281979"/>
            <a:ext cx="432000" cy="1477790"/>
          </a:xfrm>
          <a:prstGeom prst="straightConnector1">
            <a:avLst/>
          </a:prstGeom>
          <a:ln w="57150">
            <a:solidFill>
              <a:schemeClr val="tx1"/>
            </a:solidFill>
            <a:tailEnd type="arrow"/>
          </a:ln>
        </p:spPr>
        <p:style>
          <a:lnRef idx="3">
            <a:schemeClr val="accent3"/>
          </a:lnRef>
          <a:fillRef idx="0">
            <a:schemeClr val="accent3"/>
          </a:fillRef>
          <a:effectRef idx="2">
            <a:schemeClr val="accent3"/>
          </a:effectRef>
          <a:fontRef idx="minor">
            <a:schemeClr val="tx1"/>
          </a:fontRef>
        </p:style>
      </p:cxnSp>
      <p:sp>
        <p:nvSpPr>
          <p:cNvPr id="10" name="圓角矩形 9"/>
          <p:cNvSpPr/>
          <p:nvPr/>
        </p:nvSpPr>
        <p:spPr>
          <a:xfrm>
            <a:off x="3252002" y="3939681"/>
            <a:ext cx="2711779" cy="2035036"/>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nvGrpSpPr>
          <p:cNvPr id="9" name="群組 8"/>
          <p:cNvGrpSpPr/>
          <p:nvPr/>
        </p:nvGrpSpPr>
        <p:grpSpPr>
          <a:xfrm>
            <a:off x="8113204" y="318810"/>
            <a:ext cx="2309865" cy="1059185"/>
            <a:chOff x="7784104" y="395416"/>
            <a:chExt cx="2309865" cy="1059185"/>
          </a:xfrm>
        </p:grpSpPr>
        <p:sp>
          <p:nvSpPr>
            <p:cNvPr id="82" name="爆炸 1 81"/>
            <p:cNvSpPr/>
            <p:nvPr/>
          </p:nvSpPr>
          <p:spPr>
            <a:xfrm>
              <a:off x="7784104" y="395416"/>
              <a:ext cx="2108180" cy="105918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4" name="文字方塊 23"/>
            <p:cNvSpPr txBox="1"/>
            <p:nvPr/>
          </p:nvSpPr>
          <p:spPr>
            <a:xfrm>
              <a:off x="8121454" y="694175"/>
              <a:ext cx="1972515" cy="461665"/>
            </a:xfrm>
            <a:prstGeom prst="rect">
              <a:avLst/>
            </a:prstGeom>
            <a:noFill/>
          </p:spPr>
          <p:txBody>
            <a:bodyPr wrap="square" rtlCol="0">
              <a:spAutoFit/>
            </a:bodyPr>
            <a:lstStyle/>
            <a:p>
              <a:r>
                <a:rPr lang="zh-TW" altLang="en-US" sz="2400" b="1" dirty="0">
                  <a:solidFill>
                    <a:srgbClr val="002060"/>
                  </a:solidFill>
                </a:rPr>
                <a:t>集中學習</a:t>
              </a:r>
            </a:p>
          </p:txBody>
        </p:sp>
      </p:grpSp>
      <p:grpSp>
        <p:nvGrpSpPr>
          <p:cNvPr id="26" name="群組 25"/>
          <p:cNvGrpSpPr/>
          <p:nvPr/>
        </p:nvGrpSpPr>
        <p:grpSpPr>
          <a:xfrm rot="21309317">
            <a:off x="4970152" y="4798867"/>
            <a:ext cx="1287147" cy="1239774"/>
            <a:chOff x="4328030" y="4352833"/>
            <a:chExt cx="1287147" cy="1239774"/>
          </a:xfrm>
        </p:grpSpPr>
        <p:sp>
          <p:nvSpPr>
            <p:cNvPr id="20" name="文字方塊 19"/>
            <p:cNvSpPr txBox="1"/>
            <p:nvPr/>
          </p:nvSpPr>
          <p:spPr>
            <a:xfrm>
              <a:off x="4602025" y="4352833"/>
              <a:ext cx="727427"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zh-TW" sz="3200" b="1" cap="all" dirty="0">
                  <a:ln w="0"/>
                  <a:gradFill flip="none">
                    <a:gsLst>
                      <a:gs pos="0">
                        <a:srgbClr val="FFC000">
                          <a:tint val="75000"/>
                          <a:shade val="75000"/>
                          <a:satMod val="170000"/>
                        </a:srgbClr>
                      </a:gs>
                      <a:gs pos="49000">
                        <a:srgbClr val="FFC000">
                          <a:tint val="88000"/>
                          <a:shade val="65000"/>
                          <a:satMod val="172000"/>
                        </a:srgbClr>
                      </a:gs>
                      <a:gs pos="50000">
                        <a:srgbClr val="FFC000">
                          <a:shade val="65000"/>
                          <a:satMod val="130000"/>
                        </a:srgbClr>
                      </a:gs>
                      <a:gs pos="92000">
                        <a:srgbClr val="FFC000">
                          <a:shade val="50000"/>
                          <a:satMod val="120000"/>
                        </a:srgbClr>
                      </a:gs>
                      <a:gs pos="100000">
                        <a:srgbClr val="FFC000">
                          <a:shade val="48000"/>
                          <a:satMod val="120000"/>
                        </a:srgbClr>
                      </a:gs>
                    </a:gsLst>
                    <a:lin ang="5400000"/>
                  </a:gradFill>
                  <a:effectLst>
                    <a:reflection blurRad="12700" stA="50000" endPos="50000" dist="5000" dir="5400000" sy="-100000" rotWithShape="0"/>
                  </a:effectLst>
                </a:rPr>
                <a:t>A</a:t>
              </a:r>
              <a:endParaRPr lang="zh-TW" altLang="en-US" sz="3200" b="1" cap="all" dirty="0">
                <a:ln w="0"/>
                <a:gradFill flip="none">
                  <a:gsLst>
                    <a:gs pos="0">
                      <a:srgbClr val="FFC000">
                        <a:tint val="75000"/>
                        <a:shade val="75000"/>
                        <a:satMod val="170000"/>
                      </a:srgbClr>
                    </a:gs>
                    <a:gs pos="49000">
                      <a:srgbClr val="FFC000">
                        <a:tint val="88000"/>
                        <a:shade val="65000"/>
                        <a:satMod val="172000"/>
                      </a:srgbClr>
                    </a:gs>
                    <a:gs pos="50000">
                      <a:srgbClr val="FFC000">
                        <a:shade val="65000"/>
                        <a:satMod val="130000"/>
                      </a:srgbClr>
                    </a:gs>
                    <a:gs pos="92000">
                      <a:srgbClr val="FFC000">
                        <a:shade val="50000"/>
                        <a:satMod val="120000"/>
                      </a:srgbClr>
                    </a:gs>
                    <a:gs pos="100000">
                      <a:srgbClr val="FFC000">
                        <a:shade val="48000"/>
                        <a:satMod val="120000"/>
                      </a:srgbClr>
                    </a:gs>
                  </a:gsLst>
                  <a:lin ang="5400000"/>
                </a:gradFill>
                <a:effectLst>
                  <a:reflection blurRad="12700" stA="50000" endPos="50000" dist="5000" dir="5400000" sy="-100000" rotWithShape="0"/>
                </a:effectLst>
              </a:endParaRPr>
            </a:p>
          </p:txBody>
        </p:sp>
        <p:sp>
          <p:nvSpPr>
            <p:cNvPr id="25" name="文字方塊 24"/>
            <p:cNvSpPr txBox="1"/>
            <p:nvPr/>
          </p:nvSpPr>
          <p:spPr>
            <a:xfrm>
              <a:off x="4765323" y="4607722"/>
              <a:ext cx="849854" cy="984885"/>
            </a:xfrm>
            <a:prstGeom prst="rect">
              <a:avLst/>
            </a:prstGeom>
            <a:noFill/>
          </p:spPr>
          <p:txBody>
            <a:bodyPr wrap="square" rtlCol="0">
              <a:spAutoFit/>
            </a:bodyPr>
            <a:lstStyle/>
            <a:p>
              <a:r>
                <a:rPr lang="en-US" altLang="zh-TW" sz="4000" b="1" cap="all" dirty="0">
                  <a:ln w="0"/>
                  <a:gradFill flip="none">
                    <a:gsLst>
                      <a:gs pos="0">
                        <a:srgbClr val="FFC000">
                          <a:tint val="75000"/>
                          <a:shade val="75000"/>
                          <a:satMod val="170000"/>
                        </a:srgbClr>
                      </a:gs>
                      <a:gs pos="49000">
                        <a:srgbClr val="FFC000">
                          <a:tint val="88000"/>
                          <a:shade val="65000"/>
                          <a:satMod val="172000"/>
                        </a:srgbClr>
                      </a:gs>
                      <a:gs pos="50000">
                        <a:srgbClr val="FFC000">
                          <a:shade val="65000"/>
                          <a:satMod val="130000"/>
                        </a:srgbClr>
                      </a:gs>
                      <a:gs pos="92000">
                        <a:srgbClr val="FFC000">
                          <a:shade val="50000"/>
                          <a:satMod val="120000"/>
                        </a:srgbClr>
                      </a:gs>
                      <a:gs pos="100000">
                        <a:srgbClr val="FFC000">
                          <a:shade val="48000"/>
                          <a:satMod val="120000"/>
                        </a:srgbClr>
                      </a:gs>
                    </a:gsLst>
                    <a:lin ang="5400000"/>
                  </a:gradFill>
                  <a:effectLst>
                    <a:reflection blurRad="12700" stA="50000" endPos="50000" dist="5000" dir="5400000" sy="-100000" rotWithShape="0"/>
                  </a:effectLst>
                </a:rPr>
                <a:t>C</a:t>
              </a:r>
              <a:endParaRPr lang="zh-TW" altLang="en-US" sz="4000" b="1" cap="all" dirty="0">
                <a:ln w="0"/>
                <a:gradFill flip="none">
                  <a:gsLst>
                    <a:gs pos="0">
                      <a:srgbClr val="FFC000">
                        <a:tint val="75000"/>
                        <a:shade val="75000"/>
                        <a:satMod val="170000"/>
                      </a:srgbClr>
                    </a:gs>
                    <a:gs pos="49000">
                      <a:srgbClr val="FFC000">
                        <a:tint val="88000"/>
                        <a:shade val="65000"/>
                        <a:satMod val="172000"/>
                      </a:srgbClr>
                    </a:gs>
                    <a:gs pos="50000">
                      <a:srgbClr val="FFC000">
                        <a:shade val="65000"/>
                        <a:satMod val="130000"/>
                      </a:srgbClr>
                    </a:gs>
                    <a:gs pos="92000">
                      <a:srgbClr val="FFC000">
                        <a:shade val="50000"/>
                        <a:satMod val="120000"/>
                      </a:srgbClr>
                    </a:gs>
                    <a:gs pos="100000">
                      <a:srgbClr val="FFC000">
                        <a:shade val="48000"/>
                        <a:satMod val="120000"/>
                      </a:srgbClr>
                    </a:gs>
                  </a:gsLst>
                  <a:lin ang="5400000"/>
                </a:gradFill>
                <a:effectLst>
                  <a:reflection blurRad="12700" stA="50000" endPos="50000" dist="5000" dir="5400000" sy="-100000" rotWithShape="0"/>
                </a:effectLst>
              </a:endParaRPr>
            </a:p>
            <a:p>
              <a:endParaRPr lang="zh-TW" altLang="en-US" dirty="0">
                <a:solidFill>
                  <a:srgbClr val="FFFFFF"/>
                </a:solidFill>
              </a:endParaRPr>
            </a:p>
          </p:txBody>
        </p:sp>
        <p:sp>
          <p:nvSpPr>
            <p:cNvPr id="23" name="文字方塊 22"/>
            <p:cNvSpPr txBox="1"/>
            <p:nvPr/>
          </p:nvSpPr>
          <p:spPr>
            <a:xfrm rot="10755">
              <a:off x="4328030" y="4622120"/>
              <a:ext cx="554123" cy="738664"/>
            </a:xfrm>
            <a:prstGeom prst="rect">
              <a:avLst/>
            </a:prstGeom>
            <a:noFill/>
          </p:spPr>
          <p:txBody>
            <a:bodyPr wrap="square" rtlCol="0">
              <a:spAutoFit/>
            </a:bodyPr>
            <a:lstStyle/>
            <a:p>
              <a:r>
                <a:rPr lang="en-US" altLang="zh-TW" sz="4200" b="1" cap="all" dirty="0">
                  <a:ln w="0"/>
                  <a:gradFill flip="none">
                    <a:gsLst>
                      <a:gs pos="0">
                        <a:srgbClr val="FFC000">
                          <a:tint val="75000"/>
                          <a:shade val="75000"/>
                          <a:satMod val="170000"/>
                        </a:srgbClr>
                      </a:gs>
                      <a:gs pos="49000">
                        <a:srgbClr val="FFC000">
                          <a:tint val="88000"/>
                          <a:shade val="65000"/>
                          <a:satMod val="172000"/>
                        </a:srgbClr>
                      </a:gs>
                      <a:gs pos="50000">
                        <a:srgbClr val="FFC000">
                          <a:shade val="65000"/>
                          <a:satMod val="130000"/>
                        </a:srgbClr>
                      </a:gs>
                      <a:gs pos="92000">
                        <a:srgbClr val="FFC000">
                          <a:shade val="50000"/>
                          <a:satMod val="120000"/>
                        </a:srgbClr>
                      </a:gs>
                      <a:gs pos="100000">
                        <a:srgbClr val="FFC000">
                          <a:shade val="48000"/>
                          <a:satMod val="120000"/>
                        </a:srgbClr>
                      </a:gs>
                    </a:gsLst>
                    <a:lin ang="5400000"/>
                  </a:gradFill>
                  <a:effectLst>
                    <a:reflection blurRad="12700" stA="50000" endPos="50000" dist="5000" dir="5400000" sy="-100000" rotWithShape="0"/>
                  </a:effectLst>
                </a:rPr>
                <a:t>B</a:t>
              </a:r>
              <a:endParaRPr lang="zh-TW" altLang="en-US" sz="4200" b="1" cap="all" dirty="0">
                <a:ln w="0"/>
                <a:gradFill flip="none">
                  <a:gsLst>
                    <a:gs pos="0">
                      <a:srgbClr val="FFC000">
                        <a:tint val="75000"/>
                        <a:shade val="75000"/>
                        <a:satMod val="170000"/>
                      </a:srgbClr>
                    </a:gs>
                    <a:gs pos="49000">
                      <a:srgbClr val="FFC000">
                        <a:tint val="88000"/>
                        <a:shade val="65000"/>
                        <a:satMod val="172000"/>
                      </a:srgbClr>
                    </a:gs>
                    <a:gs pos="50000">
                      <a:srgbClr val="FFC000">
                        <a:shade val="65000"/>
                        <a:satMod val="130000"/>
                      </a:srgbClr>
                    </a:gs>
                    <a:gs pos="92000">
                      <a:srgbClr val="FFC000">
                        <a:shade val="50000"/>
                        <a:satMod val="120000"/>
                      </a:srgbClr>
                    </a:gs>
                    <a:gs pos="100000">
                      <a:srgbClr val="FFC000">
                        <a:shade val="48000"/>
                        <a:satMod val="120000"/>
                      </a:srgbClr>
                    </a:gs>
                  </a:gsLst>
                  <a:lin ang="5400000"/>
                </a:gradFill>
                <a:effectLst>
                  <a:reflection blurRad="12700" stA="50000" endPos="50000" dist="5000" dir="5400000" sy="-100000" rotWithShape="0"/>
                </a:effectLst>
              </a:endParaRPr>
            </a:p>
          </p:txBody>
        </p:sp>
      </p:grpSp>
      <p:grpSp>
        <p:nvGrpSpPr>
          <p:cNvPr id="61" name="组合 60"/>
          <p:cNvGrpSpPr/>
          <p:nvPr/>
        </p:nvGrpSpPr>
        <p:grpSpPr>
          <a:xfrm>
            <a:off x="4169499" y="3246492"/>
            <a:ext cx="960776" cy="960776"/>
            <a:chOff x="1685658" y="3209869"/>
            <a:chExt cx="960776" cy="960776"/>
          </a:xfrm>
        </p:grpSpPr>
        <p:sp>
          <p:nvSpPr>
            <p:cNvPr id="62" name="椭圆 61"/>
            <p:cNvSpPr/>
            <p:nvPr/>
          </p:nvSpPr>
          <p:spPr>
            <a:xfrm>
              <a:off x="1685658" y="3209869"/>
              <a:ext cx="960776" cy="960776"/>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latin typeface="+mn-ea"/>
                <a:cs typeface="+mn-ea"/>
                <a:sym typeface="+mn-lt"/>
              </a:endParaRPr>
            </a:p>
          </p:txBody>
        </p:sp>
        <p:sp>
          <p:nvSpPr>
            <p:cNvPr id="63" name="TextBox 62"/>
            <p:cNvSpPr txBox="1"/>
            <p:nvPr/>
          </p:nvSpPr>
          <p:spPr>
            <a:xfrm>
              <a:off x="1757119" y="3490202"/>
              <a:ext cx="817853" cy="400110"/>
            </a:xfrm>
            <a:prstGeom prst="rect">
              <a:avLst/>
            </a:prstGeom>
            <a:noFill/>
          </p:spPr>
          <p:txBody>
            <a:bodyPr wrap="none" rtlCol="0">
              <a:spAutoFit/>
            </a:bodyPr>
            <a:lstStyle>
              <a:defPPr>
                <a:defRPr lang="zh-CN"/>
              </a:defPPr>
              <a:lvl1pPr algn="ctr">
                <a:defRPr sz="2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zh-TW" altLang="en-US" dirty="0">
                  <a:solidFill>
                    <a:srgbClr val="E7E6E6">
                      <a:lumMod val="10000"/>
                    </a:srgbClr>
                  </a:solidFill>
                  <a:effectLst>
                    <a:outerShdw blurRad="50800" dist="50800" dir="13500000" algn="tl" rotWithShape="0">
                      <a:prstClr val="white">
                        <a:alpha val="70000"/>
                      </a:prstClr>
                    </a:outerShdw>
                  </a:effectLst>
                  <a:latin typeface="+mn-ea"/>
                  <a:ea typeface="+mn-ea"/>
                  <a:cs typeface="+mn-ea"/>
                  <a:sym typeface="+mn-lt"/>
                </a:rPr>
                <a:t>第</a:t>
              </a:r>
              <a:r>
                <a:rPr lang="en-US" altLang="zh-TW" dirty="0">
                  <a:solidFill>
                    <a:srgbClr val="E7E6E6">
                      <a:lumMod val="10000"/>
                    </a:srgbClr>
                  </a:solidFill>
                  <a:effectLst>
                    <a:outerShdw blurRad="50800" dist="50800" dir="13500000" algn="tl" rotWithShape="0">
                      <a:prstClr val="white">
                        <a:alpha val="70000"/>
                      </a:prstClr>
                    </a:outerShdw>
                  </a:effectLst>
                  <a:latin typeface="+mn-ea"/>
                  <a:ea typeface="幼圆"/>
                  <a:cs typeface="+mn-ea"/>
                  <a:sym typeface="+mn-lt"/>
                </a:rPr>
                <a:t>2</a:t>
              </a:r>
              <a:r>
                <a:rPr lang="zh-TW" altLang="en-US" dirty="0">
                  <a:solidFill>
                    <a:srgbClr val="E7E6E6">
                      <a:lumMod val="10000"/>
                    </a:srgbClr>
                  </a:solidFill>
                  <a:effectLst>
                    <a:outerShdw blurRad="50800" dist="50800" dir="13500000" algn="tl" rotWithShape="0">
                      <a:prstClr val="white">
                        <a:alpha val="70000"/>
                      </a:prstClr>
                    </a:outerShdw>
                  </a:effectLst>
                  <a:latin typeface="+mn-ea"/>
                  <a:ea typeface="+mn-ea"/>
                  <a:cs typeface="+mn-ea"/>
                  <a:sym typeface="+mn-lt"/>
                </a:rPr>
                <a:t>點</a:t>
              </a:r>
              <a:endParaRPr lang="en-US" altLang="zh-TW" dirty="0">
                <a:solidFill>
                  <a:srgbClr val="E7E6E6">
                    <a:lumMod val="10000"/>
                  </a:srgbClr>
                </a:solidFill>
                <a:effectLst>
                  <a:outerShdw blurRad="50800" dist="50800" dir="13500000" algn="tl" rotWithShape="0">
                    <a:prstClr val="white">
                      <a:alpha val="70000"/>
                    </a:prstClr>
                  </a:outerShdw>
                </a:effectLst>
                <a:latin typeface="+mn-ea"/>
                <a:ea typeface="幼圆"/>
                <a:cs typeface="+mn-ea"/>
                <a:sym typeface="+mn-lt"/>
              </a:endParaRPr>
            </a:p>
          </p:txBody>
        </p:sp>
      </p:grpSp>
      <p:grpSp>
        <p:nvGrpSpPr>
          <p:cNvPr id="8" name="群組 7"/>
          <p:cNvGrpSpPr/>
          <p:nvPr/>
        </p:nvGrpSpPr>
        <p:grpSpPr>
          <a:xfrm>
            <a:off x="3139081" y="1446176"/>
            <a:ext cx="2977457" cy="2059396"/>
            <a:chOff x="3246561" y="1482810"/>
            <a:chExt cx="2977457" cy="2059396"/>
          </a:xfrm>
        </p:grpSpPr>
        <p:grpSp>
          <p:nvGrpSpPr>
            <p:cNvPr id="5" name="组合 4"/>
            <p:cNvGrpSpPr/>
            <p:nvPr/>
          </p:nvGrpSpPr>
          <p:grpSpPr>
            <a:xfrm>
              <a:off x="3346503" y="1621759"/>
              <a:ext cx="2552834" cy="1920447"/>
              <a:chOff x="3181434" y="1805261"/>
              <a:chExt cx="2970812" cy="1978134"/>
            </a:xfrm>
          </p:grpSpPr>
          <p:sp>
            <p:nvSpPr>
              <p:cNvPr id="4" name="圆角矩形 3"/>
              <p:cNvSpPr/>
              <p:nvPr/>
            </p:nvSpPr>
            <p:spPr>
              <a:xfrm>
                <a:off x="3181434" y="1805261"/>
                <a:ext cx="2970812" cy="1978134"/>
              </a:xfrm>
              <a:prstGeom prst="roundRect">
                <a:avLst/>
              </a:pr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ea"/>
                  <a:cs typeface="+mn-ea"/>
                  <a:sym typeface="+mn-lt"/>
                </a:endParaRPr>
              </a:p>
            </p:txBody>
          </p:sp>
          <p:sp>
            <p:nvSpPr>
              <p:cNvPr id="64" name="TextBox 63"/>
              <p:cNvSpPr txBox="1"/>
              <p:nvPr/>
            </p:nvSpPr>
            <p:spPr>
              <a:xfrm>
                <a:off x="3445368" y="2514240"/>
                <a:ext cx="2407339" cy="285320"/>
              </a:xfrm>
              <a:prstGeom prst="rect">
                <a:avLst/>
              </a:prstGeom>
              <a:noFill/>
            </p:spPr>
            <p:txBody>
              <a:bodyPr wrap="square" rtlCol="0">
                <a:spAutoFit/>
              </a:bodyPr>
              <a:lstStyle/>
              <a:p>
                <a:pPr algn="just"/>
                <a:endParaRPr lang="zh-CN" altLang="en-US" sz="1200" dirty="0">
                  <a:solidFill>
                    <a:prstClr val="white"/>
                  </a:solidFill>
                  <a:latin typeface="+mn-ea"/>
                  <a:cs typeface="+mn-ea"/>
                  <a:sym typeface="+mn-lt"/>
                </a:endParaRPr>
              </a:p>
            </p:txBody>
          </p:sp>
          <p:sp>
            <p:nvSpPr>
              <p:cNvPr id="65" name="TextBox 64"/>
              <p:cNvSpPr txBox="1"/>
              <p:nvPr/>
            </p:nvSpPr>
            <p:spPr>
              <a:xfrm>
                <a:off x="4559352" y="2114131"/>
                <a:ext cx="214977" cy="380426"/>
              </a:xfrm>
              <a:prstGeom prst="rect">
                <a:avLst/>
              </a:prstGeom>
              <a:noFill/>
            </p:spPr>
            <p:txBody>
              <a:bodyPr wrap="none" rtlCol="0">
                <a:spAutoFit/>
              </a:bodyPr>
              <a:lstStyle/>
              <a:p>
                <a:pPr algn="ctr"/>
                <a:endParaRPr lang="zh-CN" altLang="en-US" b="1" dirty="0">
                  <a:solidFill>
                    <a:prstClr val="white"/>
                  </a:solidFill>
                  <a:latin typeface="+mn-ea"/>
                  <a:cs typeface="+mn-ea"/>
                  <a:sym typeface="+mn-lt"/>
                </a:endParaRPr>
              </a:p>
            </p:txBody>
          </p:sp>
        </p:grpSp>
        <p:grpSp>
          <p:nvGrpSpPr>
            <p:cNvPr id="39" name="组合 38"/>
            <p:cNvGrpSpPr/>
            <p:nvPr/>
          </p:nvGrpSpPr>
          <p:grpSpPr>
            <a:xfrm>
              <a:off x="3246561" y="1482810"/>
              <a:ext cx="2977457" cy="2044013"/>
              <a:chOff x="3338440" y="1805261"/>
              <a:chExt cx="2910901" cy="1978134"/>
            </a:xfrm>
          </p:grpSpPr>
          <p:sp>
            <p:nvSpPr>
              <p:cNvPr id="45" name="圆角矩形 44"/>
              <p:cNvSpPr/>
              <p:nvPr/>
            </p:nvSpPr>
            <p:spPr>
              <a:xfrm>
                <a:off x="3338440" y="1805261"/>
                <a:ext cx="2813805" cy="1978134"/>
              </a:xfrm>
              <a:prstGeom prst="roundRect">
                <a:avLst/>
              </a:pr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latin typeface="+mn-ea"/>
                  <a:cs typeface="+mn-ea"/>
                  <a:sym typeface="+mn-lt"/>
                </a:endParaRPr>
              </a:p>
            </p:txBody>
          </p:sp>
          <p:sp>
            <p:nvSpPr>
              <p:cNvPr id="46" name="TextBox 63"/>
              <p:cNvSpPr txBox="1"/>
              <p:nvPr/>
            </p:nvSpPr>
            <p:spPr>
              <a:xfrm>
                <a:off x="3407877" y="3119530"/>
                <a:ext cx="2841464" cy="565928"/>
              </a:xfrm>
              <a:prstGeom prst="rect">
                <a:avLst/>
              </a:prstGeom>
              <a:noFill/>
            </p:spPr>
            <p:txBody>
              <a:bodyPr wrap="square" rtlCol="0">
                <a:spAutoFit/>
              </a:bodyPr>
              <a:lstStyle/>
              <a:p>
                <a:pPr algn="just"/>
                <a:r>
                  <a:rPr lang="zh-TW" altLang="en-US" sz="2200" dirty="0" smtClean="0">
                    <a:solidFill>
                      <a:srgbClr val="E7E6E6">
                        <a:lumMod val="10000"/>
                      </a:srgbClr>
                    </a:solidFill>
                    <a:latin typeface="+mn-ea"/>
                    <a:cs typeface="Arial Unicode MS" pitchFamily="34" charset="-120"/>
                    <a:sym typeface="+mn-lt"/>
                  </a:rPr>
                  <a:t>可</a:t>
                </a:r>
                <a:r>
                  <a:rPr lang="zh-TW" altLang="en-US" sz="2200" dirty="0">
                    <a:solidFill>
                      <a:srgbClr val="E7E6E6">
                        <a:lumMod val="10000"/>
                      </a:srgbClr>
                    </a:solidFill>
                    <a:latin typeface="+mn-ea"/>
                    <a:cs typeface="Arial Unicode MS" pitchFamily="34" charset="-120"/>
                    <a:sym typeface="+mn-lt"/>
                  </a:rPr>
                  <a:t>增加</a:t>
                </a:r>
                <a:r>
                  <a:rPr lang="zh-TW" altLang="en-US" sz="3200" b="1" dirty="0">
                    <a:solidFill>
                      <a:srgbClr val="E7E6E6">
                        <a:lumMod val="10000"/>
                      </a:srgbClr>
                    </a:solidFill>
                    <a:latin typeface="+mn-ea"/>
                    <a:cs typeface="Arial Unicode MS" pitchFamily="34" charset="-120"/>
                    <a:sym typeface="+mn-lt"/>
                  </a:rPr>
                  <a:t>讀</a:t>
                </a:r>
                <a:r>
                  <a:rPr lang="zh-TW" altLang="en-US" sz="2200" dirty="0">
                    <a:solidFill>
                      <a:srgbClr val="E7E6E6">
                        <a:lumMod val="10000"/>
                      </a:srgbClr>
                    </a:solidFill>
                    <a:latin typeface="+mn-ea"/>
                    <a:cs typeface="Arial Unicode MS" pitchFamily="34" charset="-120"/>
                    <a:sym typeface="+mn-lt"/>
                  </a:rPr>
                  <a:t>、</a:t>
                </a:r>
                <a:r>
                  <a:rPr lang="zh-TW" altLang="en-US" sz="3200" b="1" dirty="0">
                    <a:solidFill>
                      <a:srgbClr val="E7E6E6">
                        <a:lumMod val="10000"/>
                      </a:srgbClr>
                    </a:solidFill>
                    <a:latin typeface="+mn-ea"/>
                    <a:cs typeface="Arial Unicode MS" pitchFamily="34" charset="-120"/>
                    <a:sym typeface="+mn-lt"/>
                  </a:rPr>
                  <a:t>寫</a:t>
                </a:r>
                <a:r>
                  <a:rPr lang="zh-TW" altLang="en-US" sz="2200" dirty="0">
                    <a:solidFill>
                      <a:srgbClr val="E7E6E6">
                        <a:lumMod val="10000"/>
                      </a:srgbClr>
                    </a:solidFill>
                    <a:latin typeface="+mn-ea"/>
                    <a:cs typeface="Arial Unicode MS" pitchFamily="34" charset="-120"/>
                    <a:sym typeface="+mn-lt"/>
                  </a:rPr>
                  <a:t>練習</a:t>
                </a:r>
                <a:endParaRPr lang="zh-CN" altLang="en-US" sz="2200" dirty="0">
                  <a:solidFill>
                    <a:srgbClr val="E7E6E6">
                      <a:lumMod val="10000"/>
                    </a:srgbClr>
                  </a:solidFill>
                  <a:latin typeface="+mn-ea"/>
                  <a:cs typeface="Arial Unicode MS" pitchFamily="34" charset="-120"/>
                  <a:sym typeface="+mn-lt"/>
                </a:endParaRPr>
              </a:p>
            </p:txBody>
          </p:sp>
          <p:sp>
            <p:nvSpPr>
              <p:cNvPr id="50" name="TextBox 64"/>
              <p:cNvSpPr txBox="1"/>
              <p:nvPr/>
            </p:nvSpPr>
            <p:spPr>
              <a:xfrm>
                <a:off x="3467445" y="2114131"/>
                <a:ext cx="2526414" cy="476571"/>
              </a:xfrm>
              <a:prstGeom prst="rect">
                <a:avLst/>
              </a:prstGeom>
              <a:noFill/>
            </p:spPr>
            <p:txBody>
              <a:bodyPr wrap="square" rtlCol="0">
                <a:spAutoFit/>
              </a:bodyPr>
              <a:lstStyle/>
              <a:p>
                <a:pPr algn="ctr"/>
                <a:r>
                  <a:rPr lang="zh-TW" altLang="en-US" sz="2600" b="1" dirty="0">
                    <a:solidFill>
                      <a:srgbClr val="E7E6E6">
                        <a:lumMod val="10000"/>
                      </a:srgbClr>
                    </a:solidFill>
                    <a:latin typeface="+mn-ea"/>
                    <a:cs typeface="Arial Unicode MS" pitchFamily="34" charset="-120"/>
                    <a:sym typeface="+mn-lt"/>
                  </a:rPr>
                  <a:t>教學內容與活動</a:t>
                </a:r>
                <a:endParaRPr lang="zh-CN" altLang="en-US" sz="2600" b="1" dirty="0">
                  <a:solidFill>
                    <a:srgbClr val="E7E6E6">
                      <a:lumMod val="10000"/>
                    </a:srgbClr>
                  </a:solidFill>
                  <a:latin typeface="+mn-ea"/>
                  <a:cs typeface="Arial Unicode MS" pitchFamily="34" charset="-120"/>
                  <a:sym typeface="+mn-lt"/>
                </a:endParaRPr>
              </a:p>
            </p:txBody>
          </p:sp>
        </p:grpSp>
      </p:grpSp>
      <p:pic>
        <p:nvPicPr>
          <p:cNvPr id="17" name="圖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16947">
            <a:off x="3930434" y="4369954"/>
            <a:ext cx="621053" cy="1533352"/>
          </a:xfrm>
          <a:prstGeom prst="rect">
            <a:avLst/>
          </a:prstGeom>
        </p:spPr>
      </p:pic>
      <p:sp>
        <p:nvSpPr>
          <p:cNvPr id="72" name="TextBox 63"/>
          <p:cNvSpPr txBox="1"/>
          <p:nvPr/>
        </p:nvSpPr>
        <p:spPr>
          <a:xfrm>
            <a:off x="3113275" y="2161001"/>
            <a:ext cx="2906433" cy="646331"/>
          </a:xfrm>
          <a:prstGeom prst="rect">
            <a:avLst/>
          </a:prstGeom>
          <a:noFill/>
        </p:spPr>
        <p:txBody>
          <a:bodyPr wrap="square" rtlCol="0">
            <a:spAutoFit/>
          </a:bodyPr>
          <a:lstStyle/>
          <a:p>
            <a:pPr algn="ctr"/>
            <a:r>
              <a:rPr lang="en-US" altLang="zh-TW" sz="3600" b="1" dirty="0" smtClean="0">
                <a:solidFill>
                  <a:srgbClr val="FF0000"/>
                </a:solidFill>
                <a:latin typeface="+mn-ea"/>
                <a:cs typeface="Arial Unicode MS" pitchFamily="34" charset="-120"/>
                <a:sym typeface="+mn-lt"/>
              </a:rPr>
              <a:t>C </a:t>
            </a:r>
            <a:r>
              <a:rPr lang="zh-TW" altLang="en-US" sz="3600" b="1" dirty="0" smtClean="0">
                <a:solidFill>
                  <a:srgbClr val="FF0000"/>
                </a:solidFill>
                <a:latin typeface="+mn-ea"/>
                <a:cs typeface="Arial Unicode MS" pitchFamily="34" charset="-120"/>
                <a:sym typeface="+mn-lt"/>
              </a:rPr>
              <a:t>組</a:t>
            </a:r>
            <a:endParaRPr lang="zh-CN" altLang="en-US" sz="3600" b="1" dirty="0">
              <a:solidFill>
                <a:srgbClr val="FF0000"/>
              </a:solidFill>
              <a:latin typeface="+mn-ea"/>
              <a:cs typeface="Arial Unicode MS" pitchFamily="34" charset="-120"/>
              <a:sym typeface="+mn-lt"/>
            </a:endParaRPr>
          </a:p>
        </p:txBody>
      </p:sp>
      <p:sp>
        <p:nvSpPr>
          <p:cNvPr id="73" name="文字方塊 72"/>
          <p:cNvSpPr txBox="1"/>
          <p:nvPr/>
        </p:nvSpPr>
        <p:spPr>
          <a:xfrm>
            <a:off x="6208313" y="5172539"/>
            <a:ext cx="2572737" cy="584775"/>
          </a:xfrm>
          <a:prstGeom prst="rect">
            <a:avLst/>
          </a:prstGeom>
          <a:noFill/>
        </p:spPr>
        <p:txBody>
          <a:bodyPr wrap="square" rtlCol="0">
            <a:spAutoFit/>
          </a:bodyPr>
          <a:lstStyle/>
          <a:p>
            <a:pPr algn="ctr"/>
            <a:r>
              <a:rPr lang="zh-TW" altLang="en-US" sz="3200" b="1" dirty="0" smtClean="0">
                <a:solidFill>
                  <a:srgbClr val="FF0000"/>
                </a:solidFill>
                <a:latin typeface="+mn-ea"/>
                <a:cs typeface="Arial Unicode MS" pitchFamily="34" charset="-120"/>
              </a:rPr>
              <a:t>一</a:t>
            </a:r>
            <a:r>
              <a:rPr lang="zh-TW" altLang="en-US" sz="3200" b="1" dirty="0">
                <a:solidFill>
                  <a:srgbClr val="FF0000"/>
                </a:solidFill>
                <a:latin typeface="+mn-ea"/>
                <a:cs typeface="Arial Unicode MS" pitchFamily="34" charset="-120"/>
              </a:rPr>
              <a:t>試兩卷</a:t>
            </a:r>
          </a:p>
        </p:txBody>
      </p:sp>
      <p:sp>
        <p:nvSpPr>
          <p:cNvPr id="79" name="文字方塊 78"/>
          <p:cNvSpPr txBox="1"/>
          <p:nvPr/>
        </p:nvSpPr>
        <p:spPr>
          <a:xfrm>
            <a:off x="9190505" y="2710712"/>
            <a:ext cx="2917613" cy="523220"/>
          </a:xfrm>
          <a:prstGeom prst="rect">
            <a:avLst/>
          </a:prstGeom>
          <a:noFill/>
        </p:spPr>
        <p:txBody>
          <a:bodyPr wrap="square" rtlCol="0">
            <a:spAutoFit/>
          </a:bodyPr>
          <a:lstStyle/>
          <a:p>
            <a:r>
              <a:rPr lang="zh-TW" altLang="en-US" sz="2800" b="1" dirty="0" smtClean="0">
                <a:solidFill>
                  <a:srgbClr val="FF0000"/>
                </a:solidFill>
              </a:rPr>
              <a:t>學</a:t>
            </a:r>
            <a:r>
              <a:rPr lang="zh-TW" altLang="en-US" sz="2800" b="1" dirty="0">
                <a:solidFill>
                  <a:srgbClr val="FF0000"/>
                </a:solidFill>
              </a:rPr>
              <a:t>群科</a:t>
            </a:r>
            <a:r>
              <a:rPr lang="zh-TW" altLang="en-US" sz="2800" dirty="0">
                <a:solidFill>
                  <a:srgbClr val="E7E6E6">
                    <a:lumMod val="10000"/>
                  </a:srgbClr>
                </a:solidFill>
              </a:rPr>
              <a:t>和</a:t>
            </a:r>
            <a:r>
              <a:rPr lang="zh-TW" altLang="en-US" sz="2800" b="1" dirty="0">
                <a:solidFill>
                  <a:srgbClr val="FF0000"/>
                </a:solidFill>
              </a:rPr>
              <a:t>年級群</a:t>
            </a:r>
          </a:p>
        </p:txBody>
      </p:sp>
    </p:spTree>
    <p:extLst>
      <p:ext uri="{BB962C8B-B14F-4D97-AF65-F5344CB8AC3E}">
        <p14:creationId xmlns:p14="http://schemas.microsoft.com/office/powerpoint/2010/main" val="2722999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par>
                                <p:cTn id="20" presetID="53" presetClass="entr" presetSubtype="16"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nodePh="1">
                                  <p:stCondLst>
                                    <p:cond delay="0"/>
                                  </p:stCondLst>
                                  <p:endCondLst>
                                    <p:cond evt="begin" delay="0">
                                      <p:tn val="27"/>
                                    </p:cond>
                                  </p:end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fill="hold"/>
                                        <p:tgtEl>
                                          <p:spTgt spid="54"/>
                                        </p:tgtEl>
                                        <p:attrNameLst>
                                          <p:attrName>ppt_x</p:attrName>
                                        </p:attrNameLst>
                                      </p:cBhvr>
                                      <p:tavLst>
                                        <p:tav tm="0">
                                          <p:val>
                                            <p:strVal val="#ppt_x"/>
                                          </p:val>
                                        </p:tav>
                                        <p:tav tm="100000">
                                          <p:val>
                                            <p:strVal val="#ppt_x"/>
                                          </p:val>
                                        </p:tav>
                                      </p:tavLst>
                                    </p:anim>
                                    <p:anim calcmode="lin" valueType="num">
                                      <p:cBhvr additive="base">
                                        <p:cTn id="30" dur="500" fill="hold"/>
                                        <p:tgtEl>
                                          <p:spTgt spid="54"/>
                                        </p:tgtEl>
                                        <p:attrNameLst>
                                          <p:attrName>ppt_y</p:attrName>
                                        </p:attrNameLst>
                                      </p:cBhvr>
                                      <p:tavLst>
                                        <p:tav tm="0">
                                          <p:val>
                                            <p:strVal val="1+#ppt_h/2"/>
                                          </p:val>
                                        </p:tav>
                                        <p:tav tm="100000">
                                          <p:val>
                                            <p:strVal val="#ppt_y"/>
                                          </p:val>
                                        </p:tav>
                                      </p:tavLst>
                                    </p:anim>
                                  </p:childTnLst>
                                </p:cTn>
                              </p:par>
                              <p:par>
                                <p:cTn id="31" presetID="2" presetClass="entr" presetSubtype="9"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0-#ppt_h/2"/>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70020" y="159063"/>
            <a:ext cx="10515600" cy="858368"/>
          </a:xfrm>
        </p:spPr>
        <p:txBody>
          <a:bodyPr>
            <a:normAutofit/>
          </a:bodyPr>
          <a:lstStyle/>
          <a:p>
            <a:r>
              <a:rPr lang="zh-TW" altLang="en-US" sz="5000" dirty="0" smtClean="0"/>
              <a:t>引註資料</a:t>
            </a:r>
            <a:endParaRPr lang="zh-TW" altLang="en-US" sz="5000" dirty="0"/>
          </a:p>
        </p:txBody>
      </p:sp>
      <p:sp>
        <p:nvSpPr>
          <p:cNvPr id="3" name="內容版面配置區 2"/>
          <p:cNvSpPr>
            <a:spLocks noGrp="1"/>
          </p:cNvSpPr>
          <p:nvPr>
            <p:ph idx="1"/>
          </p:nvPr>
        </p:nvSpPr>
        <p:spPr>
          <a:xfrm>
            <a:off x="1" y="965914"/>
            <a:ext cx="12192000" cy="5892085"/>
          </a:xfrm>
        </p:spPr>
        <p:txBody>
          <a:bodyPr>
            <a:normAutofit lnSpcReduction="10000"/>
          </a:bodyPr>
          <a:lstStyle/>
          <a:p>
            <a:pPr marL="0" indent="0">
              <a:buNone/>
            </a:pPr>
            <a:r>
              <a:rPr lang="zh-TW" altLang="en-US" sz="2000" dirty="0" smtClean="0"/>
              <a:t>一、林明佳、曾世杰</a:t>
            </a:r>
            <a:r>
              <a:rPr lang="en-US" altLang="zh-TW" sz="2000" dirty="0" smtClean="0"/>
              <a:t>(2016)</a:t>
            </a:r>
            <a:r>
              <a:rPr lang="zh-TW" altLang="en-US" sz="2000" dirty="0" smtClean="0"/>
              <a:t>。中小學補救教學 主題評論。</a:t>
            </a:r>
            <a:r>
              <a:rPr lang="zh-TW" altLang="en-US" sz="2000" b="1" dirty="0" smtClean="0"/>
              <a:t>臺灣教育評論月刊</a:t>
            </a:r>
            <a:r>
              <a:rPr lang="en-US" altLang="zh-TW" sz="2000" dirty="0" smtClean="0"/>
              <a:t>,</a:t>
            </a:r>
            <a:r>
              <a:rPr lang="en-US" altLang="zh-TW" sz="2000" b="1" dirty="0" smtClean="0"/>
              <a:t>5</a:t>
            </a:r>
            <a:r>
              <a:rPr lang="en-US" altLang="zh-TW" sz="2000" dirty="0" smtClean="0"/>
              <a:t>(11),71-77</a:t>
            </a:r>
            <a:r>
              <a:rPr lang="zh-TW" altLang="en-US" sz="2000" dirty="0" smtClean="0"/>
              <a:t>。</a:t>
            </a:r>
          </a:p>
          <a:p>
            <a:pPr marL="0" indent="0">
              <a:buNone/>
            </a:pPr>
            <a:r>
              <a:rPr lang="zh-TW" altLang="en-US" sz="2000" dirty="0" smtClean="0"/>
              <a:t>二、張潼</a:t>
            </a:r>
            <a:r>
              <a:rPr lang="en-US" altLang="zh-TW" sz="2000" dirty="0" smtClean="0"/>
              <a:t>(2017)</a:t>
            </a:r>
            <a:r>
              <a:rPr lang="zh-TW" altLang="en-US" sz="2000" dirty="0" smtClean="0"/>
              <a:t>。兩班三組成效佳 新增數學科兩班三組成效佳 新增數學科。 中國時報 </a:t>
            </a:r>
            <a:r>
              <a:rPr lang="en-US" altLang="zh-TW" sz="2000" dirty="0" smtClean="0"/>
              <a:t>,10 </a:t>
            </a:r>
            <a:r>
              <a:rPr lang="zh-TW" altLang="en-US" sz="2000" dirty="0" smtClean="0"/>
              <a:t>月 </a:t>
            </a:r>
            <a:r>
              <a:rPr lang="en-US" altLang="zh-TW" sz="2000" dirty="0" smtClean="0"/>
              <a:t>12</a:t>
            </a:r>
            <a:r>
              <a:rPr lang="zh-TW" altLang="en-US" sz="2000" dirty="0" smtClean="0"/>
              <a:t>日</a:t>
            </a:r>
            <a:r>
              <a:rPr lang="en-US" altLang="zh-TW" sz="2000" dirty="0" smtClean="0"/>
              <a:t>04:10</a:t>
            </a:r>
            <a:r>
              <a:rPr lang="zh-TW" altLang="en-US" sz="2000" dirty="0" smtClean="0"/>
              <a:t>。</a:t>
            </a:r>
          </a:p>
          <a:p>
            <a:pPr marL="0" indent="0">
              <a:buNone/>
            </a:pPr>
            <a:r>
              <a:rPr lang="zh-TW" altLang="en-US" sz="2000" dirty="0" smtClean="0"/>
              <a:t>三、翻轉英語課的班級分組教學模式</a:t>
            </a:r>
            <a:r>
              <a:rPr lang="en-US" altLang="zh-TW" sz="2000" dirty="0" smtClean="0"/>
              <a:t>~</a:t>
            </a:r>
            <a:r>
              <a:rPr lang="zh-TW" altLang="en-US" sz="2000" dirty="0" smtClean="0"/>
              <a:t>宜蘭縣國中英語適性教學與補救教學試辦計畫的補充說明─試辦重點。</a:t>
            </a:r>
            <a:endParaRPr lang="en-US" altLang="zh-TW" sz="2000" dirty="0" smtClean="0"/>
          </a:p>
          <a:p>
            <a:pPr marL="0" indent="0">
              <a:buNone/>
            </a:pPr>
            <a:r>
              <a:rPr lang="zh-TW" altLang="en-US" sz="2000" dirty="0" smtClean="0"/>
              <a:t>        取自</a:t>
            </a:r>
            <a:r>
              <a:rPr lang="en-US" altLang="zh-TW" sz="2000" dirty="0" smtClean="0">
                <a:hlinkClick r:id="rId3"/>
              </a:rPr>
              <a:t>http://blog.ilc.edu.tw/blog/index.php?op=printView&amp;articleId=561601&amp;blogId=1</a:t>
            </a:r>
            <a:endParaRPr lang="en-US" altLang="zh-TW" sz="2000" dirty="0" smtClean="0"/>
          </a:p>
          <a:p>
            <a:pPr marL="0" indent="0">
              <a:buNone/>
            </a:pPr>
            <a:r>
              <a:rPr lang="zh-TW" altLang="en-US" sz="2000" dirty="0" smtClean="0"/>
              <a:t>四、曾世杰、陳瑋婷、陳淑麗</a:t>
            </a:r>
            <a:r>
              <a:rPr lang="en-US" altLang="zh-TW" sz="2000" dirty="0" smtClean="0"/>
              <a:t>(2013)</a:t>
            </a:r>
            <a:r>
              <a:rPr lang="zh-TW" altLang="en-US" sz="2000" dirty="0" smtClean="0"/>
              <a:t>。大學生以瞬識字及字母拼讀直接教學法對國中英語低成就學生的補救</a:t>
            </a:r>
            <a:endParaRPr lang="en-US" altLang="zh-TW" sz="2000" dirty="0" smtClean="0"/>
          </a:p>
          <a:p>
            <a:pPr marL="0" indent="0">
              <a:buNone/>
            </a:pPr>
            <a:r>
              <a:rPr lang="en-US" altLang="zh-TW" sz="2000" dirty="0"/>
              <a:t> </a:t>
            </a:r>
            <a:r>
              <a:rPr lang="en-US" altLang="zh-TW" sz="2000" dirty="0" smtClean="0"/>
              <a:t>       </a:t>
            </a:r>
            <a:r>
              <a:rPr lang="zh-TW" altLang="en-US" sz="2000" dirty="0" smtClean="0"/>
              <a:t>教學成效研究。</a:t>
            </a:r>
            <a:r>
              <a:rPr lang="zh-TW" altLang="en-US" sz="2000" b="1" dirty="0" smtClean="0"/>
              <a:t>課程與教學季刊</a:t>
            </a:r>
            <a:r>
              <a:rPr lang="en-US" altLang="zh-TW" sz="2000" dirty="0" smtClean="0"/>
              <a:t>,</a:t>
            </a:r>
            <a:r>
              <a:rPr lang="en-US" altLang="zh-TW" sz="2000" b="1" dirty="0" smtClean="0"/>
              <a:t>16</a:t>
            </a:r>
            <a:r>
              <a:rPr lang="en-US" altLang="zh-TW" sz="2000" dirty="0" smtClean="0"/>
              <a:t> (1),2</a:t>
            </a:r>
            <a:r>
              <a:rPr lang="zh-TW" altLang="en-US" sz="2000" dirty="0" smtClean="0"/>
              <a:t>。</a:t>
            </a:r>
          </a:p>
          <a:p>
            <a:pPr marL="0" indent="0">
              <a:buNone/>
            </a:pPr>
            <a:r>
              <a:rPr lang="zh-TW" altLang="en-US" sz="2000" dirty="0" smtClean="0"/>
              <a:t>五、臺北市政府教育局 </a:t>
            </a:r>
            <a:r>
              <a:rPr lang="en-US" altLang="zh-TW" sz="2000" dirty="0" smtClean="0"/>
              <a:t>(2015)</a:t>
            </a:r>
            <a:r>
              <a:rPr lang="zh-TW" altLang="en-US" sz="2000" dirty="0" smtClean="0"/>
              <a:t>。臺北市 </a:t>
            </a:r>
            <a:r>
              <a:rPr lang="en-US" altLang="zh-TW" sz="2000" dirty="0" smtClean="0"/>
              <a:t>104 </a:t>
            </a:r>
            <a:r>
              <a:rPr lang="zh-TW" altLang="en-US" sz="2000" dirty="0" smtClean="0"/>
              <a:t>學年度國中小創新教學英語實驗計畫</a:t>
            </a:r>
            <a:r>
              <a:rPr lang="en-US" altLang="zh-TW" sz="2000" dirty="0" smtClean="0"/>
              <a:t>---</a:t>
            </a:r>
            <a:r>
              <a:rPr lang="zh-TW" altLang="en-US" sz="2000" dirty="0" smtClean="0"/>
              <a:t>兩班三組教學模式 專案</a:t>
            </a:r>
            <a:endParaRPr lang="en-US" altLang="zh-TW" sz="2000" dirty="0" smtClean="0"/>
          </a:p>
          <a:p>
            <a:pPr marL="0" indent="0">
              <a:buNone/>
            </a:pPr>
            <a:r>
              <a:rPr lang="en-US" altLang="zh-TW" sz="2000" dirty="0"/>
              <a:t> </a:t>
            </a:r>
            <a:r>
              <a:rPr lang="en-US" altLang="zh-TW" sz="2000" dirty="0" smtClean="0"/>
              <a:t>      </a:t>
            </a:r>
            <a:r>
              <a:rPr lang="zh-TW" altLang="en-US" sz="2000" dirty="0" smtClean="0"/>
              <a:t>成果報告。</a:t>
            </a:r>
          </a:p>
          <a:p>
            <a:pPr marL="0" indent="0">
              <a:buNone/>
            </a:pPr>
            <a:r>
              <a:rPr lang="zh-TW" altLang="en-US" sz="2000" dirty="0" smtClean="0"/>
              <a:t>六、梁珮綺</a:t>
            </a:r>
            <a:r>
              <a:rPr lang="en-US" altLang="zh-TW" sz="2000" dirty="0" smtClean="0"/>
              <a:t>(2016)</a:t>
            </a:r>
            <a:r>
              <a:rPr lang="zh-TW" altLang="en-US" sz="2000" dirty="0" smtClean="0"/>
              <a:t>。英語 </a:t>
            </a:r>
            <a:r>
              <a:rPr lang="en-US" altLang="zh-TW" sz="2000" dirty="0" smtClean="0"/>
              <a:t>2 </a:t>
            </a:r>
            <a:r>
              <a:rPr lang="zh-TW" altLang="en-US" sz="2000" dirty="0" smtClean="0"/>
              <a:t>班 </a:t>
            </a:r>
            <a:r>
              <a:rPr lang="en-US" altLang="zh-TW" sz="2000" dirty="0" smtClean="0"/>
              <a:t>3 </a:t>
            </a:r>
            <a:r>
              <a:rPr lang="zh-TW" altLang="en-US" sz="2000" dirty="0" smtClean="0"/>
              <a:t>組教學 今年擴至 </a:t>
            </a:r>
            <a:r>
              <a:rPr lang="en-US" altLang="zh-TW" sz="2000" dirty="0" smtClean="0"/>
              <a:t>40 </a:t>
            </a:r>
            <a:r>
              <a:rPr lang="zh-TW" altLang="en-US" sz="2000" dirty="0" smtClean="0"/>
              <a:t>校。台北時報</a:t>
            </a:r>
            <a:r>
              <a:rPr lang="en-US" altLang="zh-TW" sz="2000" dirty="0" smtClean="0"/>
              <a:t>,6 </a:t>
            </a:r>
            <a:r>
              <a:rPr lang="zh-TW" altLang="en-US" sz="2000" dirty="0" smtClean="0"/>
              <a:t>月 </a:t>
            </a:r>
            <a:r>
              <a:rPr lang="en-US" altLang="zh-TW" sz="2000" dirty="0" smtClean="0"/>
              <a:t>11 </a:t>
            </a:r>
            <a:r>
              <a:rPr lang="zh-TW" altLang="en-US" sz="2000" dirty="0" smtClean="0"/>
              <a:t>日。</a:t>
            </a:r>
          </a:p>
          <a:p>
            <a:pPr marL="0" indent="0">
              <a:buNone/>
            </a:pPr>
            <a:r>
              <a:rPr lang="zh-TW" altLang="en-US" sz="2000" dirty="0" smtClean="0"/>
              <a:t>七、</a:t>
            </a:r>
            <a:r>
              <a:rPr lang="en-US" altLang="zh-TW" sz="2000" dirty="0" smtClean="0"/>
              <a:t>106 </a:t>
            </a:r>
            <a:r>
              <a:rPr lang="zh-TW" altLang="en-US" sz="2000" dirty="0" smtClean="0"/>
              <a:t>學年度</a:t>
            </a:r>
            <a:r>
              <a:rPr lang="en-US" altLang="zh-TW" sz="2000" dirty="0" smtClean="0"/>
              <a:t>(2017)</a:t>
            </a:r>
            <a:r>
              <a:rPr lang="zh-TW" altLang="en-US" sz="2000" dirty="0" smtClean="0"/>
              <a:t>花蓮縣國民中學數學、英語科適性化分組教學試辦計畫。</a:t>
            </a:r>
          </a:p>
          <a:p>
            <a:pPr marL="0" indent="0">
              <a:buNone/>
            </a:pPr>
            <a:r>
              <a:rPr lang="zh-TW" altLang="en-US" sz="2000" dirty="0" smtClean="0"/>
              <a:t>八、吳明柱、柯彥廷</a:t>
            </a:r>
            <a:r>
              <a:rPr lang="en-US" altLang="zh-TW" sz="2000" dirty="0" smtClean="0"/>
              <a:t>(2016)</a:t>
            </a:r>
            <a:r>
              <a:rPr lang="zh-TW" altLang="en-US" sz="2000" dirty="0" smtClean="0"/>
              <a:t>。宜蘭縣國中英語、數學適性與補救教學實驗計畫實施報導。</a:t>
            </a:r>
          </a:p>
          <a:p>
            <a:pPr marL="0" indent="0">
              <a:buNone/>
            </a:pPr>
            <a:r>
              <a:rPr lang="zh-TW" altLang="en-US" sz="2000" dirty="0" smtClean="0"/>
              <a:t>九、陳淑麗、宣崇慧</a:t>
            </a:r>
            <a:r>
              <a:rPr lang="en-US" altLang="zh-TW" sz="2000" dirty="0" smtClean="0"/>
              <a:t>(2014)</a:t>
            </a:r>
            <a:r>
              <a:rPr lang="zh-TW" altLang="en-US" sz="2000" dirty="0" smtClean="0"/>
              <a:t>。帶好每一個學生</a:t>
            </a:r>
            <a:r>
              <a:rPr lang="en-US" altLang="zh-TW" sz="2000" dirty="0" smtClean="0"/>
              <a:t>:</a:t>
            </a:r>
            <a:r>
              <a:rPr lang="zh-TW" altLang="en-US" sz="2000" dirty="0" smtClean="0"/>
              <a:t>有效的補救教學。台北市</a:t>
            </a:r>
            <a:r>
              <a:rPr lang="en-US" altLang="zh-TW" sz="2000" dirty="0" smtClean="0"/>
              <a:t>:</a:t>
            </a:r>
            <a:r>
              <a:rPr lang="zh-TW" altLang="en-US" sz="2000" dirty="0" smtClean="0"/>
              <a:t>心理。</a:t>
            </a:r>
          </a:p>
          <a:p>
            <a:pPr marL="0" indent="0">
              <a:buNone/>
            </a:pPr>
            <a:r>
              <a:rPr lang="zh-TW" altLang="en-US" sz="2000" dirty="0" smtClean="0"/>
              <a:t>十、教育部</a:t>
            </a:r>
            <a:r>
              <a:rPr lang="en-US" altLang="zh-TW" sz="2000" dirty="0" smtClean="0"/>
              <a:t>(2013)</a:t>
            </a:r>
            <a:r>
              <a:rPr lang="zh-TW" altLang="en-US" sz="2000" dirty="0" smtClean="0"/>
              <a:t>。差異化教學 補充說明。</a:t>
            </a:r>
          </a:p>
          <a:p>
            <a:pPr marL="0" indent="0">
              <a:buNone/>
            </a:pPr>
            <a:r>
              <a:rPr lang="zh-TW" altLang="en-US" sz="2000" dirty="0" smtClean="0"/>
              <a:t>十一、丘愛鈴</a:t>
            </a:r>
            <a:r>
              <a:rPr lang="en-US" altLang="zh-TW" sz="2000" dirty="0" smtClean="0"/>
              <a:t>(2014)</a:t>
            </a:r>
            <a:r>
              <a:rPr lang="zh-TW" altLang="en-US" sz="2000" dirty="0" smtClean="0"/>
              <a:t>。十二年國教課程與教學革新。高雄市</a:t>
            </a:r>
            <a:r>
              <a:rPr lang="en-US" altLang="zh-TW" sz="2000" dirty="0" smtClean="0"/>
              <a:t>:</a:t>
            </a:r>
            <a:r>
              <a:rPr lang="zh-TW" altLang="en-US" sz="2000" dirty="0" smtClean="0"/>
              <a:t>麗文文化。</a:t>
            </a:r>
          </a:p>
          <a:p>
            <a:pPr marL="0" indent="0">
              <a:buNone/>
            </a:pPr>
            <a:r>
              <a:rPr lang="zh-TW" altLang="en-US" sz="2000" dirty="0" smtClean="0"/>
              <a:t>十二、丘愛鈴</a:t>
            </a:r>
            <a:r>
              <a:rPr lang="en-US" altLang="zh-TW" sz="2000" dirty="0" smtClean="0"/>
              <a:t>(2013)</a:t>
            </a:r>
            <a:r>
              <a:rPr lang="zh-TW" altLang="en-US" sz="2000" dirty="0" smtClean="0"/>
              <a:t>。成就每一個學生</a:t>
            </a:r>
            <a:r>
              <a:rPr lang="en-US" altLang="zh-TW" sz="2000" dirty="0" smtClean="0"/>
              <a:t>:</a:t>
            </a:r>
            <a:r>
              <a:rPr lang="zh-TW" altLang="en-US" sz="2000" dirty="0" smtClean="0"/>
              <a:t>差異化教學之理念與教學策略。</a:t>
            </a:r>
            <a:r>
              <a:rPr lang="zh-TW" altLang="en-US" sz="2000" b="1" dirty="0" smtClean="0"/>
              <a:t>教育研究月刊</a:t>
            </a:r>
            <a:r>
              <a:rPr lang="en-US" altLang="zh-TW" sz="2000" dirty="0" smtClean="0"/>
              <a:t>,231,18-11</a:t>
            </a:r>
            <a:r>
              <a:rPr lang="zh-TW" altLang="en-US" sz="2000" dirty="0" smtClean="0"/>
              <a:t>。</a:t>
            </a:r>
            <a:endParaRPr lang="zh-TW" altLang="en-US" sz="2000" dirty="0"/>
          </a:p>
        </p:txBody>
      </p:sp>
      <p:pic>
        <p:nvPicPr>
          <p:cNvPr id="6"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426"/>
            <a:ext cx="1053817" cy="837127"/>
          </a:xfrm>
          <a:prstGeom prst="rect">
            <a:avLst/>
          </a:prstGeom>
        </p:spPr>
      </p:pic>
    </p:spTree>
    <p:extLst>
      <p:ext uri="{BB962C8B-B14F-4D97-AF65-F5344CB8AC3E}">
        <p14:creationId xmlns:p14="http://schemas.microsoft.com/office/powerpoint/2010/main" val="45145481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0" y="2349097"/>
            <a:ext cx="11883528" cy="4911239"/>
          </a:xfrm>
          <a:prstGeom prst="rect">
            <a:avLst/>
          </a:prstGeom>
        </p:spPr>
      </p:pic>
      <p:grpSp>
        <p:nvGrpSpPr>
          <p:cNvPr id="3" name="组合 5"/>
          <p:cNvGrpSpPr/>
          <p:nvPr/>
        </p:nvGrpSpPr>
        <p:grpSpPr>
          <a:xfrm rot="8869549">
            <a:off x="4788667" y="1391678"/>
            <a:ext cx="2984251" cy="1255288"/>
            <a:chOff x="4105117" y="764592"/>
            <a:chExt cx="2984251" cy="1255288"/>
          </a:xfrm>
        </p:grpSpPr>
        <p:sp>
          <p:nvSpPr>
            <p:cNvPr id="85" name="Freeform 34"/>
            <p:cNvSpPr>
              <a:spLocks noEditPoints="1"/>
            </p:cNvSpPr>
            <p:nvPr/>
          </p:nvSpPr>
          <p:spPr bwMode="auto">
            <a:xfrm flipH="1">
              <a:off x="4105117" y="764592"/>
              <a:ext cx="686851" cy="44533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幼圆"/>
                <a:cs typeface="+mn-ea"/>
                <a:sym typeface="+mn-lt"/>
              </a:endParaRPr>
            </a:p>
          </p:txBody>
        </p:sp>
        <p:sp>
          <p:nvSpPr>
            <p:cNvPr id="86" name="任意多边形 85"/>
            <p:cNvSpPr/>
            <p:nvPr/>
          </p:nvSpPr>
          <p:spPr>
            <a:xfrm>
              <a:off x="4859515" y="1043962"/>
              <a:ext cx="2229853" cy="975918"/>
            </a:xfrm>
            <a:custGeom>
              <a:avLst/>
              <a:gdLst>
                <a:gd name="connsiteX0" fmla="*/ 0 w 2229853"/>
                <a:gd name="connsiteY0" fmla="*/ 0 h 1090863"/>
                <a:gd name="connsiteX1" fmla="*/ 914400 w 2229853"/>
                <a:gd name="connsiteY1" fmla="*/ 240632 h 1090863"/>
                <a:gd name="connsiteX2" fmla="*/ 1042737 w 2229853"/>
                <a:gd name="connsiteY2" fmla="*/ 850232 h 1090863"/>
                <a:gd name="connsiteX3" fmla="*/ 2229853 w 2229853"/>
                <a:gd name="connsiteY3" fmla="*/ 1090863 h 1090863"/>
              </a:gdLst>
              <a:ahLst/>
              <a:cxnLst>
                <a:cxn ang="0">
                  <a:pos x="connsiteX0" y="connsiteY0"/>
                </a:cxn>
                <a:cxn ang="0">
                  <a:pos x="connsiteX1" y="connsiteY1"/>
                </a:cxn>
                <a:cxn ang="0">
                  <a:pos x="connsiteX2" y="connsiteY2"/>
                </a:cxn>
                <a:cxn ang="0">
                  <a:pos x="connsiteX3" y="connsiteY3"/>
                </a:cxn>
              </a:cxnLst>
              <a:rect l="l" t="t" r="r" b="b"/>
              <a:pathLst>
                <a:path w="2229853" h="1090863">
                  <a:moveTo>
                    <a:pt x="0" y="0"/>
                  </a:moveTo>
                  <a:cubicBezTo>
                    <a:pt x="370305" y="49463"/>
                    <a:pt x="740611" y="98927"/>
                    <a:pt x="914400" y="240632"/>
                  </a:cubicBezTo>
                  <a:cubicBezTo>
                    <a:pt x="1088189" y="382337"/>
                    <a:pt x="823495" y="708527"/>
                    <a:pt x="1042737" y="850232"/>
                  </a:cubicBezTo>
                  <a:cubicBezTo>
                    <a:pt x="1261979" y="991937"/>
                    <a:pt x="1745916" y="1041400"/>
                    <a:pt x="2229853" y="1090863"/>
                  </a:cubicBezTo>
                </a:path>
              </a:pathLst>
            </a:custGeom>
            <a:noFill/>
            <a:ln w="19050" cap="rnd">
              <a:solidFill>
                <a:schemeClr val="bg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幼圆"/>
                <a:cs typeface="+mn-ea"/>
                <a:sym typeface="+mn-lt"/>
              </a:endParaRPr>
            </a:p>
          </p:txBody>
        </p:sp>
      </p:grpSp>
      <p:sp>
        <p:nvSpPr>
          <p:cNvPr id="14" name="文本框 13"/>
          <p:cNvSpPr txBox="1"/>
          <p:nvPr/>
        </p:nvSpPr>
        <p:spPr>
          <a:xfrm>
            <a:off x="3126333" y="2930854"/>
            <a:ext cx="59270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0" normalizeH="0" baseline="0" noProof="0" dirty="0">
                <a:ln>
                  <a:noFill/>
                </a:ln>
                <a:solidFill>
                  <a:prstClr val="white"/>
                </a:solidFill>
                <a:effectLst/>
                <a:uLnTx/>
                <a:uFillTx/>
                <a:latin typeface="Arial"/>
                <a:ea typeface="幼圆"/>
                <a:cs typeface="+mn-ea"/>
                <a:sym typeface="+mn-lt"/>
              </a:rPr>
              <a:t>感</a:t>
            </a:r>
            <a:r>
              <a:rPr kumimoji="0" lang="zh-TW" altLang="en-US" sz="5400" b="0" i="0" u="none" strike="noStrike" kern="1200" cap="none" spc="0" normalizeH="0" baseline="0" noProof="0" dirty="0">
                <a:ln>
                  <a:noFill/>
                </a:ln>
                <a:solidFill>
                  <a:prstClr val="white"/>
                </a:solidFill>
                <a:effectLst/>
                <a:uLnTx/>
                <a:uFillTx/>
                <a:latin typeface="Arial"/>
                <a:ea typeface="幼圆"/>
                <a:cs typeface="+mn-ea"/>
                <a:sym typeface="+mn-lt"/>
              </a:rPr>
              <a:t>謝</a:t>
            </a:r>
            <a:r>
              <a:rPr kumimoji="0" lang="zh-TW" altLang="en-US" sz="5400" b="0" i="0" u="none" strike="noStrike" kern="1200" cap="none" spc="0" normalizeH="0" baseline="0" noProof="0" dirty="0">
                <a:ln>
                  <a:noFill/>
                </a:ln>
                <a:solidFill>
                  <a:prstClr val="white"/>
                </a:solidFill>
                <a:effectLst/>
                <a:uLnTx/>
                <a:uFillTx/>
                <a:latin typeface="Arial"/>
                <a:cs typeface="+mn-ea"/>
                <a:sym typeface="+mn-lt"/>
              </a:rPr>
              <a:t>您</a:t>
            </a:r>
            <a:r>
              <a:rPr kumimoji="0" lang="zh-CN" altLang="en-US" sz="5400" b="0" i="0" u="none" strike="noStrike" kern="1200" cap="none" spc="0" normalizeH="0" baseline="0" noProof="0" dirty="0" smtClean="0">
                <a:ln>
                  <a:noFill/>
                </a:ln>
                <a:solidFill>
                  <a:prstClr val="white"/>
                </a:solidFill>
                <a:effectLst/>
                <a:uLnTx/>
                <a:uFillTx/>
                <a:latin typeface="Arial"/>
                <a:ea typeface="幼圆"/>
                <a:cs typeface="+mn-ea"/>
                <a:sym typeface="+mn-lt"/>
              </a:rPr>
              <a:t>的</a:t>
            </a:r>
            <a:r>
              <a:rPr lang="zh-TW" altLang="en-US" sz="5400" dirty="0">
                <a:solidFill>
                  <a:schemeClr val="bg1"/>
                </a:solidFill>
                <a:latin typeface="Arial"/>
                <a:cs typeface="+mn-ea"/>
                <a:sym typeface="+mn-lt"/>
              </a:rPr>
              <a:t>聆聽</a:t>
            </a:r>
            <a:endParaRPr lang="zh-CN" altLang="en-US" sz="5400" dirty="0">
              <a:solidFill>
                <a:schemeClr val="bg1"/>
              </a:solidFill>
              <a:latin typeface="Arial"/>
              <a:cs typeface="+mn-ea"/>
              <a:sym typeface="+mn-lt"/>
            </a:endParaRPr>
          </a:p>
        </p:txBody>
      </p:sp>
    </p:spTree>
    <p:extLst>
      <p:ext uri="{BB962C8B-B14F-4D97-AF65-F5344CB8AC3E}">
        <p14:creationId xmlns:p14="http://schemas.microsoft.com/office/powerpoint/2010/main" val="670922496"/>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
        <p:nvSpPr>
          <p:cNvPr id="9" name="標題 8"/>
          <p:cNvSpPr>
            <a:spLocks noGrp="1"/>
          </p:cNvSpPr>
          <p:nvPr>
            <p:ph type="title"/>
          </p:nvPr>
        </p:nvSpPr>
        <p:spPr>
          <a:xfrm>
            <a:off x="1331090" y="654802"/>
            <a:ext cx="10585899" cy="264093"/>
          </a:xfrm>
        </p:spPr>
        <p:txBody>
          <a:bodyPr>
            <a:noAutofit/>
          </a:bodyPr>
          <a:lstStyle/>
          <a:p>
            <a:r>
              <a:rPr lang="zh-TW" altLang="en-US" sz="4800" b="1" dirty="0"/>
              <a:t>研究對象</a:t>
            </a:r>
            <a:r>
              <a:rPr lang="en-US" altLang="zh-TW" sz="4800" b="1" dirty="0"/>
              <a:t>-</a:t>
            </a:r>
            <a:r>
              <a:rPr lang="zh-TW" altLang="en-US" sz="4800" b="1" dirty="0"/>
              <a:t>本校宜昌國中之</a:t>
            </a:r>
            <a:r>
              <a:rPr lang="zh-TW" altLang="en-US" sz="4800" b="1" dirty="0" smtClean="0"/>
              <a:t>學</a:t>
            </a:r>
            <a:r>
              <a:rPr lang="zh-TW" altLang="en-US" sz="4800" b="1" dirty="0"/>
              <a:t>生與教師</a:t>
            </a:r>
          </a:p>
        </p:txBody>
      </p:sp>
      <p:sp>
        <p:nvSpPr>
          <p:cNvPr id="11" name="矩形 10"/>
          <p:cNvSpPr/>
          <p:nvPr/>
        </p:nvSpPr>
        <p:spPr>
          <a:xfrm>
            <a:off x="4387840" y="3244334"/>
            <a:ext cx="1915909" cy="369332"/>
          </a:xfrm>
          <a:prstGeom prst="rect">
            <a:avLst/>
          </a:prstGeom>
        </p:spPr>
        <p:txBody>
          <a:bodyPr wrap="none">
            <a:spAutoFit/>
          </a:bodyPr>
          <a:lstStyle/>
          <a:p>
            <a:r>
              <a:rPr lang="zh-TW" altLang="en-US" dirty="0">
                <a:solidFill>
                  <a:srgbClr val="FFFFFF"/>
                </a:solidFill>
              </a:rPr>
              <a:t>                           </a:t>
            </a:r>
          </a:p>
        </p:txBody>
      </p:sp>
      <p:pic>
        <p:nvPicPr>
          <p:cNvPr id="15" name="圖片 14"/>
          <p:cNvPicPr>
            <a:picLocks noChangeAspect="1"/>
          </p:cNvPicPr>
          <p:nvPr/>
        </p:nvPicPr>
        <p:blipFill rotWithShape="1">
          <a:blip r:embed="rId4" cstate="print"/>
          <a:srcRect l="8037" t="18282" r="6441" b="11284"/>
          <a:stretch/>
        </p:blipFill>
        <p:spPr>
          <a:xfrm>
            <a:off x="888469" y="1165106"/>
            <a:ext cx="11213714" cy="5195054"/>
          </a:xfrm>
          <a:prstGeom prst="rect">
            <a:avLst/>
          </a:prstGeom>
        </p:spPr>
      </p:pic>
    </p:spTree>
    <p:extLst>
      <p:ext uri="{BB962C8B-B14F-4D97-AF65-F5344CB8AC3E}">
        <p14:creationId xmlns:p14="http://schemas.microsoft.com/office/powerpoint/2010/main" val="3213047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6595479" y="2023418"/>
            <a:ext cx="3159618" cy="359255"/>
            <a:chOff x="5415884" y="5002052"/>
            <a:chExt cx="2972305" cy="359338"/>
          </a:xfrm>
        </p:grpSpPr>
        <p:sp>
          <p:nvSpPr>
            <p:cNvPr id="60" name="任意多边形 59"/>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1" name="椭圆 60"/>
            <p:cNvSpPr/>
            <p:nvPr/>
          </p:nvSpPr>
          <p:spPr>
            <a:xfrm flipH="1">
              <a:off x="5415884" y="5002052"/>
              <a:ext cx="118316" cy="12254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4" name="组合 63"/>
          <p:cNvGrpSpPr/>
          <p:nvPr/>
        </p:nvGrpSpPr>
        <p:grpSpPr>
          <a:xfrm>
            <a:off x="7767207" y="3358411"/>
            <a:ext cx="1736378" cy="359255"/>
            <a:chOff x="5415884" y="5002052"/>
            <a:chExt cx="1633441" cy="359338"/>
          </a:xfrm>
        </p:grpSpPr>
        <p:sp>
          <p:nvSpPr>
            <p:cNvPr id="65" name="任意多边形 64"/>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椭圆 65"/>
            <p:cNvSpPr/>
            <p:nvPr/>
          </p:nvSpPr>
          <p:spPr>
            <a:xfrm flipH="1">
              <a:off x="5415884" y="5002052"/>
              <a:ext cx="118316" cy="12254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9" name="组合 68"/>
          <p:cNvGrpSpPr/>
          <p:nvPr/>
        </p:nvGrpSpPr>
        <p:grpSpPr>
          <a:xfrm>
            <a:off x="7767207" y="4678017"/>
            <a:ext cx="1736378" cy="359255"/>
            <a:chOff x="5415884" y="5002052"/>
            <a:chExt cx="1633441" cy="359338"/>
          </a:xfrm>
        </p:grpSpPr>
        <p:sp>
          <p:nvSpPr>
            <p:cNvPr id="70" name="任意多边形 69"/>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1" name="椭圆 70"/>
            <p:cNvSpPr/>
            <p:nvPr/>
          </p:nvSpPr>
          <p:spPr>
            <a:xfrm flipH="1">
              <a:off x="5415884" y="5002052"/>
              <a:ext cx="118316" cy="12254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72" name="组合 71"/>
          <p:cNvGrpSpPr/>
          <p:nvPr/>
        </p:nvGrpSpPr>
        <p:grpSpPr>
          <a:xfrm flipH="1" flipV="1">
            <a:off x="2402563" y="5804665"/>
            <a:ext cx="3484243" cy="353687"/>
            <a:chOff x="5415884" y="5007622"/>
            <a:chExt cx="3006387" cy="353769"/>
          </a:xfrm>
        </p:grpSpPr>
        <p:sp>
          <p:nvSpPr>
            <p:cNvPr id="73" name="任意多边形 72"/>
            <p:cNvSpPr/>
            <p:nvPr/>
          </p:nvSpPr>
          <p:spPr>
            <a:xfrm flipH="1">
              <a:off x="5521870" y="5063234"/>
              <a:ext cx="290040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4" name="椭圆 73"/>
            <p:cNvSpPr/>
            <p:nvPr/>
          </p:nvSpPr>
          <p:spPr>
            <a:xfrm flipH="1">
              <a:off x="5415884" y="5007622"/>
              <a:ext cx="118316" cy="11140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4" name="组合 93"/>
          <p:cNvGrpSpPr/>
          <p:nvPr/>
        </p:nvGrpSpPr>
        <p:grpSpPr>
          <a:xfrm flipH="1" flipV="1">
            <a:off x="1681011" y="4562431"/>
            <a:ext cx="2269227" cy="353688"/>
            <a:chOff x="5415884" y="5007622"/>
            <a:chExt cx="1648950" cy="353770"/>
          </a:xfrm>
        </p:grpSpPr>
        <p:sp>
          <p:nvSpPr>
            <p:cNvPr id="95" name="任意多边形 94"/>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6" name="椭圆 95"/>
            <p:cNvSpPr/>
            <p:nvPr/>
          </p:nvSpPr>
          <p:spPr>
            <a:xfrm flipH="1">
              <a:off x="5415884" y="5007622"/>
              <a:ext cx="118316" cy="11140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9" name="组合 98"/>
          <p:cNvGrpSpPr/>
          <p:nvPr/>
        </p:nvGrpSpPr>
        <p:grpSpPr>
          <a:xfrm flipH="1" flipV="1">
            <a:off x="2610683" y="2494251"/>
            <a:ext cx="1443102" cy="353688"/>
            <a:chOff x="5415884" y="5007622"/>
            <a:chExt cx="1648950" cy="353770"/>
          </a:xfrm>
        </p:grpSpPr>
        <p:sp>
          <p:nvSpPr>
            <p:cNvPr id="100" name="任意多边形 99"/>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1" name="椭圆 100"/>
            <p:cNvSpPr/>
            <p:nvPr/>
          </p:nvSpPr>
          <p:spPr>
            <a:xfrm flipH="1">
              <a:off x="5415884" y="5007622"/>
              <a:ext cx="118316" cy="11140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9" name="组合 128"/>
          <p:cNvGrpSpPr/>
          <p:nvPr/>
        </p:nvGrpSpPr>
        <p:grpSpPr>
          <a:xfrm>
            <a:off x="673028" y="1715252"/>
            <a:ext cx="4111788" cy="1113474"/>
            <a:chOff x="-1144948" y="934807"/>
            <a:chExt cx="4111252" cy="1113731"/>
          </a:xfrm>
        </p:grpSpPr>
        <p:sp>
          <p:nvSpPr>
            <p:cNvPr id="102" name="文本框 164"/>
            <p:cNvSpPr txBox="1"/>
            <p:nvPr/>
          </p:nvSpPr>
          <p:spPr>
            <a:xfrm>
              <a:off x="1691052" y="1679121"/>
              <a:ext cx="1275252" cy="369417"/>
            </a:xfrm>
            <a:prstGeom prst="rect">
              <a:avLst/>
            </a:prstGeom>
            <a:noFill/>
          </p:spPr>
          <p:txBody>
            <a:bodyPr wrap="square" rtlCol="0">
              <a:spAutoFit/>
            </a:bodyPr>
            <a:lstStyle/>
            <a:p>
              <a:endParaRPr lang="zh-CN" altLang="en-US" dirty="0">
                <a:solidFill>
                  <a:prstClr val="black">
                    <a:lumMod val="65000"/>
                    <a:lumOff val="35000"/>
                  </a:prstClr>
                </a:solidFill>
                <a:cs typeface="+mn-ea"/>
                <a:sym typeface="+mn-lt"/>
              </a:endParaRPr>
            </a:p>
          </p:txBody>
        </p:sp>
        <p:sp>
          <p:nvSpPr>
            <p:cNvPr id="104" name="文本框 113"/>
            <p:cNvSpPr txBox="1"/>
            <p:nvPr/>
          </p:nvSpPr>
          <p:spPr>
            <a:xfrm>
              <a:off x="-1144948" y="934807"/>
              <a:ext cx="2745402" cy="738834"/>
            </a:xfrm>
            <a:prstGeom prst="rect">
              <a:avLst/>
            </a:prstGeom>
            <a:noFill/>
          </p:spPr>
          <p:txBody>
            <a:bodyPr wrap="square" rtlCol="0">
              <a:spAutoFit/>
            </a:bodyPr>
            <a:lstStyle>
              <a:defPPr>
                <a:defRPr lang="zh-CN"/>
              </a:defPPr>
              <a:lvl1pPr>
                <a:lnSpc>
                  <a:spcPct val="150000"/>
                </a:lnSpc>
                <a:defRPr sz="2800" b="1"/>
              </a:lvl1pPr>
            </a:lstStyle>
            <a:p>
              <a:r>
                <a:rPr lang="zh-TW" altLang="en-US" dirty="0"/>
                <a:t>蒐集網路資料</a:t>
              </a:r>
              <a:endParaRPr lang="zh-CN" altLang="en-US" dirty="0">
                <a:sym typeface="+mn-lt"/>
              </a:endParaRPr>
            </a:p>
          </p:txBody>
        </p:sp>
      </p:grpSp>
      <p:grpSp>
        <p:nvGrpSpPr>
          <p:cNvPr id="130" name="组合 129"/>
          <p:cNvGrpSpPr/>
          <p:nvPr/>
        </p:nvGrpSpPr>
        <p:grpSpPr>
          <a:xfrm>
            <a:off x="219508" y="2620094"/>
            <a:ext cx="2570652" cy="2031325"/>
            <a:chOff x="483058" y="2652674"/>
            <a:chExt cx="2570317" cy="2031792"/>
          </a:xfrm>
        </p:grpSpPr>
        <p:sp>
          <p:nvSpPr>
            <p:cNvPr id="97" name="文本框 159"/>
            <p:cNvSpPr txBox="1"/>
            <p:nvPr/>
          </p:nvSpPr>
          <p:spPr>
            <a:xfrm>
              <a:off x="1778123" y="2965579"/>
              <a:ext cx="1275252" cy="369418"/>
            </a:xfrm>
            <a:prstGeom prst="rect">
              <a:avLst/>
            </a:prstGeom>
            <a:noFill/>
          </p:spPr>
          <p:txBody>
            <a:bodyPr wrap="square" rtlCol="0">
              <a:spAutoFit/>
            </a:bodyPr>
            <a:lstStyle/>
            <a:p>
              <a:endParaRPr lang="zh-CN" altLang="en-US" dirty="0">
                <a:solidFill>
                  <a:prstClr val="black">
                    <a:lumMod val="65000"/>
                    <a:lumOff val="35000"/>
                  </a:prstClr>
                </a:solidFill>
                <a:cs typeface="+mn-ea"/>
                <a:sym typeface="+mn-lt"/>
              </a:endParaRPr>
            </a:p>
          </p:txBody>
        </p:sp>
        <p:sp>
          <p:nvSpPr>
            <p:cNvPr id="105" name="文本框 113"/>
            <p:cNvSpPr txBox="1"/>
            <p:nvPr/>
          </p:nvSpPr>
          <p:spPr>
            <a:xfrm>
              <a:off x="483058" y="2652674"/>
              <a:ext cx="2293201" cy="2031792"/>
            </a:xfrm>
            <a:prstGeom prst="rect">
              <a:avLst/>
            </a:prstGeom>
            <a:noFill/>
          </p:spPr>
          <p:txBody>
            <a:bodyPr wrap="square" rtlCol="0">
              <a:spAutoFit/>
            </a:bodyPr>
            <a:lstStyle/>
            <a:p>
              <a:pPr>
                <a:lnSpc>
                  <a:spcPct val="150000"/>
                </a:lnSpc>
              </a:pPr>
              <a:r>
                <a:rPr lang="zh-TW" altLang="en-US" sz="2800" b="1" dirty="0"/>
                <a:t>閱讀雜誌</a:t>
              </a:r>
              <a:endParaRPr lang="en-US" altLang="zh-TW" sz="2800" b="1" dirty="0"/>
            </a:p>
            <a:p>
              <a:pPr>
                <a:lnSpc>
                  <a:spcPct val="150000"/>
                </a:lnSpc>
              </a:pPr>
              <a:r>
                <a:rPr lang="zh-TW" altLang="en-US" sz="2800" b="1" dirty="0"/>
                <a:t>碩博士論文</a:t>
              </a:r>
              <a:endParaRPr lang="en-US" altLang="zh-TW" sz="2800" b="1" dirty="0"/>
            </a:p>
            <a:p>
              <a:pPr>
                <a:lnSpc>
                  <a:spcPct val="150000"/>
                </a:lnSpc>
              </a:pPr>
              <a:r>
                <a:rPr lang="zh-TW" altLang="en-US" sz="2800" b="1" dirty="0"/>
                <a:t>相關書籍</a:t>
              </a:r>
              <a:endParaRPr lang="zh-CN" altLang="en-US" sz="2800" b="1" dirty="0">
                <a:sym typeface="+mn-lt"/>
              </a:endParaRPr>
            </a:p>
          </p:txBody>
        </p:sp>
      </p:grpSp>
      <p:grpSp>
        <p:nvGrpSpPr>
          <p:cNvPr id="131" name="组合 130"/>
          <p:cNvGrpSpPr/>
          <p:nvPr/>
        </p:nvGrpSpPr>
        <p:grpSpPr>
          <a:xfrm>
            <a:off x="1240864" y="4379176"/>
            <a:ext cx="2572853" cy="1354825"/>
            <a:chOff x="1759149" y="4214487"/>
            <a:chExt cx="2173392" cy="1122979"/>
          </a:xfrm>
        </p:grpSpPr>
        <p:sp>
          <p:nvSpPr>
            <p:cNvPr id="92" name="文本框 154"/>
            <p:cNvSpPr txBox="1"/>
            <p:nvPr/>
          </p:nvSpPr>
          <p:spPr>
            <a:xfrm>
              <a:off x="1759149" y="4214487"/>
              <a:ext cx="1275252" cy="369418"/>
            </a:xfrm>
            <a:prstGeom prst="rect">
              <a:avLst/>
            </a:prstGeom>
            <a:noFill/>
          </p:spPr>
          <p:txBody>
            <a:bodyPr wrap="square" rtlCol="0">
              <a:spAutoFit/>
            </a:bodyPr>
            <a:lstStyle/>
            <a:p>
              <a:endParaRPr lang="zh-CN" altLang="en-US" dirty="0">
                <a:solidFill>
                  <a:prstClr val="black">
                    <a:lumMod val="65000"/>
                    <a:lumOff val="35000"/>
                  </a:prstClr>
                </a:solidFill>
                <a:cs typeface="+mn-ea"/>
                <a:sym typeface="+mn-lt"/>
              </a:endParaRPr>
            </a:p>
          </p:txBody>
        </p:sp>
        <p:sp>
          <p:nvSpPr>
            <p:cNvPr id="106" name="文本框 113"/>
            <p:cNvSpPr txBox="1"/>
            <p:nvPr/>
          </p:nvSpPr>
          <p:spPr>
            <a:xfrm>
              <a:off x="1865074" y="4788665"/>
              <a:ext cx="2067467" cy="548801"/>
            </a:xfrm>
            <a:prstGeom prst="rect">
              <a:avLst/>
            </a:prstGeom>
            <a:noFill/>
          </p:spPr>
          <p:txBody>
            <a:bodyPr wrap="square" rtlCol="0">
              <a:spAutoFit/>
            </a:bodyPr>
            <a:lstStyle/>
            <a:p>
              <a:pPr>
                <a:lnSpc>
                  <a:spcPct val="150000"/>
                </a:lnSpc>
              </a:pPr>
              <a:r>
                <a:rPr lang="zh-TW" altLang="en-US" sz="2800" b="1" dirty="0"/>
                <a:t>文獻資料整理</a:t>
              </a:r>
              <a:endParaRPr lang="zh-CN" altLang="en-US" sz="2800" b="1" dirty="0">
                <a:sym typeface="+mn-lt"/>
              </a:endParaRPr>
            </a:p>
          </p:txBody>
        </p:sp>
      </p:grpSp>
      <p:sp>
        <p:nvSpPr>
          <p:cNvPr id="108" name="文本框 113"/>
          <p:cNvSpPr txBox="1"/>
          <p:nvPr/>
        </p:nvSpPr>
        <p:spPr>
          <a:xfrm>
            <a:off x="8773610" y="5113529"/>
            <a:ext cx="3229337" cy="738664"/>
          </a:xfrm>
          <a:prstGeom prst="rect">
            <a:avLst/>
          </a:prstGeom>
          <a:noFill/>
        </p:spPr>
        <p:txBody>
          <a:bodyPr wrap="square" rtlCol="0">
            <a:spAutoFit/>
          </a:bodyPr>
          <a:lstStyle/>
          <a:p>
            <a:pPr>
              <a:lnSpc>
                <a:spcPct val="150000"/>
              </a:lnSpc>
            </a:pPr>
            <a:r>
              <a:rPr lang="zh-TW" altLang="en-US" sz="2800" b="1" dirty="0">
                <a:sym typeface="+mn-lt"/>
              </a:rPr>
              <a:t>設計問卷</a:t>
            </a:r>
            <a:r>
              <a:rPr lang="en-US" altLang="zh-TW" sz="2800" b="1" dirty="0">
                <a:sym typeface="+mn-lt"/>
              </a:rPr>
              <a:t>/</a:t>
            </a:r>
            <a:r>
              <a:rPr lang="zh-TW" altLang="en-US" sz="2800" b="1" dirty="0">
                <a:sym typeface="+mn-lt"/>
              </a:rPr>
              <a:t>專家審查</a:t>
            </a:r>
            <a:endParaRPr lang="zh-CN" altLang="en-US" sz="2800" b="1" dirty="0">
              <a:sym typeface="+mn-lt"/>
            </a:endParaRPr>
          </a:p>
        </p:txBody>
      </p:sp>
      <p:sp>
        <p:nvSpPr>
          <p:cNvPr id="109" name="文本框 113"/>
          <p:cNvSpPr txBox="1"/>
          <p:nvPr/>
        </p:nvSpPr>
        <p:spPr>
          <a:xfrm>
            <a:off x="9236164" y="2476687"/>
            <a:ext cx="2766783" cy="523220"/>
          </a:xfrm>
          <a:prstGeom prst="rect">
            <a:avLst/>
          </a:prstGeom>
          <a:noFill/>
        </p:spPr>
        <p:txBody>
          <a:bodyPr wrap="square" rtlCol="0">
            <a:spAutoFit/>
          </a:bodyPr>
          <a:lstStyle/>
          <a:p>
            <a:r>
              <a:rPr lang="zh-TW" altLang="en-US" sz="2800" b="1" dirty="0"/>
              <a:t>歸納、分析問卷</a:t>
            </a:r>
          </a:p>
        </p:txBody>
      </p:sp>
      <p:sp>
        <p:nvSpPr>
          <p:cNvPr id="103" name="Rectangle 47"/>
          <p:cNvSpPr/>
          <p:nvPr/>
        </p:nvSpPr>
        <p:spPr>
          <a:xfrm>
            <a:off x="4896719" y="443876"/>
            <a:ext cx="3056977" cy="769441"/>
          </a:xfrm>
          <a:prstGeom prst="rect">
            <a:avLst/>
          </a:prstGeom>
        </p:spPr>
        <p:txBody>
          <a:bodyPr wrap="square" lIns="0" tIns="0" rIns="0" bIns="0">
            <a:spAutoFit/>
          </a:bodyPr>
          <a:lstStyle/>
          <a:p>
            <a:r>
              <a:rPr lang="zh-TW" altLang="en-US" sz="5000" b="1" dirty="0">
                <a:latin typeface="+mj-lt"/>
                <a:ea typeface="+mj-ea"/>
                <a:cs typeface="+mj-cs"/>
                <a:sym typeface="+mn-lt"/>
              </a:rPr>
              <a:t>研究方法</a:t>
            </a:r>
            <a:endParaRPr lang="en-US" sz="5000" b="1" dirty="0">
              <a:latin typeface="+mj-lt"/>
              <a:ea typeface="+mj-ea"/>
              <a:cs typeface="+mj-cs"/>
              <a:sym typeface="+mn-lt"/>
            </a:endParaRPr>
          </a:p>
        </p:txBody>
      </p:sp>
      <p:pic>
        <p:nvPicPr>
          <p:cNvPr id="111" name="图片 1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072" y="301075"/>
            <a:ext cx="1053817" cy="990260"/>
          </a:xfrm>
          <a:prstGeom prst="rect">
            <a:avLst/>
          </a:prstGeom>
        </p:spPr>
      </p:pic>
      <p:sp>
        <p:nvSpPr>
          <p:cNvPr id="34" name="矩形 33"/>
          <p:cNvSpPr/>
          <p:nvPr/>
        </p:nvSpPr>
        <p:spPr>
          <a:xfrm>
            <a:off x="9016129" y="3813069"/>
            <a:ext cx="3997114" cy="654988"/>
          </a:xfrm>
          <a:prstGeom prst="rect">
            <a:avLst/>
          </a:prstGeom>
          <a:noFill/>
        </p:spPr>
        <p:txBody>
          <a:bodyPr wrap="square" rtlCol="0">
            <a:spAutoFit/>
          </a:bodyPr>
          <a:lstStyle/>
          <a:p>
            <a:pPr>
              <a:lnSpc>
                <a:spcPct val="150000"/>
              </a:lnSpc>
            </a:pPr>
            <a:r>
              <a:rPr lang="zh-TW" altLang="en-US" sz="2800" b="1" dirty="0">
                <a:sym typeface="+mn-lt"/>
              </a:rPr>
              <a:t>問卷調查及訪談</a:t>
            </a:r>
            <a:endParaRPr lang="zh-CN" altLang="en-US" sz="2800" b="1" dirty="0">
              <a:sym typeface="+mn-lt"/>
            </a:endParaRPr>
          </a:p>
        </p:txBody>
      </p:sp>
      <p:grpSp>
        <p:nvGrpSpPr>
          <p:cNvPr id="26" name="群組 25"/>
          <p:cNvGrpSpPr/>
          <p:nvPr/>
        </p:nvGrpSpPr>
        <p:grpSpPr>
          <a:xfrm>
            <a:off x="3975063" y="1752017"/>
            <a:ext cx="3871005" cy="3945454"/>
            <a:chOff x="3975063" y="1752017"/>
            <a:chExt cx="3871005" cy="3945454"/>
          </a:xfrm>
        </p:grpSpPr>
        <p:sp>
          <p:nvSpPr>
            <p:cNvPr id="50" name="文本框 2"/>
            <p:cNvSpPr txBox="1"/>
            <p:nvPr/>
          </p:nvSpPr>
          <p:spPr>
            <a:xfrm>
              <a:off x="5457572" y="3284051"/>
              <a:ext cx="919655" cy="1384995"/>
            </a:xfrm>
            <a:prstGeom prst="rect">
              <a:avLst/>
            </a:prstGeom>
            <a:noFill/>
          </p:spPr>
          <p:txBody>
            <a:bodyPr wrap="square" rtlCol="0">
              <a:spAutoFit/>
            </a:bodyPr>
            <a:lstStyle/>
            <a:p>
              <a:pPr algn="ctr"/>
              <a:r>
                <a:rPr lang="zh-TW" altLang="en-US" sz="2800" b="1" dirty="0">
                  <a:solidFill>
                    <a:schemeClr val="tx1">
                      <a:lumMod val="65000"/>
                      <a:lumOff val="35000"/>
                    </a:schemeClr>
                  </a:solidFill>
                  <a:cs typeface="+mn-ea"/>
                  <a:sym typeface="+mn-lt"/>
                </a:rPr>
                <a:t>研究</a:t>
              </a:r>
              <a:endParaRPr lang="en-US" altLang="zh-TW" sz="2800" b="1" dirty="0">
                <a:solidFill>
                  <a:schemeClr val="tx1">
                    <a:lumMod val="65000"/>
                    <a:lumOff val="35000"/>
                  </a:schemeClr>
                </a:solidFill>
                <a:cs typeface="+mn-ea"/>
                <a:sym typeface="+mn-lt"/>
              </a:endParaRPr>
            </a:p>
            <a:p>
              <a:pPr algn="ctr"/>
              <a:r>
                <a:rPr lang="zh-TW" altLang="en-US" sz="2800" b="1" dirty="0">
                  <a:solidFill>
                    <a:schemeClr val="tx1">
                      <a:lumMod val="65000"/>
                      <a:lumOff val="35000"/>
                    </a:schemeClr>
                  </a:solidFill>
                  <a:cs typeface="+mn-ea"/>
                  <a:sym typeface="+mn-lt"/>
                </a:rPr>
                <a:t>工具</a:t>
              </a:r>
              <a:endParaRPr lang="en-US" altLang="zh-TW" sz="2800" b="1" dirty="0">
                <a:solidFill>
                  <a:schemeClr val="tx1">
                    <a:lumMod val="65000"/>
                    <a:lumOff val="35000"/>
                  </a:schemeClr>
                </a:solidFill>
                <a:cs typeface="+mn-ea"/>
                <a:sym typeface="+mn-lt"/>
              </a:endParaRPr>
            </a:p>
            <a:p>
              <a:pPr algn="ctr"/>
              <a:endParaRPr lang="zh-CN" altLang="en-US" sz="2800" b="1" dirty="0">
                <a:solidFill>
                  <a:schemeClr val="tx1">
                    <a:lumMod val="65000"/>
                    <a:lumOff val="35000"/>
                  </a:schemeClr>
                </a:solidFill>
                <a:cs typeface="+mn-ea"/>
                <a:sym typeface="+mn-lt"/>
              </a:endParaRPr>
            </a:p>
          </p:txBody>
        </p:sp>
        <p:grpSp>
          <p:nvGrpSpPr>
            <p:cNvPr id="124" name="组合 123"/>
            <p:cNvGrpSpPr/>
            <p:nvPr/>
          </p:nvGrpSpPr>
          <p:grpSpPr>
            <a:xfrm>
              <a:off x="3975063" y="2468899"/>
              <a:ext cx="1505515" cy="1297389"/>
              <a:chOff x="3978461" y="2452512"/>
              <a:chExt cx="1505319" cy="1297689"/>
            </a:xfrm>
          </p:grpSpPr>
          <p:sp>
            <p:nvSpPr>
              <p:cNvPr id="6" name="梯形 5"/>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 name="六边形 2"/>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 name="任意多边形 3"/>
              <p:cNvSpPr/>
              <p:nvPr/>
            </p:nvSpPr>
            <p:spPr>
              <a:xfrm>
                <a:off x="4051993"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7" name="梯形 71"/>
              <p:cNvSpPr/>
              <p:nvPr/>
            </p:nvSpPr>
            <p:spPr>
              <a:xfrm rot="14580000" flipH="1">
                <a:off x="4859296"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任意多边形 7"/>
              <p:cNvSpPr/>
              <p:nvPr/>
            </p:nvSpPr>
            <p:spPr>
              <a:xfrm>
                <a:off x="4052375"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9" name="梯形 8"/>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63" name="组合 62"/>
            <p:cNvGrpSpPr/>
            <p:nvPr/>
          </p:nvGrpSpPr>
          <p:grpSpPr>
            <a:xfrm>
              <a:off x="4228784" y="2678953"/>
              <a:ext cx="1011098" cy="843370"/>
              <a:chOff x="4228234" y="2679573"/>
              <a:chExt cx="1010966" cy="843565"/>
            </a:xfrm>
          </p:grpSpPr>
          <p:sp>
            <p:nvSpPr>
              <p:cNvPr id="5" name="六边形 4"/>
              <p:cNvSpPr/>
              <p:nvPr/>
            </p:nvSpPr>
            <p:spPr>
              <a:xfrm>
                <a:off x="4241852" y="2679573"/>
                <a:ext cx="978537" cy="843565"/>
              </a:xfrm>
              <a:prstGeom prst="hexagon">
                <a:avLst/>
              </a:prstGeom>
              <a:blipFill>
                <a:blip r:embed="rId4"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1" name="文本框 1"/>
              <p:cNvSpPr txBox="1"/>
              <p:nvPr/>
            </p:nvSpPr>
            <p:spPr>
              <a:xfrm>
                <a:off x="4228234" y="2842334"/>
                <a:ext cx="1010966" cy="523341"/>
              </a:xfrm>
              <a:prstGeom prst="rect">
                <a:avLst/>
              </a:prstGeom>
              <a:noFill/>
            </p:spPr>
            <p:txBody>
              <a:bodyPr wrap="square" rtlCol="0">
                <a:spAutoFit/>
              </a:bodyPr>
              <a:lstStyle/>
              <a:p>
                <a:pPr algn="ctr"/>
                <a:r>
                  <a:rPr lang="zh-TW" altLang="en-US" sz="2800" dirty="0">
                    <a:solidFill>
                      <a:srgbClr val="FF0000"/>
                    </a:solidFill>
                    <a:cs typeface="+mn-ea"/>
                    <a:sym typeface="+mn-lt"/>
                  </a:rPr>
                  <a:t>電腦</a:t>
                </a:r>
                <a:endParaRPr lang="zh-CN" altLang="en-US" sz="2800" dirty="0">
                  <a:solidFill>
                    <a:srgbClr val="FF0000"/>
                  </a:solidFill>
                  <a:cs typeface="+mn-ea"/>
                  <a:sym typeface="+mn-lt"/>
                </a:endParaRPr>
              </a:p>
            </p:txBody>
          </p:sp>
        </p:grpSp>
        <p:grpSp>
          <p:nvGrpSpPr>
            <p:cNvPr id="125" name="组合 124"/>
            <p:cNvGrpSpPr/>
            <p:nvPr/>
          </p:nvGrpSpPr>
          <p:grpSpPr>
            <a:xfrm>
              <a:off x="3978979" y="3746323"/>
              <a:ext cx="1505515" cy="1297389"/>
              <a:chOff x="3978461" y="3747190"/>
              <a:chExt cx="1505319" cy="1297689"/>
            </a:xfrm>
          </p:grpSpPr>
          <p:sp>
            <p:nvSpPr>
              <p:cNvPr id="22" name="梯形 21"/>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梯形 24"/>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六边形 18"/>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任意多边形 19"/>
              <p:cNvSpPr/>
              <p:nvPr/>
            </p:nvSpPr>
            <p:spPr>
              <a:xfrm>
                <a:off x="4051993"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3" name="梯形 71"/>
              <p:cNvSpPr/>
              <p:nvPr/>
            </p:nvSpPr>
            <p:spPr>
              <a:xfrm rot="14580000" flipH="1">
                <a:off x="4859296"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任意多边形 23"/>
              <p:cNvSpPr/>
              <p:nvPr/>
            </p:nvSpPr>
            <p:spPr>
              <a:xfrm>
                <a:off x="4052375"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110" name="组合 109"/>
            <p:cNvGrpSpPr/>
            <p:nvPr/>
          </p:nvGrpSpPr>
          <p:grpSpPr>
            <a:xfrm>
              <a:off x="4228784" y="3973331"/>
              <a:ext cx="1011098" cy="843370"/>
              <a:chOff x="4228234" y="3974251"/>
              <a:chExt cx="1010966" cy="843565"/>
            </a:xfrm>
          </p:grpSpPr>
          <p:sp>
            <p:nvSpPr>
              <p:cNvPr id="21" name="六边形 20"/>
              <p:cNvSpPr/>
              <p:nvPr/>
            </p:nvSpPr>
            <p:spPr>
              <a:xfrm>
                <a:off x="4241852" y="3974251"/>
                <a:ext cx="978537" cy="843565"/>
              </a:xfrm>
              <a:prstGeom prst="hexagon">
                <a:avLst/>
              </a:prstGeom>
              <a:blipFill>
                <a:blip r:embed="rId4"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文本框 26"/>
              <p:cNvSpPr txBox="1"/>
              <p:nvPr/>
            </p:nvSpPr>
            <p:spPr>
              <a:xfrm>
                <a:off x="4228234" y="4118520"/>
                <a:ext cx="1010966" cy="523341"/>
              </a:xfrm>
              <a:prstGeom prst="rect">
                <a:avLst/>
              </a:prstGeom>
              <a:noFill/>
            </p:spPr>
            <p:txBody>
              <a:bodyPr wrap="square" rtlCol="0">
                <a:spAutoFit/>
              </a:bodyPr>
              <a:lstStyle/>
              <a:p>
                <a:pPr algn="ctr"/>
                <a:endParaRPr lang="zh-CN" altLang="en-US" sz="2800" b="1" dirty="0">
                  <a:solidFill>
                    <a:srgbClr val="FF0000"/>
                  </a:solidFill>
                  <a:cs typeface="+mn-ea"/>
                  <a:sym typeface="+mn-lt"/>
                </a:endParaRPr>
              </a:p>
            </p:txBody>
          </p:sp>
        </p:grpSp>
        <p:grpSp>
          <p:nvGrpSpPr>
            <p:cNvPr id="128" name="组合 127"/>
            <p:cNvGrpSpPr/>
            <p:nvPr/>
          </p:nvGrpSpPr>
          <p:grpSpPr>
            <a:xfrm>
              <a:off x="6340553" y="2462990"/>
              <a:ext cx="1505515" cy="1297389"/>
              <a:chOff x="6350839" y="2452512"/>
              <a:chExt cx="1505319" cy="1297689"/>
            </a:xfrm>
          </p:grpSpPr>
          <p:sp>
            <p:nvSpPr>
              <p:cNvPr id="30" name="梯形 29"/>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 name="梯形 32"/>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六边形 26"/>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任意多边形 27"/>
              <p:cNvSpPr/>
              <p:nvPr/>
            </p:nvSpPr>
            <p:spPr>
              <a:xfrm>
                <a:off x="6424371"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31" name="梯形 71"/>
              <p:cNvSpPr/>
              <p:nvPr/>
            </p:nvSpPr>
            <p:spPr>
              <a:xfrm rot="14580000" flipH="1">
                <a:off x="7231674"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任意多边形 31"/>
              <p:cNvSpPr/>
              <p:nvPr/>
            </p:nvSpPr>
            <p:spPr>
              <a:xfrm>
                <a:off x="6424753"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sp>
          <p:nvSpPr>
            <p:cNvPr id="29" name="六边形 28"/>
            <p:cNvSpPr/>
            <p:nvPr/>
          </p:nvSpPr>
          <p:spPr>
            <a:xfrm>
              <a:off x="6615092" y="2678953"/>
              <a:ext cx="978665" cy="843370"/>
            </a:xfrm>
            <a:prstGeom prst="hexagon">
              <a:avLst/>
            </a:prstGeom>
            <a:blipFill>
              <a:blip r:embed="rId4"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27" name="组合 126"/>
            <p:cNvGrpSpPr/>
            <p:nvPr/>
          </p:nvGrpSpPr>
          <p:grpSpPr>
            <a:xfrm>
              <a:off x="6322331" y="3702913"/>
              <a:ext cx="1505515" cy="1297389"/>
              <a:chOff x="6350839" y="3747190"/>
              <a:chExt cx="1505319" cy="1297689"/>
            </a:xfrm>
          </p:grpSpPr>
          <p:sp>
            <p:nvSpPr>
              <p:cNvPr id="46" name="梯形 45"/>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梯形 48"/>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六边形 42"/>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任意多边形 43"/>
              <p:cNvSpPr/>
              <p:nvPr/>
            </p:nvSpPr>
            <p:spPr>
              <a:xfrm>
                <a:off x="6424371"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7" name="梯形 71"/>
              <p:cNvSpPr/>
              <p:nvPr/>
            </p:nvSpPr>
            <p:spPr>
              <a:xfrm rot="14580000" flipH="1">
                <a:off x="7231674"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任意多边形 47"/>
              <p:cNvSpPr/>
              <p:nvPr/>
            </p:nvSpPr>
            <p:spPr>
              <a:xfrm>
                <a:off x="6424753"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sp>
          <p:nvSpPr>
            <p:cNvPr id="45" name="六边形 44"/>
            <p:cNvSpPr/>
            <p:nvPr/>
          </p:nvSpPr>
          <p:spPr>
            <a:xfrm>
              <a:off x="6559550" y="3929923"/>
              <a:ext cx="978665" cy="843370"/>
            </a:xfrm>
            <a:prstGeom prst="hexagon">
              <a:avLst/>
            </a:prstGeom>
            <a:blipFill>
              <a:blip r:embed="rId4"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26" name="组合 125"/>
            <p:cNvGrpSpPr/>
            <p:nvPr/>
          </p:nvGrpSpPr>
          <p:grpSpPr>
            <a:xfrm>
              <a:off x="5134050" y="4400082"/>
              <a:ext cx="1505515" cy="1297389"/>
              <a:chOff x="5164627" y="4382948"/>
              <a:chExt cx="1505319" cy="1297689"/>
            </a:xfrm>
          </p:grpSpPr>
          <p:sp>
            <p:nvSpPr>
              <p:cNvPr id="38" name="梯形 37"/>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1" name="梯形 40"/>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六边形 34"/>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任意多边形 35"/>
              <p:cNvSpPr/>
              <p:nvPr/>
            </p:nvSpPr>
            <p:spPr>
              <a:xfrm>
                <a:off x="5238159" y="4445492"/>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39" name="梯形 71"/>
              <p:cNvSpPr/>
              <p:nvPr/>
            </p:nvSpPr>
            <p:spPr>
              <a:xfrm rot="14580000" flipH="1">
                <a:off x="6045462" y="4690928"/>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任意多边形 39"/>
              <p:cNvSpPr/>
              <p:nvPr/>
            </p:nvSpPr>
            <p:spPr>
              <a:xfrm>
                <a:off x="5238541" y="4449709"/>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112" name="组合 111"/>
            <p:cNvGrpSpPr/>
            <p:nvPr/>
          </p:nvGrpSpPr>
          <p:grpSpPr>
            <a:xfrm>
              <a:off x="5389114" y="4608942"/>
              <a:ext cx="1018279" cy="843370"/>
              <a:chOff x="5388409" y="4610009"/>
              <a:chExt cx="1018146" cy="843565"/>
            </a:xfrm>
          </p:grpSpPr>
          <p:sp>
            <p:nvSpPr>
              <p:cNvPr id="37" name="六边形 36"/>
              <p:cNvSpPr/>
              <p:nvPr/>
            </p:nvSpPr>
            <p:spPr>
              <a:xfrm>
                <a:off x="5428018" y="4610009"/>
                <a:ext cx="978537" cy="843565"/>
              </a:xfrm>
              <a:prstGeom prst="hexagon">
                <a:avLst/>
              </a:prstGeom>
              <a:blipFill>
                <a:blip r:embed="rId4"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5" name="文本框 52"/>
              <p:cNvSpPr txBox="1"/>
              <p:nvPr/>
            </p:nvSpPr>
            <p:spPr>
              <a:xfrm>
                <a:off x="5388409" y="4770310"/>
                <a:ext cx="1010966" cy="523341"/>
              </a:xfrm>
              <a:prstGeom prst="rect">
                <a:avLst/>
              </a:prstGeom>
              <a:noFill/>
            </p:spPr>
            <p:txBody>
              <a:bodyPr wrap="square" rtlCol="0">
                <a:spAutoFit/>
              </a:bodyPr>
              <a:lstStyle/>
              <a:p>
                <a:pPr algn="ctr"/>
                <a:r>
                  <a:rPr lang="zh-TW" altLang="en-US" sz="2800" dirty="0">
                    <a:solidFill>
                      <a:srgbClr val="FF0000"/>
                    </a:solidFill>
                    <a:cs typeface="+mn-ea"/>
                    <a:sym typeface="+mn-lt"/>
                  </a:rPr>
                  <a:t>電腦</a:t>
                </a:r>
                <a:endParaRPr lang="zh-CN" altLang="en-US" sz="2800" dirty="0">
                  <a:solidFill>
                    <a:srgbClr val="FF0000"/>
                  </a:solidFill>
                  <a:cs typeface="+mn-ea"/>
                  <a:sym typeface="+mn-lt"/>
                </a:endParaRPr>
              </a:p>
            </p:txBody>
          </p:sp>
        </p:grpSp>
        <p:grpSp>
          <p:nvGrpSpPr>
            <p:cNvPr id="117" name="组合 116"/>
            <p:cNvGrpSpPr/>
            <p:nvPr/>
          </p:nvGrpSpPr>
          <p:grpSpPr>
            <a:xfrm>
              <a:off x="5093304" y="1752017"/>
              <a:ext cx="1648190" cy="1351208"/>
              <a:chOff x="5164627" y="1804365"/>
              <a:chExt cx="1505319" cy="1297689"/>
            </a:xfrm>
          </p:grpSpPr>
          <p:sp>
            <p:nvSpPr>
              <p:cNvPr id="17" name="梯形 16"/>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六边形 10"/>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任意多边形 11"/>
              <p:cNvSpPr/>
              <p:nvPr/>
            </p:nvSpPr>
            <p:spPr>
              <a:xfrm>
                <a:off x="5238159" y="1866909"/>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4" name="梯形 13"/>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梯形 71"/>
              <p:cNvSpPr/>
              <p:nvPr/>
            </p:nvSpPr>
            <p:spPr>
              <a:xfrm rot="14580000" flipH="1">
                <a:off x="6045462" y="2112345"/>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任意多边形 15"/>
              <p:cNvSpPr/>
              <p:nvPr/>
            </p:nvSpPr>
            <p:spPr>
              <a:xfrm>
                <a:off x="5238541" y="1871126"/>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sp>
          <p:nvSpPr>
            <p:cNvPr id="13" name="六边形 12"/>
            <p:cNvSpPr/>
            <p:nvPr/>
          </p:nvSpPr>
          <p:spPr>
            <a:xfrm>
              <a:off x="5329251" y="1952428"/>
              <a:ext cx="1130823" cy="959168"/>
            </a:xfrm>
            <a:prstGeom prst="hexagon">
              <a:avLst/>
            </a:prstGeom>
            <a:blipFill>
              <a:blip r:embed="rId4"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42" name="圖片 41">
              <a:extLst>
                <a:ext uri="{FF2B5EF4-FFF2-40B4-BE49-F238E27FC236}">
                  <a16:creationId xmlns="" xmlns:a16="http://schemas.microsoft.com/office/drawing/2014/main" id="{5AAE4AEA-0A79-4934-AE28-168861BDE3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237" r="-13237"/>
            <a:stretch/>
          </p:blipFill>
          <p:spPr>
            <a:xfrm>
              <a:off x="6504349" y="2548404"/>
              <a:ext cx="1327194" cy="1009258"/>
            </a:xfrm>
            <a:prstGeom prst="rect">
              <a:avLst/>
            </a:prstGeom>
            <a:ln>
              <a:noFill/>
            </a:ln>
            <a:effectLst>
              <a:softEdge rad="112500"/>
            </a:effectLst>
          </p:spPr>
        </p:pic>
        <p:sp>
          <p:nvSpPr>
            <p:cNvPr id="18" name="矩形 17"/>
            <p:cNvSpPr/>
            <p:nvPr/>
          </p:nvSpPr>
          <p:spPr>
            <a:xfrm>
              <a:off x="4868030" y="1940356"/>
              <a:ext cx="2090121" cy="1631216"/>
            </a:xfrm>
            <a:prstGeom prst="rect">
              <a:avLst/>
            </a:prstGeom>
          </p:spPr>
          <p:txBody>
            <a:bodyPr wrap="square">
              <a:spAutoFit/>
            </a:bodyPr>
            <a:lstStyle/>
            <a:p>
              <a:pPr algn="ctr"/>
              <a:r>
                <a:rPr lang="en-US" altLang="zh-TW" sz="2000" b="1" dirty="0">
                  <a:solidFill>
                    <a:srgbClr val="FF0000"/>
                  </a:solidFill>
                </a:rPr>
                <a:t>Google</a:t>
              </a:r>
            </a:p>
            <a:p>
              <a:pPr algn="ctr"/>
              <a:r>
                <a:rPr lang="zh-TW" altLang="en-US" sz="2000" b="1" dirty="0">
                  <a:solidFill>
                    <a:srgbClr val="FF0000"/>
                  </a:solidFill>
                </a:rPr>
                <a:t>問卷表單</a:t>
              </a:r>
              <a:endParaRPr lang="en-US" altLang="zh-TW" sz="2000" b="1" dirty="0">
                <a:solidFill>
                  <a:srgbClr val="FF0000"/>
                </a:solidFill>
              </a:endParaRPr>
            </a:p>
            <a:p>
              <a:r>
                <a:rPr lang="zh-TW" altLang="en-US" sz="2000" b="1" dirty="0">
                  <a:solidFill>
                    <a:srgbClr val="FF0000"/>
                  </a:solidFill>
                </a:rPr>
                <a:t>        試算表</a:t>
              </a:r>
            </a:p>
            <a:p>
              <a:r>
                <a:rPr lang="zh-TW" altLang="en-US" sz="2000" dirty="0"/>
                <a:t/>
              </a:r>
              <a:br>
                <a:rPr lang="zh-TW" altLang="en-US" sz="2000" dirty="0"/>
              </a:br>
              <a:endParaRPr lang="zh-TW" altLang="en-US" sz="2000" dirty="0"/>
            </a:p>
          </p:txBody>
        </p:sp>
        <p:pic>
          <p:nvPicPr>
            <p:cNvPr id="57" name="圖片 56">
              <a:extLst>
                <a:ext uri="{FF2B5EF4-FFF2-40B4-BE49-F238E27FC236}">
                  <a16:creationId xmlns="" xmlns:a16="http://schemas.microsoft.com/office/drawing/2014/main" id="{2EB09F8F-6678-4507-BD3E-EE1654E6E0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7512" y="4612864"/>
              <a:ext cx="1216836" cy="912627"/>
            </a:xfrm>
            <a:prstGeom prst="rect">
              <a:avLst/>
            </a:prstGeom>
            <a:ln>
              <a:noFill/>
            </a:ln>
            <a:effectLst>
              <a:softEdge rad="112500"/>
            </a:effectLst>
          </p:spPr>
        </p:pic>
        <p:pic>
          <p:nvPicPr>
            <p:cNvPr id="62" name="圖片 61">
              <a:extLst>
                <a:ext uri="{FF2B5EF4-FFF2-40B4-BE49-F238E27FC236}">
                  <a16:creationId xmlns="" xmlns:a16="http://schemas.microsoft.com/office/drawing/2014/main" id="{5192F52B-13CE-449D-9B6E-F6BB9B5406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4296" y="2643294"/>
              <a:ext cx="1143266" cy="928771"/>
            </a:xfrm>
            <a:prstGeom prst="rect">
              <a:avLst/>
            </a:prstGeom>
            <a:ln>
              <a:noFill/>
            </a:ln>
            <a:effectLst>
              <a:softEdge rad="112500"/>
            </a:effectLst>
          </p:spPr>
        </p:pic>
        <p:pic>
          <p:nvPicPr>
            <p:cNvPr id="2" name="圖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5017" y="3950320"/>
              <a:ext cx="1181555" cy="886166"/>
            </a:xfrm>
            <a:prstGeom prst="rect">
              <a:avLst/>
            </a:prstGeom>
            <a:ln>
              <a:noFill/>
            </a:ln>
            <a:effectLst>
              <a:softEdge rad="112500"/>
            </a:effectLst>
          </p:spPr>
        </p:pic>
        <p:pic>
          <p:nvPicPr>
            <p:cNvPr id="10" name="圖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2897" y="3891092"/>
              <a:ext cx="1244192" cy="933143"/>
            </a:xfrm>
            <a:prstGeom prst="rect">
              <a:avLst/>
            </a:prstGeom>
            <a:ln>
              <a:noFill/>
            </a:ln>
            <a:effectLst>
              <a:softEdge rad="112500"/>
            </a:effectLst>
          </p:spPr>
        </p:pic>
      </p:grpSp>
    </p:spTree>
    <p:extLst>
      <p:ext uri="{BB962C8B-B14F-4D97-AF65-F5344CB8AC3E}">
        <p14:creationId xmlns:p14="http://schemas.microsoft.com/office/powerpoint/2010/main" val="9891488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ipe(down)">
                                      <p:cBhvr>
                                        <p:cTn id="13" dur="500"/>
                                        <p:tgtEl>
                                          <p:spTgt spid="99"/>
                                        </p:tgtEl>
                                      </p:cBhvr>
                                    </p:animEffect>
                                  </p:childTnLst>
                                </p:cTn>
                              </p:par>
                              <p:par>
                                <p:cTn id="14" presetID="22" presetClass="entr" presetSubtype="4"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down)">
                                      <p:cBhvr>
                                        <p:cTn id="16" dur="500"/>
                                        <p:tgtEl>
                                          <p:spTgt spid="129"/>
                                        </p:tgtEl>
                                      </p:cBhvr>
                                    </p:animEffect>
                                  </p:childTnLst>
                                </p:cTn>
                              </p:par>
                              <p:par>
                                <p:cTn id="17" presetID="22" presetClass="entr" presetSubtype="2"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right)">
                                      <p:cBhvr>
                                        <p:cTn id="19" dur="500"/>
                                        <p:tgtEl>
                                          <p:spTgt spid="94"/>
                                        </p:tgtEl>
                                      </p:cBhvr>
                                    </p:animEffect>
                                  </p:childTnLst>
                                </p:cTn>
                              </p:par>
                              <p:par>
                                <p:cTn id="20" presetID="22" presetClass="entr" presetSubtype="4" fill="hold" nodeType="with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wipe(down)">
                                      <p:cBhvr>
                                        <p:cTn id="22" dur="500"/>
                                        <p:tgtEl>
                                          <p:spTgt spid="130"/>
                                        </p:tgtEl>
                                      </p:cBhvr>
                                    </p:animEffect>
                                  </p:childTnLst>
                                </p:cTn>
                              </p:par>
                              <p:par>
                                <p:cTn id="23" presetID="22" presetClass="entr" presetSubtype="2"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500"/>
                                        <p:tgtEl>
                                          <p:spTgt spid="72"/>
                                        </p:tgtEl>
                                      </p:cBhvr>
                                    </p:animEffect>
                                  </p:childTnLst>
                                </p:cTn>
                              </p:par>
                              <p:par>
                                <p:cTn id="26" presetID="22" presetClass="entr" presetSubtype="4" fill="hold" nodeType="with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wipe(down)">
                                      <p:cBhvr>
                                        <p:cTn id="28" dur="500"/>
                                        <p:tgtEl>
                                          <p:spTgt spid="131"/>
                                        </p:tgtEl>
                                      </p:cBhvr>
                                    </p:animEffect>
                                  </p:childTnLst>
                                </p:cTn>
                              </p:par>
                              <p:par>
                                <p:cTn id="29" presetID="22" presetClass="entr" presetSubtype="8"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left)">
                                      <p:cBhvr>
                                        <p:cTn id="31" dur="500"/>
                                        <p:tgtEl>
                                          <p:spTgt spid="6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wipe(down)">
                                      <p:cBhvr>
                                        <p:cTn id="34" dur="500"/>
                                        <p:tgtEl>
                                          <p:spTgt spid="108"/>
                                        </p:tgtEl>
                                      </p:cBhvr>
                                    </p:animEffect>
                                  </p:childTnLst>
                                </p:cTn>
                              </p:par>
                              <p:par>
                                <p:cTn id="35" presetID="22" presetClass="entr" presetSubtype="8"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par>
                                <p:cTn id="41" presetID="22" presetClass="entr" presetSubtype="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wipe(down)">
                                      <p:cBhvr>
                                        <p:cTn id="4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Autofit/>
          </a:bodyPr>
          <a:lstStyle/>
          <a:p>
            <a:r>
              <a:rPr lang="zh-TW" altLang="en-US" sz="5000" b="1" dirty="0"/>
              <a:t>  研究流程</a:t>
            </a:r>
            <a:r>
              <a:rPr lang="en-US" altLang="zh-TW" sz="5000" b="1" dirty="0"/>
              <a:t/>
            </a:r>
            <a:br>
              <a:rPr lang="en-US" altLang="zh-TW" sz="5000" b="1" dirty="0"/>
            </a:br>
            <a:endParaRPr lang="zh-TW" altLang="en-US" sz="5000" b="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30" y="229985"/>
            <a:ext cx="104933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圖片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6554" y="1579975"/>
            <a:ext cx="11606603" cy="4550367"/>
          </a:xfrm>
          <a:prstGeom prst="rect">
            <a:avLst/>
          </a:prstGeom>
          <a:ln>
            <a:noFill/>
          </a:ln>
          <a:effectLst>
            <a:softEdge rad="112500"/>
          </a:effectLst>
        </p:spPr>
      </p:pic>
    </p:spTree>
    <p:extLst>
      <p:ext uri="{BB962C8B-B14F-4D97-AF65-F5344CB8AC3E}">
        <p14:creationId xmlns:p14="http://schemas.microsoft.com/office/powerpoint/2010/main" val="8364050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5923726" y="1312828"/>
            <a:ext cx="4677078" cy="4692270"/>
            <a:chOff x="3722004" y="1450539"/>
            <a:chExt cx="4220631" cy="4510378"/>
          </a:xfrm>
        </p:grpSpPr>
        <p:sp>
          <p:nvSpPr>
            <p:cNvPr id="50" name="文本框 2"/>
            <p:cNvSpPr txBox="1"/>
            <p:nvPr/>
          </p:nvSpPr>
          <p:spPr>
            <a:xfrm>
              <a:off x="5331150" y="3173166"/>
              <a:ext cx="1000857" cy="976292"/>
            </a:xfrm>
            <a:prstGeom prst="rect">
              <a:avLst/>
            </a:prstGeom>
            <a:noFill/>
          </p:spPr>
          <p:txBody>
            <a:bodyPr wrap="square" rtlCol="0">
              <a:spAutoFit/>
            </a:bodyPr>
            <a:lstStyle/>
            <a:p>
              <a:pPr algn="ctr"/>
              <a:r>
                <a:rPr lang="zh-TW" altLang="en-US" sz="3000" b="1" dirty="0">
                  <a:solidFill>
                    <a:srgbClr val="FFFFFF">
                      <a:lumMod val="65000"/>
                      <a:lumOff val="35000"/>
                    </a:srgbClr>
                  </a:solidFill>
                  <a:cs typeface="+mn-ea"/>
                  <a:sym typeface="+mn-lt"/>
                </a:rPr>
                <a:t>兩班三組</a:t>
              </a:r>
              <a:endParaRPr lang="zh-CN" altLang="en-US" sz="3000" b="1" dirty="0">
                <a:solidFill>
                  <a:srgbClr val="FFFFFF">
                    <a:lumMod val="65000"/>
                    <a:lumOff val="35000"/>
                  </a:srgbClr>
                </a:solidFill>
                <a:cs typeface="+mn-ea"/>
                <a:sym typeface="+mn-lt"/>
              </a:endParaRPr>
            </a:p>
          </p:txBody>
        </p:sp>
        <p:grpSp>
          <p:nvGrpSpPr>
            <p:cNvPr id="124" name="组合 123"/>
            <p:cNvGrpSpPr/>
            <p:nvPr/>
          </p:nvGrpSpPr>
          <p:grpSpPr>
            <a:xfrm>
              <a:off x="3722004" y="2204714"/>
              <a:ext cx="1638446" cy="1509974"/>
              <a:chOff x="3978461" y="2452512"/>
              <a:chExt cx="1505319" cy="1297689"/>
            </a:xfrm>
          </p:grpSpPr>
          <p:sp>
            <p:nvSpPr>
              <p:cNvPr id="6" name="梯形 5"/>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3" name="六边形 2"/>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4" name="任意多边形 3"/>
              <p:cNvSpPr/>
              <p:nvPr/>
            </p:nvSpPr>
            <p:spPr>
              <a:xfrm>
                <a:off x="4051993"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sp>
            <p:nvSpPr>
              <p:cNvPr id="7" name="梯形 71"/>
              <p:cNvSpPr/>
              <p:nvPr/>
            </p:nvSpPr>
            <p:spPr>
              <a:xfrm rot="14580000" flipH="1">
                <a:off x="4859296"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8" name="任意多边形 7"/>
              <p:cNvSpPr/>
              <p:nvPr/>
            </p:nvSpPr>
            <p:spPr>
              <a:xfrm>
                <a:off x="4052375"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sp>
            <p:nvSpPr>
              <p:cNvPr id="9" name="梯形 8"/>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grpSp>
        <p:grpSp>
          <p:nvGrpSpPr>
            <p:cNvPr id="63" name="组合 62"/>
            <p:cNvGrpSpPr/>
            <p:nvPr/>
          </p:nvGrpSpPr>
          <p:grpSpPr>
            <a:xfrm>
              <a:off x="3971527" y="2468918"/>
              <a:ext cx="1102240" cy="998996"/>
              <a:chOff x="4207709" y="2679573"/>
              <a:chExt cx="1012680" cy="858549"/>
            </a:xfrm>
          </p:grpSpPr>
          <p:sp>
            <p:nvSpPr>
              <p:cNvPr id="5" name="六边形 4"/>
              <p:cNvSpPr/>
              <p:nvPr/>
            </p:nvSpPr>
            <p:spPr>
              <a:xfrm>
                <a:off x="4241852" y="2679573"/>
                <a:ext cx="978537" cy="843565"/>
              </a:xfrm>
              <a:prstGeom prst="hexagon">
                <a:avLst/>
              </a:prstGeom>
              <a:blipFill>
                <a:blip r:embed="rId3"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51" name="文本框 1"/>
              <p:cNvSpPr txBox="1"/>
              <p:nvPr/>
            </p:nvSpPr>
            <p:spPr>
              <a:xfrm>
                <a:off x="4207709" y="2699086"/>
                <a:ext cx="1010966" cy="839036"/>
              </a:xfrm>
              <a:prstGeom prst="rect">
                <a:avLst/>
              </a:prstGeom>
              <a:noFill/>
            </p:spPr>
            <p:txBody>
              <a:bodyPr wrap="square" rtlCol="0">
                <a:spAutoFit/>
              </a:bodyPr>
              <a:lstStyle/>
              <a:p>
                <a:pPr algn="ctr"/>
                <a:r>
                  <a:rPr lang="zh-TW" altLang="en-US" sz="3000" b="1" dirty="0">
                    <a:solidFill>
                      <a:srgbClr val="E7E6E6">
                        <a:lumMod val="10000"/>
                      </a:srgbClr>
                    </a:solidFill>
                    <a:cs typeface="+mn-ea"/>
                    <a:sym typeface="+mn-lt"/>
                  </a:rPr>
                  <a:t>拉近差距</a:t>
                </a:r>
                <a:endParaRPr lang="zh-CN" altLang="en-US" sz="3000" b="1" dirty="0">
                  <a:solidFill>
                    <a:srgbClr val="E7E6E6">
                      <a:lumMod val="10000"/>
                    </a:srgbClr>
                  </a:solidFill>
                  <a:cs typeface="+mn-ea"/>
                  <a:sym typeface="+mn-lt"/>
                </a:endParaRPr>
              </a:p>
            </p:txBody>
          </p:sp>
        </p:grpSp>
        <p:grpSp>
          <p:nvGrpSpPr>
            <p:cNvPr id="125" name="组合 124"/>
            <p:cNvGrpSpPr/>
            <p:nvPr/>
          </p:nvGrpSpPr>
          <p:grpSpPr>
            <a:xfrm>
              <a:off x="3722004" y="3711184"/>
              <a:ext cx="1638446" cy="1509974"/>
              <a:chOff x="3978461" y="3747190"/>
              <a:chExt cx="1505319" cy="1297689"/>
            </a:xfrm>
          </p:grpSpPr>
          <p:sp>
            <p:nvSpPr>
              <p:cNvPr id="22" name="梯形 21"/>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25" name="梯形 24"/>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19" name="六边形 18"/>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20" name="任意多边形 19"/>
              <p:cNvSpPr/>
              <p:nvPr/>
            </p:nvSpPr>
            <p:spPr>
              <a:xfrm>
                <a:off x="4051993"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sp>
            <p:nvSpPr>
              <p:cNvPr id="23" name="梯形 71"/>
              <p:cNvSpPr/>
              <p:nvPr/>
            </p:nvSpPr>
            <p:spPr>
              <a:xfrm rot="14580000" flipH="1">
                <a:off x="4859296"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24" name="任意多边形 23"/>
              <p:cNvSpPr/>
              <p:nvPr/>
            </p:nvSpPr>
            <p:spPr>
              <a:xfrm>
                <a:off x="4052375"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grpSp>
        <p:grpSp>
          <p:nvGrpSpPr>
            <p:cNvPr id="110" name="组合 109"/>
            <p:cNvGrpSpPr/>
            <p:nvPr/>
          </p:nvGrpSpPr>
          <p:grpSpPr>
            <a:xfrm>
              <a:off x="3906399" y="3975388"/>
              <a:ext cx="1310431" cy="981561"/>
              <a:chOff x="4147876" y="3974251"/>
              <a:chExt cx="1203956" cy="843565"/>
            </a:xfrm>
          </p:grpSpPr>
          <p:sp>
            <p:nvSpPr>
              <p:cNvPr id="21" name="六边形 20"/>
              <p:cNvSpPr/>
              <p:nvPr/>
            </p:nvSpPr>
            <p:spPr>
              <a:xfrm>
                <a:off x="4241852" y="3974251"/>
                <a:ext cx="978537" cy="843565"/>
              </a:xfrm>
              <a:prstGeom prst="hexagon">
                <a:avLst/>
              </a:prstGeom>
              <a:blipFill>
                <a:blip r:embed="rId3"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52" name="文本框 26"/>
              <p:cNvSpPr txBox="1"/>
              <p:nvPr/>
            </p:nvSpPr>
            <p:spPr>
              <a:xfrm>
                <a:off x="4147876" y="4127958"/>
                <a:ext cx="1203956" cy="457656"/>
              </a:xfrm>
              <a:prstGeom prst="rect">
                <a:avLst/>
              </a:prstGeom>
              <a:noFill/>
            </p:spPr>
            <p:txBody>
              <a:bodyPr wrap="square" rtlCol="0">
                <a:spAutoFit/>
              </a:bodyPr>
              <a:lstStyle/>
              <a:p>
                <a:pPr algn="ctr"/>
                <a:r>
                  <a:rPr lang="zh-TW" altLang="en-US" sz="3000" b="1" dirty="0">
                    <a:solidFill>
                      <a:srgbClr val="E7E6E6">
                        <a:lumMod val="10000"/>
                      </a:srgbClr>
                    </a:solidFill>
                    <a:cs typeface="+mn-ea"/>
                    <a:sym typeface="+mn-lt"/>
                  </a:rPr>
                  <a:t>小班化</a:t>
                </a:r>
                <a:endParaRPr lang="zh-CN" altLang="en-US" sz="3000" b="1" dirty="0">
                  <a:solidFill>
                    <a:srgbClr val="E7E6E6">
                      <a:lumMod val="10000"/>
                    </a:srgbClr>
                  </a:solidFill>
                  <a:cs typeface="+mn-ea"/>
                  <a:sym typeface="+mn-lt"/>
                </a:endParaRPr>
              </a:p>
            </p:txBody>
          </p:sp>
        </p:grpSp>
        <p:grpSp>
          <p:nvGrpSpPr>
            <p:cNvPr id="128" name="组合 127"/>
            <p:cNvGrpSpPr/>
            <p:nvPr/>
          </p:nvGrpSpPr>
          <p:grpSpPr>
            <a:xfrm>
              <a:off x="6304189" y="2204714"/>
              <a:ext cx="1638446" cy="1509974"/>
              <a:chOff x="6350839" y="2452512"/>
              <a:chExt cx="1505319" cy="1297689"/>
            </a:xfrm>
          </p:grpSpPr>
          <p:sp>
            <p:nvSpPr>
              <p:cNvPr id="30" name="梯形 29"/>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33" name="梯形 32"/>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27" name="六边形 26"/>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28" name="任意多边形 27"/>
              <p:cNvSpPr/>
              <p:nvPr/>
            </p:nvSpPr>
            <p:spPr>
              <a:xfrm>
                <a:off x="6424371"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sp>
            <p:nvSpPr>
              <p:cNvPr id="31" name="梯形 71"/>
              <p:cNvSpPr/>
              <p:nvPr/>
            </p:nvSpPr>
            <p:spPr>
              <a:xfrm rot="14580000" flipH="1">
                <a:off x="7231674"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32" name="任意多边形 31"/>
              <p:cNvSpPr/>
              <p:nvPr/>
            </p:nvSpPr>
            <p:spPr>
              <a:xfrm>
                <a:off x="6424753"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grpSp>
        <p:grpSp>
          <p:nvGrpSpPr>
            <p:cNvPr id="98" name="组合 97"/>
            <p:cNvGrpSpPr/>
            <p:nvPr/>
          </p:nvGrpSpPr>
          <p:grpSpPr>
            <a:xfrm>
              <a:off x="6561131" y="2468919"/>
              <a:ext cx="1100374" cy="981561"/>
              <a:chOff x="6586905" y="2679573"/>
              <a:chExt cx="1010966" cy="843565"/>
            </a:xfrm>
          </p:grpSpPr>
          <p:sp>
            <p:nvSpPr>
              <p:cNvPr id="29" name="六边形 28"/>
              <p:cNvSpPr/>
              <p:nvPr/>
            </p:nvSpPr>
            <p:spPr>
              <a:xfrm>
                <a:off x="6614230" y="2679573"/>
                <a:ext cx="978537" cy="843565"/>
              </a:xfrm>
              <a:prstGeom prst="hexagon">
                <a:avLst/>
              </a:prstGeom>
              <a:blipFill>
                <a:blip r:embed="rId3"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53" name="文本框 47"/>
              <p:cNvSpPr txBox="1"/>
              <p:nvPr/>
            </p:nvSpPr>
            <p:spPr>
              <a:xfrm>
                <a:off x="6586905" y="2842334"/>
                <a:ext cx="1010966" cy="457656"/>
              </a:xfrm>
              <a:prstGeom prst="rect">
                <a:avLst/>
              </a:prstGeom>
              <a:noFill/>
            </p:spPr>
            <p:txBody>
              <a:bodyPr wrap="square" rtlCol="0">
                <a:spAutoFit/>
              </a:bodyPr>
              <a:lstStyle/>
              <a:p>
                <a:pPr algn="ctr"/>
                <a:r>
                  <a:rPr lang="zh-TW" altLang="en-US" sz="3000" b="1" dirty="0">
                    <a:solidFill>
                      <a:srgbClr val="E7E6E6">
                        <a:lumMod val="10000"/>
                      </a:srgbClr>
                    </a:solidFill>
                    <a:cs typeface="+mn-ea"/>
                    <a:sym typeface="+mn-lt"/>
                  </a:rPr>
                  <a:t>適性</a:t>
                </a:r>
                <a:endParaRPr lang="zh-CN" altLang="en-US" sz="3000" b="1" dirty="0">
                  <a:solidFill>
                    <a:srgbClr val="E7E6E6">
                      <a:lumMod val="10000"/>
                    </a:srgbClr>
                  </a:solidFill>
                  <a:cs typeface="+mn-ea"/>
                  <a:sym typeface="+mn-lt"/>
                </a:endParaRPr>
              </a:p>
            </p:txBody>
          </p:sp>
        </p:grpSp>
        <p:grpSp>
          <p:nvGrpSpPr>
            <p:cNvPr id="127" name="组合 126"/>
            <p:cNvGrpSpPr/>
            <p:nvPr/>
          </p:nvGrpSpPr>
          <p:grpSpPr>
            <a:xfrm>
              <a:off x="6304189" y="3711184"/>
              <a:ext cx="1638446" cy="1509974"/>
              <a:chOff x="6350839" y="3747190"/>
              <a:chExt cx="1505319" cy="1297689"/>
            </a:xfrm>
          </p:grpSpPr>
          <p:sp>
            <p:nvSpPr>
              <p:cNvPr id="46" name="梯形 45"/>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49" name="梯形 48"/>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43" name="六边形 42"/>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44" name="任意多边形 43"/>
              <p:cNvSpPr/>
              <p:nvPr/>
            </p:nvSpPr>
            <p:spPr>
              <a:xfrm>
                <a:off x="6424371"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sp>
            <p:nvSpPr>
              <p:cNvPr id="47" name="梯形 71"/>
              <p:cNvSpPr/>
              <p:nvPr/>
            </p:nvSpPr>
            <p:spPr>
              <a:xfrm rot="14580000" flipH="1">
                <a:off x="7231674"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48" name="任意多边形 47"/>
              <p:cNvSpPr/>
              <p:nvPr/>
            </p:nvSpPr>
            <p:spPr>
              <a:xfrm>
                <a:off x="6424753"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grpSp>
        <p:grpSp>
          <p:nvGrpSpPr>
            <p:cNvPr id="114" name="组合 113"/>
            <p:cNvGrpSpPr/>
            <p:nvPr/>
          </p:nvGrpSpPr>
          <p:grpSpPr>
            <a:xfrm>
              <a:off x="6481495" y="3975388"/>
              <a:ext cx="1303607" cy="981559"/>
              <a:chOff x="6513741" y="3974251"/>
              <a:chExt cx="1197686" cy="843565"/>
            </a:xfrm>
          </p:grpSpPr>
          <p:sp>
            <p:nvSpPr>
              <p:cNvPr id="45" name="六边形 44"/>
              <p:cNvSpPr/>
              <p:nvPr/>
            </p:nvSpPr>
            <p:spPr>
              <a:xfrm>
                <a:off x="6614230" y="3974251"/>
                <a:ext cx="978537" cy="843565"/>
              </a:xfrm>
              <a:prstGeom prst="hexagon">
                <a:avLst/>
              </a:prstGeom>
              <a:blipFill>
                <a:blip r:embed="rId3"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54" name="文本框 50"/>
              <p:cNvSpPr txBox="1"/>
              <p:nvPr/>
            </p:nvSpPr>
            <p:spPr>
              <a:xfrm>
                <a:off x="6513741" y="4127959"/>
                <a:ext cx="1197686" cy="457657"/>
              </a:xfrm>
              <a:prstGeom prst="rect">
                <a:avLst/>
              </a:prstGeom>
              <a:noFill/>
            </p:spPr>
            <p:txBody>
              <a:bodyPr wrap="square" rtlCol="0">
                <a:spAutoFit/>
              </a:bodyPr>
              <a:lstStyle/>
              <a:p>
                <a:pPr algn="ctr"/>
                <a:r>
                  <a:rPr lang="zh-TW" altLang="en-US" sz="3000" b="1" dirty="0">
                    <a:solidFill>
                      <a:srgbClr val="E7E6E6">
                        <a:lumMod val="10000"/>
                      </a:srgbClr>
                    </a:solidFill>
                    <a:cs typeface="+mn-ea"/>
                    <a:sym typeface="+mn-lt"/>
                  </a:rPr>
                  <a:t>差異化</a:t>
                </a:r>
                <a:endParaRPr lang="zh-CN" altLang="en-US" sz="3000" b="1" dirty="0">
                  <a:solidFill>
                    <a:srgbClr val="E7E6E6">
                      <a:lumMod val="10000"/>
                    </a:srgbClr>
                  </a:solidFill>
                  <a:cs typeface="+mn-ea"/>
                  <a:sym typeface="+mn-lt"/>
                </a:endParaRPr>
              </a:p>
            </p:txBody>
          </p:sp>
        </p:grpSp>
        <p:grpSp>
          <p:nvGrpSpPr>
            <p:cNvPr id="126" name="组合 125"/>
            <p:cNvGrpSpPr/>
            <p:nvPr/>
          </p:nvGrpSpPr>
          <p:grpSpPr>
            <a:xfrm>
              <a:off x="5013072" y="4450943"/>
              <a:ext cx="1638446" cy="1509974"/>
              <a:chOff x="5164627" y="4382948"/>
              <a:chExt cx="1505319" cy="1297689"/>
            </a:xfrm>
          </p:grpSpPr>
          <p:sp>
            <p:nvSpPr>
              <p:cNvPr id="38" name="梯形 37"/>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41" name="梯形 40"/>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35" name="六边形 34"/>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36" name="任意多边形 35"/>
              <p:cNvSpPr/>
              <p:nvPr/>
            </p:nvSpPr>
            <p:spPr>
              <a:xfrm>
                <a:off x="5238159" y="4445492"/>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sp>
            <p:nvSpPr>
              <p:cNvPr id="39" name="梯形 71"/>
              <p:cNvSpPr/>
              <p:nvPr/>
            </p:nvSpPr>
            <p:spPr>
              <a:xfrm rot="14580000" flipH="1">
                <a:off x="6045462" y="4690928"/>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40" name="任意多边形 39"/>
              <p:cNvSpPr/>
              <p:nvPr/>
            </p:nvSpPr>
            <p:spPr>
              <a:xfrm>
                <a:off x="5238541" y="4449709"/>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grpSp>
        <p:grpSp>
          <p:nvGrpSpPr>
            <p:cNvPr id="112" name="组合 111"/>
            <p:cNvGrpSpPr/>
            <p:nvPr/>
          </p:nvGrpSpPr>
          <p:grpSpPr>
            <a:xfrm>
              <a:off x="5297466" y="4715148"/>
              <a:ext cx="1100373" cy="981561"/>
              <a:chOff x="5425913" y="4610009"/>
              <a:chExt cx="1010966" cy="843565"/>
            </a:xfrm>
          </p:grpSpPr>
          <p:sp>
            <p:nvSpPr>
              <p:cNvPr id="37" name="六边形 36"/>
              <p:cNvSpPr/>
              <p:nvPr/>
            </p:nvSpPr>
            <p:spPr>
              <a:xfrm>
                <a:off x="5428018" y="4610009"/>
                <a:ext cx="978537" cy="843565"/>
              </a:xfrm>
              <a:prstGeom prst="hexagon">
                <a:avLst/>
              </a:prstGeom>
              <a:blipFill>
                <a:blip r:embed="rId3"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55" name="文本框 52"/>
              <p:cNvSpPr txBox="1"/>
              <p:nvPr/>
            </p:nvSpPr>
            <p:spPr>
              <a:xfrm>
                <a:off x="5425913" y="4742859"/>
                <a:ext cx="1010966" cy="458927"/>
              </a:xfrm>
              <a:prstGeom prst="rect">
                <a:avLst/>
              </a:prstGeom>
              <a:noFill/>
            </p:spPr>
            <p:txBody>
              <a:bodyPr wrap="square" rtlCol="0">
                <a:spAutoFit/>
              </a:bodyPr>
              <a:lstStyle/>
              <a:p>
                <a:pPr algn="ctr"/>
                <a:r>
                  <a:rPr lang="zh-TW" altLang="en-US" sz="3000" b="1" dirty="0">
                    <a:solidFill>
                      <a:srgbClr val="E7E6E6">
                        <a:lumMod val="10000"/>
                      </a:srgbClr>
                    </a:solidFill>
                    <a:cs typeface="+mn-ea"/>
                    <a:sym typeface="+mn-lt"/>
                  </a:rPr>
                  <a:t>補救</a:t>
                </a:r>
                <a:endParaRPr lang="zh-CN" altLang="en-US" sz="3000" b="1" dirty="0">
                  <a:solidFill>
                    <a:srgbClr val="E7E6E6">
                      <a:lumMod val="10000"/>
                    </a:srgbClr>
                  </a:solidFill>
                  <a:cs typeface="+mn-ea"/>
                  <a:sym typeface="+mn-lt"/>
                </a:endParaRPr>
              </a:p>
            </p:txBody>
          </p:sp>
        </p:grpSp>
        <p:grpSp>
          <p:nvGrpSpPr>
            <p:cNvPr id="117" name="组合 116"/>
            <p:cNvGrpSpPr/>
            <p:nvPr/>
          </p:nvGrpSpPr>
          <p:grpSpPr>
            <a:xfrm>
              <a:off x="5013072" y="1450539"/>
              <a:ext cx="1638446" cy="1509974"/>
              <a:chOff x="5164627" y="1804365"/>
              <a:chExt cx="1505319" cy="1297689"/>
            </a:xfrm>
          </p:grpSpPr>
          <p:sp>
            <p:nvSpPr>
              <p:cNvPr id="17" name="梯形 16"/>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11" name="六边形 10"/>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12" name="任意多边形 11"/>
              <p:cNvSpPr/>
              <p:nvPr/>
            </p:nvSpPr>
            <p:spPr>
              <a:xfrm>
                <a:off x="5238159" y="1866909"/>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sp>
            <p:nvSpPr>
              <p:cNvPr id="14" name="梯形 13"/>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15" name="梯形 71"/>
              <p:cNvSpPr/>
              <p:nvPr/>
            </p:nvSpPr>
            <p:spPr>
              <a:xfrm rot="14580000" flipH="1">
                <a:off x="6045462" y="2112345"/>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737 h 171737"/>
                  <a:gd name="connsiteX1" fmla="*/ 99339 w 667005"/>
                  <a:gd name="connsiteY1" fmla="*/ 0 h 171737"/>
                  <a:gd name="connsiteX2" fmla="*/ 581865 w 667005"/>
                  <a:gd name="connsiteY2" fmla="*/ 109 h 171737"/>
                  <a:gd name="connsiteX3" fmla="*/ 667005 w 667005"/>
                  <a:gd name="connsiteY3" fmla="*/ 171737 h 171737"/>
                  <a:gd name="connsiteX4" fmla="*/ 0 w 667005"/>
                  <a:gd name="connsiteY4" fmla="*/ 171737 h 171737"/>
                  <a:gd name="connsiteX0" fmla="*/ 0 w 667005"/>
                  <a:gd name="connsiteY0" fmla="*/ 171628 h 171628"/>
                  <a:gd name="connsiteX1" fmla="*/ 140601 w 667005"/>
                  <a:gd name="connsiteY1" fmla="*/ 10938 h 171628"/>
                  <a:gd name="connsiteX2" fmla="*/ 581865 w 667005"/>
                  <a:gd name="connsiteY2" fmla="*/ 0 h 171628"/>
                  <a:gd name="connsiteX3" fmla="*/ 667005 w 667005"/>
                  <a:gd name="connsiteY3" fmla="*/ 171628 h 171628"/>
                  <a:gd name="connsiteX4" fmla="*/ 0 w 667005"/>
                  <a:gd name="connsiteY4" fmla="*/ 171628 h 171628"/>
                  <a:gd name="connsiteX0" fmla="*/ 0 w 667005"/>
                  <a:gd name="connsiteY0" fmla="*/ 171628 h 171628"/>
                  <a:gd name="connsiteX1" fmla="*/ 103609 w 667005"/>
                  <a:gd name="connsiteY1" fmla="*/ 1280 h 171628"/>
                  <a:gd name="connsiteX2" fmla="*/ 581865 w 667005"/>
                  <a:gd name="connsiteY2" fmla="*/ 0 h 171628"/>
                  <a:gd name="connsiteX3" fmla="*/ 667005 w 667005"/>
                  <a:gd name="connsiteY3" fmla="*/ 171628 h 171628"/>
                  <a:gd name="connsiteX4" fmla="*/ 0 w 667005"/>
                  <a:gd name="connsiteY4" fmla="*/ 171628 h 17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16" name="任意多边形 15"/>
              <p:cNvSpPr/>
              <p:nvPr/>
            </p:nvSpPr>
            <p:spPr>
              <a:xfrm>
                <a:off x="5238541" y="1871126"/>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000">
                  <a:solidFill>
                    <a:prstClr val="white"/>
                  </a:solidFill>
                  <a:cs typeface="+mn-ea"/>
                  <a:sym typeface="+mn-lt"/>
                </a:endParaRPr>
              </a:p>
            </p:txBody>
          </p:sp>
        </p:grpSp>
        <p:grpSp>
          <p:nvGrpSpPr>
            <p:cNvPr id="68" name="组合 67"/>
            <p:cNvGrpSpPr/>
            <p:nvPr/>
          </p:nvGrpSpPr>
          <p:grpSpPr>
            <a:xfrm>
              <a:off x="5200039" y="1686377"/>
              <a:ext cx="1299808" cy="1009926"/>
              <a:chOff x="5336400" y="2007048"/>
              <a:chExt cx="1194196" cy="867943"/>
            </a:xfrm>
          </p:grpSpPr>
          <p:sp>
            <p:nvSpPr>
              <p:cNvPr id="13" name="六边形 12"/>
              <p:cNvSpPr/>
              <p:nvPr/>
            </p:nvSpPr>
            <p:spPr>
              <a:xfrm>
                <a:off x="5428018" y="2031426"/>
                <a:ext cx="978537" cy="843565"/>
              </a:xfrm>
              <a:prstGeom prst="hexagon">
                <a:avLst/>
              </a:prstGeom>
              <a:blipFill>
                <a:blip r:embed="rId3" cstate="print"/>
                <a:stretch>
                  <a:fillRect/>
                </a:stretch>
              </a:blip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prstClr val="white"/>
                  </a:solidFill>
                  <a:cs typeface="+mn-ea"/>
                  <a:sym typeface="+mn-lt"/>
                </a:endParaRPr>
              </a:p>
            </p:txBody>
          </p:sp>
          <p:sp>
            <p:nvSpPr>
              <p:cNvPr id="56" name="文本框 54"/>
              <p:cNvSpPr txBox="1"/>
              <p:nvPr/>
            </p:nvSpPr>
            <p:spPr>
              <a:xfrm>
                <a:off x="5336400" y="2007048"/>
                <a:ext cx="1194196" cy="839037"/>
              </a:xfrm>
              <a:prstGeom prst="rect">
                <a:avLst/>
              </a:prstGeom>
              <a:noFill/>
            </p:spPr>
            <p:txBody>
              <a:bodyPr wrap="square" rtlCol="0">
                <a:spAutoFit/>
              </a:bodyPr>
              <a:lstStyle/>
              <a:p>
                <a:pPr algn="ctr"/>
                <a:r>
                  <a:rPr lang="zh-TW" altLang="en-US" sz="3000" b="1" dirty="0">
                    <a:solidFill>
                      <a:srgbClr val="E7E6E6">
                        <a:lumMod val="10000"/>
                      </a:srgbClr>
                    </a:solidFill>
                    <a:cs typeface="+mn-ea"/>
                    <a:sym typeface="+mn-lt"/>
                  </a:rPr>
                  <a:t>解決</a:t>
                </a:r>
                <a:endParaRPr lang="en-US" altLang="zh-TW" sz="3000" b="1" dirty="0">
                  <a:solidFill>
                    <a:srgbClr val="E7E6E6">
                      <a:lumMod val="10000"/>
                    </a:srgbClr>
                  </a:solidFill>
                  <a:cs typeface="+mn-ea"/>
                  <a:sym typeface="+mn-lt"/>
                </a:endParaRPr>
              </a:p>
              <a:p>
                <a:pPr algn="ctr"/>
                <a:r>
                  <a:rPr lang="zh-TW" altLang="en-US" sz="3000" b="1" dirty="0">
                    <a:solidFill>
                      <a:srgbClr val="E7E6E6">
                        <a:lumMod val="10000"/>
                      </a:srgbClr>
                    </a:solidFill>
                    <a:cs typeface="+mn-ea"/>
                    <a:sym typeface="+mn-lt"/>
                  </a:rPr>
                  <a:t>雙峰化</a:t>
                </a:r>
                <a:endParaRPr lang="zh-CN" altLang="en-US" sz="3000" b="1" dirty="0">
                  <a:solidFill>
                    <a:srgbClr val="E7E6E6">
                      <a:lumMod val="10000"/>
                    </a:srgbClr>
                  </a:solidFill>
                  <a:cs typeface="+mn-ea"/>
                  <a:sym typeface="+mn-lt"/>
                </a:endParaRPr>
              </a:p>
            </p:txBody>
          </p:sp>
        </p:grpSp>
      </p:grpSp>
      <p:sp>
        <p:nvSpPr>
          <p:cNvPr id="103" name="Rectangle 47"/>
          <p:cNvSpPr/>
          <p:nvPr/>
        </p:nvSpPr>
        <p:spPr>
          <a:xfrm>
            <a:off x="1167127" y="540627"/>
            <a:ext cx="5129609" cy="692497"/>
          </a:xfrm>
          <a:prstGeom prst="rect">
            <a:avLst/>
          </a:prstGeom>
        </p:spPr>
        <p:txBody>
          <a:bodyPr wrap="none" lIns="0" tIns="0" rIns="0" bIns="0">
            <a:spAutoFit/>
          </a:bodyPr>
          <a:lstStyle/>
          <a:p>
            <a:pPr>
              <a:lnSpc>
                <a:spcPct val="90000"/>
              </a:lnSpc>
              <a:spcBef>
                <a:spcPct val="0"/>
              </a:spcBef>
            </a:pPr>
            <a:r>
              <a:rPr lang="zh-TW" altLang="en-US" sz="5000" b="1" dirty="0">
                <a:solidFill>
                  <a:srgbClr val="FFFFFF"/>
                </a:solidFill>
                <a:ea typeface="+mj-ea"/>
                <a:sym typeface="+mn-lt"/>
              </a:rPr>
              <a:t>兩班三組之關鍵詞</a:t>
            </a:r>
            <a:endParaRPr lang="zh-CN" altLang="en-US" sz="5000" b="1" dirty="0">
              <a:solidFill>
                <a:srgbClr val="FFFFFF"/>
              </a:solidFill>
              <a:sym typeface="+mn-lt"/>
            </a:endParaRPr>
          </a:p>
        </p:txBody>
      </p:sp>
      <p:pic>
        <p:nvPicPr>
          <p:cNvPr id="111" name="图片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
        <p:nvSpPr>
          <p:cNvPr id="18" name="文字方塊 17"/>
          <p:cNvSpPr txBox="1"/>
          <p:nvPr/>
        </p:nvSpPr>
        <p:spPr>
          <a:xfrm>
            <a:off x="279888" y="1867915"/>
            <a:ext cx="5193899" cy="1938992"/>
          </a:xfrm>
          <a:prstGeom prst="rect">
            <a:avLst/>
          </a:prstGeom>
          <a:noFill/>
        </p:spPr>
        <p:txBody>
          <a:bodyPr wrap="square" rtlCol="0">
            <a:spAutoFit/>
          </a:bodyPr>
          <a:lstStyle/>
          <a:p>
            <a:r>
              <a:rPr lang="zh-TW" altLang="en-US" sz="3000" dirty="0">
                <a:solidFill>
                  <a:srgbClr val="FFFFFF"/>
                </a:solidFill>
              </a:rPr>
              <a:t>兩班三組是一種透過補救教學和差異化教學，小班化與適性揚才特點，拉近班級程度差距，且適度解決教育的雙峰化問題。</a:t>
            </a:r>
          </a:p>
        </p:txBody>
      </p:sp>
      <p:sp>
        <p:nvSpPr>
          <p:cNvPr id="26" name="文字方塊 25"/>
          <p:cNvSpPr txBox="1"/>
          <p:nvPr/>
        </p:nvSpPr>
        <p:spPr>
          <a:xfrm>
            <a:off x="2846972" y="3545297"/>
            <a:ext cx="1863524" cy="523220"/>
          </a:xfrm>
          <a:prstGeom prst="rect">
            <a:avLst/>
          </a:prstGeom>
          <a:noFill/>
        </p:spPr>
        <p:txBody>
          <a:bodyPr wrap="square" rtlCol="0">
            <a:spAutoFit/>
          </a:bodyPr>
          <a:lstStyle/>
          <a:p>
            <a:endParaRPr lang="zh-TW" altLang="en-US" sz="2800" dirty="0">
              <a:solidFill>
                <a:srgbClr val="FF0000"/>
              </a:solidFill>
            </a:endParaRPr>
          </a:p>
        </p:txBody>
      </p:sp>
      <p:cxnSp>
        <p:nvCxnSpPr>
          <p:cNvPr id="42" name="直線接點 41"/>
          <p:cNvCxnSpPr/>
          <p:nvPr/>
        </p:nvCxnSpPr>
        <p:spPr>
          <a:xfrm>
            <a:off x="3887327" y="2370438"/>
            <a:ext cx="6605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a:off x="805394" y="2803688"/>
            <a:ext cx="1789829" cy="157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a:off x="3211738" y="2832167"/>
            <a:ext cx="1005868" cy="104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a:xfrm>
            <a:off x="4599316" y="2807985"/>
            <a:ext cx="69853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a:off x="1498060" y="3755192"/>
            <a:ext cx="3009417" cy="153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a:xfrm flipV="1">
            <a:off x="3797915" y="3280264"/>
            <a:ext cx="1499940" cy="14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554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par>
                                <p:cTn id="13" presetID="16" presetClass="entr" presetSubtype="21"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barn(inVertical)">
                                      <p:cBhvr>
                                        <p:cTn id="15" dur="500"/>
                                        <p:tgtEl>
                                          <p:spTgt spid="115"/>
                                        </p:tgtEl>
                                      </p:cBhvr>
                                    </p:animEffect>
                                  </p:childTnLst>
                                </p:cTn>
                              </p:par>
                              <p:par>
                                <p:cTn id="16" presetID="16" presetClass="entr" presetSubtype="21" fill="hold" nodeType="with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barn(inVertical)">
                                      <p:cBhvr>
                                        <p:cTn id="18" dur="500"/>
                                        <p:tgtEl>
                                          <p:spTgt spid="116"/>
                                        </p:tgtEl>
                                      </p:cBhvr>
                                    </p:animEffect>
                                  </p:childTnLst>
                                </p:cTn>
                              </p:par>
                              <p:par>
                                <p:cTn id="19" presetID="16" presetClass="entr" presetSubtype="21" fill="hold"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arn(inVertical)">
                                      <p:cBhvr>
                                        <p:cTn id="21" dur="500"/>
                                        <p:tgtEl>
                                          <p:spTgt spid="118"/>
                                        </p:tgtEl>
                                      </p:cBhvr>
                                    </p:animEffect>
                                  </p:childTnLst>
                                </p:cTn>
                              </p:par>
                              <p:par>
                                <p:cTn id="22" presetID="16" presetClass="entr" presetSubtype="21"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barn(inVertical)">
                                      <p:cBhvr>
                                        <p:cTn id="24" dur="500"/>
                                        <p:tgtEl>
                                          <p:spTgt spid="120"/>
                                        </p:tgtEl>
                                      </p:cBhvr>
                                    </p:animEffect>
                                  </p:childTnLst>
                                </p:cTn>
                              </p:par>
                              <p:par>
                                <p:cTn id="25" presetID="16" presetClass="entr" presetSubtype="21"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barn(inVertical)">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圆角矩形 85"/>
          <p:cNvSpPr/>
          <p:nvPr/>
        </p:nvSpPr>
        <p:spPr>
          <a:xfrm>
            <a:off x="1949767" y="4669516"/>
            <a:ext cx="7920318" cy="871168"/>
          </a:xfrm>
          <a:prstGeom prst="roundRect">
            <a:avLst>
              <a:gd name="adj" fmla="val 50000"/>
            </a:avLst>
          </a:prstGeom>
          <a:blipFill>
            <a:blip r:embed="rId3"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87" name="TextBox 86"/>
          <p:cNvSpPr txBox="1"/>
          <p:nvPr/>
        </p:nvSpPr>
        <p:spPr>
          <a:xfrm>
            <a:off x="3729545" y="4786290"/>
            <a:ext cx="6174862" cy="523220"/>
          </a:xfrm>
          <a:prstGeom prst="rect">
            <a:avLst/>
          </a:prstGeom>
          <a:noFill/>
        </p:spPr>
        <p:txBody>
          <a:bodyPr wrap="square" rtlCol="0">
            <a:spAutoFit/>
          </a:bodyPr>
          <a:lstStyle/>
          <a:p>
            <a:r>
              <a:rPr lang="zh-TW" altLang="en-US" sz="2800" b="1" dirty="0">
                <a:solidFill>
                  <a:srgbClr val="E7E6E6">
                    <a:lumMod val="10000"/>
                  </a:srgbClr>
                </a:solidFill>
                <a:cs typeface="+mn-ea"/>
                <a:sym typeface="+mn-lt"/>
              </a:rPr>
              <a:t>課本基礎內容為主，達到</a:t>
            </a:r>
            <a:r>
              <a:rPr lang="zh-TW" altLang="en-US" sz="2800" b="1" dirty="0">
                <a:solidFill>
                  <a:srgbClr val="FF0000"/>
                </a:solidFill>
                <a:cs typeface="+mn-ea"/>
                <a:sym typeface="+mn-lt"/>
              </a:rPr>
              <a:t>基本學習</a:t>
            </a:r>
            <a:r>
              <a:rPr lang="zh-TW" altLang="en-US" sz="2800" b="1" dirty="0">
                <a:solidFill>
                  <a:srgbClr val="E7E6E6">
                    <a:lumMod val="10000"/>
                  </a:srgbClr>
                </a:solidFill>
                <a:cs typeface="+mn-ea"/>
                <a:sym typeface="+mn-lt"/>
              </a:rPr>
              <a:t>。</a:t>
            </a:r>
            <a:endParaRPr lang="zh-CN" altLang="en-US" sz="2800" b="1" dirty="0">
              <a:solidFill>
                <a:srgbClr val="E7E6E6">
                  <a:lumMod val="10000"/>
                </a:srgbClr>
              </a:solidFill>
              <a:cs typeface="+mn-ea"/>
              <a:sym typeface="+mn-lt"/>
            </a:endParaRPr>
          </a:p>
        </p:txBody>
      </p:sp>
      <p:sp>
        <p:nvSpPr>
          <p:cNvPr id="84" name="圆角矩形 83"/>
          <p:cNvSpPr/>
          <p:nvPr/>
        </p:nvSpPr>
        <p:spPr>
          <a:xfrm>
            <a:off x="1949767" y="3296591"/>
            <a:ext cx="7920318" cy="871168"/>
          </a:xfrm>
          <a:prstGeom prst="roundRect">
            <a:avLst>
              <a:gd name="adj" fmla="val 50000"/>
            </a:avLst>
          </a:prstGeom>
          <a:blipFill>
            <a:blip r:embed="rId3"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85" name="TextBox 84"/>
          <p:cNvSpPr txBox="1"/>
          <p:nvPr/>
        </p:nvSpPr>
        <p:spPr>
          <a:xfrm>
            <a:off x="3721847" y="3428754"/>
            <a:ext cx="5644568" cy="523220"/>
          </a:xfrm>
          <a:prstGeom prst="rect">
            <a:avLst/>
          </a:prstGeom>
          <a:noFill/>
        </p:spPr>
        <p:txBody>
          <a:bodyPr wrap="square" rtlCol="0">
            <a:spAutoFit/>
          </a:bodyPr>
          <a:lstStyle/>
          <a:p>
            <a:r>
              <a:rPr lang="zh-TW" altLang="en-US" sz="2800" b="1" dirty="0">
                <a:solidFill>
                  <a:srgbClr val="E7E6E6">
                    <a:lumMod val="10000"/>
                  </a:srgbClr>
                </a:solidFill>
                <a:cs typeface="+mn-ea"/>
                <a:sym typeface="+mn-lt"/>
              </a:rPr>
              <a:t>精熟課本，</a:t>
            </a:r>
            <a:r>
              <a:rPr lang="zh-TW" altLang="en-US" sz="2800" b="1" dirty="0">
                <a:solidFill>
                  <a:srgbClr val="FF0000"/>
                </a:solidFill>
                <a:cs typeface="+mn-ea"/>
                <a:sym typeface="+mn-lt"/>
              </a:rPr>
              <a:t>完全學習</a:t>
            </a:r>
            <a:r>
              <a:rPr lang="zh-TW" altLang="en-US" sz="2800" b="1" dirty="0">
                <a:solidFill>
                  <a:srgbClr val="E7E6E6">
                    <a:lumMod val="10000"/>
                  </a:srgbClr>
                </a:solidFill>
                <a:cs typeface="+mn-ea"/>
                <a:sym typeface="+mn-lt"/>
              </a:rPr>
              <a:t>課本內容。</a:t>
            </a:r>
            <a:endParaRPr lang="zh-CN" altLang="en-US" sz="2800" b="1" dirty="0">
              <a:solidFill>
                <a:srgbClr val="E7E6E6">
                  <a:lumMod val="10000"/>
                </a:srgbClr>
              </a:solidFill>
              <a:cs typeface="+mn-ea"/>
              <a:sym typeface="+mn-lt"/>
            </a:endParaRPr>
          </a:p>
        </p:txBody>
      </p:sp>
      <p:sp>
        <p:nvSpPr>
          <p:cNvPr id="58" name="圆角矩形 57"/>
          <p:cNvSpPr/>
          <p:nvPr/>
        </p:nvSpPr>
        <p:spPr>
          <a:xfrm>
            <a:off x="1949767" y="1909983"/>
            <a:ext cx="7920318" cy="871168"/>
          </a:xfrm>
          <a:prstGeom prst="roundRect">
            <a:avLst>
              <a:gd name="adj" fmla="val 50000"/>
            </a:avLst>
          </a:prstGeom>
          <a:blipFill>
            <a:blip r:embed="rId3"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grpSp>
        <p:nvGrpSpPr>
          <p:cNvPr id="15" name="组合 14"/>
          <p:cNvGrpSpPr/>
          <p:nvPr/>
        </p:nvGrpSpPr>
        <p:grpSpPr>
          <a:xfrm>
            <a:off x="2389027" y="1763725"/>
            <a:ext cx="1221658" cy="1221658"/>
            <a:chOff x="3893061" y="1947755"/>
            <a:chExt cx="1346479" cy="1346479"/>
          </a:xfrm>
        </p:grpSpPr>
        <p:grpSp>
          <p:nvGrpSpPr>
            <p:cNvPr id="53" name="组合 52"/>
            <p:cNvGrpSpPr/>
            <p:nvPr/>
          </p:nvGrpSpPr>
          <p:grpSpPr>
            <a:xfrm>
              <a:off x="3893061" y="1947755"/>
              <a:ext cx="1346479" cy="1346479"/>
              <a:chOff x="372609" y="2524616"/>
              <a:chExt cx="2739344" cy="2739343"/>
            </a:xfrm>
          </p:grpSpPr>
          <p:sp>
            <p:nvSpPr>
              <p:cNvPr id="54" name="椭圆 5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sp>
            <p:nvSpPr>
              <p:cNvPr id="55" name="椭圆 5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grpSp>
        <p:sp>
          <p:nvSpPr>
            <p:cNvPr id="57" name="TextBox 56"/>
            <p:cNvSpPr txBox="1"/>
            <p:nvPr/>
          </p:nvSpPr>
          <p:spPr>
            <a:xfrm>
              <a:off x="3917869" y="2106233"/>
              <a:ext cx="1296861" cy="575832"/>
            </a:xfrm>
            <a:prstGeom prst="rect">
              <a:avLst/>
            </a:prstGeom>
            <a:noFill/>
          </p:spPr>
          <p:txBody>
            <a:bodyPr wrap="square" rtlCol="0">
              <a:spAutoFit/>
            </a:bodyPr>
            <a:lstStyle/>
            <a:p>
              <a:pPr algn="ctr">
                <a:lnSpc>
                  <a:spcPct val="130000"/>
                </a:lnSpc>
              </a:pPr>
              <a:endParaRPr lang="zh-CN" altLang="en-US" sz="2400" b="1" dirty="0">
                <a:solidFill>
                  <a:srgbClr val="E7E6E6">
                    <a:lumMod val="10000"/>
                  </a:srgbClr>
                </a:solidFill>
                <a:cs typeface="+mn-ea"/>
                <a:sym typeface="+mn-lt"/>
              </a:endParaRPr>
            </a:p>
          </p:txBody>
        </p:sp>
      </p:grpSp>
      <p:sp>
        <p:nvSpPr>
          <p:cNvPr id="59" name="TextBox 58"/>
          <p:cNvSpPr txBox="1"/>
          <p:nvPr/>
        </p:nvSpPr>
        <p:spPr>
          <a:xfrm>
            <a:off x="3729545" y="2080139"/>
            <a:ext cx="5636870" cy="523220"/>
          </a:xfrm>
          <a:prstGeom prst="rect">
            <a:avLst/>
          </a:prstGeom>
          <a:noFill/>
        </p:spPr>
        <p:txBody>
          <a:bodyPr wrap="square" rtlCol="0">
            <a:spAutoFit/>
          </a:bodyPr>
          <a:lstStyle/>
          <a:p>
            <a:r>
              <a:rPr lang="zh-TW" altLang="en-US" sz="2800" b="1" dirty="0">
                <a:solidFill>
                  <a:srgbClr val="E7E6E6">
                    <a:lumMod val="10000"/>
                  </a:srgbClr>
                </a:solidFill>
                <a:cs typeface="+mn-ea"/>
                <a:sym typeface="+mn-lt"/>
              </a:rPr>
              <a:t>精熟課本，並</a:t>
            </a:r>
            <a:r>
              <a:rPr lang="zh-TW" altLang="en-US" sz="2800" b="1" dirty="0">
                <a:solidFill>
                  <a:srgbClr val="FF0000"/>
                </a:solidFill>
                <a:cs typeface="+mn-ea"/>
                <a:sym typeface="+mn-lt"/>
              </a:rPr>
              <a:t>進階課外</a:t>
            </a:r>
            <a:r>
              <a:rPr lang="zh-TW" altLang="en-US" sz="2800" b="1" dirty="0">
                <a:solidFill>
                  <a:srgbClr val="E7E6E6">
                    <a:lumMod val="10000"/>
                  </a:srgbClr>
                </a:solidFill>
                <a:cs typeface="+mn-ea"/>
                <a:sym typeface="+mn-lt"/>
              </a:rPr>
              <a:t>應用練習。</a:t>
            </a:r>
            <a:endParaRPr lang="zh-CN" altLang="en-US" sz="2800" b="1" dirty="0">
              <a:solidFill>
                <a:srgbClr val="E7E6E6">
                  <a:lumMod val="10000"/>
                </a:srgbClr>
              </a:solidFill>
              <a:cs typeface="+mn-ea"/>
              <a:sym typeface="+mn-lt"/>
            </a:endParaRPr>
          </a:p>
        </p:txBody>
      </p:sp>
      <p:grpSp>
        <p:nvGrpSpPr>
          <p:cNvPr id="61" name="组合 60"/>
          <p:cNvGrpSpPr/>
          <p:nvPr/>
        </p:nvGrpSpPr>
        <p:grpSpPr>
          <a:xfrm>
            <a:off x="2413098" y="3202245"/>
            <a:ext cx="1221658" cy="1221658"/>
            <a:chOff x="3893061" y="1947755"/>
            <a:chExt cx="1346479" cy="1346479"/>
          </a:xfrm>
        </p:grpSpPr>
        <p:grpSp>
          <p:nvGrpSpPr>
            <p:cNvPr id="62" name="组合 61"/>
            <p:cNvGrpSpPr/>
            <p:nvPr/>
          </p:nvGrpSpPr>
          <p:grpSpPr>
            <a:xfrm>
              <a:off x="3893061" y="1947755"/>
              <a:ext cx="1346479" cy="1346479"/>
              <a:chOff x="372609" y="2524616"/>
              <a:chExt cx="2739344" cy="2739343"/>
            </a:xfrm>
          </p:grpSpPr>
          <p:sp>
            <p:nvSpPr>
              <p:cNvPr id="64" name="椭圆 63"/>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sp>
            <p:nvSpPr>
              <p:cNvPr id="65" name="椭圆 64"/>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grpSp>
        <p:sp>
          <p:nvSpPr>
            <p:cNvPr id="63" name="TextBox 62"/>
            <p:cNvSpPr txBox="1"/>
            <p:nvPr/>
          </p:nvSpPr>
          <p:spPr>
            <a:xfrm>
              <a:off x="3917869" y="2095572"/>
              <a:ext cx="1296861" cy="575832"/>
            </a:xfrm>
            <a:prstGeom prst="rect">
              <a:avLst/>
            </a:prstGeom>
            <a:noFill/>
          </p:spPr>
          <p:txBody>
            <a:bodyPr wrap="square" rtlCol="0">
              <a:spAutoFit/>
            </a:bodyPr>
            <a:lstStyle/>
            <a:p>
              <a:pPr algn="ctr">
                <a:lnSpc>
                  <a:spcPct val="130000"/>
                </a:lnSpc>
              </a:pPr>
              <a:endParaRPr lang="zh-CN" altLang="en-US" sz="2400" b="1" dirty="0">
                <a:solidFill>
                  <a:srgbClr val="E7E6E6">
                    <a:lumMod val="10000"/>
                  </a:srgbClr>
                </a:solidFill>
                <a:cs typeface="+mn-ea"/>
                <a:sym typeface="+mn-lt"/>
              </a:endParaRPr>
            </a:p>
          </p:txBody>
        </p:sp>
      </p:grpSp>
      <p:grpSp>
        <p:nvGrpSpPr>
          <p:cNvPr id="68" name="组合 67"/>
          <p:cNvGrpSpPr/>
          <p:nvPr/>
        </p:nvGrpSpPr>
        <p:grpSpPr>
          <a:xfrm>
            <a:off x="2376990" y="4486310"/>
            <a:ext cx="1221658" cy="1221658"/>
            <a:chOff x="3893061" y="1947755"/>
            <a:chExt cx="1346479" cy="1346479"/>
          </a:xfrm>
        </p:grpSpPr>
        <p:grpSp>
          <p:nvGrpSpPr>
            <p:cNvPr id="70" name="组合 69"/>
            <p:cNvGrpSpPr/>
            <p:nvPr/>
          </p:nvGrpSpPr>
          <p:grpSpPr>
            <a:xfrm>
              <a:off x="3893061" y="1947755"/>
              <a:ext cx="1346479" cy="1346479"/>
              <a:chOff x="372609" y="2524616"/>
              <a:chExt cx="2739344" cy="2739343"/>
            </a:xfrm>
          </p:grpSpPr>
          <p:sp>
            <p:nvSpPr>
              <p:cNvPr id="72" name="椭圆 7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sp>
            <p:nvSpPr>
              <p:cNvPr id="73" name="椭圆 7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E7E6E6">
                      <a:lumMod val="10000"/>
                    </a:srgbClr>
                  </a:solidFill>
                  <a:cs typeface="+mn-ea"/>
                  <a:sym typeface="+mn-lt"/>
                </a:endParaRPr>
              </a:p>
            </p:txBody>
          </p:sp>
        </p:grpSp>
        <p:sp>
          <p:nvSpPr>
            <p:cNvPr id="71" name="TextBox 70"/>
            <p:cNvSpPr txBox="1"/>
            <p:nvPr/>
          </p:nvSpPr>
          <p:spPr>
            <a:xfrm>
              <a:off x="3917869" y="2087831"/>
              <a:ext cx="1296861" cy="575832"/>
            </a:xfrm>
            <a:prstGeom prst="rect">
              <a:avLst/>
            </a:prstGeom>
            <a:noFill/>
          </p:spPr>
          <p:txBody>
            <a:bodyPr wrap="square" rtlCol="0">
              <a:spAutoFit/>
            </a:bodyPr>
            <a:lstStyle/>
            <a:p>
              <a:pPr algn="ctr">
                <a:lnSpc>
                  <a:spcPct val="130000"/>
                </a:lnSpc>
              </a:pPr>
              <a:endParaRPr lang="zh-CN" altLang="en-US" sz="2400" b="1" dirty="0">
                <a:solidFill>
                  <a:srgbClr val="E7E6E6">
                    <a:lumMod val="10000"/>
                  </a:srgbClr>
                </a:solidFill>
                <a:cs typeface="+mn-ea"/>
                <a:sym typeface="+mn-lt"/>
              </a:endParaRPr>
            </a:p>
          </p:txBody>
        </p:sp>
      </p:grpSp>
      <p:sp>
        <p:nvSpPr>
          <p:cNvPr id="88" name="TextBox 87"/>
          <p:cNvSpPr txBox="1"/>
          <p:nvPr/>
        </p:nvSpPr>
        <p:spPr>
          <a:xfrm>
            <a:off x="1288212" y="2023077"/>
            <a:ext cx="588320" cy="584775"/>
          </a:xfrm>
          <a:prstGeom prst="rect">
            <a:avLst/>
          </a:prstGeom>
          <a:noFill/>
        </p:spPr>
        <p:txBody>
          <a:bodyPr wrap="square" rtlCol="0">
            <a:spAutoFit/>
          </a:bodyPr>
          <a:lstStyle/>
          <a:p>
            <a:pPr algn="ctr"/>
            <a:r>
              <a:rPr lang="en-US" altLang="zh-CN" sz="3200" dirty="0">
                <a:solidFill>
                  <a:srgbClr val="FFFFFF">
                    <a:lumMod val="75000"/>
                    <a:lumOff val="25000"/>
                  </a:srgbClr>
                </a:solidFill>
                <a:cs typeface="+mn-ea"/>
                <a:sym typeface="+mn-lt"/>
              </a:rPr>
              <a:t>A</a:t>
            </a:r>
            <a:endParaRPr lang="zh-CN" altLang="en-US" sz="3200" dirty="0">
              <a:solidFill>
                <a:srgbClr val="FFFFFF">
                  <a:lumMod val="75000"/>
                  <a:lumOff val="25000"/>
                </a:srgbClr>
              </a:solidFill>
              <a:cs typeface="+mn-ea"/>
              <a:sym typeface="+mn-lt"/>
            </a:endParaRPr>
          </a:p>
        </p:txBody>
      </p:sp>
      <p:sp>
        <p:nvSpPr>
          <p:cNvPr id="89" name="TextBox 88"/>
          <p:cNvSpPr txBox="1"/>
          <p:nvPr/>
        </p:nvSpPr>
        <p:spPr>
          <a:xfrm>
            <a:off x="1288212" y="3449281"/>
            <a:ext cx="588320" cy="584775"/>
          </a:xfrm>
          <a:prstGeom prst="rect">
            <a:avLst/>
          </a:prstGeom>
          <a:noFill/>
        </p:spPr>
        <p:txBody>
          <a:bodyPr wrap="square" rtlCol="0">
            <a:spAutoFit/>
          </a:bodyPr>
          <a:lstStyle/>
          <a:p>
            <a:pPr algn="ctr"/>
            <a:r>
              <a:rPr lang="en-US" altLang="zh-CN" sz="3200" dirty="0">
                <a:solidFill>
                  <a:srgbClr val="FFFFFF">
                    <a:lumMod val="75000"/>
                    <a:lumOff val="25000"/>
                  </a:srgbClr>
                </a:solidFill>
                <a:cs typeface="+mn-ea"/>
                <a:sym typeface="+mn-lt"/>
              </a:rPr>
              <a:t>B</a:t>
            </a:r>
            <a:endParaRPr lang="zh-CN" altLang="en-US" sz="3200" dirty="0">
              <a:solidFill>
                <a:srgbClr val="FFFFFF">
                  <a:lumMod val="75000"/>
                  <a:lumOff val="25000"/>
                </a:srgbClr>
              </a:solidFill>
              <a:cs typeface="+mn-ea"/>
              <a:sym typeface="+mn-lt"/>
            </a:endParaRPr>
          </a:p>
        </p:txBody>
      </p:sp>
      <p:sp>
        <p:nvSpPr>
          <p:cNvPr id="90" name="TextBox 89"/>
          <p:cNvSpPr txBox="1"/>
          <p:nvPr/>
        </p:nvSpPr>
        <p:spPr>
          <a:xfrm>
            <a:off x="1288212" y="4803986"/>
            <a:ext cx="588320" cy="584775"/>
          </a:xfrm>
          <a:prstGeom prst="rect">
            <a:avLst/>
          </a:prstGeom>
          <a:noFill/>
        </p:spPr>
        <p:txBody>
          <a:bodyPr wrap="square" rtlCol="0">
            <a:spAutoFit/>
          </a:bodyPr>
          <a:lstStyle/>
          <a:p>
            <a:pPr algn="ctr"/>
            <a:r>
              <a:rPr lang="en-US" altLang="zh-CN" sz="3200" dirty="0">
                <a:solidFill>
                  <a:srgbClr val="FFFFFF">
                    <a:lumMod val="75000"/>
                    <a:lumOff val="25000"/>
                  </a:srgbClr>
                </a:solidFill>
                <a:cs typeface="+mn-ea"/>
                <a:sym typeface="+mn-lt"/>
              </a:rPr>
              <a:t>C</a:t>
            </a:r>
            <a:endParaRPr lang="zh-CN" altLang="en-US" sz="3200" dirty="0">
              <a:solidFill>
                <a:srgbClr val="FFFFFF">
                  <a:lumMod val="75000"/>
                  <a:lumOff val="25000"/>
                </a:srgbClr>
              </a:solidFill>
              <a:cs typeface="+mn-ea"/>
              <a:sym typeface="+mn-lt"/>
            </a:endParaRPr>
          </a:p>
        </p:txBody>
      </p:sp>
      <p:sp>
        <p:nvSpPr>
          <p:cNvPr id="38" name="Rectangle 47"/>
          <p:cNvSpPr/>
          <p:nvPr/>
        </p:nvSpPr>
        <p:spPr>
          <a:xfrm>
            <a:off x="1288212" y="540627"/>
            <a:ext cx="5569089" cy="692497"/>
          </a:xfrm>
          <a:prstGeom prst="rect">
            <a:avLst/>
          </a:prstGeom>
        </p:spPr>
        <p:txBody>
          <a:bodyPr wrap="none" lIns="0" tIns="0" rIns="0" bIns="0">
            <a:spAutoFit/>
          </a:bodyPr>
          <a:lstStyle/>
          <a:p>
            <a:pPr>
              <a:lnSpc>
                <a:spcPct val="90000"/>
              </a:lnSpc>
              <a:spcBef>
                <a:spcPct val="0"/>
              </a:spcBef>
            </a:pPr>
            <a:r>
              <a:rPr lang="en-US" sz="5000" b="1" dirty="0">
                <a:latin typeface="+mj-lt"/>
                <a:ea typeface="+mj-ea"/>
                <a:cs typeface="+mj-cs"/>
                <a:sym typeface="+mn-lt"/>
              </a:rPr>
              <a:t>A B C</a:t>
            </a:r>
            <a:r>
              <a:rPr lang="zh-TW" altLang="en-US" sz="5000" b="1" dirty="0">
                <a:latin typeface="+mj-lt"/>
                <a:ea typeface="+mj-ea"/>
                <a:cs typeface="+mj-cs"/>
                <a:sym typeface="+mn-lt"/>
              </a:rPr>
              <a:t>組的學習目標</a:t>
            </a:r>
            <a:endParaRPr lang="en-US" sz="5000" b="1" dirty="0">
              <a:latin typeface="+mj-lt"/>
              <a:ea typeface="+mj-ea"/>
              <a:cs typeface="+mj-cs"/>
              <a:sym typeface="+mn-lt"/>
            </a:endParaRPr>
          </a:p>
        </p:txBody>
      </p:sp>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4" y="291719"/>
            <a:ext cx="1053817" cy="990260"/>
          </a:xfrm>
          <a:prstGeom prst="rect">
            <a:avLst/>
          </a:prstGeom>
        </p:spPr>
      </p:pic>
      <p:sp>
        <p:nvSpPr>
          <p:cNvPr id="2" name="矩形 1"/>
          <p:cNvSpPr/>
          <p:nvPr/>
        </p:nvSpPr>
        <p:spPr>
          <a:xfrm>
            <a:off x="2433820" y="2088312"/>
            <a:ext cx="1107996" cy="461665"/>
          </a:xfrm>
          <a:prstGeom prst="rect">
            <a:avLst/>
          </a:prstGeom>
        </p:spPr>
        <p:txBody>
          <a:bodyPr wrap="none">
            <a:spAutoFit/>
          </a:bodyPr>
          <a:lstStyle/>
          <a:p>
            <a:r>
              <a:rPr lang="zh-TW" altLang="zh-TW" sz="2400" b="1" dirty="0">
                <a:solidFill>
                  <a:srgbClr val="E7E6E6">
                    <a:lumMod val="10000"/>
                  </a:srgbClr>
                </a:solidFill>
                <a:cs typeface="+mn-ea"/>
              </a:rPr>
              <a:t>精熟組</a:t>
            </a:r>
            <a:endParaRPr lang="zh-TW" altLang="en-US" sz="2400" b="1" dirty="0">
              <a:solidFill>
                <a:srgbClr val="E7E6E6">
                  <a:lumMod val="10000"/>
                </a:srgbClr>
              </a:solidFill>
              <a:cs typeface="+mn-ea"/>
            </a:endParaRPr>
          </a:p>
        </p:txBody>
      </p:sp>
      <p:sp>
        <p:nvSpPr>
          <p:cNvPr id="5" name="矩形 4"/>
          <p:cNvSpPr/>
          <p:nvPr/>
        </p:nvSpPr>
        <p:spPr>
          <a:xfrm>
            <a:off x="2445858" y="3566506"/>
            <a:ext cx="1107996" cy="461665"/>
          </a:xfrm>
          <a:prstGeom prst="rect">
            <a:avLst/>
          </a:prstGeom>
        </p:spPr>
        <p:txBody>
          <a:bodyPr wrap="none">
            <a:spAutoFit/>
          </a:bodyPr>
          <a:lstStyle/>
          <a:p>
            <a:r>
              <a:rPr lang="zh-TW" altLang="zh-TW" sz="2400" b="1" dirty="0">
                <a:solidFill>
                  <a:srgbClr val="E7E6E6">
                    <a:lumMod val="10000"/>
                  </a:srgbClr>
                </a:solidFill>
                <a:cs typeface="+mn-ea"/>
              </a:rPr>
              <a:t>精進組</a:t>
            </a:r>
            <a:endParaRPr lang="zh-TW" altLang="en-US" sz="2400" b="1" dirty="0">
              <a:solidFill>
                <a:srgbClr val="E7E6E6">
                  <a:lumMod val="10000"/>
                </a:srgbClr>
              </a:solidFill>
              <a:cs typeface="+mn-ea"/>
            </a:endParaRPr>
          </a:p>
        </p:txBody>
      </p:sp>
      <p:sp>
        <p:nvSpPr>
          <p:cNvPr id="6" name="矩形 5"/>
          <p:cNvSpPr/>
          <p:nvPr/>
        </p:nvSpPr>
        <p:spPr>
          <a:xfrm>
            <a:off x="2433820" y="4847845"/>
            <a:ext cx="1107996" cy="461665"/>
          </a:xfrm>
          <a:prstGeom prst="rect">
            <a:avLst/>
          </a:prstGeom>
        </p:spPr>
        <p:txBody>
          <a:bodyPr wrap="none">
            <a:spAutoFit/>
          </a:bodyPr>
          <a:lstStyle/>
          <a:p>
            <a:r>
              <a:rPr lang="zh-TW" altLang="zh-TW" sz="2400" b="1" dirty="0">
                <a:solidFill>
                  <a:srgbClr val="E7E6E6">
                    <a:lumMod val="10000"/>
                  </a:srgbClr>
                </a:solidFill>
                <a:cs typeface="+mn-ea"/>
              </a:rPr>
              <a:t>精實組</a:t>
            </a:r>
            <a:endParaRPr lang="zh-TW" altLang="en-US" sz="2400" b="1" dirty="0">
              <a:solidFill>
                <a:srgbClr val="E7E6E6">
                  <a:lumMod val="10000"/>
                </a:srgbClr>
              </a:solidFill>
              <a:cs typeface="+mn-ea"/>
            </a:endParaRPr>
          </a:p>
        </p:txBody>
      </p:sp>
    </p:spTree>
    <p:extLst>
      <p:ext uri="{BB962C8B-B14F-4D97-AF65-F5344CB8AC3E}">
        <p14:creationId xmlns:p14="http://schemas.microsoft.com/office/powerpoint/2010/main" val="1848617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1651" y="359594"/>
            <a:ext cx="10515600" cy="1325563"/>
          </a:xfrm>
        </p:spPr>
        <p:txBody>
          <a:bodyPr>
            <a:normAutofit/>
          </a:bodyPr>
          <a:lstStyle/>
          <a:p>
            <a:r>
              <a:rPr lang="zh-TW" altLang="en-US" sz="5000" b="1" dirty="0"/>
              <a:t>本校兩班三組解釋圖</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79963" y="1488259"/>
            <a:ext cx="6691745" cy="489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9107963" y="1287147"/>
            <a:ext cx="2924114" cy="2646878"/>
          </a:xfrm>
          <a:prstGeom prst="rect">
            <a:avLst/>
          </a:prstGeom>
        </p:spPr>
        <p:txBody>
          <a:bodyPr wrap="square">
            <a:spAutoFit/>
          </a:bodyPr>
          <a:lstStyle/>
          <a:p>
            <a:r>
              <a:rPr lang="zh-TW" altLang="en-US" sz="4000" dirty="0">
                <a:solidFill>
                  <a:srgbClr val="FFFFFF"/>
                </a:solidFill>
              </a:rPr>
              <a:t>本校分法為</a:t>
            </a:r>
            <a:endParaRPr lang="en-US" altLang="zh-TW" sz="4000" dirty="0">
              <a:solidFill>
                <a:srgbClr val="FFFFFF"/>
              </a:solidFill>
            </a:endParaRPr>
          </a:p>
          <a:p>
            <a:r>
              <a:rPr lang="zh-TW" altLang="en-US" sz="4000" dirty="0">
                <a:solidFill>
                  <a:srgbClr val="FFC000">
                    <a:lumMod val="60000"/>
                    <a:lumOff val="40000"/>
                  </a:srgbClr>
                </a:solidFill>
              </a:rPr>
              <a:t>積極扶弱</a:t>
            </a:r>
            <a:r>
              <a:rPr lang="zh-TW" altLang="en-US" sz="4000" dirty="0" smtClean="0">
                <a:solidFill>
                  <a:srgbClr val="FFC000">
                    <a:lumMod val="60000"/>
                    <a:lumOff val="40000"/>
                  </a:srgbClr>
                </a:solidFill>
              </a:rPr>
              <a:t>型</a:t>
            </a:r>
            <a:r>
              <a:rPr lang="en-US" altLang="zh-TW" sz="4000" dirty="0" err="1" smtClean="0">
                <a:solidFill>
                  <a:srgbClr val="FFC000">
                    <a:lumMod val="60000"/>
                    <a:lumOff val="40000"/>
                  </a:srgbClr>
                </a:solidFill>
              </a:rPr>
              <a:t>AB,AB,CC</a:t>
            </a:r>
            <a:endParaRPr lang="en-US" altLang="zh-TW" sz="4000" dirty="0">
              <a:solidFill>
                <a:srgbClr val="FFC000">
                  <a:lumMod val="60000"/>
                  <a:lumOff val="40000"/>
                </a:srgbClr>
              </a:solidFill>
            </a:endParaRPr>
          </a:p>
          <a:p>
            <a:endParaRPr lang="en-US" altLang="zh-TW" sz="2800" dirty="0">
              <a:solidFill>
                <a:srgbClr val="FFC000">
                  <a:lumMod val="60000"/>
                  <a:lumOff val="40000"/>
                </a:srgbClr>
              </a:solidFill>
            </a:endParaRPr>
          </a:p>
          <a:p>
            <a:endParaRPr lang="zh-TW" altLang="en-US" dirty="0">
              <a:solidFill>
                <a:srgbClr val="FFFFFF"/>
              </a:solidFill>
            </a:endParaRPr>
          </a:p>
        </p:txBody>
      </p:sp>
      <p:pic>
        <p:nvPicPr>
          <p:cNvPr id="5"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4" y="369066"/>
            <a:ext cx="1053817" cy="990260"/>
          </a:xfrm>
          <a:prstGeom prst="rect">
            <a:avLst/>
          </a:prstGeom>
        </p:spPr>
      </p:pic>
    </p:spTree>
    <p:extLst>
      <p:ext uri="{BB962C8B-B14F-4D97-AF65-F5344CB8AC3E}">
        <p14:creationId xmlns:p14="http://schemas.microsoft.com/office/powerpoint/2010/main" val="199967245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2_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5_Office 主题">
  <a:themeElements>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fontScheme name="Temp">
      <a:majorFont>
        <a:latin typeface="Arial"/>
        <a:ea typeface="幼圆"/>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06">
    <a:dk1>
      <a:srgbClr val="FFFFFF"/>
    </a:dk1>
    <a:lt1>
      <a:sysClr val="window" lastClr="FFFFFF"/>
    </a:lt1>
    <a:dk2>
      <a:srgbClr val="FFFFFF"/>
    </a:dk2>
    <a:lt2>
      <a:srgbClr val="E7E6E6"/>
    </a:lt2>
    <a:accent1>
      <a:srgbClr val="FFC000"/>
    </a:accent1>
    <a:accent2>
      <a:srgbClr val="FFC000"/>
    </a:accent2>
    <a:accent3>
      <a:srgbClr val="FFC000"/>
    </a:accent3>
    <a:accent4>
      <a:srgbClr val="FFC000"/>
    </a:accent4>
    <a:accent5>
      <a:srgbClr val="FFC000"/>
    </a:accent5>
    <a:accent6>
      <a:srgbClr val="FFC0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1427</TotalTime>
  <Words>1986</Words>
  <Application>Microsoft Office PowerPoint</Application>
  <PresentationFormat>寬螢幕</PresentationFormat>
  <Paragraphs>438</Paragraphs>
  <Slides>33</Slides>
  <Notes>26</Notes>
  <HiddenSlides>0</HiddenSlides>
  <MMClips>0</MMClips>
  <ScaleCrop>false</ScaleCrop>
  <HeadingPairs>
    <vt:vector size="6" baseType="variant">
      <vt:variant>
        <vt:lpstr>使用字型</vt:lpstr>
      </vt:variant>
      <vt:variant>
        <vt:i4>9</vt:i4>
      </vt:variant>
      <vt:variant>
        <vt:lpstr>佈景主題</vt:lpstr>
      </vt:variant>
      <vt:variant>
        <vt:i4>9</vt:i4>
      </vt:variant>
      <vt:variant>
        <vt:lpstr>投影片標題</vt:lpstr>
      </vt:variant>
      <vt:variant>
        <vt:i4>33</vt:i4>
      </vt:variant>
    </vt:vector>
  </HeadingPairs>
  <TitlesOfParts>
    <vt:vector size="51" baseType="lpstr">
      <vt:lpstr>Arial Unicode MS</vt:lpstr>
      <vt:lpstr>微软雅黑</vt:lpstr>
      <vt:lpstr>宋体</vt:lpstr>
      <vt:lpstr>幼圆</vt:lpstr>
      <vt:lpstr>細明體</vt:lpstr>
      <vt:lpstr>新細明體</vt:lpstr>
      <vt:lpstr>Arial</vt:lpstr>
      <vt:lpstr>Calibri</vt:lpstr>
      <vt:lpstr>Times New Roman</vt:lpstr>
      <vt:lpstr>Office 主题</vt:lpstr>
      <vt:lpstr>3_Office 主题</vt:lpstr>
      <vt:lpstr>5_Office 主题</vt:lpstr>
      <vt:lpstr>9_Office 主题</vt:lpstr>
      <vt:lpstr>10_Office 主题</vt:lpstr>
      <vt:lpstr>12_Office 主题</vt:lpstr>
      <vt:lpstr>1_Office 主题</vt:lpstr>
      <vt:lpstr>8_Office 主题</vt:lpstr>
      <vt:lpstr>15_Office 主题</vt:lpstr>
      <vt:lpstr>PowerPoint 簡報</vt:lpstr>
      <vt:lpstr>PowerPoint 簡報</vt:lpstr>
      <vt:lpstr>PowerPoint 簡報</vt:lpstr>
      <vt:lpstr>研究對象-本校宜昌國中之學生與教師</vt:lpstr>
      <vt:lpstr>PowerPoint 簡報</vt:lpstr>
      <vt:lpstr>  研究流程 </vt:lpstr>
      <vt:lpstr>PowerPoint 簡報</vt:lpstr>
      <vt:lpstr>PowerPoint 簡報</vt:lpstr>
      <vt:lpstr>本校兩班三組解釋圖</vt:lpstr>
      <vt:lpstr>本校英語分組方式</vt:lpstr>
      <vt:lpstr>一、行政人員對於兩班三組的看法 </vt:lpstr>
      <vt:lpstr>二、英語教師對於兩班三組的看法</vt:lpstr>
      <vt:lpstr>PowerPoint 簡報</vt:lpstr>
      <vt:lpstr>傳統分班與兩班三組， 您比較喜歡哪一種英語課程內容？</vt:lpstr>
      <vt:lpstr>對於英語課實施兩班三組， 您還有什麼想法或意見嗎？ </vt:lpstr>
      <vt:lpstr>我喜歡兩班三組的教學模式 </vt:lpstr>
      <vt:lpstr>我覺得兩班三組的英語課程內容適合我的程度  </vt:lpstr>
      <vt:lpstr>傳統分班與兩班三組， 你比較喜歡哪一種上課模式？ </vt:lpstr>
      <vt:lpstr> 英語兩班三組的上課方式， 讓我願意主動學習英語  </vt:lpstr>
      <vt:lpstr>實施英語兩班三組後，你覺得自己的 英語能力在哪方面進步了？ (可複選)  </vt:lpstr>
      <vt:lpstr>實施英語兩班三組後，你覺得自己的 英語能力在哪方面退步了？(可複選) </vt:lpstr>
      <vt:lpstr>實施英語兩班三組， 你的英語段考成績變動情形  </vt:lpstr>
      <vt:lpstr> 我覺得英語兩班三組 對我的英語學習成效有幫助                       </vt:lpstr>
      <vt:lpstr>  英語兩班三組的上課方式， 讓我對學習英語更有自信  </vt:lpstr>
      <vt:lpstr> 英語兩班三組的上課方式， 讓我越來越喜歡英語課</vt:lpstr>
      <vt:lpstr>我希望學校還能繼續實施英語兩班三組</vt:lpstr>
      <vt:lpstr>PowerPoint 簡報</vt:lpstr>
      <vt:lpstr>PowerPoint 簡報</vt:lpstr>
      <vt:lpstr>PowerPoint 簡報</vt:lpstr>
      <vt:lpstr>PowerPoint 簡報</vt:lpstr>
      <vt:lpstr>PowerPoint 簡報</vt:lpstr>
      <vt:lpstr>引註資料</vt:lpstr>
      <vt:lpstr>PowerPoint 簡報</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USER</cp:lastModifiedBy>
  <cp:revision>249</cp:revision>
  <dcterms:created xsi:type="dcterms:W3CDTF">2015-12-25T04:35:00Z</dcterms:created>
  <dcterms:modified xsi:type="dcterms:W3CDTF">2018-10-31T17:18:02Z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