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8" r:id="rId3"/>
    <p:sldId id="270" r:id="rId4"/>
    <p:sldId id="257" r:id="rId5"/>
    <p:sldId id="259" r:id="rId6"/>
    <p:sldId id="261" r:id="rId7"/>
    <p:sldId id="271" r:id="rId8"/>
    <p:sldId id="269" r:id="rId9"/>
    <p:sldId id="263" r:id="rId10"/>
    <p:sldId id="264" r:id="rId11"/>
    <p:sldId id="265" r:id="rId12"/>
    <p:sldId id="267" r:id="rId13"/>
    <p:sldId id="272" r:id="rId14"/>
    <p:sldId id="266" r:id="rId15"/>
    <p:sldId id="268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5B1613-4593-426B-935B-4172ECF9A8AE}" type="datetimeFigureOut">
              <a:rPr lang="zh-TW" altLang="en-US" smtClean="0"/>
              <a:t>2018/10/27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660C09-AFD9-4163-BF6C-FBC8072188BB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B1613-4593-426B-935B-4172ECF9A8AE}" type="datetimeFigureOut">
              <a:rPr lang="zh-TW" altLang="en-US" smtClean="0"/>
              <a:t>2018/10/27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60C09-AFD9-4163-BF6C-FBC8072188BB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B1613-4593-426B-935B-4172ECF9A8AE}" type="datetimeFigureOut">
              <a:rPr lang="zh-TW" altLang="en-US" smtClean="0"/>
              <a:t>2018/10/27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60C09-AFD9-4163-BF6C-FBC8072188BB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B1613-4593-426B-935B-4172ECF9A8AE}" type="datetimeFigureOut">
              <a:rPr lang="zh-TW" altLang="en-US" smtClean="0"/>
              <a:t>2018/10/27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60C09-AFD9-4163-BF6C-FBC8072188B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B1613-4593-426B-935B-4172ECF9A8AE}" type="datetimeFigureOut">
              <a:rPr lang="zh-TW" altLang="en-US" smtClean="0"/>
              <a:t>2018/10/27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60C09-AFD9-4163-BF6C-FBC8072188B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B1613-4593-426B-935B-4172ECF9A8AE}" type="datetimeFigureOut">
              <a:rPr lang="zh-TW" altLang="en-US" smtClean="0"/>
              <a:t>2018/10/27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60C09-AFD9-4163-BF6C-FBC8072188B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B1613-4593-426B-935B-4172ECF9A8AE}" type="datetimeFigureOut">
              <a:rPr lang="zh-TW" altLang="en-US" smtClean="0"/>
              <a:t>2018/10/27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60C09-AFD9-4163-BF6C-FBC8072188BB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B1613-4593-426B-935B-4172ECF9A8AE}" type="datetimeFigureOut">
              <a:rPr lang="zh-TW" altLang="en-US" smtClean="0"/>
              <a:t>2018/10/27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60C09-AFD9-4163-BF6C-FBC8072188BB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B1613-4593-426B-935B-4172ECF9A8AE}" type="datetimeFigureOut">
              <a:rPr lang="zh-TW" altLang="en-US" smtClean="0"/>
              <a:t>2018/10/27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60C09-AFD9-4163-BF6C-FBC8072188B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B1613-4593-426B-935B-4172ECF9A8AE}" type="datetimeFigureOut">
              <a:rPr lang="zh-TW" altLang="en-US" smtClean="0"/>
              <a:t>2018/10/27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60C09-AFD9-4163-BF6C-FBC8072188B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B1613-4593-426B-935B-4172ECF9A8AE}" type="datetimeFigureOut">
              <a:rPr lang="zh-TW" altLang="en-US" smtClean="0"/>
              <a:t>2018/10/27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60C09-AFD9-4163-BF6C-FBC8072188B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95B1613-4593-426B-935B-4172ECF9A8AE}" type="datetimeFigureOut">
              <a:rPr lang="zh-TW" altLang="en-US" smtClean="0"/>
              <a:t>2018/10/27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C660C09-AFD9-4163-BF6C-FBC8072188B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2699792" y="3848596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報告人胡采靈</a:t>
            </a:r>
            <a:endParaRPr lang="zh-TW" alt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043608" y="2204864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霍格華茲分類帽的猜想</a:t>
            </a:r>
            <a:endParaRPr lang="en-US" altLang="zh-TW" sz="5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 Light" pitchFamily="34" charset="-120"/>
              <a:ea typeface="微軟正黑體 Light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3857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MBTI</a:t>
            </a:r>
            <a:r>
              <a:rPr lang="zh-TW" altLang="zh-TW" dirty="0"/>
              <a:t>性格分類指標</a:t>
            </a:r>
            <a:endParaRPr lang="zh-TW" altLang="en-US" dirty="0"/>
          </a:p>
        </p:txBody>
      </p:sp>
      <p:pic>
        <p:nvPicPr>
          <p:cNvPr id="5" name="圖片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04864"/>
            <a:ext cx="7272808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55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58075" y="548680"/>
            <a:ext cx="7756263" cy="1054250"/>
          </a:xfrm>
        </p:spPr>
        <p:txBody>
          <a:bodyPr/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分類帽的聯想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5" name="群組 14"/>
          <p:cNvGrpSpPr/>
          <p:nvPr/>
        </p:nvGrpSpPr>
        <p:grpSpPr>
          <a:xfrm>
            <a:off x="755576" y="1704009"/>
            <a:ext cx="7529249" cy="4719462"/>
            <a:chOff x="755576" y="1704009"/>
            <a:chExt cx="7529249" cy="4719462"/>
          </a:xfrm>
        </p:grpSpPr>
        <p:pic>
          <p:nvPicPr>
            <p:cNvPr id="20" name="圖片 1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05" b="93437" l="9296" r="92958">
                          <a14:foregroundMark x1="31690" y1="93675" x2="86197" y2="86396"/>
                          <a14:foregroundMark x1="91831" y1="82100" x2="92958" y2="91289"/>
                          <a14:foregroundMark x1="9296" y1="89141" x2="10282" y2="886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1704009"/>
              <a:ext cx="3998589" cy="4719462"/>
            </a:xfrm>
            <a:prstGeom prst="rect">
              <a:avLst/>
            </a:prstGeom>
          </p:spPr>
        </p:pic>
        <p:grpSp>
          <p:nvGrpSpPr>
            <p:cNvPr id="14" name="群組 13"/>
            <p:cNvGrpSpPr/>
            <p:nvPr/>
          </p:nvGrpSpPr>
          <p:grpSpPr>
            <a:xfrm>
              <a:off x="3772416" y="2525040"/>
              <a:ext cx="4512409" cy="3156897"/>
              <a:chOff x="3772416" y="2525040"/>
              <a:chExt cx="4512409" cy="3156897"/>
            </a:xfrm>
          </p:grpSpPr>
          <p:sp>
            <p:nvSpPr>
              <p:cNvPr id="5" name="文字方塊 4"/>
              <p:cNvSpPr txBox="1"/>
              <p:nvPr/>
            </p:nvSpPr>
            <p:spPr>
              <a:xfrm rot="21158519">
                <a:off x="4026566" y="2970047"/>
                <a:ext cx="26924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600" dirty="0" smtClean="0"/>
                  <a:t>發掘學生的亮點及潛能</a:t>
                </a:r>
                <a:endParaRPr lang="zh-TW" altLang="en-US" sz="1600" dirty="0"/>
              </a:p>
            </p:txBody>
          </p:sp>
          <p:sp>
            <p:nvSpPr>
              <p:cNvPr id="8" name="文字方塊 7"/>
              <p:cNvSpPr txBox="1"/>
              <p:nvPr/>
            </p:nvSpPr>
            <p:spPr>
              <a:xfrm>
                <a:off x="4160554" y="4063740"/>
                <a:ext cx="187220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600" dirty="0" smtClean="0"/>
                  <a:t>勇敢向目標邁進</a:t>
                </a:r>
                <a:endParaRPr lang="zh-TW" altLang="en-US" sz="1600" dirty="0"/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3971443" y="4015912"/>
                <a:ext cx="2300914" cy="4782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9" name="矩形 18"/>
              <p:cNvSpPr/>
              <p:nvPr/>
            </p:nvSpPr>
            <p:spPr>
              <a:xfrm rot="666465">
                <a:off x="4380826" y="5178390"/>
                <a:ext cx="2256489" cy="5277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" name="矩形 5"/>
              <p:cNvSpPr/>
              <p:nvPr/>
            </p:nvSpPr>
            <p:spPr>
              <a:xfrm rot="21207099">
                <a:off x="3938464" y="2967284"/>
                <a:ext cx="2718537" cy="4571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1" name="矩形 20"/>
              <p:cNvSpPr/>
              <p:nvPr/>
            </p:nvSpPr>
            <p:spPr>
              <a:xfrm rot="21223310">
                <a:off x="6668988" y="2525040"/>
                <a:ext cx="12105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zh-TW" sz="2000" dirty="0" smtClean="0"/>
                  <a:t>適才</a:t>
                </a:r>
                <a:r>
                  <a:rPr lang="zh-TW" altLang="zh-TW" sz="2000" dirty="0"/>
                  <a:t>其</a:t>
                </a:r>
                <a:r>
                  <a:rPr lang="zh-TW" altLang="zh-TW" sz="2000" dirty="0" smtClean="0"/>
                  <a:t>所</a:t>
                </a:r>
                <a:endParaRPr lang="zh-TW" altLang="zh-TW" sz="2000" dirty="0"/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6304796" y="3831246"/>
                <a:ext cx="198002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zh-TW" sz="2000" dirty="0" smtClean="0"/>
                  <a:t>了解</a:t>
                </a:r>
                <a:r>
                  <a:rPr lang="zh-TW" altLang="zh-TW" sz="2000" dirty="0"/>
                  <a:t>及接納自我</a:t>
                </a:r>
              </a:p>
            </p:txBody>
          </p:sp>
          <p:sp>
            <p:nvSpPr>
              <p:cNvPr id="24" name="矩形 23"/>
              <p:cNvSpPr/>
              <p:nvPr/>
            </p:nvSpPr>
            <p:spPr>
              <a:xfrm rot="823530">
                <a:off x="6649775" y="5281827"/>
                <a:ext cx="69762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zh-TW" sz="2000" dirty="0" smtClean="0"/>
                  <a:t>選擇</a:t>
                </a:r>
                <a:endParaRPr lang="zh-TW" altLang="zh-TW" sz="2000" dirty="0"/>
              </a:p>
            </p:txBody>
          </p:sp>
          <p:sp>
            <p:nvSpPr>
              <p:cNvPr id="4" name="文字方塊 3"/>
              <p:cNvSpPr txBox="1"/>
              <p:nvPr/>
            </p:nvSpPr>
            <p:spPr>
              <a:xfrm rot="21157752">
                <a:off x="3772416" y="2614491"/>
                <a:ext cx="309852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600" dirty="0" smtClean="0"/>
                  <a:t>分析專長與特質、了解想法</a:t>
                </a:r>
                <a:endParaRPr lang="zh-TW" altLang="en-US" sz="1600" dirty="0"/>
              </a:p>
            </p:txBody>
          </p:sp>
          <p:sp>
            <p:nvSpPr>
              <p:cNvPr id="7" name="文字方塊 6"/>
              <p:cNvSpPr txBox="1"/>
              <p:nvPr/>
            </p:nvSpPr>
            <p:spPr>
              <a:xfrm>
                <a:off x="3954065" y="3644378"/>
                <a:ext cx="228518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600" dirty="0" smtClean="0"/>
                  <a:t>認識性向、自我肯定</a:t>
                </a:r>
                <a:endParaRPr lang="zh-TW" altLang="en-US" sz="1600" dirty="0"/>
              </a:p>
            </p:txBody>
          </p:sp>
          <p:sp>
            <p:nvSpPr>
              <p:cNvPr id="9" name="文字方塊 8"/>
              <p:cNvSpPr txBox="1"/>
              <p:nvPr/>
            </p:nvSpPr>
            <p:spPr>
              <a:xfrm rot="651010">
                <a:off x="4545283" y="4858132"/>
                <a:ext cx="254950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600" dirty="0"/>
                  <a:t>培養</a:t>
                </a:r>
                <a:r>
                  <a:rPr lang="zh-TW" altLang="en-US" sz="1600" dirty="0" smtClean="0"/>
                  <a:t>取捨的能力</a:t>
                </a:r>
                <a:endParaRPr lang="zh-TW" altLang="en-US" sz="1600" dirty="0"/>
              </a:p>
            </p:txBody>
          </p:sp>
          <p:sp>
            <p:nvSpPr>
              <p:cNvPr id="10" name="文字方塊 9"/>
              <p:cNvSpPr txBox="1"/>
              <p:nvPr/>
            </p:nvSpPr>
            <p:spPr>
              <a:xfrm rot="704859">
                <a:off x="4402402" y="5235627"/>
                <a:ext cx="21602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600" dirty="0" smtClean="0"/>
                  <a:t>為自己的決定負責</a:t>
                </a:r>
                <a:endParaRPr lang="zh-TW" altLang="en-US" sz="16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9120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7756263" cy="1054250"/>
          </a:xfrm>
        </p:spPr>
        <p:txBody>
          <a:bodyPr/>
          <a:lstStyle/>
          <a:p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現代魔法分類帽</a:t>
            </a:r>
            <a:endParaRPr lang="zh-TW" altLang="en-US" sz="53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80928"/>
            <a:ext cx="4642360" cy="3028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5508104" y="2924944"/>
            <a:ext cx="371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latin typeface="+mn-ea"/>
              </a:rPr>
              <a:t>兒童</a:t>
            </a:r>
            <a:r>
              <a:rPr lang="zh-TW" altLang="en-US" sz="2000" b="1" dirty="0">
                <a:latin typeface="+mn-ea"/>
              </a:rPr>
              <a:t>性格學習方式取向評</a:t>
            </a:r>
            <a:r>
              <a:rPr lang="zh-TW" altLang="en-US" sz="2000" b="1" dirty="0" smtClean="0">
                <a:latin typeface="+mn-ea"/>
              </a:rPr>
              <a:t>測</a:t>
            </a:r>
            <a:endParaRPr lang="en-US" altLang="zh-TW" sz="2000" b="1" dirty="0" smtClean="0">
              <a:latin typeface="+mn-ea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564671" y="3481189"/>
            <a:ext cx="3600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latin typeface="+mn-ea"/>
              </a:rPr>
              <a:t>利用腦波</a:t>
            </a:r>
            <a:r>
              <a:rPr lang="zh-TW" altLang="en-US" sz="1600" dirty="0" smtClean="0">
                <a:latin typeface="+mn-ea"/>
              </a:rPr>
              <a:t>的分析數據搭配</a:t>
            </a:r>
            <a:r>
              <a:rPr lang="en-US" altLang="zh-TW" sz="1600" dirty="0" smtClean="0">
                <a:latin typeface="+mn-ea"/>
              </a:rPr>
              <a:t>APP</a:t>
            </a:r>
          </a:p>
          <a:p>
            <a:r>
              <a:rPr lang="zh-TW" altLang="en-US" sz="1600" dirty="0" smtClean="0">
                <a:latin typeface="+mn-ea"/>
              </a:rPr>
              <a:t>能夠顯示出學生的學習能力</a:t>
            </a:r>
            <a:endParaRPr lang="en-US" altLang="zh-TW" sz="1600" dirty="0" smtClean="0">
              <a:latin typeface="+mn-ea"/>
            </a:endParaRPr>
          </a:p>
          <a:p>
            <a:r>
              <a:rPr lang="zh-TW" altLang="en-US" sz="1600" dirty="0" smtClean="0">
                <a:latin typeface="+mn-ea"/>
              </a:rPr>
              <a:t>和性格取向</a:t>
            </a:r>
            <a:endParaRPr lang="zh-TW" altLang="en-US" sz="16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5575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/>
        </p:nvGrpSpPr>
        <p:grpSpPr>
          <a:xfrm>
            <a:off x="488904" y="-7590"/>
            <a:ext cx="8244408" cy="6747814"/>
            <a:chOff x="488904" y="-7590"/>
            <a:chExt cx="8244408" cy="6747814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-7590"/>
              <a:ext cx="8143113" cy="2428478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904" y="2276872"/>
              <a:ext cx="8244408" cy="44633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658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結論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 flipH="1">
            <a:off x="2474960" y="1842435"/>
            <a:ext cx="5913734" cy="4437222"/>
            <a:chOff x="251520" y="1886188"/>
            <a:chExt cx="5913734" cy="4437222"/>
          </a:xfrm>
        </p:grpSpPr>
        <p:grpSp>
          <p:nvGrpSpPr>
            <p:cNvPr id="7" name="群組 6"/>
            <p:cNvGrpSpPr/>
            <p:nvPr/>
          </p:nvGrpSpPr>
          <p:grpSpPr>
            <a:xfrm>
              <a:off x="3488733" y="2835639"/>
              <a:ext cx="2676521" cy="2345192"/>
              <a:chOff x="3283064" y="2721013"/>
              <a:chExt cx="2676521" cy="2345192"/>
            </a:xfrm>
          </p:grpSpPr>
          <p:grpSp>
            <p:nvGrpSpPr>
              <p:cNvPr id="4" name="群組 3"/>
              <p:cNvGrpSpPr/>
              <p:nvPr/>
            </p:nvGrpSpPr>
            <p:grpSpPr>
              <a:xfrm>
                <a:off x="3283064" y="3128531"/>
                <a:ext cx="2553954" cy="1937674"/>
                <a:chOff x="3283064" y="3128531"/>
                <a:chExt cx="2553954" cy="1937674"/>
              </a:xfrm>
            </p:grpSpPr>
            <p:grpSp>
              <p:nvGrpSpPr>
                <p:cNvPr id="5" name="群組 4"/>
                <p:cNvGrpSpPr/>
                <p:nvPr/>
              </p:nvGrpSpPr>
              <p:grpSpPr>
                <a:xfrm>
                  <a:off x="3390104" y="3762133"/>
                  <a:ext cx="2446914" cy="1304072"/>
                  <a:chOff x="3264851" y="3366090"/>
                  <a:chExt cx="2446914" cy="1304072"/>
                </a:xfrm>
              </p:grpSpPr>
              <p:sp>
                <p:nvSpPr>
                  <p:cNvPr id="18" name="矩形 17"/>
                  <p:cNvSpPr/>
                  <p:nvPr/>
                </p:nvSpPr>
                <p:spPr>
                  <a:xfrm rot="21320683">
                    <a:off x="3264851" y="3366090"/>
                    <a:ext cx="1772298" cy="45719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19" name="矩形 18"/>
                  <p:cNvSpPr/>
                  <p:nvPr/>
                </p:nvSpPr>
                <p:spPr>
                  <a:xfrm>
                    <a:off x="3331826" y="3998303"/>
                    <a:ext cx="2379939" cy="45719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20" name="矩形 19"/>
                  <p:cNvSpPr/>
                  <p:nvPr/>
                </p:nvSpPr>
                <p:spPr>
                  <a:xfrm rot="231461" flipV="1">
                    <a:off x="3343467" y="4624443"/>
                    <a:ext cx="2197702" cy="45719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  <p:sp>
              <p:nvSpPr>
                <p:cNvPr id="6" name="矩形 5"/>
                <p:cNvSpPr/>
                <p:nvPr/>
              </p:nvSpPr>
              <p:spPr>
                <a:xfrm rot="20986802">
                  <a:off x="3283064" y="3128531"/>
                  <a:ext cx="2052228" cy="45719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2" name="群組 1"/>
              <p:cNvGrpSpPr/>
              <p:nvPr/>
            </p:nvGrpSpPr>
            <p:grpSpPr>
              <a:xfrm>
                <a:off x="3311933" y="2721013"/>
                <a:ext cx="2647652" cy="2287150"/>
                <a:chOff x="3311933" y="2721013"/>
                <a:chExt cx="2647652" cy="2287150"/>
              </a:xfrm>
            </p:grpSpPr>
            <p:sp>
              <p:nvSpPr>
                <p:cNvPr id="21" name="矩形 20"/>
                <p:cNvSpPr/>
                <p:nvPr/>
              </p:nvSpPr>
              <p:spPr>
                <a:xfrm rot="20992510">
                  <a:off x="3311933" y="2721013"/>
                  <a:ext cx="203132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:r>
                    <a:rPr lang="zh-TW" altLang="zh-TW" dirty="0" smtClean="0"/>
                    <a:t>找出</a:t>
                  </a:r>
                  <a:r>
                    <a:rPr lang="zh-TW" altLang="zh-TW" dirty="0"/>
                    <a:t>自己的</a:t>
                  </a:r>
                  <a:r>
                    <a:rPr lang="zh-TW" altLang="zh-TW" dirty="0" smtClean="0"/>
                    <a:t>分類帽</a:t>
                  </a:r>
                  <a:endParaRPr lang="zh-TW" altLang="zh-TW" dirty="0"/>
                </a:p>
              </p:txBody>
            </p:sp>
            <p:sp>
              <p:nvSpPr>
                <p:cNvPr id="22" name="矩形 21"/>
                <p:cNvSpPr/>
                <p:nvPr/>
              </p:nvSpPr>
              <p:spPr>
                <a:xfrm rot="21296318">
                  <a:off x="3501620" y="3347597"/>
                  <a:ext cx="156966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zh-TW" altLang="zh-TW" dirty="0" smtClean="0"/>
                    <a:t>學會</a:t>
                  </a:r>
                  <a:r>
                    <a:rPr lang="zh-TW" altLang="zh-TW" dirty="0"/>
                    <a:t>接納</a:t>
                  </a:r>
                  <a:r>
                    <a:rPr lang="zh-TW" altLang="zh-TW" dirty="0" smtClean="0"/>
                    <a:t>自己</a:t>
                  </a:r>
                  <a:endParaRPr lang="zh-TW" altLang="en-US" dirty="0"/>
                </a:p>
              </p:txBody>
            </p:sp>
            <p:sp>
              <p:nvSpPr>
                <p:cNvPr id="23" name="矩形 22"/>
                <p:cNvSpPr/>
                <p:nvPr/>
              </p:nvSpPr>
              <p:spPr>
                <a:xfrm>
                  <a:off x="3466595" y="3984106"/>
                  <a:ext cx="24929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zh-TW" altLang="zh-TW" dirty="0" smtClean="0"/>
                    <a:t>教育</a:t>
                  </a:r>
                  <a:r>
                    <a:rPr lang="zh-TW" altLang="zh-TW" dirty="0"/>
                    <a:t>和學習的理想</a:t>
                  </a:r>
                  <a:r>
                    <a:rPr lang="zh-TW" altLang="zh-TW" dirty="0" smtClean="0"/>
                    <a:t>境界</a:t>
                  </a:r>
                  <a:endParaRPr lang="zh-TW" altLang="en-US" dirty="0"/>
                </a:p>
              </p:txBody>
            </p:sp>
            <p:sp>
              <p:nvSpPr>
                <p:cNvPr id="24" name="矩形 23"/>
                <p:cNvSpPr/>
                <p:nvPr/>
              </p:nvSpPr>
              <p:spPr>
                <a:xfrm rot="271638">
                  <a:off x="3721075" y="4638831"/>
                  <a:ext cx="180049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:r>
                    <a:rPr lang="zh-TW" altLang="zh-TW" dirty="0" smtClean="0"/>
                    <a:t>掌握</a:t>
                  </a:r>
                  <a:r>
                    <a:rPr lang="zh-TW" altLang="zh-TW" dirty="0"/>
                    <a:t>在自己手中</a:t>
                  </a:r>
                </a:p>
              </p:txBody>
            </p:sp>
          </p:grpSp>
        </p:grpSp>
        <p:pic>
          <p:nvPicPr>
            <p:cNvPr id="25" name="圖片 2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05" b="93437" l="9296" r="92958">
                          <a14:foregroundMark x1="31690" y1="93675" x2="86197" y2="86396"/>
                          <a14:foregroundMark x1="91831" y1="82100" x2="92958" y2="91289"/>
                          <a14:foregroundMark x1="9296" y1="89141" x2="10282" y2="886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1886188"/>
              <a:ext cx="3759460" cy="4437222"/>
            </a:xfrm>
            <a:prstGeom prst="rect">
              <a:avLst/>
            </a:prstGeom>
          </p:spPr>
        </p:pic>
      </p:grpSp>
      <p:sp>
        <p:nvSpPr>
          <p:cNvPr id="9" name="文字方塊 8"/>
          <p:cNvSpPr txBox="1"/>
          <p:nvPr/>
        </p:nvSpPr>
        <p:spPr>
          <a:xfrm rot="664783">
            <a:off x="1936173" y="2683217"/>
            <a:ext cx="1242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zh-TW" sz="2000" dirty="0"/>
              <a:t>認識自我</a:t>
            </a:r>
          </a:p>
        </p:txBody>
      </p:sp>
      <p:sp>
        <p:nvSpPr>
          <p:cNvPr id="10" name="文字方塊 9"/>
          <p:cNvSpPr txBox="1"/>
          <p:nvPr/>
        </p:nvSpPr>
        <p:spPr>
          <a:xfrm rot="297202">
            <a:off x="2573109" y="3491639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000" dirty="0" smtClean="0"/>
              <a:t>勇氣</a:t>
            </a:r>
            <a:endParaRPr lang="zh-TW" altLang="en-US" sz="20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379373" y="4255633"/>
            <a:ext cx="1254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000" dirty="0"/>
              <a:t>適才其</a:t>
            </a:r>
            <a:r>
              <a:rPr lang="zh-TW" altLang="zh-TW" sz="2000" dirty="0" smtClean="0"/>
              <a:t>所</a:t>
            </a:r>
            <a:endParaRPr lang="zh-TW" altLang="en-US" sz="2000" dirty="0"/>
          </a:p>
        </p:txBody>
      </p:sp>
      <p:sp>
        <p:nvSpPr>
          <p:cNvPr id="26" name="文字方塊 25"/>
          <p:cNvSpPr txBox="1"/>
          <p:nvPr/>
        </p:nvSpPr>
        <p:spPr>
          <a:xfrm rot="21361231">
            <a:off x="2042354" y="4976934"/>
            <a:ext cx="1254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/>
              <a:t>選擇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98018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感謝聆聽</a:t>
            </a:r>
            <a:endParaRPr lang="zh-TW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4908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動機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539552" y="1700808"/>
            <a:ext cx="8315202" cy="4719462"/>
            <a:chOff x="553723" y="1677949"/>
            <a:chExt cx="8315202" cy="4719462"/>
          </a:xfrm>
        </p:grpSpPr>
        <p:grpSp>
          <p:nvGrpSpPr>
            <p:cNvPr id="2" name="群組 1"/>
            <p:cNvGrpSpPr/>
            <p:nvPr/>
          </p:nvGrpSpPr>
          <p:grpSpPr>
            <a:xfrm>
              <a:off x="3972386" y="2384165"/>
              <a:ext cx="4896539" cy="3619544"/>
              <a:chOff x="3972386" y="2384165"/>
              <a:chExt cx="4896539" cy="3619544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4201299" y="4126221"/>
                <a:ext cx="3167820" cy="4571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8" name="矩形 17"/>
              <p:cNvSpPr/>
              <p:nvPr/>
            </p:nvSpPr>
            <p:spPr>
              <a:xfrm rot="332599">
                <a:off x="4216908" y="5094481"/>
                <a:ext cx="2862513" cy="4571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9" name="矩形 18"/>
              <p:cNvSpPr/>
              <p:nvPr/>
            </p:nvSpPr>
            <p:spPr>
              <a:xfrm rot="536757" flipV="1">
                <a:off x="4325976" y="5957990"/>
                <a:ext cx="2786807" cy="4571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" name="矩形 11"/>
              <p:cNvSpPr/>
              <p:nvPr/>
            </p:nvSpPr>
            <p:spPr>
              <a:xfrm rot="21116809">
                <a:off x="3999282" y="3053197"/>
                <a:ext cx="2844911" cy="4571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" name="矩形 6"/>
              <p:cNvSpPr/>
              <p:nvPr/>
            </p:nvSpPr>
            <p:spPr>
              <a:xfrm rot="20992510">
                <a:off x="5018561" y="2522665"/>
                <a:ext cx="1847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endParaRPr lang="zh-TW" altLang="zh-TW" dirty="0"/>
              </a:p>
            </p:txBody>
          </p:sp>
          <p:sp>
            <p:nvSpPr>
              <p:cNvPr id="20" name="矩形 19"/>
              <p:cNvSpPr/>
              <p:nvPr/>
            </p:nvSpPr>
            <p:spPr>
              <a:xfrm rot="21081467">
                <a:off x="3972386" y="2384165"/>
                <a:ext cx="307142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TW" altLang="zh-TW" dirty="0" smtClean="0"/>
                  <a:t>讓</a:t>
                </a:r>
                <a:r>
                  <a:rPr lang="zh-TW" altLang="en-US" dirty="0" smtClean="0"/>
                  <a:t>分類帽</a:t>
                </a:r>
                <a:r>
                  <a:rPr lang="zh-TW" altLang="zh-TW" dirty="0" smtClean="0"/>
                  <a:t>在</a:t>
                </a:r>
                <a:r>
                  <a:rPr lang="zh-TW" altLang="zh-TW" dirty="0"/>
                  <a:t>短短幾秒</a:t>
                </a:r>
                <a:r>
                  <a:rPr lang="zh-TW" altLang="zh-TW" dirty="0" smtClean="0"/>
                  <a:t>間</a:t>
                </a:r>
                <a:endParaRPr lang="en-US" altLang="zh-TW" dirty="0" smtClean="0"/>
              </a:p>
              <a:p>
                <a:r>
                  <a:rPr lang="zh-TW" altLang="zh-TW" dirty="0" smtClean="0"/>
                  <a:t>決定</a:t>
                </a:r>
                <a:r>
                  <a:rPr lang="zh-TW" altLang="zh-TW" dirty="0"/>
                  <a:t>學生的去處是否合適？</a:t>
                </a:r>
                <a:endParaRPr lang="zh-TW" altLang="en-US" dirty="0"/>
              </a:p>
            </p:txBody>
          </p:sp>
          <p:sp>
            <p:nvSpPr>
              <p:cNvPr id="21" name="文字方塊 20"/>
              <p:cNvSpPr txBox="1"/>
              <p:nvPr/>
            </p:nvSpPr>
            <p:spPr>
              <a:xfrm>
                <a:off x="4272061" y="3407043"/>
                <a:ext cx="459686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zh-TW" dirty="0"/>
                  <a:t>是否有人被分</a:t>
                </a:r>
                <a:r>
                  <a:rPr lang="zh-TW" altLang="zh-TW" dirty="0" smtClean="0"/>
                  <a:t>到了</a:t>
                </a:r>
                <a:endParaRPr lang="en-US" altLang="zh-TW" dirty="0" smtClean="0"/>
              </a:p>
              <a:p>
                <a:r>
                  <a:rPr lang="zh-TW" altLang="zh-TW" dirty="0" smtClean="0"/>
                  <a:t>與</a:t>
                </a:r>
                <a:r>
                  <a:rPr lang="zh-TW" altLang="zh-TW" dirty="0"/>
                  <a:t>自己特質不相符的學院？</a:t>
                </a:r>
                <a:endParaRPr lang="zh-TW" altLang="en-US" dirty="0"/>
              </a:p>
            </p:txBody>
          </p:sp>
          <p:sp>
            <p:nvSpPr>
              <p:cNvPr id="22" name="文字方塊 21"/>
              <p:cNvSpPr txBox="1"/>
              <p:nvPr/>
            </p:nvSpPr>
            <p:spPr>
              <a:xfrm rot="308409">
                <a:off x="4363562" y="4387878"/>
                <a:ext cx="23692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zh-TW" dirty="0" smtClean="0"/>
                  <a:t>哪</a:t>
                </a:r>
                <a:r>
                  <a:rPr lang="zh-TW" altLang="zh-TW" dirty="0"/>
                  <a:t>些特質是沒有明</a:t>
                </a:r>
                <a:r>
                  <a:rPr lang="zh-TW" altLang="zh-TW" dirty="0" smtClean="0"/>
                  <a:t>講</a:t>
                </a:r>
                <a:endParaRPr lang="en-US" altLang="zh-TW" dirty="0" smtClean="0"/>
              </a:p>
              <a:p>
                <a:r>
                  <a:rPr lang="zh-TW" altLang="en-US" dirty="0" smtClean="0"/>
                  <a:t>    </a:t>
                </a:r>
                <a:r>
                  <a:rPr lang="zh-TW" altLang="zh-TW" dirty="0" smtClean="0"/>
                  <a:t>但</a:t>
                </a:r>
                <a:r>
                  <a:rPr lang="zh-TW" altLang="zh-TW" dirty="0"/>
                  <a:t>卻十分重要的？</a:t>
                </a:r>
                <a:endParaRPr lang="zh-TW" altLang="en-US" dirty="0"/>
              </a:p>
            </p:txBody>
          </p:sp>
          <p:sp>
            <p:nvSpPr>
              <p:cNvPr id="23" name="文字方塊 22"/>
              <p:cNvSpPr txBox="1"/>
              <p:nvPr/>
            </p:nvSpPr>
            <p:spPr>
              <a:xfrm rot="504080">
                <a:off x="4284915" y="5468719"/>
                <a:ext cx="26330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zh-TW" dirty="0" smtClean="0"/>
                  <a:t>分類</a:t>
                </a:r>
                <a:r>
                  <a:rPr lang="zh-TW" altLang="zh-TW" dirty="0"/>
                  <a:t>帽功能與存在</a:t>
                </a:r>
                <a:r>
                  <a:rPr lang="zh-TW" altLang="zh-TW" dirty="0" smtClean="0"/>
                  <a:t>意義</a:t>
                </a:r>
                <a:r>
                  <a:rPr lang="zh-TW" altLang="en-US" dirty="0" smtClean="0"/>
                  <a:t>。</a:t>
                </a:r>
                <a:endParaRPr lang="zh-TW" altLang="zh-TW" dirty="0"/>
              </a:p>
            </p:txBody>
          </p:sp>
        </p:grpSp>
        <p:pic>
          <p:nvPicPr>
            <p:cNvPr id="24" name="圖片 2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05" b="93437" l="9296" r="92958">
                          <a14:foregroundMark x1="31690" y1="93675" x2="86197" y2="86396"/>
                          <a14:foregroundMark x1="91831" y1="82100" x2="92958" y2="91289"/>
                          <a14:foregroundMark x1="9296" y1="89141" x2="10282" y2="886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723" y="1677949"/>
              <a:ext cx="3998589" cy="47194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155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研究架構圖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04864"/>
            <a:ext cx="6048672" cy="440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53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研究目的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965115" y="1556792"/>
            <a:ext cx="7263053" cy="4719462"/>
            <a:chOff x="965115" y="1556792"/>
            <a:chExt cx="7263053" cy="4719462"/>
          </a:xfrm>
        </p:grpSpPr>
        <p:grpSp>
          <p:nvGrpSpPr>
            <p:cNvPr id="5" name="群組 4"/>
            <p:cNvGrpSpPr/>
            <p:nvPr/>
          </p:nvGrpSpPr>
          <p:grpSpPr>
            <a:xfrm rot="220297">
              <a:off x="3958473" y="2572250"/>
              <a:ext cx="4269695" cy="2773610"/>
              <a:chOff x="3701812" y="2370155"/>
              <a:chExt cx="4066822" cy="2357443"/>
            </a:xfrm>
          </p:grpSpPr>
          <p:sp>
            <p:nvSpPr>
              <p:cNvPr id="7" name="矩形 6"/>
              <p:cNvSpPr/>
              <p:nvPr/>
            </p:nvSpPr>
            <p:spPr>
              <a:xfrm rot="21320683">
                <a:off x="4042579" y="3571447"/>
                <a:ext cx="3086023" cy="4299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 rot="178061">
                <a:off x="4073272" y="4688739"/>
                <a:ext cx="3695362" cy="3885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 rot="20986802" flipV="1">
                <a:off x="3811100" y="2726803"/>
                <a:ext cx="2580922" cy="3885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" name="矩形 9"/>
              <p:cNvSpPr/>
              <p:nvPr/>
            </p:nvSpPr>
            <p:spPr>
              <a:xfrm rot="21003013">
                <a:off x="3701812" y="2370155"/>
                <a:ext cx="2594401" cy="3139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zh-TW" dirty="0" smtClean="0"/>
                  <a:t>分析</a:t>
                </a:r>
                <a:r>
                  <a:rPr lang="zh-TW" altLang="zh-TW" dirty="0"/>
                  <a:t>各學院的文化與特質</a:t>
                </a:r>
              </a:p>
            </p:txBody>
          </p:sp>
          <p:sp>
            <p:nvSpPr>
              <p:cNvPr id="11" name="矩形 10"/>
              <p:cNvSpPr/>
              <p:nvPr/>
            </p:nvSpPr>
            <p:spPr>
              <a:xfrm rot="21321531">
                <a:off x="3960055" y="3206078"/>
                <a:ext cx="3253995" cy="3139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zh-TW" dirty="0"/>
                  <a:t>發掘影響分類帽判斷的潛在依據</a:t>
                </a:r>
              </a:p>
            </p:txBody>
          </p:sp>
          <p:sp>
            <p:nvSpPr>
              <p:cNvPr id="12" name="矩形 11"/>
              <p:cNvSpPr/>
              <p:nvPr/>
            </p:nvSpPr>
            <p:spPr>
              <a:xfrm rot="197230">
                <a:off x="4268323" y="4079875"/>
                <a:ext cx="3473859" cy="5493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zh-TW" dirty="0"/>
                  <a:t>探究分類帽在現實</a:t>
                </a:r>
                <a:r>
                  <a:rPr lang="zh-TW" altLang="zh-TW" dirty="0" smtClean="0"/>
                  <a:t>中</a:t>
                </a:r>
                <a:endParaRPr lang="en-US" altLang="zh-TW" dirty="0" smtClean="0"/>
              </a:p>
              <a:p>
                <a:r>
                  <a:rPr lang="zh-TW" altLang="en-US" dirty="0" smtClean="0"/>
                  <a:t>                        </a:t>
                </a:r>
                <a:r>
                  <a:rPr lang="zh-TW" altLang="zh-TW" dirty="0" smtClean="0"/>
                  <a:t>相對</a:t>
                </a:r>
                <a:r>
                  <a:rPr lang="zh-TW" altLang="zh-TW" dirty="0"/>
                  <a:t>應的觀念與應用</a:t>
                </a:r>
              </a:p>
            </p:txBody>
          </p:sp>
        </p:grpSp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05" b="93437" l="9296" r="92958">
                          <a14:foregroundMark x1="31690" y1="93675" x2="86197" y2="86396"/>
                          <a14:foregroundMark x1="91831" y1="82100" x2="92958" y2="91289"/>
                          <a14:foregroundMark x1="9296" y1="89141" x2="10282" y2="886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5115" y="1556792"/>
              <a:ext cx="3998589" cy="47194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995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淺談霍格華茲四大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學院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952986" y="2008986"/>
            <a:ext cx="6979508" cy="4523180"/>
            <a:chOff x="952986" y="2008986"/>
            <a:chExt cx="6979508" cy="4523180"/>
          </a:xfrm>
        </p:grpSpPr>
        <p:sp>
          <p:nvSpPr>
            <p:cNvPr id="19" name="文字方塊 18"/>
            <p:cNvSpPr txBox="1"/>
            <p:nvPr/>
          </p:nvSpPr>
          <p:spPr>
            <a:xfrm rot="21118640">
              <a:off x="952986" y="5035787"/>
              <a:ext cx="12224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dirty="0" smtClean="0"/>
                <a:t>史萊哲林</a:t>
              </a:r>
              <a:endParaRPr lang="zh-TW" altLang="en-US" sz="2000" dirty="0"/>
            </a:p>
          </p:txBody>
        </p:sp>
        <p:sp>
          <p:nvSpPr>
            <p:cNvPr id="22" name="文字方塊 21"/>
            <p:cNvSpPr txBox="1"/>
            <p:nvPr/>
          </p:nvSpPr>
          <p:spPr>
            <a:xfrm rot="552648">
              <a:off x="6708861" y="5166702"/>
              <a:ext cx="12236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dirty="0" smtClean="0"/>
                <a:t>葛來分多</a:t>
              </a:r>
              <a:endParaRPr lang="zh-TW" altLang="en-US" sz="2000" dirty="0"/>
            </a:p>
          </p:txBody>
        </p:sp>
        <p:sp>
          <p:nvSpPr>
            <p:cNvPr id="23" name="文字方塊 22"/>
            <p:cNvSpPr txBox="1"/>
            <p:nvPr/>
          </p:nvSpPr>
          <p:spPr>
            <a:xfrm rot="595562">
              <a:off x="1068718" y="3183257"/>
              <a:ext cx="12525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dirty="0" smtClean="0"/>
                <a:t>赫夫帕夫</a:t>
              </a:r>
              <a:endParaRPr lang="zh-TW" altLang="en-US" sz="2000" dirty="0"/>
            </a:p>
          </p:txBody>
        </p:sp>
        <p:sp>
          <p:nvSpPr>
            <p:cNvPr id="28" name="矩形 27"/>
            <p:cNvSpPr/>
            <p:nvPr/>
          </p:nvSpPr>
          <p:spPr>
            <a:xfrm rot="558578">
              <a:off x="2233894" y="3570116"/>
              <a:ext cx="1264540" cy="4571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矩形 30"/>
            <p:cNvSpPr/>
            <p:nvPr/>
          </p:nvSpPr>
          <p:spPr>
            <a:xfrm rot="21320678" flipV="1">
              <a:off x="5105743" y="3584481"/>
              <a:ext cx="1435995" cy="4571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矩形 31"/>
            <p:cNvSpPr/>
            <p:nvPr/>
          </p:nvSpPr>
          <p:spPr>
            <a:xfrm rot="546149">
              <a:off x="5442617" y="5114509"/>
              <a:ext cx="1251036" cy="4571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05" b="93437" l="9296" r="92958">
                          <a14:foregroundMark x1="31690" y1="93675" x2="86197" y2="86396"/>
                          <a14:foregroundMark x1="91831" y1="82100" x2="92958" y2="91289"/>
                          <a14:foregroundMark x1="9296" y1="89141" x2="10282" y2="886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9820" y="2008986"/>
              <a:ext cx="3832289" cy="4523180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 rot="21215712">
              <a:off x="6559763" y="3239008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TW" altLang="en-US" sz="2000" dirty="0">
                  <a:solidFill>
                    <a:prstClr val="black"/>
                  </a:solidFill>
                </a:rPr>
                <a:t>雷文克勞</a:t>
              </a:r>
            </a:p>
          </p:txBody>
        </p:sp>
        <p:sp>
          <p:nvSpPr>
            <p:cNvPr id="18" name="矩形 17"/>
            <p:cNvSpPr/>
            <p:nvPr/>
          </p:nvSpPr>
          <p:spPr>
            <a:xfrm rot="21270022" flipV="1">
              <a:off x="2194047" y="5048525"/>
              <a:ext cx="991744" cy="4571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" name="文字方塊 1"/>
            <p:cNvSpPr txBox="1"/>
            <p:nvPr/>
          </p:nvSpPr>
          <p:spPr>
            <a:xfrm rot="479990">
              <a:off x="2256478" y="3248842"/>
              <a:ext cx="14182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dirty="0" smtClean="0"/>
                <a:t>正直、誠實</a:t>
              </a:r>
              <a:endParaRPr lang="zh-TW" altLang="en-US" sz="1600" dirty="0"/>
            </a:p>
          </p:txBody>
        </p:sp>
        <p:sp>
          <p:nvSpPr>
            <p:cNvPr id="13" name="文字方塊 12"/>
            <p:cNvSpPr txBox="1"/>
            <p:nvPr/>
          </p:nvSpPr>
          <p:spPr>
            <a:xfrm rot="21268241">
              <a:off x="5206810" y="3221863"/>
              <a:ext cx="14650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dirty="0" smtClean="0"/>
                <a:t>智慧、空靈</a:t>
              </a:r>
              <a:endParaRPr lang="zh-TW" altLang="en-US" sz="1600" dirty="0"/>
            </a:p>
          </p:txBody>
        </p:sp>
        <p:sp>
          <p:nvSpPr>
            <p:cNvPr id="14" name="文字方塊 13"/>
            <p:cNvSpPr txBox="1"/>
            <p:nvPr/>
          </p:nvSpPr>
          <p:spPr>
            <a:xfrm rot="531707">
              <a:off x="5508071" y="4783163"/>
              <a:ext cx="14946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dirty="0" smtClean="0"/>
                <a:t>勇敢、正義</a:t>
              </a:r>
              <a:endParaRPr lang="zh-TW" altLang="en-US" sz="1600" dirty="0"/>
            </a:p>
          </p:txBody>
        </p:sp>
        <p:sp>
          <p:nvSpPr>
            <p:cNvPr id="15" name="文字方塊 14"/>
            <p:cNvSpPr txBox="1"/>
            <p:nvPr/>
          </p:nvSpPr>
          <p:spPr>
            <a:xfrm rot="21237012">
              <a:off x="2165971" y="4695996"/>
              <a:ext cx="9983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dirty="0"/>
                <a:t>狡猾多</a:t>
              </a:r>
              <a:r>
                <a:rPr lang="zh-TW" altLang="en-US" sz="1600" dirty="0" smtClean="0"/>
                <a:t>謀</a:t>
              </a:r>
              <a:endParaRPr lang="zh-TW" altLang="en-US" sz="1600" dirty="0"/>
            </a:p>
          </p:txBody>
        </p:sp>
        <p:sp>
          <p:nvSpPr>
            <p:cNvPr id="6" name="文字方塊 5"/>
            <p:cNvSpPr txBox="1"/>
            <p:nvPr/>
          </p:nvSpPr>
          <p:spPr>
            <a:xfrm rot="572955">
              <a:off x="2238005" y="3595574"/>
              <a:ext cx="11365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dirty="0" smtClean="0"/>
                <a:t>懂得謙讓</a:t>
              </a:r>
              <a:endParaRPr lang="zh-TW" altLang="en-US" sz="1600" dirty="0"/>
            </a:p>
            <a:p>
              <a:endParaRPr lang="zh-TW" altLang="en-US" sz="1600" dirty="0"/>
            </a:p>
          </p:txBody>
        </p:sp>
        <p:sp>
          <p:nvSpPr>
            <p:cNvPr id="8" name="文字方塊 7"/>
            <p:cNvSpPr txBox="1"/>
            <p:nvPr/>
          </p:nvSpPr>
          <p:spPr>
            <a:xfrm rot="21231734">
              <a:off x="2226781" y="5064612"/>
              <a:ext cx="122091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dirty="0"/>
                <a:t>血統純正</a:t>
              </a:r>
            </a:p>
            <a:p>
              <a:endParaRPr lang="zh-TW" altLang="en-US" dirty="0"/>
            </a:p>
          </p:txBody>
        </p:sp>
        <p:sp>
          <p:nvSpPr>
            <p:cNvPr id="9" name="文字方塊 8"/>
            <p:cNvSpPr txBox="1"/>
            <p:nvPr/>
          </p:nvSpPr>
          <p:spPr>
            <a:xfrm rot="576004">
              <a:off x="5475872" y="5172498"/>
              <a:ext cx="14505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dirty="0" smtClean="0"/>
                <a:t>缺乏同理心</a:t>
              </a:r>
              <a:endParaRPr lang="zh-TW" altLang="en-US" sz="1600" dirty="0"/>
            </a:p>
          </p:txBody>
        </p:sp>
        <p:sp>
          <p:nvSpPr>
            <p:cNvPr id="10" name="文字方塊 9"/>
            <p:cNvSpPr txBox="1"/>
            <p:nvPr/>
          </p:nvSpPr>
          <p:spPr>
            <a:xfrm rot="21339151">
              <a:off x="5229331" y="3607186"/>
              <a:ext cx="14459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dirty="0" smtClean="0"/>
                <a:t>傲氣、感性</a:t>
              </a:r>
              <a:endParaRPr lang="zh-TW" alt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9819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分類帽介紹與解析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 flipH="1">
            <a:off x="2903081" y="2928737"/>
            <a:ext cx="1904659" cy="1955944"/>
            <a:chOff x="3507546" y="3052759"/>
            <a:chExt cx="1904659" cy="1955944"/>
          </a:xfrm>
        </p:grpSpPr>
        <p:grpSp>
          <p:nvGrpSpPr>
            <p:cNvPr id="16" name="群組 15"/>
            <p:cNvGrpSpPr/>
            <p:nvPr/>
          </p:nvGrpSpPr>
          <p:grpSpPr>
            <a:xfrm>
              <a:off x="3593407" y="3422684"/>
              <a:ext cx="1818798" cy="1586019"/>
              <a:chOff x="3468153" y="3026641"/>
              <a:chExt cx="1818798" cy="1586019"/>
            </a:xfrm>
          </p:grpSpPr>
          <p:sp>
            <p:nvSpPr>
              <p:cNvPr id="13" name="矩形 12"/>
              <p:cNvSpPr/>
              <p:nvPr/>
            </p:nvSpPr>
            <p:spPr>
              <a:xfrm rot="20986802" flipV="1">
                <a:off x="3468153" y="3026641"/>
                <a:ext cx="1349660" cy="4571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4" name="矩形 13"/>
              <p:cNvSpPr/>
              <p:nvPr/>
            </p:nvSpPr>
            <p:spPr>
              <a:xfrm rot="21441542">
                <a:off x="3543112" y="3730710"/>
                <a:ext cx="1743839" cy="4571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5" name="矩形 14"/>
              <p:cNvSpPr/>
              <p:nvPr/>
            </p:nvSpPr>
            <p:spPr>
              <a:xfrm rot="452684">
                <a:off x="3683836" y="4566941"/>
                <a:ext cx="767242" cy="4571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17" name="文字方塊 16"/>
            <p:cNvSpPr txBox="1"/>
            <p:nvPr/>
          </p:nvSpPr>
          <p:spPr>
            <a:xfrm rot="20991177">
              <a:off x="3507546" y="3052759"/>
              <a:ext cx="14052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solidFill>
                    <a:schemeClr val="tx2">
                      <a:lumMod val="75000"/>
                    </a:schemeClr>
                  </a:solidFill>
                </a:rPr>
                <a:t>學生的思想</a:t>
              </a:r>
              <a:endParaRPr lang="zh-TW" altLang="en-US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18" name="文字方塊 17"/>
          <p:cNvSpPr txBox="1"/>
          <p:nvPr/>
        </p:nvSpPr>
        <p:spPr>
          <a:xfrm rot="165836">
            <a:off x="2881578" y="3620515"/>
            <a:ext cx="2048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tx2">
                    <a:lumMod val="75000"/>
                  </a:schemeClr>
                </a:solidFill>
              </a:rPr>
              <a:t>學生特質與個性</a:t>
            </a:r>
            <a:endParaRPr lang="zh-TW" alt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 rot="21197058">
            <a:off x="2576959" y="4741687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 smtClean="0">
                <a:solidFill>
                  <a:schemeClr val="tx2">
                    <a:lumMod val="75000"/>
                  </a:schemeClr>
                </a:solidFill>
              </a:rPr>
              <a:t>因材施教</a:t>
            </a:r>
            <a:endParaRPr lang="zh-TW" alt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05" b="93437" l="9296" r="92958">
                        <a14:foregroundMark x1="31690" y1="93675" x2="86197" y2="86396"/>
                        <a14:foregroundMark x1="91831" y1="82100" x2="92958" y2="91289"/>
                        <a14:foregroundMark x1="9296" y1="89141" x2="10282" y2="88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227" y="1698149"/>
            <a:ext cx="3872924" cy="457114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 rot="499620">
            <a:off x="2716439" y="2968115"/>
            <a:ext cx="851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chemeClr val="tx2">
                    <a:lumMod val="75000"/>
                  </a:schemeClr>
                </a:solidFill>
              </a:rPr>
              <a:t>讀取</a:t>
            </a:r>
            <a:endParaRPr lang="zh-TW" altLang="en-US" sz="2000" dirty="0"/>
          </a:p>
        </p:txBody>
      </p:sp>
      <p:sp>
        <p:nvSpPr>
          <p:cNvPr id="5" name="文字方塊 4"/>
          <p:cNvSpPr txBox="1"/>
          <p:nvPr/>
        </p:nvSpPr>
        <p:spPr>
          <a:xfrm rot="262042">
            <a:off x="2194894" y="3757359"/>
            <a:ext cx="994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chemeClr val="tx2">
                    <a:lumMod val="75000"/>
                  </a:schemeClr>
                </a:solidFill>
              </a:rPr>
              <a:t>分析</a:t>
            </a:r>
            <a:endParaRPr lang="zh-TW" altLang="en-US" sz="2000" dirty="0"/>
          </a:p>
        </p:txBody>
      </p:sp>
      <p:sp>
        <p:nvSpPr>
          <p:cNvPr id="21" name="文字方塊 20"/>
          <p:cNvSpPr txBox="1"/>
          <p:nvPr/>
        </p:nvSpPr>
        <p:spPr>
          <a:xfrm rot="21130305">
            <a:off x="3776685" y="4487609"/>
            <a:ext cx="656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tx2">
                    <a:lumMod val="75000"/>
                  </a:schemeClr>
                </a:solidFill>
              </a:rPr>
              <a:t>分院</a:t>
            </a:r>
            <a:endParaRPr lang="zh-TW" alt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11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755576" y="620688"/>
            <a:ext cx="7756263" cy="1054250"/>
          </a:xfrm>
        </p:spPr>
        <p:txBody>
          <a:bodyPr/>
          <a:lstStyle/>
          <a:p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哈利波特官網</a:t>
            </a:r>
            <a:r>
              <a:rPr lang="en-US" altLang="zh-TW" sz="48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Pottermore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1"/>
          <a:stretch/>
        </p:blipFill>
        <p:spPr>
          <a:xfrm>
            <a:off x="971600" y="2276872"/>
            <a:ext cx="7250838" cy="3838575"/>
          </a:xfrm>
        </p:spPr>
      </p:pic>
    </p:spTree>
    <p:extLst>
      <p:ext uri="{BB962C8B-B14F-4D97-AF65-F5344CB8AC3E}">
        <p14:creationId xmlns:p14="http://schemas.microsoft.com/office/powerpoint/2010/main" val="256989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9144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56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代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入角色模擬測驗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 rot="462994">
            <a:off x="3256862" y="2441102"/>
            <a:ext cx="2444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/>
              <a:t>書中設定：葛</a:t>
            </a:r>
            <a:r>
              <a:rPr lang="zh-TW" altLang="en-US" sz="1600" dirty="0"/>
              <a:t>來分</a:t>
            </a:r>
            <a:r>
              <a:rPr lang="zh-TW" altLang="en-US" sz="1600" dirty="0" smtClean="0"/>
              <a:t>多</a:t>
            </a:r>
            <a:endParaRPr lang="zh-TW" altLang="en-US" sz="1600" dirty="0"/>
          </a:p>
        </p:txBody>
      </p:sp>
      <p:sp>
        <p:nvSpPr>
          <p:cNvPr id="9" name="矩形 8"/>
          <p:cNvSpPr/>
          <p:nvPr/>
        </p:nvSpPr>
        <p:spPr>
          <a:xfrm rot="495716" flipH="1">
            <a:off x="3110893" y="3621019"/>
            <a:ext cx="2091149" cy="5279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 flipH="1">
            <a:off x="3059832" y="4477728"/>
            <a:ext cx="2022627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rot="21208565" flipH="1" flipV="1">
            <a:off x="2872299" y="5414106"/>
            <a:ext cx="2013607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 rot="491511" flipH="1">
            <a:off x="3110122" y="2741929"/>
            <a:ext cx="2173013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 rot="566897" flipH="1">
            <a:off x="1930307" y="2284477"/>
            <a:ext cx="1290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/>
              <a:t>哈利波特</a:t>
            </a:r>
            <a:endParaRPr lang="zh-TW" altLang="en-US" sz="2000" dirty="0"/>
          </a:p>
        </p:txBody>
      </p:sp>
      <p:sp>
        <p:nvSpPr>
          <p:cNvPr id="14" name="文字方塊 13"/>
          <p:cNvSpPr txBox="1"/>
          <p:nvPr/>
        </p:nvSpPr>
        <p:spPr>
          <a:xfrm rot="406796" flipH="1">
            <a:off x="1677055" y="3236603"/>
            <a:ext cx="1547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/>
              <a:t>妙麗格蘭傑</a:t>
            </a:r>
            <a:endParaRPr lang="zh-TW" altLang="en-US" sz="2000" dirty="0"/>
          </a:p>
        </p:txBody>
      </p:sp>
      <p:sp>
        <p:nvSpPr>
          <p:cNvPr id="15" name="文字方塊 14"/>
          <p:cNvSpPr txBox="1"/>
          <p:nvPr/>
        </p:nvSpPr>
        <p:spPr>
          <a:xfrm rot="21418050" flipH="1">
            <a:off x="1518690" y="4288064"/>
            <a:ext cx="18203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/>
              <a:t>榮恩衛斯理</a:t>
            </a:r>
            <a:endParaRPr lang="zh-TW" altLang="en-US" sz="2000" dirty="0"/>
          </a:p>
        </p:txBody>
      </p:sp>
      <p:sp>
        <p:nvSpPr>
          <p:cNvPr id="21" name="文字方塊 20"/>
          <p:cNvSpPr txBox="1"/>
          <p:nvPr/>
        </p:nvSpPr>
        <p:spPr>
          <a:xfrm rot="462994">
            <a:off x="3231839" y="3304249"/>
            <a:ext cx="2370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/>
              <a:t>書中設定</a:t>
            </a:r>
            <a:r>
              <a:rPr lang="zh-TW" altLang="en-US" sz="1600" dirty="0" smtClean="0"/>
              <a:t>：葛</a:t>
            </a:r>
            <a:r>
              <a:rPr lang="zh-TW" altLang="en-US" sz="1600" dirty="0"/>
              <a:t>來分</a:t>
            </a:r>
            <a:r>
              <a:rPr lang="zh-TW" altLang="en-US" sz="1600" dirty="0" smtClean="0"/>
              <a:t>多</a:t>
            </a:r>
            <a:endParaRPr lang="zh-TW" altLang="en-US" sz="16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3059832" y="4139174"/>
            <a:ext cx="2370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/>
              <a:t>書中設定：葛</a:t>
            </a:r>
            <a:r>
              <a:rPr lang="zh-TW" altLang="en-US" sz="1600" dirty="0"/>
              <a:t>來分</a:t>
            </a:r>
            <a:r>
              <a:rPr lang="zh-TW" altLang="en-US" sz="1600" dirty="0" smtClean="0"/>
              <a:t>多</a:t>
            </a:r>
            <a:endParaRPr lang="zh-TW" altLang="en-US" sz="1600" dirty="0"/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05" b="93437" l="9296" r="92958">
                        <a14:foregroundMark x1="31690" y1="93675" x2="86197" y2="86396"/>
                        <a14:foregroundMark x1="91831" y1="82100" x2="92958" y2="91289"/>
                        <a14:foregroundMark x1="9296" y1="89141" x2="10282" y2="88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695" y="1366951"/>
            <a:ext cx="3998589" cy="4719462"/>
          </a:xfrm>
          <a:prstGeom prst="rect">
            <a:avLst/>
          </a:prstGeom>
        </p:spPr>
      </p:pic>
      <p:sp>
        <p:nvSpPr>
          <p:cNvPr id="17" name="文字方塊 16"/>
          <p:cNvSpPr txBox="1"/>
          <p:nvPr/>
        </p:nvSpPr>
        <p:spPr>
          <a:xfrm rot="439314">
            <a:off x="3211855" y="2803916"/>
            <a:ext cx="2370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/>
              <a:t>代入</a:t>
            </a:r>
            <a:r>
              <a:rPr lang="zh-TW" altLang="en-US" sz="1600" dirty="0"/>
              <a:t>結果</a:t>
            </a:r>
            <a:r>
              <a:rPr lang="zh-TW" altLang="en-US" sz="1600" dirty="0" smtClean="0"/>
              <a:t>：葛</a:t>
            </a:r>
            <a:r>
              <a:rPr lang="zh-TW" altLang="en-US" sz="1600" dirty="0"/>
              <a:t>來分</a:t>
            </a:r>
            <a:r>
              <a:rPr lang="zh-TW" altLang="en-US" sz="1600" dirty="0" smtClean="0"/>
              <a:t>多</a:t>
            </a:r>
            <a:endParaRPr lang="zh-TW" altLang="en-US" sz="1600" dirty="0"/>
          </a:p>
        </p:txBody>
      </p:sp>
      <p:grpSp>
        <p:nvGrpSpPr>
          <p:cNvPr id="5" name="群組 4"/>
          <p:cNvGrpSpPr/>
          <p:nvPr/>
        </p:nvGrpSpPr>
        <p:grpSpPr>
          <a:xfrm>
            <a:off x="1576132" y="5057291"/>
            <a:ext cx="3567905" cy="759347"/>
            <a:chOff x="1659473" y="4930534"/>
            <a:chExt cx="3567905" cy="759347"/>
          </a:xfrm>
        </p:grpSpPr>
        <p:sp>
          <p:nvSpPr>
            <p:cNvPr id="16" name="文字方塊 15"/>
            <p:cNvSpPr txBox="1"/>
            <p:nvPr/>
          </p:nvSpPr>
          <p:spPr>
            <a:xfrm rot="21128913" flipH="1">
              <a:off x="1659473" y="5289771"/>
              <a:ext cx="1257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dirty="0"/>
                <a:t>跩</a:t>
              </a:r>
              <a:r>
                <a:rPr lang="zh-TW" altLang="en-US" sz="2000" dirty="0" smtClean="0"/>
                <a:t>哥馬份</a:t>
              </a:r>
              <a:endParaRPr lang="zh-TW" altLang="en-US" sz="2000" dirty="0"/>
            </a:p>
          </p:txBody>
        </p:sp>
        <p:sp>
          <p:nvSpPr>
            <p:cNvPr id="18" name="文字方塊 17"/>
            <p:cNvSpPr txBox="1"/>
            <p:nvPr/>
          </p:nvSpPr>
          <p:spPr>
            <a:xfrm rot="21219774">
              <a:off x="2818223" y="4930534"/>
              <a:ext cx="23706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dirty="0" smtClean="0"/>
                <a:t>書中設定：史萊哲林</a:t>
              </a:r>
              <a:endParaRPr lang="zh-TW" altLang="en-US" sz="1600" dirty="0"/>
            </a:p>
          </p:txBody>
        </p:sp>
        <p:sp>
          <p:nvSpPr>
            <p:cNvPr id="19" name="文字方塊 18"/>
            <p:cNvSpPr txBox="1"/>
            <p:nvPr/>
          </p:nvSpPr>
          <p:spPr>
            <a:xfrm rot="21183644">
              <a:off x="2856694" y="5296198"/>
              <a:ext cx="23706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dirty="0" smtClean="0"/>
                <a:t>代入</a:t>
              </a:r>
              <a:r>
                <a:rPr lang="zh-TW" altLang="en-US" sz="1600" dirty="0"/>
                <a:t>結果</a:t>
              </a:r>
              <a:r>
                <a:rPr lang="zh-TW" altLang="en-US" sz="1600" dirty="0" smtClean="0"/>
                <a:t>：史萊哲林</a:t>
              </a:r>
              <a:endParaRPr lang="zh-TW" altLang="en-US" sz="1600" dirty="0"/>
            </a:p>
          </p:txBody>
        </p:sp>
      </p:grpSp>
      <p:sp>
        <p:nvSpPr>
          <p:cNvPr id="24" name="文字方塊 23"/>
          <p:cNvSpPr txBox="1"/>
          <p:nvPr/>
        </p:nvSpPr>
        <p:spPr>
          <a:xfrm>
            <a:off x="3096308" y="4488119"/>
            <a:ext cx="2370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/>
              <a:t>代入</a:t>
            </a:r>
            <a:r>
              <a:rPr lang="zh-TW" altLang="en-US" sz="1600" dirty="0"/>
              <a:t>結果</a:t>
            </a:r>
            <a:r>
              <a:rPr lang="zh-TW" altLang="en-US" sz="1600" dirty="0" smtClean="0"/>
              <a:t>：史萊哲林</a:t>
            </a:r>
            <a:endParaRPr lang="zh-TW" altLang="en-US" sz="1600" dirty="0"/>
          </a:p>
        </p:txBody>
      </p:sp>
      <p:sp>
        <p:nvSpPr>
          <p:cNvPr id="25" name="文字方塊 24"/>
          <p:cNvSpPr txBox="1"/>
          <p:nvPr/>
        </p:nvSpPr>
        <p:spPr>
          <a:xfrm rot="429968">
            <a:off x="3178353" y="3697264"/>
            <a:ext cx="2370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/>
              <a:t>代入</a:t>
            </a:r>
            <a:r>
              <a:rPr lang="zh-TW" altLang="en-US" sz="1600" dirty="0"/>
              <a:t>結果</a:t>
            </a:r>
            <a:r>
              <a:rPr lang="zh-TW" altLang="en-US" sz="1600" dirty="0" smtClean="0"/>
              <a:t>：赫夫帕夫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33126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精裝版">
  <a:themeElements>
    <a:clrScheme name="精裝版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精裝版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精裝版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645</TotalTime>
  <Words>358</Words>
  <Application>Microsoft Office PowerPoint</Application>
  <PresentationFormat>如螢幕大小 (4:3)</PresentationFormat>
  <Paragraphs>76</Paragraphs>
  <Slides>15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精裝版</vt:lpstr>
      <vt:lpstr>PowerPoint 簡報</vt:lpstr>
      <vt:lpstr>研究動機</vt:lpstr>
      <vt:lpstr>研究架構圖</vt:lpstr>
      <vt:lpstr>研究目的</vt:lpstr>
      <vt:lpstr>淺談霍格華茲四大學院</vt:lpstr>
      <vt:lpstr>分類帽介紹與解析</vt:lpstr>
      <vt:lpstr>哈利波特官網Pottermore</vt:lpstr>
      <vt:lpstr>PowerPoint 簡報</vt:lpstr>
      <vt:lpstr>代入角色模擬測驗</vt:lpstr>
      <vt:lpstr>MBTI性格分類指標</vt:lpstr>
      <vt:lpstr>分類帽的聯想</vt:lpstr>
      <vt:lpstr>現代魔法分類帽</vt:lpstr>
      <vt:lpstr>PowerPoint 簡報</vt:lpstr>
      <vt:lpstr>結論</vt:lpstr>
      <vt:lpstr>感謝聆聽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采靈</cp:lastModifiedBy>
  <cp:revision>47</cp:revision>
  <dcterms:created xsi:type="dcterms:W3CDTF">2018-09-19T05:15:30Z</dcterms:created>
  <dcterms:modified xsi:type="dcterms:W3CDTF">2018-10-27T12:31:04Z</dcterms:modified>
</cp:coreProperties>
</file>