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8" r:id="rId4"/>
    <p:sldId id="260" r:id="rId5"/>
    <p:sldId id="269" r:id="rId6"/>
    <p:sldId id="266" r:id="rId7"/>
    <p:sldId id="275" r:id="rId8"/>
    <p:sldId id="286" r:id="rId9"/>
    <p:sldId id="264" r:id="rId10"/>
    <p:sldId id="259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62" r:id="rId19"/>
    <p:sldId id="295" r:id="rId20"/>
    <p:sldId id="297" r:id="rId21"/>
    <p:sldId id="296" r:id="rId22"/>
    <p:sldId id="294" r:id="rId23"/>
    <p:sldId id="298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1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4967" autoAdjust="0"/>
  </p:normalViewPr>
  <p:slideViewPr>
    <p:cSldViewPr snapToGrid="0">
      <p:cViewPr varScale="1">
        <p:scale>
          <a:sx n="87" d="100"/>
          <a:sy n="87" d="100"/>
        </p:scale>
        <p:origin x="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3%20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2%20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2%20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3%20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2%20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2%20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3%20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Word%20&#30340;&#22294;&#34920;%204%20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altLang="zh-TW"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3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en-US" sz="13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你喜歡一般英語課的教科書內容嗎</a:t>
            </a:r>
            <a:r>
              <a:rPr lang="en-US" altLang="zh-TW" sz="13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?</a:t>
            </a:r>
            <a:r>
              <a:rPr lang="zh-TW" altLang="en-US" sz="13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endParaRPr lang="zh-TW" altLang="zh-TW" sz="1300" b="1" i="0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15619967793891"/>
          <c:y val="0.27343484848484972"/>
          <c:w val="0.71368760064412595"/>
          <c:h val="0.508484343434343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4F4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0945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7.81899551066218E-2"/>
                  <c:y val="0.107965408805031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12.6%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23540965207652"/>
                  <c:y val="-3.09051362683438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23.9%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873148148148184"/>
                  <c:y val="-0.27345545073375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>
                      <a:defRPr lang="en-US" altLang="zh-TW" sz="1200" b="0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0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49.1</a:t>
                    </a:r>
                    <a:r>
                      <a:rPr lang="en-US" altLang="zh-TW" sz="1200" b="0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63916947250326E-2"/>
                  <c:y val="-1.26682389937106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8.3%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8072109988776719E-2"/>
                  <c:y val="1.90414046121593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6.1%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3 ]3'!$B$2:$B$6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3 ]3'!$C$2:$C$6</c:f>
              <c:numCache>
                <c:formatCode>General</c:formatCode>
                <c:ptCount val="5"/>
                <c:pt idx="0">
                  <c:v>29</c:v>
                </c:pt>
                <c:pt idx="1">
                  <c:v>55</c:v>
                </c:pt>
                <c:pt idx="2">
                  <c:v>113</c:v>
                </c:pt>
                <c:pt idx="3">
                  <c:v>19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3 ]3'!$B$2:$B$6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3 ]3'!$D$2:$D$6</c:f>
              <c:numCache>
                <c:formatCode>0.0%</c:formatCode>
                <c:ptCount val="5"/>
                <c:pt idx="0">
                  <c:v>0.12608695652173921</c:v>
                </c:pt>
                <c:pt idx="1">
                  <c:v>0.23913043478260937</c:v>
                </c:pt>
                <c:pt idx="2">
                  <c:v>0.49130434782608823</c:v>
                </c:pt>
                <c:pt idx="3">
                  <c:v>8.2608695652173991E-2</c:v>
                </c:pt>
                <c:pt idx="4">
                  <c:v>6.0869565217391328E-2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010869565217378E-2"/>
          <c:y val="0.7931424242424242"/>
          <c:w val="0.89375281803542694"/>
          <c:h val="0.20685757575757577"/>
        </c:manualLayout>
      </c:layout>
      <c:overlay val="0"/>
      <c:txPr>
        <a:bodyPr/>
        <a:lstStyle/>
        <a:p>
          <a:pPr algn="ctr" rtl="0"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baseline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10.</a:t>
            </a:r>
            <a:r>
              <a:rPr lang="zh-TW" altLang="en-US" sz="1400" b="1" i="0" u="none" strike="noStrike" baseline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你覺得「世界真奇妙」這堂課對你未來會考有幫助嗎？</a:t>
            </a:r>
            <a:r>
              <a:rPr lang="zh-TW" altLang="en-US" sz="1400" b="1" i="0" u="none" strike="noStrike" baseline="0">
                <a:solidFill>
                  <a:sysClr val="windowText" lastClr="000000"/>
                </a:solidFill>
                <a:latin typeface="+mn-ea"/>
                <a:ea typeface="+mn-ea"/>
              </a:rPr>
              <a:t> </a:t>
            </a:r>
            <a:endParaRPr lang="zh-TW" sz="1400" b="1">
              <a:solidFill>
                <a:sysClr val="windowText" lastClr="000000"/>
              </a:solidFill>
              <a:latin typeface="+mn-ea"/>
              <a:ea typeface="+mn-ea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19082125603865"/>
          <c:y val="0.30784090909091122"/>
          <c:w val="0.7369565217391304"/>
          <c:h val="0.497207070707070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5680354267310779"/>
                  <c:y val="-0.17380454545454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67.8%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102054398148138"/>
                  <c:y val="3.93373015873016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>
                        <a:solidFill>
                          <a:sysClr val="windowText" lastClr="000000"/>
                        </a:solidFill>
                        <a:latin typeface="+mn-lt"/>
                      </a:rPr>
                      <a:t>
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790509259259331E-2"/>
                  <c:y val="1.9242460317460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4.8%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]10'!$B$2:$B$4</c:f>
              <c:strCache>
                <c:ptCount val="3"/>
                <c:pt idx="0">
                  <c:v>有幫助</c:v>
                </c:pt>
                <c:pt idx="1">
                  <c:v>不確定</c:v>
                </c:pt>
                <c:pt idx="2">
                  <c:v>沒幫助</c:v>
                </c:pt>
              </c:strCache>
            </c:strRef>
          </c:cat>
          <c:val>
            <c:numRef>
              <c:f>'[Microsoft Office Word 的圖表 ]10'!$C$2:$C$4</c:f>
              <c:numCache>
                <c:formatCode>0.0%</c:formatCode>
                <c:ptCount val="3"/>
                <c:pt idx="0">
                  <c:v>0.67826086956521769</c:v>
                </c:pt>
                <c:pt idx="1">
                  <c:v>0.26956521739130435</c:v>
                </c:pt>
                <c:pt idx="2">
                  <c:v>4.7826086956522122E-2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570048309179398E-2"/>
          <c:y val="0.81479090909090912"/>
          <c:w val="0.79707085346216011"/>
          <c:h val="0.14672424242424303"/>
        </c:manualLayout>
      </c:layout>
      <c:overlay val="0"/>
      <c:txPr>
        <a:bodyPr/>
        <a:lstStyle/>
        <a:p>
          <a:pPr>
            <a:defRPr sz="1050" b="1">
              <a:solidFill>
                <a:sysClr val="windowText" lastClr="000000"/>
              </a:solidFill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baseline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11.</a:t>
            </a:r>
            <a:r>
              <a:rPr lang="zh-TW" altLang="en-US" sz="1400" b="1" i="0" u="none" strike="noStrike" baseline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你覺得有必要上這堂「世界真奇妙」的跨領域課程嗎</a:t>
            </a:r>
            <a:r>
              <a:rPr lang="en-US" altLang="zh-TW" sz="1400" b="1" i="0" u="none" strike="noStrike" baseline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?</a:t>
            </a:r>
            <a:r>
              <a:rPr lang="zh-TW" altLang="en-US" sz="1400" b="1" i="0" u="none" strike="noStrike" baseline="0">
                <a:solidFill>
                  <a:sysClr val="windowText" lastClr="000000"/>
                </a:solidFill>
                <a:latin typeface="+mn-ea"/>
                <a:ea typeface="+mn-ea"/>
              </a:rPr>
              <a:t> </a:t>
            </a:r>
            <a:endParaRPr lang="zh-TW" sz="1400" b="1">
              <a:solidFill>
                <a:sysClr val="windowText" lastClr="000000"/>
              </a:solidFill>
              <a:latin typeface="+mn-ea"/>
              <a:ea typeface="+mn-ea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85265700483092"/>
          <c:y val="0.28218434343434473"/>
          <c:w val="0.75229468599033822"/>
          <c:h val="0.51003535353535367"/>
        </c:manualLayout>
      </c:layout>
      <c:pie3D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0434782608695652"/>
                  <c:y val="-0.3173232323232336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>
                        <a:solidFill>
                          <a:sysClr val="windowText" lastClr="000000"/>
                        </a:solidFill>
                        <a:latin typeface="+mn-lt"/>
                      </a:rPr>
                      <a:t>
</a:t>
                    </a:r>
                    <a:r>
                      <a:rPr lang="en-US" altLang="zh-TW" sz="1400"/>
                      <a:t>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204282407407407E-2"/>
                  <c:y val="9.6908333333333346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>
                        <a:solidFill>
                          <a:sysClr val="windowText" lastClr="000000"/>
                        </a:solidFill>
                        <a:latin typeface="+mn-lt"/>
                      </a:rPr>
                      <a:t>
</a:t>
                    </a:r>
                    <a:r>
                      <a:rPr lang="en-US" altLang="zh-TW" sz="140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2 ]11'!$B$2:$B$3</c:f>
              <c:strCache>
                <c:ptCount val="2"/>
                <c:pt idx="0">
                  <c:v>有必要</c:v>
                </c:pt>
                <c:pt idx="1">
                  <c:v>沒必要</c:v>
                </c:pt>
              </c:strCache>
            </c:strRef>
          </c:cat>
          <c:val>
            <c:numRef>
              <c:f>'[Microsoft Office Word 的圖表 2 ]11'!$C$2:$C$3</c:f>
              <c:numCache>
                <c:formatCode>0.0%</c:formatCode>
                <c:ptCount val="2"/>
                <c:pt idx="0">
                  <c:v>0.88260869565217681</c:v>
                </c:pt>
                <c:pt idx="1">
                  <c:v>0.11739130434782608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04186795491145"/>
          <c:y val="0.80837676767676758"/>
          <c:w val="0.55523993558776152"/>
          <c:h val="0.17238080808080808"/>
        </c:manualLayout>
      </c:layout>
      <c:overlay val="0"/>
      <c:txPr>
        <a:bodyPr/>
        <a:lstStyle/>
        <a:p>
          <a:pPr>
            <a:defRPr sz="1050" b="1">
              <a:solidFill>
                <a:sysClr val="windowText" lastClr="000000"/>
              </a:solidFill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12.</a:t>
            </a:r>
            <a:r>
              <a:rPr lang="zh-TW" altLang="en-US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你有專心上「世界真奇妙」這堂課嗎</a:t>
            </a:r>
            <a:r>
              <a:rPr lang="en-US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?</a:t>
            </a:r>
            <a:r>
              <a:rPr lang="zh-TW" altLang="en-US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 </a:t>
            </a:r>
            <a:endParaRPr lang="zh-TW" altLang="zh-TW" sz="1400" b="1" i="0" u="none" strike="noStrike" kern="1200" baseline="0">
              <a:solidFill>
                <a:sysClr val="windowText" lastClr="000000"/>
              </a:solidFill>
              <a:effectLst/>
              <a:latin typeface="+mn-ea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62721417069246"/>
          <c:y val="0.26935606060606082"/>
          <c:w val="0.75229468599033822"/>
          <c:h val="0.51644949494949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1473429951690937"/>
                  <c:y val="-0.115454545454545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239935587761677E-2"/>
                  <c:y val="-9.6212121212120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984702093397746"/>
                  <c:y val="1.28282828282828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]12'!$B$2:$B$4</c:f>
              <c:strCache>
                <c:ptCount val="3"/>
                <c:pt idx="0">
                  <c:v>有</c:v>
                </c:pt>
                <c:pt idx="1">
                  <c:v>沒有</c:v>
                </c:pt>
                <c:pt idx="2">
                  <c:v>有時有，有時沒有</c:v>
                </c:pt>
              </c:strCache>
            </c:strRef>
          </c:cat>
          <c:val>
            <c:numRef>
              <c:f>'[Microsoft Office Word 的圖表 ]12'!$C$2:$C$4</c:f>
              <c:numCache>
                <c:formatCode>0.0%</c:formatCode>
                <c:ptCount val="3"/>
                <c:pt idx="0">
                  <c:v>0.59130434782608476</c:v>
                </c:pt>
                <c:pt idx="1">
                  <c:v>4.3478260869565223E-2</c:v>
                </c:pt>
                <c:pt idx="2">
                  <c:v>0.36521739130434966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855072463768056E-2"/>
          <c:y val="0.83403333333333363"/>
          <c:w val="0.86672624798711762"/>
          <c:h val="0.10823939393939394"/>
        </c:manualLayout>
      </c:layout>
      <c:overlay val="0"/>
      <c:txPr>
        <a:bodyPr/>
        <a:lstStyle/>
        <a:p>
          <a:pPr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13.</a:t>
            </a:r>
            <a:r>
              <a:rPr lang="zh-TW" altLang="en-US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你有認真自己完成學習單的內容嗎</a:t>
            </a:r>
            <a:r>
              <a:rPr lang="en-US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?</a:t>
            </a:r>
            <a:r>
              <a:rPr lang="zh-TW" altLang="en-US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 </a:t>
            </a:r>
            <a:endParaRPr lang="zh-TW" altLang="zh-TW" sz="1400" b="1" i="0" u="none" strike="noStrike" kern="1200" baseline="0">
              <a:solidFill>
                <a:sysClr val="windowText" lastClr="000000"/>
              </a:solidFill>
              <a:effectLst/>
              <a:latin typeface="+mn-ea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36714975845429"/>
          <c:y val="0.26041414141414182"/>
          <c:w val="0.75458937198067633"/>
          <c:h val="0.521505050505050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7431239935587794"/>
                  <c:y val="-0.321307070707072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87.8%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79641812865498"/>
                  <c:y val="9.4395655270655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>
                      <a:defRPr lang="en-US" altLang="zh-TW" sz="14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12.2</a:t>
                    </a:r>
                    <a:r>
                      <a:rPr lang="en-US" altLang="zh-TW" sz="14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2 ]13'!$B$2:$B$3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'[Microsoft Office Word 的圖表 2 ]13'!$C$2:$C$3</c:f>
              <c:numCache>
                <c:formatCode>0.0%</c:formatCode>
                <c:ptCount val="2"/>
                <c:pt idx="0">
                  <c:v>0.87826086956521743</c:v>
                </c:pt>
                <c:pt idx="1">
                  <c:v>0.12173913043478272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07286634460866"/>
          <c:y val="0.80837676767676758"/>
          <c:w val="0.39451610305958368"/>
          <c:h val="0.15313838383838468"/>
        </c:manualLayout>
      </c:layout>
      <c:overlay val="0"/>
      <c:txPr>
        <a:bodyPr/>
        <a:lstStyle/>
        <a:p>
          <a:pPr>
            <a:defRPr lang="zh-TW" altLang="en-US"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14.</a:t>
            </a:r>
            <a:r>
              <a:rPr lang="zh-TW" altLang="en-US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你在「世界真奇妙」的課堂上有努力爭取得分機會嗎</a:t>
            </a:r>
            <a:r>
              <a:rPr lang="en-US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?</a:t>
            </a:r>
            <a:r>
              <a:rPr lang="zh-TW" altLang="en-US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 </a:t>
            </a:r>
            <a:endParaRPr lang="zh-TW" altLang="zh-TW" sz="1400" b="1" i="0" u="none" strike="noStrike" kern="1200" baseline="0">
              <a:solidFill>
                <a:sysClr val="windowText" lastClr="000000"/>
              </a:solidFill>
              <a:effectLst/>
              <a:latin typeface="+mn-ea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70531400966186"/>
          <c:y val="0.26041414141414182"/>
          <c:w val="0.74947665056360979"/>
          <c:h val="0.521505050505050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290740740740741"/>
                  <c:y val="-0.307334848484850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91%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916666666666706E-2"/>
                  <c:y val="9.412713675213679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]14'!$B$2:$B$3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'[Microsoft Office Word 的圖表 ]14'!$C$2:$C$3</c:f>
              <c:numCache>
                <c:formatCode>0.0%</c:formatCode>
                <c:ptCount val="2"/>
                <c:pt idx="0">
                  <c:v>0.90869565217391801</c:v>
                </c:pt>
                <c:pt idx="1">
                  <c:v>9.1304347826087068E-2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84742351046732"/>
          <c:y val="0.84044747474747483"/>
          <c:w val="0.42519243156199676"/>
          <c:h val="0.10823939393939394"/>
        </c:manualLayout>
      </c:layout>
      <c:overlay val="0"/>
      <c:txPr>
        <a:bodyPr/>
        <a:lstStyle/>
        <a:p>
          <a:pPr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 rtl="0">
              <a:defRPr lang="zh-TW" altLang="zh-TW" sz="1600" b="0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defRPr>
            </a:pPr>
            <a:r>
              <a:rPr lang="en-US" altLang="zh-TW" sz="1600" b="0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15.</a:t>
            </a:r>
            <a:r>
              <a:rPr lang="zh-TW" altLang="zh-TW" sz="1600" b="0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你希望七、八、九年級都能有機會上這種跨領域的課程嗎</a:t>
            </a:r>
            <a:r>
              <a:rPr lang="en-US" altLang="zh-TW" sz="1600" b="0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?</a:t>
            </a:r>
            <a:endParaRPr lang="zh-TW" altLang="zh-TW" sz="1600" b="0" i="0" u="none" strike="noStrike" kern="1200" baseline="0" dirty="0">
              <a:solidFill>
                <a:sysClr val="windowText" lastClr="000000"/>
              </a:solidFill>
              <a:effectLst/>
              <a:latin typeface="+mn-ea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121231884057971"/>
          <c:y val="2.565656565656565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73993558776168"/>
          <c:y val="0.25652777777777908"/>
          <c:w val="0.7676328502415487"/>
          <c:h val="0.51644949494949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0571137899558259"/>
                  <c:y val="-9.2901595990553545E-2"/>
                </c:manualLayout>
              </c:layout>
              <c:tx>
                <c:rich>
                  <a:bodyPr rot="0" vert="horz"/>
                  <a:lstStyle/>
                  <a:p>
                    <a:pPr algn="ctr" rtl="0">
                      <a:defRPr lang="en-US" altLang="zh-TW"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035641246002293E-3"/>
                  <c:y val="1.0513871418686224E-2"/>
                </c:manualLayout>
              </c:layout>
              <c:tx>
                <c:rich>
                  <a:bodyPr rot="0" vert="horz"/>
                  <a:lstStyle/>
                  <a:p>
                    <a:pPr algn="ctr" rtl="0">
                      <a:defRPr lang="zh-TW" altLang="en-US"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5.7%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04331256542299"/>
                  <c:y val="5.7727191230316374E-2"/>
                </c:manualLayout>
              </c:layout>
              <c:tx>
                <c:rich>
                  <a:bodyPr rot="0" vert="horz"/>
                  <a:lstStyle/>
                  <a:p>
                    <a:pPr algn="ctr" rtl="0">
                      <a:defRPr lang="en-US" altLang="zh-TW"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zh-TW" altLang="en-US" sz="16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]10'!$B$2:$B$4</c:f>
              <c:strCache>
                <c:ptCount val="3"/>
                <c:pt idx="0">
                  <c:v>希望</c:v>
                </c:pt>
                <c:pt idx="1">
                  <c:v>不希望</c:v>
                </c:pt>
                <c:pt idx="2">
                  <c:v>沒意見</c:v>
                </c:pt>
              </c:strCache>
            </c:strRef>
          </c:cat>
          <c:val>
            <c:numRef>
              <c:f>'[Microsoft Office Word 的圖表 ]10'!$C$2:$C$4</c:f>
              <c:numCache>
                <c:formatCode>0.00%</c:formatCode>
                <c:ptCount val="3"/>
                <c:pt idx="0" formatCode="0%">
                  <c:v>0.56999999999999995</c:v>
                </c:pt>
                <c:pt idx="1">
                  <c:v>5.7000000000000023E-2</c:v>
                </c:pt>
                <c:pt idx="2">
                  <c:v>0.374000000000001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11111111111167"/>
          <c:y val="0.78913434343434341"/>
          <c:w val="0.67021376811594158"/>
          <c:h val="0.21086565656565653"/>
        </c:manualLayout>
      </c:layout>
      <c:overlay val="0"/>
      <c:txPr>
        <a:bodyPr/>
        <a:lstStyle/>
        <a:p>
          <a:pPr>
            <a:defRPr lang="zh-TW" altLang="en-US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ctr" rtl="0">
        <a:defRPr lang="zh-TW" altLang="en-US" sz="1100" b="1" i="0" u="none" strike="noStrike" kern="1200" baseline="0">
          <a:solidFill>
            <a:sysClr val="windowText" lastClr="000000"/>
          </a:solidFill>
          <a:effectLst/>
          <a:latin typeface="+mn-ea"/>
          <a:ea typeface="+mn-ea"/>
          <a:cs typeface="+mn-cs"/>
        </a:defRPr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4.</a:t>
            </a:r>
            <a:r>
              <a:rPr lang="zh-TW" altLang="en-US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你喜歡一般英語課的上課方式嗎</a:t>
            </a:r>
            <a:r>
              <a:rPr lang="en-US" altLang="zh-TW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?</a:t>
            </a:r>
            <a:r>
              <a:rPr lang="zh-TW" altLang="en-US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endParaRPr lang="zh-TW"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6086956521744"/>
          <c:y val="0.27276919191919191"/>
          <c:w val="0.66280193236715523"/>
          <c:h val="0.541220707070707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4F4F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09456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086735104669896"/>
                  <c:y val="0.100986868686868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12.2%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599758454106415"/>
                  <c:y val="-0.131424242424242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27.4%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43.5%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107447665056364"/>
                  <c:y val="3.11494949494949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>
                      <a:def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10.4%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97906602254418E-2"/>
                  <c:y val="1.688939393939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b="1" baseline="0">
                        <a:latin typeface="+mn-lt"/>
                      </a:rPr>
                      <a:t>
</a:t>
                    </a:r>
                    <a:r>
                      <a:rPr lang="en-US" altLang="zh-TW" sz="1100" b="1" baseline="0">
                        <a:solidFill>
                          <a:sysClr val="windowText" lastClr="000000"/>
                        </a:solidFill>
                        <a:latin typeface="+mn-lt"/>
                      </a:rPr>
                      <a:t>6.5%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3 ]4'!$B$2:$B$6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3 ]4'!$C$2:$C$6</c:f>
              <c:numCache>
                <c:formatCode>General</c:formatCode>
                <c:ptCount val="5"/>
                <c:pt idx="0">
                  <c:v>28</c:v>
                </c:pt>
                <c:pt idx="1">
                  <c:v>63</c:v>
                </c:pt>
                <c:pt idx="2">
                  <c:v>100</c:v>
                </c:pt>
                <c:pt idx="3">
                  <c:v>24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3 ]4'!$B$2:$B$6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3 ]4'!$D$2:$D$6</c:f>
              <c:numCache>
                <c:formatCode>0.0%</c:formatCode>
                <c:ptCount val="5"/>
                <c:pt idx="0">
                  <c:v>0.12173913043478272</c:v>
                </c:pt>
                <c:pt idx="1">
                  <c:v>0.27391304347826084</c:v>
                </c:pt>
                <c:pt idx="2">
                  <c:v>0.43478260869565427</c:v>
                </c:pt>
                <c:pt idx="3">
                  <c:v>0.10434782608695652</c:v>
                </c:pt>
                <c:pt idx="4">
                  <c:v>6.5217391304347824E-2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010869565217378E-2"/>
          <c:y val="0.7931424242424242"/>
          <c:w val="0.90397826086956523"/>
          <c:h val="0.20685757575757568"/>
        </c:manualLayout>
      </c:layout>
      <c:overlay val="0"/>
      <c:txPr>
        <a:bodyPr/>
        <a:lstStyle/>
        <a:p>
          <a:pPr algn="ctr" rtl="0"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300" b="1" i="0" u="none" strike="noStrike" baseline="0" dirty="0">
                <a:solidFill>
                  <a:sysClr val="windowText" lastClr="000000"/>
                </a:solidFill>
                <a:effectLst/>
              </a:rPr>
              <a:t>1.</a:t>
            </a:r>
            <a:r>
              <a:rPr lang="zh-TW" altLang="en-US" sz="1300" b="1" i="0" u="none" strike="noStrike" baseline="0" dirty="0">
                <a:solidFill>
                  <a:sysClr val="windowText" lastClr="000000"/>
                </a:solidFill>
                <a:effectLst/>
              </a:rPr>
              <a:t>你喜歡「世界真奇妙」這堂跨領域課程的上課內容嗎</a:t>
            </a:r>
            <a:r>
              <a:rPr lang="en-US" altLang="zh-TW" sz="1300" b="1" i="0" u="none" strike="noStrike" baseline="0" dirty="0">
                <a:solidFill>
                  <a:sysClr val="windowText" lastClr="000000"/>
                </a:solidFill>
                <a:effectLst/>
              </a:rPr>
              <a:t>?</a:t>
            </a:r>
            <a:r>
              <a:rPr lang="zh-TW" altLang="en-US" sz="1300" b="1" i="0" u="none" strike="noStrike" baseline="0" dirty="0">
                <a:solidFill>
                  <a:sysClr val="windowText" lastClr="000000"/>
                </a:solidFill>
              </a:rPr>
              <a:t> </a:t>
            </a:r>
            <a:endParaRPr lang="zh-TW" sz="13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2972262479871108"/>
          <c:y val="1.76266478342749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55873842592607"/>
          <c:y val="0.32376257861635238"/>
          <c:w val="0.69666732962390854"/>
          <c:h val="0.548380157341561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4F4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0945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720746527777776"/>
                  <c:y val="6.54732704402515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algn="ctr" rtl="0">
                      <a:def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22.6%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15729195601851853"/>
                  <c:y val="-0.300864255765199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36.5%</a:t>
                    </a:r>
                    <a:endParaRPr lang="en-US" altLang="zh-TW"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974247685185202"/>
                  <c:y val="2.633805031446541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9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altLang="zh-TW" sz="1100" b="1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</a:rPr>
                      <a:t>36.1%</a:t>
                    </a:r>
                    <a:endParaRPr lang="en-US" altLang="zh-TW" b="1" baseline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176931871246614E-2"/>
                  <c:y val="3.60505050505053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2.6%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401542598586241"/>
                  <c:y val="9.48341608036652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algn="ctr" rtl="0">
                      <a:defRPr lang="en-US" altLang="zh-TW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2.2%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8003961161297"/>
                      <c:h val="0.1255776719378967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zh-TW" altLang="en-US" sz="9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]1'!$B$2:$B$6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]1'!$C$2:$C$6</c:f>
              <c:numCache>
                <c:formatCode>General</c:formatCode>
                <c:ptCount val="5"/>
                <c:pt idx="0">
                  <c:v>52</c:v>
                </c:pt>
                <c:pt idx="1">
                  <c:v>84</c:v>
                </c:pt>
                <c:pt idx="2">
                  <c:v>83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]1'!$B$2:$B$6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]1'!$D$2:$D$6</c:f>
              <c:numCache>
                <c:formatCode>0.0%</c:formatCode>
                <c:ptCount val="5"/>
                <c:pt idx="0">
                  <c:v>0.22608695652173924</c:v>
                </c:pt>
                <c:pt idx="1">
                  <c:v>0.36521739130434977</c:v>
                </c:pt>
                <c:pt idx="2">
                  <c:v>0.36086956521739338</c:v>
                </c:pt>
                <c:pt idx="3">
                  <c:v>2.6086956521739212E-2</c:v>
                </c:pt>
                <c:pt idx="4">
                  <c:v>2.1739130434782612E-2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74846625767041E-2"/>
          <c:y val="0.7889833333333337"/>
          <c:w val="0.96757161489783161"/>
          <c:h val="0.20815101010101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solidFill>
                  <a:sysClr val="windowText" lastClr="000000"/>
                </a:solidFill>
              </a:rPr>
              <a:t>2.</a:t>
            </a:r>
            <a:r>
              <a:rPr lang="zh-TW" sz="1100">
                <a:solidFill>
                  <a:sysClr val="windowText" lastClr="000000"/>
                </a:solidFill>
              </a:rPr>
              <a:t>你喜歡「世界真奇妙」這堂跨領域課程的上課方式嗎</a:t>
            </a:r>
            <a:r>
              <a:rPr lang="en-US" sz="1100">
                <a:solidFill>
                  <a:sysClr val="windowText" lastClr="000000"/>
                </a:solidFill>
              </a:rPr>
              <a:t>?</a:t>
            </a:r>
            <a:r>
              <a:rPr lang="zh-TW" sz="1100">
                <a:solidFill>
                  <a:sysClr val="windowText" lastClr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2968744531933521"/>
          <c:y val="1.851851851851858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01529790660229"/>
          <c:y val="0.28406497175141443"/>
          <c:w val="0.69142804188675522"/>
          <c:h val="0.52098987268519015"/>
        </c:manualLayout>
      </c:layout>
      <c:pie3DChart>
        <c:varyColors val="1"/>
        <c:ser>
          <c:idx val="0"/>
          <c:order val="0"/>
          <c:spPr>
            <a:solidFill>
              <a:srgbClr val="FF4F4F"/>
            </a:solidFill>
          </c:spPr>
          <c:dPt>
            <c:idx val="0"/>
            <c:bubble3D val="0"/>
            <c:spPr>
              <a:solidFill>
                <a:srgbClr val="FF4F4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0945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4859822866344621"/>
                  <c:y val="6.1628531073446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700" b="1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TW" sz="1100" b="1" baseline="0">
                        <a:solidFill>
                          <a:sysClr val="windowText" lastClr="000000"/>
                        </a:solidFill>
                      </a:rPr>
                      <a:t>25.2%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100454082105459"/>
                  <c:y val="-0.281601273148148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700" b="1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TW" sz="1100" b="1" baseline="0">
                        <a:solidFill>
                          <a:sysClr val="windowText" lastClr="000000"/>
                        </a:solidFill>
                      </a:rPr>
                      <a:t>38.7%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708066907608189"/>
                  <c:y val="4.5081018518518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700" baseline="0"/>
                      <a:t>
</a:t>
                    </a:r>
                    <a:r>
                      <a:rPr lang="en-US" altLang="zh-TW" sz="1100" b="1" baseline="0">
                        <a:solidFill>
                          <a:sysClr val="windowText" lastClr="000000"/>
                        </a:solidFill>
                      </a:rPr>
                      <a:t>32.2%</a:t>
                    </a:r>
                    <a:endParaRPr lang="en-US" altLang="zh-TW" sz="700" b="1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518332447707838E-2"/>
                  <c:y val="1.30090909090909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700" b="1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TW" sz="1100" b="1" baseline="0">
                        <a:solidFill>
                          <a:sysClr val="windowText" lastClr="000000"/>
                        </a:solidFill>
                      </a:rPr>
                      <a:t>1.3%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491047131378521"/>
                  <c:y val="1.49025252525253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700" b="1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TW" sz="1100" b="1" baseline="0">
                        <a:solidFill>
                          <a:sysClr val="windowText" lastClr="000000"/>
                        </a:solidFill>
                      </a:rPr>
                      <a:t>2.6%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2 ]工作表1'!$B$2:$B$6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2 ]工作表1'!$C$2:$C$6</c:f>
              <c:numCache>
                <c:formatCode>General</c:formatCode>
                <c:ptCount val="5"/>
                <c:pt idx="0">
                  <c:v>58</c:v>
                </c:pt>
                <c:pt idx="1">
                  <c:v>89</c:v>
                </c:pt>
                <c:pt idx="2">
                  <c:v>74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2 ]工作表1'!$B$2:$B$6</c:f>
              <c:strCache>
                <c:ptCount val="5"/>
                <c:pt idx="0">
                  <c:v>非常喜歡</c:v>
                </c:pt>
                <c:pt idx="1">
                  <c:v>喜歡</c:v>
                </c:pt>
                <c:pt idx="2">
                  <c:v>普通</c:v>
                </c:pt>
                <c:pt idx="3">
                  <c:v>不喜歡</c:v>
                </c:pt>
                <c:pt idx="4">
                  <c:v>非常不喜歡</c:v>
                </c:pt>
              </c:strCache>
            </c:strRef>
          </c:cat>
          <c:val>
            <c:numRef>
              <c:f>'[Microsoft Office Word 的圖表 2 ]工作表1'!$D$2:$D$6</c:f>
              <c:numCache>
                <c:formatCode>0.0%</c:formatCode>
                <c:ptCount val="5"/>
                <c:pt idx="0">
                  <c:v>0.2521739130434783</c:v>
                </c:pt>
                <c:pt idx="1">
                  <c:v>0.38695652173913198</c:v>
                </c:pt>
                <c:pt idx="2">
                  <c:v>0.32173913043478253</c:v>
                </c:pt>
                <c:pt idx="3">
                  <c:v>1.3043478260869662E-2</c:v>
                </c:pt>
                <c:pt idx="4">
                  <c:v>2.6086956521739212E-2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357857108352255E-2"/>
          <c:y val="0.78672828282828466"/>
          <c:w val="0.98062170909617963"/>
          <c:h val="0.2068575757575758"/>
        </c:manualLayout>
      </c:layout>
      <c:overlay val="0"/>
      <c:txPr>
        <a:bodyPr/>
        <a:lstStyle/>
        <a:p>
          <a:pPr algn="ctr" rtl="0"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altLang="zh-TW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5.</a:t>
            </a:r>
            <a:r>
              <a:rPr lang="zh-TW" altLang="en-US" sz="14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你了解上世界真奇妙這堂課的用意嗎</a:t>
            </a: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?</a:t>
            </a:r>
            <a:r>
              <a:rPr lang="zh-TW" altLang="en-US" sz="14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endParaRPr lang="zh-TW" altLang="zh-TW" sz="1400" b="1" i="0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207236842105376E-2"/>
          <c:y val="0.27795762108262145"/>
          <c:w val="0.89196016081871277"/>
          <c:h val="0.621554131054131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24186795491144"/>
                  <c:y val="-0.30516565656565681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TW" sz="1400"/>
                      <a:t>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555043859649162"/>
                  <c:y val="7.557248820007829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TW" sz="1400"/>
                      <a:t>16%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]5'!$B$2:$B$3</c:f>
              <c:strCache>
                <c:ptCount val="2"/>
                <c:pt idx="0">
                  <c:v>了解</c:v>
                </c:pt>
                <c:pt idx="1">
                  <c:v>不了解</c:v>
                </c:pt>
              </c:strCache>
            </c:strRef>
          </c:cat>
          <c:val>
            <c:numRef>
              <c:f>'[Microsoft Office Word 的圖表 ]5'!$D$2:$D$3</c:f>
              <c:numCache>
                <c:formatCode>0.0%</c:formatCode>
                <c:ptCount val="2"/>
                <c:pt idx="0">
                  <c:v>0.84347826086956523</c:v>
                </c:pt>
                <c:pt idx="1">
                  <c:v>0.15652173913043568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80226608187134"/>
          <c:y val="0.85111431623931688"/>
          <c:w val="0.56167872807017638"/>
          <c:h val="0.10365776353276344"/>
        </c:manualLayout>
      </c:layout>
      <c:overlay val="0"/>
      <c:txPr>
        <a:bodyPr/>
        <a:lstStyle/>
        <a:p>
          <a:pPr algn="ctr" rtl="0">
            <a:defRPr lang="zh-TW" altLang="en-US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</a:rPr>
              <a:t>6</a:t>
            </a:r>
            <a:r>
              <a:rPr lang="en-US" altLang="zh-TW" sz="1400" b="1" i="0" u="none" strike="noStrike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.</a:t>
            </a:r>
            <a:r>
              <a:rPr lang="zh-TW" altLang="en-US" sz="1400" b="1" i="0" u="none" strike="noStrike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你知道「世界真奇妙」這堂課是英語和地球科學及地理結合的課程嗎</a:t>
            </a:r>
            <a:r>
              <a:rPr lang="en-US" altLang="zh-TW" sz="1400" b="1" i="0" u="none" strike="noStrike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</a:rPr>
              <a:t>?</a:t>
            </a:r>
            <a:r>
              <a:rPr lang="zh-TW" altLang="en-US" sz="1400" b="1" i="0" u="none" strike="noStrike" baseline="0" dirty="0">
                <a:solidFill>
                  <a:sysClr val="windowText" lastClr="000000"/>
                </a:solidFill>
                <a:latin typeface="+mn-ea"/>
                <a:ea typeface="+mn-ea"/>
              </a:rPr>
              <a:t> </a:t>
            </a:r>
            <a:endParaRPr lang="zh-TW" sz="1400" b="1" i="0" dirty="0">
              <a:solidFill>
                <a:sysClr val="windowText" lastClr="000000"/>
              </a:solidFill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13922076023391797"/>
          <c:y val="3.619347263545481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745248538011726E-2"/>
          <c:y val="0.31433924113402451"/>
          <c:w val="0.88933662280701686"/>
          <c:h val="0.52484917011502163"/>
        </c:manualLayout>
      </c:layout>
      <c:pie3DChart>
        <c:varyColors val="1"/>
        <c:ser>
          <c:idx val="0"/>
          <c:order val="0"/>
          <c:spPr>
            <a:solidFill>
              <a:srgbClr val="FF4F4F"/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5576368760064421"/>
                  <c:y val="-0.34356919191919238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>
                        <a:solidFill>
                          <a:sysClr val="windowText" lastClr="000000"/>
                        </a:solidFill>
                        <a:latin typeface="+mn-lt"/>
                      </a:rPr>
                      <a:t>
</a:t>
                    </a:r>
                    <a:r>
                      <a:rPr lang="en-US" altLang="zh-TW" sz="1400"/>
                      <a:t>90%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411476608187149"/>
                  <c:y val="8.798148718124096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 dirty="0">
                        <a:solidFill>
                          <a:sysClr val="windowText" lastClr="000000"/>
                        </a:solidFill>
                        <a:latin typeface="+mn-lt"/>
                      </a:rPr>
                      <a:t>
</a:t>
                    </a:r>
                    <a:r>
                      <a:rPr lang="en-US" altLang="zh-TW" sz="1400" dirty="0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2 ]6'!$B$2:$B$3</c:f>
              <c:strCache>
                <c:ptCount val="2"/>
                <c:pt idx="0">
                  <c:v>知道</c:v>
                </c:pt>
                <c:pt idx="1">
                  <c:v>不知道</c:v>
                </c:pt>
              </c:strCache>
            </c:strRef>
          </c:cat>
          <c:val>
            <c:numRef>
              <c:f>'[Microsoft Office Word 的圖表 2 ]6'!$D$2:$D$3</c:f>
              <c:numCache>
                <c:formatCode>0.0%</c:formatCode>
                <c:ptCount val="2"/>
                <c:pt idx="0">
                  <c:v>0.90434782608695652</c:v>
                </c:pt>
                <c:pt idx="1">
                  <c:v>9.5652173913044036E-2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76827485380143"/>
          <c:y val="0.84875153893505695"/>
          <c:w val="0.60759722222222234"/>
          <c:h val="0.10823939393939394"/>
        </c:manualLayout>
      </c:layout>
      <c:overlay val="0"/>
      <c:txPr>
        <a:bodyPr/>
        <a:lstStyle/>
        <a:p>
          <a:pPr>
            <a:defRPr sz="1400" b="1">
              <a:solidFill>
                <a:sysClr val="windowText" lastClr="000000"/>
              </a:solidFill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altLang="zh-TW" sz="11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lt"/>
                <a:ea typeface="+mj-ea"/>
                <a:cs typeface="+mn-cs"/>
              </a:rPr>
              <a:t>7</a:t>
            </a: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.</a:t>
            </a:r>
            <a:r>
              <a:rPr lang="zh-TW" altLang="en-US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你是否有在「世界真奇妙」中學習到關於地球科學及地理的知識</a:t>
            </a: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?</a:t>
            </a:r>
            <a:r>
              <a:rPr lang="zh-TW" altLang="en-US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 </a:t>
            </a:r>
            <a:endParaRPr lang="zh-TW" altLang="zh-TW" sz="1400" b="1" i="0" u="none" strike="noStrike" kern="1200" baseline="0" dirty="0">
              <a:solidFill>
                <a:sysClr val="windowText" lastClr="000000"/>
              </a:solidFill>
              <a:effectLst/>
              <a:latin typeface="+mn-ea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2388244766505636"/>
          <c:y val="1.282828282828282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141706924315119E-2"/>
          <c:y val="0.30197435897435948"/>
          <c:w val="0.86424378654970835"/>
          <c:h val="0.51201531339031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360909822866346"/>
                  <c:y val="-0.34142777777777994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/>
                      <a:t>
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029970760233917E-2"/>
                  <c:y val="9.23324738115576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/>
                      <a:t>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zh-TW" alt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]7'!$B$2:$B$3</c:f>
              <c:strCache>
                <c:ptCount val="2"/>
                <c:pt idx="0">
                  <c:v>是</c:v>
                </c:pt>
                <c:pt idx="1">
                  <c:v>否</c:v>
                </c:pt>
              </c:strCache>
            </c:strRef>
          </c:cat>
          <c:val>
            <c:numRef>
              <c:f>'[Microsoft Office Word 的圖表 ]7'!$C$2:$C$3</c:f>
              <c:numCache>
                <c:formatCode>0.0%</c:formatCode>
                <c:ptCount val="2"/>
                <c:pt idx="0">
                  <c:v>0.93043478260869561</c:v>
                </c:pt>
                <c:pt idx="1">
                  <c:v>6.9565217391304404E-2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82487922705783"/>
          <c:y val="0.82761919191919264"/>
          <c:w val="0.34946296296296597"/>
          <c:h val="0.13389595959595971"/>
        </c:manualLayout>
      </c:layout>
      <c:overlay val="0"/>
      <c:txPr>
        <a:bodyPr/>
        <a:lstStyle/>
        <a:p>
          <a:pPr>
            <a:defRPr lang="zh-TW" altLang="en-US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TW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8.</a:t>
            </a:r>
            <a:r>
              <a:rPr lang="zh-TW" altLang="en-US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你覺得上「世界真奇妙」這堂課自己的英文程度有提升嗎？ </a:t>
            </a:r>
            <a:endParaRPr lang="zh-TW" altLang="zh-TW" sz="1400" b="1" i="0" u="none" strike="noStrike" kern="1200" baseline="0" dirty="0">
              <a:solidFill>
                <a:sysClr val="windowText" lastClr="000000"/>
              </a:solidFill>
              <a:effectLst/>
              <a:latin typeface="+mn-ea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3725241545893721"/>
          <c:y val="2.565656565656565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916264090177137E-2"/>
          <c:y val="0.32006565656565766"/>
          <c:w val="0.84150563607085638"/>
          <c:h val="0.493924242424244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990338164251214E-2"/>
                  <c:y val="-9.6721212121212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4.8%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020543981481502"/>
                  <c:y val="-3.69444444444444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>
                      <a:def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
35.2%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3 ]8'!$B$2:$B$4</c:f>
              <c:strCache>
                <c:ptCount val="3"/>
                <c:pt idx="0">
                  <c:v>提升</c:v>
                </c:pt>
                <c:pt idx="1">
                  <c:v>沒提升</c:v>
                </c:pt>
                <c:pt idx="2">
                  <c:v>不確定</c:v>
                </c:pt>
              </c:strCache>
            </c:strRef>
          </c:cat>
          <c:val>
            <c:numRef>
              <c:f>'[Microsoft Office Word 的圖表 3 ]8'!$C$2:$C$4</c:f>
              <c:numCache>
                <c:formatCode>0.0%</c:formatCode>
                <c:ptCount val="3"/>
                <c:pt idx="0">
                  <c:v>0.60000000000000064</c:v>
                </c:pt>
                <c:pt idx="1">
                  <c:v>4.7826086956522136E-2</c:v>
                </c:pt>
                <c:pt idx="2">
                  <c:v>0.35217391304347945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5475040257649"/>
          <c:y val="0.84686161616161915"/>
          <c:w val="0.71111553945249595"/>
          <c:h val="0.10823939393939394"/>
        </c:manualLayout>
      </c:layout>
      <c:overlay val="0"/>
      <c:txPr>
        <a:bodyPr/>
        <a:lstStyle/>
        <a:p>
          <a:pPr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 rtl="0">
              <a:defRPr lang="zh-TW" altLang="zh-TW" sz="1400" b="1" i="0" u="none" strike="noStrike" kern="1200" baseline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defRPr>
            </a:pP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9.</a:t>
            </a:r>
            <a:r>
              <a:rPr lang="zh-TW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你覺得上課內容與生活時事相關嗎</a:t>
            </a:r>
            <a:r>
              <a:rPr lang="en-US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?</a:t>
            </a:r>
            <a:r>
              <a:rPr lang="zh-TW" altLang="zh-TW" sz="1400" b="1" i="0" u="none" strike="noStrike" kern="1200" baseline="0" dirty="0">
                <a:solidFill>
                  <a:sysClr val="windowText" lastClr="000000"/>
                </a:solidFill>
                <a:effectLst/>
                <a:latin typeface="+mn-ea"/>
                <a:ea typeface="+mn-ea"/>
                <a:cs typeface="+mn-cs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85265700483092"/>
          <c:y val="0.26294191919191917"/>
          <c:w val="0.76252012882447662"/>
          <c:h val="0.522863636363636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8.8612268518518528E-2"/>
                  <c:y val="-0.35457777777777827"/>
                </c:manualLayout>
              </c:layout>
              <c:tx>
                <c:rich>
                  <a:bodyPr rot="0" vert="horz"/>
                  <a:lstStyle/>
                  <a:p>
                    <a:pPr>
                      <a:defRPr lang="en-US" altLang="en-US" sz="14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z="14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
93%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888888888888939E-2"/>
                  <c:y val="9.828282828282827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/>
                      <a:t>
</a:t>
                    </a:r>
                    <a:r>
                      <a:rPr lang="en-US" altLang="zh-TW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Word 的圖表 4 ]9'!$B$2:$B$3</c:f>
              <c:strCache>
                <c:ptCount val="2"/>
                <c:pt idx="0">
                  <c:v>相關</c:v>
                </c:pt>
                <c:pt idx="1">
                  <c:v>不相關</c:v>
                </c:pt>
              </c:strCache>
            </c:strRef>
          </c:cat>
          <c:val>
            <c:numRef>
              <c:f>'[Microsoft Office Word 的圖表 4 ]9'!$C$2:$C$3</c:f>
              <c:numCache>
                <c:formatCode>0.0%</c:formatCode>
                <c:ptCount val="2"/>
                <c:pt idx="0">
                  <c:v>0.93043478260869561</c:v>
                </c:pt>
                <c:pt idx="1">
                  <c:v>6.9565217391304404E-2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68115942028986"/>
          <c:y val="0.81479090909090923"/>
          <c:w val="0.48462278582931007"/>
          <c:h val="0.16596666666666671"/>
        </c:manualLayout>
      </c:layout>
      <c:overlay val="0"/>
      <c:txPr>
        <a:bodyPr/>
        <a:lstStyle/>
        <a:p>
          <a:pPr>
            <a:defRPr lang="zh-TW" altLang="en-US"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ctr" rtl="0">
        <a:defRPr lang="zh-TW" altLang="en-US" sz="1100" b="1" i="0" u="none" strike="noStrike" kern="1200" baseline="0">
          <a:solidFill>
            <a:sysClr val="windowText" lastClr="000000"/>
          </a:solidFill>
          <a:effectLst/>
          <a:latin typeface="+mn-ea"/>
          <a:ea typeface="+mn-ea"/>
          <a:cs typeface="+mn-cs"/>
        </a:defRPr>
      </a:pPr>
      <a:endParaRPr lang="zh-TW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ABBE-C9D7-41BB-89C0-FAE3C2FBE554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D8D5A-8C1C-4BFE-81EB-A1BF4854C5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0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99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1" dirty="0" smtClean="0">
              <a:latin typeface="華康正顏楷體W5(P)" pitchFamily="66" charset="-120"/>
              <a:ea typeface="華康正顏楷體W5(P)" pitchFamily="66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 smtClean="0">
              <a:solidFill>
                <a:srgbClr val="2D2A19"/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7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5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7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8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72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90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97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1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43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8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61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2B17-D7FF-4C39-8F3D-F8D75D80E9D8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2F4B-1567-42F2-8056-5AACE679FD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chart" Target="../charts/chart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chart" Target="../charts/chart1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425700" y="1614020"/>
            <a:ext cx="6533662" cy="1332000"/>
          </a:xfrm>
          <a:prstGeom prst="rect">
            <a:avLst/>
          </a:prstGeom>
          <a:solidFill>
            <a:srgbClr val="414455"/>
          </a:solidFill>
          <a:ln>
            <a:noFill/>
          </a:ln>
          <a:effectLst>
            <a:outerShdw blurRad="152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1619854"/>
            <a:ext cx="2146300" cy="1332000"/>
            <a:chOff x="0" y="1619854"/>
            <a:chExt cx="2146300" cy="1332000"/>
          </a:xfrm>
        </p:grpSpPr>
        <p:sp>
          <p:nvSpPr>
            <p:cNvPr id="4" name="矩形 3"/>
            <p:cNvSpPr/>
            <p:nvPr/>
          </p:nvSpPr>
          <p:spPr>
            <a:xfrm>
              <a:off x="0" y="1619854"/>
              <a:ext cx="2146300" cy="13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9" name="Picture 5" descr="C:\Documents and Settings\Administrator\桌面\4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19854"/>
              <a:ext cx="1611812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585103" y="1663816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我們劈腿了─</a:t>
            </a:r>
            <a:endParaRPr lang="en-US" altLang="zh-TW" sz="3200" b="1" dirty="0" smtClean="0">
              <a:ln w="11430"/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zh-TW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學生對於跨領域課程的想法之研究</a:t>
            </a:r>
            <a:endParaRPr lang="en-US" altLang="zh-TW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zh-CN" altLang="en-US" sz="1600" dirty="0">
              <a:solidFill>
                <a:schemeClr val="bg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6825" y="3268536"/>
            <a:ext cx="422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莊佳淇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彭郁婷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陳則維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黃奕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: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徐美雲老師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崔宏伊老師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36611" y="5329258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16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3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73940" y="560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問卷調查分析</a:t>
            </a:r>
            <a:endParaRPr lang="zh-TW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13012" y="548541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aphicFrame>
        <p:nvGraphicFramePr>
          <p:cNvPr id="30" name="圖表 29"/>
          <p:cNvGraphicFramePr/>
          <p:nvPr/>
        </p:nvGraphicFramePr>
        <p:xfrm>
          <a:off x="1178467" y="3055783"/>
          <a:ext cx="3456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圖表 30"/>
          <p:cNvGraphicFramePr/>
          <p:nvPr/>
        </p:nvGraphicFramePr>
        <p:xfrm>
          <a:off x="4656776" y="3055783"/>
          <a:ext cx="3456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圖表 15"/>
          <p:cNvGraphicFramePr/>
          <p:nvPr/>
        </p:nvGraphicFramePr>
        <p:xfrm>
          <a:off x="1178409" y="1142479"/>
          <a:ext cx="3456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圖表 16"/>
          <p:cNvGraphicFramePr/>
          <p:nvPr/>
        </p:nvGraphicFramePr>
        <p:xfrm>
          <a:off x="4656716" y="1142479"/>
          <a:ext cx="3456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爆炸 1 17"/>
          <p:cNvSpPr/>
          <p:nvPr/>
        </p:nvSpPr>
        <p:spPr>
          <a:xfrm rot="21219718">
            <a:off x="1900220" y="537050"/>
            <a:ext cx="6454575" cy="4140833"/>
          </a:xfrm>
          <a:prstGeom prst="irregularSeal1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不論是上課內容還是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方式，喜歡「世界真奇妙」的同學都比一般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英文課來的多。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62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73940" y="560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問卷調查分析</a:t>
            </a:r>
            <a:endParaRPr lang="zh-TW" altLang="en-US" dirty="0"/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13012" y="548541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aphicFrame>
        <p:nvGraphicFramePr>
          <p:cNvPr id="16" name="圖表 15"/>
          <p:cNvGraphicFramePr/>
          <p:nvPr/>
        </p:nvGraphicFramePr>
        <p:xfrm>
          <a:off x="541978" y="1671393"/>
          <a:ext cx="273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圖表 16"/>
          <p:cNvGraphicFramePr/>
          <p:nvPr/>
        </p:nvGraphicFramePr>
        <p:xfrm>
          <a:off x="3258283" y="1675217"/>
          <a:ext cx="2736000" cy="280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圖表 17"/>
          <p:cNvGraphicFramePr/>
          <p:nvPr/>
        </p:nvGraphicFramePr>
        <p:xfrm>
          <a:off x="6010448" y="1680362"/>
          <a:ext cx="273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爆炸 1 14"/>
          <p:cNvSpPr/>
          <p:nvPr/>
        </p:nvSpPr>
        <p:spPr>
          <a:xfrm rot="21219718">
            <a:off x="1902459" y="577479"/>
            <a:ext cx="6388552" cy="4103935"/>
          </a:xfrm>
          <a:prstGeom prst="irregularSeal1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大多數同學都了解「世界真奇妙」這堂課的用意及目的並且有達到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堂課所要達到的目的。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62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73940" y="560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問卷調查分析</a:t>
            </a:r>
            <a:endParaRPr lang="zh-TW" altLang="en-US" dirty="0"/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13012" y="548541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aphicFrame>
        <p:nvGraphicFramePr>
          <p:cNvPr id="12" name="圖表 11"/>
          <p:cNvGraphicFramePr/>
          <p:nvPr/>
        </p:nvGraphicFramePr>
        <p:xfrm>
          <a:off x="1312941" y="1752080"/>
          <a:ext cx="3456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圖表 12"/>
          <p:cNvGraphicFramePr/>
          <p:nvPr/>
        </p:nvGraphicFramePr>
        <p:xfrm>
          <a:off x="4809176" y="1752079"/>
          <a:ext cx="3456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爆炸 1 14"/>
          <p:cNvSpPr/>
          <p:nvPr/>
        </p:nvSpPr>
        <p:spPr>
          <a:xfrm rot="21219718">
            <a:off x="1904707" y="328522"/>
            <a:ext cx="6970230" cy="4610149"/>
          </a:xfrm>
          <a:prstGeom prst="irregularSeal1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400" dirty="0" smtClean="0">
                <a:latin typeface="華康正顏楷體W5(P)" pitchFamily="66" charset="-120"/>
                <a:ea typeface="華康正顏楷體W5(P)" pitchFamily="66" charset="-120"/>
              </a:rPr>
              <a:t>大部分的同學認為這堂課的上課內容與生活中的時事相關，上完這堂課後覺得自己的英文程度有提升。</a:t>
            </a:r>
            <a:endParaRPr lang="zh-TW" altLang="zh-TW" sz="2400" dirty="0">
              <a:latin typeface="華康正顏楷體W5(P)" pitchFamily="66" charset="-120"/>
              <a:ea typeface="華康正顏楷體W5(P)" pitchFamily="66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62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73940" y="560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問卷調查分析</a:t>
            </a:r>
            <a:endParaRPr lang="zh-TW" altLang="en-US" dirty="0"/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13012" y="548541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aphicFrame>
        <p:nvGraphicFramePr>
          <p:cNvPr id="12" name="圖表 11"/>
          <p:cNvGraphicFramePr/>
          <p:nvPr/>
        </p:nvGraphicFramePr>
        <p:xfrm>
          <a:off x="1250189" y="1635538"/>
          <a:ext cx="3456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圖表 12"/>
          <p:cNvGraphicFramePr/>
          <p:nvPr/>
        </p:nvGraphicFramePr>
        <p:xfrm>
          <a:off x="4728495" y="1635539"/>
          <a:ext cx="3456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爆炸 1 13"/>
          <p:cNvSpPr/>
          <p:nvPr/>
        </p:nvSpPr>
        <p:spPr>
          <a:xfrm rot="21219718">
            <a:off x="1717901" y="754267"/>
            <a:ext cx="6555441" cy="3933905"/>
          </a:xfrm>
          <a:prstGeom prst="irregularSeal1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400" dirty="0" smtClean="0">
                <a:latin typeface="華康正顏楷體W5(P)" pitchFamily="66" charset="-120"/>
                <a:ea typeface="華康正顏楷體W5(P)" pitchFamily="66" charset="-120"/>
              </a:rPr>
              <a:t>超過一半的同學認為這堂課對會考有幫助且有必要上這堂課。</a:t>
            </a:r>
            <a:endParaRPr lang="zh-TW" altLang="zh-TW" sz="2400" dirty="0">
              <a:latin typeface="華康正顏楷體W5(P)" pitchFamily="66" charset="-120"/>
              <a:ea typeface="華康正顏楷體W5(P)" pitchFamily="66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62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73940" y="560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問卷調查分析</a:t>
            </a:r>
            <a:endParaRPr lang="zh-TW" altLang="en-US" dirty="0"/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13012" y="548541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aphicFrame>
        <p:nvGraphicFramePr>
          <p:cNvPr id="13" name="圖表 12"/>
          <p:cNvGraphicFramePr/>
          <p:nvPr/>
        </p:nvGraphicFramePr>
        <p:xfrm>
          <a:off x="272975" y="1393491"/>
          <a:ext cx="273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圖表 13"/>
          <p:cNvGraphicFramePr/>
          <p:nvPr/>
        </p:nvGraphicFramePr>
        <p:xfrm>
          <a:off x="3034105" y="1402456"/>
          <a:ext cx="273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圖表 14"/>
          <p:cNvGraphicFramePr/>
          <p:nvPr/>
        </p:nvGraphicFramePr>
        <p:xfrm>
          <a:off x="5795234" y="1411422"/>
          <a:ext cx="273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爆炸 1 15"/>
          <p:cNvSpPr/>
          <p:nvPr/>
        </p:nvSpPr>
        <p:spPr>
          <a:xfrm rot="21219718">
            <a:off x="1177885" y="488335"/>
            <a:ext cx="6718692" cy="4712456"/>
          </a:xfrm>
          <a:prstGeom prst="irregularSeal1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 smtClean="0">
                <a:latin typeface="華康正顏楷體W5(P)" pitchFamily="66" charset="-120"/>
                <a:ea typeface="華康正顏楷體W5(P)" pitchFamily="66" charset="-120"/>
              </a:rPr>
              <a:t>大部分的同學都有專心投入在這堂課中。</a:t>
            </a:r>
            <a:endParaRPr lang="zh-TW" altLang="zh-TW" sz="2800" dirty="0">
              <a:latin typeface="華康正顏楷體W5(P)" pitchFamily="66" charset="-120"/>
              <a:ea typeface="華康正顏楷體W5(P)" pitchFamily="66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62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73940" y="560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問卷調查分析</a:t>
            </a:r>
            <a:endParaRPr lang="zh-TW" altLang="en-US" dirty="0"/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13012" y="548541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aphicFrame>
        <p:nvGraphicFramePr>
          <p:cNvPr id="16" name="圖表 15"/>
          <p:cNvGraphicFramePr/>
          <p:nvPr/>
        </p:nvGraphicFramePr>
        <p:xfrm>
          <a:off x="2312894" y="1515035"/>
          <a:ext cx="4419318" cy="28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爆炸 1 16"/>
          <p:cNvSpPr/>
          <p:nvPr/>
        </p:nvSpPr>
        <p:spPr>
          <a:xfrm rot="21219718">
            <a:off x="1450244" y="629580"/>
            <a:ext cx="7557631" cy="4217810"/>
          </a:xfrm>
          <a:prstGeom prst="irregularSeal1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>
                <a:latin typeface="華康正顏楷體W5(P)" pitchFamily="66" charset="-120"/>
                <a:ea typeface="華康正顏楷體W5(P)" pitchFamily="66" charset="-120"/>
              </a:rPr>
              <a:t>一半以上</a:t>
            </a:r>
            <a:r>
              <a:rPr lang="zh-TW" altLang="en-US" sz="2600" dirty="0" smtClean="0">
                <a:latin typeface="華康正顏楷體W5(P)" pitchFamily="66" charset="-120"/>
                <a:ea typeface="華康正顏楷體W5(P)" pitchFamily="66" charset="-120"/>
              </a:rPr>
              <a:t>的人都希望</a:t>
            </a:r>
            <a:endParaRPr lang="en-US" altLang="zh-TW" sz="2600" dirty="0" smtClean="0">
              <a:latin typeface="華康正顏楷體W5(P)" pitchFamily="66" charset="-120"/>
              <a:ea typeface="華康正顏楷體W5(P)" pitchFamily="66" charset="-120"/>
            </a:endParaRPr>
          </a:p>
          <a:p>
            <a:pPr algn="ctr"/>
            <a:r>
              <a:rPr lang="zh-TW" altLang="en-US" sz="2600" dirty="0" smtClean="0">
                <a:latin typeface="華康正顏楷體W5(P)" pitchFamily="66" charset="-120"/>
                <a:ea typeface="華康正顏楷體W5(P)" pitchFamily="66" charset="-120"/>
              </a:rPr>
              <a:t>各個年級有機會上這堂課。</a:t>
            </a:r>
            <a:endParaRPr lang="zh-TW" altLang="zh-TW" sz="2600" dirty="0">
              <a:latin typeface="華康正顏楷體W5(P)" pitchFamily="66" charset="-120"/>
              <a:ea typeface="華康正顏楷體W5(P)" pitchFamily="66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62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73940" y="560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問卷調查分析</a:t>
            </a:r>
            <a:endParaRPr lang="zh-TW" altLang="en-US" dirty="0"/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13012" y="548541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8616" t="19085" r="3661" b="17969"/>
          <a:stretch>
            <a:fillRect/>
          </a:stretch>
        </p:blipFill>
        <p:spPr bwMode="auto">
          <a:xfrm>
            <a:off x="1121226" y="1017813"/>
            <a:ext cx="7130143" cy="40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爆炸 1 17"/>
          <p:cNvSpPr/>
          <p:nvPr/>
        </p:nvSpPr>
        <p:spPr>
          <a:xfrm rot="21219718">
            <a:off x="2125935" y="606926"/>
            <a:ext cx="6410819" cy="4195538"/>
          </a:xfrm>
          <a:prstGeom prst="irregularSeal1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 smtClean="0">
                <a:latin typeface="華康正顏楷體W5(P)" pitchFamily="66" charset="-120"/>
                <a:ea typeface="華康正顏楷體W5(P)" pitchFamily="66" charset="-120"/>
              </a:rPr>
              <a:t>正面的經歷及收穫居多，負面的經歷佔不到</a:t>
            </a:r>
            <a:r>
              <a:rPr lang="en-US" altLang="zh-TW" sz="2400" dirty="0" smtClean="0">
                <a:latin typeface="華康正顏楷體W5(P)" pitchFamily="66" charset="-120"/>
                <a:ea typeface="華康正顏楷體W5(P)" pitchFamily="66" charset="-120"/>
              </a:rPr>
              <a:t>5%</a:t>
            </a:r>
            <a:r>
              <a:rPr lang="zh-TW" altLang="zh-TW" sz="2400" dirty="0" smtClean="0">
                <a:latin typeface="華康正顏楷體W5(P)" pitchFamily="66" charset="-120"/>
                <a:ea typeface="華康正顏楷體W5(P)" pitchFamily="66" charset="-120"/>
              </a:rPr>
              <a:t>，大部分同學在這堂課中有得到正面的收穫及經驗。</a:t>
            </a:r>
            <a:endParaRPr lang="zh-TW" altLang="zh-TW" sz="2400" dirty="0">
              <a:latin typeface="華康正顏楷體W5(P)" pitchFamily="66" charset="-120"/>
              <a:ea typeface="華康正顏楷體W5(P)" pitchFamily="66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62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4579144" y="3889679"/>
            <a:ext cx="339993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4600" y="451689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結論與建議</a:t>
            </a:r>
            <a:endParaRPr lang="zh-CN" altLang="en-US" sz="5400" dirty="0">
              <a:solidFill>
                <a:srgbClr val="414455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79079" y="920886"/>
            <a:ext cx="0" cy="2968793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921296"/>
            <a:ext cx="148590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492098" y="922851"/>
            <a:ext cx="3068459" cy="2950649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327110" y="1746537"/>
            <a:ext cx="540000" cy="540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3308181" y="17327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結論</a:t>
            </a:r>
            <a:endParaRPr lang="zh-TW" altLang="en-US" sz="32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7979079" y="920886"/>
            <a:ext cx="1164921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84"/>
          <p:cNvGrpSpPr/>
          <p:nvPr/>
        </p:nvGrpSpPr>
        <p:grpSpPr>
          <a:xfrm>
            <a:off x="981273" y="396384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117" y="1087288"/>
              <a:ext cx="237663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5" name="TextBox 50"/>
          <p:cNvSpPr txBox="1"/>
          <p:nvPr/>
        </p:nvSpPr>
        <p:spPr>
          <a:xfrm>
            <a:off x="4157267" y="259270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建議</a:t>
            </a:r>
            <a:endParaRPr lang="zh-TW" altLang="en-US" sz="3200" dirty="0"/>
          </a:p>
        </p:txBody>
      </p:sp>
      <p:sp>
        <p:nvSpPr>
          <p:cNvPr id="16" name="椭圆 45"/>
          <p:cNvSpPr/>
          <p:nvPr/>
        </p:nvSpPr>
        <p:spPr>
          <a:xfrm>
            <a:off x="3176195" y="2617395"/>
            <a:ext cx="540000" cy="540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358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6" grpId="0" animBg="1"/>
      <p:bldP spid="51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55804" y="6011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結論與建議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30" name="环形箭头 29"/>
          <p:cNvSpPr/>
          <p:nvPr/>
        </p:nvSpPr>
        <p:spPr>
          <a:xfrm rot="5821583">
            <a:off x="898426" y="1705978"/>
            <a:ext cx="1422919" cy="1422919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/>
        </p:nvSpPr>
        <p:spPr>
          <a:xfrm rot="15407819" flipH="1">
            <a:off x="481011" y="2582773"/>
            <a:ext cx="1422920" cy="142292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rgbClr val="414455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9390" y="207229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</a:rPr>
              <a:t>結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333" y="29711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414455"/>
                </a:solidFill>
              </a:rPr>
              <a:t>論</a:t>
            </a:r>
            <a:endParaRPr lang="zh-CN" altLang="en-US" sz="2800" dirty="0">
              <a:solidFill>
                <a:srgbClr val="414455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26138" y="2600673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726138" y="3266316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726138" y="3936888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429709" y="1790301"/>
            <a:ext cx="650746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十二年國民基本教育課綱密切相關</a:t>
            </a:r>
          </a:p>
          <a:p>
            <a:pPr>
              <a:lnSpc>
                <a:spcPts val="36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 整合知識以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便運用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在生活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中</a:t>
            </a:r>
          </a:p>
          <a:p>
            <a:pPr>
              <a:lnSpc>
                <a:spcPts val="36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 以學生學過的領域做出混合式的課程</a:t>
            </a:r>
          </a:p>
          <a:p>
            <a:pPr>
              <a:lnSpc>
                <a:spcPts val="36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針對已上過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學科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內容再加深加廣</a:t>
            </a:r>
          </a:p>
          <a:p>
            <a:pPr>
              <a:lnSpc>
                <a:spcPts val="36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英語、地理老師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協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同對話備課，教學上主要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英語科老師進行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2444812" y="1366787"/>
            <a:ext cx="598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探討本校教師設計跨領域課程的理念與作法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85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30" grpId="0" animBg="1"/>
      <p:bldP spid="31" grpId="0" animBg="1"/>
      <p:bldP spid="34" grpId="0"/>
      <p:bldP spid="36" grpId="0"/>
      <p:bldP spid="39" grpId="0" animBg="1"/>
      <p:bldP spid="41" grpId="0" animBg="1"/>
      <p:bldP spid="45" grpId="0" animBg="1"/>
      <p:bldP spid="50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55804" y="6011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結論與建議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30" name="环形箭头 29"/>
          <p:cNvSpPr/>
          <p:nvPr/>
        </p:nvSpPr>
        <p:spPr>
          <a:xfrm rot="5821583">
            <a:off x="898426" y="1705978"/>
            <a:ext cx="1422919" cy="1422919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/>
        </p:nvSpPr>
        <p:spPr>
          <a:xfrm rot="15407819" flipH="1">
            <a:off x="481011" y="2582773"/>
            <a:ext cx="1422920" cy="142292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rgbClr val="414455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9390" y="207229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</a:rPr>
              <a:t>結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333" y="29711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414455"/>
                </a:solidFill>
              </a:rPr>
              <a:t>論</a:t>
            </a:r>
            <a:endParaRPr lang="zh-CN" altLang="en-US" sz="2800" dirty="0">
              <a:solidFill>
                <a:srgbClr val="414455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26138" y="2600673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726138" y="3266316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726138" y="3936888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15941" y="2224470"/>
            <a:ext cx="6497053" cy="175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1.59.1%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的同學喜歡「世界真奇妙」的上課內容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2.63.9%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的人喜歡「世界真奇妙」的上課方式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3.84.3%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的同學都了解上這堂跨領域課程的用意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531444" y="1697761"/>
            <a:ext cx="559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了解本校學生對實施跨領域課程的感受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85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30" grpId="0" animBg="1"/>
      <p:bldP spid="31" grpId="0" animBg="1"/>
      <p:bldP spid="34" grpId="0"/>
      <p:bldP spid="36" grpId="0"/>
      <p:bldP spid="39" grpId="0" animBg="1"/>
      <p:bldP spid="41" grpId="0" animBg="1"/>
      <p:bldP spid="45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0" y="4321479"/>
            <a:ext cx="152817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75743" y="151186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前言</a:t>
            </a:r>
            <a:endParaRPr lang="en-US" altLang="zh-TW" sz="3600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28175" y="921296"/>
            <a:ext cx="0" cy="3400183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528175" y="921296"/>
            <a:ext cx="761582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530193" y="1881759"/>
            <a:ext cx="2133599" cy="2051682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981273" y="1336245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 descr="F:\0PPT素材\课题背景及内容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61" y="1087288"/>
              <a:ext cx="396376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椭圆 41"/>
          <p:cNvSpPr/>
          <p:nvPr/>
        </p:nvSpPr>
        <p:spPr>
          <a:xfrm>
            <a:off x="3517724" y="3788382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4" name="椭圆 43"/>
          <p:cNvSpPr/>
          <p:nvPr/>
        </p:nvSpPr>
        <p:spPr>
          <a:xfrm>
            <a:off x="2100404" y="2430049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6" name="椭圆 45"/>
          <p:cNvSpPr/>
          <p:nvPr/>
        </p:nvSpPr>
        <p:spPr>
          <a:xfrm>
            <a:off x="2578446" y="2882827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8" name="椭圆 47"/>
          <p:cNvSpPr/>
          <p:nvPr/>
        </p:nvSpPr>
        <p:spPr>
          <a:xfrm>
            <a:off x="3057079" y="3335605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3095915" y="27815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研究</a:t>
            </a:r>
            <a:r>
              <a:rPr lang="zh-TW" altLang="en-US" sz="2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目的</a:t>
            </a:r>
            <a:endParaRPr lang="zh-CN" altLang="en-US" sz="2400" dirty="0">
              <a:solidFill>
                <a:srgbClr val="414455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78743" y="370984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研究</a:t>
            </a:r>
            <a:r>
              <a:rPr lang="zh-TW" altLang="en-US" sz="2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方法與對象</a:t>
            </a:r>
            <a:endParaRPr lang="zh-CN" altLang="en-US" sz="2400" dirty="0">
              <a:solidFill>
                <a:srgbClr val="414455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39936" y="32365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研究流程</a:t>
            </a:r>
            <a:endParaRPr lang="zh-CN" altLang="en-US" sz="2400" dirty="0">
              <a:solidFill>
                <a:srgbClr val="414455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0" name="TextBox 50"/>
          <p:cNvSpPr txBox="1"/>
          <p:nvPr/>
        </p:nvSpPr>
        <p:spPr>
          <a:xfrm>
            <a:off x="2632859" y="229213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研究</a:t>
            </a:r>
            <a:r>
              <a:rPr lang="zh-TW" altLang="en-US" sz="2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動機</a:t>
            </a:r>
            <a:endParaRPr lang="en-US" altLang="zh-TW" sz="2400" dirty="0" smtClean="0">
              <a:solidFill>
                <a:srgbClr val="414455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1" name="群組 20"/>
          <p:cNvGrpSpPr/>
          <p:nvPr/>
        </p:nvGrpSpPr>
        <p:grpSpPr>
          <a:xfrm rot="485469">
            <a:off x="6023753" y="1108926"/>
            <a:ext cx="2376000" cy="2700000"/>
            <a:chOff x="4669736" y="2928934"/>
            <a:chExt cx="2687594" cy="3049660"/>
          </a:xfrm>
        </p:grpSpPr>
        <p:pic>
          <p:nvPicPr>
            <p:cNvPr id="22" name="圖片 21" descr="f_18752475_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49086">
              <a:off x="4669736" y="3181053"/>
              <a:ext cx="2687594" cy="27975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圖片 22" descr="dc5e88871ec6a71952b49fd3649c2bf1b1f5(已去底)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3570" y="2928934"/>
              <a:ext cx="864798" cy="8182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14838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2" grpId="0" animBg="1"/>
      <p:bldP spid="44" grpId="0" animBg="1"/>
      <p:bldP spid="46" grpId="0" animBg="1"/>
      <p:bldP spid="48" grpId="0" animBg="1"/>
      <p:bldP spid="51" grpId="0"/>
      <p:bldP spid="53" grpId="0"/>
      <p:bldP spid="5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55804" y="6011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結論與建議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30" name="环形箭头 29"/>
          <p:cNvSpPr/>
          <p:nvPr/>
        </p:nvSpPr>
        <p:spPr>
          <a:xfrm rot="5821583">
            <a:off x="898426" y="1705978"/>
            <a:ext cx="1422919" cy="1422919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/>
        </p:nvSpPr>
        <p:spPr>
          <a:xfrm rot="15407819" flipH="1">
            <a:off x="481011" y="2582773"/>
            <a:ext cx="1422920" cy="142292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rgbClr val="414455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9390" y="207229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</a:rPr>
              <a:t>結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333" y="29711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414455"/>
                </a:solidFill>
              </a:rPr>
              <a:t>論</a:t>
            </a:r>
            <a:endParaRPr lang="zh-CN" altLang="en-US" sz="2800" dirty="0">
              <a:solidFill>
                <a:srgbClr val="414455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26138" y="2600673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726138" y="3266316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726138" y="3936888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15941" y="2069432"/>
            <a:ext cx="64970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1.93%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的同學都認為上課內容和生活有關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2.60%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的同學覺得自己的英文程度有提升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3.67.8%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的同學都覺得課程對會考有幫助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4.59.1%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的同學希望各年級都有機會上這堂課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531444" y="1407599"/>
            <a:ext cx="559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分析本校跨領域課程對學生的影響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85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30" grpId="0" animBg="1"/>
      <p:bldP spid="31" grpId="0" animBg="1"/>
      <p:bldP spid="34" grpId="0"/>
      <p:bldP spid="36" grpId="0"/>
      <p:bldP spid="39" grpId="0" animBg="1"/>
      <p:bldP spid="41" grpId="0" animBg="1"/>
      <p:bldP spid="45" grpId="0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55804" y="6011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結論與建議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30" name="环形箭头 29"/>
          <p:cNvSpPr/>
          <p:nvPr/>
        </p:nvSpPr>
        <p:spPr>
          <a:xfrm rot="5821583">
            <a:off x="898426" y="1705978"/>
            <a:ext cx="1422919" cy="1422919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/>
        </p:nvSpPr>
        <p:spPr>
          <a:xfrm rot="15407819" flipH="1">
            <a:off x="481011" y="2582773"/>
            <a:ext cx="1422920" cy="142292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rgbClr val="414455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9390" y="207229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</a:rPr>
              <a:t>心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333" y="29711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414455"/>
                </a:solidFill>
              </a:rPr>
              <a:t>得</a:t>
            </a:r>
            <a:endParaRPr lang="zh-CN" altLang="en-US" sz="2800" dirty="0">
              <a:solidFill>
                <a:srgbClr val="414455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26138" y="2600673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726138" y="3266316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726138" y="3936888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547417" y="1616843"/>
            <a:ext cx="6387032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大多數的學生跟我們最初的看法不同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十二年國教主要是培養學生核心素養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學生需要具備整合知識的能力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跨領域是嘗試在各領域都可以互惠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85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30" grpId="0" animBg="1"/>
      <p:bldP spid="31" grpId="0" animBg="1"/>
      <p:bldP spid="34" grpId="0"/>
      <p:bldP spid="36" grpId="0"/>
      <p:bldP spid="39" grpId="0" animBg="1"/>
      <p:bldP spid="41" grpId="0" animBg="1"/>
      <p:bldP spid="45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55804" y="6011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結論與建議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30" name="环形箭头 29"/>
          <p:cNvSpPr/>
          <p:nvPr/>
        </p:nvSpPr>
        <p:spPr>
          <a:xfrm rot="5821583">
            <a:off x="898426" y="1705978"/>
            <a:ext cx="1422919" cy="1422919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/>
        </p:nvSpPr>
        <p:spPr>
          <a:xfrm rot="15407819" flipH="1">
            <a:off x="481011" y="2582773"/>
            <a:ext cx="1422920" cy="142292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rgbClr val="414455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9390" y="207229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</a:rPr>
              <a:t>建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333" y="29711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414455"/>
                </a:solidFill>
              </a:rPr>
              <a:t>議</a:t>
            </a:r>
            <a:endParaRPr lang="zh-CN" altLang="en-US" sz="2800" dirty="0">
              <a:solidFill>
                <a:srgbClr val="414455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26138" y="2600673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726138" y="3266316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726138" y="3936888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290656" y="1586136"/>
            <a:ext cx="7157729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學校可以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學期初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統一告知跨領域課程的用意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學校地理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地球科學教師能共同進行協同教學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跨領域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課程應以核心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素養為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主軸並嘗試連結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生活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可針對各自的特色及需求，嘗試跨領域課程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85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30" grpId="0" animBg="1"/>
      <p:bldP spid="31" grpId="0" animBg="1"/>
      <p:bldP spid="34" grpId="0"/>
      <p:bldP spid="36" grpId="0"/>
      <p:bldP spid="39" grpId="0" animBg="1"/>
      <p:bldP spid="41" grpId="0" animBg="1"/>
      <p:bldP spid="45" grpId="0" animBg="1"/>
      <p:bldP spid="50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矩形 38"/>
          <p:cNvSpPr/>
          <p:nvPr/>
        </p:nvSpPr>
        <p:spPr>
          <a:xfrm>
            <a:off x="3726138" y="2600673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726138" y="3266316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726138" y="3936888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" name="雲朵形圖說文字 3"/>
          <p:cNvSpPr/>
          <p:nvPr/>
        </p:nvSpPr>
        <p:spPr>
          <a:xfrm>
            <a:off x="1948542" y="972156"/>
            <a:ext cx="5595257" cy="3199187"/>
          </a:xfrm>
          <a:prstGeom prst="cloudCallout">
            <a:avLst>
              <a:gd name="adj1" fmla="val -63440"/>
              <a:gd name="adj2" fmla="val 6079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報告結束</a:t>
            </a:r>
            <a:endParaRPr lang="zh-TW" altLang="en-US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926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研究</a:t>
            </a:r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動機</a:t>
            </a:r>
            <a:endParaRPr lang="zh-CN" altLang="en-US" dirty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1" name="右箭头 40"/>
          <p:cNvSpPr/>
          <p:nvPr/>
        </p:nvSpPr>
        <p:spPr>
          <a:xfrm>
            <a:off x="4361952" y="1772007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右箭头 44"/>
          <p:cNvSpPr/>
          <p:nvPr/>
        </p:nvSpPr>
        <p:spPr>
          <a:xfrm rot="2955952" flipH="1">
            <a:off x="3705789" y="2654176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右箭头 45"/>
          <p:cNvSpPr/>
          <p:nvPr/>
        </p:nvSpPr>
        <p:spPr>
          <a:xfrm rot="18298234" flipH="1" flipV="1">
            <a:off x="5004333" y="2715091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165273" y="1648551"/>
            <a:ext cx="2255126" cy="691111"/>
            <a:chOff x="6212570" y="1779417"/>
            <a:chExt cx="2031325" cy="691111"/>
          </a:xfrm>
        </p:grpSpPr>
        <p:sp>
          <p:nvSpPr>
            <p:cNvPr id="48" name="圆角矩形 47"/>
            <p:cNvSpPr/>
            <p:nvPr/>
          </p:nvSpPr>
          <p:spPr>
            <a:xfrm>
              <a:off x="6212570" y="1779417"/>
              <a:ext cx="2031325" cy="6911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70015" y="1800122"/>
              <a:ext cx="182973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zh-TW" dirty="0" smtClean="0">
                  <a:latin typeface="標楷體" pitchFamily="65" charset="-120"/>
                  <a:ea typeface="標楷體" pitchFamily="65" charset="-120"/>
                </a:rPr>
                <a:t>我們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原以為這堂課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只訓練口說能力</a:t>
              </a:r>
              <a:endParaRPr lang="zh-CN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13614" y="4182639"/>
            <a:ext cx="2649805" cy="720000"/>
            <a:chOff x="847086" y="3547979"/>
            <a:chExt cx="2031325" cy="691111"/>
          </a:xfrm>
        </p:grpSpPr>
        <p:sp>
          <p:nvSpPr>
            <p:cNvPr id="54" name="圆角矩形 53"/>
            <p:cNvSpPr/>
            <p:nvPr/>
          </p:nvSpPr>
          <p:spPr>
            <a:xfrm>
              <a:off x="847086" y="3547979"/>
              <a:ext cx="2031325" cy="6911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8656" y="3575055"/>
              <a:ext cx="1557202" cy="6203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zh-TW" dirty="0" smtClean="0">
                  <a:latin typeface="標楷體" pitchFamily="65" charset="-120"/>
                  <a:ea typeface="標楷體" pitchFamily="65" charset="-120"/>
                </a:rPr>
                <a:t>我們心中冒出疑問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為什麼要上跨領域</a:t>
              </a:r>
              <a:endParaRPr lang="zh-CN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1165" y="1645120"/>
            <a:ext cx="2848884" cy="720000"/>
            <a:chOff x="486683" y="1716833"/>
            <a:chExt cx="2391727" cy="691111"/>
          </a:xfrm>
        </p:grpSpPr>
        <p:sp>
          <p:nvSpPr>
            <p:cNvPr id="82" name="圆角矩形 81"/>
            <p:cNvSpPr/>
            <p:nvPr/>
          </p:nvSpPr>
          <p:spPr>
            <a:xfrm>
              <a:off x="486683" y="1716833"/>
              <a:ext cx="2391727" cy="6911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94344" y="1766122"/>
              <a:ext cx="2092944" cy="6203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學校</a:t>
              </a:r>
              <a:r>
                <a:rPr lang="zh-TW" altLang="zh-TW" dirty="0" smtClean="0">
                  <a:latin typeface="標楷體" pitchFamily="65" charset="-120"/>
                  <a:ea typeface="標楷體" pitchFamily="65" charset="-120"/>
                </a:rPr>
                <a:t>宣布新學期增加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zh-TW" dirty="0" smtClean="0">
                  <a:latin typeface="標楷體" pitchFamily="65" charset="-120"/>
                  <a:ea typeface="標楷體" pitchFamily="65" charset="-120"/>
                </a:rPr>
                <a:t>「世界真奇妙」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這堂課</a:t>
              </a:r>
              <a:endParaRPr lang="zh-CN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046470" y="3037136"/>
            <a:ext cx="1023522" cy="1023522"/>
            <a:chOff x="3114140" y="3386763"/>
            <a:chExt cx="1023522" cy="1023522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89" name="椭圆 88"/>
            <p:cNvSpPr/>
            <p:nvPr/>
          </p:nvSpPr>
          <p:spPr>
            <a:xfrm>
              <a:off x="3114140" y="3386763"/>
              <a:ext cx="1023522" cy="10235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0035" y="3577933"/>
              <a:ext cx="551732" cy="63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组合 91"/>
          <p:cNvGrpSpPr/>
          <p:nvPr/>
        </p:nvGrpSpPr>
        <p:grpSpPr>
          <a:xfrm>
            <a:off x="3133775" y="1531385"/>
            <a:ext cx="1023522" cy="1023522"/>
            <a:chOff x="3133775" y="1603105"/>
            <a:chExt cx="1023522" cy="1023522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93" name="椭圆 92"/>
            <p:cNvSpPr/>
            <p:nvPr/>
          </p:nvSpPr>
          <p:spPr>
            <a:xfrm>
              <a:off x="3133775" y="1603105"/>
              <a:ext cx="1023522" cy="10235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5418" y="1773664"/>
              <a:ext cx="568133" cy="66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组合 95"/>
          <p:cNvGrpSpPr/>
          <p:nvPr/>
        </p:nvGrpSpPr>
        <p:grpSpPr>
          <a:xfrm>
            <a:off x="4937214" y="1504490"/>
            <a:ext cx="1023522" cy="1023522"/>
            <a:chOff x="4937214" y="1603105"/>
            <a:chExt cx="1023522" cy="1023522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97" name="椭圆 96"/>
            <p:cNvSpPr/>
            <p:nvPr/>
          </p:nvSpPr>
          <p:spPr>
            <a:xfrm>
              <a:off x="4937214" y="1603105"/>
              <a:ext cx="1023522" cy="10235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pic>
          <p:nvPicPr>
            <p:cNvPr id="98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0713" y="1831174"/>
              <a:ext cx="481060" cy="58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TextBox 9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902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1" grpId="0" animBg="1"/>
      <p:bldP spid="45" grpId="0" animBg="1"/>
      <p:bldP spid="46" grpId="0" animBg="1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_GBK" pitchFamily="2" charset="-122"/>
                <a:ea typeface="方正兰亭粗黑_GBK" pitchFamily="2" charset="-122"/>
              </a:rPr>
              <a:t>研究</a:t>
            </a:r>
            <a:r>
              <a:rPr lang="zh-TW" altLang="en-US" dirty="0" smtClean="0">
                <a:latin typeface="方正兰亭细黑_GBK" pitchFamily="2" charset="-122"/>
                <a:ea typeface="方正兰亭细黑_GBK" pitchFamily="2" charset="-122"/>
              </a:rPr>
              <a:t>目的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484095" y="3973313"/>
            <a:ext cx="3133146" cy="330049"/>
            <a:chOff x="927070" y="3812538"/>
            <a:chExt cx="2715517" cy="330049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934471" y="4120901"/>
              <a:ext cx="2278171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3205498" y="3812538"/>
              <a:ext cx="437089" cy="310744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flipV="1">
              <a:off x="927070" y="4096868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751878" y="3326913"/>
            <a:ext cx="3080150" cy="72503"/>
            <a:chOff x="5651670" y="3026289"/>
            <a:chExt cx="2402531" cy="45719"/>
          </a:xfrm>
        </p:grpSpPr>
        <p:cxnSp>
          <p:nvCxnSpPr>
            <p:cNvPr id="41" name="直接连接符 40"/>
            <p:cNvCxnSpPr/>
            <p:nvPr/>
          </p:nvCxnSpPr>
          <p:spPr>
            <a:xfrm flipH="1">
              <a:off x="5651670" y="3050322"/>
              <a:ext cx="2395130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 flipH="1" flipV="1">
              <a:off x="8008482" y="3026289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3336" y="2415111"/>
            <a:ext cx="3229133" cy="330049"/>
            <a:chOff x="947753" y="1856304"/>
            <a:chExt cx="2715517" cy="330049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955154" y="1877990"/>
              <a:ext cx="2278171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226181" y="1875609"/>
              <a:ext cx="437089" cy="310744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947753" y="1856304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15796" y="2127446"/>
            <a:ext cx="2424543" cy="2422670"/>
            <a:chOff x="3290536" y="1826822"/>
            <a:chExt cx="2424543" cy="242267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1" name="组合 50"/>
            <p:cNvGrpSpPr/>
            <p:nvPr/>
          </p:nvGrpSpPr>
          <p:grpSpPr>
            <a:xfrm>
              <a:off x="4003887" y="2519407"/>
              <a:ext cx="997843" cy="1017671"/>
              <a:chOff x="3793073" y="1761868"/>
              <a:chExt cx="1557850" cy="1588806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3793073" y="1792824"/>
                <a:ext cx="1557850" cy="155785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>
                <a:outerShdw blurRad="266700" dist="177800" dir="10800000" algn="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54760" y="1761868"/>
                <a:ext cx="1847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等腰三角形 63"/>
            <p:cNvSpPr/>
            <p:nvPr/>
          </p:nvSpPr>
          <p:spPr>
            <a:xfrm rot="5400000" flipH="1" flipV="1">
              <a:off x="3291473" y="1825885"/>
              <a:ext cx="2422670" cy="2424543"/>
            </a:xfrm>
            <a:custGeom>
              <a:avLst/>
              <a:gdLst/>
              <a:ahLst/>
              <a:cxnLst/>
              <a:rect l="l" t="t" r="r" b="b"/>
              <a:pathLst>
                <a:path w="2422670" h="2424543">
                  <a:moveTo>
                    <a:pt x="759971" y="1944015"/>
                  </a:moveTo>
                  <a:lnTo>
                    <a:pt x="584277" y="2248328"/>
                  </a:lnTo>
                  <a:cubicBezTo>
                    <a:pt x="238106" y="2040014"/>
                    <a:pt x="5682" y="1662800"/>
                    <a:pt x="0" y="1230808"/>
                  </a:cubicBezTo>
                  <a:lnTo>
                    <a:pt x="349958" y="1230808"/>
                  </a:lnTo>
                  <a:cubicBezTo>
                    <a:pt x="355601" y="1533265"/>
                    <a:pt x="517697" y="1797404"/>
                    <a:pt x="759971" y="1944015"/>
                  </a:cubicBezTo>
                  <a:close/>
                  <a:moveTo>
                    <a:pt x="763773" y="478466"/>
                  </a:moveTo>
                  <a:cubicBezTo>
                    <a:pt x="521662" y="623037"/>
                    <a:pt x="358754" y="884703"/>
                    <a:pt x="350394" y="1185090"/>
                  </a:cubicBezTo>
                  <a:lnTo>
                    <a:pt x="436" y="1185090"/>
                  </a:lnTo>
                  <a:cubicBezTo>
                    <a:pt x="8829" y="755168"/>
                    <a:pt x="242084" y="380444"/>
                    <a:pt x="587973" y="173971"/>
                  </a:cubicBezTo>
                  <a:close/>
                  <a:moveTo>
                    <a:pt x="853160" y="1782607"/>
                  </a:moveTo>
                  <a:lnTo>
                    <a:pt x="813552" y="1851210"/>
                  </a:lnTo>
                  <a:cubicBezTo>
                    <a:pt x="729964" y="1800075"/>
                    <a:pt x="657382" y="1732921"/>
                    <a:pt x="600638" y="1653520"/>
                  </a:cubicBezTo>
                  <a:lnTo>
                    <a:pt x="503345" y="1653520"/>
                  </a:lnTo>
                  <a:lnTo>
                    <a:pt x="549875" y="1573296"/>
                  </a:lnTo>
                  <a:cubicBezTo>
                    <a:pt x="493011" y="1471646"/>
                    <a:pt x="460224" y="1354942"/>
                    <a:pt x="457566" y="1230809"/>
                  </a:cubicBezTo>
                  <a:lnTo>
                    <a:pt x="538044" y="1230809"/>
                  </a:lnTo>
                  <a:cubicBezTo>
                    <a:pt x="542728" y="1464024"/>
                    <a:pt x="667247" y="1667699"/>
                    <a:pt x="853160" y="1782607"/>
                  </a:cubicBezTo>
                  <a:close/>
                  <a:moveTo>
                    <a:pt x="856963" y="639874"/>
                  </a:moveTo>
                  <a:cubicBezTo>
                    <a:pt x="671207" y="752726"/>
                    <a:pt x="545897" y="953932"/>
                    <a:pt x="538917" y="1185090"/>
                  </a:cubicBezTo>
                  <a:lnTo>
                    <a:pt x="458002" y="1185090"/>
                  </a:lnTo>
                  <a:cubicBezTo>
                    <a:pt x="461801" y="1066449"/>
                    <a:pt x="493163" y="954783"/>
                    <a:pt x="547153" y="857032"/>
                  </a:cubicBezTo>
                  <a:lnTo>
                    <a:pt x="501094" y="777255"/>
                  </a:lnTo>
                  <a:lnTo>
                    <a:pt x="596544" y="777444"/>
                  </a:lnTo>
                  <a:cubicBezTo>
                    <a:pt x="654482" y="694006"/>
                    <a:pt x="729979" y="623909"/>
                    <a:pt x="817354" y="571271"/>
                  </a:cubicBezTo>
                  <a:close/>
                  <a:moveTo>
                    <a:pt x="1565121" y="549455"/>
                  </a:moveTo>
                  <a:lnTo>
                    <a:pt x="1525515" y="618058"/>
                  </a:lnTo>
                  <a:cubicBezTo>
                    <a:pt x="1432784" y="565382"/>
                    <a:pt x="1325361" y="537114"/>
                    <a:pt x="1211334" y="537114"/>
                  </a:cubicBezTo>
                  <a:cubicBezTo>
                    <a:pt x="1097309" y="537114"/>
                    <a:pt x="989887" y="565380"/>
                    <a:pt x="897158" y="618057"/>
                  </a:cubicBezTo>
                  <a:lnTo>
                    <a:pt x="857550" y="549454"/>
                  </a:lnTo>
                  <a:cubicBezTo>
                    <a:pt x="948341" y="497410"/>
                    <a:pt x="1051839" y="466328"/>
                    <a:pt x="1162031" y="460664"/>
                  </a:cubicBezTo>
                  <a:lnTo>
                    <a:pt x="1211334" y="375658"/>
                  </a:lnTo>
                  <a:lnTo>
                    <a:pt x="1260637" y="460663"/>
                  </a:lnTo>
                  <a:cubicBezTo>
                    <a:pt x="1370831" y="466327"/>
                    <a:pt x="1474330" y="497410"/>
                    <a:pt x="1565121" y="549455"/>
                  </a:cubicBezTo>
                  <a:close/>
                  <a:moveTo>
                    <a:pt x="1568922" y="1873026"/>
                  </a:moveTo>
                  <a:cubicBezTo>
                    <a:pt x="1477445" y="1926141"/>
                    <a:pt x="1372915" y="1957951"/>
                    <a:pt x="1261527" y="1963788"/>
                  </a:cubicBezTo>
                  <a:lnTo>
                    <a:pt x="1212479" y="2048353"/>
                  </a:lnTo>
                  <a:lnTo>
                    <a:pt x="1163519" y="1963939"/>
                  </a:lnTo>
                  <a:cubicBezTo>
                    <a:pt x="1051246" y="1958402"/>
                    <a:pt x="945878" y="1926521"/>
                    <a:pt x="853749" y="1873028"/>
                  </a:cubicBezTo>
                  <a:lnTo>
                    <a:pt x="893357" y="1804425"/>
                  </a:lnTo>
                  <a:cubicBezTo>
                    <a:pt x="986968" y="1858391"/>
                    <a:pt x="1095760" y="1887430"/>
                    <a:pt x="1211334" y="1887430"/>
                  </a:cubicBezTo>
                  <a:cubicBezTo>
                    <a:pt x="1326910" y="1887429"/>
                    <a:pt x="1435703" y="1858389"/>
                    <a:pt x="1529315" y="1804423"/>
                  </a:cubicBezTo>
                  <a:close/>
                  <a:moveTo>
                    <a:pt x="1795616" y="150227"/>
                  </a:moveTo>
                  <a:lnTo>
                    <a:pt x="1618702" y="456650"/>
                  </a:lnTo>
                  <a:cubicBezTo>
                    <a:pt x="1498852" y="387305"/>
                    <a:pt x="1359455" y="349959"/>
                    <a:pt x="1211334" y="349958"/>
                  </a:cubicBezTo>
                  <a:cubicBezTo>
                    <a:pt x="1063214" y="349958"/>
                    <a:pt x="923819" y="387304"/>
                    <a:pt x="803969" y="456649"/>
                  </a:cubicBezTo>
                  <a:lnTo>
                    <a:pt x="627056" y="150226"/>
                  </a:lnTo>
                  <a:cubicBezTo>
                    <a:pt x="800213" y="54374"/>
                    <a:pt x="999424" y="1"/>
                    <a:pt x="1211335" y="0"/>
                  </a:cubicBezTo>
                  <a:cubicBezTo>
                    <a:pt x="1423247" y="0"/>
                    <a:pt x="1622459" y="54374"/>
                    <a:pt x="1795616" y="150227"/>
                  </a:cubicBezTo>
                  <a:close/>
                  <a:moveTo>
                    <a:pt x="1799311" y="2272071"/>
                  </a:moveTo>
                  <a:cubicBezTo>
                    <a:pt x="1625358" y="2369376"/>
                    <a:pt x="1424789" y="2424543"/>
                    <a:pt x="1211334" y="2424543"/>
                  </a:cubicBezTo>
                  <a:cubicBezTo>
                    <a:pt x="997881" y="2424544"/>
                    <a:pt x="797313" y="2369376"/>
                    <a:pt x="623360" y="2272071"/>
                  </a:cubicBezTo>
                  <a:lnTo>
                    <a:pt x="800168" y="1965833"/>
                  </a:lnTo>
                  <a:cubicBezTo>
                    <a:pt x="920902" y="2036454"/>
                    <a:pt x="1061665" y="2074585"/>
                    <a:pt x="1211333" y="2074585"/>
                  </a:cubicBezTo>
                  <a:cubicBezTo>
                    <a:pt x="1361005" y="2074585"/>
                    <a:pt x="1501769" y="2036453"/>
                    <a:pt x="1622503" y="1965831"/>
                  </a:cubicBezTo>
                  <a:close/>
                  <a:moveTo>
                    <a:pt x="1964666" y="1185089"/>
                  </a:moveTo>
                  <a:lnTo>
                    <a:pt x="1883753" y="1185089"/>
                  </a:lnTo>
                  <a:cubicBezTo>
                    <a:pt x="1876773" y="953931"/>
                    <a:pt x="1751463" y="752728"/>
                    <a:pt x="1565709" y="639875"/>
                  </a:cubicBezTo>
                  <a:lnTo>
                    <a:pt x="1605317" y="571274"/>
                  </a:lnTo>
                  <a:cubicBezTo>
                    <a:pt x="1691734" y="623336"/>
                    <a:pt x="1766533" y="692474"/>
                    <a:pt x="1824246" y="774692"/>
                  </a:cubicBezTo>
                  <a:lnTo>
                    <a:pt x="1925063" y="774692"/>
                  </a:lnTo>
                  <a:lnTo>
                    <a:pt x="1876356" y="858668"/>
                  </a:lnTo>
                  <a:cubicBezTo>
                    <a:pt x="1929848" y="956012"/>
                    <a:pt x="1960887" y="1067100"/>
                    <a:pt x="1964666" y="1185089"/>
                  </a:cubicBezTo>
                  <a:close/>
                  <a:moveTo>
                    <a:pt x="1965103" y="1230810"/>
                  </a:moveTo>
                  <a:cubicBezTo>
                    <a:pt x="1962485" y="1353097"/>
                    <a:pt x="1930627" y="1468176"/>
                    <a:pt x="1875129" y="1568661"/>
                  </a:cubicBezTo>
                  <a:lnTo>
                    <a:pt x="1921357" y="1649100"/>
                  </a:lnTo>
                  <a:lnTo>
                    <a:pt x="1824867" y="1649292"/>
                  </a:lnTo>
                  <a:cubicBezTo>
                    <a:pt x="1767810" y="1730578"/>
                    <a:pt x="1694160" y="1799185"/>
                    <a:pt x="1609118" y="1851208"/>
                  </a:cubicBezTo>
                  <a:lnTo>
                    <a:pt x="1569510" y="1782605"/>
                  </a:lnTo>
                  <a:cubicBezTo>
                    <a:pt x="1755423" y="1667695"/>
                    <a:pt x="1879943" y="1464023"/>
                    <a:pt x="1884623" y="1230809"/>
                  </a:cubicBezTo>
                  <a:close/>
                  <a:moveTo>
                    <a:pt x="2422233" y="1185089"/>
                  </a:moveTo>
                  <a:lnTo>
                    <a:pt x="2072275" y="1185090"/>
                  </a:lnTo>
                  <a:cubicBezTo>
                    <a:pt x="2063917" y="884702"/>
                    <a:pt x="1901008" y="623039"/>
                    <a:pt x="1658898" y="478469"/>
                  </a:cubicBezTo>
                  <a:lnTo>
                    <a:pt x="1834700" y="173971"/>
                  </a:lnTo>
                  <a:cubicBezTo>
                    <a:pt x="2180586" y="380445"/>
                    <a:pt x="2413840" y="755170"/>
                    <a:pt x="2422233" y="1185089"/>
                  </a:cubicBezTo>
                  <a:close/>
                  <a:moveTo>
                    <a:pt x="2422670" y="1230808"/>
                  </a:moveTo>
                  <a:cubicBezTo>
                    <a:pt x="2416988" y="1662798"/>
                    <a:pt x="2184565" y="2040012"/>
                    <a:pt x="1838396" y="2248327"/>
                  </a:cubicBezTo>
                  <a:lnTo>
                    <a:pt x="1662699" y="1944013"/>
                  </a:lnTo>
                  <a:cubicBezTo>
                    <a:pt x="1904974" y="1797402"/>
                    <a:pt x="2067069" y="1533266"/>
                    <a:pt x="2072711" y="1230809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057924" y="31493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研究</a:t>
            </a:r>
            <a:r>
              <a:rPr lang="zh-TW" altLang="en-US" b="1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目的</a:t>
            </a:r>
            <a:endParaRPr lang="zh-CN" altLang="en-US" b="1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5951" y="1654635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zh-CN" altLang="en-US" sz="1200" dirty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7529" y="1678196"/>
            <a:ext cx="2988095" cy="720000"/>
            <a:chOff x="357529" y="1678196"/>
            <a:chExt cx="2988095" cy="720000"/>
          </a:xfrm>
        </p:grpSpPr>
        <p:sp>
          <p:nvSpPr>
            <p:cNvPr id="68" name="圆角矩形 67"/>
            <p:cNvSpPr/>
            <p:nvPr/>
          </p:nvSpPr>
          <p:spPr>
            <a:xfrm>
              <a:off x="357529" y="1678196"/>
              <a:ext cx="2880000" cy="720000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8007" y="1753497"/>
              <a:ext cx="29476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探討本校</a:t>
              </a:r>
              <a:r>
                <a:rPr lang="zh-TW" altLang="zh-TW" sz="1600" dirty="0" smtClean="0">
                  <a:latin typeface="標楷體" pitchFamily="65" charset="-120"/>
                  <a:ea typeface="標楷體" pitchFamily="65" charset="-120"/>
                </a:rPr>
                <a:t>教師</a:t>
              </a:r>
              <a:endParaRPr lang="en-US" altLang="zh-TW" sz="16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zh-TW" sz="1600" dirty="0" smtClean="0">
                  <a:latin typeface="標楷體" pitchFamily="65" charset="-120"/>
                  <a:ea typeface="標楷體" pitchFamily="65" charset="-120"/>
                </a:rPr>
                <a:t>設計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跨領域課程的理念與作法</a:t>
              </a:r>
              <a:endParaRPr lang="zh-CN" altLang="en-US" sz="1600" dirty="0">
                <a:solidFill>
                  <a:srgbClr val="2D2A1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985951" y="2809604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zh-CN" altLang="en-US" sz="1200" dirty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919248" y="2582328"/>
            <a:ext cx="2880000" cy="720000"/>
            <a:chOff x="5919248" y="2582328"/>
            <a:chExt cx="2880000" cy="720000"/>
          </a:xfrm>
        </p:grpSpPr>
        <p:sp>
          <p:nvSpPr>
            <p:cNvPr id="72" name="圆角矩形 71"/>
            <p:cNvSpPr/>
            <p:nvPr/>
          </p:nvSpPr>
          <p:spPr>
            <a:xfrm>
              <a:off x="5919248" y="2582328"/>
              <a:ext cx="2880000" cy="720000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1894" y="2672890"/>
              <a:ext cx="244169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了解本校</a:t>
              </a:r>
              <a:r>
                <a:rPr lang="zh-TW" altLang="zh-TW" sz="1600" dirty="0" smtClean="0">
                  <a:latin typeface="標楷體" pitchFamily="65" charset="-120"/>
                  <a:ea typeface="標楷體" pitchFamily="65" charset="-120"/>
                </a:rPr>
                <a:t>學生</a:t>
              </a:r>
              <a:endParaRPr lang="en-US" altLang="zh-TW" sz="16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zh-TW" sz="1600" dirty="0" smtClean="0">
                  <a:latin typeface="標楷體" pitchFamily="65" charset="-120"/>
                  <a:ea typeface="標楷體" pitchFamily="65" charset="-120"/>
                </a:rPr>
                <a:t>對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實施跨領域課程的感受</a:t>
              </a:r>
              <a:endParaRPr lang="zh-CN" altLang="en-US" sz="1600" dirty="0">
                <a:solidFill>
                  <a:srgbClr val="2D2A1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40489" y="3528871"/>
            <a:ext cx="2880000" cy="720000"/>
            <a:chOff x="985951" y="3862359"/>
            <a:chExt cx="2169231" cy="506445"/>
          </a:xfrm>
        </p:grpSpPr>
        <p:sp>
          <p:nvSpPr>
            <p:cNvPr id="76" name="圆角矩形 75"/>
            <p:cNvSpPr/>
            <p:nvPr/>
          </p:nvSpPr>
          <p:spPr>
            <a:xfrm>
              <a:off x="1078316" y="3862359"/>
              <a:ext cx="2076866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85951" y="3895994"/>
              <a:ext cx="2129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40724" y="3916769"/>
              <a:ext cx="1809065" cy="411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分析本校跨領域</a:t>
              </a:r>
              <a:r>
                <a:rPr lang="zh-TW" altLang="zh-TW" sz="1600" dirty="0" smtClean="0">
                  <a:latin typeface="標楷體" pitchFamily="65" charset="-120"/>
                  <a:ea typeface="標楷體" pitchFamily="65" charset="-120"/>
                </a:rPr>
                <a:t>課程</a:t>
              </a:r>
              <a:endParaRPr lang="en-US" altLang="zh-TW" sz="16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zh-TW" sz="1600" dirty="0" smtClean="0">
                  <a:latin typeface="標楷體" pitchFamily="65" charset="-120"/>
                  <a:ea typeface="標楷體" pitchFamily="65" charset="-120"/>
                </a:rPr>
                <a:t>對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</a:rPr>
                <a:t>學生的影響</a:t>
              </a:r>
              <a:endParaRPr lang="zh-CN" altLang="en-US" sz="1600" dirty="0">
                <a:solidFill>
                  <a:srgbClr val="2D2A1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699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66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研究</a:t>
            </a:r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流</a:t>
            </a:r>
            <a:r>
              <a:rPr lang="zh-CN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程</a:t>
            </a:r>
            <a:endParaRPr lang="zh-CN" altLang="en-US" dirty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" name="圓角矩形 6"/>
          <p:cNvSpPr>
            <a:spLocks noChangeArrowheads="1"/>
          </p:cNvSpPr>
          <p:nvPr/>
        </p:nvSpPr>
        <p:spPr bwMode="auto">
          <a:xfrm>
            <a:off x="1630490" y="3202287"/>
            <a:ext cx="2821146" cy="889181"/>
          </a:xfrm>
          <a:prstGeom prst="roundRect">
            <a:avLst>
              <a:gd name="adj" fmla="val 16667"/>
            </a:avLst>
          </a:prstGeom>
          <a:solidFill>
            <a:srgbClr val="D9E2F3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結論與建議</a:t>
            </a:r>
            <a:endParaRPr kumimoji="1" 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646853" y="1993689"/>
            <a:ext cx="1553858" cy="889181"/>
            <a:chOff x="1646853" y="1355993"/>
            <a:chExt cx="1553858" cy="889181"/>
          </a:xfrm>
        </p:grpSpPr>
        <p:sp>
          <p:nvSpPr>
            <p:cNvPr id="1027" name="圓角矩形 1"/>
            <p:cNvSpPr>
              <a:spLocks noChangeArrowheads="1"/>
            </p:cNvSpPr>
            <p:nvPr/>
          </p:nvSpPr>
          <p:spPr bwMode="auto">
            <a:xfrm>
              <a:off x="1646853" y="1355993"/>
              <a:ext cx="1262834" cy="889181"/>
            </a:xfrm>
            <a:prstGeom prst="roundRect">
              <a:avLst>
                <a:gd name="adj" fmla="val 16667"/>
              </a:avLst>
            </a:prstGeom>
            <a:solidFill>
              <a:srgbClr val="D9E2F3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研究主題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34" name="向右箭號 10"/>
            <p:cNvSpPr>
              <a:spLocks noChangeArrowheads="1"/>
            </p:cNvSpPr>
            <p:nvPr/>
          </p:nvSpPr>
          <p:spPr bwMode="auto">
            <a:xfrm>
              <a:off x="2906718" y="1603676"/>
              <a:ext cx="293993" cy="3269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E9F6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205908" y="1969625"/>
            <a:ext cx="1553857" cy="876796"/>
            <a:chOff x="3205908" y="1355993"/>
            <a:chExt cx="1553857" cy="876796"/>
          </a:xfrm>
        </p:grpSpPr>
        <p:sp>
          <p:nvSpPr>
            <p:cNvPr id="1028" name="圓角矩形 2"/>
            <p:cNvSpPr>
              <a:spLocks noChangeArrowheads="1"/>
            </p:cNvSpPr>
            <p:nvPr/>
          </p:nvSpPr>
          <p:spPr bwMode="auto">
            <a:xfrm>
              <a:off x="3205908" y="1355993"/>
              <a:ext cx="1262092" cy="876796"/>
            </a:xfrm>
            <a:prstGeom prst="roundRect">
              <a:avLst>
                <a:gd name="adj" fmla="val 16667"/>
              </a:avLst>
            </a:prstGeom>
            <a:solidFill>
              <a:srgbClr val="D9E2F3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研究動機與目的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35" name="向右箭號 11"/>
            <p:cNvSpPr>
              <a:spLocks noChangeArrowheads="1"/>
            </p:cNvSpPr>
            <p:nvPr/>
          </p:nvSpPr>
          <p:spPr bwMode="auto">
            <a:xfrm>
              <a:off x="4465772" y="1591292"/>
              <a:ext cx="293993" cy="3269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E9F6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789025" y="1945188"/>
            <a:ext cx="1557570" cy="889181"/>
            <a:chOff x="4764962" y="1343609"/>
            <a:chExt cx="1557570" cy="889181"/>
          </a:xfrm>
        </p:grpSpPr>
        <p:sp>
          <p:nvSpPr>
            <p:cNvPr id="1029" name="圓角矩形 3"/>
            <p:cNvSpPr>
              <a:spLocks noChangeArrowheads="1"/>
            </p:cNvSpPr>
            <p:nvPr/>
          </p:nvSpPr>
          <p:spPr bwMode="auto">
            <a:xfrm>
              <a:off x="4764962" y="1343609"/>
              <a:ext cx="1262092" cy="889181"/>
            </a:xfrm>
            <a:prstGeom prst="roundRect">
              <a:avLst>
                <a:gd name="adj" fmla="val 16667"/>
              </a:avLst>
            </a:prstGeom>
            <a:solidFill>
              <a:srgbClr val="D9E2F3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搜集文獻</a:t>
              </a: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文獻整理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36" name="向右箭號 12"/>
            <p:cNvSpPr>
              <a:spLocks noChangeArrowheads="1"/>
            </p:cNvSpPr>
            <p:nvPr/>
          </p:nvSpPr>
          <p:spPr bwMode="auto">
            <a:xfrm>
              <a:off x="6028539" y="1597071"/>
              <a:ext cx="293993" cy="3269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E9F6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473368" y="3213966"/>
            <a:ext cx="1556507" cy="889181"/>
            <a:chOff x="4459411" y="2549823"/>
            <a:chExt cx="1556507" cy="889181"/>
          </a:xfrm>
        </p:grpSpPr>
        <p:sp>
          <p:nvSpPr>
            <p:cNvPr id="1030" name="圓角矩形 4"/>
            <p:cNvSpPr>
              <a:spLocks noChangeArrowheads="1"/>
            </p:cNvSpPr>
            <p:nvPr/>
          </p:nvSpPr>
          <p:spPr bwMode="auto">
            <a:xfrm>
              <a:off x="4753826" y="2549823"/>
              <a:ext cx="1262092" cy="889181"/>
            </a:xfrm>
            <a:prstGeom prst="roundRect">
              <a:avLst>
                <a:gd name="adj" fmla="val 16667"/>
              </a:avLst>
            </a:prstGeom>
            <a:solidFill>
              <a:srgbClr val="D9E2F3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實施問卷資料分析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37" name="向右箭號 13"/>
            <p:cNvSpPr>
              <a:spLocks noChangeArrowheads="1"/>
            </p:cNvSpPr>
            <p:nvPr/>
          </p:nvSpPr>
          <p:spPr bwMode="auto">
            <a:xfrm rot="10800000">
              <a:off x="4459411" y="2799983"/>
              <a:ext cx="293993" cy="3269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E9F6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054982" y="3223943"/>
            <a:ext cx="1554601" cy="889181"/>
            <a:chOff x="6018887" y="2562207"/>
            <a:chExt cx="1554601" cy="889181"/>
          </a:xfrm>
        </p:grpSpPr>
        <p:sp>
          <p:nvSpPr>
            <p:cNvPr id="1031" name="圓角矩形 5"/>
            <p:cNvSpPr>
              <a:spLocks noChangeArrowheads="1"/>
            </p:cNvSpPr>
            <p:nvPr/>
          </p:nvSpPr>
          <p:spPr bwMode="auto">
            <a:xfrm>
              <a:off x="6311396" y="2562207"/>
              <a:ext cx="1262092" cy="889181"/>
            </a:xfrm>
            <a:prstGeom prst="roundRect">
              <a:avLst>
                <a:gd name="adj" fmla="val 16667"/>
              </a:avLst>
            </a:prstGeom>
            <a:solidFill>
              <a:srgbClr val="D9E2F3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設計問卷專家審查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38" name="向右箭號 14"/>
            <p:cNvSpPr>
              <a:spLocks noChangeArrowheads="1"/>
            </p:cNvSpPr>
            <p:nvPr/>
          </p:nvSpPr>
          <p:spPr bwMode="auto">
            <a:xfrm rot="10800000">
              <a:off x="6018887" y="2817321"/>
              <a:ext cx="293993" cy="3269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E9F6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6338428" y="1945187"/>
            <a:ext cx="1262092" cy="1225203"/>
            <a:chOff x="6314365" y="1343609"/>
            <a:chExt cx="1262092" cy="1225203"/>
          </a:xfrm>
        </p:grpSpPr>
        <p:sp>
          <p:nvSpPr>
            <p:cNvPr id="1033" name="圓角矩形 7"/>
            <p:cNvSpPr>
              <a:spLocks noChangeArrowheads="1"/>
            </p:cNvSpPr>
            <p:nvPr/>
          </p:nvSpPr>
          <p:spPr bwMode="auto">
            <a:xfrm>
              <a:off x="6314365" y="1343609"/>
              <a:ext cx="1262092" cy="889181"/>
            </a:xfrm>
            <a:prstGeom prst="roundRect">
              <a:avLst>
                <a:gd name="adj" fmla="val 16667"/>
              </a:avLst>
            </a:prstGeom>
            <a:solidFill>
              <a:srgbClr val="D9E2F3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問題訪談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39" name="向右箭號 15"/>
            <p:cNvSpPr>
              <a:spLocks noChangeArrowheads="1"/>
            </p:cNvSpPr>
            <p:nvPr/>
          </p:nvSpPr>
          <p:spPr bwMode="auto">
            <a:xfrm rot="5400000">
              <a:off x="6747006" y="2257561"/>
              <a:ext cx="327767" cy="2947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E9F6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4221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7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0835406" y="563587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4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6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77343" y="534510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6" name="矩形 45"/>
          <p:cNvSpPr/>
          <p:nvPr/>
        </p:nvSpPr>
        <p:spPr>
          <a:xfrm>
            <a:off x="1876926" y="504006"/>
            <a:ext cx="149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研究方法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  <a:p>
            <a:pPr algn="ctr"/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與對象</a:t>
            </a:r>
            <a:endParaRPr lang="zh-CN" altLang="en-US" dirty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15543" b="15440"/>
          <a:stretch>
            <a:fillRect/>
          </a:stretch>
        </p:blipFill>
        <p:spPr bwMode="auto">
          <a:xfrm>
            <a:off x="1966127" y="1817680"/>
            <a:ext cx="5310791" cy="293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670734" y="1230147"/>
            <a:ext cx="59402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宜昌國中八年級學生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現九年級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CN" altLang="en-US" sz="3000" dirty="0">
              <a:solidFill>
                <a:srgbClr val="41445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03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81930" y="4933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研究方法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  <a:p>
            <a:pPr algn="ctr"/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與對象</a:t>
            </a:r>
            <a:endParaRPr lang="zh-CN" altLang="en-US" dirty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2" name="TextBox 60"/>
          <p:cNvSpPr txBox="1"/>
          <p:nvPr/>
        </p:nvSpPr>
        <p:spPr>
          <a:xfrm>
            <a:off x="1517658" y="112086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問卷調查法</a:t>
            </a:r>
            <a:endParaRPr lang="zh-CN" altLang="en-US" sz="3200" dirty="0">
              <a:solidFill>
                <a:srgbClr val="414455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" name="圖片 6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42" y="1327810"/>
            <a:ext cx="2592000" cy="34560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8076" r="1895"/>
          <a:stretch>
            <a:fillRect/>
          </a:stretch>
        </p:blipFill>
        <p:spPr bwMode="auto">
          <a:xfrm>
            <a:off x="561789" y="1748118"/>
            <a:ext cx="4034156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1357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81930" y="4933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研究方法</a:t>
            </a:r>
            <a:endParaRPr lang="en-US" altLang="zh-TW" dirty="0" smtClean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  <a:p>
            <a:pPr algn="ctr"/>
            <a:r>
              <a:rPr lang="zh-TW" altLang="en-US" dirty="0" smtClean="0">
                <a:solidFill>
                  <a:srgbClr val="414455"/>
                </a:solidFill>
                <a:latin typeface="方正兰亭粗黑_GBK" pitchFamily="2" charset="-122"/>
                <a:ea typeface="方正兰亭粗黑_GBK" pitchFamily="2" charset="-122"/>
              </a:rPr>
              <a:t>與對象</a:t>
            </a:r>
            <a:endParaRPr lang="zh-CN" altLang="en-US" dirty="0">
              <a:solidFill>
                <a:srgbClr val="414455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2" name="TextBox 60"/>
          <p:cNvSpPr txBox="1"/>
          <p:nvPr/>
        </p:nvSpPr>
        <p:spPr>
          <a:xfrm>
            <a:off x="3507832" y="122843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訪談調查法</a:t>
            </a:r>
            <a:endParaRPr lang="zh-CN" altLang="en-US" sz="3200" dirty="0">
              <a:solidFill>
                <a:srgbClr val="414455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ååè£¡å¯è½æ1 äººãåä¸ãè¡¨æ ¼åå®¤å§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06" r="2075" b="-2"/>
          <a:stretch>
            <a:fillRect/>
          </a:stretch>
        </p:blipFill>
        <p:spPr bwMode="auto">
          <a:xfrm>
            <a:off x="1117226" y="1999130"/>
            <a:ext cx="3176867" cy="2255967"/>
          </a:xfrm>
          <a:prstGeom prst="rect">
            <a:avLst/>
          </a:prstGeom>
          <a:noFill/>
        </p:spPr>
      </p:pic>
      <p:pic>
        <p:nvPicPr>
          <p:cNvPr id="16" name="圖片 15" descr="ååè£¡å¯è½æ4 åäººãåæ¬é³åç¶­ãå¤§å®¶åèãè¡¨æ ¼åå®¤å§"/>
          <p:cNvPicPr/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7" y="1999130"/>
            <a:ext cx="3215192" cy="224184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1357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4579144" y="3889679"/>
            <a:ext cx="339993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4600" y="45168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414455"/>
                </a:solidFill>
                <a:latin typeface="方正兰亭黑简体" pitchFamily="2" charset="-122"/>
                <a:ea typeface="方正兰亭黑简体" pitchFamily="2" charset="-122"/>
              </a:rPr>
              <a:t>研究結果</a:t>
            </a:r>
            <a:endParaRPr lang="zh-CN" altLang="en-US" sz="5400" dirty="0">
              <a:solidFill>
                <a:srgbClr val="414455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79079" y="920886"/>
            <a:ext cx="0" cy="2968793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921296"/>
            <a:ext cx="148590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492098" y="922851"/>
            <a:ext cx="3068459" cy="2950649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619462" y="2047512"/>
            <a:ext cx="540000" cy="540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3523945" y="200292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dirty="0" smtClean="0"/>
              <a:t>問卷調查分析</a:t>
            </a:r>
            <a:endParaRPr lang="zh-TW" altLang="en-US" sz="32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7979079" y="920886"/>
            <a:ext cx="1164921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981273" y="396384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117" y="1087288"/>
              <a:ext cx="237663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358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6" grpId="0" animBg="1"/>
      <p:bldP spid="51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1022</Words>
  <Application>Microsoft Office PowerPoint</Application>
  <PresentationFormat>如螢幕大小 (16:9)</PresentationFormat>
  <Paragraphs>210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7" baseType="lpstr">
      <vt:lpstr>宋体</vt:lpstr>
      <vt:lpstr>方正兰亭粗黑_GBK</vt:lpstr>
      <vt:lpstr>方正兰亭黑简体</vt:lpstr>
      <vt:lpstr>方正兰亭细黑_GBK</vt:lpstr>
      <vt:lpstr>方正兰亭细黑_GBK_M</vt:lpstr>
      <vt:lpstr>華康中特圓體(P)</vt:lpstr>
      <vt:lpstr>華康正顏楷體W5(P)</vt:lpstr>
      <vt:lpstr>微軟正黑體</vt:lpstr>
      <vt:lpstr>新細明體</vt:lpstr>
      <vt:lpstr>標楷體</vt:lpstr>
      <vt:lpstr>Arial</vt:lpstr>
      <vt:lpstr>Calibri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113</cp:revision>
  <dcterms:created xsi:type="dcterms:W3CDTF">2015-01-19T03:51:36Z</dcterms:created>
  <dcterms:modified xsi:type="dcterms:W3CDTF">2018-10-31T19:46:37Z</dcterms:modified>
</cp:coreProperties>
</file>