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2" r:id="rId4"/>
    <p:sldId id="260" r:id="rId5"/>
    <p:sldId id="263" r:id="rId6"/>
    <p:sldId id="268" r:id="rId7"/>
    <p:sldId id="289" r:id="rId8"/>
    <p:sldId id="271" r:id="rId9"/>
    <p:sldId id="277" r:id="rId10"/>
    <p:sldId id="280" r:id="rId11"/>
    <p:sldId id="278" r:id="rId12"/>
    <p:sldId id="290" r:id="rId13"/>
    <p:sldId id="291" r:id="rId14"/>
    <p:sldId id="292" r:id="rId15"/>
    <p:sldId id="293" r:id="rId16"/>
    <p:sldId id="294" r:id="rId17"/>
    <p:sldId id="295" r:id="rId18"/>
    <p:sldId id="279" r:id="rId19"/>
    <p:sldId id="296" r:id="rId20"/>
    <p:sldId id="276" r:id="rId21"/>
    <p:sldId id="301" r:id="rId22"/>
    <p:sldId id="302" r:id="rId23"/>
    <p:sldId id="284" r:id="rId24"/>
    <p:sldId id="299" r:id="rId25"/>
    <p:sldId id="297" r:id="rId26"/>
    <p:sldId id="298" r:id="rId27"/>
    <p:sldId id="300" r:id="rId28"/>
    <p:sldId id="261" r:id="rId29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7" autoAdjust="0"/>
    <p:restoredTop sz="94660"/>
  </p:normalViewPr>
  <p:slideViewPr>
    <p:cSldViewPr snapToGrid="0">
      <p:cViewPr>
        <p:scale>
          <a:sx n="80" d="100"/>
          <a:sy n="80" d="100"/>
        </p:scale>
        <p:origin x="-1075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\Desktop\107&#23567;&#35542;&#25991;-&#21839;&#21367;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生活實踐狀況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819862160882446E-2"/>
          <c:y val="6.6153342070773252E-2"/>
          <c:w val="0.91393069463199061"/>
          <c:h val="0.543856874542058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問卷輸入!$A$26:$A$37</c:f>
              <c:strCache>
                <c:ptCount val="12"/>
                <c:pt idx="0">
                  <c:v>我記得學校規劃的緊急逃生路線</c:v>
                </c:pt>
                <c:pt idx="1">
                  <c:v>我記得學校規劃的疏散地點</c:v>
                </c:pt>
                <c:pt idx="2">
                  <c:v>地震發生時我有做到趴下、掩護、穩住</c:v>
                </c:pt>
                <c:pt idx="3">
                  <c:v>地震發生後，我有做到標準逃生的標準動作（保護頭部、不語、不跑、不推）</c:v>
                </c:pt>
                <c:pt idx="4">
                  <c:v>家中有無地震防災包或是因應地震災害狀況之物品。</c:v>
                </c:pt>
                <c:pt idx="5">
                  <c:v>家中有無滅火器</c:v>
                </c:pt>
                <c:pt idx="6">
                  <c:v>家中有無手電筒</c:v>
                </c:pt>
                <c:pt idx="7">
                  <c:v>家裡有無固定大型家具及高處物品</c:v>
                </c:pt>
                <c:pt idx="8">
                  <c:v>家裡有無定期檢查家中的地震防災用品</c:v>
                </c:pt>
                <c:pt idx="9">
                  <c:v>學校辦理防震演練時我是否認真參與</c:v>
                </c:pt>
                <c:pt idx="10">
                  <c:v>我和家人有討論地震發生時，住家附近的逃生路線</c:v>
                </c:pt>
                <c:pt idx="11">
                  <c:v>我和家人有討論地震發生後，住家附近的緊急避難所</c:v>
                </c:pt>
              </c:strCache>
            </c:strRef>
          </c:cat>
          <c:val>
            <c:numRef>
              <c:f>問卷輸入!$EQ$26:$EQ$37</c:f>
              <c:numCache>
                <c:formatCode>0.0%</c:formatCode>
                <c:ptCount val="12"/>
                <c:pt idx="0">
                  <c:v>0.85815602836879445</c:v>
                </c:pt>
                <c:pt idx="1">
                  <c:v>0.93617021276595758</c:v>
                </c:pt>
                <c:pt idx="2">
                  <c:v>0.95035460992907805</c:v>
                </c:pt>
                <c:pt idx="3">
                  <c:v>0.90070921985815611</c:v>
                </c:pt>
                <c:pt idx="4">
                  <c:v>0.61702127659574491</c:v>
                </c:pt>
                <c:pt idx="5">
                  <c:v>0.44680851063829785</c:v>
                </c:pt>
                <c:pt idx="6">
                  <c:v>0.90780141843971651</c:v>
                </c:pt>
                <c:pt idx="7">
                  <c:v>0.52142857142857169</c:v>
                </c:pt>
                <c:pt idx="8">
                  <c:v>0.56028368794326233</c:v>
                </c:pt>
                <c:pt idx="9">
                  <c:v>0.91428571428571437</c:v>
                </c:pt>
                <c:pt idx="10">
                  <c:v>0.65957446808510645</c:v>
                </c:pt>
                <c:pt idx="11">
                  <c:v>0.73049645390070939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18048"/>
        <c:axId val="209291520"/>
      </c:barChart>
      <c:catAx>
        <c:axId val="206018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91520"/>
        <c:crosses val="autoZero"/>
        <c:auto val="1"/>
        <c:lblAlgn val="ctr"/>
        <c:lblOffset val="100"/>
        <c:noMultiLvlLbl val="0"/>
      </c:catAx>
      <c:valAx>
        <c:axId val="209291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6018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1"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發生大地震時，您最先想知道的事情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問卷輸入!$A$39:$A$43</c:f>
              <c:strCache>
                <c:ptCount val="5"/>
                <c:pt idx="0">
                  <c:v>地震規模</c:v>
                </c:pt>
                <c:pt idx="1">
                  <c:v>地震受災狀況</c:v>
                </c:pt>
                <c:pt idx="2">
                  <c:v>糧食庫存狀況</c:v>
                </c:pt>
                <c:pt idx="3">
                  <c:v>親人是否平安</c:v>
                </c:pt>
                <c:pt idx="4">
                  <c:v>交通狀況</c:v>
                </c:pt>
              </c:strCache>
            </c:strRef>
          </c:cat>
          <c:val>
            <c:numRef>
              <c:f>問卷輸入!$EQ$39:$EQ$43</c:f>
              <c:numCache>
                <c:formatCode>0.0%</c:formatCode>
                <c:ptCount val="5"/>
                <c:pt idx="0">
                  <c:v>0.44680851063829785</c:v>
                </c:pt>
                <c:pt idx="1">
                  <c:v>0.47517730496453908</c:v>
                </c:pt>
                <c:pt idx="2">
                  <c:v>0.31914893617021284</c:v>
                </c:pt>
                <c:pt idx="3">
                  <c:v>0.97163120567375894</c:v>
                </c:pt>
                <c:pt idx="4">
                  <c:v>0.16312056737588648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99872"/>
        <c:axId val="209630336"/>
      </c:barChart>
      <c:catAx>
        <c:axId val="20959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630336"/>
        <c:crosses val="autoZero"/>
        <c:auto val="1"/>
        <c:lblAlgn val="ctr"/>
        <c:lblOffset val="100"/>
        <c:noMultiLvlLbl val="0"/>
      </c:catAx>
      <c:valAx>
        <c:axId val="20963033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9599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政府單位做些什麼事情會讓你感到安心</a:t>
            </a:r>
          </a:p>
        </c:rich>
      </c:tx>
      <c:layout>
        <c:manualLayout>
          <c:xMode val="edge"/>
          <c:yMode val="edge"/>
          <c:x val="0.1158072916666666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問卷輸入!$A$45:$A$48</c:f>
              <c:strCache>
                <c:ptCount val="4"/>
                <c:pt idx="0">
                  <c:v>成立災民收容所</c:v>
                </c:pt>
                <c:pt idx="1">
                  <c:v>發緊急慰問金</c:v>
                </c:pt>
                <c:pt idx="2">
                  <c:v>恢復交通狀況</c:v>
                </c:pt>
                <c:pt idx="3">
                  <c:v>擬定救災方案</c:v>
                </c:pt>
              </c:strCache>
            </c:strRef>
          </c:cat>
          <c:val>
            <c:numRef>
              <c:f>問卷輸入!$EQ$45:$EQ$48</c:f>
              <c:numCache>
                <c:formatCode>0.0%</c:formatCode>
                <c:ptCount val="4"/>
                <c:pt idx="0">
                  <c:v>0.77304964539007115</c:v>
                </c:pt>
                <c:pt idx="1">
                  <c:v>0.36879432624113473</c:v>
                </c:pt>
                <c:pt idx="2">
                  <c:v>0.28368794326241142</c:v>
                </c:pt>
                <c:pt idx="3">
                  <c:v>0.57446808510638292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87872"/>
        <c:axId val="208689408"/>
      </c:barChart>
      <c:catAx>
        <c:axId val="208687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689408"/>
        <c:crosses val="autoZero"/>
        <c:auto val="1"/>
        <c:lblAlgn val="ctr"/>
        <c:lblOffset val="100"/>
        <c:noMultiLvlLbl val="0"/>
      </c:catAx>
      <c:valAx>
        <c:axId val="208689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8687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學校做些什麼事情會讓你感到安心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問卷輸入!$A$54:$A$56</c:f>
              <c:strCache>
                <c:ptCount val="3"/>
                <c:pt idx="0">
                  <c:v>打電話或到家裡關懷</c:v>
                </c:pt>
                <c:pt idx="1">
                  <c:v>寫小卡片給受到驚嚇的同學</c:v>
                </c:pt>
                <c:pt idx="2">
                  <c:v>上課教導地震的相關知識</c:v>
                </c:pt>
              </c:strCache>
            </c:strRef>
          </c:cat>
          <c:val>
            <c:numRef>
              <c:f>問卷輸入!$EQ$54:$EQ$56</c:f>
              <c:numCache>
                <c:formatCode>0.0%</c:formatCode>
                <c:ptCount val="3"/>
                <c:pt idx="0">
                  <c:v>0.65957446808510645</c:v>
                </c:pt>
                <c:pt idx="1">
                  <c:v>0.36170212765957455</c:v>
                </c:pt>
                <c:pt idx="2">
                  <c:v>0.49645390070921991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38176"/>
        <c:axId val="208739712"/>
      </c:barChart>
      <c:catAx>
        <c:axId val="20873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739712"/>
        <c:crosses val="autoZero"/>
        <c:auto val="1"/>
        <c:lblAlgn val="ctr"/>
        <c:lblOffset val="100"/>
        <c:noMultiLvlLbl val="0"/>
      </c:catAx>
      <c:valAx>
        <c:axId val="20873971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8738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老師做些什麼事情會讓你感到安心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問卷輸入!$A$50:$A$52</c:f>
              <c:strCache>
                <c:ptCount val="3"/>
                <c:pt idx="0">
                  <c:v>學校啟動關懷</c:v>
                </c:pt>
                <c:pt idx="1">
                  <c:v>辦理關懷活動</c:v>
                </c:pt>
                <c:pt idx="2">
                  <c:v>迅速恢復正常上課</c:v>
                </c:pt>
              </c:strCache>
            </c:strRef>
          </c:cat>
          <c:val>
            <c:numRef>
              <c:f>問卷輸入!$EQ$50:$EQ$52</c:f>
              <c:numCache>
                <c:formatCode>0.0%</c:formatCode>
                <c:ptCount val="3"/>
                <c:pt idx="0">
                  <c:v>0.63120567375886549</c:v>
                </c:pt>
                <c:pt idx="1">
                  <c:v>0.58156028368794299</c:v>
                </c:pt>
                <c:pt idx="2">
                  <c:v>0.21985815602836883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63904"/>
        <c:axId val="208794368"/>
      </c:barChart>
      <c:catAx>
        <c:axId val="208763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794368"/>
        <c:crosses val="autoZero"/>
        <c:auto val="1"/>
        <c:lblAlgn val="ctr"/>
        <c:lblOffset val="100"/>
        <c:noMultiLvlLbl val="0"/>
      </c:catAx>
      <c:valAx>
        <c:axId val="20879436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8763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民間單位做些什麼事情會讓你感到安心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問卷輸入!$A$58:$A$60</c:f>
              <c:strCache>
                <c:ptCount val="3"/>
                <c:pt idx="0">
                  <c:v>送上熱食</c:v>
                </c:pt>
                <c:pt idx="1">
                  <c:v>至災民收容所關懷</c:v>
                </c:pt>
                <c:pt idx="2">
                  <c:v>提供生活物資</c:v>
                </c:pt>
              </c:strCache>
            </c:strRef>
          </c:cat>
          <c:val>
            <c:numRef>
              <c:f>問卷輸入!$EQ$58:$EQ$60</c:f>
              <c:numCache>
                <c:formatCode>0.0%</c:formatCode>
                <c:ptCount val="3"/>
                <c:pt idx="0">
                  <c:v>0.6382978723404259</c:v>
                </c:pt>
                <c:pt idx="1">
                  <c:v>0.65248226950354615</c:v>
                </c:pt>
                <c:pt idx="2">
                  <c:v>0.69503546099290769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96384"/>
        <c:axId val="208897920"/>
      </c:barChart>
      <c:catAx>
        <c:axId val="20889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897920"/>
        <c:crosses val="autoZero"/>
        <c:auto val="1"/>
        <c:lblAlgn val="ctr"/>
        <c:lblOffset val="100"/>
        <c:noMultiLvlLbl val="0"/>
      </c:catAx>
      <c:valAx>
        <c:axId val="20889792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8896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高年級學生可以做些什麼事情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問卷輸入!$A$62:$A$64</c:f>
              <c:strCache>
                <c:ptCount val="3"/>
                <c:pt idx="0">
                  <c:v>關懷災民</c:v>
                </c:pt>
                <c:pt idx="1">
                  <c:v>募款</c:v>
                </c:pt>
                <c:pt idx="2">
                  <c:v>協助災區整理重建家園</c:v>
                </c:pt>
              </c:strCache>
            </c:strRef>
          </c:cat>
          <c:val>
            <c:numRef>
              <c:f>問卷輸入!$EQ$62:$EQ$64</c:f>
              <c:numCache>
                <c:formatCode>0.0%</c:formatCode>
                <c:ptCount val="3"/>
                <c:pt idx="0">
                  <c:v>0.70212765957446821</c:v>
                </c:pt>
                <c:pt idx="1">
                  <c:v>0.42553191489361702</c:v>
                </c:pt>
                <c:pt idx="2">
                  <c:v>0.52482269503546097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75776"/>
        <c:axId val="209677312"/>
      </c:barChart>
      <c:catAx>
        <c:axId val="20967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677312"/>
        <c:crosses val="autoZero"/>
        <c:auto val="1"/>
        <c:lblAlgn val="ctr"/>
        <c:lblOffset val="100"/>
        <c:noMultiLvlLbl val="0"/>
      </c:catAx>
      <c:valAx>
        <c:axId val="209677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09675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&#38663;&#25788;&#33457;&#34030;&#24433;&#29255;3M.mp4" TargetMode="External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12835-9334-4855-AC9C-E28CF75FE90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68279778-C17D-4081-A3D1-E262D89E8A5C}">
      <dgm:prSet phldrT="[文字]" custT="1"/>
      <dgm:spPr/>
      <dgm:t>
        <a:bodyPr/>
        <a:lstStyle/>
        <a:p>
          <a:r>
            <a:rPr lang="zh-TW" altLang="en-US" sz="4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就在今年</a:t>
          </a:r>
          <a:r>
            <a:rPr lang="en-US" altLang="zh-TW" sz="4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0206</a:t>
          </a:r>
          <a:r>
            <a:rPr lang="zh-TW" altLang="en-US" sz="4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的深夜</a:t>
          </a:r>
          <a:endParaRPr lang="zh-TW" altLang="en-US" sz="4800" dirty="0">
            <a:solidFill>
              <a:srgbClr val="FF0000"/>
            </a:solidFill>
          </a:endParaRPr>
        </a:p>
      </dgm:t>
    </dgm:pt>
    <dgm:pt modelId="{EBB14802-D703-4245-B02C-B0BF4F5AF777}" type="sibTrans" cxnId="{33F82E1A-7283-494A-BA38-A64E32AAF03A}">
      <dgm:prSet/>
      <dgm:spPr/>
      <dgm:t>
        <a:bodyPr/>
        <a:lstStyle/>
        <a:p>
          <a:endParaRPr lang="zh-TW" altLang="en-US"/>
        </a:p>
      </dgm:t>
    </dgm:pt>
    <dgm:pt modelId="{04D03AF2-A153-43F2-BECD-4EB00E72D392}" type="parTrans" cxnId="{33F82E1A-7283-494A-BA38-A64E32AAF03A}">
      <dgm:prSet/>
      <dgm:spPr/>
      <dgm:t>
        <a:bodyPr/>
        <a:lstStyle/>
        <a:p>
          <a:endParaRPr lang="zh-TW" altLang="en-US"/>
        </a:p>
      </dgm:t>
    </dgm:pt>
    <dgm:pt modelId="{7651B840-6065-441F-8F85-CE9A840D908E}" type="pres">
      <dgm:prSet presAssocID="{86D12835-9334-4855-AC9C-E28CF75FE90A}" presName="Name0" presStyleCnt="0">
        <dgm:presLayoutVars>
          <dgm:chMax/>
          <dgm:chPref/>
          <dgm:dir/>
          <dgm:animLvl val="lvl"/>
        </dgm:presLayoutVars>
      </dgm:prSet>
      <dgm:spPr/>
    </dgm:pt>
    <dgm:pt modelId="{596F2CE6-04A7-42C0-A20B-FD9347058DD6}" type="pres">
      <dgm:prSet presAssocID="{68279778-C17D-4081-A3D1-E262D89E8A5C}" presName="composite" presStyleCnt="0"/>
      <dgm:spPr/>
    </dgm:pt>
    <dgm:pt modelId="{B0A56BE4-6500-4CEC-A534-6B5452539AC1}" type="pres">
      <dgm:prSet presAssocID="{68279778-C17D-4081-A3D1-E262D89E8A5C}" presName="ParentAccentShape" presStyleLbl="trBgShp" presStyleIdx="0" presStyleCnt="1" custScaleX="115240" custScaleY="121534" custLinFactNeighborX="10642" custLinFactNeighborY="10560"/>
      <dgm:spPr/>
    </dgm:pt>
    <dgm:pt modelId="{AA44001A-292F-46EB-B61E-3231AD0FC5BC}" type="pres">
      <dgm:prSet presAssocID="{68279778-C17D-4081-A3D1-E262D89E8A5C}" presName="ParentText" presStyleLbl="revTx" presStyleIdx="0" presStyleCnt="2" custScaleX="129183" custLinFactNeighborX="18705" custLinFactNeighborY="78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D5B9DA-4268-4C5B-919F-F8C0EF13FE7E}" type="pres">
      <dgm:prSet presAssocID="{68279778-C17D-4081-A3D1-E262D89E8A5C}" presName="ChildText" presStyleLbl="revTx" presStyleIdx="1" presStyleCnt="2">
        <dgm:presLayoutVars>
          <dgm:chMax val="0"/>
          <dgm:chPref val="0"/>
        </dgm:presLayoutVars>
      </dgm:prSet>
      <dgm:spPr/>
    </dgm:pt>
    <dgm:pt modelId="{857D0B4B-D282-4528-A3C0-D37B74F1BB1D}" type="pres">
      <dgm:prSet presAssocID="{68279778-C17D-4081-A3D1-E262D89E8A5C}" presName="ChildAccentShape" presStyleLbl="trBgShp" presStyleIdx="0" presStyleCnt="1"/>
      <dgm:spPr/>
    </dgm:pt>
    <dgm:pt modelId="{AA9E9E60-81C1-4255-9226-D4EF35422BE2}" type="pres">
      <dgm:prSet presAssocID="{68279778-C17D-4081-A3D1-E262D89E8A5C}" presName="Image" presStyleLbl="alignImgPlace1" presStyleIdx="0" presStyleCnt="1" custScaleX="106086" custScaleY="109682" custLinFactNeighborX="-988" custLinFactNeighborY="-23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</dgm:ptLst>
  <dgm:cxnLst>
    <dgm:cxn modelId="{33F82E1A-7283-494A-BA38-A64E32AAF03A}" srcId="{86D12835-9334-4855-AC9C-E28CF75FE90A}" destId="{68279778-C17D-4081-A3D1-E262D89E8A5C}" srcOrd="0" destOrd="0" parTransId="{04D03AF2-A153-43F2-BECD-4EB00E72D392}" sibTransId="{EBB14802-D703-4245-B02C-B0BF4F5AF777}"/>
    <dgm:cxn modelId="{91B78D93-912D-49B5-B2F9-B8DB6BDAFE8F}" type="presOf" srcId="{86D12835-9334-4855-AC9C-E28CF75FE90A}" destId="{7651B840-6065-441F-8F85-CE9A840D908E}" srcOrd="0" destOrd="0" presId="urn:microsoft.com/office/officeart/2009/3/layout/SnapshotPictureList"/>
    <dgm:cxn modelId="{7384326A-47D1-47CF-A8ED-0B0D40EE7D6D}" type="presOf" srcId="{68279778-C17D-4081-A3D1-E262D89E8A5C}" destId="{AA44001A-292F-46EB-B61E-3231AD0FC5BC}" srcOrd="0" destOrd="0" presId="urn:microsoft.com/office/officeart/2009/3/layout/SnapshotPictureList"/>
    <dgm:cxn modelId="{2F73C3DA-B975-4E62-95B3-45264D3FD783}" type="presParOf" srcId="{7651B840-6065-441F-8F85-CE9A840D908E}" destId="{596F2CE6-04A7-42C0-A20B-FD9347058DD6}" srcOrd="0" destOrd="0" presId="urn:microsoft.com/office/officeart/2009/3/layout/SnapshotPictureList"/>
    <dgm:cxn modelId="{DC5B2AEE-7F5C-4C46-8378-800CC6A9E433}" type="presParOf" srcId="{596F2CE6-04A7-42C0-A20B-FD9347058DD6}" destId="{B0A56BE4-6500-4CEC-A534-6B5452539AC1}" srcOrd="0" destOrd="0" presId="urn:microsoft.com/office/officeart/2009/3/layout/SnapshotPictureList"/>
    <dgm:cxn modelId="{2E3720D7-92BD-44BC-8664-06CF0C960AED}" type="presParOf" srcId="{596F2CE6-04A7-42C0-A20B-FD9347058DD6}" destId="{AA44001A-292F-46EB-B61E-3231AD0FC5BC}" srcOrd="1" destOrd="0" presId="urn:microsoft.com/office/officeart/2009/3/layout/SnapshotPictureList"/>
    <dgm:cxn modelId="{CC9DCEAD-DACF-4097-AB44-52A3434F88CB}" type="presParOf" srcId="{596F2CE6-04A7-42C0-A20B-FD9347058DD6}" destId="{C4D5B9DA-4268-4C5B-919F-F8C0EF13FE7E}" srcOrd="2" destOrd="0" presId="urn:microsoft.com/office/officeart/2009/3/layout/SnapshotPictureList"/>
    <dgm:cxn modelId="{174E2309-E5BE-4649-91EF-DF0F65A58053}" type="presParOf" srcId="{596F2CE6-04A7-42C0-A20B-FD9347058DD6}" destId="{857D0B4B-D282-4528-A3C0-D37B74F1BB1D}" srcOrd="3" destOrd="0" presId="urn:microsoft.com/office/officeart/2009/3/layout/SnapshotPictureList"/>
    <dgm:cxn modelId="{65B855E0-3C41-4709-8908-D4129059DF7E}" type="presParOf" srcId="{596F2CE6-04A7-42C0-A20B-FD9347058DD6}" destId="{AA9E9E60-81C1-4255-9226-D4EF35422BE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6B0EA-AC06-4D66-AF4A-99427AC2F76D}" type="doc">
      <dgm:prSet loTypeId="urn:microsoft.com/office/officeart/2005/8/layout/hProcess10#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8C810E2F-1C5F-4AAE-98BD-A1EAAD30A961}">
      <dgm:prSet phldrT="[文字]" custT="1"/>
      <dgm:spPr/>
      <dgm:t>
        <a:bodyPr/>
        <a:lstStyle/>
        <a:p>
          <a:r>
            <a:rPr lang="zh-TW" altLang="en-US" sz="2800" dirty="0"/>
            <a:t>擬定研究主題</a:t>
          </a:r>
        </a:p>
      </dgm:t>
    </dgm:pt>
    <dgm:pt modelId="{D98BEB47-CA67-4DB9-A85B-063E30E251AE}" type="parTrans" cxnId="{1B517FAB-B645-4FAC-BD72-076BCEAB2663}">
      <dgm:prSet/>
      <dgm:spPr/>
      <dgm:t>
        <a:bodyPr/>
        <a:lstStyle/>
        <a:p>
          <a:endParaRPr lang="zh-TW" altLang="en-US"/>
        </a:p>
      </dgm:t>
    </dgm:pt>
    <dgm:pt modelId="{CBE8C31C-032F-414F-ACFD-C4822D19594C}" type="sibTrans" cxnId="{1B517FAB-B645-4FAC-BD72-076BCEAB2663}">
      <dgm:prSet/>
      <dgm:spPr/>
      <dgm:t>
        <a:bodyPr/>
        <a:lstStyle/>
        <a:p>
          <a:endParaRPr lang="zh-TW" altLang="en-US"/>
        </a:p>
      </dgm:t>
    </dgm:pt>
    <dgm:pt modelId="{6C636F54-736F-4168-A48A-B6477506CEB8}">
      <dgm:prSet phldrT="[文字]" custT="1"/>
      <dgm:spPr/>
      <dgm:t>
        <a:bodyPr/>
        <a:lstStyle/>
        <a:p>
          <a:r>
            <a:rPr lang="zh-TW" altLang="en-US" sz="2400"/>
            <a:t>問卷設計調查與分析</a:t>
          </a:r>
        </a:p>
      </dgm:t>
    </dgm:pt>
    <dgm:pt modelId="{94870A20-C169-45FB-ACCB-0338F92AA94E}" type="parTrans" cxnId="{A096FA82-3A27-48C3-8DF6-9B2A694107DB}">
      <dgm:prSet/>
      <dgm:spPr/>
      <dgm:t>
        <a:bodyPr/>
        <a:lstStyle/>
        <a:p>
          <a:endParaRPr lang="zh-TW" altLang="en-US"/>
        </a:p>
      </dgm:t>
    </dgm:pt>
    <dgm:pt modelId="{32557965-9315-4164-A7CC-56A3A645BD23}" type="sibTrans" cxnId="{A096FA82-3A27-48C3-8DF6-9B2A694107DB}">
      <dgm:prSet/>
      <dgm:spPr/>
      <dgm:t>
        <a:bodyPr/>
        <a:lstStyle/>
        <a:p>
          <a:endParaRPr lang="zh-TW" altLang="en-US"/>
        </a:p>
      </dgm:t>
    </dgm:pt>
    <dgm:pt modelId="{4DE655BD-4566-4821-92E4-5A3C305EAC0A}">
      <dgm:prSet phldrT="[文字]" custT="1"/>
      <dgm:spPr/>
      <dgm:t>
        <a:bodyPr/>
        <a:lstStyle/>
        <a:p>
          <a:r>
            <a:rPr lang="zh-TW" altLang="en-US" sz="3600"/>
            <a:t>訪問勘查</a:t>
          </a:r>
        </a:p>
      </dgm:t>
    </dgm:pt>
    <dgm:pt modelId="{98DF34B2-27D2-478E-BCCC-7836896BFF83}" type="parTrans" cxnId="{5000F2D1-254B-4921-8542-9438B7914B99}">
      <dgm:prSet/>
      <dgm:spPr/>
      <dgm:t>
        <a:bodyPr/>
        <a:lstStyle/>
        <a:p>
          <a:endParaRPr lang="zh-TW" altLang="en-US"/>
        </a:p>
      </dgm:t>
    </dgm:pt>
    <dgm:pt modelId="{65B0A9CE-E3C2-4A3A-8721-3C0F86D9B1F3}" type="sibTrans" cxnId="{5000F2D1-254B-4921-8542-9438B7914B99}">
      <dgm:prSet/>
      <dgm:spPr/>
      <dgm:t>
        <a:bodyPr/>
        <a:lstStyle/>
        <a:p>
          <a:endParaRPr lang="zh-TW" altLang="en-US"/>
        </a:p>
      </dgm:t>
    </dgm:pt>
    <dgm:pt modelId="{6ACA0D13-7E54-43A8-875C-ECAD1894666A}">
      <dgm:prSet custT="1"/>
      <dgm:spPr/>
      <dgm:t>
        <a:bodyPr/>
        <a:lstStyle/>
        <a:p>
          <a:r>
            <a:rPr lang="zh-TW" altLang="en-US" sz="2400"/>
            <a:t>研究動機與目的</a:t>
          </a:r>
        </a:p>
      </dgm:t>
    </dgm:pt>
    <dgm:pt modelId="{704276B0-7E03-43DA-8F9B-DDF1E8BE159E}" type="parTrans" cxnId="{AAE3C18E-DD0B-4366-96F0-6A265CAA0C70}">
      <dgm:prSet/>
      <dgm:spPr/>
      <dgm:t>
        <a:bodyPr/>
        <a:lstStyle/>
        <a:p>
          <a:endParaRPr lang="zh-TW" altLang="en-US"/>
        </a:p>
      </dgm:t>
    </dgm:pt>
    <dgm:pt modelId="{B7712706-BE15-4ACD-8CFE-27FD80F09E53}" type="sibTrans" cxnId="{AAE3C18E-DD0B-4366-96F0-6A265CAA0C70}">
      <dgm:prSet/>
      <dgm:spPr/>
      <dgm:t>
        <a:bodyPr/>
        <a:lstStyle/>
        <a:p>
          <a:endParaRPr lang="zh-TW" altLang="en-US"/>
        </a:p>
      </dgm:t>
    </dgm:pt>
    <dgm:pt modelId="{48679970-FEFE-4117-B1BE-3243DCDF74C5}">
      <dgm:prSet custT="1"/>
      <dgm:spPr/>
      <dgm:t>
        <a:bodyPr/>
        <a:lstStyle/>
        <a:p>
          <a:r>
            <a:rPr lang="zh-TW" altLang="en-US" sz="2400" dirty="0"/>
            <a:t>文獻資料蒐集與探討</a:t>
          </a:r>
        </a:p>
      </dgm:t>
    </dgm:pt>
    <dgm:pt modelId="{D279C903-E78A-401D-8DAA-36CDE69F2D1F}" type="parTrans" cxnId="{2ACABF03-38D3-42E8-BD13-551C8FA28768}">
      <dgm:prSet/>
      <dgm:spPr/>
      <dgm:t>
        <a:bodyPr/>
        <a:lstStyle/>
        <a:p>
          <a:endParaRPr lang="zh-TW" altLang="en-US"/>
        </a:p>
      </dgm:t>
    </dgm:pt>
    <dgm:pt modelId="{ABCA93D6-0B1B-4098-9042-160E30F201A8}" type="sibTrans" cxnId="{2ACABF03-38D3-42E8-BD13-551C8FA28768}">
      <dgm:prSet/>
      <dgm:spPr/>
      <dgm:t>
        <a:bodyPr/>
        <a:lstStyle/>
        <a:p>
          <a:endParaRPr lang="zh-TW" altLang="en-US"/>
        </a:p>
      </dgm:t>
    </dgm:pt>
    <dgm:pt modelId="{0B184D87-EB73-4837-929E-168BC6F08B9B}">
      <dgm:prSet custT="1"/>
      <dgm:spPr/>
      <dgm:t>
        <a:bodyPr/>
        <a:lstStyle/>
        <a:p>
          <a:r>
            <a:rPr lang="zh-TW" altLang="en-US" sz="2400"/>
            <a:t>提出研究結論與建議</a:t>
          </a:r>
        </a:p>
      </dgm:t>
    </dgm:pt>
    <dgm:pt modelId="{3AC567CD-4CAB-4595-B590-F1C70F36D8CC}" type="parTrans" cxnId="{D5CB088A-A57D-477B-A30C-2B9075B0C8E1}">
      <dgm:prSet/>
      <dgm:spPr/>
      <dgm:t>
        <a:bodyPr/>
        <a:lstStyle/>
        <a:p>
          <a:endParaRPr lang="zh-TW" altLang="en-US"/>
        </a:p>
      </dgm:t>
    </dgm:pt>
    <dgm:pt modelId="{853CDC76-F1A8-430B-92B0-0D1B198F63EC}" type="sibTrans" cxnId="{D5CB088A-A57D-477B-A30C-2B9075B0C8E1}">
      <dgm:prSet/>
      <dgm:spPr/>
      <dgm:t>
        <a:bodyPr/>
        <a:lstStyle/>
        <a:p>
          <a:endParaRPr lang="zh-TW" altLang="en-US"/>
        </a:p>
      </dgm:t>
    </dgm:pt>
    <dgm:pt modelId="{ABF13056-01F6-4B79-AB40-43F745F17849}" type="pres">
      <dgm:prSet presAssocID="{3A56B0EA-AC06-4D66-AF4A-99427AC2F7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815CBB-C522-4276-BCFD-F003029B0376}" type="pres">
      <dgm:prSet presAssocID="{8C810E2F-1C5F-4AAE-98BD-A1EAAD30A961}" presName="composite" presStyleCnt="0"/>
      <dgm:spPr/>
    </dgm:pt>
    <dgm:pt modelId="{CBFE6117-047A-415F-8CEC-A4DEE69AB641}" type="pres">
      <dgm:prSet presAssocID="{8C810E2F-1C5F-4AAE-98BD-A1EAAD30A961}" presName="imagSh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1D59289-9240-48D9-9A83-D2CADB34F6D1}" type="pres">
      <dgm:prSet presAssocID="{8C810E2F-1C5F-4AAE-98BD-A1EAAD30A961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CF7618-04CF-4E60-95A2-02E3C6A18706}" type="pres">
      <dgm:prSet presAssocID="{CBE8C31C-032F-414F-ACFD-C4822D19594C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112CB863-BF9E-4D52-BDA3-38CFE5F4DBCE}" type="pres">
      <dgm:prSet presAssocID="{CBE8C31C-032F-414F-ACFD-C4822D19594C}" presName="connTx" presStyleLbl="sibTrans2D1" presStyleIdx="0" presStyleCnt="5"/>
      <dgm:spPr/>
      <dgm:t>
        <a:bodyPr/>
        <a:lstStyle/>
        <a:p>
          <a:endParaRPr lang="zh-TW" altLang="en-US"/>
        </a:p>
      </dgm:t>
    </dgm:pt>
    <dgm:pt modelId="{D8F42B60-D745-42DD-97C2-01B0E3616C3E}" type="pres">
      <dgm:prSet presAssocID="{6ACA0D13-7E54-43A8-875C-ECAD1894666A}" presName="composite" presStyleCnt="0"/>
      <dgm:spPr/>
    </dgm:pt>
    <dgm:pt modelId="{24E6F0A9-20D5-4869-82DB-0E0E733BE548}" type="pres">
      <dgm:prSet presAssocID="{6ACA0D13-7E54-43A8-875C-ECAD1894666A}" presName="imagSh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62C936A-162E-4D8D-8DAC-25A5E35C78D8}" type="pres">
      <dgm:prSet presAssocID="{6ACA0D13-7E54-43A8-875C-ECAD1894666A}" presName="tx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F0721-B753-4E40-B6DC-26989C3E9FED}" type="pres">
      <dgm:prSet presAssocID="{B7712706-BE15-4ACD-8CFE-27FD80F09E53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976E9220-A7E8-4A22-9B14-0775632DBA69}" type="pres">
      <dgm:prSet presAssocID="{B7712706-BE15-4ACD-8CFE-27FD80F09E53}" presName="connTx" presStyleLbl="sibTrans2D1" presStyleIdx="1" presStyleCnt="5"/>
      <dgm:spPr/>
      <dgm:t>
        <a:bodyPr/>
        <a:lstStyle/>
        <a:p>
          <a:endParaRPr lang="zh-TW" altLang="en-US"/>
        </a:p>
      </dgm:t>
    </dgm:pt>
    <dgm:pt modelId="{730C18AB-8DCB-41AC-8D5B-7887F5A6AE63}" type="pres">
      <dgm:prSet presAssocID="{48679970-FEFE-4117-B1BE-3243DCDF74C5}" presName="composite" presStyleCnt="0"/>
      <dgm:spPr/>
    </dgm:pt>
    <dgm:pt modelId="{763BFE7F-0DA4-4120-94A5-4907CC162D59}" type="pres">
      <dgm:prSet presAssocID="{48679970-FEFE-4117-B1BE-3243DCDF74C5}" presName="imagSh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EFF5570-0F33-4C8B-A23C-94D7B65226DE}" type="pres">
      <dgm:prSet presAssocID="{48679970-FEFE-4117-B1BE-3243DCDF74C5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4D020-421D-4CC9-984D-C5B299E09DC6}" type="pres">
      <dgm:prSet presAssocID="{ABCA93D6-0B1B-4098-9042-160E30F201A8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07EB070-78E7-4838-B4EC-0FFA0AC3BC64}" type="pres">
      <dgm:prSet presAssocID="{ABCA93D6-0B1B-4098-9042-160E30F201A8}" presName="connTx" presStyleLbl="sibTrans2D1" presStyleIdx="2" presStyleCnt="5"/>
      <dgm:spPr/>
      <dgm:t>
        <a:bodyPr/>
        <a:lstStyle/>
        <a:p>
          <a:endParaRPr lang="zh-TW" altLang="en-US"/>
        </a:p>
      </dgm:t>
    </dgm:pt>
    <dgm:pt modelId="{0C5EA164-78D3-4E28-9B87-AF7245ED79C1}" type="pres">
      <dgm:prSet presAssocID="{6C636F54-736F-4168-A48A-B6477506CEB8}" presName="composite" presStyleCnt="0"/>
      <dgm:spPr/>
    </dgm:pt>
    <dgm:pt modelId="{61192912-ECCB-4CBA-B20A-C23ED1F0BC59}" type="pres">
      <dgm:prSet presAssocID="{6C636F54-736F-4168-A48A-B6477506CEB8}" presName="imagSh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3618EC3-9192-4500-9ECC-1E4FA4359641}" type="pres">
      <dgm:prSet presAssocID="{6C636F54-736F-4168-A48A-B6477506CEB8}" presName="tx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602DA-FD74-4179-BC1E-49D140D0CC3B}" type="pres">
      <dgm:prSet presAssocID="{32557965-9315-4164-A7CC-56A3A645BD2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127F18C6-6EFF-450C-A608-2F07DCA0E44B}" type="pres">
      <dgm:prSet presAssocID="{32557965-9315-4164-A7CC-56A3A645BD23}" presName="connTx" presStyleLbl="sibTrans2D1" presStyleIdx="3" presStyleCnt="5"/>
      <dgm:spPr/>
      <dgm:t>
        <a:bodyPr/>
        <a:lstStyle/>
        <a:p>
          <a:endParaRPr lang="zh-TW" altLang="en-US"/>
        </a:p>
      </dgm:t>
    </dgm:pt>
    <dgm:pt modelId="{CEA4CECB-19A6-4FFA-B938-54E47E39B914}" type="pres">
      <dgm:prSet presAssocID="{4DE655BD-4566-4821-92E4-5A3C305EAC0A}" presName="composite" presStyleCnt="0"/>
      <dgm:spPr/>
    </dgm:pt>
    <dgm:pt modelId="{9BDDBB23-5FAD-425B-8574-D5E0F95CBC84}" type="pres">
      <dgm:prSet presAssocID="{4DE655BD-4566-4821-92E4-5A3C305EAC0A}" presName="imagSh" presStyleLbl="b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A9A2903-8E76-447B-88FE-ACD50CF7FEB5}" type="pres">
      <dgm:prSet presAssocID="{4DE655BD-4566-4821-92E4-5A3C305EAC0A}" presName="tx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9775E-811C-49D9-AE5F-DF957475C894}" type="pres">
      <dgm:prSet presAssocID="{65B0A9CE-E3C2-4A3A-8721-3C0F86D9B1F3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FD3D95F1-58DA-4E10-8DFB-DB5ED1B60109}" type="pres">
      <dgm:prSet presAssocID="{65B0A9CE-E3C2-4A3A-8721-3C0F86D9B1F3}" presName="connTx" presStyleLbl="sibTrans2D1" presStyleIdx="4" presStyleCnt="5"/>
      <dgm:spPr/>
      <dgm:t>
        <a:bodyPr/>
        <a:lstStyle/>
        <a:p>
          <a:endParaRPr lang="zh-TW" altLang="en-US"/>
        </a:p>
      </dgm:t>
    </dgm:pt>
    <dgm:pt modelId="{110F69BD-4E95-46A7-8A8C-9926464DD346}" type="pres">
      <dgm:prSet presAssocID="{0B184D87-EB73-4837-929E-168BC6F08B9B}" presName="composite" presStyleCnt="0"/>
      <dgm:spPr/>
    </dgm:pt>
    <dgm:pt modelId="{F5AB1B71-7F2B-4F38-9C93-786218B894BC}" type="pres">
      <dgm:prSet presAssocID="{0B184D87-EB73-4837-929E-168BC6F08B9B}" presName="imagSh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174C974-FE83-4893-AD01-B09503840B34}" type="pres">
      <dgm:prSet presAssocID="{0B184D87-EB73-4837-929E-168BC6F08B9B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39E10A-655B-4E78-9AA0-E12CF55F1FF8}" type="presOf" srcId="{8C810E2F-1C5F-4AAE-98BD-A1EAAD30A961}" destId="{21D59289-9240-48D9-9A83-D2CADB34F6D1}" srcOrd="0" destOrd="0" presId="urn:microsoft.com/office/officeart/2005/8/layout/hProcess10#1"/>
    <dgm:cxn modelId="{1B517FAB-B645-4FAC-BD72-076BCEAB2663}" srcId="{3A56B0EA-AC06-4D66-AF4A-99427AC2F76D}" destId="{8C810E2F-1C5F-4AAE-98BD-A1EAAD30A961}" srcOrd="0" destOrd="0" parTransId="{D98BEB47-CA67-4DB9-A85B-063E30E251AE}" sibTransId="{CBE8C31C-032F-414F-ACFD-C4822D19594C}"/>
    <dgm:cxn modelId="{F3669475-9DEE-4833-BF8E-E6423D7E63CF}" type="presOf" srcId="{3A56B0EA-AC06-4D66-AF4A-99427AC2F76D}" destId="{ABF13056-01F6-4B79-AB40-43F745F17849}" srcOrd="0" destOrd="0" presId="urn:microsoft.com/office/officeart/2005/8/layout/hProcess10#1"/>
    <dgm:cxn modelId="{E92322B8-ABF8-4936-8ECF-0B1F0E644088}" type="presOf" srcId="{B7712706-BE15-4ACD-8CFE-27FD80F09E53}" destId="{976E9220-A7E8-4A22-9B14-0775632DBA69}" srcOrd="1" destOrd="0" presId="urn:microsoft.com/office/officeart/2005/8/layout/hProcess10#1"/>
    <dgm:cxn modelId="{1F62977B-55EC-4F10-974B-2539E3F5F5F5}" type="presOf" srcId="{ABCA93D6-0B1B-4098-9042-160E30F201A8}" destId="{5004D020-421D-4CC9-984D-C5B299E09DC6}" srcOrd="0" destOrd="0" presId="urn:microsoft.com/office/officeart/2005/8/layout/hProcess10#1"/>
    <dgm:cxn modelId="{46006EAA-D818-4729-BED7-E0C92C1999F6}" type="presOf" srcId="{0B184D87-EB73-4837-929E-168BC6F08B9B}" destId="{5174C974-FE83-4893-AD01-B09503840B34}" srcOrd="0" destOrd="0" presId="urn:microsoft.com/office/officeart/2005/8/layout/hProcess10#1"/>
    <dgm:cxn modelId="{7773254E-5083-4777-AF77-54DB7AD705E3}" type="presOf" srcId="{CBE8C31C-032F-414F-ACFD-C4822D19594C}" destId="{112CB863-BF9E-4D52-BDA3-38CFE5F4DBCE}" srcOrd="1" destOrd="0" presId="urn:microsoft.com/office/officeart/2005/8/layout/hProcess10#1"/>
    <dgm:cxn modelId="{7B1F702C-F66E-4D9B-8D8B-E28221ED43CA}" type="presOf" srcId="{32557965-9315-4164-A7CC-56A3A645BD23}" destId="{127F18C6-6EFF-450C-A608-2F07DCA0E44B}" srcOrd="1" destOrd="0" presId="urn:microsoft.com/office/officeart/2005/8/layout/hProcess10#1"/>
    <dgm:cxn modelId="{29BCA22E-8410-400D-BEE4-28284213B4E9}" type="presOf" srcId="{48679970-FEFE-4117-B1BE-3243DCDF74C5}" destId="{EEFF5570-0F33-4C8B-A23C-94D7B65226DE}" srcOrd="0" destOrd="0" presId="urn:microsoft.com/office/officeart/2005/8/layout/hProcess10#1"/>
    <dgm:cxn modelId="{AAE3C18E-DD0B-4366-96F0-6A265CAA0C70}" srcId="{3A56B0EA-AC06-4D66-AF4A-99427AC2F76D}" destId="{6ACA0D13-7E54-43A8-875C-ECAD1894666A}" srcOrd="1" destOrd="0" parTransId="{704276B0-7E03-43DA-8F9B-DDF1E8BE159E}" sibTransId="{B7712706-BE15-4ACD-8CFE-27FD80F09E53}"/>
    <dgm:cxn modelId="{D7ADD0ED-A5DD-4834-8B13-2A92A8634036}" type="presOf" srcId="{CBE8C31C-032F-414F-ACFD-C4822D19594C}" destId="{6BCF7618-04CF-4E60-95A2-02E3C6A18706}" srcOrd="0" destOrd="0" presId="urn:microsoft.com/office/officeart/2005/8/layout/hProcess10#1"/>
    <dgm:cxn modelId="{D5CB088A-A57D-477B-A30C-2B9075B0C8E1}" srcId="{3A56B0EA-AC06-4D66-AF4A-99427AC2F76D}" destId="{0B184D87-EB73-4837-929E-168BC6F08B9B}" srcOrd="5" destOrd="0" parTransId="{3AC567CD-4CAB-4595-B590-F1C70F36D8CC}" sibTransId="{853CDC76-F1A8-430B-92B0-0D1B198F63EC}"/>
    <dgm:cxn modelId="{CC970BF3-0A40-40B4-888D-499B4D73A5B0}" type="presOf" srcId="{6ACA0D13-7E54-43A8-875C-ECAD1894666A}" destId="{962C936A-162E-4D8D-8DAC-25A5E35C78D8}" srcOrd="0" destOrd="0" presId="urn:microsoft.com/office/officeart/2005/8/layout/hProcess10#1"/>
    <dgm:cxn modelId="{41CCB51E-1F1B-4204-A983-705FA64AA819}" type="presOf" srcId="{6C636F54-736F-4168-A48A-B6477506CEB8}" destId="{93618EC3-9192-4500-9ECC-1E4FA4359641}" srcOrd="0" destOrd="0" presId="urn:microsoft.com/office/officeart/2005/8/layout/hProcess10#1"/>
    <dgm:cxn modelId="{2ACABF03-38D3-42E8-BD13-551C8FA28768}" srcId="{3A56B0EA-AC06-4D66-AF4A-99427AC2F76D}" destId="{48679970-FEFE-4117-B1BE-3243DCDF74C5}" srcOrd="2" destOrd="0" parTransId="{D279C903-E78A-401D-8DAA-36CDE69F2D1F}" sibTransId="{ABCA93D6-0B1B-4098-9042-160E30F201A8}"/>
    <dgm:cxn modelId="{49594969-D3B0-47BD-B7C9-4BFC873A1E5E}" type="presOf" srcId="{32557965-9315-4164-A7CC-56A3A645BD23}" destId="{42B602DA-FD74-4179-BC1E-49D140D0CC3B}" srcOrd="0" destOrd="0" presId="urn:microsoft.com/office/officeart/2005/8/layout/hProcess10#1"/>
    <dgm:cxn modelId="{5000F2D1-254B-4921-8542-9438B7914B99}" srcId="{3A56B0EA-AC06-4D66-AF4A-99427AC2F76D}" destId="{4DE655BD-4566-4821-92E4-5A3C305EAC0A}" srcOrd="4" destOrd="0" parTransId="{98DF34B2-27D2-478E-BCCC-7836896BFF83}" sibTransId="{65B0A9CE-E3C2-4A3A-8721-3C0F86D9B1F3}"/>
    <dgm:cxn modelId="{6E65A45F-70E1-4CD0-AC9F-1C8B59A510D5}" type="presOf" srcId="{65B0A9CE-E3C2-4A3A-8721-3C0F86D9B1F3}" destId="{FD3D95F1-58DA-4E10-8DFB-DB5ED1B60109}" srcOrd="1" destOrd="0" presId="urn:microsoft.com/office/officeart/2005/8/layout/hProcess10#1"/>
    <dgm:cxn modelId="{E4364ECF-744D-4B47-AAAA-E948BDCF5875}" type="presOf" srcId="{ABCA93D6-0B1B-4098-9042-160E30F201A8}" destId="{307EB070-78E7-4838-B4EC-0FFA0AC3BC64}" srcOrd="1" destOrd="0" presId="urn:microsoft.com/office/officeart/2005/8/layout/hProcess10#1"/>
    <dgm:cxn modelId="{EB7DA895-B5F0-4D6A-B33D-26ECA4E54E31}" type="presOf" srcId="{65B0A9CE-E3C2-4A3A-8721-3C0F86D9B1F3}" destId="{3ED9775E-811C-49D9-AE5F-DF957475C894}" srcOrd="0" destOrd="0" presId="urn:microsoft.com/office/officeart/2005/8/layout/hProcess10#1"/>
    <dgm:cxn modelId="{A096FA82-3A27-48C3-8DF6-9B2A694107DB}" srcId="{3A56B0EA-AC06-4D66-AF4A-99427AC2F76D}" destId="{6C636F54-736F-4168-A48A-B6477506CEB8}" srcOrd="3" destOrd="0" parTransId="{94870A20-C169-45FB-ACCB-0338F92AA94E}" sibTransId="{32557965-9315-4164-A7CC-56A3A645BD23}"/>
    <dgm:cxn modelId="{6031AEFD-48AC-40FE-92C4-5EAC9B8D70BA}" type="presOf" srcId="{B7712706-BE15-4ACD-8CFE-27FD80F09E53}" destId="{392F0721-B753-4E40-B6DC-26989C3E9FED}" srcOrd="0" destOrd="0" presId="urn:microsoft.com/office/officeart/2005/8/layout/hProcess10#1"/>
    <dgm:cxn modelId="{6664F698-CB71-4716-898D-EDFECEAFAFF8}" type="presOf" srcId="{4DE655BD-4566-4821-92E4-5A3C305EAC0A}" destId="{0A9A2903-8E76-447B-88FE-ACD50CF7FEB5}" srcOrd="0" destOrd="0" presId="urn:microsoft.com/office/officeart/2005/8/layout/hProcess10#1"/>
    <dgm:cxn modelId="{88466642-A8CC-46E8-82DD-EF88E3EB2C88}" type="presParOf" srcId="{ABF13056-01F6-4B79-AB40-43F745F17849}" destId="{1E815CBB-C522-4276-BCFD-F003029B0376}" srcOrd="0" destOrd="0" presId="urn:microsoft.com/office/officeart/2005/8/layout/hProcess10#1"/>
    <dgm:cxn modelId="{42022552-D7FD-49AA-B886-E8FBD0487870}" type="presParOf" srcId="{1E815CBB-C522-4276-BCFD-F003029B0376}" destId="{CBFE6117-047A-415F-8CEC-A4DEE69AB641}" srcOrd="0" destOrd="0" presId="urn:microsoft.com/office/officeart/2005/8/layout/hProcess10#1"/>
    <dgm:cxn modelId="{88DAF569-8791-49A3-B72A-D2C8B2110110}" type="presParOf" srcId="{1E815CBB-C522-4276-BCFD-F003029B0376}" destId="{21D59289-9240-48D9-9A83-D2CADB34F6D1}" srcOrd="1" destOrd="0" presId="urn:microsoft.com/office/officeart/2005/8/layout/hProcess10#1"/>
    <dgm:cxn modelId="{B868B2A9-5882-4E0D-9C02-5E40F1C70FBC}" type="presParOf" srcId="{ABF13056-01F6-4B79-AB40-43F745F17849}" destId="{6BCF7618-04CF-4E60-95A2-02E3C6A18706}" srcOrd="1" destOrd="0" presId="urn:microsoft.com/office/officeart/2005/8/layout/hProcess10#1"/>
    <dgm:cxn modelId="{E8BCDFA5-F117-491C-9842-81C362899871}" type="presParOf" srcId="{6BCF7618-04CF-4E60-95A2-02E3C6A18706}" destId="{112CB863-BF9E-4D52-BDA3-38CFE5F4DBCE}" srcOrd="0" destOrd="0" presId="urn:microsoft.com/office/officeart/2005/8/layout/hProcess10#1"/>
    <dgm:cxn modelId="{2252A7D6-9D7A-488E-BB82-AF6901B0896F}" type="presParOf" srcId="{ABF13056-01F6-4B79-AB40-43F745F17849}" destId="{D8F42B60-D745-42DD-97C2-01B0E3616C3E}" srcOrd="2" destOrd="0" presId="urn:microsoft.com/office/officeart/2005/8/layout/hProcess10#1"/>
    <dgm:cxn modelId="{472EEC5A-C617-4928-A6BD-47C7ED21BB06}" type="presParOf" srcId="{D8F42B60-D745-42DD-97C2-01B0E3616C3E}" destId="{24E6F0A9-20D5-4869-82DB-0E0E733BE548}" srcOrd="0" destOrd="0" presId="urn:microsoft.com/office/officeart/2005/8/layout/hProcess10#1"/>
    <dgm:cxn modelId="{2E35A523-C744-4549-A719-FD35DE7738F2}" type="presParOf" srcId="{D8F42B60-D745-42DD-97C2-01B0E3616C3E}" destId="{962C936A-162E-4D8D-8DAC-25A5E35C78D8}" srcOrd="1" destOrd="0" presId="urn:microsoft.com/office/officeart/2005/8/layout/hProcess10#1"/>
    <dgm:cxn modelId="{951A03E2-3620-4352-878D-AC04DD45F0C5}" type="presParOf" srcId="{ABF13056-01F6-4B79-AB40-43F745F17849}" destId="{392F0721-B753-4E40-B6DC-26989C3E9FED}" srcOrd="3" destOrd="0" presId="urn:microsoft.com/office/officeart/2005/8/layout/hProcess10#1"/>
    <dgm:cxn modelId="{DC100CB0-E421-483C-AEA1-5D2EB31687DA}" type="presParOf" srcId="{392F0721-B753-4E40-B6DC-26989C3E9FED}" destId="{976E9220-A7E8-4A22-9B14-0775632DBA69}" srcOrd="0" destOrd="0" presId="urn:microsoft.com/office/officeart/2005/8/layout/hProcess10#1"/>
    <dgm:cxn modelId="{27796EA8-837A-454F-AF7C-6DA487D9C351}" type="presParOf" srcId="{ABF13056-01F6-4B79-AB40-43F745F17849}" destId="{730C18AB-8DCB-41AC-8D5B-7887F5A6AE63}" srcOrd="4" destOrd="0" presId="urn:microsoft.com/office/officeart/2005/8/layout/hProcess10#1"/>
    <dgm:cxn modelId="{EABE5036-E250-4FDA-9630-F018147920C4}" type="presParOf" srcId="{730C18AB-8DCB-41AC-8D5B-7887F5A6AE63}" destId="{763BFE7F-0DA4-4120-94A5-4907CC162D59}" srcOrd="0" destOrd="0" presId="urn:microsoft.com/office/officeart/2005/8/layout/hProcess10#1"/>
    <dgm:cxn modelId="{5805CB9A-DA22-4019-B380-EA20C8F02F92}" type="presParOf" srcId="{730C18AB-8DCB-41AC-8D5B-7887F5A6AE63}" destId="{EEFF5570-0F33-4C8B-A23C-94D7B65226DE}" srcOrd="1" destOrd="0" presId="urn:microsoft.com/office/officeart/2005/8/layout/hProcess10#1"/>
    <dgm:cxn modelId="{FD190274-CFA3-4C9C-888B-EF5A8B9F2922}" type="presParOf" srcId="{ABF13056-01F6-4B79-AB40-43F745F17849}" destId="{5004D020-421D-4CC9-984D-C5B299E09DC6}" srcOrd="5" destOrd="0" presId="urn:microsoft.com/office/officeart/2005/8/layout/hProcess10#1"/>
    <dgm:cxn modelId="{3798B00D-1D9E-4D2B-8A4C-76B45E509578}" type="presParOf" srcId="{5004D020-421D-4CC9-984D-C5B299E09DC6}" destId="{307EB070-78E7-4838-B4EC-0FFA0AC3BC64}" srcOrd="0" destOrd="0" presId="urn:microsoft.com/office/officeart/2005/8/layout/hProcess10#1"/>
    <dgm:cxn modelId="{36C82CAE-7943-4158-91AE-09CB6CE3B81E}" type="presParOf" srcId="{ABF13056-01F6-4B79-AB40-43F745F17849}" destId="{0C5EA164-78D3-4E28-9B87-AF7245ED79C1}" srcOrd="6" destOrd="0" presId="urn:microsoft.com/office/officeart/2005/8/layout/hProcess10#1"/>
    <dgm:cxn modelId="{4E4D184C-74CD-4023-AAF8-AD8AC698B4BD}" type="presParOf" srcId="{0C5EA164-78D3-4E28-9B87-AF7245ED79C1}" destId="{61192912-ECCB-4CBA-B20A-C23ED1F0BC59}" srcOrd="0" destOrd="0" presId="urn:microsoft.com/office/officeart/2005/8/layout/hProcess10#1"/>
    <dgm:cxn modelId="{4DF0B498-7B5C-4BB3-848B-2B1811934B46}" type="presParOf" srcId="{0C5EA164-78D3-4E28-9B87-AF7245ED79C1}" destId="{93618EC3-9192-4500-9ECC-1E4FA4359641}" srcOrd="1" destOrd="0" presId="urn:microsoft.com/office/officeart/2005/8/layout/hProcess10#1"/>
    <dgm:cxn modelId="{322B8979-AF95-4641-A620-A0E8844BC5A6}" type="presParOf" srcId="{ABF13056-01F6-4B79-AB40-43F745F17849}" destId="{42B602DA-FD74-4179-BC1E-49D140D0CC3B}" srcOrd="7" destOrd="0" presId="urn:microsoft.com/office/officeart/2005/8/layout/hProcess10#1"/>
    <dgm:cxn modelId="{DA5B581E-F9B8-44E4-B83B-7C6046A23190}" type="presParOf" srcId="{42B602DA-FD74-4179-BC1E-49D140D0CC3B}" destId="{127F18C6-6EFF-450C-A608-2F07DCA0E44B}" srcOrd="0" destOrd="0" presId="urn:microsoft.com/office/officeart/2005/8/layout/hProcess10#1"/>
    <dgm:cxn modelId="{3A093244-CB56-4AAB-BBE1-08D7AE104382}" type="presParOf" srcId="{ABF13056-01F6-4B79-AB40-43F745F17849}" destId="{CEA4CECB-19A6-4FFA-B938-54E47E39B914}" srcOrd="8" destOrd="0" presId="urn:microsoft.com/office/officeart/2005/8/layout/hProcess10#1"/>
    <dgm:cxn modelId="{14D4C465-5385-4ACD-B3E7-ED15412275D1}" type="presParOf" srcId="{CEA4CECB-19A6-4FFA-B938-54E47E39B914}" destId="{9BDDBB23-5FAD-425B-8574-D5E0F95CBC84}" srcOrd="0" destOrd="0" presId="urn:microsoft.com/office/officeart/2005/8/layout/hProcess10#1"/>
    <dgm:cxn modelId="{BBFD7611-6944-4579-86B2-333A930E34F2}" type="presParOf" srcId="{CEA4CECB-19A6-4FFA-B938-54E47E39B914}" destId="{0A9A2903-8E76-447B-88FE-ACD50CF7FEB5}" srcOrd="1" destOrd="0" presId="urn:microsoft.com/office/officeart/2005/8/layout/hProcess10#1"/>
    <dgm:cxn modelId="{EE99FFB3-0507-46DC-94D7-9E9C24C7EE83}" type="presParOf" srcId="{ABF13056-01F6-4B79-AB40-43F745F17849}" destId="{3ED9775E-811C-49D9-AE5F-DF957475C894}" srcOrd="9" destOrd="0" presId="urn:microsoft.com/office/officeart/2005/8/layout/hProcess10#1"/>
    <dgm:cxn modelId="{D79AC695-274A-487A-86C5-1890D50BA73B}" type="presParOf" srcId="{3ED9775E-811C-49D9-AE5F-DF957475C894}" destId="{FD3D95F1-58DA-4E10-8DFB-DB5ED1B60109}" srcOrd="0" destOrd="0" presId="urn:microsoft.com/office/officeart/2005/8/layout/hProcess10#1"/>
    <dgm:cxn modelId="{3FEF83FC-DCC4-448F-914D-B72E8CD44E91}" type="presParOf" srcId="{ABF13056-01F6-4B79-AB40-43F745F17849}" destId="{110F69BD-4E95-46A7-8A8C-9926464DD346}" srcOrd="10" destOrd="0" presId="urn:microsoft.com/office/officeart/2005/8/layout/hProcess10#1"/>
    <dgm:cxn modelId="{51562F23-927B-4F8E-8735-742FFC1D8D4B}" type="presParOf" srcId="{110F69BD-4E95-46A7-8A8C-9926464DD346}" destId="{F5AB1B71-7F2B-4F38-9C93-786218B894BC}" srcOrd="0" destOrd="0" presId="urn:microsoft.com/office/officeart/2005/8/layout/hProcess10#1"/>
    <dgm:cxn modelId="{C4730960-F96D-4E95-A935-67EA8E52A975}" type="presParOf" srcId="{110F69BD-4E95-46A7-8A8C-9926464DD346}" destId="{5174C974-FE83-4893-AD01-B09503840B34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56BE4-6500-4CEC-A534-6B5452539AC1}">
      <dsp:nvSpPr>
        <dsp:cNvPr id="0" name=""/>
        <dsp:cNvSpPr/>
      </dsp:nvSpPr>
      <dsp:spPr>
        <a:xfrm>
          <a:off x="756374" y="1324056"/>
          <a:ext cx="6929775" cy="520063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E9E60-81C1-4255-9226-D4EF35422BE2}">
      <dsp:nvSpPr>
        <dsp:cNvPr id="0" name=""/>
        <dsp:cNvSpPr/>
      </dsp:nvSpPr>
      <dsp:spPr>
        <a:xfrm>
          <a:off x="110366" y="530811"/>
          <a:ext cx="6134034" cy="44396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4001A-292F-46EB-B61E-3231AD0FC5BC}">
      <dsp:nvSpPr>
        <dsp:cNvPr id="0" name=""/>
        <dsp:cNvSpPr/>
      </dsp:nvSpPr>
      <dsp:spPr>
        <a:xfrm>
          <a:off x="1037922" y="5268645"/>
          <a:ext cx="7165833" cy="5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680" tIns="182880" rIns="4876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就在今年</a:t>
          </a:r>
          <a:r>
            <a:rPr lang="en-US" altLang="zh-TW" sz="4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0206</a:t>
          </a:r>
          <a:r>
            <a:rPr lang="zh-TW" altLang="en-US" sz="4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的深夜</a:t>
          </a:r>
          <a:endParaRPr lang="zh-TW" altLang="en-US" sz="4800" kern="1200" dirty="0">
            <a:solidFill>
              <a:srgbClr val="FF0000"/>
            </a:solidFill>
          </a:endParaRPr>
        </a:p>
      </dsp:txBody>
      <dsp:txXfrm>
        <a:off x="1037922" y="5268645"/>
        <a:ext cx="7165833" cy="507940"/>
      </dsp:txXfrm>
    </dsp:sp>
    <dsp:sp modelId="{C4D5B9DA-4268-4C5B-919F-F8C0EF13FE7E}">
      <dsp:nvSpPr>
        <dsp:cNvPr id="0" name=""/>
        <dsp:cNvSpPr/>
      </dsp:nvSpPr>
      <dsp:spPr>
        <a:xfrm>
          <a:off x="6832801" y="1332914"/>
          <a:ext cx="2749233" cy="4279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E6117-047A-415F-8CEC-A4DEE69AB641}">
      <dsp:nvSpPr>
        <dsp:cNvPr id="0" name=""/>
        <dsp:cNvSpPr/>
      </dsp:nvSpPr>
      <dsp:spPr>
        <a:xfrm>
          <a:off x="3057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9289-9240-48D9-9A83-D2CADB34F6D1}">
      <dsp:nvSpPr>
        <dsp:cNvPr id="0" name=""/>
        <dsp:cNvSpPr/>
      </dsp:nvSpPr>
      <dsp:spPr>
        <a:xfrm>
          <a:off x="221876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擬定研究主題</a:t>
          </a:r>
        </a:p>
      </dsp:txBody>
      <dsp:txXfrm>
        <a:off x="261245" y="3542434"/>
        <a:ext cx="1265435" cy="1265435"/>
      </dsp:txXfrm>
    </dsp:sp>
    <dsp:sp modelId="{6BCF7618-04CF-4E60-95A2-02E3C6A18706}">
      <dsp:nvSpPr>
        <dsp:cNvPr id="0" name=""/>
        <dsp:cNvSpPr/>
      </dsp:nvSpPr>
      <dsp:spPr>
        <a:xfrm>
          <a:off x="1606148" y="3207154"/>
          <a:ext cx="258917" cy="32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606148" y="3271751"/>
        <a:ext cx="181242" cy="193792"/>
      </dsp:txXfrm>
    </dsp:sp>
    <dsp:sp modelId="{24E6F0A9-20D5-4869-82DB-0E0E733BE548}">
      <dsp:nvSpPr>
        <dsp:cNvPr id="0" name=""/>
        <dsp:cNvSpPr/>
      </dsp:nvSpPr>
      <dsp:spPr>
        <a:xfrm>
          <a:off x="2086995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C936A-162E-4D8D-8DAC-25A5E35C78D8}">
      <dsp:nvSpPr>
        <dsp:cNvPr id="0" name=""/>
        <dsp:cNvSpPr/>
      </dsp:nvSpPr>
      <dsp:spPr>
        <a:xfrm>
          <a:off x="2305814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/>
            <a:t>研究動機與目的</a:t>
          </a:r>
        </a:p>
      </dsp:txBody>
      <dsp:txXfrm>
        <a:off x="2345183" y="3542434"/>
        <a:ext cx="1265435" cy="1265435"/>
      </dsp:txXfrm>
    </dsp:sp>
    <dsp:sp modelId="{392F0721-B753-4E40-B6DC-26989C3E9FED}">
      <dsp:nvSpPr>
        <dsp:cNvPr id="0" name=""/>
        <dsp:cNvSpPr/>
      </dsp:nvSpPr>
      <dsp:spPr>
        <a:xfrm>
          <a:off x="3690086" y="3207154"/>
          <a:ext cx="258917" cy="32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690086" y="3271751"/>
        <a:ext cx="181242" cy="193792"/>
      </dsp:txXfrm>
    </dsp:sp>
    <dsp:sp modelId="{763BFE7F-0DA4-4120-94A5-4907CC162D59}">
      <dsp:nvSpPr>
        <dsp:cNvPr id="0" name=""/>
        <dsp:cNvSpPr/>
      </dsp:nvSpPr>
      <dsp:spPr>
        <a:xfrm>
          <a:off x="4170933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5570-0F33-4C8B-A23C-94D7B65226DE}">
      <dsp:nvSpPr>
        <dsp:cNvPr id="0" name=""/>
        <dsp:cNvSpPr/>
      </dsp:nvSpPr>
      <dsp:spPr>
        <a:xfrm>
          <a:off x="4389752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文獻資料蒐集與探討</a:t>
          </a:r>
        </a:p>
      </dsp:txBody>
      <dsp:txXfrm>
        <a:off x="4429121" y="3542434"/>
        <a:ext cx="1265435" cy="1265435"/>
      </dsp:txXfrm>
    </dsp:sp>
    <dsp:sp modelId="{5004D020-421D-4CC9-984D-C5B299E09DC6}">
      <dsp:nvSpPr>
        <dsp:cNvPr id="0" name=""/>
        <dsp:cNvSpPr/>
      </dsp:nvSpPr>
      <dsp:spPr>
        <a:xfrm>
          <a:off x="5774025" y="3207154"/>
          <a:ext cx="258917" cy="32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5774025" y="3271751"/>
        <a:ext cx="181242" cy="193792"/>
      </dsp:txXfrm>
    </dsp:sp>
    <dsp:sp modelId="{61192912-ECCB-4CBA-B20A-C23ED1F0BC59}">
      <dsp:nvSpPr>
        <dsp:cNvPr id="0" name=""/>
        <dsp:cNvSpPr/>
      </dsp:nvSpPr>
      <dsp:spPr>
        <a:xfrm>
          <a:off x="6254872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18EC3-9192-4500-9ECC-1E4FA4359641}">
      <dsp:nvSpPr>
        <dsp:cNvPr id="0" name=""/>
        <dsp:cNvSpPr/>
      </dsp:nvSpPr>
      <dsp:spPr>
        <a:xfrm>
          <a:off x="6473691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/>
            <a:t>問卷設計調查與分析</a:t>
          </a:r>
        </a:p>
      </dsp:txBody>
      <dsp:txXfrm>
        <a:off x="6513060" y="3542434"/>
        <a:ext cx="1265435" cy="1265435"/>
      </dsp:txXfrm>
    </dsp:sp>
    <dsp:sp modelId="{42B602DA-FD74-4179-BC1E-49D140D0CC3B}">
      <dsp:nvSpPr>
        <dsp:cNvPr id="0" name=""/>
        <dsp:cNvSpPr/>
      </dsp:nvSpPr>
      <dsp:spPr>
        <a:xfrm>
          <a:off x="7857963" y="3207154"/>
          <a:ext cx="258917" cy="32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7857963" y="3271751"/>
        <a:ext cx="181242" cy="193792"/>
      </dsp:txXfrm>
    </dsp:sp>
    <dsp:sp modelId="{9BDDBB23-5FAD-425B-8574-D5E0F95CBC84}">
      <dsp:nvSpPr>
        <dsp:cNvPr id="0" name=""/>
        <dsp:cNvSpPr/>
      </dsp:nvSpPr>
      <dsp:spPr>
        <a:xfrm>
          <a:off x="8338810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A2903-8E76-447B-88FE-ACD50CF7FEB5}">
      <dsp:nvSpPr>
        <dsp:cNvPr id="0" name=""/>
        <dsp:cNvSpPr/>
      </dsp:nvSpPr>
      <dsp:spPr>
        <a:xfrm>
          <a:off x="8557629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/>
            <a:t>訪問勘查</a:t>
          </a:r>
        </a:p>
      </dsp:txBody>
      <dsp:txXfrm>
        <a:off x="8596998" y="3542434"/>
        <a:ext cx="1265435" cy="1265435"/>
      </dsp:txXfrm>
    </dsp:sp>
    <dsp:sp modelId="{3ED9775E-811C-49D9-AE5F-DF957475C894}">
      <dsp:nvSpPr>
        <dsp:cNvPr id="0" name=""/>
        <dsp:cNvSpPr/>
      </dsp:nvSpPr>
      <dsp:spPr>
        <a:xfrm>
          <a:off x="9941902" y="3207154"/>
          <a:ext cx="258917" cy="32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9941902" y="3271751"/>
        <a:ext cx="181242" cy="193792"/>
      </dsp:txXfrm>
    </dsp:sp>
    <dsp:sp modelId="{F5AB1B71-7F2B-4F38-9C93-786218B894BC}">
      <dsp:nvSpPr>
        <dsp:cNvPr id="0" name=""/>
        <dsp:cNvSpPr/>
      </dsp:nvSpPr>
      <dsp:spPr>
        <a:xfrm>
          <a:off x="10422748" y="2696560"/>
          <a:ext cx="1344173" cy="1344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4C974-FE83-4893-AD01-B09503840B34}">
      <dsp:nvSpPr>
        <dsp:cNvPr id="0" name=""/>
        <dsp:cNvSpPr/>
      </dsp:nvSpPr>
      <dsp:spPr>
        <a:xfrm>
          <a:off x="10641567" y="3503065"/>
          <a:ext cx="1344173" cy="1344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/>
            <a:t>提出研究結論與建議</a:t>
          </a:r>
        </a:p>
      </dsp:txBody>
      <dsp:txXfrm>
        <a:off x="10680936" y="3542434"/>
        <a:ext cx="1265435" cy="126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2341F-4E6D-4B1C-921C-C7C81D35EC86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6A9F4-BD80-46D5-85C4-A82E6C11D0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0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258D-D58F-4405-BEDF-D28F46F8FE70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978-ED5E-4C58-93EB-DD17494592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74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619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1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1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1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85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8835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9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4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1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787F-E41C-4EA5-957B-617F14A256D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PA_组合 6"/>
          <p:cNvGrpSpPr/>
          <p:nvPr userDrawn="1">
            <p:custDataLst>
              <p:tags r:id="rId1"/>
            </p:custDataLst>
          </p:nvPr>
        </p:nvGrpSpPr>
        <p:grpSpPr>
          <a:xfrm>
            <a:off x="0" y="-7441"/>
            <a:ext cx="12192000" cy="6858000"/>
            <a:chOff x="0" y="-7441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441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-7441"/>
              <a:ext cx="12192000" cy="6858000"/>
            </a:xfrm>
            <a:prstGeom prst="rect">
              <a:avLst/>
            </a:prstGeom>
            <a:gradFill>
              <a:gsLst>
                <a:gs pos="401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69000"/>
                  </a:schemeClr>
                </a:gs>
                <a:gs pos="100000">
                  <a:schemeClr val="accent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0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5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0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0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44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517842" y="273543"/>
            <a:ext cx="461915" cy="413370"/>
            <a:chOff x="23051965" y="547086"/>
            <a:chExt cx="923589" cy="82673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554716" y="303535"/>
            <a:ext cx="388175" cy="29235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3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13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1200" b="0" dirty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8928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517842" y="273543"/>
            <a:ext cx="461915" cy="413370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1554716" y="303535"/>
            <a:ext cx="388175" cy="29235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3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13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1200" b="0" dirty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4571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517842" y="273543"/>
            <a:ext cx="461915" cy="413370"/>
            <a:chOff x="23051965" y="547086"/>
            <a:chExt cx="923589" cy="82673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1554716" y="303535"/>
            <a:ext cx="388175" cy="29235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3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13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1200" b="0" dirty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5645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517842" y="273543"/>
            <a:ext cx="461915" cy="413370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90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554716" y="303535"/>
            <a:ext cx="388175" cy="29235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3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13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3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4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2"/>
                </a:solidFill>
                <a:latin typeface="Lato Regular"/>
                <a:cs typeface="Lato Regular"/>
              </a:rPr>
              <a:t>Impresario </a:t>
            </a:r>
            <a:r>
              <a:rPr lang="id-ID" sz="1200" b="0" dirty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4985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4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593313" y="1373448"/>
            <a:ext cx="10979572" cy="486237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2C59806-4CAC-4D94-BB21-74AAC4F9EF7B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7EA2169-A20E-4E6F-9507-EA717A9D0C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/>
          </p:nvPr>
        </p:nvSpPr>
        <p:spPr bwMode="gray">
          <a:xfrm>
            <a:off x="600019" y="908530"/>
            <a:ext cx="10972866" cy="31547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514211" y="304990"/>
            <a:ext cx="1152880" cy="461665"/>
          </a:xfrm>
          <a:prstGeom prst="rect">
            <a:avLst/>
          </a:prstGeom>
          <a:noFill/>
          <a:ln>
            <a:solidFill>
              <a:srgbClr val="073D8C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93F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</a:t>
            </a:r>
            <a:endParaRPr lang="zh-CN" altLang="en-US" sz="2400" b="1" dirty="0">
              <a:solidFill>
                <a:srgbClr val="293F62"/>
              </a:solidFill>
              <a:latin typeface="Verdana" panose="020B060403050404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374991" y="6367633"/>
            <a:ext cx="169309" cy="490367"/>
          </a:xfrm>
          <a:prstGeom prst="rect">
            <a:avLst/>
          </a:prstGeom>
          <a:solidFill>
            <a:srgbClr val="424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1544300" y="6367633"/>
            <a:ext cx="647700" cy="490367"/>
          </a:xfrm>
          <a:prstGeom prst="rect">
            <a:avLst/>
          </a:prstGeom>
          <a:solidFill>
            <a:srgbClr val="527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46394" y="281729"/>
            <a:ext cx="1278714" cy="751117"/>
            <a:chOff x="1224505" y="914403"/>
            <a:chExt cx="1960866" cy="960122"/>
          </a:xfrm>
          <a:solidFill>
            <a:srgbClr val="527582"/>
          </a:solidFill>
        </p:grpSpPr>
        <p:sp>
          <p:nvSpPr>
            <p:cNvPr id="14" name="等腰三角形 1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rgbClr val="5275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7582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rgbClr val="527582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7582">
                    <a:alpha val="20000"/>
                  </a:srgbClr>
                </a:solidFill>
              </a:endParaRPr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750470" y="367229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602946" y="36722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请插入标题内容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1478649" y="734915"/>
            <a:ext cx="2587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53550" y="643025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2EE6FEF-E9BA-41CD-AA1A-3FB39300DA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6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74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82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1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3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9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6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9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83243" y="486343"/>
            <a:ext cx="3129224" cy="885038"/>
            <a:chOff x="4523874" y="341964"/>
            <a:chExt cx="3129224" cy="885038"/>
          </a:xfrm>
        </p:grpSpPr>
        <p:sp>
          <p:nvSpPr>
            <p:cNvPr id="9" name="椭圆 8"/>
            <p:cNvSpPr/>
            <p:nvPr/>
          </p:nvSpPr>
          <p:spPr>
            <a:xfrm>
              <a:off x="4523874" y="401052"/>
              <a:ext cx="698376" cy="6983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98030" y="34196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插入标题内容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99654" y="441810"/>
              <a:ext cx="83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82064" y="888448"/>
              <a:ext cx="2371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sub head 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>
                <a:solidFill>
                  <a:schemeClr val="tx2"/>
                </a:solidFill>
                <a:latin typeface="Lato Light"/>
                <a:cs typeface="Lato Light"/>
              </a:rPr>
              <a:t>公司名称</a:t>
            </a:r>
            <a:endParaRPr lang="id-ID" sz="12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1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83243" y="486343"/>
            <a:ext cx="3129224" cy="885038"/>
            <a:chOff x="4523874" y="341964"/>
            <a:chExt cx="3129224" cy="885038"/>
          </a:xfrm>
        </p:grpSpPr>
        <p:sp>
          <p:nvSpPr>
            <p:cNvPr id="9" name="椭圆 8"/>
            <p:cNvSpPr/>
            <p:nvPr/>
          </p:nvSpPr>
          <p:spPr>
            <a:xfrm>
              <a:off x="4523874" y="401052"/>
              <a:ext cx="698376" cy="6983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98030" y="34196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插入标题内容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99654" y="441810"/>
              <a:ext cx="83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82064" y="888448"/>
              <a:ext cx="2371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sub head 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>
                <a:solidFill>
                  <a:schemeClr val="tx2"/>
                </a:solidFill>
                <a:latin typeface="Lato Light"/>
                <a:cs typeface="Lato Light"/>
              </a:rPr>
              <a:t>公司名称</a:t>
            </a:r>
            <a:endParaRPr lang="id-ID" sz="12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99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83243" y="486343"/>
            <a:ext cx="3129224" cy="885038"/>
            <a:chOff x="4523874" y="341964"/>
            <a:chExt cx="3129224" cy="885038"/>
          </a:xfrm>
        </p:grpSpPr>
        <p:sp>
          <p:nvSpPr>
            <p:cNvPr id="9" name="椭圆 8"/>
            <p:cNvSpPr/>
            <p:nvPr/>
          </p:nvSpPr>
          <p:spPr>
            <a:xfrm>
              <a:off x="4523874" y="401052"/>
              <a:ext cx="698376" cy="6983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98030" y="34196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插入标题内容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99654" y="441810"/>
              <a:ext cx="83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82064" y="888448"/>
              <a:ext cx="2371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sub head 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>
                <a:solidFill>
                  <a:schemeClr val="tx2"/>
                </a:solidFill>
                <a:latin typeface="Lato Light"/>
                <a:cs typeface="Lato Light"/>
              </a:rPr>
              <a:t>公司名称</a:t>
            </a:r>
            <a:endParaRPr lang="id-ID" sz="12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78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83243" y="486343"/>
            <a:ext cx="3129224" cy="885038"/>
            <a:chOff x="4523874" y="341964"/>
            <a:chExt cx="3129224" cy="885038"/>
          </a:xfrm>
        </p:grpSpPr>
        <p:sp>
          <p:nvSpPr>
            <p:cNvPr id="9" name="椭圆 8"/>
            <p:cNvSpPr/>
            <p:nvPr/>
          </p:nvSpPr>
          <p:spPr>
            <a:xfrm>
              <a:off x="4523874" y="401052"/>
              <a:ext cx="698376" cy="6983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98030" y="34196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插入标题内容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99654" y="441810"/>
              <a:ext cx="83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82064" y="888448"/>
              <a:ext cx="2371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sub head 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>
                <a:solidFill>
                  <a:schemeClr val="tx2"/>
                </a:solidFill>
                <a:latin typeface="Lato Light"/>
                <a:cs typeface="Lato Light"/>
              </a:rPr>
              <a:t>公司名称</a:t>
            </a:r>
            <a:endParaRPr lang="id-ID" sz="12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22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83243" y="486343"/>
            <a:ext cx="3129224" cy="885038"/>
            <a:chOff x="4523874" y="341964"/>
            <a:chExt cx="3129224" cy="885038"/>
          </a:xfrm>
        </p:grpSpPr>
        <p:sp>
          <p:nvSpPr>
            <p:cNvPr id="9" name="椭圆 8"/>
            <p:cNvSpPr/>
            <p:nvPr/>
          </p:nvSpPr>
          <p:spPr>
            <a:xfrm>
              <a:off x="4523874" y="401052"/>
              <a:ext cx="698376" cy="6983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  <a:alpha val="39000"/>
                  </a:schemeClr>
                </a:gs>
                <a:gs pos="0">
                  <a:schemeClr val="accent2">
                    <a:lumMod val="50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98030" y="34196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插入标题内容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99654" y="441810"/>
              <a:ext cx="83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82064" y="888448"/>
              <a:ext cx="2371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sub head 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rgbClr val="FF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>
                <a:solidFill>
                  <a:schemeClr val="tx2"/>
                </a:solidFill>
                <a:latin typeface="Lato Light"/>
                <a:cs typeface="Lato Light"/>
              </a:rPr>
              <a:t>公司名称</a:t>
            </a:r>
            <a:endParaRPr lang="id-ID" sz="12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22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4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1E69-5F85-4E76-A72F-3C8449AD527F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6C27-D10B-46A3-9BCC-55FEE44A7B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0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68" r:id="rId6"/>
    <p:sldLayoutId id="2147483669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7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4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4.png"/><Relationship Id="rId7" Type="http://schemas.openxmlformats.org/officeDocument/2006/relationships/diagramData" Target="../diagrams/data2.xml"/><Relationship Id="rId12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11" Type="http://schemas.microsoft.com/office/2007/relationships/diagramDrawing" Target="../diagrams/drawing2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92508"/>
            <a:ext cx="12433300" cy="6950507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096000" y="1094577"/>
            <a:ext cx="1" cy="2262472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6024049" y="3357049"/>
            <a:ext cx="143903" cy="14390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6096001" y="1056708"/>
            <a:ext cx="0" cy="230034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弧形 42"/>
          <p:cNvSpPr/>
          <p:nvPr/>
        </p:nvSpPr>
        <p:spPr>
          <a:xfrm>
            <a:off x="3723708" y="1056708"/>
            <a:ext cx="4744585" cy="4744585"/>
          </a:xfrm>
          <a:prstGeom prst="arc">
            <a:avLst>
              <a:gd name="adj1" fmla="val 16214049"/>
              <a:gd name="adj2" fmla="val 10802395"/>
            </a:avLst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005401" y="3337350"/>
            <a:ext cx="180468" cy="180468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98012" y="961142"/>
            <a:ext cx="180468" cy="180468"/>
          </a:xfrm>
          <a:prstGeom prst="ellips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024049" y="3357049"/>
            <a:ext cx="143903" cy="14390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7" name="直接连接符 46"/>
          <p:cNvCxnSpPr/>
          <p:nvPr/>
        </p:nvCxnSpPr>
        <p:spPr>
          <a:xfrm>
            <a:off x="6097034" y="1489741"/>
            <a:ext cx="0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6045331" y="1441447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014255" y="1411051"/>
            <a:ext cx="157384" cy="157384"/>
          </a:xfrm>
          <a:prstGeom prst="ellips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159543" y="1482811"/>
            <a:ext cx="3880986" cy="3882646"/>
            <a:chOff x="4159543" y="1482811"/>
            <a:chExt cx="3880986" cy="3882646"/>
          </a:xfrm>
          <a:effectLst/>
        </p:grpSpPr>
        <p:sp>
          <p:nvSpPr>
            <p:cNvPr id="51" name="弧形 50"/>
            <p:cNvSpPr/>
            <p:nvPr/>
          </p:nvSpPr>
          <p:spPr>
            <a:xfrm>
              <a:off x="4159543" y="1492543"/>
              <a:ext cx="3872914" cy="3872914"/>
            </a:xfrm>
            <a:prstGeom prst="arc">
              <a:avLst>
                <a:gd name="adj1" fmla="val 16248570"/>
                <a:gd name="adj2" fmla="val 5403367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162999" y="1482811"/>
              <a:ext cx="3877530" cy="38775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67314" y="734268"/>
            <a:ext cx="5423419" cy="5423419"/>
            <a:chOff x="3367314" y="734268"/>
            <a:chExt cx="5423419" cy="5423419"/>
          </a:xfrm>
        </p:grpSpPr>
        <p:sp>
          <p:nvSpPr>
            <p:cNvPr id="54" name="弧形 53"/>
            <p:cNvSpPr/>
            <p:nvPr/>
          </p:nvSpPr>
          <p:spPr>
            <a:xfrm>
              <a:off x="3367314" y="734268"/>
              <a:ext cx="5423419" cy="5423419"/>
            </a:xfrm>
            <a:prstGeom prst="arc">
              <a:avLst>
                <a:gd name="adj1" fmla="val 16216691"/>
                <a:gd name="adj2" fmla="val 8013284"/>
              </a:avLst>
            </a:prstGeom>
            <a:noFill/>
            <a:ln w="190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392366" y="760139"/>
              <a:ext cx="5397548" cy="5397548"/>
            </a:xfrm>
            <a:prstGeom prst="ellipse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863544" y="273680"/>
            <a:ext cx="10337800" cy="4695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TW" sz="8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2018</a:t>
            </a:r>
            <a:endParaRPr lang="en-US" altLang="zh-CN" sz="8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05000"/>
              </a:lnSpc>
            </a:pP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老天為我們上了一堂震撼教育課</a:t>
            </a:r>
            <a:endParaRPr lang="en-US" altLang="zh-CN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慈大附中國小部</a:t>
            </a:r>
            <a:endParaRPr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王亮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為  符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方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瑾</a:t>
            </a:r>
            <a:endParaRPr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林依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玄  楊</a:t>
            </a: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采鑫</a:t>
            </a:r>
            <a:endParaRPr lang="zh-CN" altLang="en-US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</a:pPr>
            <a:endParaRPr lang="zh-CN" altLang="en-US" sz="4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096000" y="1489741"/>
            <a:ext cx="0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6041128" y="3361820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>
            <a:endCxn id="46" idx="0"/>
          </p:cNvCxnSpPr>
          <p:nvPr/>
        </p:nvCxnSpPr>
        <p:spPr>
          <a:xfrm>
            <a:off x="6094948" y="1489741"/>
            <a:ext cx="1053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6044281" y="1441447"/>
            <a:ext cx="103438" cy="3961936"/>
            <a:chOff x="6576669" y="1441447"/>
            <a:chExt cx="103438" cy="3961936"/>
          </a:xfrm>
          <a:solidFill>
            <a:schemeClr val="bg1"/>
          </a:solidFill>
          <a:effectLst/>
        </p:grpSpPr>
        <p:grpSp>
          <p:nvGrpSpPr>
            <p:cNvPr id="62" name="组合 61"/>
            <p:cNvGrpSpPr/>
            <p:nvPr/>
          </p:nvGrpSpPr>
          <p:grpSpPr>
            <a:xfrm>
              <a:off x="6576669" y="1441447"/>
              <a:ext cx="103438" cy="2019608"/>
              <a:chOff x="6324326" y="1441447"/>
              <a:chExt cx="103438" cy="2019608"/>
            </a:xfrm>
            <a:grpFill/>
          </p:grpSpPr>
          <p:sp>
            <p:nvSpPr>
              <p:cNvPr id="67" name="椭圆 66"/>
              <p:cNvSpPr/>
              <p:nvPr/>
            </p:nvSpPr>
            <p:spPr>
              <a:xfrm>
                <a:off x="6328529" y="1441447"/>
                <a:ext cx="99235" cy="9923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6324326" y="3361820"/>
                <a:ext cx="99235" cy="99235"/>
              </a:xfrm>
              <a:prstGeom prst="ellipse">
                <a:avLst/>
              </a:prstGeom>
              <a:grpFill/>
              <a:ln>
                <a:solidFill>
                  <a:srgbClr val="FB27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6378146" y="1489741"/>
                <a:ext cx="1053" cy="1867308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6576669" y="3383775"/>
              <a:ext cx="103438" cy="2019608"/>
              <a:chOff x="6324326" y="1441447"/>
              <a:chExt cx="103438" cy="2019608"/>
            </a:xfrm>
            <a:grpFill/>
          </p:grpSpPr>
          <p:sp>
            <p:nvSpPr>
              <p:cNvPr id="64" name="椭圆 63"/>
              <p:cNvSpPr/>
              <p:nvPr/>
            </p:nvSpPr>
            <p:spPr>
              <a:xfrm>
                <a:off x="6328529" y="1441447"/>
                <a:ext cx="99235" cy="9923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6324326" y="3361820"/>
                <a:ext cx="99235" cy="9923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6378146" y="1489741"/>
                <a:ext cx="1053" cy="1867308"/>
              </a:xfrm>
              <a:prstGeom prst="line">
                <a:avLst/>
              </a:prstGeom>
              <a:grpFill/>
              <a:ln w="28575"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直接连接符 70"/>
          <p:cNvCxnSpPr/>
          <p:nvPr/>
        </p:nvCxnSpPr>
        <p:spPr>
          <a:xfrm>
            <a:off x="6093770" y="760139"/>
            <a:ext cx="0" cy="259691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6057844" y="5310724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-0.34583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6" dur="8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path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013 -0.34583 C 0.10781 -0.34583 0.19544 -0.1912 0.19544 -0.00069 C 0.19544 0.19005 0.10781 0.34583 -0.00013 0.34583 C -0.10794 0.34583 -0.19492 0.19005 -0.19492 -0.00069 " pathEditMode="relative" rAng="0" ptsTypes="AAAA">
                                      <p:cBhvr>
                                        <p:cTn id="5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72" dur="6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10800000">
                                      <p:cBhvr>
                                        <p:cTn id="97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43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56" grpId="0"/>
      <p:bldP spid="56" grpId="1"/>
      <p:bldP spid="58" grpId="0" animBg="1"/>
      <p:bldP spid="58" grpId="1" animBg="1"/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F35312EC-3547-4D34-9E02-54FBE31D377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9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0" name="直線接點 69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339195" y="1327714"/>
            <a:ext cx="1003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第五部分關於高年級學童地震觀念在生活中的實踐狀況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4" name="圖表 73"/>
          <p:cNvGraphicFramePr/>
          <p:nvPr>
            <p:extLst>
              <p:ext uri="{D42A27DB-BD31-4B8C-83A1-F6EECF244321}">
                <p14:modId xmlns:p14="http://schemas.microsoft.com/office/powerpoint/2010/main" val="4243295295"/>
              </p:ext>
            </p:extLst>
          </p:nvPr>
        </p:nvGraphicFramePr>
        <p:xfrm>
          <a:off x="571500" y="1946184"/>
          <a:ext cx="11404600" cy="38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矩形 29"/>
          <p:cNvSpPr/>
          <p:nvPr/>
        </p:nvSpPr>
        <p:spPr>
          <a:xfrm>
            <a:off x="711200" y="5846781"/>
            <a:ext cx="11125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國小學童在生活實踐狀況中，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最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做到依序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是家中有無滅火器、家裡有無固定大型家具及高處物品、家裡有無定期檢查家中的地震防災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用品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8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756103259"/>
              </p:ext>
            </p:extLst>
          </p:nvPr>
        </p:nvGraphicFramePr>
        <p:xfrm>
          <a:off x="6388533" y="1706563"/>
          <a:ext cx="5240105" cy="45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470575" y="1250434"/>
            <a:ext cx="6049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假設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發生大地震時，您最先想知道的是什麼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883" y="3119735"/>
            <a:ext cx="5712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地震發生後，受測的最想知道的是親人否平安，佔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97.2%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，其次各項均未超過一半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4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459257256"/>
              </p:ext>
            </p:extLst>
          </p:nvPr>
        </p:nvGraphicFramePr>
        <p:xfrm>
          <a:off x="6908800" y="1617027"/>
          <a:ext cx="4876800" cy="450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685800" y="1290357"/>
            <a:ext cx="525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第二題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發生大地震後，你覺得政府單位做些什麼事情會讓你感到安心？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4850" y="3361896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分析結果如下：</a:t>
            </a:r>
          </a:p>
          <a:p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地震後受測者覺得政府最讓人安心的是成立災民收容所，占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77.3%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。再者是擬定救災方案占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57.4%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596019291"/>
              </p:ext>
            </p:extLst>
          </p:nvPr>
        </p:nvGraphicFramePr>
        <p:xfrm>
          <a:off x="7124700" y="1635392"/>
          <a:ext cx="4381500" cy="460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656372" y="1225550"/>
            <a:ext cx="5732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第三題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發生大地震後，你覺得學校做些什麼事情會讓你感到安心？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602" y="3174859"/>
            <a:ext cx="5856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測者覺得學校最讓人安心的是打電話或到家中關懷，占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66.0%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。再者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是地震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的相關知識占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49.6%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1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136302194"/>
              </p:ext>
            </p:extLst>
          </p:nvPr>
        </p:nvGraphicFramePr>
        <p:xfrm>
          <a:off x="7162800" y="1861755"/>
          <a:ext cx="4635500" cy="423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789187" y="1467534"/>
            <a:ext cx="5427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第四題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發生大地震後，你覺得老師做些什麼事情會讓你感到安心？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000" y="3484275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分析結果如下：</a:t>
            </a:r>
          </a:p>
          <a:p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受測者覺得最讓人安心的是學校啟動關懷，占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63.1%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。再者是辦理關懷活動的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58.2%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11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739667610"/>
              </p:ext>
            </p:extLst>
          </p:nvPr>
        </p:nvGraphicFramePr>
        <p:xfrm>
          <a:off x="5989320" y="1903164"/>
          <a:ext cx="5631180" cy="390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724768" y="1302999"/>
            <a:ext cx="498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第五題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發生大地震後，你覺得民間單位做些什麼事情會讓你感到安心？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9300" y="3374538"/>
            <a:ext cx="504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分析結果如下：</a:t>
            </a:r>
          </a:p>
          <a:p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測者覺得民間單位最讓人安心的是提供生活物資，占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69.5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再者是至災民收容所關懷，占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65.2%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，接著是送上熱食佔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63.8%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2623282207"/>
              </p:ext>
            </p:extLst>
          </p:nvPr>
        </p:nvGraphicFramePr>
        <p:xfrm>
          <a:off x="7061200" y="1546930"/>
          <a:ext cx="4660900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825500" y="1290299"/>
            <a:ext cx="5669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第六題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發生大地震後，你覺得高年級學生可以做些什麼事情？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0900" y="3111501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分析結果如下：</a:t>
            </a:r>
          </a:p>
          <a:p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測者覺得高年級學生可以做的是關懷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災民占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70.2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再者是協助災區整理重建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家園占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52.5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F35312EC-3547-4D34-9E02-54FBE31D377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4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訪問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5" name="直線接點 74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23"/>
          <p:cNvGrpSpPr/>
          <p:nvPr/>
        </p:nvGrpSpPr>
        <p:grpSpPr>
          <a:xfrm>
            <a:off x="1070785" y="2110920"/>
            <a:ext cx="2341038" cy="2709185"/>
            <a:chOff x="2609212" y="1408365"/>
            <a:chExt cx="2341038" cy="2709185"/>
          </a:xfrm>
        </p:grpSpPr>
        <p:sp>
          <p:nvSpPr>
            <p:cNvPr id="78" name="任意多边形 5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FF993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任意多边形 5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64"/>
          <p:cNvGrpSpPr/>
          <p:nvPr/>
        </p:nvGrpSpPr>
        <p:grpSpPr>
          <a:xfrm>
            <a:off x="3648243" y="2110920"/>
            <a:ext cx="2341038" cy="2709185"/>
            <a:chOff x="2609212" y="1408365"/>
            <a:chExt cx="2341038" cy="2709185"/>
          </a:xfrm>
        </p:grpSpPr>
        <p:sp>
          <p:nvSpPr>
            <p:cNvPr id="81" name="任意多边形 65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FF993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任意多边形 66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67"/>
          <p:cNvGrpSpPr/>
          <p:nvPr/>
        </p:nvGrpSpPr>
        <p:grpSpPr>
          <a:xfrm>
            <a:off x="6215231" y="2110920"/>
            <a:ext cx="2341038" cy="2709185"/>
            <a:chOff x="2609212" y="1408365"/>
            <a:chExt cx="2341038" cy="2709185"/>
          </a:xfrm>
        </p:grpSpPr>
        <p:sp>
          <p:nvSpPr>
            <p:cNvPr id="84" name="任意多边形 6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FF993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任意多边形 6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组合 70"/>
          <p:cNvGrpSpPr/>
          <p:nvPr/>
        </p:nvGrpSpPr>
        <p:grpSpPr>
          <a:xfrm>
            <a:off x="8889335" y="2110920"/>
            <a:ext cx="2341038" cy="2709185"/>
            <a:chOff x="2609212" y="1408365"/>
            <a:chExt cx="2341038" cy="2709185"/>
          </a:xfrm>
        </p:grpSpPr>
        <p:sp>
          <p:nvSpPr>
            <p:cNvPr id="87" name="任意多边形 71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FF993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任意多边形 72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Freeform 13"/>
          <p:cNvSpPr>
            <a:spLocks noEditPoints="1"/>
          </p:cNvSpPr>
          <p:nvPr/>
        </p:nvSpPr>
        <p:spPr bwMode="auto">
          <a:xfrm>
            <a:off x="9684483" y="2597898"/>
            <a:ext cx="557121" cy="558048"/>
          </a:xfrm>
          <a:custGeom>
            <a:avLst/>
            <a:gdLst>
              <a:gd name="T0" fmla="*/ 101 w 254"/>
              <a:gd name="T1" fmla="*/ 63 h 254"/>
              <a:gd name="T2" fmla="*/ 62 w 254"/>
              <a:gd name="T3" fmla="*/ 102 h 254"/>
              <a:gd name="T4" fmla="*/ 94 w 254"/>
              <a:gd name="T5" fmla="*/ 18 h 254"/>
              <a:gd name="T6" fmla="*/ 152 w 254"/>
              <a:gd name="T7" fmla="*/ 63 h 254"/>
              <a:gd name="T8" fmla="*/ 191 w 254"/>
              <a:gd name="T9" fmla="*/ 102 h 254"/>
              <a:gd name="T10" fmla="*/ 159 w 254"/>
              <a:gd name="T11" fmla="*/ 18 h 254"/>
              <a:gd name="T12" fmla="*/ 191 w 254"/>
              <a:gd name="T13" fmla="*/ 152 h 254"/>
              <a:gd name="T14" fmla="*/ 152 w 254"/>
              <a:gd name="T15" fmla="*/ 191 h 254"/>
              <a:gd name="T16" fmla="*/ 236 w 254"/>
              <a:gd name="T17" fmla="*/ 160 h 254"/>
              <a:gd name="T18" fmla="*/ 17 w 254"/>
              <a:gd name="T19" fmla="*/ 160 h 254"/>
              <a:gd name="T20" fmla="*/ 101 w 254"/>
              <a:gd name="T21" fmla="*/ 191 h 254"/>
              <a:gd name="T22" fmla="*/ 62 w 254"/>
              <a:gd name="T23" fmla="*/ 152 h 254"/>
              <a:gd name="T24" fmla="*/ 240 w 254"/>
              <a:gd name="T25" fmla="*/ 105 h 254"/>
              <a:gd name="T26" fmla="*/ 194 w 254"/>
              <a:gd name="T27" fmla="*/ 141 h 254"/>
              <a:gd name="T28" fmla="*/ 244 w 254"/>
              <a:gd name="T29" fmla="*/ 145 h 254"/>
              <a:gd name="T30" fmla="*/ 160 w 254"/>
              <a:gd name="T31" fmla="*/ 241 h 254"/>
              <a:gd name="T32" fmla="*/ 216 w 254"/>
              <a:gd name="T33" fmla="*/ 215 h 254"/>
              <a:gd name="T34" fmla="*/ 251 w 254"/>
              <a:gd name="T35" fmla="*/ 135 h 254"/>
              <a:gd name="T36" fmla="*/ 251 w 254"/>
              <a:gd name="T37" fmla="*/ 119 h 254"/>
              <a:gd name="T38" fmla="*/ 249 w 254"/>
              <a:gd name="T39" fmla="*/ 129 h 254"/>
              <a:gd name="T40" fmla="*/ 247 w 254"/>
              <a:gd name="T41" fmla="*/ 127 h 254"/>
              <a:gd name="T42" fmla="*/ 245 w 254"/>
              <a:gd name="T43" fmla="*/ 131 h 254"/>
              <a:gd name="T44" fmla="*/ 246 w 254"/>
              <a:gd name="T45" fmla="*/ 122 h 254"/>
              <a:gd name="T46" fmla="*/ 249 w 254"/>
              <a:gd name="T47" fmla="*/ 130 h 254"/>
              <a:gd name="T48" fmla="*/ 112 w 254"/>
              <a:gd name="T49" fmla="*/ 195 h 254"/>
              <a:gd name="T50" fmla="*/ 110 w 254"/>
              <a:gd name="T51" fmla="*/ 244 h 254"/>
              <a:gd name="T52" fmla="*/ 12 w 254"/>
              <a:gd name="T53" fmla="*/ 160 h 254"/>
              <a:gd name="T54" fmla="*/ 36 w 254"/>
              <a:gd name="T55" fmla="*/ 214 h 254"/>
              <a:gd name="T56" fmla="*/ 118 w 254"/>
              <a:gd name="T57" fmla="*/ 251 h 254"/>
              <a:gd name="T58" fmla="*/ 135 w 254"/>
              <a:gd name="T59" fmla="*/ 251 h 254"/>
              <a:gd name="T60" fmla="*/ 141 w 254"/>
              <a:gd name="T61" fmla="*/ 195 h 254"/>
              <a:gd name="T62" fmla="*/ 124 w 254"/>
              <a:gd name="T63" fmla="*/ 250 h 254"/>
              <a:gd name="T64" fmla="*/ 125 w 254"/>
              <a:gd name="T65" fmla="*/ 250 h 254"/>
              <a:gd name="T66" fmla="*/ 125 w 254"/>
              <a:gd name="T67" fmla="*/ 245 h 254"/>
              <a:gd name="T68" fmla="*/ 127 w 254"/>
              <a:gd name="T69" fmla="*/ 242 h 254"/>
              <a:gd name="T70" fmla="*/ 127 w 254"/>
              <a:gd name="T71" fmla="*/ 251 h 254"/>
              <a:gd name="T72" fmla="*/ 13 w 254"/>
              <a:gd name="T73" fmla="*/ 105 h 254"/>
              <a:gd name="T74" fmla="*/ 41 w 254"/>
              <a:gd name="T75" fmla="*/ 44 h 254"/>
              <a:gd name="T76" fmla="*/ 93 w 254"/>
              <a:gd name="T77" fmla="*/ 9 h 254"/>
              <a:gd name="T78" fmla="*/ 4 w 254"/>
              <a:gd name="T79" fmla="*/ 117 h 254"/>
              <a:gd name="T80" fmla="*/ 0 w 254"/>
              <a:gd name="T81" fmla="*/ 127 h 254"/>
              <a:gd name="T82" fmla="*/ 13 w 254"/>
              <a:gd name="T83" fmla="*/ 149 h 254"/>
              <a:gd name="T84" fmla="*/ 59 w 254"/>
              <a:gd name="T85" fmla="*/ 113 h 254"/>
              <a:gd name="T86" fmla="*/ 3 w 254"/>
              <a:gd name="T87" fmla="*/ 127 h 254"/>
              <a:gd name="T88" fmla="*/ 4 w 254"/>
              <a:gd name="T89" fmla="*/ 126 h 254"/>
              <a:gd name="T90" fmla="*/ 6 w 254"/>
              <a:gd name="T91" fmla="*/ 129 h 254"/>
              <a:gd name="T92" fmla="*/ 8 w 254"/>
              <a:gd name="T93" fmla="*/ 123 h 254"/>
              <a:gd name="T94" fmla="*/ 7 w 254"/>
              <a:gd name="T95" fmla="*/ 132 h 254"/>
              <a:gd name="T96" fmla="*/ 138 w 254"/>
              <a:gd name="T97" fmla="*/ 5 h 254"/>
              <a:gd name="T98" fmla="*/ 127 w 254"/>
              <a:gd name="T99" fmla="*/ 0 h 254"/>
              <a:gd name="T100" fmla="*/ 105 w 254"/>
              <a:gd name="T101" fmla="*/ 14 h 254"/>
              <a:gd name="T102" fmla="*/ 141 w 254"/>
              <a:gd name="T103" fmla="*/ 59 h 254"/>
              <a:gd name="T104" fmla="*/ 144 w 254"/>
              <a:gd name="T105" fmla="*/ 10 h 254"/>
              <a:gd name="T106" fmla="*/ 240 w 254"/>
              <a:gd name="T107" fmla="*/ 94 h 254"/>
              <a:gd name="T108" fmla="*/ 216 w 254"/>
              <a:gd name="T109" fmla="*/ 39 h 254"/>
              <a:gd name="T110" fmla="*/ 122 w 254"/>
              <a:gd name="T111" fmla="*/ 7 h 254"/>
              <a:gd name="T112" fmla="*/ 130 w 254"/>
              <a:gd name="T113" fmla="*/ 5 h 254"/>
              <a:gd name="T114" fmla="*/ 128 w 254"/>
              <a:gd name="T115" fmla="*/ 5 h 254"/>
              <a:gd name="T116" fmla="*/ 128 w 254"/>
              <a:gd name="T117" fmla="*/ 9 h 254"/>
              <a:gd name="T118" fmla="*/ 127 w 254"/>
              <a:gd name="T119" fmla="*/ 1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" h="254">
                <a:moveTo>
                  <a:pt x="94" y="18"/>
                </a:moveTo>
                <a:cubicBezTo>
                  <a:pt x="101" y="63"/>
                  <a:pt x="101" y="63"/>
                  <a:pt x="101" y="63"/>
                </a:cubicBezTo>
                <a:cubicBezTo>
                  <a:pt x="93" y="66"/>
                  <a:pt x="85" y="71"/>
                  <a:pt x="78" y="78"/>
                </a:cubicBezTo>
                <a:cubicBezTo>
                  <a:pt x="71" y="85"/>
                  <a:pt x="66" y="93"/>
                  <a:pt x="62" y="102"/>
                </a:cubicBezTo>
                <a:cubicBezTo>
                  <a:pt x="17" y="94"/>
                  <a:pt x="17" y="94"/>
                  <a:pt x="17" y="94"/>
                </a:cubicBezTo>
                <a:cubicBezTo>
                  <a:pt x="28" y="58"/>
                  <a:pt x="57" y="29"/>
                  <a:pt x="94" y="18"/>
                </a:cubicBezTo>
                <a:close/>
                <a:moveTo>
                  <a:pt x="159" y="18"/>
                </a:moveTo>
                <a:cubicBezTo>
                  <a:pt x="152" y="63"/>
                  <a:pt x="152" y="63"/>
                  <a:pt x="152" y="63"/>
                </a:cubicBezTo>
                <a:cubicBezTo>
                  <a:pt x="161" y="66"/>
                  <a:pt x="169" y="71"/>
                  <a:pt x="176" y="78"/>
                </a:cubicBezTo>
                <a:cubicBezTo>
                  <a:pt x="183" y="85"/>
                  <a:pt x="188" y="93"/>
                  <a:pt x="191" y="102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25" y="58"/>
                  <a:pt x="196" y="29"/>
                  <a:pt x="159" y="18"/>
                </a:cubicBezTo>
                <a:close/>
                <a:moveTo>
                  <a:pt x="236" y="160"/>
                </a:moveTo>
                <a:cubicBezTo>
                  <a:pt x="191" y="152"/>
                  <a:pt x="191" y="152"/>
                  <a:pt x="191" y="152"/>
                </a:cubicBezTo>
                <a:cubicBezTo>
                  <a:pt x="188" y="161"/>
                  <a:pt x="183" y="169"/>
                  <a:pt x="176" y="176"/>
                </a:cubicBezTo>
                <a:cubicBezTo>
                  <a:pt x="169" y="183"/>
                  <a:pt x="161" y="188"/>
                  <a:pt x="152" y="191"/>
                </a:cubicBezTo>
                <a:cubicBezTo>
                  <a:pt x="159" y="236"/>
                  <a:pt x="159" y="236"/>
                  <a:pt x="159" y="236"/>
                </a:cubicBezTo>
                <a:cubicBezTo>
                  <a:pt x="196" y="225"/>
                  <a:pt x="225" y="196"/>
                  <a:pt x="236" y="160"/>
                </a:cubicBezTo>
                <a:close/>
                <a:moveTo>
                  <a:pt x="62" y="152"/>
                </a:moveTo>
                <a:cubicBezTo>
                  <a:pt x="17" y="160"/>
                  <a:pt x="17" y="160"/>
                  <a:pt x="17" y="160"/>
                </a:cubicBezTo>
                <a:cubicBezTo>
                  <a:pt x="28" y="196"/>
                  <a:pt x="57" y="225"/>
                  <a:pt x="94" y="236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3" y="188"/>
                  <a:pt x="85" y="183"/>
                  <a:pt x="78" y="176"/>
                </a:cubicBezTo>
                <a:cubicBezTo>
                  <a:pt x="71" y="169"/>
                  <a:pt x="66" y="161"/>
                  <a:pt x="62" y="152"/>
                </a:cubicBezTo>
                <a:close/>
                <a:moveTo>
                  <a:pt x="251" y="119"/>
                </a:moveTo>
                <a:cubicBezTo>
                  <a:pt x="249" y="117"/>
                  <a:pt x="240" y="105"/>
                  <a:pt x="240" y="105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6" y="122"/>
                  <a:pt x="196" y="132"/>
                  <a:pt x="194" y="141"/>
                </a:cubicBezTo>
                <a:cubicBezTo>
                  <a:pt x="240" y="149"/>
                  <a:pt x="240" y="149"/>
                  <a:pt x="240" y="149"/>
                </a:cubicBezTo>
                <a:cubicBezTo>
                  <a:pt x="240" y="149"/>
                  <a:pt x="242" y="147"/>
                  <a:pt x="244" y="145"/>
                </a:cubicBezTo>
                <a:cubicBezTo>
                  <a:pt x="240" y="171"/>
                  <a:pt x="230" y="195"/>
                  <a:pt x="213" y="212"/>
                </a:cubicBezTo>
                <a:cubicBezTo>
                  <a:pt x="200" y="226"/>
                  <a:pt x="181" y="236"/>
                  <a:pt x="160" y="241"/>
                </a:cubicBezTo>
                <a:cubicBezTo>
                  <a:pt x="161" y="246"/>
                  <a:pt x="161" y="246"/>
                  <a:pt x="161" y="246"/>
                </a:cubicBezTo>
                <a:cubicBezTo>
                  <a:pt x="183" y="240"/>
                  <a:pt x="202" y="229"/>
                  <a:pt x="216" y="215"/>
                </a:cubicBezTo>
                <a:cubicBezTo>
                  <a:pt x="235" y="196"/>
                  <a:pt x="247" y="168"/>
                  <a:pt x="249" y="138"/>
                </a:cubicBezTo>
                <a:cubicBezTo>
                  <a:pt x="250" y="137"/>
                  <a:pt x="250" y="136"/>
                  <a:pt x="251" y="135"/>
                </a:cubicBezTo>
                <a:cubicBezTo>
                  <a:pt x="252" y="133"/>
                  <a:pt x="254" y="131"/>
                  <a:pt x="254" y="127"/>
                </a:cubicBezTo>
                <a:cubicBezTo>
                  <a:pt x="254" y="123"/>
                  <a:pt x="252" y="121"/>
                  <a:pt x="251" y="119"/>
                </a:cubicBezTo>
                <a:close/>
                <a:moveTo>
                  <a:pt x="249" y="130"/>
                </a:moveTo>
                <a:cubicBezTo>
                  <a:pt x="249" y="130"/>
                  <a:pt x="249" y="129"/>
                  <a:pt x="249" y="129"/>
                </a:cubicBezTo>
                <a:cubicBezTo>
                  <a:pt x="249" y="128"/>
                  <a:pt x="248" y="127"/>
                  <a:pt x="247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46" y="127"/>
                  <a:pt x="245" y="128"/>
                  <a:pt x="245" y="129"/>
                </a:cubicBezTo>
                <a:cubicBezTo>
                  <a:pt x="245" y="130"/>
                  <a:pt x="245" y="130"/>
                  <a:pt x="245" y="131"/>
                </a:cubicBezTo>
                <a:cubicBezTo>
                  <a:pt x="243" y="131"/>
                  <a:pt x="242" y="129"/>
                  <a:pt x="242" y="127"/>
                </a:cubicBezTo>
                <a:cubicBezTo>
                  <a:pt x="242" y="125"/>
                  <a:pt x="244" y="122"/>
                  <a:pt x="246" y="122"/>
                </a:cubicBezTo>
                <a:cubicBezTo>
                  <a:pt x="249" y="122"/>
                  <a:pt x="251" y="125"/>
                  <a:pt x="251" y="127"/>
                </a:cubicBezTo>
                <a:cubicBezTo>
                  <a:pt x="251" y="128"/>
                  <a:pt x="250" y="130"/>
                  <a:pt x="249" y="130"/>
                </a:cubicBezTo>
                <a:close/>
                <a:moveTo>
                  <a:pt x="141" y="195"/>
                </a:moveTo>
                <a:cubicBezTo>
                  <a:pt x="132" y="197"/>
                  <a:pt x="122" y="197"/>
                  <a:pt x="112" y="195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05" y="241"/>
                  <a:pt x="107" y="242"/>
                  <a:pt x="110" y="244"/>
                </a:cubicBezTo>
                <a:cubicBezTo>
                  <a:pt x="82" y="241"/>
                  <a:pt x="57" y="229"/>
                  <a:pt x="39" y="211"/>
                </a:cubicBezTo>
                <a:cubicBezTo>
                  <a:pt x="26" y="198"/>
                  <a:pt x="17" y="181"/>
                  <a:pt x="12" y="160"/>
                </a:cubicBezTo>
                <a:cubicBezTo>
                  <a:pt x="7" y="161"/>
                  <a:pt x="7" y="161"/>
                  <a:pt x="7" y="161"/>
                </a:cubicBezTo>
                <a:cubicBezTo>
                  <a:pt x="12" y="182"/>
                  <a:pt x="22" y="200"/>
                  <a:pt x="36" y="214"/>
                </a:cubicBezTo>
                <a:cubicBezTo>
                  <a:pt x="56" y="234"/>
                  <a:pt x="85" y="247"/>
                  <a:pt x="116" y="249"/>
                </a:cubicBezTo>
                <a:cubicBezTo>
                  <a:pt x="117" y="250"/>
                  <a:pt x="118" y="251"/>
                  <a:pt x="118" y="251"/>
                </a:cubicBezTo>
                <a:cubicBezTo>
                  <a:pt x="121" y="253"/>
                  <a:pt x="123" y="254"/>
                  <a:pt x="127" y="254"/>
                </a:cubicBezTo>
                <a:cubicBezTo>
                  <a:pt x="131" y="254"/>
                  <a:pt x="133" y="252"/>
                  <a:pt x="135" y="251"/>
                </a:cubicBezTo>
                <a:cubicBezTo>
                  <a:pt x="137" y="250"/>
                  <a:pt x="149" y="241"/>
                  <a:pt x="149" y="241"/>
                </a:cubicBezTo>
                <a:lnTo>
                  <a:pt x="141" y="195"/>
                </a:lnTo>
                <a:close/>
                <a:moveTo>
                  <a:pt x="127" y="251"/>
                </a:moveTo>
                <a:cubicBezTo>
                  <a:pt x="126" y="251"/>
                  <a:pt x="124" y="251"/>
                  <a:pt x="124" y="250"/>
                </a:cubicBezTo>
                <a:cubicBezTo>
                  <a:pt x="124" y="250"/>
                  <a:pt x="124" y="250"/>
                  <a:pt x="125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6" y="250"/>
                  <a:pt x="127" y="249"/>
                  <a:pt x="127" y="248"/>
                </a:cubicBezTo>
                <a:cubicBezTo>
                  <a:pt x="127" y="246"/>
                  <a:pt x="126" y="245"/>
                  <a:pt x="125" y="245"/>
                </a:cubicBezTo>
                <a:cubicBezTo>
                  <a:pt x="124" y="245"/>
                  <a:pt x="123" y="245"/>
                  <a:pt x="123" y="245"/>
                </a:cubicBezTo>
                <a:cubicBezTo>
                  <a:pt x="123" y="243"/>
                  <a:pt x="125" y="242"/>
                  <a:pt x="127" y="242"/>
                </a:cubicBezTo>
                <a:cubicBezTo>
                  <a:pt x="129" y="242"/>
                  <a:pt x="131" y="244"/>
                  <a:pt x="131" y="247"/>
                </a:cubicBezTo>
                <a:cubicBezTo>
                  <a:pt x="131" y="249"/>
                  <a:pt x="129" y="251"/>
                  <a:pt x="127" y="251"/>
                </a:cubicBezTo>
                <a:close/>
                <a:moveTo>
                  <a:pt x="59" y="113"/>
                </a:move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1" y="108"/>
                  <a:pt x="9" y="110"/>
                </a:cubicBezTo>
                <a:cubicBezTo>
                  <a:pt x="13" y="84"/>
                  <a:pt x="23" y="62"/>
                  <a:pt x="41" y="44"/>
                </a:cubicBezTo>
                <a:cubicBezTo>
                  <a:pt x="55" y="30"/>
                  <a:pt x="74" y="19"/>
                  <a:pt x="94" y="14"/>
                </a:cubicBezTo>
                <a:cubicBezTo>
                  <a:pt x="93" y="9"/>
                  <a:pt x="93" y="9"/>
                  <a:pt x="93" y="9"/>
                </a:cubicBezTo>
                <a:cubicBezTo>
                  <a:pt x="72" y="15"/>
                  <a:pt x="53" y="26"/>
                  <a:pt x="38" y="41"/>
                </a:cubicBezTo>
                <a:cubicBezTo>
                  <a:pt x="18" y="61"/>
                  <a:pt x="6" y="87"/>
                  <a:pt x="4" y="117"/>
                </a:cubicBezTo>
                <a:cubicBezTo>
                  <a:pt x="4" y="118"/>
                  <a:pt x="3" y="118"/>
                  <a:pt x="3" y="119"/>
                </a:cubicBezTo>
                <a:cubicBezTo>
                  <a:pt x="1" y="121"/>
                  <a:pt x="0" y="123"/>
                  <a:pt x="0" y="127"/>
                </a:cubicBezTo>
                <a:cubicBezTo>
                  <a:pt x="0" y="131"/>
                  <a:pt x="1" y="133"/>
                  <a:pt x="3" y="135"/>
                </a:cubicBezTo>
                <a:cubicBezTo>
                  <a:pt x="4" y="138"/>
                  <a:pt x="13" y="149"/>
                  <a:pt x="13" y="149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7" y="132"/>
                  <a:pt x="57" y="122"/>
                  <a:pt x="59" y="113"/>
                </a:cubicBezTo>
                <a:close/>
                <a:moveTo>
                  <a:pt x="7" y="132"/>
                </a:moveTo>
                <a:cubicBezTo>
                  <a:pt x="5" y="132"/>
                  <a:pt x="3" y="130"/>
                  <a:pt x="3" y="127"/>
                </a:cubicBezTo>
                <a:cubicBezTo>
                  <a:pt x="3" y="126"/>
                  <a:pt x="3" y="125"/>
                  <a:pt x="4" y="124"/>
                </a:cubicBezTo>
                <a:cubicBezTo>
                  <a:pt x="4" y="125"/>
                  <a:pt x="4" y="126"/>
                  <a:pt x="4" y="126"/>
                </a:cubicBezTo>
                <a:cubicBezTo>
                  <a:pt x="4" y="128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7" y="129"/>
                  <a:pt x="8" y="128"/>
                  <a:pt x="8" y="126"/>
                </a:cubicBezTo>
                <a:cubicBezTo>
                  <a:pt x="8" y="125"/>
                  <a:pt x="8" y="124"/>
                  <a:pt x="8" y="123"/>
                </a:cubicBezTo>
                <a:cubicBezTo>
                  <a:pt x="10" y="123"/>
                  <a:pt x="12" y="125"/>
                  <a:pt x="12" y="127"/>
                </a:cubicBezTo>
                <a:cubicBezTo>
                  <a:pt x="12" y="130"/>
                  <a:pt x="10" y="132"/>
                  <a:pt x="7" y="132"/>
                </a:cubicBezTo>
                <a:close/>
                <a:moveTo>
                  <a:pt x="216" y="39"/>
                </a:moveTo>
                <a:cubicBezTo>
                  <a:pt x="197" y="20"/>
                  <a:pt x="169" y="7"/>
                  <a:pt x="138" y="5"/>
                </a:cubicBezTo>
                <a:cubicBezTo>
                  <a:pt x="137" y="4"/>
                  <a:pt x="136" y="3"/>
                  <a:pt x="135" y="3"/>
                </a:cubicBezTo>
                <a:cubicBezTo>
                  <a:pt x="133" y="2"/>
                  <a:pt x="131" y="0"/>
                  <a:pt x="127" y="0"/>
                </a:cubicBezTo>
                <a:cubicBezTo>
                  <a:pt x="123" y="0"/>
                  <a:pt x="121" y="2"/>
                  <a:pt x="118" y="3"/>
                </a:cubicBezTo>
                <a:cubicBezTo>
                  <a:pt x="116" y="5"/>
                  <a:pt x="105" y="14"/>
                  <a:pt x="105" y="14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2" y="57"/>
                  <a:pt x="132" y="57"/>
                  <a:pt x="141" y="59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4"/>
                  <a:pt x="147" y="12"/>
                  <a:pt x="144" y="10"/>
                </a:cubicBezTo>
                <a:cubicBezTo>
                  <a:pt x="171" y="14"/>
                  <a:pt x="196" y="25"/>
                  <a:pt x="213" y="42"/>
                </a:cubicBezTo>
                <a:cubicBezTo>
                  <a:pt x="226" y="56"/>
                  <a:pt x="235" y="74"/>
                  <a:pt x="240" y="94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0" y="72"/>
                  <a:pt x="230" y="53"/>
                  <a:pt x="216" y="39"/>
                </a:cubicBezTo>
                <a:close/>
                <a:moveTo>
                  <a:pt x="127" y="12"/>
                </a:moveTo>
                <a:cubicBezTo>
                  <a:pt x="124" y="12"/>
                  <a:pt x="122" y="10"/>
                  <a:pt x="122" y="7"/>
                </a:cubicBezTo>
                <a:cubicBezTo>
                  <a:pt x="122" y="5"/>
                  <a:pt x="124" y="3"/>
                  <a:pt x="127" y="3"/>
                </a:cubicBezTo>
                <a:cubicBezTo>
                  <a:pt x="128" y="3"/>
                  <a:pt x="129" y="4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7" y="5"/>
                  <a:pt x="126" y="6"/>
                  <a:pt x="125" y="7"/>
                </a:cubicBezTo>
                <a:cubicBezTo>
                  <a:pt x="125" y="8"/>
                  <a:pt x="126" y="9"/>
                  <a:pt x="128" y="9"/>
                </a:cubicBezTo>
                <a:cubicBezTo>
                  <a:pt x="129" y="9"/>
                  <a:pt x="130" y="9"/>
                  <a:pt x="131" y="9"/>
                </a:cubicBezTo>
                <a:cubicBezTo>
                  <a:pt x="130" y="11"/>
                  <a:pt x="129" y="12"/>
                  <a:pt x="127" y="12"/>
                </a:cubicBezTo>
                <a:close/>
              </a:path>
            </a:pathLst>
          </a:custGeom>
          <a:solidFill>
            <a:srgbClr val="E77F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1"/>
          <p:cNvSpPr>
            <a:spLocks noEditPoints="1"/>
          </p:cNvSpPr>
          <p:nvPr/>
        </p:nvSpPr>
        <p:spPr bwMode="auto">
          <a:xfrm>
            <a:off x="4359716" y="2642123"/>
            <a:ext cx="620156" cy="585857"/>
          </a:xfrm>
          <a:custGeom>
            <a:avLst/>
            <a:gdLst>
              <a:gd name="T0" fmla="*/ 68 w 283"/>
              <a:gd name="T1" fmla="*/ 150 h 267"/>
              <a:gd name="T2" fmla="*/ 92 w 283"/>
              <a:gd name="T3" fmla="*/ 161 h 267"/>
              <a:gd name="T4" fmla="*/ 115 w 283"/>
              <a:gd name="T5" fmla="*/ 149 h 267"/>
              <a:gd name="T6" fmla="*/ 138 w 283"/>
              <a:gd name="T7" fmla="*/ 161 h 267"/>
              <a:gd name="T8" fmla="*/ 163 w 283"/>
              <a:gd name="T9" fmla="*/ 148 h 267"/>
              <a:gd name="T10" fmla="*/ 182 w 283"/>
              <a:gd name="T11" fmla="*/ 149 h 267"/>
              <a:gd name="T12" fmla="*/ 208 w 283"/>
              <a:gd name="T13" fmla="*/ 152 h 267"/>
              <a:gd name="T14" fmla="*/ 228 w 283"/>
              <a:gd name="T15" fmla="*/ 147 h 267"/>
              <a:gd name="T16" fmla="*/ 199 w 283"/>
              <a:gd name="T17" fmla="*/ 107 h 267"/>
              <a:gd name="T18" fmla="*/ 169 w 283"/>
              <a:gd name="T19" fmla="*/ 90 h 267"/>
              <a:gd name="T20" fmla="*/ 141 w 283"/>
              <a:gd name="T21" fmla="*/ 108 h 267"/>
              <a:gd name="T22" fmla="*/ 114 w 283"/>
              <a:gd name="T23" fmla="*/ 90 h 267"/>
              <a:gd name="T24" fmla="*/ 84 w 283"/>
              <a:gd name="T25" fmla="*/ 107 h 267"/>
              <a:gd name="T26" fmla="*/ 55 w 283"/>
              <a:gd name="T27" fmla="*/ 147 h 267"/>
              <a:gd name="T28" fmla="*/ 89 w 283"/>
              <a:gd name="T29" fmla="*/ 97 h 267"/>
              <a:gd name="T30" fmla="*/ 92 w 283"/>
              <a:gd name="T31" fmla="*/ 79 h 267"/>
              <a:gd name="T32" fmla="*/ 205 w 283"/>
              <a:gd name="T33" fmla="*/ 80 h 267"/>
              <a:gd name="T34" fmla="*/ 183 w 283"/>
              <a:gd name="T35" fmla="*/ 77 h 267"/>
              <a:gd name="T36" fmla="*/ 205 w 283"/>
              <a:gd name="T37" fmla="*/ 80 h 267"/>
              <a:gd name="T38" fmla="*/ 129 w 283"/>
              <a:gd name="T39" fmla="*/ 82 h 267"/>
              <a:gd name="T40" fmla="*/ 141 w 283"/>
              <a:gd name="T41" fmla="*/ 79 h 267"/>
              <a:gd name="T42" fmla="*/ 283 w 283"/>
              <a:gd name="T43" fmla="*/ 267 h 267"/>
              <a:gd name="T44" fmla="*/ 283 w 283"/>
              <a:gd name="T45" fmla="*/ 256 h 267"/>
              <a:gd name="T46" fmla="*/ 230 w 283"/>
              <a:gd name="T47" fmla="*/ 192 h 267"/>
              <a:gd name="T48" fmla="*/ 200 w 283"/>
              <a:gd name="T49" fmla="*/ 172 h 267"/>
              <a:gd name="T50" fmla="*/ 169 w 283"/>
              <a:gd name="T51" fmla="*/ 193 h 267"/>
              <a:gd name="T52" fmla="*/ 138 w 283"/>
              <a:gd name="T53" fmla="*/ 172 h 267"/>
              <a:gd name="T54" fmla="*/ 111 w 283"/>
              <a:gd name="T55" fmla="*/ 191 h 267"/>
              <a:gd name="T56" fmla="*/ 63 w 283"/>
              <a:gd name="T57" fmla="*/ 192 h 267"/>
              <a:gd name="T58" fmla="*/ 38 w 283"/>
              <a:gd name="T59" fmla="*/ 174 h 267"/>
              <a:gd name="T60" fmla="*/ 260 w 283"/>
              <a:gd name="T61" fmla="*/ 243 h 267"/>
              <a:gd name="T62" fmla="*/ 70 w 283"/>
              <a:gd name="T63" fmla="*/ 162 h 267"/>
              <a:gd name="T64" fmla="*/ 48 w 283"/>
              <a:gd name="T65" fmla="*/ 165 h 267"/>
              <a:gd name="T66" fmla="*/ 70 w 283"/>
              <a:gd name="T67" fmla="*/ 162 h 267"/>
              <a:gd name="T68" fmla="*/ 214 w 283"/>
              <a:gd name="T69" fmla="*/ 162 h 267"/>
              <a:gd name="T70" fmla="*/ 236 w 283"/>
              <a:gd name="T71" fmla="*/ 165 h 267"/>
              <a:gd name="T72" fmla="*/ 115 w 283"/>
              <a:gd name="T73" fmla="*/ 181 h 267"/>
              <a:gd name="T74" fmla="*/ 115 w 283"/>
              <a:gd name="T75" fmla="*/ 163 h 267"/>
              <a:gd name="T76" fmla="*/ 128 w 283"/>
              <a:gd name="T77" fmla="*/ 167 h 267"/>
              <a:gd name="T78" fmla="*/ 156 w 283"/>
              <a:gd name="T79" fmla="*/ 167 h 267"/>
              <a:gd name="T80" fmla="*/ 169 w 283"/>
              <a:gd name="T81" fmla="*/ 163 h 267"/>
              <a:gd name="T82" fmla="*/ 191 w 283"/>
              <a:gd name="T83" fmla="*/ 33 h 267"/>
              <a:gd name="T84" fmla="*/ 125 w 283"/>
              <a:gd name="T85" fmla="*/ 64 h 267"/>
              <a:gd name="T86" fmla="*/ 134 w 283"/>
              <a:gd name="T87" fmla="*/ 12 h 267"/>
              <a:gd name="T88" fmla="*/ 182 w 283"/>
              <a:gd name="T89" fmla="*/ 33 h 267"/>
              <a:gd name="T90" fmla="*/ 137 w 283"/>
              <a:gd name="T91" fmla="*/ 41 h 267"/>
              <a:gd name="T92" fmla="*/ 129 w 283"/>
              <a:gd name="T93" fmla="*/ 20 h 267"/>
              <a:gd name="T94" fmla="*/ 125 w 283"/>
              <a:gd name="T95" fmla="*/ 56 h 267"/>
              <a:gd name="T96" fmla="*/ 146 w 283"/>
              <a:gd name="T97" fmla="*/ 20 h 267"/>
              <a:gd name="T98" fmla="*/ 158 w 283"/>
              <a:gd name="T99" fmla="*/ 5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" h="267">
                <a:moveTo>
                  <a:pt x="55" y="147"/>
                </a:moveTo>
                <a:cubicBezTo>
                  <a:pt x="59" y="147"/>
                  <a:pt x="63" y="148"/>
                  <a:pt x="66" y="150"/>
                </a:cubicBezTo>
                <a:cubicBezTo>
                  <a:pt x="66" y="150"/>
                  <a:pt x="67" y="150"/>
                  <a:pt x="68" y="150"/>
                </a:cubicBezTo>
                <a:cubicBezTo>
                  <a:pt x="70" y="150"/>
                  <a:pt x="73" y="151"/>
                  <a:pt x="76" y="152"/>
                </a:cubicBezTo>
                <a:cubicBezTo>
                  <a:pt x="79" y="154"/>
                  <a:pt x="82" y="157"/>
                  <a:pt x="84" y="161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3" y="156"/>
                  <a:pt x="97" y="151"/>
                  <a:pt x="102" y="149"/>
                </a:cubicBezTo>
                <a:cubicBezTo>
                  <a:pt x="104" y="148"/>
                  <a:pt x="106" y="148"/>
                  <a:pt x="109" y="148"/>
                </a:cubicBezTo>
                <a:cubicBezTo>
                  <a:pt x="111" y="148"/>
                  <a:pt x="113" y="148"/>
                  <a:pt x="115" y="149"/>
                </a:cubicBezTo>
                <a:cubicBezTo>
                  <a:pt x="117" y="148"/>
                  <a:pt x="119" y="148"/>
                  <a:pt x="121" y="148"/>
                </a:cubicBezTo>
                <a:cubicBezTo>
                  <a:pt x="124" y="148"/>
                  <a:pt x="126" y="148"/>
                  <a:pt x="128" y="149"/>
                </a:cubicBezTo>
                <a:cubicBezTo>
                  <a:pt x="133" y="151"/>
                  <a:pt x="137" y="156"/>
                  <a:pt x="138" y="161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7" y="156"/>
                  <a:pt x="151" y="151"/>
                  <a:pt x="156" y="149"/>
                </a:cubicBezTo>
                <a:cubicBezTo>
                  <a:pt x="158" y="148"/>
                  <a:pt x="160" y="148"/>
                  <a:pt x="163" y="148"/>
                </a:cubicBezTo>
                <a:cubicBezTo>
                  <a:pt x="165" y="148"/>
                  <a:pt x="167" y="148"/>
                  <a:pt x="169" y="149"/>
                </a:cubicBezTo>
                <a:cubicBezTo>
                  <a:pt x="171" y="148"/>
                  <a:pt x="173" y="148"/>
                  <a:pt x="175" y="148"/>
                </a:cubicBezTo>
                <a:cubicBezTo>
                  <a:pt x="178" y="148"/>
                  <a:pt x="180" y="148"/>
                  <a:pt x="182" y="149"/>
                </a:cubicBezTo>
                <a:cubicBezTo>
                  <a:pt x="187" y="151"/>
                  <a:pt x="191" y="156"/>
                  <a:pt x="193" y="161"/>
                </a:cubicBezTo>
                <a:cubicBezTo>
                  <a:pt x="200" y="161"/>
                  <a:pt x="200" y="161"/>
                  <a:pt x="200" y="161"/>
                </a:cubicBezTo>
                <a:cubicBezTo>
                  <a:pt x="202" y="157"/>
                  <a:pt x="205" y="154"/>
                  <a:pt x="208" y="152"/>
                </a:cubicBezTo>
                <a:cubicBezTo>
                  <a:pt x="211" y="151"/>
                  <a:pt x="214" y="150"/>
                  <a:pt x="216" y="150"/>
                </a:cubicBezTo>
                <a:cubicBezTo>
                  <a:pt x="217" y="150"/>
                  <a:pt x="218" y="150"/>
                  <a:pt x="218" y="150"/>
                </a:cubicBezTo>
                <a:cubicBezTo>
                  <a:pt x="221" y="148"/>
                  <a:pt x="224" y="147"/>
                  <a:pt x="228" y="14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05"/>
                  <a:pt x="222" y="96"/>
                  <a:pt x="214" y="92"/>
                </a:cubicBezTo>
                <a:cubicBezTo>
                  <a:pt x="209" y="101"/>
                  <a:pt x="200" y="106"/>
                  <a:pt x="199" y="107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7" y="107"/>
                  <a:pt x="174" y="101"/>
                  <a:pt x="169" y="90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0" y="101"/>
                  <a:pt x="147" y="106"/>
                  <a:pt x="146" y="107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5" y="105"/>
                  <a:pt x="123" y="100"/>
                  <a:pt x="11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09" y="101"/>
                  <a:pt x="96" y="107"/>
                  <a:pt x="93" y="10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3" y="106"/>
                  <a:pt x="74" y="101"/>
                  <a:pt x="69" y="92"/>
                </a:cubicBezTo>
                <a:cubicBezTo>
                  <a:pt x="61" y="96"/>
                  <a:pt x="55" y="105"/>
                  <a:pt x="55" y="115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lose/>
                <a:moveTo>
                  <a:pt x="104" y="84"/>
                </a:moveTo>
                <a:cubicBezTo>
                  <a:pt x="102" y="92"/>
                  <a:pt x="89" y="97"/>
                  <a:pt x="89" y="97"/>
                </a:cubicBezTo>
                <a:cubicBezTo>
                  <a:pt x="89" y="97"/>
                  <a:pt x="77" y="90"/>
                  <a:pt x="78" y="80"/>
                </a:cubicBezTo>
                <a:cubicBezTo>
                  <a:pt x="78" y="77"/>
                  <a:pt x="81" y="74"/>
                  <a:pt x="84" y="74"/>
                </a:cubicBezTo>
                <a:cubicBezTo>
                  <a:pt x="88" y="73"/>
                  <a:pt x="92" y="75"/>
                  <a:pt x="92" y="79"/>
                </a:cubicBezTo>
                <a:cubicBezTo>
                  <a:pt x="94" y="77"/>
                  <a:pt x="97" y="76"/>
                  <a:pt x="100" y="77"/>
                </a:cubicBezTo>
                <a:cubicBezTo>
                  <a:pt x="103" y="79"/>
                  <a:pt x="104" y="81"/>
                  <a:pt x="104" y="84"/>
                </a:cubicBezTo>
                <a:close/>
                <a:moveTo>
                  <a:pt x="205" y="80"/>
                </a:moveTo>
                <a:cubicBezTo>
                  <a:pt x="206" y="90"/>
                  <a:pt x="194" y="97"/>
                  <a:pt x="194" y="97"/>
                </a:cubicBezTo>
                <a:cubicBezTo>
                  <a:pt x="194" y="97"/>
                  <a:pt x="181" y="92"/>
                  <a:pt x="179" y="84"/>
                </a:cubicBezTo>
                <a:cubicBezTo>
                  <a:pt x="179" y="81"/>
                  <a:pt x="180" y="79"/>
                  <a:pt x="183" y="77"/>
                </a:cubicBezTo>
                <a:cubicBezTo>
                  <a:pt x="186" y="76"/>
                  <a:pt x="189" y="77"/>
                  <a:pt x="191" y="79"/>
                </a:cubicBezTo>
                <a:cubicBezTo>
                  <a:pt x="191" y="75"/>
                  <a:pt x="195" y="73"/>
                  <a:pt x="199" y="74"/>
                </a:cubicBezTo>
                <a:cubicBezTo>
                  <a:pt x="202" y="74"/>
                  <a:pt x="205" y="77"/>
                  <a:pt x="205" y="80"/>
                </a:cubicBezTo>
                <a:close/>
                <a:moveTo>
                  <a:pt x="154" y="82"/>
                </a:moveTo>
                <a:cubicBezTo>
                  <a:pt x="154" y="91"/>
                  <a:pt x="141" y="96"/>
                  <a:pt x="141" y="96"/>
                </a:cubicBezTo>
                <a:cubicBezTo>
                  <a:pt x="141" y="96"/>
                  <a:pt x="129" y="91"/>
                  <a:pt x="129" y="82"/>
                </a:cubicBezTo>
                <a:cubicBezTo>
                  <a:pt x="128" y="79"/>
                  <a:pt x="130" y="76"/>
                  <a:pt x="133" y="75"/>
                </a:cubicBezTo>
                <a:cubicBezTo>
                  <a:pt x="137" y="73"/>
                  <a:pt x="140" y="76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3" y="76"/>
                  <a:pt x="146" y="73"/>
                  <a:pt x="150" y="75"/>
                </a:cubicBezTo>
                <a:cubicBezTo>
                  <a:pt x="153" y="76"/>
                  <a:pt x="155" y="79"/>
                  <a:pt x="154" y="82"/>
                </a:cubicBezTo>
                <a:close/>
                <a:moveTo>
                  <a:pt x="283" y="267"/>
                </a:moveTo>
                <a:cubicBezTo>
                  <a:pt x="0" y="267"/>
                  <a:pt x="0" y="267"/>
                  <a:pt x="0" y="267"/>
                </a:cubicBezTo>
                <a:cubicBezTo>
                  <a:pt x="0" y="256"/>
                  <a:pt x="0" y="256"/>
                  <a:pt x="0" y="256"/>
                </a:cubicBezTo>
                <a:cubicBezTo>
                  <a:pt x="283" y="256"/>
                  <a:pt x="283" y="256"/>
                  <a:pt x="283" y="256"/>
                </a:cubicBezTo>
                <a:cubicBezTo>
                  <a:pt x="283" y="267"/>
                  <a:pt x="283" y="267"/>
                  <a:pt x="283" y="267"/>
                </a:cubicBezTo>
                <a:close/>
                <a:moveTo>
                  <a:pt x="246" y="175"/>
                </a:moveTo>
                <a:cubicBezTo>
                  <a:pt x="242" y="185"/>
                  <a:pt x="232" y="191"/>
                  <a:pt x="230" y="192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8" y="191"/>
                  <a:pt x="203" y="185"/>
                  <a:pt x="200" y="172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189" y="185"/>
                  <a:pt x="175" y="191"/>
                  <a:pt x="173" y="191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1"/>
                  <a:pt x="165" y="191"/>
                  <a:pt x="165" y="191"/>
                </a:cubicBezTo>
                <a:cubicBezTo>
                  <a:pt x="162" y="190"/>
                  <a:pt x="149" y="184"/>
                  <a:pt x="146" y="172"/>
                </a:cubicBezTo>
                <a:cubicBezTo>
                  <a:pt x="138" y="172"/>
                  <a:pt x="138" y="172"/>
                  <a:pt x="138" y="172"/>
                </a:cubicBezTo>
                <a:cubicBezTo>
                  <a:pt x="135" y="185"/>
                  <a:pt x="121" y="191"/>
                  <a:pt x="119" y="191"/>
                </a:cubicBezTo>
                <a:cubicBezTo>
                  <a:pt x="115" y="193"/>
                  <a:pt x="115" y="193"/>
                  <a:pt x="115" y="193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08" y="190"/>
                  <a:pt x="95" y="184"/>
                  <a:pt x="92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1" y="185"/>
                  <a:pt x="66" y="191"/>
                  <a:pt x="63" y="192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2" y="191"/>
                  <a:pt x="42" y="185"/>
                  <a:pt x="38" y="174"/>
                </a:cubicBezTo>
                <a:cubicBezTo>
                  <a:pt x="29" y="178"/>
                  <a:pt x="22" y="187"/>
                  <a:pt x="22" y="197"/>
                </a:cubicBezTo>
                <a:cubicBezTo>
                  <a:pt x="22" y="243"/>
                  <a:pt x="22" y="243"/>
                  <a:pt x="22" y="243"/>
                </a:cubicBezTo>
                <a:cubicBezTo>
                  <a:pt x="260" y="243"/>
                  <a:pt x="260" y="243"/>
                  <a:pt x="260" y="243"/>
                </a:cubicBezTo>
                <a:cubicBezTo>
                  <a:pt x="260" y="197"/>
                  <a:pt x="260" y="197"/>
                  <a:pt x="260" y="197"/>
                </a:cubicBezTo>
                <a:cubicBezTo>
                  <a:pt x="260" y="187"/>
                  <a:pt x="254" y="179"/>
                  <a:pt x="246" y="175"/>
                </a:cubicBezTo>
                <a:close/>
                <a:moveTo>
                  <a:pt x="70" y="162"/>
                </a:moveTo>
                <a:cubicBezTo>
                  <a:pt x="67" y="160"/>
                  <a:pt x="64" y="162"/>
                  <a:pt x="62" y="164"/>
                </a:cubicBezTo>
                <a:cubicBezTo>
                  <a:pt x="62" y="160"/>
                  <a:pt x="58" y="158"/>
                  <a:pt x="54" y="158"/>
                </a:cubicBezTo>
                <a:cubicBezTo>
                  <a:pt x="51" y="159"/>
                  <a:pt x="48" y="162"/>
                  <a:pt x="48" y="165"/>
                </a:cubicBezTo>
                <a:cubicBezTo>
                  <a:pt x="47" y="175"/>
                  <a:pt x="59" y="182"/>
                  <a:pt x="59" y="182"/>
                </a:cubicBezTo>
                <a:cubicBezTo>
                  <a:pt x="59" y="182"/>
                  <a:pt x="72" y="177"/>
                  <a:pt x="74" y="169"/>
                </a:cubicBezTo>
                <a:cubicBezTo>
                  <a:pt x="74" y="166"/>
                  <a:pt x="73" y="163"/>
                  <a:pt x="70" y="162"/>
                </a:cubicBezTo>
                <a:close/>
                <a:moveTo>
                  <a:pt x="225" y="182"/>
                </a:moveTo>
                <a:cubicBezTo>
                  <a:pt x="225" y="182"/>
                  <a:pt x="212" y="177"/>
                  <a:pt x="210" y="169"/>
                </a:cubicBezTo>
                <a:cubicBezTo>
                  <a:pt x="210" y="166"/>
                  <a:pt x="211" y="163"/>
                  <a:pt x="214" y="162"/>
                </a:cubicBezTo>
                <a:cubicBezTo>
                  <a:pt x="217" y="160"/>
                  <a:pt x="220" y="162"/>
                  <a:pt x="222" y="164"/>
                </a:cubicBezTo>
                <a:cubicBezTo>
                  <a:pt x="222" y="160"/>
                  <a:pt x="226" y="158"/>
                  <a:pt x="230" y="158"/>
                </a:cubicBezTo>
                <a:cubicBezTo>
                  <a:pt x="233" y="159"/>
                  <a:pt x="236" y="162"/>
                  <a:pt x="236" y="165"/>
                </a:cubicBezTo>
                <a:cubicBezTo>
                  <a:pt x="237" y="175"/>
                  <a:pt x="225" y="182"/>
                  <a:pt x="225" y="182"/>
                </a:cubicBezTo>
                <a:close/>
                <a:moveTo>
                  <a:pt x="128" y="167"/>
                </a:moveTo>
                <a:cubicBezTo>
                  <a:pt x="127" y="176"/>
                  <a:pt x="115" y="181"/>
                  <a:pt x="115" y="181"/>
                </a:cubicBezTo>
                <a:cubicBezTo>
                  <a:pt x="115" y="181"/>
                  <a:pt x="103" y="176"/>
                  <a:pt x="102" y="167"/>
                </a:cubicBezTo>
                <a:cubicBezTo>
                  <a:pt x="102" y="164"/>
                  <a:pt x="103" y="161"/>
                  <a:pt x="106" y="160"/>
                </a:cubicBezTo>
                <a:cubicBezTo>
                  <a:pt x="110" y="158"/>
                  <a:pt x="114" y="161"/>
                  <a:pt x="115" y="163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6" y="161"/>
                  <a:pt x="120" y="158"/>
                  <a:pt x="124" y="160"/>
                </a:cubicBezTo>
                <a:cubicBezTo>
                  <a:pt x="126" y="161"/>
                  <a:pt x="128" y="164"/>
                  <a:pt x="128" y="167"/>
                </a:cubicBezTo>
                <a:close/>
                <a:moveTo>
                  <a:pt x="182" y="167"/>
                </a:moveTo>
                <a:cubicBezTo>
                  <a:pt x="181" y="176"/>
                  <a:pt x="169" y="181"/>
                  <a:pt x="169" y="181"/>
                </a:cubicBezTo>
                <a:cubicBezTo>
                  <a:pt x="169" y="181"/>
                  <a:pt x="157" y="176"/>
                  <a:pt x="156" y="167"/>
                </a:cubicBezTo>
                <a:cubicBezTo>
                  <a:pt x="156" y="164"/>
                  <a:pt x="158" y="161"/>
                  <a:pt x="160" y="160"/>
                </a:cubicBezTo>
                <a:cubicBezTo>
                  <a:pt x="164" y="158"/>
                  <a:pt x="168" y="161"/>
                  <a:pt x="169" y="163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70" y="161"/>
                  <a:pt x="174" y="158"/>
                  <a:pt x="178" y="160"/>
                </a:cubicBezTo>
                <a:cubicBezTo>
                  <a:pt x="181" y="161"/>
                  <a:pt x="182" y="164"/>
                  <a:pt x="182" y="167"/>
                </a:cubicBezTo>
                <a:close/>
                <a:moveTo>
                  <a:pt x="191" y="33"/>
                </a:moveTo>
                <a:cubicBezTo>
                  <a:pt x="191" y="50"/>
                  <a:pt x="176" y="65"/>
                  <a:pt x="158" y="65"/>
                </a:cubicBezTo>
                <a:cubicBezTo>
                  <a:pt x="152" y="65"/>
                  <a:pt x="146" y="63"/>
                  <a:pt x="141" y="59"/>
                </a:cubicBezTo>
                <a:cubicBezTo>
                  <a:pt x="136" y="62"/>
                  <a:pt x="131" y="64"/>
                  <a:pt x="125" y="64"/>
                </a:cubicBezTo>
                <a:cubicBezTo>
                  <a:pt x="110" y="64"/>
                  <a:pt x="98" y="52"/>
                  <a:pt x="98" y="37"/>
                </a:cubicBezTo>
                <a:cubicBezTo>
                  <a:pt x="98" y="23"/>
                  <a:pt x="110" y="11"/>
                  <a:pt x="125" y="11"/>
                </a:cubicBezTo>
                <a:cubicBezTo>
                  <a:pt x="128" y="11"/>
                  <a:pt x="131" y="11"/>
                  <a:pt x="134" y="12"/>
                </a:cubicBezTo>
                <a:cubicBezTo>
                  <a:pt x="140" y="5"/>
                  <a:pt x="148" y="0"/>
                  <a:pt x="158" y="0"/>
                </a:cubicBezTo>
                <a:cubicBezTo>
                  <a:pt x="176" y="0"/>
                  <a:pt x="191" y="15"/>
                  <a:pt x="191" y="33"/>
                </a:cubicBezTo>
                <a:close/>
                <a:moveTo>
                  <a:pt x="182" y="33"/>
                </a:moveTo>
                <a:cubicBezTo>
                  <a:pt x="182" y="20"/>
                  <a:pt x="171" y="9"/>
                  <a:pt x="158" y="9"/>
                </a:cubicBezTo>
                <a:cubicBezTo>
                  <a:pt x="146" y="9"/>
                  <a:pt x="135" y="20"/>
                  <a:pt x="135" y="33"/>
                </a:cubicBezTo>
                <a:cubicBezTo>
                  <a:pt x="135" y="36"/>
                  <a:pt x="136" y="39"/>
                  <a:pt x="137" y="41"/>
                </a:cubicBezTo>
                <a:cubicBezTo>
                  <a:pt x="136" y="44"/>
                  <a:pt x="133" y="47"/>
                  <a:pt x="131" y="49"/>
                </a:cubicBezTo>
                <a:cubicBezTo>
                  <a:pt x="128" y="44"/>
                  <a:pt x="126" y="38"/>
                  <a:pt x="126" y="33"/>
                </a:cubicBezTo>
                <a:cubicBezTo>
                  <a:pt x="126" y="28"/>
                  <a:pt x="127" y="24"/>
                  <a:pt x="129" y="20"/>
                </a:cubicBezTo>
                <a:cubicBezTo>
                  <a:pt x="128" y="20"/>
                  <a:pt x="126" y="19"/>
                  <a:pt x="125" y="19"/>
                </a:cubicBezTo>
                <a:cubicBezTo>
                  <a:pt x="115" y="19"/>
                  <a:pt x="107" y="27"/>
                  <a:pt x="107" y="37"/>
                </a:cubicBezTo>
                <a:cubicBezTo>
                  <a:pt x="107" y="48"/>
                  <a:pt x="115" y="56"/>
                  <a:pt x="125" y="56"/>
                </a:cubicBezTo>
                <a:cubicBezTo>
                  <a:pt x="135" y="56"/>
                  <a:pt x="143" y="48"/>
                  <a:pt x="143" y="37"/>
                </a:cubicBezTo>
                <a:cubicBezTo>
                  <a:pt x="143" y="35"/>
                  <a:pt x="142" y="32"/>
                  <a:pt x="141" y="29"/>
                </a:cubicBezTo>
                <a:cubicBezTo>
                  <a:pt x="142" y="26"/>
                  <a:pt x="143" y="23"/>
                  <a:pt x="146" y="20"/>
                </a:cubicBezTo>
                <a:cubicBezTo>
                  <a:pt x="149" y="25"/>
                  <a:pt x="152" y="31"/>
                  <a:pt x="152" y="37"/>
                </a:cubicBezTo>
                <a:cubicBezTo>
                  <a:pt x="152" y="43"/>
                  <a:pt x="150" y="49"/>
                  <a:pt x="147" y="53"/>
                </a:cubicBezTo>
                <a:cubicBezTo>
                  <a:pt x="150" y="55"/>
                  <a:pt x="154" y="56"/>
                  <a:pt x="158" y="56"/>
                </a:cubicBezTo>
                <a:cubicBezTo>
                  <a:pt x="171" y="56"/>
                  <a:pt x="182" y="46"/>
                  <a:pt x="182" y="33"/>
                </a:cubicBezTo>
                <a:close/>
              </a:path>
            </a:pathLst>
          </a:custGeom>
          <a:solidFill>
            <a:srgbClr val="E77F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27"/>
          <p:cNvSpPr>
            <a:spLocks noEditPoints="1"/>
          </p:cNvSpPr>
          <p:nvPr/>
        </p:nvSpPr>
        <p:spPr bwMode="auto">
          <a:xfrm>
            <a:off x="7077803" y="2614584"/>
            <a:ext cx="469057" cy="541362"/>
          </a:xfrm>
          <a:custGeom>
            <a:avLst/>
            <a:gdLst>
              <a:gd name="T0" fmla="*/ 86 w 214"/>
              <a:gd name="T1" fmla="*/ 47 h 247"/>
              <a:gd name="T2" fmla="*/ 86 w 214"/>
              <a:gd name="T3" fmla="*/ 42 h 247"/>
              <a:gd name="T4" fmla="*/ 100 w 214"/>
              <a:gd name="T5" fmla="*/ 28 h 247"/>
              <a:gd name="T6" fmla="*/ 114 w 214"/>
              <a:gd name="T7" fmla="*/ 28 h 247"/>
              <a:gd name="T8" fmla="*/ 128 w 214"/>
              <a:gd name="T9" fmla="*/ 42 h 247"/>
              <a:gd name="T10" fmla="*/ 128 w 214"/>
              <a:gd name="T11" fmla="*/ 47 h 247"/>
              <a:gd name="T12" fmla="*/ 114 w 214"/>
              <a:gd name="T13" fmla="*/ 61 h 247"/>
              <a:gd name="T14" fmla="*/ 100 w 214"/>
              <a:gd name="T15" fmla="*/ 61 h 247"/>
              <a:gd name="T16" fmla="*/ 86 w 214"/>
              <a:gd name="T17" fmla="*/ 47 h 247"/>
              <a:gd name="T18" fmla="*/ 139 w 214"/>
              <a:gd name="T19" fmla="*/ 42 h 247"/>
              <a:gd name="T20" fmla="*/ 139 w 214"/>
              <a:gd name="T21" fmla="*/ 47 h 247"/>
              <a:gd name="T22" fmla="*/ 137 w 214"/>
              <a:gd name="T23" fmla="*/ 58 h 247"/>
              <a:gd name="T24" fmla="*/ 177 w 214"/>
              <a:gd name="T25" fmla="*/ 62 h 247"/>
              <a:gd name="T26" fmla="*/ 190 w 214"/>
              <a:gd name="T27" fmla="*/ 47 h 247"/>
              <a:gd name="T28" fmla="*/ 179 w 214"/>
              <a:gd name="T29" fmla="*/ 30 h 247"/>
              <a:gd name="T30" fmla="*/ 182 w 214"/>
              <a:gd name="T31" fmla="*/ 10 h 247"/>
              <a:gd name="T32" fmla="*/ 164 w 214"/>
              <a:gd name="T33" fmla="*/ 2 h 247"/>
              <a:gd name="T34" fmla="*/ 130 w 214"/>
              <a:gd name="T35" fmla="*/ 22 h 247"/>
              <a:gd name="T36" fmla="*/ 139 w 214"/>
              <a:gd name="T37" fmla="*/ 42 h 247"/>
              <a:gd name="T38" fmla="*/ 37 w 214"/>
              <a:gd name="T39" fmla="*/ 62 h 247"/>
              <a:gd name="T40" fmla="*/ 77 w 214"/>
              <a:gd name="T41" fmla="*/ 58 h 247"/>
              <a:gd name="T42" fmla="*/ 75 w 214"/>
              <a:gd name="T43" fmla="*/ 47 h 247"/>
              <a:gd name="T44" fmla="*/ 75 w 214"/>
              <a:gd name="T45" fmla="*/ 42 h 247"/>
              <a:gd name="T46" fmla="*/ 84 w 214"/>
              <a:gd name="T47" fmla="*/ 22 h 247"/>
              <a:gd name="T48" fmla="*/ 50 w 214"/>
              <a:gd name="T49" fmla="*/ 2 h 247"/>
              <a:gd name="T50" fmla="*/ 31 w 214"/>
              <a:gd name="T51" fmla="*/ 10 h 247"/>
              <a:gd name="T52" fmla="*/ 35 w 214"/>
              <a:gd name="T53" fmla="*/ 30 h 247"/>
              <a:gd name="T54" fmla="*/ 23 w 214"/>
              <a:gd name="T55" fmla="*/ 47 h 247"/>
              <a:gd name="T56" fmla="*/ 37 w 214"/>
              <a:gd name="T57" fmla="*/ 62 h 247"/>
              <a:gd name="T58" fmla="*/ 9 w 214"/>
              <a:gd name="T59" fmla="*/ 142 h 247"/>
              <a:gd name="T60" fmla="*/ 205 w 214"/>
              <a:gd name="T61" fmla="*/ 142 h 247"/>
              <a:gd name="T62" fmla="*/ 205 w 214"/>
              <a:gd name="T63" fmla="*/ 247 h 247"/>
              <a:gd name="T64" fmla="*/ 9 w 214"/>
              <a:gd name="T65" fmla="*/ 247 h 247"/>
              <a:gd name="T66" fmla="*/ 9 w 214"/>
              <a:gd name="T67" fmla="*/ 142 h 247"/>
              <a:gd name="T68" fmla="*/ 186 w 214"/>
              <a:gd name="T69" fmla="*/ 73 h 247"/>
              <a:gd name="T70" fmla="*/ 28 w 214"/>
              <a:gd name="T71" fmla="*/ 73 h 247"/>
              <a:gd name="T72" fmla="*/ 0 w 214"/>
              <a:gd name="T73" fmla="*/ 100 h 247"/>
              <a:gd name="T74" fmla="*/ 0 w 214"/>
              <a:gd name="T75" fmla="*/ 131 h 247"/>
              <a:gd name="T76" fmla="*/ 89 w 214"/>
              <a:gd name="T77" fmla="*/ 131 h 247"/>
              <a:gd name="T78" fmla="*/ 89 w 214"/>
              <a:gd name="T79" fmla="*/ 85 h 247"/>
              <a:gd name="T80" fmla="*/ 124 w 214"/>
              <a:gd name="T81" fmla="*/ 85 h 247"/>
              <a:gd name="T82" fmla="*/ 124 w 214"/>
              <a:gd name="T83" fmla="*/ 131 h 247"/>
              <a:gd name="T84" fmla="*/ 214 w 214"/>
              <a:gd name="T85" fmla="*/ 131 h 247"/>
              <a:gd name="T86" fmla="*/ 214 w 214"/>
              <a:gd name="T87" fmla="*/ 100 h 247"/>
              <a:gd name="T88" fmla="*/ 186 w 214"/>
              <a:gd name="T89" fmla="*/ 7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247">
                <a:moveTo>
                  <a:pt x="86" y="47"/>
                </a:moveTo>
                <a:cubicBezTo>
                  <a:pt x="86" y="42"/>
                  <a:pt x="86" y="42"/>
                  <a:pt x="86" y="42"/>
                </a:cubicBezTo>
                <a:cubicBezTo>
                  <a:pt x="86" y="33"/>
                  <a:pt x="91" y="28"/>
                  <a:pt x="100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23" y="28"/>
                  <a:pt x="128" y="33"/>
                  <a:pt x="128" y="42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8" y="56"/>
                  <a:pt x="123" y="61"/>
                  <a:pt x="114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1" y="61"/>
                  <a:pt x="86" y="56"/>
                  <a:pt x="86" y="47"/>
                </a:cubicBezTo>
                <a:close/>
                <a:moveTo>
                  <a:pt x="139" y="42"/>
                </a:moveTo>
                <a:cubicBezTo>
                  <a:pt x="139" y="47"/>
                  <a:pt x="139" y="47"/>
                  <a:pt x="139" y="47"/>
                </a:cubicBezTo>
                <a:cubicBezTo>
                  <a:pt x="139" y="51"/>
                  <a:pt x="138" y="55"/>
                  <a:pt x="137" y="58"/>
                </a:cubicBezTo>
                <a:cubicBezTo>
                  <a:pt x="150" y="62"/>
                  <a:pt x="164" y="65"/>
                  <a:pt x="177" y="62"/>
                </a:cubicBezTo>
                <a:cubicBezTo>
                  <a:pt x="184" y="60"/>
                  <a:pt x="190" y="55"/>
                  <a:pt x="190" y="47"/>
                </a:cubicBezTo>
                <a:cubicBezTo>
                  <a:pt x="191" y="39"/>
                  <a:pt x="185" y="32"/>
                  <a:pt x="179" y="30"/>
                </a:cubicBezTo>
                <a:cubicBezTo>
                  <a:pt x="184" y="26"/>
                  <a:pt x="187" y="17"/>
                  <a:pt x="182" y="10"/>
                </a:cubicBezTo>
                <a:cubicBezTo>
                  <a:pt x="178" y="3"/>
                  <a:pt x="171" y="0"/>
                  <a:pt x="164" y="2"/>
                </a:cubicBezTo>
                <a:cubicBezTo>
                  <a:pt x="152" y="5"/>
                  <a:pt x="140" y="13"/>
                  <a:pt x="130" y="22"/>
                </a:cubicBezTo>
                <a:cubicBezTo>
                  <a:pt x="136" y="26"/>
                  <a:pt x="139" y="33"/>
                  <a:pt x="139" y="42"/>
                </a:cubicBezTo>
                <a:close/>
                <a:moveTo>
                  <a:pt x="37" y="62"/>
                </a:moveTo>
                <a:cubicBezTo>
                  <a:pt x="50" y="65"/>
                  <a:pt x="64" y="62"/>
                  <a:pt x="77" y="58"/>
                </a:cubicBezTo>
                <a:cubicBezTo>
                  <a:pt x="75" y="55"/>
                  <a:pt x="75" y="51"/>
                  <a:pt x="75" y="47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3"/>
                  <a:pt x="78" y="26"/>
                  <a:pt x="84" y="22"/>
                </a:cubicBezTo>
                <a:cubicBezTo>
                  <a:pt x="74" y="13"/>
                  <a:pt x="62" y="5"/>
                  <a:pt x="50" y="2"/>
                </a:cubicBezTo>
                <a:cubicBezTo>
                  <a:pt x="42" y="0"/>
                  <a:pt x="35" y="3"/>
                  <a:pt x="31" y="10"/>
                </a:cubicBezTo>
                <a:cubicBezTo>
                  <a:pt x="27" y="17"/>
                  <a:pt x="30" y="26"/>
                  <a:pt x="35" y="30"/>
                </a:cubicBezTo>
                <a:cubicBezTo>
                  <a:pt x="29" y="32"/>
                  <a:pt x="22" y="39"/>
                  <a:pt x="23" y="47"/>
                </a:cubicBezTo>
                <a:cubicBezTo>
                  <a:pt x="24" y="55"/>
                  <a:pt x="30" y="60"/>
                  <a:pt x="37" y="62"/>
                </a:cubicBezTo>
                <a:close/>
                <a:moveTo>
                  <a:pt x="9" y="142"/>
                </a:moveTo>
                <a:cubicBezTo>
                  <a:pt x="205" y="142"/>
                  <a:pt x="205" y="142"/>
                  <a:pt x="205" y="142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9" y="247"/>
                  <a:pt x="9" y="247"/>
                  <a:pt x="9" y="247"/>
                </a:cubicBezTo>
                <a:lnTo>
                  <a:pt x="9" y="142"/>
                </a:lnTo>
                <a:close/>
                <a:moveTo>
                  <a:pt x="186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12" y="73"/>
                  <a:pt x="0" y="85"/>
                  <a:pt x="0" y="100"/>
                </a:cubicBezTo>
                <a:cubicBezTo>
                  <a:pt x="0" y="131"/>
                  <a:pt x="0" y="131"/>
                  <a:pt x="0" y="131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85"/>
                  <a:pt x="89" y="85"/>
                  <a:pt x="89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85"/>
                  <a:pt x="202" y="73"/>
                  <a:pt x="186" y="73"/>
                </a:cubicBezTo>
                <a:close/>
              </a:path>
            </a:pathLst>
          </a:custGeom>
          <a:solidFill>
            <a:srgbClr val="E77F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31"/>
          <p:cNvSpPr>
            <a:spLocks noEditPoints="1"/>
          </p:cNvSpPr>
          <p:nvPr/>
        </p:nvSpPr>
        <p:spPr bwMode="auto">
          <a:xfrm>
            <a:off x="1774288" y="2651960"/>
            <a:ext cx="611813" cy="598835"/>
          </a:xfrm>
          <a:custGeom>
            <a:avLst/>
            <a:gdLst>
              <a:gd name="T0" fmla="*/ 261 w 279"/>
              <a:gd name="T1" fmla="*/ 149 h 273"/>
              <a:gd name="T2" fmla="*/ 259 w 279"/>
              <a:gd name="T3" fmla="*/ 135 h 273"/>
              <a:gd name="T4" fmla="*/ 253 w 279"/>
              <a:gd name="T5" fmla="*/ 115 h 273"/>
              <a:gd name="T6" fmla="*/ 252 w 279"/>
              <a:gd name="T7" fmla="*/ 105 h 273"/>
              <a:gd name="T8" fmla="*/ 250 w 279"/>
              <a:gd name="T9" fmla="*/ 97 h 273"/>
              <a:gd name="T10" fmla="*/ 264 w 279"/>
              <a:gd name="T11" fmla="*/ 98 h 273"/>
              <a:gd name="T12" fmla="*/ 261 w 279"/>
              <a:gd name="T13" fmla="*/ 149 h 273"/>
              <a:gd name="T14" fmla="*/ 232 w 279"/>
              <a:gd name="T15" fmla="*/ 212 h 273"/>
              <a:gd name="T16" fmla="*/ 232 w 279"/>
              <a:gd name="T17" fmla="*/ 212 h 273"/>
              <a:gd name="T18" fmla="*/ 232 w 279"/>
              <a:gd name="T19" fmla="*/ 212 h 273"/>
              <a:gd name="T20" fmla="*/ 222 w 279"/>
              <a:gd name="T21" fmla="*/ 225 h 273"/>
              <a:gd name="T22" fmla="*/ 189 w 279"/>
              <a:gd name="T23" fmla="*/ 273 h 273"/>
              <a:gd name="T24" fmla="*/ 158 w 279"/>
              <a:gd name="T25" fmla="*/ 273 h 273"/>
              <a:gd name="T26" fmla="*/ 159 w 279"/>
              <a:gd name="T27" fmla="*/ 261 h 273"/>
              <a:gd name="T28" fmla="*/ 154 w 279"/>
              <a:gd name="T29" fmla="*/ 262 h 273"/>
              <a:gd name="T30" fmla="*/ 109 w 279"/>
              <a:gd name="T31" fmla="*/ 263 h 273"/>
              <a:gd name="T32" fmla="*/ 102 w 279"/>
              <a:gd name="T33" fmla="*/ 273 h 273"/>
              <a:gd name="T34" fmla="*/ 71 w 279"/>
              <a:gd name="T35" fmla="*/ 273 h 273"/>
              <a:gd name="T36" fmla="*/ 70 w 279"/>
              <a:gd name="T37" fmla="*/ 262 h 273"/>
              <a:gd name="T38" fmla="*/ 50 w 279"/>
              <a:gd name="T39" fmla="*/ 235 h 273"/>
              <a:gd name="T40" fmla="*/ 32 w 279"/>
              <a:gd name="T41" fmla="*/ 214 h 273"/>
              <a:gd name="T42" fmla="*/ 32 w 279"/>
              <a:gd name="T43" fmla="*/ 214 h 273"/>
              <a:gd name="T44" fmla="*/ 0 w 279"/>
              <a:gd name="T45" fmla="*/ 181 h 273"/>
              <a:gd name="T46" fmla="*/ 0 w 279"/>
              <a:gd name="T47" fmla="*/ 149 h 273"/>
              <a:gd name="T48" fmla="*/ 28 w 279"/>
              <a:gd name="T49" fmla="*/ 120 h 273"/>
              <a:gd name="T50" fmla="*/ 29 w 279"/>
              <a:gd name="T51" fmla="*/ 119 h 273"/>
              <a:gd name="T52" fmla="*/ 50 w 279"/>
              <a:gd name="T53" fmla="*/ 90 h 273"/>
              <a:gd name="T54" fmla="*/ 29 w 279"/>
              <a:gd name="T55" fmla="*/ 59 h 273"/>
              <a:gd name="T56" fmla="*/ 47 w 279"/>
              <a:gd name="T57" fmla="*/ 43 h 273"/>
              <a:gd name="T58" fmla="*/ 100 w 279"/>
              <a:gd name="T59" fmla="*/ 73 h 273"/>
              <a:gd name="T60" fmla="*/ 107 w 279"/>
              <a:gd name="T61" fmla="*/ 31 h 273"/>
              <a:gd name="T62" fmla="*/ 162 w 279"/>
              <a:gd name="T63" fmla="*/ 0 h 273"/>
              <a:gd name="T64" fmla="*/ 193 w 279"/>
              <a:gd name="T65" fmla="*/ 8 h 273"/>
              <a:gd name="T66" fmla="*/ 220 w 279"/>
              <a:gd name="T67" fmla="*/ 86 h 273"/>
              <a:gd name="T68" fmla="*/ 248 w 279"/>
              <a:gd name="T69" fmla="*/ 137 h 273"/>
              <a:gd name="T70" fmla="*/ 232 w 279"/>
              <a:gd name="T71" fmla="*/ 212 h 273"/>
              <a:gd name="T72" fmla="*/ 113 w 279"/>
              <a:gd name="T73" fmla="*/ 73 h 273"/>
              <a:gd name="T74" fmla="*/ 117 w 279"/>
              <a:gd name="T75" fmla="*/ 72 h 273"/>
              <a:gd name="T76" fmla="*/ 150 w 279"/>
              <a:gd name="T77" fmla="*/ 71 h 273"/>
              <a:gd name="T78" fmla="*/ 165 w 279"/>
              <a:gd name="T79" fmla="*/ 46 h 273"/>
              <a:gd name="T80" fmla="*/ 154 w 279"/>
              <a:gd name="T81" fmla="*/ 49 h 273"/>
              <a:gd name="T82" fmla="*/ 151 w 279"/>
              <a:gd name="T83" fmla="*/ 34 h 273"/>
              <a:gd name="T84" fmla="*/ 175 w 279"/>
              <a:gd name="T85" fmla="*/ 29 h 273"/>
              <a:gd name="T86" fmla="*/ 188 w 279"/>
              <a:gd name="T87" fmla="*/ 37 h 273"/>
              <a:gd name="T88" fmla="*/ 188 w 279"/>
              <a:gd name="T89" fmla="*/ 37 h 273"/>
              <a:gd name="T90" fmla="*/ 167 w 279"/>
              <a:gd name="T91" fmla="*/ 74 h 273"/>
              <a:gd name="T92" fmla="*/ 202 w 279"/>
              <a:gd name="T93" fmla="*/ 92 h 273"/>
              <a:gd name="T94" fmla="*/ 204 w 279"/>
              <a:gd name="T95" fmla="*/ 88 h 273"/>
              <a:gd name="T96" fmla="*/ 187 w 279"/>
              <a:gd name="T97" fmla="*/ 20 h 273"/>
              <a:gd name="T98" fmla="*/ 162 w 279"/>
              <a:gd name="T99" fmla="*/ 13 h 273"/>
              <a:gd name="T100" fmla="*/ 119 w 279"/>
              <a:gd name="T101" fmla="*/ 37 h 273"/>
              <a:gd name="T102" fmla="*/ 113 w 279"/>
              <a:gd name="T103" fmla="*/ 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273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E77F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268879" y="3452086"/>
            <a:ext cx="205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TW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地震前</a:t>
            </a:r>
            <a:endParaRPr lang="id-ID" altLang="zh-CN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Roboto" pitchFamily="2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895224" y="3415675"/>
            <a:ext cx="2003023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地震發生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1-3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分鐘時</a:t>
            </a:r>
            <a:endParaRPr lang="id-ID" altLang="zh-CN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528232" y="3396625"/>
            <a:ext cx="2156365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發生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3-10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分鐘時</a:t>
            </a:r>
            <a:endParaRPr lang="id-ID" altLang="zh-CN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9152853" y="3513730"/>
            <a:ext cx="198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地震三天後</a:t>
            </a:r>
            <a:endParaRPr lang="id-ID" altLang="zh-CN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7" name="Rectangle 4"/>
          <p:cNvSpPr>
            <a:spLocks/>
          </p:cNvSpPr>
          <p:nvPr/>
        </p:nvSpPr>
        <p:spPr bwMode="auto">
          <a:xfrm>
            <a:off x="408451" y="4532093"/>
            <a:ext cx="300860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演練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地震防災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家庭防災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ln w="3175"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Roboto" pitchFamily="2" charset="0"/>
              </a:rPr>
              <a:t>防災物品的準備</a:t>
            </a:r>
            <a:endParaRPr lang="en-US" altLang="zh-CN" sz="2400" b="1" dirty="0">
              <a:ln w="3175">
                <a:noFill/>
              </a:ln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Roboto" pitchFamily="2" charset="0"/>
            </a:endParaRPr>
          </a:p>
        </p:txBody>
      </p:sp>
      <p:sp>
        <p:nvSpPr>
          <p:cNvPr id="98" name="Rectangle 4"/>
          <p:cNvSpPr>
            <a:spLocks/>
          </p:cNvSpPr>
          <p:nvPr/>
        </p:nvSpPr>
        <p:spPr bwMode="auto">
          <a:xfrm>
            <a:off x="3517900" y="4560172"/>
            <a:ext cx="2798836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驚慌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保護頭頸部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將門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迅速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打開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趴下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、掩護、穩住</a:t>
            </a:r>
            <a:endParaRPr lang="en-US" altLang="zh-CN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9" name="Rectangle 4"/>
          <p:cNvSpPr>
            <a:spLocks/>
          </p:cNvSpPr>
          <p:nvPr/>
        </p:nvSpPr>
        <p:spPr bwMode="auto">
          <a:xfrm>
            <a:off x="6388532" y="4600951"/>
            <a:ext cx="2895167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震結束盡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速前往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避難所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被大型家具擋住或壓住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，發出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規律的聲響</a:t>
            </a:r>
            <a:endParaRPr lang="en-US" altLang="zh-CN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Rectangle 4"/>
          <p:cNvSpPr>
            <a:spLocks/>
          </p:cNvSpPr>
          <p:nvPr/>
        </p:nvSpPr>
        <p:spPr bwMode="auto">
          <a:xfrm>
            <a:off x="9480271" y="4590930"/>
            <a:ext cx="2051271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20000"/>
              </a:lnSpc>
              <a:buClr>
                <a:srgbClr val="1F608B"/>
              </a:buClr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緊急避難所的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活動遵守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團體的生活</a:t>
            </a:r>
            <a:endParaRPr lang="en-US" altLang="zh-CN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1" name="直線接點 100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965686" y="1219200"/>
            <a:ext cx="10845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訪問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消防局參與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0206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救援的消防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人員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慈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濟基金會宗教處參與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0206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花蓮地震緊急災害中心協調組的人員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2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5656" y="2978207"/>
            <a:ext cx="2097494" cy="1805482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8285933" y="1415807"/>
            <a:ext cx="3798996" cy="1015766"/>
            <a:chOff x="1685744" y="1316114"/>
            <a:chExt cx="1542506" cy="761865"/>
          </a:xfrm>
        </p:grpSpPr>
        <p:sp>
          <p:nvSpPr>
            <p:cNvPr id="27" name="TextBox 26"/>
            <p:cNvSpPr txBox="1"/>
            <p:nvPr/>
          </p:nvSpPr>
          <p:spPr>
            <a:xfrm>
              <a:off x="1685744" y="1316114"/>
              <a:ext cx="1542506" cy="3324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安置中心</a:t>
              </a:r>
              <a:r>
                <a:rPr lang="zh-TW" alt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設立課</a:t>
              </a:r>
              <a:r>
                <a:rPr lang="zh-TW" altLang="en-US" sz="24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輔閱讀中心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372" y="1600323"/>
              <a:ext cx="1431933" cy="4776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針對小朋友和學生進行課業輔導、教育陪伴等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8388896" y="2599336"/>
            <a:ext cx="3696034" cy="1043981"/>
            <a:chOff x="1756830" y="2024859"/>
            <a:chExt cx="1547816" cy="783027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24859"/>
              <a:ext cx="1542506" cy="3324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400" b="1" dirty="0" smtClean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災區</a:t>
              </a:r>
              <a:r>
                <a:rPr lang="zh-TW" altLang="en-US" sz="2400" b="1" dirty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安心關懷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行動</a:t>
              </a:r>
              <a:endParaRPr 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6830" y="2330230"/>
              <a:ext cx="1542507" cy="4776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針對災區臨近區域受驚嚇的民眾，挨家挨戶進行膚慰關懷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8388896" y="3779842"/>
            <a:ext cx="3526669" cy="1081531"/>
            <a:chOff x="1762139" y="2775440"/>
            <a:chExt cx="1542507" cy="792500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775440"/>
              <a:ext cx="1542506" cy="3247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祈福音樂會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80805"/>
              <a:ext cx="1542507" cy="4871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透過宗教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的祈禱</a:t>
              </a: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、音樂膚慰人心的愛心能量，安定民心。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8400233" y="4996512"/>
            <a:ext cx="3526669" cy="1124191"/>
            <a:chOff x="1762139" y="3608676"/>
            <a:chExt cx="1542507" cy="843189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3324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400" b="1" dirty="0" smtClean="0">
                  <a:solidFill>
                    <a:srgbClr val="ED7D3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感恩</a:t>
              </a:r>
              <a:r>
                <a:rPr lang="zh-TW" altLang="en-US" sz="2400" b="1" dirty="0">
                  <a:solidFill>
                    <a:srgbClr val="ED7D3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救難英雄</a:t>
              </a:r>
              <a:endParaRPr lang="en-US" sz="2400" b="1" dirty="0">
                <a:solidFill>
                  <a:srgbClr val="ED7D31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974208"/>
              <a:ext cx="1542507" cy="4776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在急難階段之後，提供感恩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祝福，</a:t>
              </a: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表達對救難英雄的慰勞與敬意。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304800" y="1394890"/>
            <a:ext cx="3530600" cy="1040637"/>
            <a:chOff x="5400986" y="1279532"/>
            <a:chExt cx="1980876" cy="780519"/>
          </a:xfrm>
        </p:grpSpPr>
        <p:sp>
          <p:nvSpPr>
            <p:cNvPr id="39" name="TextBox 38"/>
            <p:cNvSpPr txBox="1"/>
            <p:nvPr/>
          </p:nvSpPr>
          <p:spPr>
            <a:xfrm>
              <a:off x="5400986" y="1279532"/>
              <a:ext cx="1980875" cy="3324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救</a:t>
              </a:r>
              <a:r>
                <a:rPr lang="zh-TW" altLang="en-US" sz="2400" b="1" dirty="0">
                  <a:solidFill>
                    <a:schemeClr val="accent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難現場提供賑災</a:t>
              </a:r>
              <a:r>
                <a:rPr lang="zh-TW" alt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關懷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00987" y="1582395"/>
              <a:ext cx="1980875" cy="4776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成立</a:t>
              </a: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關懷服務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中心照顧災民、並</a:t>
              </a: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作為救難人員的照顧後盾</a:t>
              </a:r>
              <a:r>
                <a:rPr lang="zh-TW" altLang="en-US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。</a:t>
              </a:r>
              <a:endPara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266702" y="2566654"/>
            <a:ext cx="3530598" cy="999748"/>
            <a:chOff x="5000917" y="2079109"/>
            <a:chExt cx="2404985" cy="749855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3324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400" b="1" dirty="0" smtClean="0">
                  <a:solidFill>
                    <a:srgbClr val="ED7D3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收容</a:t>
              </a:r>
              <a:r>
                <a:rPr lang="zh-TW" altLang="en-US" sz="2400" b="1" dirty="0">
                  <a:solidFill>
                    <a:srgbClr val="ED7D3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中心</a:t>
              </a:r>
              <a:r>
                <a:rPr lang="zh-TW" altLang="en-US" sz="2400" b="1" dirty="0" smtClean="0">
                  <a:solidFill>
                    <a:srgbClr val="ED7D31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關懷</a:t>
              </a:r>
              <a:endParaRPr lang="en-US" sz="2400" b="1" dirty="0">
                <a:solidFill>
                  <a:srgbClr val="ED7D31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0917" y="2351305"/>
              <a:ext cx="2404984" cy="4776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提供生活關懷、物資協助、熱食提供、心靈膚慰、防疫行動等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304802" y="3772478"/>
            <a:ext cx="3530598" cy="1037943"/>
            <a:chOff x="5000916" y="2773901"/>
            <a:chExt cx="2411739" cy="778497"/>
          </a:xfrm>
        </p:grpSpPr>
        <p:sp>
          <p:nvSpPr>
            <p:cNvPr id="45" name="TextBox 44"/>
            <p:cNvSpPr txBox="1"/>
            <p:nvPr/>
          </p:nvSpPr>
          <p:spPr>
            <a:xfrm>
              <a:off x="5000916" y="2773901"/>
              <a:ext cx="2404986" cy="3044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致</a:t>
              </a:r>
              <a:r>
                <a:rPr lang="zh-TW" altLang="en-US" sz="24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贈慰問金予重災</a:t>
              </a:r>
              <a:r>
                <a:rPr lang="zh-TW" alt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戶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00916" y="3074743"/>
              <a:ext cx="2411739" cy="4776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立即針對災區房屋毀損重災戶，依據家庭人口數致贈慰問金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。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266702" y="4974188"/>
            <a:ext cx="3558811" cy="1134920"/>
            <a:chOff x="5863393" y="3563949"/>
            <a:chExt cx="1542510" cy="851237"/>
          </a:xfrm>
        </p:grpSpPr>
        <p:sp>
          <p:nvSpPr>
            <p:cNvPr id="48" name="TextBox 47"/>
            <p:cNvSpPr txBox="1"/>
            <p:nvPr/>
          </p:nvSpPr>
          <p:spPr>
            <a:xfrm>
              <a:off x="5863397" y="3563949"/>
              <a:ext cx="1542506" cy="3324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醫院關懷</a:t>
              </a:r>
              <a:endParaRPr 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3" y="3937529"/>
              <a:ext cx="1542507" cy="4776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  <a:cs typeface="+mn-ea"/>
                  <a:sym typeface="Arial" panose="020B0604020202020204" pitchFamily="34" charset="0"/>
                </a:rPr>
                <a:t>志工分別前往各大醫院等，進行膚慰關懷。</a:t>
              </a:r>
              <a:endParaRPr lang="en-US" altLang="zh-CN" b="1" dirty="0"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962534" y="4073613"/>
            <a:ext cx="625327" cy="607424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974445" y="5421375"/>
            <a:ext cx="625327" cy="607424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972963" y="2780250"/>
            <a:ext cx="625327" cy="607424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962534" y="1519706"/>
            <a:ext cx="625327" cy="607424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7623310" y="1519706"/>
            <a:ext cx="625327" cy="607424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7582164" y="2780250"/>
            <a:ext cx="625327" cy="607424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7582164" y="5421375"/>
            <a:ext cx="625327" cy="607424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7582164" y="4073613"/>
            <a:ext cx="625327" cy="607424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F35312EC-3547-4D34-9E02-54FBE31D377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74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訪問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5" name="直線接點 74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12"/>
          <p:cNvSpPr txBox="1"/>
          <p:nvPr/>
        </p:nvSpPr>
        <p:spPr>
          <a:xfrm>
            <a:off x="4617855" y="1995400"/>
            <a:ext cx="29546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慈濟基金會宗教處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賑災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關懷與五安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行動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01" y="4757030"/>
            <a:ext cx="2869366" cy="191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3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2133600" y="1"/>
            <a:ext cx="7347284" cy="6850856"/>
          </a:xfrm>
          <a:custGeom>
            <a:avLst/>
            <a:gdLst>
              <a:gd name="connsiteX0" fmla="*/ 3304674 w 7347284"/>
              <a:gd name="connsiteY0" fmla="*/ 0 h 6946231"/>
              <a:gd name="connsiteX1" fmla="*/ 0 w 7347284"/>
              <a:gd name="connsiteY1" fmla="*/ 5807242 h 6946231"/>
              <a:gd name="connsiteX2" fmla="*/ 2550695 w 7347284"/>
              <a:gd name="connsiteY2" fmla="*/ 6946231 h 6946231"/>
              <a:gd name="connsiteX3" fmla="*/ 7347284 w 7347284"/>
              <a:gd name="connsiteY3" fmla="*/ 6946231 h 6946231"/>
              <a:gd name="connsiteX4" fmla="*/ 5229726 w 7347284"/>
              <a:gd name="connsiteY4" fmla="*/ 0 h 6946231"/>
              <a:gd name="connsiteX5" fmla="*/ 3304674 w 7347284"/>
              <a:gd name="connsiteY5" fmla="*/ 0 h 69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284" h="6946231">
                <a:moveTo>
                  <a:pt x="3304674" y="0"/>
                </a:moveTo>
                <a:lnTo>
                  <a:pt x="0" y="5807242"/>
                </a:lnTo>
                <a:lnTo>
                  <a:pt x="2550695" y="6946231"/>
                </a:lnTo>
                <a:lnTo>
                  <a:pt x="7347284" y="6946231"/>
                </a:lnTo>
                <a:lnTo>
                  <a:pt x="5229726" y="0"/>
                </a:lnTo>
                <a:lnTo>
                  <a:pt x="330467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3860800" y="1663406"/>
            <a:ext cx="4457700" cy="4621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PART 03</a:t>
            </a:r>
          </a:p>
          <a:p>
            <a:pPr lvl="0" algn="ctr">
              <a:lnSpc>
                <a:spcPct val="120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altLang="zh-TW" sz="5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5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CN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</a:pPr>
            <a:endParaRPr lang="zh-CN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9368589" y="0"/>
            <a:ext cx="2983832" cy="5375189"/>
            <a:chOff x="9368589" y="0"/>
            <a:chExt cx="2983832" cy="537518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 rot="11700000">
            <a:off x="-192505" y="1628273"/>
            <a:ext cx="2983832" cy="5375189"/>
            <a:chOff x="9368589" y="0"/>
            <a:chExt cx="2983832" cy="5375189"/>
          </a:xfrm>
        </p:grpSpPr>
        <p:cxnSp>
          <p:nvCxnSpPr>
            <p:cNvPr id="98" name="直接连接符 97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本框 84"/>
          <p:cNvSpPr txBox="1"/>
          <p:nvPr/>
        </p:nvSpPr>
        <p:spPr>
          <a:xfrm>
            <a:off x="7885898" y="1521183"/>
            <a:ext cx="4617720" cy="1208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9368589" y="0"/>
            <a:ext cx="2983832" cy="5375189"/>
            <a:chOff x="9368589" y="0"/>
            <a:chExt cx="2983832" cy="537518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 rot="11700000">
            <a:off x="-192505" y="1628273"/>
            <a:ext cx="2983832" cy="5375189"/>
            <a:chOff x="9368589" y="0"/>
            <a:chExt cx="2983832" cy="5375189"/>
          </a:xfrm>
        </p:grpSpPr>
        <p:cxnSp>
          <p:nvCxnSpPr>
            <p:cNvPr id="98" name="直接连接符 97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1088533"/>
              </p:ext>
            </p:extLst>
          </p:nvPr>
        </p:nvGraphicFramePr>
        <p:xfrm>
          <a:off x="2769068" y="-15736"/>
          <a:ext cx="10058400" cy="669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8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3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102533" y="347234"/>
            <a:ext cx="3485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國小高年級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學童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防災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認知與態度</a:t>
            </a:r>
          </a:p>
        </p:txBody>
      </p:sp>
      <p:sp>
        <p:nvSpPr>
          <p:cNvPr id="55" name="Isosceles Triangle 91"/>
          <p:cNvSpPr/>
          <p:nvPr/>
        </p:nvSpPr>
        <p:spPr>
          <a:xfrm rot="3600000" flipH="1">
            <a:off x="6877628" y="2883286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nut 92"/>
          <p:cNvSpPr/>
          <p:nvPr/>
        </p:nvSpPr>
        <p:spPr>
          <a:xfrm flipH="1">
            <a:off x="6277434" y="2215866"/>
            <a:ext cx="1260000" cy="1260000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7" name="Group 93"/>
          <p:cNvGrpSpPr/>
          <p:nvPr/>
        </p:nvGrpSpPr>
        <p:grpSpPr>
          <a:xfrm flipH="1">
            <a:off x="6817434" y="2640876"/>
            <a:ext cx="1440000" cy="382301"/>
            <a:chOff x="1793077" y="1442131"/>
            <a:chExt cx="1371600" cy="369201"/>
          </a:xfrm>
        </p:grpSpPr>
        <p:sp>
          <p:nvSpPr>
            <p:cNvPr id="88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Text Placeholder 3"/>
            <p:cNvSpPr txBox="1">
              <a:spLocks/>
            </p:cNvSpPr>
            <p:nvPr/>
          </p:nvSpPr>
          <p:spPr>
            <a:xfrm>
              <a:off x="1821149" y="1442131"/>
              <a:ext cx="343544" cy="35667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90" name="Isosceles Triangle 98"/>
          <p:cNvSpPr/>
          <p:nvPr/>
        </p:nvSpPr>
        <p:spPr>
          <a:xfrm rot="3600000" flipH="1">
            <a:off x="6981529" y="4796368"/>
            <a:ext cx="584365" cy="51558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nut 99"/>
          <p:cNvSpPr/>
          <p:nvPr/>
        </p:nvSpPr>
        <p:spPr>
          <a:xfrm flipH="1">
            <a:off x="6383058" y="4181027"/>
            <a:ext cx="1260000" cy="1260000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2" name="Group 100"/>
          <p:cNvGrpSpPr/>
          <p:nvPr/>
        </p:nvGrpSpPr>
        <p:grpSpPr>
          <a:xfrm flipH="1">
            <a:off x="6923051" y="4579585"/>
            <a:ext cx="1440002" cy="392379"/>
            <a:chOff x="1921301" y="1435582"/>
            <a:chExt cx="1371600" cy="378933"/>
          </a:xfrm>
        </p:grpSpPr>
        <p:sp>
          <p:nvSpPr>
            <p:cNvPr id="93" name="Round Same Side Corner Rectangle 101"/>
            <p:cNvSpPr/>
            <p:nvPr/>
          </p:nvSpPr>
          <p:spPr>
            <a:xfrm rot="16200000">
              <a:off x="2433269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1978411" y="1435582"/>
              <a:ext cx="343543" cy="35667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cxnSp>
        <p:nvCxnSpPr>
          <p:cNvPr id="95" name="Straight Connector 108"/>
          <p:cNvCxnSpPr/>
          <p:nvPr/>
        </p:nvCxnSpPr>
        <p:spPr>
          <a:xfrm>
            <a:off x="5619374" y="2215866"/>
            <a:ext cx="744979" cy="5132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10"/>
          <p:cNvCxnSpPr/>
          <p:nvPr/>
        </p:nvCxnSpPr>
        <p:spPr>
          <a:xfrm flipH="1">
            <a:off x="5600670" y="3023177"/>
            <a:ext cx="763683" cy="69414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11"/>
          <p:cNvCxnSpPr/>
          <p:nvPr/>
        </p:nvCxnSpPr>
        <p:spPr>
          <a:xfrm flipH="1">
            <a:off x="5880994" y="5054159"/>
            <a:ext cx="639102" cy="6894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12"/>
          <p:cNvCxnSpPr/>
          <p:nvPr/>
        </p:nvCxnSpPr>
        <p:spPr>
          <a:xfrm>
            <a:off x="5619374" y="4164159"/>
            <a:ext cx="839644" cy="5080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Isosceles Triangle 114"/>
          <p:cNvSpPr/>
          <p:nvPr/>
        </p:nvSpPr>
        <p:spPr>
          <a:xfrm rot="18000000">
            <a:off x="4733147" y="220200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115"/>
          <p:cNvSpPr/>
          <p:nvPr/>
        </p:nvSpPr>
        <p:spPr>
          <a:xfrm>
            <a:off x="4553240" y="1530222"/>
            <a:ext cx="1260000" cy="1260000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54"/>
          <p:cNvGrpSpPr/>
          <p:nvPr/>
        </p:nvGrpSpPr>
        <p:grpSpPr>
          <a:xfrm>
            <a:off x="3829248" y="1914030"/>
            <a:ext cx="1440000" cy="405918"/>
            <a:chOff x="1793078" y="1422505"/>
            <a:chExt cx="1371600" cy="392009"/>
          </a:xfrm>
        </p:grpSpPr>
        <p:sp>
          <p:nvSpPr>
            <p:cNvPr id="102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1840372" y="1422505"/>
              <a:ext cx="326749" cy="35667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Isosceles Triangle 121"/>
          <p:cNvSpPr/>
          <p:nvPr/>
        </p:nvSpPr>
        <p:spPr>
          <a:xfrm rot="18000000">
            <a:off x="4629933" y="396269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nut 122"/>
          <p:cNvSpPr/>
          <p:nvPr/>
        </p:nvSpPr>
        <p:spPr>
          <a:xfrm>
            <a:off x="4538926" y="3329015"/>
            <a:ext cx="1260000" cy="1260000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6" name="Group 79"/>
          <p:cNvGrpSpPr/>
          <p:nvPr/>
        </p:nvGrpSpPr>
        <p:grpSpPr>
          <a:xfrm>
            <a:off x="3726034" y="3688265"/>
            <a:ext cx="1440000" cy="392379"/>
            <a:chOff x="1793079" y="1435582"/>
            <a:chExt cx="1371600" cy="378933"/>
          </a:xfrm>
        </p:grpSpPr>
        <p:sp>
          <p:nvSpPr>
            <p:cNvPr id="107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Text Placeholder 3"/>
            <p:cNvSpPr txBox="1">
              <a:spLocks/>
            </p:cNvSpPr>
            <p:nvPr/>
          </p:nvSpPr>
          <p:spPr>
            <a:xfrm>
              <a:off x="1842794" y="1435582"/>
              <a:ext cx="343544" cy="35667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09" name="Isosceles Triangle 128"/>
          <p:cNvSpPr/>
          <p:nvPr/>
        </p:nvSpPr>
        <p:spPr>
          <a:xfrm rot="18000000">
            <a:off x="4669489" y="58207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nut 129"/>
          <p:cNvSpPr/>
          <p:nvPr/>
        </p:nvSpPr>
        <p:spPr>
          <a:xfrm>
            <a:off x="4620993" y="5199730"/>
            <a:ext cx="1260000" cy="1260000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1" name="Group 86"/>
          <p:cNvGrpSpPr/>
          <p:nvPr/>
        </p:nvGrpSpPr>
        <p:grpSpPr>
          <a:xfrm>
            <a:off x="3785811" y="5558981"/>
            <a:ext cx="1440000" cy="392379"/>
            <a:chOff x="1793079" y="1435582"/>
            <a:chExt cx="1371600" cy="378933"/>
          </a:xfrm>
        </p:grpSpPr>
        <p:sp>
          <p:nvSpPr>
            <p:cNvPr id="11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1842794" y="1435582"/>
              <a:ext cx="343544" cy="35667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114" name="TextBox 23"/>
          <p:cNvSpPr txBox="1"/>
          <p:nvPr/>
        </p:nvSpPr>
        <p:spPr>
          <a:xfrm>
            <a:off x="351639" y="5466647"/>
            <a:ext cx="347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latin typeface="標楷體" pitchFamily="65" charset="-120"/>
                <a:ea typeface="標楷體" pitchFamily="65" charset="-120"/>
                <a:cs typeface="+mn-ea"/>
              </a:defRPr>
            </a:lvl1pPr>
          </a:lstStyle>
          <a:p>
            <a:pPr algn="l"/>
            <a:r>
              <a:rPr lang="zh-TW" altLang="zh-TW" dirty="0"/>
              <a:t>地</a:t>
            </a:r>
            <a:r>
              <a:rPr lang="zh-TW" altLang="zh-TW" dirty="0" smtClean="0"/>
              <a:t>震</a:t>
            </a:r>
            <a:r>
              <a:rPr lang="zh-TW" altLang="zh-TW" dirty="0"/>
              <a:t>發生前</a:t>
            </a:r>
            <a:r>
              <a:rPr lang="zh-TW" altLang="zh-TW" dirty="0" smtClean="0"/>
              <a:t>、</a:t>
            </a:r>
            <a:r>
              <a:rPr lang="zh-TW" altLang="en-US" dirty="0"/>
              <a:t>中</a:t>
            </a:r>
            <a:r>
              <a:rPr lang="zh-TW" altLang="zh-TW" dirty="0" smtClean="0"/>
              <a:t>，</a:t>
            </a:r>
            <a:r>
              <a:rPr lang="zh-TW" altLang="zh-TW" dirty="0"/>
              <a:t>地震發生</a:t>
            </a:r>
            <a:r>
              <a:rPr lang="en-US" altLang="zh-TW" dirty="0"/>
              <a:t>3</a:t>
            </a:r>
            <a:r>
              <a:rPr lang="zh-TW" altLang="zh-TW" dirty="0"/>
              <a:t>至</a:t>
            </a:r>
            <a:r>
              <a:rPr lang="en-US" altLang="zh-TW" dirty="0"/>
              <a:t>10</a:t>
            </a:r>
            <a:r>
              <a:rPr lang="zh-TW" altLang="zh-TW" dirty="0"/>
              <a:t>分鐘時，地震發生三天後，都有不同的</a:t>
            </a:r>
            <a:r>
              <a:rPr lang="zh-TW" altLang="zh-TW" dirty="0" smtClean="0"/>
              <a:t>處理方式</a:t>
            </a:r>
            <a:r>
              <a:rPr lang="zh-CN" altLang="en-US" dirty="0" smtClean="0">
                <a:sym typeface="+mn-lt"/>
              </a:rPr>
              <a:t>。</a:t>
            </a:r>
            <a:endParaRPr lang="en-GB" altLang="zh-CN" dirty="0">
              <a:sym typeface="+mn-lt"/>
            </a:endParaRPr>
          </a:p>
        </p:txBody>
      </p:sp>
      <p:sp>
        <p:nvSpPr>
          <p:cNvPr id="115" name="TextBox 24"/>
          <p:cNvSpPr txBox="1"/>
          <p:nvPr/>
        </p:nvSpPr>
        <p:spPr>
          <a:xfrm>
            <a:off x="1805782" y="500650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地震的逃生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6" name="TextBox 23"/>
          <p:cNvSpPr txBox="1"/>
          <p:nvPr/>
        </p:nvSpPr>
        <p:spPr>
          <a:xfrm>
            <a:off x="343590" y="3728969"/>
            <a:ext cx="352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latin typeface="標楷體" pitchFamily="65" charset="-120"/>
                <a:ea typeface="標楷體" pitchFamily="65" charset="-120"/>
                <a:cs typeface="+mn-ea"/>
              </a:defRPr>
            </a:lvl1pPr>
          </a:lstStyle>
          <a:p>
            <a:pPr algn="l"/>
            <a:r>
              <a:rPr lang="zh-TW" altLang="zh-TW" dirty="0" smtClean="0"/>
              <a:t>家人</a:t>
            </a:r>
            <a:r>
              <a:rPr lang="zh-TW" altLang="zh-TW" dirty="0"/>
              <a:t>也應</a:t>
            </a:r>
            <a:r>
              <a:rPr lang="zh-TW" altLang="zh-TW" dirty="0" smtClean="0"/>
              <a:t>具備防震</a:t>
            </a:r>
            <a:r>
              <a:rPr lang="zh-TW" altLang="zh-TW" dirty="0"/>
              <a:t>常識及</a:t>
            </a:r>
            <a:r>
              <a:rPr lang="zh-TW" altLang="zh-TW" dirty="0" smtClean="0"/>
              <a:t>正確態度</a:t>
            </a:r>
            <a:r>
              <a:rPr lang="zh-TW" altLang="zh-TW" dirty="0"/>
              <a:t>，充實</a:t>
            </a:r>
            <a:r>
              <a:rPr lang="zh-TW" altLang="zh-TW" dirty="0" smtClean="0"/>
              <a:t>地震的</a:t>
            </a:r>
            <a:r>
              <a:rPr lang="zh-TW" altLang="zh-TW" dirty="0"/>
              <a:t>緊急應變能力，才能減輕災害的發生</a:t>
            </a:r>
            <a:r>
              <a:rPr lang="zh-TW" altLang="zh-TW" dirty="0" smtClean="0"/>
              <a:t>。</a:t>
            </a:r>
            <a:endParaRPr lang="en-GB" altLang="zh-CN" dirty="0">
              <a:sym typeface="+mn-lt"/>
            </a:endParaRPr>
          </a:p>
        </p:txBody>
      </p:sp>
      <p:sp>
        <p:nvSpPr>
          <p:cNvPr id="117" name="TextBox 24"/>
          <p:cNvSpPr txBox="1"/>
          <p:nvPr/>
        </p:nvSpPr>
        <p:spPr>
          <a:xfrm>
            <a:off x="1113036" y="328439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家中的逃生演練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8" name="TextBox 23"/>
          <p:cNvSpPr txBox="1"/>
          <p:nvPr/>
        </p:nvSpPr>
        <p:spPr>
          <a:xfrm>
            <a:off x="351639" y="1785600"/>
            <a:ext cx="344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地震防災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觀念都很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正確也覺重要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學校演練也確實做到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但是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在家中的防震準備及逃生演練卻比較不足。</a:t>
            </a:r>
            <a:endParaRPr lang="en-GB" altLang="zh-CN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19" name="TextBox 24"/>
          <p:cNvSpPr txBox="1"/>
          <p:nvPr/>
        </p:nvSpPr>
        <p:spPr>
          <a:xfrm>
            <a:off x="1113036" y="127056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防災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認知與態度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0" name="TextBox 23"/>
          <p:cNvSpPr txBox="1"/>
          <p:nvPr/>
        </p:nvSpPr>
        <p:spPr>
          <a:xfrm>
            <a:off x="8363052" y="2281429"/>
            <a:ext cx="338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latin typeface="標楷體" pitchFamily="65" charset="-120"/>
                <a:ea typeface="標楷體" pitchFamily="65" charset="-120"/>
                <a:cs typeface="+mn-ea"/>
              </a:defRPr>
            </a:lvl1pPr>
          </a:lstStyle>
          <a:p>
            <a:pPr algn="l"/>
            <a:r>
              <a:rPr lang="zh-TW" altLang="zh-TW" dirty="0"/>
              <a:t>學校辦理演練活動的</a:t>
            </a:r>
            <a:r>
              <a:rPr lang="zh-TW" altLang="zh-TW" dirty="0" smtClean="0"/>
              <a:t>時，</a:t>
            </a:r>
            <a:r>
              <a:rPr lang="zh-TW" altLang="zh-TW" dirty="0"/>
              <a:t>高年級</a:t>
            </a:r>
            <a:r>
              <a:rPr lang="zh-TW" altLang="zh-TW" dirty="0" smtClean="0"/>
              <a:t>學生會認真</a:t>
            </a:r>
            <a:r>
              <a:rPr lang="zh-TW" altLang="zh-TW" dirty="0"/>
              <a:t>與積極的態度參與演練，</a:t>
            </a:r>
            <a:r>
              <a:rPr lang="zh-TW" altLang="zh-TW" dirty="0">
                <a:solidFill>
                  <a:srgbClr val="FF0000"/>
                </a:solidFill>
              </a:rPr>
              <a:t>但平時閱讀防災的相關書籍的比例就少一些。</a:t>
            </a:r>
            <a:endParaRPr lang="en-GB" altLang="zh-CN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121" name="TextBox 24"/>
          <p:cNvSpPr txBox="1"/>
          <p:nvPr/>
        </p:nvSpPr>
        <p:spPr>
          <a:xfrm>
            <a:off x="8294544" y="175820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閱讀防災的書籍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" name="TextBox 23"/>
          <p:cNvSpPr txBox="1"/>
          <p:nvPr/>
        </p:nvSpPr>
        <p:spPr>
          <a:xfrm>
            <a:off x="8520720" y="4651269"/>
            <a:ext cx="321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latin typeface="標楷體" pitchFamily="65" charset="-120"/>
                <a:ea typeface="標楷體" pitchFamily="65" charset="-120"/>
                <a:cs typeface="+mn-ea"/>
              </a:defRPr>
            </a:lvl1pPr>
          </a:lstStyle>
          <a:p>
            <a:pPr algn="l"/>
            <a:r>
              <a:rPr lang="zh-TW" altLang="zh-TW" dirty="0"/>
              <a:t>除了準備地震的緊急用品以外，也要將家裡的大型家具固定，避免地震發生時造成</a:t>
            </a:r>
            <a:r>
              <a:rPr lang="zh-TW" altLang="zh-TW" dirty="0" smtClean="0"/>
              <a:t>倒塌。</a:t>
            </a:r>
            <a:endParaRPr lang="en-GB" altLang="zh-CN" dirty="0">
              <a:sym typeface="+mn-lt"/>
            </a:endParaRPr>
          </a:p>
        </p:txBody>
      </p:sp>
      <p:sp>
        <p:nvSpPr>
          <p:cNvPr id="123" name="TextBox 24"/>
          <p:cNvSpPr txBox="1"/>
          <p:nvPr/>
        </p:nvSpPr>
        <p:spPr>
          <a:xfrm>
            <a:off x="8474081" y="41490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平日防災準備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0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90" grpId="0" animBg="1"/>
      <p:bldP spid="91" grpId="0" animBg="1"/>
      <p:bldP spid="99" grpId="0" animBg="1"/>
      <p:bldP spid="100" grpId="0" animBg="1"/>
      <p:bldP spid="104" grpId="0" animBg="1"/>
      <p:bldP spid="105" grpId="0" animBg="1"/>
      <p:bldP spid="109" grpId="0" animBg="1"/>
      <p:bldP spid="110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63" name="AutoShape 11"/>
          <p:cNvSpPr>
            <a:spLocks noChangeArrowheads="1"/>
          </p:cNvSpPr>
          <p:nvPr/>
        </p:nvSpPr>
        <p:spPr bwMode="auto">
          <a:xfrm rot="14400000">
            <a:off x="5872571" y="2185189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4" name="AutoShape 12"/>
          <p:cNvSpPr>
            <a:spLocks noChangeArrowheads="1"/>
          </p:cNvSpPr>
          <p:nvPr/>
        </p:nvSpPr>
        <p:spPr bwMode="auto">
          <a:xfrm rot="7200000" flipH="1">
            <a:off x="3951373" y="2185189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" name="AutoShape 13"/>
          <p:cNvSpPr>
            <a:spLocks noChangeArrowheads="1"/>
          </p:cNvSpPr>
          <p:nvPr/>
        </p:nvSpPr>
        <p:spPr bwMode="auto">
          <a:xfrm rot="7200000" flipV="1">
            <a:off x="5872571" y="3282294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6" name="AutoShape 14"/>
          <p:cNvSpPr>
            <a:spLocks noChangeArrowheads="1"/>
          </p:cNvSpPr>
          <p:nvPr/>
        </p:nvSpPr>
        <p:spPr bwMode="auto">
          <a:xfrm rot="14400000" flipH="1" flipV="1">
            <a:off x="3951373" y="3282294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67" name="组合 19"/>
          <p:cNvGrpSpPr/>
          <p:nvPr/>
        </p:nvGrpSpPr>
        <p:grpSpPr>
          <a:xfrm>
            <a:off x="4882269" y="2609242"/>
            <a:ext cx="2464694" cy="2464694"/>
            <a:chOff x="3492715" y="1529026"/>
            <a:chExt cx="2464694" cy="2464694"/>
          </a:xfrm>
        </p:grpSpPr>
        <p:sp>
          <p:nvSpPr>
            <p:cNvPr id="168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0" name="Arc 39"/>
            <p:cNvSpPr>
              <a:spLocks/>
            </p:cNvSpPr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1" name="Arc 40"/>
            <p:cNvSpPr>
              <a:spLocks/>
            </p:cNvSpPr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2" name="Arc 41"/>
            <p:cNvSpPr>
              <a:spLocks/>
            </p:cNvSpPr>
            <p:nvPr/>
          </p:nvSpPr>
          <p:spPr bwMode="auto">
            <a:xfrm rot="20724172" flipH="1">
              <a:off x="3659556" y="1947392"/>
              <a:ext cx="958071" cy="958071"/>
            </a:xfrm>
            <a:custGeom>
              <a:avLst/>
              <a:gdLst>
                <a:gd name="G0" fmla="+- 0 0 0"/>
                <a:gd name="G1" fmla="+- 20739 0 0"/>
                <a:gd name="G2" fmla="+- 21600 0 0"/>
                <a:gd name="T0" fmla="*/ 6038 w 20704"/>
                <a:gd name="T1" fmla="*/ 0 h 20739"/>
                <a:gd name="T2" fmla="*/ 20704 w 20704"/>
                <a:gd name="T3" fmla="*/ 14583 h 20739"/>
                <a:gd name="T4" fmla="*/ 0 w 20704"/>
                <a:gd name="T5" fmla="*/ 20739 h 2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3" name="Arc 42"/>
            <p:cNvSpPr>
              <a:spLocks/>
            </p:cNvSpPr>
            <p:nvPr/>
          </p:nvSpPr>
          <p:spPr bwMode="auto">
            <a:xfrm rot="17100000" flipH="1">
              <a:off x="3669035" y="2622971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" name="Arc 44"/>
            <p:cNvSpPr>
              <a:spLocks/>
            </p:cNvSpPr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" name="Arc 45"/>
            <p:cNvSpPr>
              <a:spLocks/>
            </p:cNvSpPr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6" name="Arc 46"/>
            <p:cNvSpPr>
              <a:spLocks/>
            </p:cNvSpPr>
            <p:nvPr/>
          </p:nvSpPr>
          <p:spPr bwMode="auto">
            <a:xfrm rot="20724172" flipH="1">
              <a:off x="4007196" y="2214121"/>
              <a:ext cx="658515" cy="657252"/>
            </a:xfrm>
            <a:custGeom>
              <a:avLst/>
              <a:gdLst>
                <a:gd name="G0" fmla="+- 0 0 0"/>
                <a:gd name="G1" fmla="+- 20650 0 0"/>
                <a:gd name="G2" fmla="+- 21600 0 0"/>
                <a:gd name="T0" fmla="*/ 6335 w 20600"/>
                <a:gd name="T1" fmla="*/ 0 h 20650"/>
                <a:gd name="T2" fmla="*/ 20600 w 20600"/>
                <a:gd name="T3" fmla="*/ 14154 h 20650"/>
                <a:gd name="T4" fmla="*/ 0 w 20600"/>
                <a:gd name="T5" fmla="*/ 20650 h 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7" name="Arc 47"/>
            <p:cNvSpPr>
              <a:spLocks/>
            </p:cNvSpPr>
            <p:nvPr/>
          </p:nvSpPr>
          <p:spPr bwMode="auto">
            <a:xfrm rot="17100000" flipH="1">
              <a:off x="4000848" y="2664664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600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180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1" name="AutoShape 121"/>
            <p:cNvSpPr>
              <a:spLocks noChangeArrowheads="1"/>
            </p:cNvSpPr>
            <p:nvPr/>
          </p:nvSpPr>
          <p:spPr bwMode="auto">
            <a:xfrm>
              <a:off x="3734128" y="3028066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>
                  <a:solidFill>
                    <a:srgbClr val="FF0000"/>
                  </a:solidFill>
                  <a:latin typeface="Century Gothic" pitchFamily="34" charset="0"/>
                  <a:ea typeface="굴림" pitchFamily="34" charset="-127"/>
                </a:rPr>
                <a:t>4</a:t>
              </a:r>
              <a:endParaRPr lang="en-US" altLang="ko-KR" sz="2400" b="1" dirty="0">
                <a:solidFill>
                  <a:srgbClr val="FF0000"/>
                </a:solidFill>
                <a:latin typeface="Century Gothic" pitchFamily="34" charset="0"/>
                <a:ea typeface="굴림" pitchFamily="34" charset="-127"/>
              </a:endParaRPr>
            </a:p>
          </p:txBody>
        </p:sp>
        <p:sp>
          <p:nvSpPr>
            <p:cNvPr id="182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>
                  <a:solidFill>
                    <a:srgbClr val="FF0000"/>
                  </a:solidFill>
                  <a:latin typeface="Century Gothic" pitchFamily="34" charset="0"/>
                  <a:ea typeface="굴림" pitchFamily="34" charset="-127"/>
                </a:rPr>
                <a:t>3</a:t>
              </a:r>
              <a:endParaRPr lang="en-US" altLang="ko-KR" sz="2400" b="1" dirty="0">
                <a:solidFill>
                  <a:srgbClr val="FF0000"/>
                </a:solidFill>
                <a:latin typeface="Century Gothic" pitchFamily="34" charset="0"/>
                <a:ea typeface="굴림" pitchFamily="34" charset="-127"/>
              </a:endParaRPr>
            </a:p>
          </p:txBody>
        </p:sp>
        <p:sp>
          <p:nvSpPr>
            <p:cNvPr id="183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>
                  <a:solidFill>
                    <a:srgbClr val="FF0000"/>
                  </a:solidFill>
                  <a:latin typeface="Century Gothic" pitchFamily="34" charset="0"/>
                  <a:ea typeface="굴림" pitchFamily="34" charset="-127"/>
                </a:rPr>
                <a:t>2</a:t>
              </a:r>
              <a:endParaRPr lang="en-US" altLang="ko-KR" sz="2400" b="1" dirty="0">
                <a:solidFill>
                  <a:srgbClr val="FF0000"/>
                </a:solidFill>
                <a:latin typeface="Century Gothic" pitchFamily="34" charset="0"/>
                <a:ea typeface="굴림" pitchFamily="34" charset="-127"/>
              </a:endParaRPr>
            </a:p>
          </p:txBody>
        </p:sp>
        <p:sp>
          <p:nvSpPr>
            <p:cNvPr id="184" name="AutoShape 124"/>
            <p:cNvSpPr>
              <a:spLocks noChangeArrowheads="1"/>
            </p:cNvSpPr>
            <p:nvPr/>
          </p:nvSpPr>
          <p:spPr bwMode="auto">
            <a:xfrm>
              <a:off x="3711377" y="2282338"/>
              <a:ext cx="481564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>
                  <a:solidFill>
                    <a:srgbClr val="FF0000"/>
                  </a:solidFill>
                  <a:latin typeface="Century Gothic" pitchFamily="34" charset="0"/>
                  <a:ea typeface="굴림" pitchFamily="34" charset="-127"/>
                </a:rPr>
                <a:t>1</a:t>
              </a:r>
              <a:endParaRPr lang="en-US" altLang="ko-KR" sz="2400" b="1" dirty="0">
                <a:solidFill>
                  <a:srgbClr val="FF0000"/>
                </a:solidFill>
                <a:latin typeface="Century Gothic" pitchFamily="34" charset="0"/>
                <a:ea typeface="굴림" pitchFamily="34" charset="-127"/>
              </a:endParaRPr>
            </a:p>
          </p:txBody>
        </p:sp>
        <p:sp>
          <p:nvSpPr>
            <p:cNvPr id="185" name="TextBox 27"/>
            <p:cNvSpPr txBox="1"/>
            <p:nvPr/>
          </p:nvSpPr>
          <p:spPr>
            <a:xfrm>
              <a:off x="4313519" y="2348240"/>
              <a:ext cx="848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4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復原需求</a:t>
              </a:r>
              <a:endPara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6" name="TextBox 28"/>
          <p:cNvSpPr txBox="1"/>
          <p:nvPr/>
        </p:nvSpPr>
        <p:spPr>
          <a:xfrm>
            <a:off x="7388870" y="2511960"/>
            <a:ext cx="434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zh-TW" altLang="zh-TW" dirty="0" smtClean="0"/>
              <a:t>打電話</a:t>
            </a:r>
            <a:r>
              <a:rPr lang="zh-TW" altLang="en-US" dirty="0" smtClean="0"/>
              <a:t>給</a:t>
            </a:r>
            <a:r>
              <a:rPr lang="zh-TW" altLang="zh-TW" dirty="0" smtClean="0"/>
              <a:t>學生，</a:t>
            </a:r>
            <a:r>
              <a:rPr lang="zh-TW" altLang="zh-TW" dirty="0"/>
              <a:t>瞭解學生是否</a:t>
            </a:r>
            <a:r>
              <a:rPr lang="zh-TW" altLang="zh-TW" dirty="0" smtClean="0"/>
              <a:t>平安</a:t>
            </a: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zh-TW" altLang="zh-TW" dirty="0" smtClean="0"/>
              <a:t>再來</a:t>
            </a:r>
            <a:r>
              <a:rPr lang="zh-TW" altLang="zh-TW" dirty="0"/>
              <a:t>是學校可以啟動關懷</a:t>
            </a:r>
            <a:endParaRPr lang="en-US" altLang="zh-CN" dirty="0"/>
          </a:p>
        </p:txBody>
      </p:sp>
      <p:sp>
        <p:nvSpPr>
          <p:cNvPr id="187" name="TextBox 30"/>
          <p:cNvSpPr txBox="1"/>
          <p:nvPr/>
        </p:nvSpPr>
        <p:spPr>
          <a:xfrm>
            <a:off x="7401030" y="4398288"/>
            <a:ext cx="386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zh-TW" altLang="zh-TW" dirty="0" smtClean="0"/>
              <a:t>提供</a:t>
            </a:r>
            <a:r>
              <a:rPr lang="zh-TW" altLang="zh-TW" dirty="0"/>
              <a:t>生活物資，供災民使用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zh-TW" altLang="zh-TW" dirty="0" smtClean="0"/>
              <a:t>其次是</a:t>
            </a:r>
            <a:r>
              <a:rPr lang="zh-TW" altLang="zh-TW" dirty="0"/>
              <a:t>至災民收容所</a:t>
            </a:r>
            <a:r>
              <a:rPr lang="zh-TW" altLang="zh-TW" dirty="0" smtClean="0"/>
              <a:t>關懷</a:t>
            </a: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zh-TW" altLang="zh-TW" dirty="0" smtClean="0"/>
              <a:t>但提供</a:t>
            </a:r>
            <a:r>
              <a:rPr lang="zh-TW" altLang="zh-TW" dirty="0"/>
              <a:t>物資的時候</a:t>
            </a:r>
            <a:r>
              <a:rPr lang="zh-TW" altLang="zh-TW" dirty="0" smtClean="0"/>
              <a:t>，要</a:t>
            </a:r>
            <a:r>
              <a:rPr lang="zh-TW" altLang="zh-TW" dirty="0"/>
              <a:t>留意必須是災區需要</a:t>
            </a:r>
            <a:r>
              <a:rPr lang="zh-TW" altLang="zh-TW" dirty="0" smtClean="0"/>
              <a:t>的。</a:t>
            </a:r>
            <a:endParaRPr lang="en-US" altLang="zh-CN" dirty="0"/>
          </a:p>
        </p:txBody>
      </p:sp>
      <p:sp>
        <p:nvSpPr>
          <p:cNvPr id="188" name="TextBox 32"/>
          <p:cNvSpPr txBox="1"/>
          <p:nvPr/>
        </p:nvSpPr>
        <p:spPr>
          <a:xfrm>
            <a:off x="793644" y="2550581"/>
            <a:ext cx="417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最先想知道親人否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平安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成立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災民收容中心，讓災民可以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安身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其次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是擬定救災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方案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再來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是發緊急慰問金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9" name="TextBox 34"/>
          <p:cNvSpPr txBox="1"/>
          <p:nvPr/>
        </p:nvSpPr>
        <p:spPr>
          <a:xfrm>
            <a:off x="716005" y="4398288"/>
            <a:ext cx="438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zh-TW" altLang="zh-TW" dirty="0" smtClean="0"/>
              <a:t>關懷災民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例如</a:t>
            </a:r>
            <a:r>
              <a:rPr lang="zh-TW" altLang="zh-TW" dirty="0"/>
              <a:t>：陪伴年紀較小的弟弟妹妹寫</a:t>
            </a:r>
            <a:r>
              <a:rPr lang="zh-TW" altLang="zh-TW" dirty="0" smtClean="0"/>
              <a:t>功課或是</a:t>
            </a:r>
            <a:r>
              <a:rPr lang="zh-TW" altLang="zh-TW" dirty="0"/>
              <a:t>念故事書給他們</a:t>
            </a:r>
            <a:r>
              <a:rPr lang="zh-TW" altLang="zh-TW" dirty="0" smtClean="0"/>
              <a:t>聽</a:t>
            </a:r>
            <a:endParaRPr lang="en-US" altLang="zh-CN" dirty="0"/>
          </a:p>
        </p:txBody>
      </p:sp>
      <p:sp>
        <p:nvSpPr>
          <p:cNvPr id="190" name="TextBox 36"/>
          <p:cNvSpPr txBox="1"/>
          <p:nvPr/>
        </p:nvSpPr>
        <p:spPr>
          <a:xfrm>
            <a:off x="2845572" y="2087938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政府單位方面</a:t>
            </a:r>
            <a:endParaRPr lang="zh-CN" altLang="en-US" b="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1" name="TextBox 37"/>
          <p:cNvSpPr txBox="1"/>
          <p:nvPr/>
        </p:nvSpPr>
        <p:spPr>
          <a:xfrm>
            <a:off x="7361434" y="209656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zh-TW" dirty="0"/>
              <a:t>學校單位方面</a:t>
            </a:r>
            <a:endParaRPr lang="zh-CN" altLang="en-US" dirty="0"/>
          </a:p>
        </p:txBody>
      </p:sp>
      <p:sp>
        <p:nvSpPr>
          <p:cNvPr id="192" name="TextBox 38"/>
          <p:cNvSpPr txBox="1"/>
          <p:nvPr/>
        </p:nvSpPr>
        <p:spPr>
          <a:xfrm>
            <a:off x="1614465" y="3936623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zh-TW" dirty="0"/>
              <a:t>高年級學童的助人行為</a:t>
            </a:r>
            <a:endParaRPr lang="zh-CN" altLang="en-US" dirty="0"/>
          </a:p>
        </p:txBody>
      </p:sp>
      <p:sp>
        <p:nvSpPr>
          <p:cNvPr id="193" name="TextBox 39"/>
          <p:cNvSpPr txBox="1"/>
          <p:nvPr/>
        </p:nvSpPr>
        <p:spPr>
          <a:xfrm>
            <a:off x="7361434" y="3945249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zh-TW" dirty="0"/>
              <a:t>民間單位方面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97485" y="1272430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國小高年級學童的對於地震災後復原的需求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研究結論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5" name="直線接點 194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研究建議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4419493" y="1189704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8"/>
          <p:cNvGrpSpPr/>
          <p:nvPr/>
        </p:nvGrpSpPr>
        <p:grpSpPr>
          <a:xfrm>
            <a:off x="5788324" y="1474839"/>
            <a:ext cx="6160461" cy="4812859"/>
            <a:chOff x="8248650" y="1123950"/>
            <a:chExt cx="3600450" cy="4610100"/>
          </a:xfrm>
        </p:grpSpPr>
        <p:sp>
          <p:nvSpPr>
            <p:cNvPr id="40" name="矩形 39"/>
            <p:cNvSpPr/>
            <p:nvPr/>
          </p:nvSpPr>
          <p:spPr>
            <a:xfrm>
              <a:off x="8248650" y="1123950"/>
              <a:ext cx="3600450" cy="46101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华文细黑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389990" y="1304925"/>
              <a:ext cx="3317770" cy="42481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华文细黑"/>
                <a:cs typeface="+mn-cs"/>
              </a:endParaRPr>
            </a:p>
          </p:txBody>
        </p:sp>
        <p:sp>
          <p:nvSpPr>
            <p:cNvPr id="42" name="文本框 4"/>
            <p:cNvSpPr txBox="1"/>
            <p:nvPr/>
          </p:nvSpPr>
          <p:spPr>
            <a:xfrm>
              <a:off x="8389990" y="2322456"/>
              <a:ext cx="3317770" cy="266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3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對災害</a:t>
              </a:r>
              <a:r>
                <a:rPr lang="zh-TW" altLang="zh-TW" sz="3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產生</a:t>
              </a:r>
              <a:r>
                <a:rPr lang="zh-TW" altLang="en-US" sz="3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認知</a:t>
              </a:r>
              <a:r>
                <a:rPr lang="zh-TW" altLang="zh-TW" sz="3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且</a:t>
              </a:r>
              <a:r>
                <a:rPr lang="zh-TW" altLang="zh-TW" sz="3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對防災具有正面積極的態度，包括正確的「防災知識」、積極的「防災態度」與熟練的「防災技能」</a:t>
              </a:r>
              <a:r>
                <a:rPr lang="zh-TW" altLang="zh-TW" sz="3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389990" y="1587500"/>
              <a:ext cx="3317770" cy="734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zh-TW" sz="32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給高年級學童</a:t>
              </a:r>
              <a:r>
                <a:rPr lang="en-US" altLang="zh-CN" sz="32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</p:grpSp>
      <p:pic>
        <p:nvPicPr>
          <p:cNvPr id="44" name="图片占位符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2315673"/>
            <a:ext cx="5593808" cy="4009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6" y="5501915"/>
            <a:ext cx="2963755" cy="2254346"/>
          </a:xfrm>
          <a:prstGeom prst="rect">
            <a:avLst/>
          </a:prstGeom>
        </p:spPr>
      </p:pic>
      <p:grpSp>
        <p:nvGrpSpPr>
          <p:cNvPr id="46" name="组合 5"/>
          <p:cNvGrpSpPr/>
          <p:nvPr/>
        </p:nvGrpSpPr>
        <p:grpSpPr>
          <a:xfrm>
            <a:off x="415827" y="669259"/>
            <a:ext cx="3743218" cy="1684913"/>
            <a:chOff x="1921807" y="4385107"/>
            <a:chExt cx="3711146" cy="1269509"/>
          </a:xfrm>
        </p:grpSpPr>
        <p:sp>
          <p:nvSpPr>
            <p:cNvPr id="47" name="TextBox 12"/>
            <p:cNvSpPr txBox="1"/>
            <p:nvPr/>
          </p:nvSpPr>
          <p:spPr>
            <a:xfrm>
              <a:off x="1980022" y="4385107"/>
              <a:ext cx="3550056" cy="62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b="1" spc="-15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給</a:t>
              </a:r>
              <a:r>
                <a:rPr lang="zh-TW" altLang="en-US" sz="4800" b="1" spc="-15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高年級</a:t>
              </a:r>
              <a:endParaRPr lang="zh-CN" altLang="en-US" sz="4800" b="1" spc="-15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48" name="直接连接符 8"/>
            <p:cNvCxnSpPr/>
            <p:nvPr/>
          </p:nvCxnSpPr>
          <p:spPr>
            <a:xfrm>
              <a:off x="1994717" y="4992619"/>
              <a:ext cx="353536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4"/>
            <p:cNvSpPr txBox="1"/>
            <p:nvPr/>
          </p:nvSpPr>
          <p:spPr>
            <a:xfrm>
              <a:off x="1921807" y="5073040"/>
              <a:ext cx="3711146" cy="58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zh-TW" altLang="en-US" sz="2400" kern="1600" spc="-30" dirty="0">
                  <a:ea typeface="微软雅黑" panose="020B0503020204020204" pitchFamily="34" charset="-122"/>
                </a:rPr>
                <a:t>只要防災觀念正確</a:t>
              </a:r>
              <a:r>
                <a:rPr lang="zh-TW" altLang="en-US" sz="2400" kern="1600" spc="-30" dirty="0" smtClean="0">
                  <a:ea typeface="微软雅黑" panose="020B0503020204020204" pitchFamily="34" charset="-122"/>
                </a:rPr>
                <a:t>，</a:t>
              </a:r>
              <a:r>
                <a:rPr lang="zh-TW" altLang="en-US" sz="2400" kern="1600" spc="-30" dirty="0">
                  <a:ea typeface="微软雅黑" panose="020B0503020204020204" pitchFamily="34" charset="-122"/>
                </a:rPr>
                <a:t>就能</a:t>
              </a:r>
              <a:r>
                <a:rPr lang="zh-TW" altLang="en-US" sz="2400" kern="1600" spc="-30" dirty="0" smtClean="0">
                  <a:ea typeface="微软雅黑" panose="020B0503020204020204" pitchFamily="34" charset="-122"/>
                </a:rPr>
                <a:t>讓</a:t>
              </a:r>
              <a:r>
                <a:rPr lang="zh-TW" altLang="en-US" sz="2400" kern="1600" spc="-30" dirty="0">
                  <a:ea typeface="微软雅黑" panose="020B0503020204020204" pitchFamily="34" charset="-122"/>
                </a:rPr>
                <a:t>災害降到最低</a:t>
              </a:r>
              <a:endParaRPr lang="en-US" altLang="zh-CN" sz="2400" spc="-30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0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研究建議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5"/>
          <p:cNvSpPr txBox="1"/>
          <p:nvPr/>
        </p:nvSpPr>
        <p:spPr>
          <a:xfrm>
            <a:off x="3688934" y="1642946"/>
            <a:ext cx="7711570" cy="931028"/>
          </a:xfrm>
          <a:prstGeom prst="rect">
            <a:avLst/>
          </a:prstGeom>
          <a:noFill/>
        </p:spPr>
        <p:txBody>
          <a:bodyPr wrap="square" lIns="68585" tIns="34292" rIns="68585" bIns="34292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除學校宣導外，社區也應將防震相關意識和態度深耕每個家庭，使防震議題能成為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家庭教育。</a:t>
            </a:r>
            <a:endParaRPr lang="en-US" altLang="zh-CN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3688934" y="2888249"/>
            <a:ext cx="7711570" cy="931028"/>
          </a:xfrm>
          <a:prstGeom prst="rect">
            <a:avLst/>
          </a:prstGeom>
          <a:noFill/>
        </p:spPr>
        <p:txBody>
          <a:bodyPr wrap="square" lIns="68585" tIns="34292" rIns="68585" bIns="34292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平時政府應辦理防災活動給民眾參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與逃生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演練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，同時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聯合地方社區一同規劃逃生路線、實際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演練。</a:t>
            </a:r>
            <a:endParaRPr lang="en-US" altLang="zh-CN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688934" y="4348996"/>
            <a:ext cx="7711570" cy="931028"/>
          </a:xfrm>
          <a:prstGeom prst="rect">
            <a:avLst/>
          </a:prstGeom>
          <a:noFill/>
        </p:spPr>
        <p:txBody>
          <a:bodyPr wrap="square" lIns="68585" tIns="34292" rIns="68585" bIns="34292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建議成立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一個專責單位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面臨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災後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救援時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，民間單位與政府單位能協調出一套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SOP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流程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688934" y="5594301"/>
            <a:ext cx="7931566" cy="931028"/>
          </a:xfrm>
          <a:prstGeom prst="rect">
            <a:avLst/>
          </a:prstGeom>
          <a:noFill/>
        </p:spPr>
        <p:txBody>
          <a:bodyPr wrap="square" lIns="68585" tIns="34292" rIns="68585" bIns="34292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日後若有災難發生，可以辦理相關的活動以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減低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災民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焦慮感</a:t>
            </a:r>
            <a:endParaRPr lang="en-US" altLang="zh-CN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" name="组合 5"/>
          <p:cNvGrpSpPr/>
          <p:nvPr/>
        </p:nvGrpSpPr>
        <p:grpSpPr>
          <a:xfrm>
            <a:off x="415827" y="1052809"/>
            <a:ext cx="3128090" cy="1514997"/>
            <a:chOff x="1921807" y="4385107"/>
            <a:chExt cx="3711146" cy="1141484"/>
          </a:xfrm>
        </p:grpSpPr>
        <p:sp>
          <p:nvSpPr>
            <p:cNvPr id="27" name="TextBox 12"/>
            <p:cNvSpPr txBox="1"/>
            <p:nvPr/>
          </p:nvSpPr>
          <p:spPr>
            <a:xfrm>
              <a:off x="1980022" y="4385107"/>
              <a:ext cx="3550056" cy="57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spc="-15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給政府單位</a:t>
              </a:r>
              <a:endParaRPr lang="zh-CN" altLang="en-US" sz="4400" b="1" spc="-15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8" name="直接连接符 8"/>
            <p:cNvCxnSpPr/>
            <p:nvPr/>
          </p:nvCxnSpPr>
          <p:spPr>
            <a:xfrm>
              <a:off x="1994717" y="4992619"/>
              <a:ext cx="353536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4"/>
            <p:cNvSpPr txBox="1"/>
            <p:nvPr/>
          </p:nvSpPr>
          <p:spPr>
            <a:xfrm>
              <a:off x="1921807" y="5073040"/>
              <a:ext cx="3711146" cy="453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zh-TW" altLang="en-US" kern="1600" spc="-30" dirty="0">
                  <a:ea typeface="微软雅黑" panose="020B0503020204020204" pitchFamily="34" charset="-122"/>
                </a:rPr>
                <a:t>平時就要做好相關準備，並且落實在生活中</a:t>
              </a:r>
              <a:endParaRPr lang="en-US" altLang="zh-CN" spc="-30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98" y="28613"/>
            <a:ext cx="2458294" cy="1636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7" y="2755521"/>
            <a:ext cx="2718705" cy="36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研究建議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751"/>
            <a:ext cx="6551033" cy="6201459"/>
          </a:xfrm>
          <a:prstGeom prst="rect">
            <a:avLst/>
          </a:prstGeom>
        </p:spPr>
      </p:pic>
      <p:pic>
        <p:nvPicPr>
          <p:cNvPr id="3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68" y="1198653"/>
            <a:ext cx="6912633" cy="6303684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282813" y="2482778"/>
            <a:ext cx="41609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在進行宣導時，能邀請實際經歷過地震、災害等民眾，親自分享經驗，帶給學生最實際也最真實的感受。</a:t>
            </a:r>
            <a:endParaRPr lang="zh-CN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797606" y="2472945"/>
            <a:ext cx="4073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災後學校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以辦理生命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教育關懷活動，可以讓學生體會地震的可怕及防震的重要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，讓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受到驚嚇的學生情緒有一個出口。</a:t>
            </a:r>
            <a:endParaRPr lang="zh-CN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2" name="组合 5"/>
          <p:cNvGrpSpPr/>
          <p:nvPr/>
        </p:nvGrpSpPr>
        <p:grpSpPr>
          <a:xfrm>
            <a:off x="595272" y="695620"/>
            <a:ext cx="3431038" cy="1401760"/>
            <a:chOff x="1921807" y="4385107"/>
            <a:chExt cx="3711146" cy="1056165"/>
          </a:xfrm>
        </p:grpSpPr>
        <p:sp>
          <p:nvSpPr>
            <p:cNvPr id="63" name="TextBox 12"/>
            <p:cNvSpPr txBox="1"/>
            <p:nvPr/>
          </p:nvSpPr>
          <p:spPr>
            <a:xfrm>
              <a:off x="1980022" y="4385107"/>
              <a:ext cx="3550056" cy="53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spc="-15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給學校</a:t>
              </a:r>
              <a:r>
                <a:rPr lang="zh-TW" altLang="en-US" sz="4000" b="1" spc="-15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單位</a:t>
              </a:r>
              <a:endParaRPr lang="zh-CN" altLang="en-US" sz="4000" b="1" spc="-15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64" name="直接连接符 8"/>
            <p:cNvCxnSpPr/>
            <p:nvPr/>
          </p:nvCxnSpPr>
          <p:spPr>
            <a:xfrm>
              <a:off x="1994717" y="4992619"/>
              <a:ext cx="353536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4"/>
            <p:cNvSpPr txBox="1"/>
            <p:nvPr/>
          </p:nvSpPr>
          <p:spPr>
            <a:xfrm>
              <a:off x="1921807" y="5073040"/>
              <a:ext cx="3711146" cy="36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zh-TW" altLang="en-US" sz="2800" kern="1600" spc="-3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我們</a:t>
              </a:r>
              <a:r>
                <a:rPr lang="zh-TW" altLang="en-US" sz="2800" kern="1600" spc="-3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建議如下</a:t>
              </a:r>
              <a:endParaRPr lang="en-US" altLang="zh-CN" sz="2800" spc="-3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51" y="-367020"/>
            <a:ext cx="1977600" cy="296734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07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研究建議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"/>
          <p:cNvGrpSpPr/>
          <p:nvPr/>
        </p:nvGrpSpPr>
        <p:grpSpPr>
          <a:xfrm>
            <a:off x="747540" y="1079886"/>
            <a:ext cx="5640993" cy="1684916"/>
            <a:chOff x="1921807" y="4385107"/>
            <a:chExt cx="3711146" cy="1269511"/>
          </a:xfrm>
        </p:grpSpPr>
        <p:sp>
          <p:nvSpPr>
            <p:cNvPr id="6" name="TextBox 12"/>
            <p:cNvSpPr txBox="1"/>
            <p:nvPr/>
          </p:nvSpPr>
          <p:spPr>
            <a:xfrm>
              <a:off x="1980022" y="4385107"/>
              <a:ext cx="2717004" cy="53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spc="-15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給民間單位</a:t>
              </a:r>
              <a:endParaRPr lang="zh-CN" altLang="en-US" sz="4000" b="1" spc="-15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7" name="直接连接符 8"/>
            <p:cNvCxnSpPr/>
            <p:nvPr/>
          </p:nvCxnSpPr>
          <p:spPr>
            <a:xfrm>
              <a:off x="1994717" y="4992619"/>
              <a:ext cx="353536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4"/>
            <p:cNvSpPr txBox="1"/>
            <p:nvPr/>
          </p:nvSpPr>
          <p:spPr>
            <a:xfrm>
              <a:off x="1921807" y="5073041"/>
              <a:ext cx="3711146" cy="581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zh-TW" altLang="en-US" sz="2400" kern="1600" spc="-3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民間</a:t>
              </a:r>
              <a:r>
                <a:rPr lang="zh-TW" altLang="en-US" sz="2400" kern="1600" spc="-3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團體如果充分了解災害應變的相關知識，可以提升災害救援</a:t>
              </a:r>
              <a:r>
                <a:rPr lang="zh-TW" altLang="en-US" sz="2400" kern="1600" spc="-3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成效</a:t>
              </a:r>
              <a:endParaRPr lang="en-US" altLang="zh-CN" sz="2400" spc="-3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组合 18"/>
          <p:cNvGrpSpPr/>
          <p:nvPr/>
        </p:nvGrpSpPr>
        <p:grpSpPr>
          <a:xfrm>
            <a:off x="6681250" y="1649480"/>
            <a:ext cx="4998915" cy="4691985"/>
            <a:chOff x="6220893" y="1742935"/>
            <a:chExt cx="4852269" cy="4093808"/>
          </a:xfrm>
        </p:grpSpPr>
        <p:sp>
          <p:nvSpPr>
            <p:cNvPr id="13" name="矩形 12"/>
            <p:cNvSpPr/>
            <p:nvPr/>
          </p:nvSpPr>
          <p:spPr>
            <a:xfrm>
              <a:off x="6220893" y="1742935"/>
              <a:ext cx="4852269" cy="40938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/>
          </p:nvSpPr>
          <p:spPr bwMode="auto">
            <a:xfrm>
              <a:off x="6375441" y="4088660"/>
              <a:ext cx="4527384" cy="120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可以</a:t>
              </a:r>
              <a:r>
                <a:rPr lang="zh-TW" altLang="en-US" sz="28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訓練社工、心理師等專業人力，進行災民心理輔導與情緒安撫等心靈重建服務</a:t>
              </a:r>
              <a:r>
                <a:rPr lang="zh-TW" altLang="en-US" sz="2800" b="1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zh-CN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6375441" y="2175514"/>
              <a:ext cx="4527384" cy="158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民間救援</a:t>
              </a:r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團體應和政府單位與保持</a:t>
              </a: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聯繫，並適時規劃觀摩與演練活動，加強應變能力</a:t>
              </a:r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。</a:t>
              </a:r>
              <a:endParaRPr lang="zh-CN" altLang="en-US" sz="28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52" y="2795456"/>
            <a:ext cx="5373799" cy="34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72EE6FEF-E9BA-41CD-AA1A-3FB39300DA1F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研究建議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86718" y="3230245"/>
            <a:ext cx="4312872" cy="2461721"/>
            <a:chOff x="8540751" y="4843463"/>
            <a:chExt cx="8012112" cy="4562475"/>
          </a:xfrm>
          <a:effectLst/>
        </p:grpSpPr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76527" y="2357814"/>
            <a:ext cx="6412473" cy="1883979"/>
            <a:chOff x="4584120" y="1336741"/>
            <a:chExt cx="4338638" cy="1209429"/>
          </a:xfrm>
        </p:grpSpPr>
        <p:sp>
          <p:nvSpPr>
            <p:cNvPr id="26" name="矩形 25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文本框 20"/>
            <p:cNvSpPr txBox="1"/>
            <p:nvPr/>
          </p:nvSpPr>
          <p:spPr>
            <a:xfrm>
              <a:off x="5471815" y="1877825"/>
              <a:ext cx="3155351" cy="316802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Autofit/>
            </a:bodyPr>
            <a:lstStyle/>
            <a:p>
              <a:pPr algn="ctr"/>
              <a:r>
                <a:rPr lang="zh-TW" altLang="en-US" sz="5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擴大研究對象</a:t>
              </a:r>
              <a:endParaRPr lang="zh-CN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组合 25"/>
          <p:cNvGrpSpPr/>
          <p:nvPr/>
        </p:nvGrpSpPr>
        <p:grpSpPr>
          <a:xfrm>
            <a:off x="5076527" y="4426088"/>
            <a:ext cx="6412473" cy="1782983"/>
            <a:chOff x="4584120" y="2597330"/>
            <a:chExt cx="4338638" cy="1209429"/>
          </a:xfrm>
        </p:grpSpPr>
        <p:sp>
          <p:nvSpPr>
            <p:cNvPr id="33" name="矩形 32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文本框 25"/>
            <p:cNvSpPr txBox="1"/>
            <p:nvPr/>
          </p:nvSpPr>
          <p:spPr>
            <a:xfrm>
              <a:off x="5506992" y="3139193"/>
              <a:ext cx="3155350" cy="316804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Autofit/>
            </a:bodyPr>
            <a:lstStyle/>
            <a:p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老舊的</a:t>
              </a:r>
              <a:r>
                <a:rPr lang="zh-TW" altLang="en-US" sz="48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建物的問題</a:t>
              </a:r>
              <a:endParaRPr lang="zh-CN" altLang="en-US" sz="4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9" name="组合 5"/>
          <p:cNvGrpSpPr/>
          <p:nvPr/>
        </p:nvGrpSpPr>
        <p:grpSpPr>
          <a:xfrm>
            <a:off x="673725" y="1187617"/>
            <a:ext cx="5640993" cy="1873733"/>
            <a:chOff x="1976119" y="4385107"/>
            <a:chExt cx="3711146" cy="1411777"/>
          </a:xfrm>
        </p:grpSpPr>
        <p:sp>
          <p:nvSpPr>
            <p:cNvPr id="40" name="TextBox 12"/>
            <p:cNvSpPr txBox="1"/>
            <p:nvPr/>
          </p:nvSpPr>
          <p:spPr>
            <a:xfrm>
              <a:off x="1980022" y="4385107"/>
              <a:ext cx="2717004" cy="53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spc="-15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未來研究建議</a:t>
              </a:r>
              <a:endParaRPr lang="zh-CN" altLang="en-US" sz="4000" b="1" spc="-15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41" name="直接连接符 8"/>
            <p:cNvCxnSpPr/>
            <p:nvPr/>
          </p:nvCxnSpPr>
          <p:spPr>
            <a:xfrm>
              <a:off x="1994717" y="4992619"/>
              <a:ext cx="353536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4"/>
            <p:cNvSpPr txBox="1"/>
            <p:nvPr/>
          </p:nvSpPr>
          <p:spPr>
            <a:xfrm>
              <a:off x="1976119" y="5129989"/>
              <a:ext cx="3711146" cy="66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zh-TW" altLang="en-US" sz="2800" kern="1600" spc="-3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提供給未來有興趣</a:t>
              </a:r>
              <a:r>
                <a:rPr lang="zh-TW" altLang="en-US" sz="2800" kern="1600" spc="-3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想要</a:t>
              </a:r>
              <a:endParaRPr lang="en-US" altLang="zh-TW" sz="2800" kern="1600" spc="-3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92000"/>
                </a:lnSpc>
              </a:pPr>
              <a:r>
                <a:rPr lang="zh-TW" altLang="en-US" sz="2800" kern="1600" spc="-3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研究</a:t>
              </a:r>
              <a:r>
                <a:rPr lang="zh-TW" altLang="en-US" sz="2800" kern="1600" spc="-3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此主題的人</a:t>
              </a:r>
              <a:endParaRPr lang="en-US" altLang="zh-CN" sz="2800" spc="-3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64" y="3392379"/>
            <a:ext cx="3039776" cy="1984896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05" y="57151"/>
            <a:ext cx="2964695" cy="222251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99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8"/>
            <a:ext cx="12192000" cy="6858594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6096000" y="1094577"/>
            <a:ext cx="1" cy="2262472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024049" y="3357049"/>
            <a:ext cx="143903" cy="14390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6096001" y="1056708"/>
            <a:ext cx="0" cy="230034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>
            <a:off x="3723708" y="1056708"/>
            <a:ext cx="4744585" cy="4744585"/>
          </a:xfrm>
          <a:prstGeom prst="arc">
            <a:avLst>
              <a:gd name="adj1" fmla="val 16214049"/>
              <a:gd name="adj2" fmla="val 10802395"/>
            </a:avLst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05401" y="3337350"/>
            <a:ext cx="180468" cy="180468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998012" y="961142"/>
            <a:ext cx="180468" cy="180468"/>
          </a:xfrm>
          <a:prstGeom prst="ellips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024049" y="3357049"/>
            <a:ext cx="143903" cy="14390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6097034" y="1489741"/>
            <a:ext cx="0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045331" y="1441447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014255" y="1411051"/>
            <a:ext cx="157384" cy="157384"/>
          </a:xfrm>
          <a:prstGeom prst="ellips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159543" y="1482811"/>
            <a:ext cx="3880986" cy="3882646"/>
            <a:chOff x="4159543" y="1482811"/>
            <a:chExt cx="3880986" cy="3882646"/>
          </a:xfrm>
          <a:effectLst/>
        </p:grpSpPr>
        <p:sp>
          <p:nvSpPr>
            <p:cNvPr id="33" name="弧形 32"/>
            <p:cNvSpPr/>
            <p:nvPr/>
          </p:nvSpPr>
          <p:spPr>
            <a:xfrm>
              <a:off x="4159543" y="1492543"/>
              <a:ext cx="3872914" cy="3872914"/>
            </a:xfrm>
            <a:prstGeom prst="arc">
              <a:avLst>
                <a:gd name="adj1" fmla="val 16248570"/>
                <a:gd name="adj2" fmla="val 5403367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162999" y="1482811"/>
              <a:ext cx="3877530" cy="38775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67314" y="734268"/>
            <a:ext cx="5423419" cy="5423419"/>
            <a:chOff x="3367314" y="734268"/>
            <a:chExt cx="5423419" cy="5423419"/>
          </a:xfrm>
        </p:grpSpPr>
        <p:sp>
          <p:nvSpPr>
            <p:cNvPr id="36" name="弧形 35"/>
            <p:cNvSpPr/>
            <p:nvPr/>
          </p:nvSpPr>
          <p:spPr>
            <a:xfrm>
              <a:off x="3367314" y="734268"/>
              <a:ext cx="5423419" cy="5423419"/>
            </a:xfrm>
            <a:prstGeom prst="arc">
              <a:avLst>
                <a:gd name="adj1" fmla="val 16216691"/>
                <a:gd name="adj2" fmla="val 8013284"/>
              </a:avLst>
            </a:prstGeom>
            <a:noFill/>
            <a:ln w="190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392366" y="760139"/>
              <a:ext cx="5397548" cy="5397548"/>
            </a:xfrm>
            <a:prstGeom prst="ellipse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200400" y="2157354"/>
            <a:ext cx="5741913" cy="33055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</a:p>
          <a:p>
            <a:pPr algn="ctr">
              <a:lnSpc>
                <a:spcPct val="105000"/>
              </a:lnSpc>
            </a:pP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鐵雄搜救隊</a:t>
            </a:r>
            <a:endParaRPr lang="en-US" altLang="zh-CN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感恩聆聽</a:t>
            </a:r>
            <a:endParaRPr lang="zh-CN" altLang="en-US" sz="4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096000" y="1489741"/>
            <a:ext cx="0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041128" y="3361820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>
            <a:endCxn id="28" idx="0"/>
          </p:cNvCxnSpPr>
          <p:nvPr/>
        </p:nvCxnSpPr>
        <p:spPr>
          <a:xfrm>
            <a:off x="6094948" y="1489741"/>
            <a:ext cx="1053" cy="186730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044281" y="1441447"/>
            <a:ext cx="103438" cy="3961936"/>
            <a:chOff x="6576669" y="1441447"/>
            <a:chExt cx="103438" cy="3961936"/>
          </a:xfrm>
          <a:solidFill>
            <a:schemeClr val="bg1"/>
          </a:solidFill>
          <a:effectLst/>
        </p:grpSpPr>
        <p:grpSp>
          <p:nvGrpSpPr>
            <p:cNvPr id="43" name="组合 42"/>
            <p:cNvGrpSpPr/>
            <p:nvPr/>
          </p:nvGrpSpPr>
          <p:grpSpPr>
            <a:xfrm>
              <a:off x="6576669" y="1441447"/>
              <a:ext cx="103438" cy="2019608"/>
              <a:chOff x="6324326" y="1441447"/>
              <a:chExt cx="103438" cy="2019608"/>
            </a:xfrm>
            <a:grpFill/>
          </p:grpSpPr>
          <p:sp>
            <p:nvSpPr>
              <p:cNvPr id="48" name="椭圆 47"/>
              <p:cNvSpPr/>
              <p:nvPr/>
            </p:nvSpPr>
            <p:spPr>
              <a:xfrm>
                <a:off x="6328529" y="1441447"/>
                <a:ext cx="99235" cy="9923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324326" y="3361820"/>
                <a:ext cx="99235" cy="99235"/>
              </a:xfrm>
              <a:prstGeom prst="ellipse">
                <a:avLst/>
              </a:prstGeom>
              <a:grpFill/>
              <a:ln>
                <a:solidFill>
                  <a:srgbClr val="FB27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6378146" y="1489741"/>
                <a:ext cx="1053" cy="1867308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6576669" y="3383775"/>
              <a:ext cx="103438" cy="2019608"/>
              <a:chOff x="6324326" y="1441447"/>
              <a:chExt cx="103438" cy="2019608"/>
            </a:xfrm>
            <a:grpFill/>
          </p:grpSpPr>
          <p:sp>
            <p:nvSpPr>
              <p:cNvPr id="45" name="椭圆 44"/>
              <p:cNvSpPr/>
              <p:nvPr/>
            </p:nvSpPr>
            <p:spPr>
              <a:xfrm>
                <a:off x="6328529" y="1441447"/>
                <a:ext cx="99235" cy="9923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6324326" y="3361820"/>
                <a:ext cx="99235" cy="9923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6378146" y="1489741"/>
                <a:ext cx="1053" cy="1867308"/>
              </a:xfrm>
              <a:prstGeom prst="line">
                <a:avLst/>
              </a:prstGeom>
              <a:grpFill/>
              <a:ln w="28575"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直接连接符 50"/>
          <p:cNvCxnSpPr/>
          <p:nvPr/>
        </p:nvCxnSpPr>
        <p:spPr>
          <a:xfrm>
            <a:off x="6093770" y="760139"/>
            <a:ext cx="0" cy="259691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6057844" y="5310724"/>
            <a:ext cx="99235" cy="99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2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-0.34583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6" dur="8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path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013 -0.34583 C 0.10781 -0.34583 0.19544 -0.1912 0.19544 -0.00069 C 0.19544 0.19005 0.10781 0.34583 -0.00013 0.34583 C -0.10794 0.34583 -0.19492 0.19005 -0.19492 -0.00069 " pathEditMode="relative" rAng="0" ptsTypes="AAAA">
                                      <p:cBhvr>
                                        <p:cTn id="5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72" dur="6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10800000">
                                      <p:cBhvr>
                                        <p:cTn id="9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8" grpId="0"/>
      <p:bldP spid="38" grpId="1"/>
      <p:bldP spid="40" grpId="0" animBg="1"/>
      <p:bldP spid="40" grpId="1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_矩形: 圆角 39"/>
          <p:cNvSpPr/>
          <p:nvPr>
            <p:custDataLst>
              <p:tags r:id="rId1"/>
            </p:custDataLst>
          </p:nvPr>
        </p:nvSpPr>
        <p:spPr>
          <a:xfrm rot="20696633">
            <a:off x="328926" y="-1521765"/>
            <a:ext cx="12892083" cy="5678706"/>
          </a:xfrm>
          <a:custGeom>
            <a:avLst/>
            <a:gdLst>
              <a:gd name="connsiteX0" fmla="*/ 0 w 13378111"/>
              <a:gd name="connsiteY0" fmla="*/ 486028 h 6164734"/>
              <a:gd name="connsiteX1" fmla="*/ 486028 w 13378111"/>
              <a:gd name="connsiteY1" fmla="*/ 0 h 6164734"/>
              <a:gd name="connsiteX2" fmla="*/ 12892083 w 13378111"/>
              <a:gd name="connsiteY2" fmla="*/ 0 h 6164734"/>
              <a:gd name="connsiteX3" fmla="*/ 13378111 w 13378111"/>
              <a:gd name="connsiteY3" fmla="*/ 486028 h 6164734"/>
              <a:gd name="connsiteX4" fmla="*/ 13378111 w 13378111"/>
              <a:gd name="connsiteY4" fmla="*/ 5678706 h 6164734"/>
              <a:gd name="connsiteX5" fmla="*/ 12892083 w 13378111"/>
              <a:gd name="connsiteY5" fmla="*/ 6164734 h 6164734"/>
              <a:gd name="connsiteX6" fmla="*/ 486028 w 13378111"/>
              <a:gd name="connsiteY6" fmla="*/ 6164734 h 6164734"/>
              <a:gd name="connsiteX7" fmla="*/ 0 w 13378111"/>
              <a:gd name="connsiteY7" fmla="*/ 5678706 h 6164734"/>
              <a:gd name="connsiteX8" fmla="*/ 0 w 13378111"/>
              <a:gd name="connsiteY8" fmla="*/ 486028 h 6164734"/>
              <a:gd name="connsiteX0" fmla="*/ 486028 w 13378111"/>
              <a:gd name="connsiteY0" fmla="*/ 0 h 6164734"/>
              <a:gd name="connsiteX1" fmla="*/ 12892083 w 13378111"/>
              <a:gd name="connsiteY1" fmla="*/ 0 h 6164734"/>
              <a:gd name="connsiteX2" fmla="*/ 13378111 w 13378111"/>
              <a:gd name="connsiteY2" fmla="*/ 486028 h 6164734"/>
              <a:gd name="connsiteX3" fmla="*/ 13378111 w 13378111"/>
              <a:gd name="connsiteY3" fmla="*/ 5678706 h 6164734"/>
              <a:gd name="connsiteX4" fmla="*/ 12892083 w 13378111"/>
              <a:gd name="connsiteY4" fmla="*/ 6164734 h 6164734"/>
              <a:gd name="connsiteX5" fmla="*/ 486028 w 13378111"/>
              <a:gd name="connsiteY5" fmla="*/ 6164734 h 6164734"/>
              <a:gd name="connsiteX6" fmla="*/ 0 w 13378111"/>
              <a:gd name="connsiteY6" fmla="*/ 5678706 h 6164734"/>
              <a:gd name="connsiteX7" fmla="*/ 0 w 13378111"/>
              <a:gd name="connsiteY7" fmla="*/ 486028 h 6164734"/>
              <a:gd name="connsiteX8" fmla="*/ 577468 w 13378111"/>
              <a:gd name="connsiteY8" fmla="*/ 91440 h 6164734"/>
              <a:gd name="connsiteX0" fmla="*/ 12892083 w 13378111"/>
              <a:gd name="connsiteY0" fmla="*/ 0 h 6164734"/>
              <a:gd name="connsiteX1" fmla="*/ 13378111 w 13378111"/>
              <a:gd name="connsiteY1" fmla="*/ 486028 h 6164734"/>
              <a:gd name="connsiteX2" fmla="*/ 13378111 w 13378111"/>
              <a:gd name="connsiteY2" fmla="*/ 5678706 h 6164734"/>
              <a:gd name="connsiteX3" fmla="*/ 12892083 w 13378111"/>
              <a:gd name="connsiteY3" fmla="*/ 6164734 h 6164734"/>
              <a:gd name="connsiteX4" fmla="*/ 486028 w 13378111"/>
              <a:gd name="connsiteY4" fmla="*/ 6164734 h 6164734"/>
              <a:gd name="connsiteX5" fmla="*/ 0 w 13378111"/>
              <a:gd name="connsiteY5" fmla="*/ 5678706 h 6164734"/>
              <a:gd name="connsiteX6" fmla="*/ 0 w 13378111"/>
              <a:gd name="connsiteY6" fmla="*/ 486028 h 6164734"/>
              <a:gd name="connsiteX7" fmla="*/ 577468 w 13378111"/>
              <a:gd name="connsiteY7" fmla="*/ 91440 h 6164734"/>
              <a:gd name="connsiteX0" fmla="*/ 13378111 w 13378111"/>
              <a:gd name="connsiteY0" fmla="*/ 415805 h 6094511"/>
              <a:gd name="connsiteX1" fmla="*/ 13378111 w 13378111"/>
              <a:gd name="connsiteY1" fmla="*/ 5608483 h 6094511"/>
              <a:gd name="connsiteX2" fmla="*/ 12892083 w 13378111"/>
              <a:gd name="connsiteY2" fmla="*/ 6094511 h 6094511"/>
              <a:gd name="connsiteX3" fmla="*/ 486028 w 13378111"/>
              <a:gd name="connsiteY3" fmla="*/ 6094511 h 6094511"/>
              <a:gd name="connsiteX4" fmla="*/ 0 w 13378111"/>
              <a:gd name="connsiteY4" fmla="*/ 5608483 h 6094511"/>
              <a:gd name="connsiteX5" fmla="*/ 0 w 13378111"/>
              <a:gd name="connsiteY5" fmla="*/ 415805 h 6094511"/>
              <a:gd name="connsiteX6" fmla="*/ 577468 w 13378111"/>
              <a:gd name="connsiteY6" fmla="*/ 21217 h 6094511"/>
              <a:gd name="connsiteX0" fmla="*/ 13378111 w 13378111"/>
              <a:gd name="connsiteY0" fmla="*/ 5608483 h 6094511"/>
              <a:gd name="connsiteX1" fmla="*/ 12892083 w 13378111"/>
              <a:gd name="connsiteY1" fmla="*/ 6094511 h 6094511"/>
              <a:gd name="connsiteX2" fmla="*/ 486028 w 13378111"/>
              <a:gd name="connsiteY2" fmla="*/ 6094511 h 6094511"/>
              <a:gd name="connsiteX3" fmla="*/ 0 w 13378111"/>
              <a:gd name="connsiteY3" fmla="*/ 5608483 h 6094511"/>
              <a:gd name="connsiteX4" fmla="*/ 0 w 13378111"/>
              <a:gd name="connsiteY4" fmla="*/ 415805 h 6094511"/>
              <a:gd name="connsiteX5" fmla="*/ 577468 w 13378111"/>
              <a:gd name="connsiteY5" fmla="*/ 21217 h 6094511"/>
              <a:gd name="connsiteX0" fmla="*/ 13378111 w 13378111"/>
              <a:gd name="connsiteY0" fmla="*/ 5192678 h 5678706"/>
              <a:gd name="connsiteX1" fmla="*/ 12892083 w 13378111"/>
              <a:gd name="connsiteY1" fmla="*/ 5678706 h 5678706"/>
              <a:gd name="connsiteX2" fmla="*/ 486028 w 13378111"/>
              <a:gd name="connsiteY2" fmla="*/ 5678706 h 5678706"/>
              <a:gd name="connsiteX3" fmla="*/ 0 w 13378111"/>
              <a:gd name="connsiteY3" fmla="*/ 5192678 h 5678706"/>
              <a:gd name="connsiteX4" fmla="*/ 0 w 13378111"/>
              <a:gd name="connsiteY4" fmla="*/ 0 h 5678706"/>
              <a:gd name="connsiteX0" fmla="*/ 12892083 w 12892083"/>
              <a:gd name="connsiteY0" fmla="*/ 5678706 h 5678706"/>
              <a:gd name="connsiteX1" fmla="*/ 486028 w 12892083"/>
              <a:gd name="connsiteY1" fmla="*/ 5678706 h 5678706"/>
              <a:gd name="connsiteX2" fmla="*/ 0 w 12892083"/>
              <a:gd name="connsiteY2" fmla="*/ 5192678 h 5678706"/>
              <a:gd name="connsiteX3" fmla="*/ 0 w 12892083"/>
              <a:gd name="connsiteY3" fmla="*/ 0 h 56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2083" h="5678706">
                <a:moveTo>
                  <a:pt x="12892083" y="5678706"/>
                </a:moveTo>
                <a:lnTo>
                  <a:pt x="486028" y="5678706"/>
                </a:lnTo>
                <a:cubicBezTo>
                  <a:pt x="217602" y="5678706"/>
                  <a:pt x="0" y="5461104"/>
                  <a:pt x="0" y="5192678"/>
                </a:cubicBezTo>
                <a:lnTo>
                  <a:pt x="0" y="0"/>
                </a:lnTo>
              </a:path>
            </a:pathLst>
          </a:custGeom>
          <a:noFill/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34434" y="-3207816"/>
            <a:ext cx="12215627" cy="7456016"/>
          </a:xfrm>
          <a:prstGeom prst="roundRect">
            <a:avLst>
              <a:gd name="adj" fmla="val 5849"/>
            </a:avLst>
          </a:prstGeom>
        </p:spPr>
      </p:pic>
      <p:pic>
        <p:nvPicPr>
          <p:cNvPr id="2" name="PA_图片 1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618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510561" y="258891"/>
            <a:ext cx="8310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anose="020F0502020204030204" pitchFamily="34" charset="0"/>
              </a:rPr>
              <a:t>地震無法避免</a:t>
            </a:r>
            <a:r>
              <a:rPr lang="en-US" altLang="zh-TW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anose="020F0502020204030204" pitchFamily="34" charset="0"/>
              </a:rPr>
              <a:t>…</a:t>
            </a:r>
            <a:endParaRPr lang="zh-CN" altLang="en-US" sz="66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 flipH="1">
            <a:off x="481980" y="1303754"/>
            <a:ext cx="921999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6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anose="020F0502020204030204" pitchFamily="34" charset="0"/>
              </a:rPr>
              <a:t>但是我們可以做些什麼</a:t>
            </a:r>
            <a:r>
              <a:rPr lang="en-US" altLang="zh-TW" sz="6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anose="020F0502020204030204" pitchFamily="34" charset="0"/>
              </a:rPr>
              <a:t>?</a:t>
            </a:r>
            <a:endParaRPr lang="en-US" altLang="zh-CN" sz="66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Calibri" panose="020F0502020204030204" pitchFamily="34" charset="0"/>
            </a:endParaRPr>
          </a:p>
        </p:txBody>
      </p:sp>
      <p:grpSp>
        <p:nvGrpSpPr>
          <p:cNvPr id="10" name="PA_组合 9"/>
          <p:cNvGrpSpPr/>
          <p:nvPr>
            <p:custDataLst>
              <p:tags r:id="rId5"/>
            </p:custDataLst>
          </p:nvPr>
        </p:nvGrpSpPr>
        <p:grpSpPr>
          <a:xfrm>
            <a:off x="3042607" y="5048798"/>
            <a:ext cx="372111" cy="372111"/>
            <a:chOff x="3822895" y="4890302"/>
            <a:chExt cx="372111" cy="372111"/>
          </a:xfrm>
        </p:grpSpPr>
        <p:sp>
          <p:nvSpPr>
            <p:cNvPr id="8" name="椭圆 7"/>
            <p:cNvSpPr/>
            <p:nvPr/>
          </p:nvSpPr>
          <p:spPr>
            <a:xfrm>
              <a:off x="3822895" y="4890302"/>
              <a:ext cx="372111" cy="37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六边形 8"/>
            <p:cNvSpPr/>
            <p:nvPr/>
          </p:nvSpPr>
          <p:spPr>
            <a:xfrm rot="1800000" flipV="1">
              <a:off x="3938225" y="5015388"/>
              <a:ext cx="141450" cy="121939"/>
            </a:xfrm>
            <a:prstGeom prst="hexag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PA_文本框 10"/>
          <p:cNvSpPr txBox="1"/>
          <p:nvPr>
            <p:custDataLst>
              <p:tags r:id="rId6"/>
            </p:custDataLst>
          </p:nvPr>
        </p:nvSpPr>
        <p:spPr>
          <a:xfrm>
            <a:off x="2582491" y="54262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7"/>
            </p:custDataLst>
          </p:nvPr>
        </p:nvSpPr>
        <p:spPr>
          <a:xfrm>
            <a:off x="2918319" y="5848159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aramond Pro" panose="02020502060506020403" pitchFamily="18" charset="0"/>
              </a:rPr>
              <a:t>0</a:t>
            </a:r>
            <a:r>
              <a:rPr lang="en-US" altLang="zh-CN" sz="4000" dirty="0">
                <a:latin typeface="Adobe Garamond Pro" panose="02020502060506020403" pitchFamily="18" charset="0"/>
              </a:rPr>
              <a:t>1</a:t>
            </a:r>
            <a:endParaRPr lang="zh-CN" altLang="en-US" sz="2800" dirty="0">
              <a:latin typeface="Adobe Garamond Pro" panose="02020502060506020403" pitchFamily="18" charset="0"/>
            </a:endParaRPr>
          </a:p>
        </p:txBody>
      </p:sp>
      <p:grpSp>
        <p:nvGrpSpPr>
          <p:cNvPr id="15" name="PA_组合 14"/>
          <p:cNvGrpSpPr/>
          <p:nvPr>
            <p:custDataLst>
              <p:tags r:id="rId8"/>
            </p:custDataLst>
          </p:nvPr>
        </p:nvGrpSpPr>
        <p:grpSpPr>
          <a:xfrm>
            <a:off x="4694623" y="4603790"/>
            <a:ext cx="372111" cy="372111"/>
            <a:chOff x="3822895" y="4890302"/>
            <a:chExt cx="372111" cy="372111"/>
          </a:xfrm>
        </p:grpSpPr>
        <p:sp>
          <p:nvSpPr>
            <p:cNvPr id="18" name="椭圆 17"/>
            <p:cNvSpPr/>
            <p:nvPr/>
          </p:nvSpPr>
          <p:spPr>
            <a:xfrm>
              <a:off x="3822895" y="4890302"/>
              <a:ext cx="372111" cy="37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六边形 18"/>
            <p:cNvSpPr/>
            <p:nvPr/>
          </p:nvSpPr>
          <p:spPr>
            <a:xfrm rot="1800000" flipV="1">
              <a:off x="3938225" y="5015388"/>
              <a:ext cx="141450" cy="121939"/>
            </a:xfrm>
            <a:prstGeom prst="hexag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PA_文本框 15"/>
          <p:cNvSpPr txBox="1"/>
          <p:nvPr>
            <p:custDataLst>
              <p:tags r:id="rId9"/>
            </p:custDataLst>
          </p:nvPr>
        </p:nvSpPr>
        <p:spPr>
          <a:xfrm>
            <a:off x="4259602" y="49812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16"/>
          <p:cNvSpPr txBox="1"/>
          <p:nvPr>
            <p:custDataLst>
              <p:tags r:id="rId10"/>
            </p:custDataLst>
          </p:nvPr>
        </p:nvSpPr>
        <p:spPr>
          <a:xfrm>
            <a:off x="4694623" y="5471153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aramond Pro" panose="02020502060506020403" pitchFamily="18" charset="0"/>
              </a:rPr>
              <a:t>0</a:t>
            </a:r>
            <a:r>
              <a:rPr lang="en-US" altLang="zh-CN" sz="4000" dirty="0">
                <a:latin typeface="Adobe Garamond Pro" panose="02020502060506020403" pitchFamily="18" charset="0"/>
              </a:rPr>
              <a:t>2</a:t>
            </a:r>
            <a:endParaRPr lang="zh-CN" altLang="en-US" sz="2800" dirty="0">
              <a:latin typeface="Adobe Garamond Pro" panose="02020502060506020403" pitchFamily="18" charset="0"/>
            </a:endParaRPr>
          </a:p>
        </p:txBody>
      </p:sp>
      <p:grpSp>
        <p:nvGrpSpPr>
          <p:cNvPr id="21" name="PA_组合 20"/>
          <p:cNvGrpSpPr/>
          <p:nvPr>
            <p:custDataLst>
              <p:tags r:id="rId11"/>
            </p:custDataLst>
          </p:nvPr>
        </p:nvGrpSpPr>
        <p:grpSpPr>
          <a:xfrm>
            <a:off x="6240188" y="4158782"/>
            <a:ext cx="372111" cy="372111"/>
            <a:chOff x="3822895" y="4890302"/>
            <a:chExt cx="372111" cy="372111"/>
          </a:xfrm>
        </p:grpSpPr>
        <p:sp>
          <p:nvSpPr>
            <p:cNvPr id="24" name="椭圆 23"/>
            <p:cNvSpPr/>
            <p:nvPr/>
          </p:nvSpPr>
          <p:spPr>
            <a:xfrm>
              <a:off x="3822895" y="4890302"/>
              <a:ext cx="372111" cy="37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六边形 24"/>
            <p:cNvSpPr/>
            <p:nvPr/>
          </p:nvSpPr>
          <p:spPr>
            <a:xfrm rot="1800000" flipV="1">
              <a:off x="3938225" y="5015388"/>
              <a:ext cx="141450" cy="121939"/>
            </a:xfrm>
            <a:prstGeom prst="hexag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PA_文本框 21"/>
          <p:cNvSpPr txBox="1"/>
          <p:nvPr>
            <p:custDataLst>
              <p:tags r:id="rId12"/>
            </p:custDataLst>
          </p:nvPr>
        </p:nvSpPr>
        <p:spPr>
          <a:xfrm>
            <a:off x="5792047" y="455244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TW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架構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文本框 22"/>
          <p:cNvSpPr txBox="1"/>
          <p:nvPr>
            <p:custDataLst>
              <p:tags r:id="rId13"/>
            </p:custDataLst>
          </p:nvPr>
        </p:nvSpPr>
        <p:spPr>
          <a:xfrm>
            <a:off x="6350086" y="4981279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aramond Pro" panose="02020502060506020403" pitchFamily="18" charset="0"/>
              </a:rPr>
              <a:t>0</a:t>
            </a:r>
            <a:r>
              <a:rPr lang="en-US" altLang="zh-CN" sz="4000" dirty="0">
                <a:latin typeface="Adobe Garamond Pro" panose="02020502060506020403" pitchFamily="18" charset="0"/>
              </a:rPr>
              <a:t>3</a:t>
            </a:r>
            <a:endParaRPr lang="zh-CN" altLang="en-US" sz="2800" dirty="0">
              <a:latin typeface="Adobe Garamond Pro" panose="02020502060506020403" pitchFamily="18" charset="0"/>
            </a:endParaRPr>
          </a:p>
        </p:txBody>
      </p:sp>
      <p:grpSp>
        <p:nvGrpSpPr>
          <p:cNvPr id="27" name="PA_组合 26"/>
          <p:cNvGrpSpPr/>
          <p:nvPr>
            <p:custDataLst>
              <p:tags r:id="rId14"/>
            </p:custDataLst>
          </p:nvPr>
        </p:nvGrpSpPr>
        <p:grpSpPr>
          <a:xfrm>
            <a:off x="7785751" y="3787328"/>
            <a:ext cx="372111" cy="372111"/>
            <a:chOff x="3822895" y="4890302"/>
            <a:chExt cx="372111" cy="372111"/>
          </a:xfrm>
        </p:grpSpPr>
        <p:sp>
          <p:nvSpPr>
            <p:cNvPr id="30" name="椭圆 29"/>
            <p:cNvSpPr/>
            <p:nvPr/>
          </p:nvSpPr>
          <p:spPr>
            <a:xfrm>
              <a:off x="3822895" y="4890302"/>
              <a:ext cx="372111" cy="37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六边形 30"/>
            <p:cNvSpPr/>
            <p:nvPr/>
          </p:nvSpPr>
          <p:spPr>
            <a:xfrm rot="1800000" flipV="1">
              <a:off x="3938225" y="5015388"/>
              <a:ext cx="141450" cy="121939"/>
            </a:xfrm>
            <a:prstGeom prst="hexag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PA_文本框 27"/>
          <p:cNvSpPr txBox="1"/>
          <p:nvPr>
            <p:custDataLst>
              <p:tags r:id="rId15"/>
            </p:custDataLst>
          </p:nvPr>
        </p:nvSpPr>
        <p:spPr>
          <a:xfrm>
            <a:off x="7325635" y="41648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文獻探討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_文本框 28"/>
          <p:cNvSpPr txBox="1"/>
          <p:nvPr>
            <p:custDataLst>
              <p:tags r:id="rId16"/>
            </p:custDataLst>
          </p:nvPr>
        </p:nvSpPr>
        <p:spPr>
          <a:xfrm>
            <a:off x="7880071" y="4615132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aramond Pro" panose="02020502060506020403" pitchFamily="18" charset="0"/>
              </a:rPr>
              <a:t>0</a:t>
            </a:r>
            <a:r>
              <a:rPr lang="en-US" altLang="zh-CN" sz="4000" dirty="0">
                <a:latin typeface="Adobe Garamond Pro" panose="02020502060506020403" pitchFamily="18" charset="0"/>
              </a:rPr>
              <a:t>4</a:t>
            </a:r>
            <a:endParaRPr lang="zh-CN" altLang="en-US" sz="2800" dirty="0">
              <a:latin typeface="Adobe Garamond Pro" panose="02020502060506020403" pitchFamily="18" charset="0"/>
            </a:endParaRPr>
          </a:p>
        </p:txBody>
      </p:sp>
      <p:grpSp>
        <p:nvGrpSpPr>
          <p:cNvPr id="33" name="PA_组合 32"/>
          <p:cNvGrpSpPr/>
          <p:nvPr>
            <p:custDataLst>
              <p:tags r:id="rId17"/>
            </p:custDataLst>
          </p:nvPr>
        </p:nvGrpSpPr>
        <p:grpSpPr>
          <a:xfrm>
            <a:off x="9511299" y="3312443"/>
            <a:ext cx="372111" cy="372111"/>
            <a:chOff x="3822895" y="4890302"/>
            <a:chExt cx="372111" cy="372111"/>
          </a:xfrm>
        </p:grpSpPr>
        <p:sp>
          <p:nvSpPr>
            <p:cNvPr id="36" name="椭圆 35"/>
            <p:cNvSpPr/>
            <p:nvPr/>
          </p:nvSpPr>
          <p:spPr>
            <a:xfrm>
              <a:off x="3822895" y="4890302"/>
              <a:ext cx="372111" cy="37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六边形 36"/>
            <p:cNvSpPr/>
            <p:nvPr/>
          </p:nvSpPr>
          <p:spPr>
            <a:xfrm rot="1800000" flipV="1">
              <a:off x="3938225" y="5015388"/>
              <a:ext cx="141450" cy="121939"/>
            </a:xfrm>
            <a:prstGeom prst="hexag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PA_文本框 33"/>
          <p:cNvSpPr txBox="1"/>
          <p:nvPr>
            <p:custDataLst>
              <p:tags r:id="rId18"/>
            </p:custDataLst>
          </p:nvPr>
        </p:nvSpPr>
        <p:spPr>
          <a:xfrm>
            <a:off x="9051183" y="368993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TW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過程</a:t>
            </a:r>
            <a:endParaRPr lang="en-US" altLang="zh-TW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結論</a:t>
            </a:r>
            <a:r>
              <a:rPr lang="zh-TW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建議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PA_文本框 34"/>
          <p:cNvSpPr txBox="1"/>
          <p:nvPr>
            <p:custDataLst>
              <p:tags r:id="rId19"/>
            </p:custDataLst>
          </p:nvPr>
        </p:nvSpPr>
        <p:spPr>
          <a:xfrm>
            <a:off x="9573068" y="4520657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aramond Pro" panose="02020502060506020403" pitchFamily="18" charset="0"/>
              </a:rPr>
              <a:t>0</a:t>
            </a:r>
            <a:r>
              <a:rPr lang="en-US" altLang="zh-CN" sz="4000" dirty="0">
                <a:latin typeface="Adobe Garamond Pro" panose="02020502060506020403" pitchFamily="18" charset="0"/>
              </a:rPr>
              <a:t>5</a:t>
            </a:r>
            <a:endParaRPr lang="zh-CN" altLang="en-US" sz="2800" dirty="0">
              <a:latin typeface="Adobe Garamond Pro" panose="020205020605060204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31" y="4916455"/>
            <a:ext cx="2742818" cy="1941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5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1" grpId="0"/>
      <p:bldP spid="12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5400000">
            <a:off x="-983989" y="1382035"/>
            <a:ext cx="3962402" cy="4851923"/>
          </a:xfrm>
          <a:prstGeom prst="triangle">
            <a:avLst/>
          </a:prstGeom>
          <a:blipFill dpi="0" rotWithShape="0">
            <a:blip r:embed="rId3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670" y="335713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zh-CN" altLang="en-US" sz="4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PA_文本框 37"/>
          <p:cNvSpPr txBox="1"/>
          <p:nvPr>
            <p:custDataLst>
              <p:tags r:id="rId1"/>
            </p:custDataLst>
          </p:nvPr>
        </p:nvSpPr>
        <p:spPr>
          <a:xfrm flipH="1">
            <a:off x="3276600" y="1408259"/>
            <a:ext cx="7543799" cy="489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探討花蓮市高年級學童對於參與防震準備的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認知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探討花蓮市高年級學童對於參與防震準備的實際</a:t>
            </a:r>
            <a:r>
              <a:rPr lang="zh-TW" altLang="zh-TW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作為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了解花蓮市高年級學童對於災後重建的需求</a:t>
            </a:r>
            <a:endParaRPr lang="en-US" altLang="zh-CN" sz="4400" dirty="0">
              <a:latin typeface="標楷體" pitchFamily="65" charset="-120"/>
              <a:ea typeface="標楷體" pitchFamily="65" charset="-120"/>
              <a:cs typeface="Calibri" panose="020F0502020204030204" pitchFamily="34" charset="0"/>
            </a:endParaRPr>
          </a:p>
        </p:txBody>
      </p:sp>
      <p:pic>
        <p:nvPicPr>
          <p:cNvPr id="26" name="Picture 45" descr="iPhone Mocku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4088895"/>
            <a:ext cx="1949450" cy="2769105"/>
          </a:xfrm>
          <a:prstGeom prst="rect">
            <a:avLst/>
          </a:prstGeom>
        </p:spPr>
      </p:pic>
      <p:sp>
        <p:nvSpPr>
          <p:cNvPr id="8" name="文本框 12"/>
          <p:cNvSpPr txBox="1"/>
          <p:nvPr/>
        </p:nvSpPr>
        <p:spPr>
          <a:xfrm>
            <a:off x="5042769" y="3726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05563" y="1647680"/>
            <a:ext cx="3151152" cy="23152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8401664" y="1646288"/>
            <a:ext cx="3151152" cy="23152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905563" y="3961488"/>
            <a:ext cx="3151152" cy="23152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8400579" y="3960096"/>
            <a:ext cx="3151152" cy="23152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lang="zh-TW" altLang="en-US" sz="900" dirty="0" smtClean="0"/>
              <a:t>爺</a:t>
            </a:r>
            <a:endParaRPr lang="en-US" sz="9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69172" y="2110880"/>
            <a:ext cx="2583928" cy="1501893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文獻分析</a:t>
            </a:r>
            <a:r>
              <a:rPr 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#</a:t>
            </a:r>
            <a:r>
              <a:rPr 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1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上網尋找地震或防震相關的資料</a:t>
            </a:r>
            <a:endParaRPr lang="en-US" altLang="zh-CN" sz="18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703374" y="1928116"/>
            <a:ext cx="2548826" cy="1661937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r>
              <a:rPr lang="en-US" sz="27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#</a:t>
            </a:r>
            <a:r>
              <a:rPr lang="en-US" sz="27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2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編製國小高年級學童地震防震認知態度調查問卷</a:t>
            </a:r>
            <a:endParaRPr lang="en-US" altLang="zh-CN" sz="1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169172" y="4146588"/>
            <a:ext cx="2583928" cy="2092824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訪談</a:t>
            </a:r>
            <a:r>
              <a:rPr 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#</a:t>
            </a:r>
            <a:r>
              <a:rPr 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3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擬定題目訪問花蓮縣消防局人員</a:t>
            </a:r>
            <a:r>
              <a:rPr lang="zh-TW" alt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以及慈濟</a:t>
            </a:r>
            <a:r>
              <a:rPr lang="zh-TW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基金會參與</a:t>
            </a:r>
            <a:r>
              <a:rPr lang="zh-TW" alt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花蓮</a:t>
            </a:r>
            <a:r>
              <a:rPr lang="en-US" alt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0206</a:t>
            </a:r>
            <a:r>
              <a:rPr lang="zh-TW" alt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地震救援工作的專員</a:t>
            </a:r>
            <a:endParaRPr lang="en-US" altLang="zh-CN" sz="16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703374" y="4347207"/>
            <a:ext cx="2548826" cy="1538826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整理分析</a:t>
            </a:r>
            <a:r>
              <a:rPr 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 #</a:t>
            </a:r>
            <a:r>
              <a:rPr 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4</a:t>
            </a: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根據問卷分析及訪談結果提出研究</a:t>
            </a:r>
            <a:r>
              <a:rPr 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.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Lato Light"/>
              </a:rPr>
              <a:t>結論與建議</a:t>
            </a:r>
            <a:endParaRPr lang="en-US" sz="2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4" y="1647680"/>
            <a:ext cx="2316163" cy="2312415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14" y="1935954"/>
            <a:ext cx="2317750" cy="1738312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9" y="3962973"/>
            <a:ext cx="2316163" cy="2312416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65" y="3988373"/>
            <a:ext cx="2331164" cy="2276439"/>
          </a:xfrm>
        </p:spPr>
      </p:pic>
      <p:sp>
        <p:nvSpPr>
          <p:cNvPr id="14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069650"/>
            <a:ext cx="12306300" cy="3257981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102064" y="127293"/>
            <a:ext cx="7898177" cy="2156288"/>
            <a:chOff x="3747087" y="953344"/>
            <a:chExt cx="4314331" cy="2156288"/>
          </a:xfrm>
        </p:grpSpPr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4175482" y="953344"/>
              <a:ext cx="3636878" cy="864096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4800" b="1" spc="-200" dirty="0">
                <a:solidFill>
                  <a:schemeClr val="bg1"/>
                </a:solidFill>
                <a:latin typeface="Lato Regular"/>
                <a:ea typeface="Franchise" pitchFamily="49" charset="0"/>
                <a:cs typeface="Lato Regular"/>
              </a:endParaRPr>
            </a:p>
          </p:txBody>
        </p:sp>
        <p:sp>
          <p:nvSpPr>
            <p:cNvPr id="64" name="Subtitle 2"/>
            <p:cNvSpPr txBox="1">
              <a:spLocks/>
            </p:cNvSpPr>
            <p:nvPr/>
          </p:nvSpPr>
          <p:spPr>
            <a:xfrm>
              <a:off x="3747087" y="1988518"/>
              <a:ext cx="4314331" cy="1121114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6600" b="1" spc="-200" dirty="0" smtClean="0">
                  <a:latin typeface="標楷體" pitchFamily="65" charset="-120"/>
                  <a:ea typeface="標楷體" pitchFamily="65" charset="-120"/>
                  <a:cs typeface="Lato Regular"/>
                </a:rPr>
                <a:t>研究對象及流程</a:t>
              </a:r>
              <a:endParaRPr lang="en-US" sz="6000" b="1" spc="-200" dirty="0">
                <a:latin typeface="標楷體" pitchFamily="65" charset="-120"/>
                <a:ea typeface="標楷體" pitchFamily="65" charset="-120"/>
                <a:cs typeface="Lato Regular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34" y="254000"/>
            <a:ext cx="863311" cy="18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6" y="254000"/>
            <a:ext cx="863311" cy="18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占位符 39" descr="bangongshi_nanxing-035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29196" y="520546"/>
            <a:ext cx="767804" cy="1305375"/>
          </a:xfrm>
        </p:spPr>
      </p:pic>
      <p:pic>
        <p:nvPicPr>
          <p:cNvPr id="39" name="图片占位符 38" descr="bangongshi_nanxing-04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2261089" y="485673"/>
            <a:ext cx="684254" cy="1301502"/>
          </a:xfr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80" y="127293"/>
            <a:ext cx="1119446" cy="238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資料庫圖表 43"/>
          <p:cNvGraphicFramePr/>
          <p:nvPr>
            <p:extLst>
              <p:ext uri="{D42A27DB-BD31-4B8C-83A1-F6EECF244321}">
                <p14:modId xmlns:p14="http://schemas.microsoft.com/office/powerpoint/2010/main" val="3190195244"/>
              </p:ext>
            </p:extLst>
          </p:nvPr>
        </p:nvGraphicFramePr>
        <p:xfrm>
          <a:off x="101071" y="1485900"/>
          <a:ext cx="11988799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8" name="图片占位符 37" descr="shangye_chuangyi_qingjing-036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12" cstate="screen"/>
          <a:srcRect/>
          <a:stretch>
            <a:fillRect/>
          </a:stretch>
        </p:blipFill>
        <p:spPr>
          <a:xfrm>
            <a:off x="1302229" y="494525"/>
            <a:ext cx="950948" cy="1681106"/>
          </a:xfrm>
        </p:spPr>
      </p:pic>
      <p:sp>
        <p:nvSpPr>
          <p:cNvPr id="5" name="矩形 4"/>
          <p:cNvSpPr/>
          <p:nvPr/>
        </p:nvSpPr>
        <p:spPr>
          <a:xfrm>
            <a:off x="578396" y="2510135"/>
            <a:ext cx="10965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花蓮市中心選擇三所學校，其中一所位於地震帶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就讀的學校，選擇五年級及六年級各一個班發放問卷，回收問卷後進行統計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分析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2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2133600" y="1"/>
            <a:ext cx="7347284" cy="6850856"/>
          </a:xfrm>
          <a:custGeom>
            <a:avLst/>
            <a:gdLst>
              <a:gd name="connsiteX0" fmla="*/ 3304674 w 7347284"/>
              <a:gd name="connsiteY0" fmla="*/ 0 h 6946231"/>
              <a:gd name="connsiteX1" fmla="*/ 0 w 7347284"/>
              <a:gd name="connsiteY1" fmla="*/ 5807242 h 6946231"/>
              <a:gd name="connsiteX2" fmla="*/ 2550695 w 7347284"/>
              <a:gd name="connsiteY2" fmla="*/ 6946231 h 6946231"/>
              <a:gd name="connsiteX3" fmla="*/ 7347284 w 7347284"/>
              <a:gd name="connsiteY3" fmla="*/ 6946231 h 6946231"/>
              <a:gd name="connsiteX4" fmla="*/ 5229726 w 7347284"/>
              <a:gd name="connsiteY4" fmla="*/ 0 h 6946231"/>
              <a:gd name="connsiteX5" fmla="*/ 3304674 w 7347284"/>
              <a:gd name="connsiteY5" fmla="*/ 0 h 69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7284" h="6946231">
                <a:moveTo>
                  <a:pt x="3304674" y="0"/>
                </a:moveTo>
                <a:lnTo>
                  <a:pt x="0" y="5807242"/>
                </a:lnTo>
                <a:lnTo>
                  <a:pt x="2550695" y="6946231"/>
                </a:lnTo>
                <a:lnTo>
                  <a:pt x="7347284" y="6946231"/>
                </a:lnTo>
                <a:lnTo>
                  <a:pt x="5229726" y="0"/>
                </a:lnTo>
                <a:lnTo>
                  <a:pt x="330467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3632200" y="2166620"/>
            <a:ext cx="4699000" cy="36148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8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PART </a:t>
            </a:r>
            <a:r>
              <a:rPr lang="en-US" altLang="zh-CN" sz="8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</a:p>
          <a:p>
            <a:pPr algn="ctr">
              <a:lnSpc>
                <a:spcPct val="105000"/>
              </a:lnSpc>
            </a:pPr>
            <a:r>
              <a:rPr lang="zh-TW" altLang="en-US" sz="13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正文</a:t>
            </a:r>
            <a:endParaRPr lang="zh-CN" altLang="en-US" sz="8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9368589" y="0"/>
            <a:ext cx="2983832" cy="5375189"/>
            <a:chOff x="9368589" y="0"/>
            <a:chExt cx="2983832" cy="537518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 rot="11700000">
            <a:off x="-192505" y="1628273"/>
            <a:ext cx="2983832" cy="5375189"/>
            <a:chOff x="9368589" y="0"/>
            <a:chExt cx="2983832" cy="5375189"/>
          </a:xfrm>
        </p:grpSpPr>
        <p:cxnSp>
          <p:nvCxnSpPr>
            <p:cNvPr id="98" name="直接连接符 97"/>
            <p:cNvCxnSpPr/>
            <p:nvPr/>
          </p:nvCxnSpPr>
          <p:spPr>
            <a:xfrm flipH="1">
              <a:off x="9705474" y="0"/>
              <a:ext cx="978568" cy="834189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cxnSpLocks/>
            </p:cNvCxnSpPr>
            <p:nvPr/>
          </p:nvCxnSpPr>
          <p:spPr>
            <a:xfrm flipH="1" flipV="1">
              <a:off x="9705474" y="834189"/>
              <a:ext cx="1267326" cy="192506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cxnSpLocks/>
            </p:cNvCxnSpPr>
            <p:nvPr/>
          </p:nvCxnSpPr>
          <p:spPr>
            <a:xfrm flipH="1">
              <a:off x="9368589" y="1026695"/>
              <a:ext cx="1604211" cy="2197768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cxnSpLocks/>
            </p:cNvCxnSpPr>
            <p:nvPr/>
          </p:nvCxnSpPr>
          <p:spPr>
            <a:xfrm flipH="1">
              <a:off x="9368589" y="3031958"/>
              <a:ext cx="1315453" cy="192505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cxnSpLocks/>
            </p:cNvCxnSpPr>
            <p:nvPr/>
          </p:nvCxnSpPr>
          <p:spPr>
            <a:xfrm>
              <a:off x="10684042" y="3031958"/>
              <a:ext cx="0" cy="6096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cxnSpLocks/>
            </p:cNvCxnSpPr>
            <p:nvPr/>
          </p:nvCxnSpPr>
          <p:spPr>
            <a:xfrm>
              <a:off x="10684042" y="3641558"/>
              <a:ext cx="1668379" cy="304800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cxnSpLocks/>
            </p:cNvCxnSpPr>
            <p:nvPr/>
          </p:nvCxnSpPr>
          <p:spPr>
            <a:xfrm flipV="1">
              <a:off x="10684042" y="3946358"/>
              <a:ext cx="1668379" cy="1428831"/>
            </a:xfrm>
            <a:prstGeom prst="line">
              <a:avLst/>
            </a:prstGeom>
            <a:ln w="12700">
              <a:solidFill>
                <a:srgbClr val="FF993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0042357" y="2013284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10571746" y="3569368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11293642" y="4660773"/>
              <a:ext cx="224589" cy="224589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8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430963"/>
            <a:ext cx="2743200" cy="365125"/>
          </a:xfrm>
        </p:spPr>
        <p:txBody>
          <a:bodyPr/>
          <a:lstStyle/>
          <a:p>
            <a:fld id="{F35312EC-3547-4D34-9E02-54FBE31D377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4" name="TextBox 9"/>
          <p:cNvSpPr txBox="1"/>
          <p:nvPr/>
        </p:nvSpPr>
        <p:spPr>
          <a:xfrm>
            <a:off x="1120856" y="4063212"/>
            <a:ext cx="2841291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相關知識</a:t>
            </a:r>
            <a:endPara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 Regular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964517" y="4574136"/>
            <a:ext cx="2918241" cy="216057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地震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規模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地震震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度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地震災害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08" name="TextBox 22"/>
          <p:cNvSpPr txBox="1"/>
          <p:nvPr/>
        </p:nvSpPr>
        <p:spPr>
          <a:xfrm>
            <a:off x="4321246" y="4065527"/>
            <a:ext cx="3477769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0206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地震災害</a:t>
            </a:r>
            <a:endPara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 Regular"/>
            </a:endParaRPr>
          </a:p>
        </p:txBody>
      </p:sp>
      <p:sp>
        <p:nvSpPr>
          <p:cNvPr id="113" name="TextBox 25"/>
          <p:cNvSpPr txBox="1"/>
          <p:nvPr/>
        </p:nvSpPr>
        <p:spPr>
          <a:xfrm>
            <a:off x="8210600" y="4059652"/>
            <a:ext cx="2841291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3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 Regular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防災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endPara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 Regular"/>
            </a:endParaRPr>
          </a:p>
        </p:txBody>
      </p:sp>
      <p:sp>
        <p:nvSpPr>
          <p:cNvPr id="115" name="TextBox 27"/>
          <p:cNvSpPr txBox="1"/>
          <p:nvPr/>
        </p:nvSpPr>
        <p:spPr>
          <a:xfrm>
            <a:off x="8200735" y="4570576"/>
            <a:ext cx="3228970" cy="164350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提升學生與一般民眾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對災害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的認知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與緊急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應變的重要。</a:t>
            </a:r>
            <a:endParaRPr lang="en-US" altLang="zh-CN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6" name="图片占位符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678846"/>
            <a:ext cx="3410656" cy="2251075"/>
          </a:xfrm>
          <a:prstGeom prst="rect">
            <a:avLst/>
          </a:prstGeom>
        </p:spPr>
      </p:pic>
      <p:pic>
        <p:nvPicPr>
          <p:cNvPr id="117" name="图片占位符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4" y="1676995"/>
            <a:ext cx="3344941" cy="2229960"/>
          </a:xfrm>
          <a:prstGeom prst="rect">
            <a:avLst/>
          </a:prstGeom>
        </p:spPr>
      </p:pic>
      <p:pic>
        <p:nvPicPr>
          <p:cNvPr id="119" name="图片占位符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99" y="1646515"/>
            <a:ext cx="2991436" cy="2285662"/>
          </a:xfrm>
          <a:prstGeom prst="rect">
            <a:avLst/>
          </a:prstGeom>
        </p:spPr>
      </p:pic>
      <p:sp>
        <p:nvSpPr>
          <p:cNvPr id="120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文獻探討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2" name="直線接點 121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/>
      <p:bldP spid="108" grpId="0"/>
      <p:bldP spid="113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3641740" y="5597534"/>
            <a:ext cx="170973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35" idx="6"/>
          </p:cNvCxnSpPr>
          <p:nvPr/>
        </p:nvCxnSpPr>
        <p:spPr>
          <a:xfrm>
            <a:off x="3960082" y="4324085"/>
            <a:ext cx="1912370" cy="1581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37" idx="6"/>
          </p:cNvCxnSpPr>
          <p:nvPr/>
        </p:nvCxnSpPr>
        <p:spPr>
          <a:xfrm flipV="1">
            <a:off x="3819613" y="3206540"/>
            <a:ext cx="1615167" cy="3708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29" idx="6"/>
          </p:cNvCxnSpPr>
          <p:nvPr/>
        </p:nvCxnSpPr>
        <p:spPr>
          <a:xfrm>
            <a:off x="3228814" y="2107921"/>
            <a:ext cx="1551579" cy="5423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768854" y="5011547"/>
            <a:ext cx="1132862" cy="1066264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zh-TW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8612" y="3832376"/>
            <a:ext cx="1132862" cy="1066265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42600" y="4124225"/>
              <a:ext cx="771727" cy="60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zh-TW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0975185">
            <a:off x="2768854" y="2679944"/>
            <a:ext cx="1132862" cy="1066262"/>
            <a:chOff x="6008746" y="2574866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6008746" y="2574866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zh-TW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2423" y="1670128"/>
            <a:ext cx="1132862" cy="1066264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6229"/>
              <a:ext cx="771727" cy="60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zh-TW" sz="26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978954" y="1734721"/>
            <a:ext cx="854869" cy="854869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833823" y="5165965"/>
            <a:ext cx="854868" cy="854869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071012" y="3912462"/>
            <a:ext cx="854869" cy="854869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4" y="2007524"/>
              <a:ext cx="1259999" cy="125999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183422" y="1921724"/>
            <a:ext cx="463056" cy="463056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52617" y="5433907"/>
            <a:ext cx="410685" cy="313887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77268" y="4153702"/>
            <a:ext cx="424969" cy="365972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56" tIns="43427" rIns="86856" bIns="4342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579911" y="2779105"/>
            <a:ext cx="854869" cy="854869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820049" y="2992955"/>
            <a:ext cx="402149" cy="391625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6856" tIns="43427" rIns="86856" bIns="4342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4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88691" y="5303624"/>
            <a:ext cx="5095077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rPr>
              <a:t>第四部份關於地震逃生的路線</a:t>
            </a:r>
            <a:endParaRPr lang="id-ID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13655" y="3984069"/>
            <a:ext cx="5434910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rPr>
              <a:t>第三部分關於地震逃生的動作態度</a:t>
            </a:r>
            <a:endParaRPr lang="id-ID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8306" y="2696011"/>
            <a:ext cx="5960894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rPr>
              <a:t>第二部分關於高年級學童的防災態度</a:t>
            </a:r>
            <a:endParaRPr lang="id-ID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86525" y="1386918"/>
            <a:ext cx="5280738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rPr>
              <a:t>第一部分關於防震物品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ea"/>
                <a:sym typeface="Arial" panose="020B0604020202020204" pitchFamily="34" charset="0"/>
              </a:rPr>
              <a:t>準備</a:t>
            </a:r>
            <a:endParaRPr lang="id-ID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85604" y="1800850"/>
            <a:ext cx="6531696" cy="84914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0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400" dirty="0" smtClean="0">
                <a:sym typeface="Arial" panose="020B0604020202020204" pitchFamily="34" charset="0"/>
              </a:rPr>
              <a:t>分數</a:t>
            </a:r>
            <a:r>
              <a:rPr lang="zh-TW" altLang="en-US" sz="2400" dirty="0">
                <a:sym typeface="Arial" panose="020B0604020202020204" pitchFamily="34" charset="0"/>
              </a:rPr>
              <a:t>介於</a:t>
            </a:r>
            <a:r>
              <a:rPr lang="en-US" altLang="zh-TW" sz="2400" dirty="0">
                <a:sym typeface="Arial" panose="020B0604020202020204" pitchFamily="34" charset="0"/>
              </a:rPr>
              <a:t>4.4</a:t>
            </a:r>
            <a:r>
              <a:rPr lang="zh-TW" altLang="en-US" sz="2400" dirty="0">
                <a:sym typeface="Arial" panose="020B0604020202020204" pitchFamily="34" charset="0"/>
              </a:rPr>
              <a:t>到</a:t>
            </a:r>
            <a:r>
              <a:rPr lang="en-US" altLang="zh-TW" sz="2400" dirty="0">
                <a:sym typeface="Arial" panose="020B0604020202020204" pitchFamily="34" charset="0"/>
              </a:rPr>
              <a:t>4.6</a:t>
            </a:r>
            <a:r>
              <a:rPr lang="zh-TW" altLang="en-US" sz="2400" dirty="0">
                <a:sym typeface="Arial" panose="020B0604020202020204" pitchFamily="34" charset="0"/>
              </a:rPr>
              <a:t>之間，其中最重要的是準備地震防災包</a:t>
            </a:r>
            <a:r>
              <a:rPr lang="zh-TW" altLang="en-US" sz="2400" dirty="0" smtClean="0">
                <a:sym typeface="Arial" panose="020B0604020202020204" pitchFamily="34" charset="0"/>
              </a:rPr>
              <a:t>。</a:t>
            </a:r>
            <a:endParaRPr lang="en-US" altLang="zh-CN" sz="2400" dirty="0"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98447" y="3060187"/>
            <a:ext cx="5903032" cy="88639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0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400" dirty="0" smtClean="0"/>
              <a:t>分數</a:t>
            </a:r>
            <a:r>
              <a:rPr lang="zh-TW" altLang="zh-TW" sz="2400" dirty="0" smtClean="0"/>
              <a:t>介於</a:t>
            </a:r>
            <a:r>
              <a:rPr lang="en-US" altLang="zh-TW" sz="2400" dirty="0"/>
              <a:t>4.1</a:t>
            </a:r>
            <a:r>
              <a:rPr lang="zh-TW" altLang="zh-TW" sz="2400" dirty="0"/>
              <a:t>到</a:t>
            </a:r>
            <a:r>
              <a:rPr lang="en-US" altLang="zh-TW" sz="2400" dirty="0"/>
              <a:t>4.7</a:t>
            </a:r>
            <a:r>
              <a:rPr lang="zh-TW" altLang="zh-TW" sz="2400" dirty="0"/>
              <a:t>之間，其中學生覺得最重要的是抗震保命三步驟。</a:t>
            </a:r>
            <a:endParaRPr lang="en-US" altLang="zh-CN" sz="2400" dirty="0"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25880" y="4392817"/>
            <a:ext cx="5580320" cy="84914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0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zh-TW" sz="2400" dirty="0" smtClean="0"/>
              <a:t>受</a:t>
            </a:r>
            <a:r>
              <a:rPr lang="zh-TW" altLang="zh-TW" sz="2400" dirty="0"/>
              <a:t>測者都覺得有接近非常重要的程度，均是</a:t>
            </a:r>
            <a:r>
              <a:rPr lang="en-US" altLang="zh-TW" sz="2400" dirty="0"/>
              <a:t>4.8</a:t>
            </a:r>
            <a:r>
              <a:rPr lang="zh-TW" altLang="zh-TW" sz="2400" dirty="0"/>
              <a:t>的分數。</a:t>
            </a:r>
            <a:endParaRPr lang="en-US" altLang="zh-CN" sz="2400" dirty="0"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5263" y="5715028"/>
            <a:ext cx="5870937" cy="88639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測者都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覺得重要，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介於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4.6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4.7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之間，其中最重要的是學校的規畫的疏散地點。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067800" y="6456363"/>
            <a:ext cx="2743200" cy="365125"/>
          </a:xfrm>
        </p:spPr>
        <p:txBody>
          <a:bodyPr/>
          <a:lstStyle/>
          <a:p>
            <a:fld id="{F35312EC-3547-4D34-9E02-54FBE31D377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7" name="文本框 12"/>
          <p:cNvSpPr txBox="1"/>
          <p:nvPr/>
        </p:nvSpPr>
        <p:spPr>
          <a:xfrm>
            <a:off x="5042769" y="347234"/>
            <a:ext cx="29546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8" name="直線接點 67"/>
          <p:cNvCxnSpPr/>
          <p:nvPr/>
        </p:nvCxnSpPr>
        <p:spPr>
          <a:xfrm flipV="1">
            <a:off x="4585568" y="1219200"/>
            <a:ext cx="3605931" cy="12700"/>
          </a:xfrm>
          <a:prstGeom prst="line">
            <a:avLst/>
          </a:prstGeom>
          <a:ln w="38100" cmpd="thickThin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355600" y="1551273"/>
            <a:ext cx="15621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發出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180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份問卷，回收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164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份其中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有效問卷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147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份，無效問卷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份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。統計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結果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與分析如下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7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1728</Words>
  <Application>Microsoft Office PowerPoint</Application>
  <PresentationFormat>自訂</PresentationFormat>
  <Paragraphs>248</Paragraphs>
  <Slides>27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主题​​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86</cp:revision>
  <cp:lastPrinted>2018-10-22T05:32:10Z</cp:lastPrinted>
  <dcterms:created xsi:type="dcterms:W3CDTF">2017-03-26T11:46:59Z</dcterms:created>
  <dcterms:modified xsi:type="dcterms:W3CDTF">2018-10-31T15:35:16Z</dcterms:modified>
</cp:coreProperties>
</file>