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79" r:id="rId2"/>
  </p:sldMasterIdLst>
  <p:notesMasterIdLst>
    <p:notesMasterId r:id="rId30"/>
  </p:notesMasterIdLst>
  <p:sldIdLst>
    <p:sldId id="301" r:id="rId3"/>
    <p:sldId id="260" r:id="rId4"/>
    <p:sldId id="261" r:id="rId5"/>
    <p:sldId id="268" r:id="rId6"/>
    <p:sldId id="303" r:id="rId7"/>
    <p:sldId id="302" r:id="rId8"/>
    <p:sldId id="262" r:id="rId9"/>
    <p:sldId id="304" r:id="rId10"/>
    <p:sldId id="305" r:id="rId11"/>
    <p:sldId id="269" r:id="rId12"/>
    <p:sldId id="263" r:id="rId13"/>
    <p:sldId id="270" r:id="rId14"/>
    <p:sldId id="306" r:id="rId15"/>
    <p:sldId id="307" r:id="rId16"/>
    <p:sldId id="308" r:id="rId17"/>
    <p:sldId id="310" r:id="rId18"/>
    <p:sldId id="313" r:id="rId19"/>
    <p:sldId id="264" r:id="rId20"/>
    <p:sldId id="271" r:id="rId21"/>
    <p:sldId id="311" r:id="rId22"/>
    <p:sldId id="280" r:id="rId23"/>
    <p:sldId id="265" r:id="rId24"/>
    <p:sldId id="272" r:id="rId25"/>
    <p:sldId id="266" r:id="rId26"/>
    <p:sldId id="273" r:id="rId27"/>
    <p:sldId id="315" r:id="rId28"/>
    <p:sldId id="258" r:id="rId29"/>
  </p:sldIdLst>
  <p:sldSz cx="9144000" cy="6858000" type="screen4x3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C48"/>
    <a:srgbClr val="A91744"/>
    <a:srgbClr val="932D43"/>
    <a:srgbClr val="76D4F6"/>
    <a:srgbClr val="F23C00"/>
    <a:srgbClr val="D7F3FD"/>
    <a:srgbClr val="9DE1F9"/>
    <a:srgbClr val="6BD1F5"/>
    <a:srgbClr val="E73A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24" autoAdjust="0"/>
    <p:restoredTop sz="93692"/>
  </p:normalViewPr>
  <p:slideViewPr>
    <p:cSldViewPr snapToGrid="0" snapToObjects="1">
      <p:cViewPr>
        <p:scale>
          <a:sx n="100" d="100"/>
          <a:sy n="100" d="100"/>
        </p:scale>
        <p:origin x="192" y="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7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4"/>
  <c:chart>
    <c:title>
      <c:tx>
        <c:rich>
          <a:bodyPr rot="0" vert="horz"/>
          <a:lstStyle/>
          <a:p>
            <a:pPr>
              <a:defRPr/>
            </a:pPr>
            <a:r>
              <a:rPr lang="zh-TW" sz="2800" b="0" dirty="0">
                <a:latin typeface="標楷體" pitchFamily="65" charset="-120"/>
                <a:ea typeface="標楷體" pitchFamily="65" charset="-120"/>
              </a:rPr>
              <a:t>是否與家人溝通過「上網」</a:t>
            </a:r>
          </a:p>
        </c:rich>
      </c:tx>
      <c:layout>
        <c:manualLayout>
          <c:xMode val="edge"/>
          <c:yMode val="edge"/>
          <c:x val="0.11923064448120423"/>
          <c:y val="2.5656565656565655E-2"/>
        </c:manualLayout>
      </c:layout>
    </c:title>
    <c:view3D>
      <c:rotX val="30"/>
      <c:depthPercent val="100"/>
      <c:perspective val="30"/>
    </c:view3D>
    <c:plotArea>
      <c:layout>
        <c:manualLayout>
          <c:layoutTarget val="inner"/>
          <c:xMode val="edge"/>
          <c:yMode val="edge"/>
          <c:x val="5.7291666666666664E-2"/>
          <c:y val="0.35152647975078039"/>
          <c:w val="0.88541666666666463"/>
          <c:h val="0.43741359432874766"/>
        </c:manualLayout>
      </c:layout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是否與家人溝通過「上網」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zh-TW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工作表1!$A$2:$A$3</c:f>
              <c:strCache>
                <c:ptCount val="2"/>
                <c:pt idx="0">
                  <c:v>是</c:v>
                </c:pt>
                <c:pt idx="1">
                  <c:v>否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38</c:v>
                </c:pt>
                <c:pt idx="1">
                  <c:v>75</c:v>
                </c:pt>
              </c:numCache>
            </c:numRef>
          </c:val>
        </c:ser>
        <c:dLbls/>
      </c:pie3DChart>
    </c:plotArea>
    <c:legend>
      <c:legendPos val="b"/>
      <c:layout/>
      <c:txPr>
        <a:bodyPr rot="0" vert="horz"/>
        <a:lstStyle/>
        <a:p>
          <a:pPr>
            <a:defRPr sz="2400"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zero"/>
  </c:chart>
  <c:spPr>
    <a:gradFill rotWithShape="1">
      <a:gsLst>
        <a:gs pos="0">
          <a:schemeClr val="accent6">
            <a:lumMod val="110000"/>
            <a:satMod val="105000"/>
            <a:tint val="67000"/>
          </a:schemeClr>
        </a:gs>
        <a:gs pos="50000">
          <a:schemeClr val="accent6">
            <a:lumMod val="105000"/>
            <a:satMod val="103000"/>
            <a:tint val="73000"/>
          </a:schemeClr>
        </a:gs>
        <a:gs pos="100000">
          <a:schemeClr val="accent6">
            <a:lumMod val="105000"/>
            <a:satMod val="109000"/>
            <a:tint val="81000"/>
          </a:schemeClr>
        </a:gs>
      </a:gsLst>
      <a:lin ang="5400000" scaled="0"/>
    </a:gradFill>
    <a:ln w="635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34"/>
  <c:chart>
    <c:title>
      <c:tx>
        <c:rich>
          <a:bodyPr rot="0" vert="horz"/>
          <a:lstStyle/>
          <a:p>
            <a:pPr>
              <a:defRPr/>
            </a:pPr>
            <a:r>
              <a:rPr lang="zh-TW" sz="2400" b="0" dirty="0">
                <a:latin typeface="標楷體" pitchFamily="65" charset="-120"/>
                <a:ea typeface="標楷體" pitchFamily="65" charset="-120"/>
              </a:rPr>
              <a:t>家長是否</a:t>
            </a:r>
            <a:endParaRPr lang="en-US" sz="2400" b="0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sz="2400" b="0" dirty="0">
                <a:latin typeface="標楷體" pitchFamily="65" charset="-120"/>
                <a:ea typeface="標楷體" pitchFamily="65" charset="-120"/>
              </a:rPr>
              <a:t>會限制您上網</a:t>
            </a:r>
          </a:p>
        </c:rich>
      </c:tx>
      <c:layout/>
    </c:title>
    <c:view3D>
      <c:rotX val="3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家長是否會限制您上網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zh-TW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工作表1!$A$2:$A$3</c:f>
              <c:strCache>
                <c:ptCount val="2"/>
                <c:pt idx="0">
                  <c:v>會</c:v>
                </c:pt>
                <c:pt idx="1">
                  <c:v>不會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45</c:v>
                </c:pt>
                <c:pt idx="1">
                  <c:v>68</c:v>
                </c:pt>
              </c:numCache>
            </c:numRef>
          </c:val>
        </c:ser>
        <c:dLbls/>
      </c:pie3DChart>
    </c:plotArea>
    <c:legend>
      <c:legendPos val="b"/>
      <c:legendEntry>
        <c:idx val="0"/>
        <c:txPr>
          <a:bodyPr rot="0" vert="horz"/>
          <a:lstStyle/>
          <a:p>
            <a:pPr>
              <a:defRPr sz="2000" b="0"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</c:legendEntry>
      <c:legendEntry>
        <c:idx val="1"/>
        <c:txPr>
          <a:bodyPr rot="0" vert="horz"/>
          <a:lstStyle/>
          <a:p>
            <a:pPr>
              <a:defRPr sz="2000" b="0"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</c:legendEntry>
      <c:layout/>
      <c:txPr>
        <a:bodyPr rot="0" vert="horz"/>
        <a:lstStyle/>
        <a:p>
          <a:pPr>
            <a:defRPr sz="2000" b="0"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zero"/>
  </c:chart>
  <c:spPr>
    <a:gradFill rotWithShape="1">
      <a:gsLst>
        <a:gs pos="0">
          <a:schemeClr val="accent6">
            <a:lumMod val="110000"/>
            <a:satMod val="105000"/>
            <a:tint val="67000"/>
          </a:schemeClr>
        </a:gs>
        <a:gs pos="50000">
          <a:schemeClr val="accent6">
            <a:lumMod val="105000"/>
            <a:satMod val="103000"/>
            <a:tint val="73000"/>
          </a:schemeClr>
        </a:gs>
        <a:gs pos="100000">
          <a:schemeClr val="accent6">
            <a:lumMod val="105000"/>
            <a:satMod val="109000"/>
            <a:tint val="81000"/>
          </a:schemeClr>
        </a:gs>
      </a:gsLst>
      <a:lin ang="5400000" scaled="0"/>
    </a:gradFill>
    <a:ln w="635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TW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34"/>
  <c:chart>
    <c:title>
      <c:tx>
        <c:rich>
          <a:bodyPr rot="0" vert="horz"/>
          <a:lstStyle/>
          <a:p>
            <a:pPr>
              <a:defRPr sz="2400" b="0">
                <a:latin typeface="標楷體" pitchFamily="65" charset="-120"/>
                <a:ea typeface="標楷體" pitchFamily="65" charset="-120"/>
              </a:defRPr>
            </a:pPr>
            <a:r>
              <a:rPr lang="zh-TW" sz="2400" b="0">
                <a:latin typeface="標楷體" pitchFamily="65" charset="-120"/>
                <a:ea typeface="標楷體" pitchFamily="65" charset="-120"/>
              </a:rPr>
              <a:t>上網時間</a:t>
            </a:r>
          </a:p>
        </c:rich>
      </c:tx>
      <c:layout/>
    </c:title>
    <c:view3D>
      <c:rotX val="3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上網時間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 sz="1600"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工作表1!$A$2:$A$4</c:f>
              <c:strCache>
                <c:ptCount val="3"/>
                <c:pt idx="0">
                  <c:v>2小時</c:v>
                </c:pt>
                <c:pt idx="1">
                  <c:v>5小時</c:v>
                </c:pt>
                <c:pt idx="2">
                  <c:v>10小時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49</c:v>
                </c:pt>
                <c:pt idx="1">
                  <c:v>41</c:v>
                </c:pt>
                <c:pt idx="2">
                  <c:v>23</c:v>
                </c:pt>
              </c:numCache>
            </c:numRef>
          </c:val>
        </c:ser>
        <c:dLbls/>
      </c:pie3DChart>
    </c:plotArea>
    <c:legend>
      <c:legendPos val="b"/>
      <c:layout/>
      <c:txPr>
        <a:bodyPr rot="0" vert="horz"/>
        <a:lstStyle/>
        <a:p>
          <a:pPr>
            <a:defRPr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zero"/>
  </c:chart>
  <c:spPr>
    <a:solidFill>
      <a:srgbClr val="76D4F6"/>
    </a:solidFill>
  </c:spPr>
  <c:txPr>
    <a:bodyPr/>
    <a:lstStyle/>
    <a:p>
      <a:pPr>
        <a:defRPr sz="1800"/>
      </a:pPr>
      <a:endParaRPr lang="zh-TW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30"/>
  <c:chart>
    <c:title>
      <c:tx>
        <c:rich>
          <a:bodyPr rot="0" vert="horz"/>
          <a:lstStyle/>
          <a:p>
            <a:pPr algn="ctr">
              <a:defRPr/>
            </a:pPr>
            <a:r>
              <a:rPr lang="zh-TW" sz="2400" b="0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zh-TW" sz="2400" b="0" dirty="0">
                <a:latin typeface="標楷體" pitchFamily="65" charset="-120"/>
                <a:ea typeface="標楷體" pitchFamily="65" charset="-120"/>
              </a:rPr>
              <a:t>網路的習慣，</a:t>
            </a:r>
            <a:endParaRPr lang="en-US" sz="2400" b="0" dirty="0"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sz="2400" b="0" dirty="0">
                <a:latin typeface="標楷體" pitchFamily="65" charset="-120"/>
                <a:ea typeface="標楷體" pitchFamily="65" charset="-120"/>
              </a:rPr>
              <a:t>是誰影響您的</a:t>
            </a:r>
          </a:p>
        </c:rich>
      </c:tx>
      <c:layout>
        <c:manualLayout>
          <c:xMode val="edge"/>
          <c:yMode val="edge"/>
          <c:x val="0.16559490368600821"/>
          <c:y val="3.3898320164740495E-2"/>
        </c:manualLayout>
      </c:layout>
    </c:title>
    <c:view3D>
      <c:rotX val="30"/>
      <c:depthPercent val="100"/>
      <c:perspective val="30"/>
    </c:view3D>
    <c:plotArea>
      <c:layout>
        <c:manualLayout>
          <c:layoutTarget val="inner"/>
          <c:xMode val="edge"/>
          <c:yMode val="edge"/>
          <c:x val="5.2703597350453858E-2"/>
          <c:y val="0.43547063279978387"/>
          <c:w val="0.94729629965497364"/>
          <c:h val="0.39213953094572856"/>
        </c:manualLayout>
      </c:layout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使用網路的習慣，是誰影響您的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工作表1!$A$2:$A$3</c:f>
              <c:strCache>
                <c:ptCount val="2"/>
                <c:pt idx="0">
                  <c:v>同學</c:v>
                </c:pt>
                <c:pt idx="1">
                  <c:v>家人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59</c:v>
                </c:pt>
                <c:pt idx="1">
                  <c:v>54</c:v>
                </c:pt>
              </c:numCache>
            </c:numRef>
          </c:val>
        </c:ser>
        <c:dLbls/>
      </c:pie3DChart>
    </c:plotArea>
    <c:legend>
      <c:legendPos val="b"/>
      <c:layout/>
      <c:txPr>
        <a:bodyPr rot="0" vert="horz"/>
        <a:lstStyle/>
        <a:p>
          <a:pPr>
            <a:defRPr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zero"/>
  </c:chart>
  <c:spPr>
    <a:solidFill>
      <a:srgbClr val="76D4F6"/>
    </a:solidFill>
  </c:spPr>
  <c:txPr>
    <a:bodyPr/>
    <a:lstStyle/>
    <a:p>
      <a:pPr>
        <a:defRPr sz="1800"/>
      </a:pPr>
      <a:endParaRPr lang="zh-TW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18"/>
  <c:chart>
    <c:title>
      <c:tx>
        <c:rich>
          <a:bodyPr rot="0" vert="horz"/>
          <a:lstStyle/>
          <a:p>
            <a:pPr>
              <a:defRPr sz="1800" b="0">
                <a:latin typeface="標楷體" pitchFamily="65" charset="-120"/>
                <a:ea typeface="標楷體" pitchFamily="65" charset="-120"/>
              </a:defRPr>
            </a:pPr>
            <a:r>
              <a:rPr lang="zh-TW" sz="1800" b="0">
                <a:latin typeface="標楷體" pitchFamily="65" charset="-120"/>
                <a:ea typeface="標楷體" pitchFamily="65" charset="-120"/>
              </a:rPr>
              <a:t>網路對您的生活</a:t>
            </a:r>
            <a:endParaRPr lang="en-US" sz="1800" b="0">
              <a:latin typeface="標楷體" pitchFamily="65" charset="-120"/>
              <a:ea typeface="標楷體" pitchFamily="65" charset="-120"/>
            </a:endParaRPr>
          </a:p>
          <a:p>
            <a:pPr>
              <a:defRPr sz="1800" b="0">
                <a:latin typeface="標楷體" pitchFamily="65" charset="-120"/>
                <a:ea typeface="標楷體" pitchFamily="65" charset="-120"/>
              </a:defRPr>
            </a:pPr>
            <a:r>
              <a:rPr lang="zh-TW" sz="1800" b="0">
                <a:latin typeface="標楷體" pitchFamily="65" charset="-120"/>
                <a:ea typeface="標楷體" pitchFamily="65" charset="-120"/>
              </a:rPr>
              <a:t>是否有幫助</a:t>
            </a:r>
          </a:p>
        </c:rich>
      </c:tx>
      <c:layout/>
    </c:title>
    <c:view3D>
      <c:rotX val="3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網路對您的生活是否有幫助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zh-TW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工作表1!$A$2:$A$3</c:f>
              <c:strCache>
                <c:ptCount val="2"/>
                <c:pt idx="0">
                  <c:v>是</c:v>
                </c:pt>
                <c:pt idx="1">
                  <c:v>否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108</c:v>
                </c:pt>
                <c:pt idx="1">
                  <c:v>5</c:v>
                </c:pt>
              </c:numCache>
            </c:numRef>
          </c:val>
        </c:ser>
        <c:dLbls/>
      </c:pie3DChart>
    </c:plotArea>
    <c:legend>
      <c:legendPos val="b"/>
      <c:layout/>
      <c:txPr>
        <a:bodyPr rot="0" vert="horz"/>
        <a:lstStyle/>
        <a:p>
          <a:pPr>
            <a:defRPr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zero"/>
  </c:chart>
  <c:spPr>
    <a:solidFill>
      <a:schemeClr val="accent2">
        <a:lumMod val="40000"/>
        <a:lumOff val="60000"/>
      </a:schemeClr>
    </a:solidFill>
  </c:spPr>
  <c:txPr>
    <a:bodyPr/>
    <a:lstStyle/>
    <a:p>
      <a:pPr>
        <a:defRPr sz="1800"/>
      </a:pPr>
      <a:endParaRPr lang="zh-TW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7"/>
  <c:chart>
    <c:title>
      <c:tx>
        <c:rich>
          <a:bodyPr rot="0" vert="horz"/>
          <a:lstStyle/>
          <a:p>
            <a:pPr>
              <a:defRPr sz="2000" b="0">
                <a:latin typeface="標楷體" pitchFamily="65" charset="-120"/>
                <a:ea typeface="標楷體" pitchFamily="65" charset="-120"/>
              </a:defRPr>
            </a:pPr>
            <a:r>
              <a:rPr lang="zh-TW" sz="2000" b="0">
                <a:latin typeface="標楷體" pitchFamily="65" charset="-120"/>
                <a:ea typeface="標楷體" pitchFamily="65" charset="-120"/>
              </a:rPr>
              <a:t>上網對現代人</a:t>
            </a:r>
            <a:endParaRPr lang="en-US" sz="2000" b="0">
              <a:latin typeface="標楷體" pitchFamily="65" charset="-120"/>
              <a:ea typeface="標楷體" pitchFamily="65" charset="-120"/>
            </a:endParaRPr>
          </a:p>
          <a:p>
            <a:pPr>
              <a:defRPr sz="2000" b="0">
                <a:latin typeface="標楷體" pitchFamily="65" charset="-120"/>
                <a:ea typeface="標楷體" pitchFamily="65" charset="-120"/>
              </a:defRPr>
            </a:pPr>
            <a:r>
              <a:rPr lang="zh-TW" sz="2000" b="0">
                <a:latin typeface="標楷體" pitchFamily="65" charset="-120"/>
                <a:ea typeface="標楷體" pitchFamily="65" charset="-120"/>
              </a:rPr>
              <a:t>是益處還是壞處</a:t>
            </a:r>
          </a:p>
        </c:rich>
      </c:tx>
      <c:layout/>
    </c:title>
    <c:view3D>
      <c:rotX val="3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您覺得上網對現代人來說是益處還是壞處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zh-TW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工作表1!$A$2:$A$3</c:f>
              <c:strCache>
                <c:ptCount val="2"/>
                <c:pt idx="0">
                  <c:v>益處</c:v>
                </c:pt>
                <c:pt idx="1">
                  <c:v>壞處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76</c:v>
                </c:pt>
                <c:pt idx="1">
                  <c:v>37</c:v>
                </c:pt>
              </c:numCache>
            </c:numRef>
          </c:val>
        </c:ser>
        <c:dLbls/>
      </c:pie3DChart>
    </c:plotArea>
    <c:legend>
      <c:legendPos val="b"/>
      <c:layout/>
      <c:txPr>
        <a:bodyPr rot="0" vert="horz"/>
        <a:lstStyle/>
        <a:p>
          <a:pPr>
            <a:defRPr sz="2000"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zero"/>
  </c:chart>
  <c:spPr>
    <a:solidFill>
      <a:schemeClr val="accent2">
        <a:lumMod val="40000"/>
        <a:lumOff val="60000"/>
      </a:schemeClr>
    </a:solidFill>
  </c:spPr>
  <c:txPr>
    <a:bodyPr/>
    <a:lstStyle/>
    <a:p>
      <a:pPr>
        <a:defRPr sz="1800"/>
      </a:pPr>
      <a:endParaRPr lang="zh-TW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4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b="0">
                <a:latin typeface="標楷體" pitchFamily="65" charset="-120"/>
                <a:ea typeface="標楷體" pitchFamily="65" charset="-120"/>
              </a:defRPr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有曾在哪裡看過</a:t>
            </a:r>
            <a:endParaRPr lang="en-US" altLang="zh-TW" b="0">
              <a:latin typeface="標楷體" pitchFamily="65" charset="-120"/>
              <a:ea typeface="標楷體" pitchFamily="65" charset="-120"/>
            </a:endParaRPr>
          </a:p>
          <a:p>
            <a:pPr>
              <a:defRPr b="0">
                <a:latin typeface="標楷體" pitchFamily="65" charset="-120"/>
                <a:ea typeface="標楷體" pitchFamily="65" charset="-120"/>
              </a:defRPr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用網路來犯罪的事</a:t>
            </a:r>
          </a:p>
        </c:rich>
      </c:tx>
      <c:layout/>
    </c:title>
    <c:view3D>
      <c:rotX val="30"/>
      <c:depthPercent val="100"/>
      <c:perspective val="30"/>
    </c:view3D>
    <c:plotArea>
      <c:layout>
        <c:manualLayout>
          <c:layoutTarget val="inner"/>
          <c:xMode val="edge"/>
          <c:yMode val="edge"/>
          <c:x val="9.600485427288151E-2"/>
          <c:y val="0.34185518638914103"/>
          <c:w val="0.80128928432452395"/>
          <c:h val="0.45964374203256075"/>
        </c:manualLayout>
      </c:layout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有曾經在哪裡看過用網路來犯罪的事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工作表1!$A$2:$A$5</c:f>
              <c:strCache>
                <c:ptCount val="4"/>
                <c:pt idx="0">
                  <c:v>新聞媒體</c:v>
                </c:pt>
                <c:pt idx="1">
                  <c:v>報章雜誌</c:v>
                </c:pt>
                <c:pt idx="2">
                  <c:v>海報宣刊</c:v>
                </c:pt>
                <c:pt idx="3">
                  <c:v>無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55</c:v>
                </c:pt>
                <c:pt idx="1">
                  <c:v>26</c:v>
                </c:pt>
                <c:pt idx="2">
                  <c:v>6</c:v>
                </c:pt>
                <c:pt idx="3">
                  <c:v>16</c:v>
                </c:pt>
              </c:numCache>
            </c:numRef>
          </c:val>
        </c:ser>
        <c:dLbls/>
      </c:pie3DChart>
    </c:plotArea>
    <c:legend>
      <c:legendPos val="b"/>
      <c:layout/>
      <c:txPr>
        <a:bodyPr rot="0" vert="horz"/>
        <a:lstStyle/>
        <a:p>
          <a:pPr>
            <a:defRPr sz="1600"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zero"/>
  </c:chart>
  <c:spPr>
    <a:solidFill>
      <a:srgbClr val="FA921B">
        <a:lumMod val="40000"/>
        <a:lumOff val="60000"/>
      </a:srgbClr>
    </a:solidFill>
  </c:sp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7"/>
  <c:chart>
    <c:title>
      <c:tx>
        <c:rich>
          <a:bodyPr rot="0" vert="horz"/>
          <a:lstStyle/>
          <a:p>
            <a:pPr>
              <a:defRPr sz="2000" b="0">
                <a:latin typeface="標楷體" pitchFamily="65" charset="-120"/>
                <a:ea typeface="標楷體" pitchFamily="65" charset="-120"/>
              </a:defRPr>
            </a:pPr>
            <a:r>
              <a:rPr lang="zh-TW" sz="2000" b="0" dirty="0">
                <a:latin typeface="標楷體" pitchFamily="65" charset="-120"/>
                <a:ea typeface="標楷體" pitchFamily="65" charset="-120"/>
              </a:rPr>
              <a:t>使用網路</a:t>
            </a:r>
            <a:endParaRPr lang="en-US" sz="2000" b="0" dirty="0">
              <a:latin typeface="標楷體" pitchFamily="65" charset="-120"/>
              <a:ea typeface="標楷體" pitchFamily="65" charset="-120"/>
            </a:endParaRPr>
          </a:p>
          <a:p>
            <a:pPr>
              <a:defRPr sz="2000" b="0">
                <a:latin typeface="標楷體" pitchFamily="65" charset="-120"/>
                <a:ea typeface="標楷體" pitchFamily="65" charset="-120"/>
              </a:defRPr>
            </a:pPr>
            <a:r>
              <a:rPr lang="zh-TW" sz="2000" b="0" dirty="0">
                <a:latin typeface="標楷體" pitchFamily="65" charset="-120"/>
                <a:ea typeface="標楷體" pitchFamily="65" charset="-120"/>
              </a:rPr>
              <a:t>要有年齡限制嗎</a:t>
            </a:r>
          </a:p>
        </c:rich>
      </c:tx>
      <c:layout>
        <c:manualLayout>
          <c:xMode val="edge"/>
          <c:yMode val="edge"/>
          <c:x val="0.23635923315071919"/>
          <c:y val="3.1969428367685959E-2"/>
        </c:manualLayout>
      </c:layout>
    </c:title>
    <c:view3D>
      <c:rotX val="3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現代社會使用網路要有限制嗎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工作表1!$A$2:$A$3</c:f>
              <c:strCache>
                <c:ptCount val="2"/>
                <c:pt idx="0">
                  <c:v> 需要</c:v>
                </c:pt>
                <c:pt idx="1">
                  <c:v>不需要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55</c:v>
                </c:pt>
                <c:pt idx="1">
                  <c:v>58</c:v>
                </c:pt>
              </c:numCache>
            </c:numRef>
          </c:val>
        </c:ser>
        <c:dLbls/>
      </c:pie3DChart>
    </c:plotArea>
    <c:legend>
      <c:legendPos val="b"/>
      <c:layout/>
      <c:txPr>
        <a:bodyPr rot="0" vert="horz"/>
        <a:lstStyle/>
        <a:p>
          <a:pPr>
            <a:defRPr sz="2000"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zero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 sz="1800"/>
      </a:pPr>
      <a:endParaRPr lang="zh-TW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7"/>
  <c:chart>
    <c:title>
      <c:layout/>
      <c:txPr>
        <a:bodyPr rot="0" vert="horz"/>
        <a:lstStyle/>
        <a:p>
          <a:pPr>
            <a:defRPr sz="2000" b="0">
              <a:latin typeface="標楷體" pitchFamily="65" charset="-120"/>
              <a:ea typeface="標楷體" pitchFamily="65" charset="-120"/>
            </a:defRPr>
          </a:pPr>
          <a:endParaRPr lang="zh-TW"/>
        </a:p>
      </c:txPr>
    </c:title>
    <c:view3D>
      <c:rotX val="3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承上題，幾歲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 sz="1800"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工作表1!$A$2:$A$5</c:f>
              <c:strCache>
                <c:ptCount val="4"/>
                <c:pt idx="0">
                  <c:v>5歲以上</c:v>
                </c:pt>
                <c:pt idx="1">
                  <c:v>7歲以上</c:v>
                </c:pt>
                <c:pt idx="2">
                  <c:v>10歲以上</c:v>
                </c:pt>
                <c:pt idx="3">
                  <c:v>18歲以上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30</c:v>
                </c:pt>
                <c:pt idx="3">
                  <c:v>13</c:v>
                </c:pt>
              </c:numCache>
            </c:numRef>
          </c:val>
        </c:ser>
        <c:dLbls/>
      </c:pie3DChart>
    </c:plotArea>
    <c:legend>
      <c:legendPos val="b"/>
      <c:layout/>
      <c:txPr>
        <a:bodyPr rot="0" vert="horz"/>
        <a:lstStyle/>
        <a:p>
          <a:pPr>
            <a:defRPr sz="1800"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zero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 sz="1800"/>
      </a:pPr>
      <a:endParaRPr lang="zh-TW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E28A5-317D-46E5-A803-E605115D3F5B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2B5F0BB-3D36-4AC5-9579-234F719C8855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</a:rPr>
            <a:t>網路帶給</a:t>
          </a:r>
          <a:endParaRPr lang="en-US" altLang="zh-TW" b="1" dirty="0" smtClean="0">
            <a:solidFill>
              <a:schemeClr val="accent2">
                <a:lumMod val="20000"/>
                <a:lumOff val="80000"/>
              </a:schemeClr>
            </a:solidFill>
            <a:latin typeface="標楷體" pitchFamily="65" charset="-120"/>
            <a:ea typeface="標楷體" pitchFamily="65" charset="-120"/>
          </a:endParaRPr>
        </a:p>
        <a:p>
          <a:r>
            <a:rPr lang="zh-TW" altLang="en-US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</a:rPr>
            <a:t>現代青少年</a:t>
          </a:r>
          <a:endParaRPr lang="en-US" altLang="zh-TW" b="1" dirty="0" smtClean="0">
            <a:solidFill>
              <a:schemeClr val="accent2">
                <a:lumMod val="20000"/>
                <a:lumOff val="80000"/>
              </a:schemeClr>
            </a:solidFill>
            <a:latin typeface="標楷體" pitchFamily="65" charset="-120"/>
            <a:ea typeface="標楷體" pitchFamily="65" charset="-120"/>
          </a:endParaRPr>
        </a:p>
        <a:p>
          <a:r>
            <a:rPr lang="zh-TW" altLang="en-US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</a:rPr>
            <a:t>的影響</a:t>
          </a:r>
          <a:endParaRPr lang="zh-TW" altLang="en-US" b="1" dirty="0">
            <a:solidFill>
              <a:schemeClr val="accent2">
                <a:lumMod val="20000"/>
                <a:lumOff val="8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E69ACA1C-5C53-4BF0-9EAE-4E6A2F1E7D3D}" type="parTrans" cxnId="{D660051C-4DB7-44CA-9B86-0E131AF0BC66}">
      <dgm:prSet/>
      <dgm:spPr/>
      <dgm:t>
        <a:bodyPr/>
        <a:lstStyle/>
        <a:p>
          <a:endParaRPr lang="zh-TW" altLang="en-US"/>
        </a:p>
      </dgm:t>
    </dgm:pt>
    <dgm:pt modelId="{06CCE72F-30F0-4E3D-B330-C7ED096B5C16}" type="sibTrans" cxnId="{D660051C-4DB7-44CA-9B86-0E131AF0BC66}">
      <dgm:prSet/>
      <dgm:spPr/>
      <dgm:t>
        <a:bodyPr/>
        <a:lstStyle/>
        <a:p>
          <a:endParaRPr lang="zh-TW" altLang="en-US"/>
        </a:p>
      </dgm:t>
    </dgm:pt>
    <dgm:pt modelId="{FA3E6E42-1411-41F1-BE98-D9E8C0D33DAD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了解</a:t>
          </a:r>
          <a:endParaRPr lang="en-US" altLang="zh-TW" sz="2000" b="1" dirty="0" smtClean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  <a:p>
          <a:r>
            <a:rPr lang="zh-TW" altLang="en-US" sz="20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網路成癮</a:t>
          </a:r>
          <a:endParaRPr lang="en-US" altLang="zh-TW" sz="2000" b="1" dirty="0" smtClean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  <a:p>
          <a:r>
            <a:rPr lang="zh-TW" altLang="en-US" sz="20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的成因</a:t>
          </a:r>
          <a:endParaRPr lang="zh-TW" altLang="en-US" sz="2000" b="1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gm:t>
    </dgm:pt>
    <dgm:pt modelId="{0166AF9A-B9E6-455D-9C19-FEB9D799CE13}" type="parTrans" cxnId="{61703B5F-469D-4663-A8F1-0493FD22C61A}">
      <dgm:prSet/>
      <dgm:spPr/>
      <dgm:t>
        <a:bodyPr/>
        <a:lstStyle/>
        <a:p>
          <a:endParaRPr lang="zh-TW" altLang="en-US"/>
        </a:p>
      </dgm:t>
    </dgm:pt>
    <dgm:pt modelId="{B822B7FF-C21C-4C8A-84E7-B37630859C1B}" type="sibTrans" cxnId="{61703B5F-469D-4663-A8F1-0493FD22C61A}">
      <dgm:prSet/>
      <dgm:spPr/>
      <dgm:t>
        <a:bodyPr/>
        <a:lstStyle/>
        <a:p>
          <a:endParaRPr lang="zh-TW" altLang="en-US"/>
        </a:p>
      </dgm:t>
    </dgm:pt>
    <dgm:pt modelId="{F24A20B9-F64C-4A94-AB8D-6170710CD4A4}">
      <dgm:prSet phldrT="[文字]" custT="1"/>
      <dgm:spPr/>
      <dgm:t>
        <a:bodyPr/>
        <a:lstStyle/>
        <a:p>
          <a:r>
            <a:rPr lang="zh-TW" altLang="en-US" sz="16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針對特定年齡層</a:t>
          </a:r>
          <a:endParaRPr lang="en-US" altLang="zh-TW" sz="1600" b="1" dirty="0" smtClean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  <a:p>
          <a:r>
            <a:rPr lang="zh-TW" altLang="en-US" sz="16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了解</a:t>
          </a:r>
          <a:endParaRPr lang="en-US" altLang="zh-TW" sz="1600" b="1" dirty="0" smtClean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  <a:p>
          <a:r>
            <a:rPr lang="zh-TW" altLang="en-US" sz="16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網路吸引之處</a:t>
          </a:r>
          <a:endParaRPr lang="zh-TW" altLang="en-US" sz="1600" b="1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gm:t>
    </dgm:pt>
    <dgm:pt modelId="{918A34D1-5F5A-42C0-B3FB-1D50E8960B8F}" type="parTrans" cxnId="{50EF39AC-2ECB-42C9-B3DA-A00A5CDAE374}">
      <dgm:prSet/>
      <dgm:spPr/>
      <dgm:t>
        <a:bodyPr/>
        <a:lstStyle/>
        <a:p>
          <a:endParaRPr lang="zh-TW" altLang="en-US"/>
        </a:p>
      </dgm:t>
    </dgm:pt>
    <dgm:pt modelId="{CD86C59B-9C17-474F-B24E-266A0FC9910A}" type="sibTrans" cxnId="{50EF39AC-2ECB-42C9-B3DA-A00A5CDAE374}">
      <dgm:prSet/>
      <dgm:spPr/>
      <dgm:t>
        <a:bodyPr/>
        <a:lstStyle/>
        <a:p>
          <a:endParaRPr lang="zh-TW" altLang="en-US"/>
        </a:p>
      </dgm:t>
    </dgm:pt>
    <dgm:pt modelId="{A236CA27-6937-4C14-82EC-CEF14F613A17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探究網路利弊</a:t>
          </a:r>
          <a:endParaRPr lang="zh-TW" altLang="en-US" b="1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gm:t>
    </dgm:pt>
    <dgm:pt modelId="{2BC754CE-1603-447E-B154-C55A23995CEF}" type="parTrans" cxnId="{401DCF82-DF21-4C05-85E9-6AB1A28F5F86}">
      <dgm:prSet/>
      <dgm:spPr/>
      <dgm:t>
        <a:bodyPr/>
        <a:lstStyle/>
        <a:p>
          <a:endParaRPr lang="zh-TW" altLang="en-US"/>
        </a:p>
      </dgm:t>
    </dgm:pt>
    <dgm:pt modelId="{E54DBAD9-10F7-4E94-BD62-BEA9B365D889}" type="sibTrans" cxnId="{401DCF82-DF21-4C05-85E9-6AB1A28F5F86}">
      <dgm:prSet/>
      <dgm:spPr/>
      <dgm:t>
        <a:bodyPr/>
        <a:lstStyle/>
        <a:p>
          <a:endParaRPr lang="zh-TW" altLang="en-US"/>
        </a:p>
      </dgm:t>
    </dgm:pt>
    <dgm:pt modelId="{1970D1A6-4C23-4DC6-93EB-740BBA3A5DA6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探討</a:t>
          </a:r>
          <a:endParaRPr lang="en-US" altLang="zh-TW" sz="1800" b="1" dirty="0" smtClean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  <a:p>
          <a:r>
            <a:rPr lang="zh-TW" altLang="en-US" sz="18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網路帶給</a:t>
          </a:r>
          <a:endParaRPr lang="en-US" altLang="zh-TW" sz="1800" b="1" dirty="0" smtClean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  <a:p>
          <a:r>
            <a:rPr lang="zh-TW" altLang="en-US" sz="18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現代青少年的影響</a:t>
          </a:r>
          <a:endParaRPr lang="zh-TW" altLang="en-US" sz="1800" b="1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gm:t>
    </dgm:pt>
    <dgm:pt modelId="{D56C0319-0DD4-4D25-ADB9-59A3D81CEEB4}" type="parTrans" cxnId="{6144C2D3-08E1-4A50-9348-6A2901B6D0A4}">
      <dgm:prSet/>
      <dgm:spPr/>
      <dgm:t>
        <a:bodyPr/>
        <a:lstStyle/>
        <a:p>
          <a:endParaRPr lang="zh-TW" altLang="en-US"/>
        </a:p>
      </dgm:t>
    </dgm:pt>
    <dgm:pt modelId="{E0882D50-5ED9-4A77-A04D-F639FD4ECB8C}" type="sibTrans" cxnId="{6144C2D3-08E1-4A50-9348-6A2901B6D0A4}">
      <dgm:prSet/>
      <dgm:spPr/>
      <dgm:t>
        <a:bodyPr/>
        <a:lstStyle/>
        <a:p>
          <a:endParaRPr lang="zh-TW" altLang="en-US"/>
        </a:p>
      </dgm:t>
    </dgm:pt>
    <dgm:pt modelId="{C5AE0874-6F58-4B2D-A32E-429BB18C2A49}" type="pres">
      <dgm:prSet presAssocID="{41FE28A5-317D-46E5-A803-E605115D3F5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109353B-3A2A-4806-B284-552ABE92164D}" type="pres">
      <dgm:prSet presAssocID="{52B5F0BB-3D36-4AC5-9579-234F719C8855}" presName="centerShape" presStyleLbl="node0" presStyleIdx="0" presStyleCnt="1" custScaleX="115622" custLinFactNeighborX="1747"/>
      <dgm:spPr/>
      <dgm:t>
        <a:bodyPr/>
        <a:lstStyle/>
        <a:p>
          <a:endParaRPr lang="zh-TW" altLang="en-US"/>
        </a:p>
      </dgm:t>
    </dgm:pt>
    <dgm:pt modelId="{FF930625-5EC7-41EA-8D05-F799D5FB0E94}" type="pres">
      <dgm:prSet presAssocID="{FA3E6E42-1411-41F1-BE98-D9E8C0D33DAD}" presName="node" presStyleLbl="node1" presStyleIdx="0" presStyleCnt="4" custScaleX="1374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75EA07-826A-4D5E-9A68-023D0B9B85DC}" type="pres">
      <dgm:prSet presAssocID="{FA3E6E42-1411-41F1-BE98-D9E8C0D33DAD}" presName="dummy" presStyleCnt="0"/>
      <dgm:spPr/>
    </dgm:pt>
    <dgm:pt modelId="{C58EDCA5-25D8-41AD-B6C2-AAA206C2F4CB}" type="pres">
      <dgm:prSet presAssocID="{B822B7FF-C21C-4C8A-84E7-B37630859C1B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B71CAE5F-10A0-4581-A6BE-56358457E328}" type="pres">
      <dgm:prSet presAssocID="{F24A20B9-F64C-4A94-AB8D-6170710CD4A4}" presName="node" presStyleLbl="node1" presStyleIdx="1" presStyleCnt="4" custScaleX="186103" custRadScaleRad="124936" custRadScaleInc="27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F19F87-BB6D-4CAF-9575-53F1D076ED8E}" type="pres">
      <dgm:prSet presAssocID="{F24A20B9-F64C-4A94-AB8D-6170710CD4A4}" presName="dummy" presStyleCnt="0"/>
      <dgm:spPr/>
    </dgm:pt>
    <dgm:pt modelId="{E4DC1443-FDB3-41C4-B50B-6247123DE52E}" type="pres">
      <dgm:prSet presAssocID="{CD86C59B-9C17-474F-B24E-266A0FC9910A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7AC798FC-542E-4850-BEC9-613F0CD922E4}" type="pres">
      <dgm:prSet presAssocID="{A236CA27-6937-4C14-82EC-CEF14F613A17}" presName="node" presStyleLbl="node1" presStyleIdx="2" presStyleCnt="4" custScaleX="2369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C06B1B-10F7-42C8-A07E-542505D7ACB6}" type="pres">
      <dgm:prSet presAssocID="{A236CA27-6937-4C14-82EC-CEF14F613A17}" presName="dummy" presStyleCnt="0"/>
      <dgm:spPr/>
    </dgm:pt>
    <dgm:pt modelId="{63839D29-62FD-453E-A39C-F53A7CEDEA3B}" type="pres">
      <dgm:prSet presAssocID="{E54DBAD9-10F7-4E94-BD62-BEA9B365D889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7533F203-59AC-460E-A6BC-28D526F7E66D}" type="pres">
      <dgm:prSet presAssocID="{1970D1A6-4C23-4DC6-93EB-740BBA3A5DA6}" presName="node" presStyleLbl="node1" presStyleIdx="3" presStyleCnt="4" custScaleX="198351" custScaleY="91935" custRadScaleRad="121361" custRadScaleInc="18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B6B169-7205-40ED-A042-88FCB425DFAF}" type="pres">
      <dgm:prSet presAssocID="{1970D1A6-4C23-4DC6-93EB-740BBA3A5DA6}" presName="dummy" presStyleCnt="0"/>
      <dgm:spPr/>
    </dgm:pt>
    <dgm:pt modelId="{08BC8700-11E7-4C7F-9FDA-62A13039EE55}" type="pres">
      <dgm:prSet presAssocID="{E0882D50-5ED9-4A77-A04D-F639FD4ECB8C}" presName="sibTrans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335E27B4-E648-4CF2-B98C-115C0A9EFE17}" type="presOf" srcId="{B822B7FF-C21C-4C8A-84E7-B37630859C1B}" destId="{C58EDCA5-25D8-41AD-B6C2-AAA206C2F4CB}" srcOrd="0" destOrd="0" presId="urn:microsoft.com/office/officeart/2005/8/layout/radial6"/>
    <dgm:cxn modelId="{DBE06D46-A19F-49A7-A5ED-74D9882E82E8}" type="presOf" srcId="{1970D1A6-4C23-4DC6-93EB-740BBA3A5DA6}" destId="{7533F203-59AC-460E-A6BC-28D526F7E66D}" srcOrd="0" destOrd="0" presId="urn:microsoft.com/office/officeart/2005/8/layout/radial6"/>
    <dgm:cxn modelId="{CC5F6BEA-52C9-4720-A1BE-51E848EAB475}" type="presOf" srcId="{52B5F0BB-3D36-4AC5-9579-234F719C8855}" destId="{5109353B-3A2A-4806-B284-552ABE92164D}" srcOrd="0" destOrd="0" presId="urn:microsoft.com/office/officeart/2005/8/layout/radial6"/>
    <dgm:cxn modelId="{E02DDBBB-4F01-410E-9AB6-3639C41D203C}" type="presOf" srcId="{CD86C59B-9C17-474F-B24E-266A0FC9910A}" destId="{E4DC1443-FDB3-41C4-B50B-6247123DE52E}" srcOrd="0" destOrd="0" presId="urn:microsoft.com/office/officeart/2005/8/layout/radial6"/>
    <dgm:cxn modelId="{6144C2D3-08E1-4A50-9348-6A2901B6D0A4}" srcId="{52B5F0BB-3D36-4AC5-9579-234F719C8855}" destId="{1970D1A6-4C23-4DC6-93EB-740BBA3A5DA6}" srcOrd="3" destOrd="0" parTransId="{D56C0319-0DD4-4D25-ADB9-59A3D81CEEB4}" sibTransId="{E0882D50-5ED9-4A77-A04D-F639FD4ECB8C}"/>
    <dgm:cxn modelId="{50EF39AC-2ECB-42C9-B3DA-A00A5CDAE374}" srcId="{52B5F0BB-3D36-4AC5-9579-234F719C8855}" destId="{F24A20B9-F64C-4A94-AB8D-6170710CD4A4}" srcOrd="1" destOrd="0" parTransId="{918A34D1-5F5A-42C0-B3FB-1D50E8960B8F}" sibTransId="{CD86C59B-9C17-474F-B24E-266A0FC9910A}"/>
    <dgm:cxn modelId="{935147CD-1F69-4D2D-8FD0-847DAFC67913}" type="presOf" srcId="{E54DBAD9-10F7-4E94-BD62-BEA9B365D889}" destId="{63839D29-62FD-453E-A39C-F53A7CEDEA3B}" srcOrd="0" destOrd="0" presId="urn:microsoft.com/office/officeart/2005/8/layout/radial6"/>
    <dgm:cxn modelId="{91887F53-61D6-4179-81BA-EC59E2C69B98}" type="presOf" srcId="{E0882D50-5ED9-4A77-A04D-F639FD4ECB8C}" destId="{08BC8700-11E7-4C7F-9FDA-62A13039EE55}" srcOrd="0" destOrd="0" presId="urn:microsoft.com/office/officeart/2005/8/layout/radial6"/>
    <dgm:cxn modelId="{401DCF82-DF21-4C05-85E9-6AB1A28F5F86}" srcId="{52B5F0BB-3D36-4AC5-9579-234F719C8855}" destId="{A236CA27-6937-4C14-82EC-CEF14F613A17}" srcOrd="2" destOrd="0" parTransId="{2BC754CE-1603-447E-B154-C55A23995CEF}" sibTransId="{E54DBAD9-10F7-4E94-BD62-BEA9B365D889}"/>
    <dgm:cxn modelId="{9339BD9F-9678-42B0-87D8-DC113211C0E5}" type="presOf" srcId="{A236CA27-6937-4C14-82EC-CEF14F613A17}" destId="{7AC798FC-542E-4850-BEC9-613F0CD922E4}" srcOrd="0" destOrd="0" presId="urn:microsoft.com/office/officeart/2005/8/layout/radial6"/>
    <dgm:cxn modelId="{D5ECD35E-D513-4672-9693-55FD2B3318AF}" type="presOf" srcId="{41FE28A5-317D-46E5-A803-E605115D3F5B}" destId="{C5AE0874-6F58-4B2D-A32E-429BB18C2A49}" srcOrd="0" destOrd="0" presId="urn:microsoft.com/office/officeart/2005/8/layout/radial6"/>
    <dgm:cxn modelId="{A8348C7A-F260-451A-9B2E-91328576D073}" type="presOf" srcId="{FA3E6E42-1411-41F1-BE98-D9E8C0D33DAD}" destId="{FF930625-5EC7-41EA-8D05-F799D5FB0E94}" srcOrd="0" destOrd="0" presId="urn:microsoft.com/office/officeart/2005/8/layout/radial6"/>
    <dgm:cxn modelId="{D660051C-4DB7-44CA-9B86-0E131AF0BC66}" srcId="{41FE28A5-317D-46E5-A803-E605115D3F5B}" destId="{52B5F0BB-3D36-4AC5-9579-234F719C8855}" srcOrd="0" destOrd="0" parTransId="{E69ACA1C-5C53-4BF0-9EAE-4E6A2F1E7D3D}" sibTransId="{06CCE72F-30F0-4E3D-B330-C7ED096B5C16}"/>
    <dgm:cxn modelId="{6C05076A-EB81-4026-A475-841DF1C2B9A6}" type="presOf" srcId="{F24A20B9-F64C-4A94-AB8D-6170710CD4A4}" destId="{B71CAE5F-10A0-4581-A6BE-56358457E328}" srcOrd="0" destOrd="0" presId="urn:microsoft.com/office/officeart/2005/8/layout/radial6"/>
    <dgm:cxn modelId="{61703B5F-469D-4663-A8F1-0493FD22C61A}" srcId="{52B5F0BB-3D36-4AC5-9579-234F719C8855}" destId="{FA3E6E42-1411-41F1-BE98-D9E8C0D33DAD}" srcOrd="0" destOrd="0" parTransId="{0166AF9A-B9E6-455D-9C19-FEB9D799CE13}" sibTransId="{B822B7FF-C21C-4C8A-84E7-B37630859C1B}"/>
    <dgm:cxn modelId="{25A48B98-93B3-4326-839E-04F553D10DEC}" type="presParOf" srcId="{C5AE0874-6F58-4B2D-A32E-429BB18C2A49}" destId="{5109353B-3A2A-4806-B284-552ABE92164D}" srcOrd="0" destOrd="0" presId="urn:microsoft.com/office/officeart/2005/8/layout/radial6"/>
    <dgm:cxn modelId="{61E1F1A0-346B-4CB3-BF64-0BEE7403A6C4}" type="presParOf" srcId="{C5AE0874-6F58-4B2D-A32E-429BB18C2A49}" destId="{FF930625-5EC7-41EA-8D05-F799D5FB0E94}" srcOrd="1" destOrd="0" presId="urn:microsoft.com/office/officeart/2005/8/layout/radial6"/>
    <dgm:cxn modelId="{843A6FF3-C569-4894-85BE-95C3AA7F45E9}" type="presParOf" srcId="{C5AE0874-6F58-4B2D-A32E-429BB18C2A49}" destId="{6875EA07-826A-4D5E-9A68-023D0B9B85DC}" srcOrd="2" destOrd="0" presId="urn:microsoft.com/office/officeart/2005/8/layout/radial6"/>
    <dgm:cxn modelId="{39132ED1-ACC3-4D60-B6AC-0EA4316A0821}" type="presParOf" srcId="{C5AE0874-6F58-4B2D-A32E-429BB18C2A49}" destId="{C58EDCA5-25D8-41AD-B6C2-AAA206C2F4CB}" srcOrd="3" destOrd="0" presId="urn:microsoft.com/office/officeart/2005/8/layout/radial6"/>
    <dgm:cxn modelId="{38D02D30-4D39-4152-9776-4D31090337E5}" type="presParOf" srcId="{C5AE0874-6F58-4B2D-A32E-429BB18C2A49}" destId="{B71CAE5F-10A0-4581-A6BE-56358457E328}" srcOrd="4" destOrd="0" presId="urn:microsoft.com/office/officeart/2005/8/layout/radial6"/>
    <dgm:cxn modelId="{4F61ABE9-53D2-4961-B1BD-9CA994FF111A}" type="presParOf" srcId="{C5AE0874-6F58-4B2D-A32E-429BB18C2A49}" destId="{F7F19F87-BB6D-4CAF-9575-53F1D076ED8E}" srcOrd="5" destOrd="0" presId="urn:microsoft.com/office/officeart/2005/8/layout/radial6"/>
    <dgm:cxn modelId="{1708C801-675B-444B-8B67-559D640650B9}" type="presParOf" srcId="{C5AE0874-6F58-4B2D-A32E-429BB18C2A49}" destId="{E4DC1443-FDB3-41C4-B50B-6247123DE52E}" srcOrd="6" destOrd="0" presId="urn:microsoft.com/office/officeart/2005/8/layout/radial6"/>
    <dgm:cxn modelId="{42DE497F-2E3A-46DE-9FBE-A0B27CFC0267}" type="presParOf" srcId="{C5AE0874-6F58-4B2D-A32E-429BB18C2A49}" destId="{7AC798FC-542E-4850-BEC9-613F0CD922E4}" srcOrd="7" destOrd="0" presId="urn:microsoft.com/office/officeart/2005/8/layout/radial6"/>
    <dgm:cxn modelId="{91F683D4-D7A9-40AD-A313-EA7953347DB5}" type="presParOf" srcId="{C5AE0874-6F58-4B2D-A32E-429BB18C2A49}" destId="{72C06B1B-10F7-42C8-A07E-542505D7ACB6}" srcOrd="8" destOrd="0" presId="urn:microsoft.com/office/officeart/2005/8/layout/radial6"/>
    <dgm:cxn modelId="{2B7C1FB2-564A-48A1-AAE2-96CD8210F203}" type="presParOf" srcId="{C5AE0874-6F58-4B2D-A32E-429BB18C2A49}" destId="{63839D29-62FD-453E-A39C-F53A7CEDEA3B}" srcOrd="9" destOrd="0" presId="urn:microsoft.com/office/officeart/2005/8/layout/radial6"/>
    <dgm:cxn modelId="{36794922-BDBF-474E-ADF0-72114B05241D}" type="presParOf" srcId="{C5AE0874-6F58-4B2D-A32E-429BB18C2A49}" destId="{7533F203-59AC-460E-A6BC-28D526F7E66D}" srcOrd="10" destOrd="0" presId="urn:microsoft.com/office/officeart/2005/8/layout/radial6"/>
    <dgm:cxn modelId="{39F0850B-EAF9-4542-AEB0-971056DFDEB6}" type="presParOf" srcId="{C5AE0874-6F58-4B2D-A32E-429BB18C2A49}" destId="{E7B6B169-7205-40ED-A042-88FCB425DFAF}" srcOrd="11" destOrd="0" presId="urn:microsoft.com/office/officeart/2005/8/layout/radial6"/>
    <dgm:cxn modelId="{7B01517B-C057-4D5C-9E64-704C390CE9C8}" type="presParOf" srcId="{C5AE0874-6F58-4B2D-A32E-429BB18C2A49}" destId="{08BC8700-11E7-4C7F-9FDA-62A13039EE5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42783C-7692-4D52-AEEB-9D1F0A79C2B4}" type="doc">
      <dgm:prSet loTypeId="urn:microsoft.com/office/officeart/2005/8/layout/vList3#1" loCatId="list" qsTypeId="urn:microsoft.com/office/officeart/2005/8/quickstyle/simple1" qsCatId="simple" csTypeId="urn:microsoft.com/office/officeart/2005/8/colors/colorful2" csCatId="colorful" phldr="1"/>
      <dgm:spPr/>
    </dgm:pt>
    <dgm:pt modelId="{749E9333-9E03-4D47-BC34-D499A3B9BF93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對於青少年來說，在</a:t>
          </a:r>
          <a:r>
            <a:rPr lang="zh-TW" altLang="en-US" sz="1800" u="sng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生活</a:t>
          </a:r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上，必須要去查詢相關網站或是資料，或是放鬆心情時也會玩線上遊戲，但他們也忽略背後帶來的重大危害，進而</a:t>
          </a:r>
          <a:r>
            <a:rPr lang="zh-TW" altLang="en-US" sz="1800" u="sng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產生出沉迷或是影響健康的疑慮</a:t>
          </a:r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D0DC23D7-6D8D-486C-BCBF-094586D433CB}" type="parTrans" cxnId="{65045169-DBD9-40ED-A2C0-87F3D43CF3A1}">
      <dgm:prSet/>
      <dgm:spPr/>
      <dgm:t>
        <a:bodyPr/>
        <a:lstStyle/>
        <a:p>
          <a:endParaRPr lang="zh-TW" altLang="en-US"/>
        </a:p>
      </dgm:t>
    </dgm:pt>
    <dgm:pt modelId="{91C6FFB9-7320-49B9-978E-D93E3FD8C786}" type="sibTrans" cxnId="{65045169-DBD9-40ED-A2C0-87F3D43CF3A1}">
      <dgm:prSet/>
      <dgm:spPr/>
      <dgm:t>
        <a:bodyPr/>
        <a:lstStyle/>
        <a:p>
          <a:endParaRPr lang="zh-TW" altLang="en-US"/>
        </a:p>
      </dgm:t>
    </dgm:pt>
    <dgm:pt modelId="{A2A25F32-2A50-4CD5-8D25-A46225E4ABB0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對於教師來說，在使用上的時間明顯減少，而且很多的原因</a:t>
          </a:r>
          <a:r>
            <a:rPr lang="zh-TW" altLang="en-US" sz="2000" u="sng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都偏向公務性質</a:t>
          </a: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，或是備課的必須，而對於網路成癮的看法，也是覺得</a:t>
          </a:r>
          <a:r>
            <a:rPr lang="zh-TW" altLang="en-US" sz="2000" u="sng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自制力太差</a:t>
          </a: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或是受到遊戲吸引，而</a:t>
          </a:r>
          <a:r>
            <a:rPr lang="zh-TW" altLang="en-US" sz="2000" u="sng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產生出成癮的危機</a:t>
          </a: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06ACE44D-5122-4E1F-A10C-02830EBD9E0E}" type="parTrans" cxnId="{2BA67E06-D3B1-497E-8EAA-E0E8A82F6822}">
      <dgm:prSet/>
      <dgm:spPr/>
      <dgm:t>
        <a:bodyPr/>
        <a:lstStyle/>
        <a:p>
          <a:endParaRPr lang="zh-TW" altLang="en-US"/>
        </a:p>
      </dgm:t>
    </dgm:pt>
    <dgm:pt modelId="{C962366F-B3FC-47FD-ABAF-03EDB180B3D4}" type="sibTrans" cxnId="{2BA67E06-D3B1-497E-8EAA-E0E8A82F6822}">
      <dgm:prSet/>
      <dgm:spPr/>
      <dgm:t>
        <a:bodyPr/>
        <a:lstStyle/>
        <a:p>
          <a:endParaRPr lang="zh-TW" altLang="en-US"/>
        </a:p>
      </dgm:t>
    </dgm:pt>
    <dgm:pt modelId="{85CE696C-64A9-44A7-9C3A-C0B40335B644}" type="pres">
      <dgm:prSet presAssocID="{A342783C-7692-4D52-AEEB-9D1F0A79C2B4}" presName="linearFlow" presStyleCnt="0">
        <dgm:presLayoutVars>
          <dgm:dir/>
          <dgm:resizeHandles val="exact"/>
        </dgm:presLayoutVars>
      </dgm:prSet>
      <dgm:spPr/>
    </dgm:pt>
    <dgm:pt modelId="{3C5013B8-C297-4854-AE60-C1C843B3823C}" type="pres">
      <dgm:prSet presAssocID="{749E9333-9E03-4D47-BC34-D499A3B9BF93}" presName="composite" presStyleCnt="0"/>
      <dgm:spPr/>
    </dgm:pt>
    <dgm:pt modelId="{89565277-E144-4C08-8A34-BF920C4AD189}" type="pres">
      <dgm:prSet presAssocID="{749E9333-9E03-4D47-BC34-D499A3B9BF93}" presName="imgShp" presStyleLbl="fgImgPlace1" presStyleIdx="0" presStyleCnt="2" custLinFactNeighborX="-11981" custLinFactNeighborY="4485"/>
      <dgm:spPr/>
    </dgm:pt>
    <dgm:pt modelId="{DD9B5A19-4420-478A-B095-B8AD8C086CA6}" type="pres">
      <dgm:prSet presAssocID="{749E9333-9E03-4D47-BC34-D499A3B9BF93}" presName="txShp" presStyleLbl="node1" presStyleIdx="0" presStyleCnt="2" custScaleX="128860" custScaleY="107492" custLinFactNeighborX="201" custLinFactNeighborY="-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B38B58-7317-475A-A38B-4C8E3C98E761}" type="pres">
      <dgm:prSet presAssocID="{91C6FFB9-7320-49B9-978E-D93E3FD8C786}" presName="spacing" presStyleCnt="0"/>
      <dgm:spPr/>
    </dgm:pt>
    <dgm:pt modelId="{501EA891-7B17-4040-91FC-54E459BF0D00}" type="pres">
      <dgm:prSet presAssocID="{A2A25F32-2A50-4CD5-8D25-A46225E4ABB0}" presName="composite" presStyleCnt="0"/>
      <dgm:spPr/>
    </dgm:pt>
    <dgm:pt modelId="{C7066AB2-73E2-4B04-B5D6-A9BBA51E5F93}" type="pres">
      <dgm:prSet presAssocID="{A2A25F32-2A50-4CD5-8D25-A46225E4ABB0}" presName="imgShp" presStyleLbl="fgImgPlace1" presStyleIdx="1" presStyleCnt="2" custLinFactNeighborX="-10577" custLinFactNeighborY="47"/>
      <dgm:spPr/>
    </dgm:pt>
    <dgm:pt modelId="{E2171B6E-CCA8-4998-9A20-D5AE63C3C596}" type="pres">
      <dgm:prSet presAssocID="{A2A25F32-2A50-4CD5-8D25-A46225E4ABB0}" presName="txShp" presStyleLbl="node1" presStyleIdx="1" presStyleCnt="2" custScaleX="125512" custScaleY="76181" custLinFactNeighborX="2217" custLinFactNeighborY="4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BA67E06-D3B1-497E-8EAA-E0E8A82F6822}" srcId="{A342783C-7692-4D52-AEEB-9D1F0A79C2B4}" destId="{A2A25F32-2A50-4CD5-8D25-A46225E4ABB0}" srcOrd="1" destOrd="0" parTransId="{06ACE44D-5122-4E1F-A10C-02830EBD9E0E}" sibTransId="{C962366F-B3FC-47FD-ABAF-03EDB180B3D4}"/>
    <dgm:cxn modelId="{65045169-DBD9-40ED-A2C0-87F3D43CF3A1}" srcId="{A342783C-7692-4D52-AEEB-9D1F0A79C2B4}" destId="{749E9333-9E03-4D47-BC34-D499A3B9BF93}" srcOrd="0" destOrd="0" parTransId="{D0DC23D7-6D8D-486C-BCBF-094586D433CB}" sibTransId="{91C6FFB9-7320-49B9-978E-D93E3FD8C786}"/>
    <dgm:cxn modelId="{81182808-A49F-497E-B8DE-D00FE7485375}" type="presOf" srcId="{749E9333-9E03-4D47-BC34-D499A3B9BF93}" destId="{DD9B5A19-4420-478A-B095-B8AD8C086CA6}" srcOrd="0" destOrd="0" presId="urn:microsoft.com/office/officeart/2005/8/layout/vList3#1"/>
    <dgm:cxn modelId="{F85D473E-78C2-42EC-904A-B37B99B96E5F}" type="presOf" srcId="{A342783C-7692-4D52-AEEB-9D1F0A79C2B4}" destId="{85CE696C-64A9-44A7-9C3A-C0B40335B644}" srcOrd="0" destOrd="0" presId="urn:microsoft.com/office/officeart/2005/8/layout/vList3#1"/>
    <dgm:cxn modelId="{D4B3937E-0481-48AF-98DB-3C52F35CC9EF}" type="presOf" srcId="{A2A25F32-2A50-4CD5-8D25-A46225E4ABB0}" destId="{E2171B6E-CCA8-4998-9A20-D5AE63C3C596}" srcOrd="0" destOrd="0" presId="urn:microsoft.com/office/officeart/2005/8/layout/vList3#1"/>
    <dgm:cxn modelId="{98E90CEF-1879-4593-8189-6F6264D5A30C}" type="presParOf" srcId="{85CE696C-64A9-44A7-9C3A-C0B40335B644}" destId="{3C5013B8-C297-4854-AE60-C1C843B3823C}" srcOrd="0" destOrd="0" presId="urn:microsoft.com/office/officeart/2005/8/layout/vList3#1"/>
    <dgm:cxn modelId="{4ACF0B28-AC35-40EE-ADFE-18CC27C3D2EC}" type="presParOf" srcId="{3C5013B8-C297-4854-AE60-C1C843B3823C}" destId="{89565277-E144-4C08-8A34-BF920C4AD189}" srcOrd="0" destOrd="0" presId="urn:microsoft.com/office/officeart/2005/8/layout/vList3#1"/>
    <dgm:cxn modelId="{A8C26B58-BE32-405B-9116-45A4C2A08208}" type="presParOf" srcId="{3C5013B8-C297-4854-AE60-C1C843B3823C}" destId="{DD9B5A19-4420-478A-B095-B8AD8C086CA6}" srcOrd="1" destOrd="0" presId="urn:microsoft.com/office/officeart/2005/8/layout/vList3#1"/>
    <dgm:cxn modelId="{1CD895AB-A7F9-46BB-B922-9962FCC63B1A}" type="presParOf" srcId="{85CE696C-64A9-44A7-9C3A-C0B40335B644}" destId="{79B38B58-7317-475A-A38B-4C8E3C98E761}" srcOrd="1" destOrd="0" presId="urn:microsoft.com/office/officeart/2005/8/layout/vList3#1"/>
    <dgm:cxn modelId="{59E2EEF9-D8A8-4E5E-BAB6-2EAB8A6282AC}" type="presParOf" srcId="{85CE696C-64A9-44A7-9C3A-C0B40335B644}" destId="{501EA891-7B17-4040-91FC-54E459BF0D00}" srcOrd="2" destOrd="0" presId="urn:microsoft.com/office/officeart/2005/8/layout/vList3#1"/>
    <dgm:cxn modelId="{0489D221-37B7-40C3-B845-BE349ADBD934}" type="presParOf" srcId="{501EA891-7B17-4040-91FC-54E459BF0D00}" destId="{C7066AB2-73E2-4B04-B5D6-A9BBA51E5F93}" srcOrd="0" destOrd="0" presId="urn:microsoft.com/office/officeart/2005/8/layout/vList3#1"/>
    <dgm:cxn modelId="{6B27015D-2B59-416F-9FBC-EF6D62112028}" type="presParOf" srcId="{501EA891-7B17-4040-91FC-54E459BF0D00}" destId="{E2171B6E-CCA8-4998-9A20-D5AE63C3C59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BC8700-11E7-4C7F-9FDA-62A13039EE55}">
      <dsp:nvSpPr>
        <dsp:cNvPr id="0" name=""/>
        <dsp:cNvSpPr/>
      </dsp:nvSpPr>
      <dsp:spPr>
        <a:xfrm>
          <a:off x="1634400" y="608392"/>
          <a:ext cx="4385232" cy="4385232"/>
        </a:xfrm>
        <a:prstGeom prst="blockArc">
          <a:avLst>
            <a:gd name="adj1" fmla="val 10761960"/>
            <a:gd name="adj2" fmla="val 16940046"/>
            <a:gd name="adj3" fmla="val 4637"/>
          </a:avLst>
        </a:prstGeom>
        <a:solidFill>
          <a:schemeClr val="accent5">
            <a:hueOff val="-899775"/>
            <a:satOff val="13066"/>
            <a:lumOff val="-2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39D29-62FD-453E-A39C-F53A7CEDEA3B}">
      <dsp:nvSpPr>
        <dsp:cNvPr id="0" name=""/>
        <dsp:cNvSpPr/>
      </dsp:nvSpPr>
      <dsp:spPr>
        <a:xfrm>
          <a:off x="1633203" y="707525"/>
          <a:ext cx="4385232" cy="4385232"/>
        </a:xfrm>
        <a:prstGeom prst="blockArc">
          <a:avLst>
            <a:gd name="adj1" fmla="val 4657986"/>
            <a:gd name="adj2" fmla="val 10921102"/>
            <a:gd name="adj3" fmla="val 4637"/>
          </a:avLst>
        </a:prstGeom>
        <a:solidFill>
          <a:schemeClr val="accent5">
            <a:hueOff val="-599850"/>
            <a:satOff val="8711"/>
            <a:lumOff val="-166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C1443-FDB3-41C4-B50B-6247123DE52E}">
      <dsp:nvSpPr>
        <dsp:cNvPr id="0" name=""/>
        <dsp:cNvSpPr/>
      </dsp:nvSpPr>
      <dsp:spPr>
        <a:xfrm>
          <a:off x="2625915" y="725467"/>
          <a:ext cx="4385232" cy="4385232"/>
        </a:xfrm>
        <a:prstGeom prst="blockArc">
          <a:avLst>
            <a:gd name="adj1" fmla="val 21552779"/>
            <a:gd name="adj2" fmla="val 6266261"/>
            <a:gd name="adj3" fmla="val 4637"/>
          </a:avLst>
        </a:prstGeom>
        <a:solidFill>
          <a:schemeClr val="accent5">
            <a:hueOff val="-299925"/>
            <a:satOff val="4355"/>
            <a:lumOff val="-83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EDCA5-25D8-41AD-B6C2-AAA206C2F4CB}">
      <dsp:nvSpPr>
        <dsp:cNvPr id="0" name=""/>
        <dsp:cNvSpPr/>
      </dsp:nvSpPr>
      <dsp:spPr>
        <a:xfrm>
          <a:off x="2628362" y="589557"/>
          <a:ext cx="4385232" cy="4385232"/>
        </a:xfrm>
        <a:prstGeom prst="blockArc">
          <a:avLst>
            <a:gd name="adj1" fmla="val 15329683"/>
            <a:gd name="adj2" fmla="val 170997"/>
            <a:gd name="adj3" fmla="val 46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9353B-3A2A-4806-B284-552ABE92164D}">
      <dsp:nvSpPr>
        <dsp:cNvPr id="0" name=""/>
        <dsp:cNvSpPr/>
      </dsp:nvSpPr>
      <dsp:spPr>
        <a:xfrm>
          <a:off x="3193256" y="1841894"/>
          <a:ext cx="2332210" cy="20170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</a:rPr>
            <a:t>網路帶給</a:t>
          </a:r>
          <a:endParaRPr lang="en-US" altLang="zh-TW" sz="2400" b="1" kern="1200" dirty="0" smtClean="0">
            <a:solidFill>
              <a:schemeClr val="accent2">
                <a:lumMod val="20000"/>
                <a:lumOff val="80000"/>
              </a:schemeClr>
            </a:solidFill>
            <a:latin typeface="標楷體" pitchFamily="65" charset="-120"/>
            <a:ea typeface="標楷體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</a:rPr>
            <a:t>現代青少年</a:t>
          </a:r>
          <a:endParaRPr lang="en-US" altLang="zh-TW" sz="2400" b="1" kern="1200" dirty="0" smtClean="0">
            <a:solidFill>
              <a:schemeClr val="accent2">
                <a:lumMod val="20000"/>
                <a:lumOff val="80000"/>
              </a:schemeClr>
            </a:solidFill>
            <a:latin typeface="標楷體" pitchFamily="65" charset="-120"/>
            <a:ea typeface="標楷體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</a:rPr>
            <a:t>的影響</a:t>
          </a:r>
          <a:endParaRPr lang="zh-TW" altLang="en-US" sz="2400" b="1" kern="1200" dirty="0">
            <a:solidFill>
              <a:schemeClr val="accent2">
                <a:lumMod val="20000"/>
                <a:lumOff val="80000"/>
              </a:schemeClr>
            </a:solidFill>
            <a:latin typeface="標楷體" pitchFamily="65" charset="-120"/>
            <a:ea typeface="標楷體" pitchFamily="65" charset="-120"/>
          </a:endParaRPr>
        </a:p>
      </dsp:txBody>
      <dsp:txXfrm>
        <a:off x="3193256" y="1841894"/>
        <a:ext cx="2332210" cy="2017099"/>
      </dsp:txXfrm>
    </dsp:sp>
    <dsp:sp modelId="{FF930625-5EC7-41EA-8D05-F799D5FB0E94}">
      <dsp:nvSpPr>
        <dsp:cNvPr id="0" name=""/>
        <dsp:cNvSpPr/>
      </dsp:nvSpPr>
      <dsp:spPr>
        <a:xfrm>
          <a:off x="3314165" y="2674"/>
          <a:ext cx="1940723" cy="14119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了解</a:t>
          </a:r>
          <a:endParaRPr lang="en-US" altLang="zh-TW" sz="2000" b="1" kern="1200" dirty="0" smtClean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網路成癮</a:t>
          </a:r>
          <a:endParaRPr lang="en-US" altLang="zh-TW" sz="2000" b="1" kern="1200" dirty="0" smtClean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的成因</a:t>
          </a:r>
          <a:endParaRPr lang="zh-TW" altLang="en-US" sz="2000" b="1" kern="1200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sp:txBody>
      <dsp:txXfrm>
        <a:off x="3314165" y="2674"/>
        <a:ext cx="1940723" cy="1411969"/>
      </dsp:txXfrm>
    </dsp:sp>
    <dsp:sp modelId="{B71CAE5F-10A0-4581-A6BE-56358457E328}">
      <dsp:nvSpPr>
        <dsp:cNvPr id="0" name=""/>
        <dsp:cNvSpPr/>
      </dsp:nvSpPr>
      <dsp:spPr>
        <a:xfrm>
          <a:off x="5646256" y="2182679"/>
          <a:ext cx="2627717" cy="1411969"/>
        </a:xfrm>
        <a:prstGeom prst="ellipse">
          <a:avLst/>
        </a:prstGeom>
        <a:solidFill>
          <a:schemeClr val="accent5">
            <a:hueOff val="-299925"/>
            <a:satOff val="4355"/>
            <a:lumOff val="-83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針對特定年齡層</a:t>
          </a:r>
          <a:endParaRPr lang="en-US" altLang="zh-TW" sz="1600" b="1" kern="1200" dirty="0" smtClean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了解</a:t>
          </a:r>
          <a:endParaRPr lang="en-US" altLang="zh-TW" sz="1600" b="1" kern="1200" dirty="0" smtClean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網路吸引之處</a:t>
          </a:r>
          <a:endParaRPr lang="zh-TW" altLang="en-US" sz="1600" b="1" kern="1200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sp:txBody>
      <dsp:txXfrm>
        <a:off x="5646256" y="2182679"/>
        <a:ext cx="2627717" cy="1411969"/>
      </dsp:txXfrm>
    </dsp:sp>
    <dsp:sp modelId="{7AC798FC-542E-4850-BEC9-613F0CD922E4}">
      <dsp:nvSpPr>
        <dsp:cNvPr id="0" name=""/>
        <dsp:cNvSpPr/>
      </dsp:nvSpPr>
      <dsp:spPr>
        <a:xfrm>
          <a:off x="2611802" y="4286245"/>
          <a:ext cx="3345449" cy="1411969"/>
        </a:xfrm>
        <a:prstGeom prst="ellipse">
          <a:avLst/>
        </a:prstGeom>
        <a:solidFill>
          <a:schemeClr val="accent5">
            <a:hueOff val="-599850"/>
            <a:satOff val="8711"/>
            <a:lumOff val="-166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探究網路利弊</a:t>
          </a:r>
          <a:endParaRPr lang="zh-TW" altLang="en-US" sz="3000" b="1" kern="1200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sp:txBody>
      <dsp:txXfrm>
        <a:off x="2611802" y="4286245"/>
        <a:ext cx="3345449" cy="1411969"/>
      </dsp:txXfrm>
    </dsp:sp>
    <dsp:sp modelId="{7533F203-59AC-460E-A6BC-28D526F7E66D}">
      <dsp:nvSpPr>
        <dsp:cNvPr id="0" name=""/>
        <dsp:cNvSpPr/>
      </dsp:nvSpPr>
      <dsp:spPr>
        <a:xfrm>
          <a:off x="285035" y="2175661"/>
          <a:ext cx="2800655" cy="1298094"/>
        </a:xfrm>
        <a:prstGeom prst="ellipse">
          <a:avLst/>
        </a:prstGeom>
        <a:solidFill>
          <a:schemeClr val="accent5">
            <a:hueOff val="-899775"/>
            <a:satOff val="13066"/>
            <a:lumOff val="-2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探討</a:t>
          </a:r>
          <a:endParaRPr lang="en-US" altLang="zh-TW" sz="1800" b="1" kern="1200" dirty="0" smtClean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網路帶給</a:t>
          </a:r>
          <a:endParaRPr lang="en-US" altLang="zh-TW" sz="1800" b="1" kern="1200" dirty="0" smtClean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現代青少年的影響</a:t>
          </a:r>
          <a:endParaRPr lang="zh-TW" altLang="en-US" sz="1800" b="1" kern="1200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sp:txBody>
      <dsp:txXfrm>
        <a:off x="285035" y="2175661"/>
        <a:ext cx="2800655" cy="12980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9B5A19-4420-478A-B095-B8AD8C086CA6}">
      <dsp:nvSpPr>
        <dsp:cNvPr id="0" name=""/>
        <dsp:cNvSpPr/>
      </dsp:nvSpPr>
      <dsp:spPr>
        <a:xfrm rot="10800000">
          <a:off x="694717" y="3"/>
          <a:ext cx="6088966" cy="222639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335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對於青少年來說，在</a:t>
          </a:r>
          <a:r>
            <a:rPr lang="zh-TW" altLang="en-US" sz="1800" u="sng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生活</a:t>
          </a: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上，必須要去查詢相關網站或是資料，或是放鬆心情時也會玩線上遊戲，但他們也忽略背後帶來的重大危害，進而</a:t>
          </a:r>
          <a:r>
            <a:rPr lang="zh-TW" altLang="en-US" sz="1800" u="sng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產生出沉迷或是影響健康的疑慮</a:t>
          </a: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 rot="10800000">
        <a:off x="694717" y="3"/>
        <a:ext cx="6088966" cy="2226396"/>
      </dsp:txXfrm>
    </dsp:sp>
    <dsp:sp modelId="{89565277-E144-4C08-8A34-BF920C4AD189}">
      <dsp:nvSpPr>
        <dsp:cNvPr id="0" name=""/>
        <dsp:cNvSpPr/>
      </dsp:nvSpPr>
      <dsp:spPr>
        <a:xfrm>
          <a:off x="83310" y="171458"/>
          <a:ext cx="2071220" cy="207122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71B6E-CCA8-4998-9A20-D5AE63C3C596}">
      <dsp:nvSpPr>
        <dsp:cNvPr id="0" name=""/>
        <dsp:cNvSpPr/>
      </dsp:nvSpPr>
      <dsp:spPr>
        <a:xfrm rot="10800000">
          <a:off x="908629" y="3101847"/>
          <a:ext cx="5930764" cy="1577876"/>
        </a:xfrm>
        <a:prstGeom prst="homePlate">
          <a:avLst/>
        </a:prstGeom>
        <a:solidFill>
          <a:schemeClr val="accent2">
            <a:hueOff val="18505419"/>
            <a:satOff val="-10731"/>
            <a:lumOff val="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335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對於教師來說，在使用上的時間明顯減少，而且很多的原因</a:t>
          </a:r>
          <a:r>
            <a:rPr lang="zh-TW" altLang="en-US" sz="2000" u="sng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都偏向公務性質</a:t>
          </a: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，或是備課的必須，而對於網路成癮的看法，也是覺得</a:t>
          </a:r>
          <a:r>
            <a:rPr lang="zh-TW" altLang="en-US" sz="2000" u="sng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自制力太差</a:t>
          </a: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或是受到遊戲吸引，而</a:t>
          </a:r>
          <a:r>
            <a:rPr lang="zh-TW" altLang="en-US" sz="2000" u="sng" kern="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rPr>
            <a:t>產生出成癮的危機</a:t>
          </a: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 rot="10800000">
        <a:off x="908629" y="3101847"/>
        <a:ext cx="5930764" cy="1577876"/>
      </dsp:txXfrm>
    </dsp:sp>
    <dsp:sp modelId="{C7066AB2-73E2-4B04-B5D6-A9BBA51E5F93}">
      <dsp:nvSpPr>
        <dsp:cNvPr id="0" name=""/>
        <dsp:cNvSpPr/>
      </dsp:nvSpPr>
      <dsp:spPr>
        <a:xfrm>
          <a:off x="151941" y="2846621"/>
          <a:ext cx="2071220" cy="2071220"/>
        </a:xfrm>
        <a:prstGeom prst="ellipse">
          <a:avLst/>
        </a:prstGeom>
        <a:solidFill>
          <a:schemeClr val="accent2">
            <a:tint val="50000"/>
            <a:hueOff val="19707288"/>
            <a:satOff val="-14612"/>
            <a:lumOff val="-5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571DF-AEA1-4A3E-A017-53D2A749E61A}" type="datetimeFigureOut">
              <a:rPr lang="zh-CN" altLang="en-US" smtClean="0"/>
              <a:pPr/>
              <a:t>2018/10/31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6E43E-A359-45EE-99CA-D4E06C9A37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0436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officeplus.cn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1478680" y="2046023"/>
            <a:ext cx="6186638" cy="14219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9600" b="1" spc="-2000" dirty="0" smtClean="0">
                <a:solidFill>
                  <a:schemeClr val="accent1">
                    <a:alpha val="80000"/>
                  </a:schemeClr>
                </a:solidFill>
                <a:effectLst/>
              </a:defRPr>
            </a:lvl1pPr>
            <a:lvl2pPr marL="228589" indent="0">
              <a:buNone/>
              <a:defRPr lang="zh-CN" altLang="en-US" sz="1800" dirty="0" smtClean="0"/>
            </a:lvl2pPr>
            <a:lvl3pPr marL="685777" indent="0">
              <a:buNone/>
              <a:defRPr lang="zh-CN" altLang="en-US" sz="1800" dirty="0" smtClean="0"/>
            </a:lvl3pPr>
            <a:lvl4pPr marL="1142966" indent="0">
              <a:buNone/>
              <a:defRPr lang="zh-CN" altLang="en-US" dirty="0" smtClean="0"/>
            </a:lvl4pPr>
            <a:lvl5pPr marL="1600154" indent="0">
              <a:buNone/>
              <a:defRPr lang="zh-CN" altLang="en-US" dirty="0"/>
            </a:lvl5pPr>
          </a:lstStyle>
          <a:p>
            <a:pPr marL="0" lvl="0" algn="ctr" defTabSz="914377"/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2827461" y="4983889"/>
            <a:ext cx="3489077" cy="306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zh-CN" altLang="en-US" sz="1600" smtClean="0">
                <a:latin typeface="+mn-ea"/>
                <a:cs typeface="+mn-ea"/>
              </a:defRPr>
            </a:lvl1pPr>
            <a:lvl2pPr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228600" lvl="0" indent="-228600" algn="ctr"/>
            <a:endParaRPr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2827461" y="5287351"/>
            <a:ext cx="3489077" cy="306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zh-CN" altLang="en-US" sz="1600" smtClean="0">
                <a:latin typeface="+mn-ea"/>
                <a:cs typeface="+mn-ea"/>
              </a:defRPr>
            </a:lvl1pPr>
            <a:lvl2pPr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228600" lvl="0" indent="-228600"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3862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5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6146800"/>
            <a:ext cx="91440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10" name="文本占位符 20"/>
          <p:cNvSpPr>
            <a:spLocks noGrp="1"/>
          </p:cNvSpPr>
          <p:nvPr>
            <p:ph type="body" sz="quarter" idx="11"/>
          </p:nvPr>
        </p:nvSpPr>
        <p:spPr>
          <a:xfrm>
            <a:off x="1193800" y="2676907"/>
            <a:ext cx="7632304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lang="zh-CN" altLang="en-US" sz="8000" b="1" dirty="0">
                <a:ln w="6350">
                  <a:noFill/>
                </a:ln>
                <a:solidFill>
                  <a:schemeClr val="bg1"/>
                </a:solidFill>
                <a:latin typeface="Century Gothic"/>
                <a:cs typeface="+mn-ea"/>
              </a:defRPr>
            </a:lvl1pPr>
          </a:lstStyle>
          <a:p>
            <a:pPr marL="0" lvl="0" algn="r"/>
            <a:endParaRPr lang="zh-CN" altLang="en-US" dirty="0"/>
          </a:p>
        </p:txBody>
      </p:sp>
      <p:sp>
        <p:nvSpPr>
          <p:cNvPr id="11" name="文本占位符 20"/>
          <p:cNvSpPr>
            <a:spLocks noGrp="1"/>
          </p:cNvSpPr>
          <p:nvPr>
            <p:ph type="body" sz="quarter" idx="10" hasCustomPrompt="1"/>
          </p:nvPr>
        </p:nvSpPr>
        <p:spPr>
          <a:xfrm>
            <a:off x="4949429" y="2069746"/>
            <a:ext cx="3876675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lang="zh-CN" altLang="en-US" sz="4400" b="1" smtClean="0">
                <a:ln w="6350">
                  <a:noFill/>
                </a:ln>
                <a:solidFill>
                  <a:schemeClr val="bg1"/>
                </a:solidFill>
                <a:latin typeface="+mj-lt"/>
                <a:cs typeface="+mn-ea"/>
              </a:defRPr>
            </a:lvl1pPr>
            <a:lvl2pPr marL="228589" indent="0">
              <a:buNone/>
              <a:defRPr lang="zh-CN" altLang="en-US" sz="1800" smtClean="0"/>
            </a:lvl2pPr>
            <a:lvl3pPr marL="685777" indent="0">
              <a:buNone/>
              <a:defRPr lang="zh-CN" altLang="en-US" sz="1800" smtClean="0"/>
            </a:lvl3pPr>
            <a:lvl4pPr marL="1142966" indent="0">
              <a:buNone/>
              <a:defRPr lang="zh-CN" altLang="en-US" smtClean="0"/>
            </a:lvl4pPr>
            <a:lvl5pPr marL="1600154" indent="0">
              <a:buNone/>
              <a:defRPr lang="zh-CN" altLang="en-US"/>
            </a:lvl5pPr>
          </a:lstStyle>
          <a:p>
            <a:pPr marL="0" lvl="0" algn="r"/>
            <a:r>
              <a:rPr lang="en-US" altLang="zh-CN" dirty="0"/>
              <a:t>ADD TEXT</a:t>
            </a:r>
            <a:endParaRPr lang="zh-CN" altLang="en-US" dirty="0"/>
          </a:p>
        </p:txBody>
      </p:sp>
      <p:sp>
        <p:nvSpPr>
          <p:cNvPr id="12" name="文本占位符 20"/>
          <p:cNvSpPr>
            <a:spLocks noGrp="1"/>
          </p:cNvSpPr>
          <p:nvPr>
            <p:ph type="body" sz="quarter" idx="12"/>
          </p:nvPr>
        </p:nvSpPr>
        <p:spPr>
          <a:xfrm>
            <a:off x="4949429" y="3877235"/>
            <a:ext cx="3876675" cy="2446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lang="zh-CN" altLang="en-US" sz="1100" dirty="0">
                <a:solidFill>
                  <a:schemeClr val="bg1"/>
                </a:solidFill>
              </a:defRPr>
            </a:lvl1pPr>
          </a:lstStyle>
          <a:p>
            <a:pPr marL="0" lvl="0" algn="r" defTabSz="914377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9665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6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146800"/>
            <a:ext cx="91440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3" name="文本占位符 20"/>
          <p:cNvSpPr>
            <a:spLocks noGrp="1"/>
          </p:cNvSpPr>
          <p:nvPr>
            <p:ph type="body" sz="quarter" idx="11"/>
          </p:nvPr>
        </p:nvSpPr>
        <p:spPr>
          <a:xfrm>
            <a:off x="1193800" y="2676907"/>
            <a:ext cx="7632304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lang="zh-CN" altLang="en-US" sz="8000" b="1" dirty="0">
                <a:ln w="6350">
                  <a:noFill/>
                </a:ln>
                <a:solidFill>
                  <a:schemeClr val="bg1"/>
                </a:solidFill>
                <a:latin typeface="Century Gothic"/>
                <a:cs typeface="+mn-ea"/>
              </a:defRPr>
            </a:lvl1pPr>
          </a:lstStyle>
          <a:p>
            <a:pPr marL="0" lvl="0" algn="r"/>
            <a:endParaRPr lang="zh-CN" altLang="en-US" dirty="0"/>
          </a:p>
        </p:txBody>
      </p:sp>
      <p:sp>
        <p:nvSpPr>
          <p:cNvPr id="4" name="文本占位符 20"/>
          <p:cNvSpPr>
            <a:spLocks noGrp="1"/>
          </p:cNvSpPr>
          <p:nvPr>
            <p:ph type="body" sz="quarter" idx="10" hasCustomPrompt="1"/>
          </p:nvPr>
        </p:nvSpPr>
        <p:spPr>
          <a:xfrm>
            <a:off x="4949429" y="2069746"/>
            <a:ext cx="3876675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lang="zh-CN" altLang="en-US" sz="4400" b="1" smtClean="0">
                <a:ln w="6350">
                  <a:noFill/>
                </a:ln>
                <a:solidFill>
                  <a:schemeClr val="bg1"/>
                </a:solidFill>
                <a:latin typeface="+mj-lt"/>
                <a:cs typeface="+mn-ea"/>
              </a:defRPr>
            </a:lvl1pPr>
            <a:lvl2pPr marL="228589" indent="0">
              <a:buNone/>
              <a:defRPr lang="zh-CN" altLang="en-US" sz="1800" smtClean="0"/>
            </a:lvl2pPr>
            <a:lvl3pPr marL="685777" indent="0">
              <a:buNone/>
              <a:defRPr lang="zh-CN" altLang="en-US" sz="1800" smtClean="0"/>
            </a:lvl3pPr>
            <a:lvl4pPr marL="1142966" indent="0">
              <a:buNone/>
              <a:defRPr lang="zh-CN" altLang="en-US" smtClean="0"/>
            </a:lvl4pPr>
            <a:lvl5pPr marL="1600154" indent="0">
              <a:buNone/>
              <a:defRPr lang="zh-CN" altLang="en-US"/>
            </a:lvl5pPr>
          </a:lstStyle>
          <a:p>
            <a:pPr marL="0" lvl="0" algn="r"/>
            <a:r>
              <a:rPr lang="en-US" altLang="zh-CN" dirty="0"/>
              <a:t>ADD TEXT</a:t>
            </a:r>
            <a:endParaRPr lang="zh-CN" altLang="en-US" dirty="0"/>
          </a:p>
        </p:txBody>
      </p:sp>
      <p:sp>
        <p:nvSpPr>
          <p:cNvPr id="5" name="文本占位符 20"/>
          <p:cNvSpPr>
            <a:spLocks noGrp="1"/>
          </p:cNvSpPr>
          <p:nvPr>
            <p:ph type="body" sz="quarter" idx="12"/>
          </p:nvPr>
        </p:nvSpPr>
        <p:spPr>
          <a:xfrm>
            <a:off x="4949429" y="3877235"/>
            <a:ext cx="3876675" cy="2446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lang="zh-CN" altLang="en-US" sz="1100" dirty="0">
                <a:solidFill>
                  <a:schemeClr val="bg1"/>
                </a:solidFill>
              </a:defRPr>
            </a:lvl1pPr>
          </a:lstStyle>
          <a:p>
            <a:pPr marL="0" lvl="0" algn="r" defTabSz="914377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03685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 rot="16200000">
            <a:off x="2094130" y="-2094129"/>
            <a:ext cx="540000" cy="4728257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85700" dirty="0">
              <a:solidFill>
                <a:schemeClr val="accent5">
                  <a:alpha val="80000"/>
                </a:schemeClr>
              </a:solidFill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 rot="5400000">
            <a:off x="8098040" y="5812040"/>
            <a:ext cx="540000" cy="1551920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85700" dirty="0">
              <a:solidFill>
                <a:schemeClr val="accent5">
                  <a:alpha val="80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266303" y="36638"/>
            <a:ext cx="1613297" cy="4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9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266303" y="540002"/>
            <a:ext cx="2565797" cy="4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71967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 rot="16200000">
            <a:off x="2094130" y="-2094129"/>
            <a:ext cx="540000" cy="4728257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85700" dirty="0">
              <a:solidFill>
                <a:schemeClr val="accent5">
                  <a:alpha val="80000"/>
                </a:schemeClr>
              </a:solidFill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 rot="5400000">
            <a:off x="8098040" y="5812040"/>
            <a:ext cx="540000" cy="1551920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85700" dirty="0">
              <a:solidFill>
                <a:schemeClr val="accent5">
                  <a:alpha val="80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266303" y="36638"/>
            <a:ext cx="1613297" cy="4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266303" y="540002"/>
            <a:ext cx="2565797" cy="4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22252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 rot="16200000">
            <a:off x="2094130" y="-2094129"/>
            <a:ext cx="540000" cy="4728257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85700" dirty="0">
              <a:solidFill>
                <a:schemeClr val="accent5">
                  <a:alpha val="80000"/>
                </a:schemeClr>
              </a:solidFill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 rot="5400000">
            <a:off x="8098040" y="5812040"/>
            <a:ext cx="540000" cy="1551920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85700" dirty="0">
              <a:solidFill>
                <a:schemeClr val="accent5">
                  <a:alpha val="80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266303" y="36638"/>
            <a:ext cx="1613297" cy="4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266303" y="540002"/>
            <a:ext cx="2565797" cy="4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07866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 rot="16200000">
            <a:off x="2094130" y="-2094129"/>
            <a:ext cx="540000" cy="4728257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85700" dirty="0">
              <a:solidFill>
                <a:schemeClr val="accent5">
                  <a:alpha val="80000"/>
                </a:schemeClr>
              </a:solidFill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 rot="5400000">
            <a:off x="8098040" y="5812040"/>
            <a:ext cx="540000" cy="1551920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85700" dirty="0">
              <a:solidFill>
                <a:schemeClr val="accent5">
                  <a:alpha val="80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266303" y="36638"/>
            <a:ext cx="1613297" cy="4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266303" y="540002"/>
            <a:ext cx="2565797" cy="4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95007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 rot="16200000">
            <a:off x="2094130" y="-2094129"/>
            <a:ext cx="540000" cy="4728257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85700" dirty="0">
              <a:solidFill>
                <a:schemeClr val="accent5">
                  <a:alpha val="80000"/>
                </a:schemeClr>
              </a:solidFill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 rot="5400000">
            <a:off x="8098040" y="5812040"/>
            <a:ext cx="540000" cy="1551920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85700" dirty="0">
              <a:solidFill>
                <a:schemeClr val="accent5">
                  <a:alpha val="80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266303" y="36638"/>
            <a:ext cx="1613297" cy="4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266303" y="540002"/>
            <a:ext cx="2565797" cy="4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762770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 rot="16200000">
            <a:off x="2094130" y="-2094129"/>
            <a:ext cx="540000" cy="4728257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85700" dirty="0">
              <a:solidFill>
                <a:schemeClr val="accent5">
                  <a:alpha val="80000"/>
                </a:schemeClr>
              </a:solidFill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 rot="5400000">
            <a:off x="8098040" y="5812040"/>
            <a:ext cx="540000" cy="1551920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85700" dirty="0">
              <a:solidFill>
                <a:schemeClr val="accent5">
                  <a:alpha val="80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266303" y="36638"/>
            <a:ext cx="1613297" cy="4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266303" y="540002"/>
            <a:ext cx="2565797" cy="4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636897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3048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3429000"/>
            <a:ext cx="3048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3048000" y="0"/>
            <a:ext cx="3048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3048000" y="3429000"/>
            <a:ext cx="3048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096000" y="0"/>
            <a:ext cx="3048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6096000" y="3429000"/>
            <a:ext cx="3048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0894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c.office.msn.com.cn/t/99/F38F622AE54CED28D598A8111343D6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36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0"/>
            <a:ext cx="9144000" cy="685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12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号 1"/>
          <p:cNvSpPr/>
          <p:nvPr userDrawn="1"/>
        </p:nvSpPr>
        <p:spPr>
          <a:xfrm>
            <a:off x="0" y="3898636"/>
            <a:ext cx="3048000" cy="182880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号 2"/>
          <p:cNvSpPr/>
          <p:nvPr userDrawn="1"/>
        </p:nvSpPr>
        <p:spPr>
          <a:xfrm>
            <a:off x="3048000" y="3898636"/>
            <a:ext cx="3048000" cy="182880"/>
          </a:xfrm>
          <a:prstGeom prst="mathEqual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号 3"/>
          <p:cNvSpPr/>
          <p:nvPr userDrawn="1"/>
        </p:nvSpPr>
        <p:spPr>
          <a:xfrm>
            <a:off x="6096000" y="3898636"/>
            <a:ext cx="3048000" cy="182880"/>
          </a:xfrm>
          <a:prstGeom prst="mathEqual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850702" y="3520440"/>
            <a:ext cx="1350000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9" name="文本占位符 10"/>
          <p:cNvSpPr>
            <a:spLocks noGrp="1"/>
          </p:cNvSpPr>
          <p:nvPr>
            <p:ph type="body" sz="quarter" idx="16"/>
          </p:nvPr>
        </p:nvSpPr>
        <p:spPr>
          <a:xfrm>
            <a:off x="958653" y="4134539"/>
            <a:ext cx="1130696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US" altLang="zh-CN" dirty="0"/>
          </a:p>
        </p:txBody>
      </p:sp>
      <p:sp>
        <p:nvSpPr>
          <p:cNvPr id="12" name="文本占位符 10"/>
          <p:cNvSpPr>
            <a:spLocks noGrp="1"/>
          </p:cNvSpPr>
          <p:nvPr>
            <p:ph type="body" sz="quarter" idx="17" hasCustomPrompt="1"/>
          </p:nvPr>
        </p:nvSpPr>
        <p:spPr>
          <a:xfrm>
            <a:off x="3898702" y="3520440"/>
            <a:ext cx="1350000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3" name="文本占位符 10"/>
          <p:cNvSpPr>
            <a:spLocks noGrp="1"/>
          </p:cNvSpPr>
          <p:nvPr>
            <p:ph type="body" sz="quarter" idx="18"/>
          </p:nvPr>
        </p:nvSpPr>
        <p:spPr>
          <a:xfrm>
            <a:off x="4006653" y="4134539"/>
            <a:ext cx="1130696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US" altLang="zh-CN" dirty="0"/>
          </a:p>
        </p:txBody>
      </p:sp>
      <p:sp>
        <p:nvSpPr>
          <p:cNvPr id="14" name="文本占位符 10"/>
          <p:cNvSpPr>
            <a:spLocks noGrp="1"/>
          </p:cNvSpPr>
          <p:nvPr>
            <p:ph type="body" sz="quarter" idx="19" hasCustomPrompt="1"/>
          </p:nvPr>
        </p:nvSpPr>
        <p:spPr>
          <a:xfrm>
            <a:off x="6997502" y="3520440"/>
            <a:ext cx="1350000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5" name="文本占位符 10"/>
          <p:cNvSpPr>
            <a:spLocks noGrp="1"/>
          </p:cNvSpPr>
          <p:nvPr>
            <p:ph type="body" sz="quarter" idx="20"/>
          </p:nvPr>
        </p:nvSpPr>
        <p:spPr>
          <a:xfrm>
            <a:off x="7105453" y="4134539"/>
            <a:ext cx="1130696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US" altLang="zh-CN" dirty="0"/>
          </a:p>
        </p:txBody>
      </p:sp>
      <p:sp>
        <p:nvSpPr>
          <p:cNvPr id="16" name="文本占位符 19"/>
          <p:cNvSpPr>
            <a:spLocks noGrp="1"/>
          </p:cNvSpPr>
          <p:nvPr>
            <p:ph type="body" sz="quarter" idx="25" hasCustomPrompt="1"/>
          </p:nvPr>
        </p:nvSpPr>
        <p:spPr>
          <a:xfrm>
            <a:off x="3771801" y="465668"/>
            <a:ext cx="1600398" cy="6942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zh-CN" altLang="en-US" dirty="0"/>
              <a:t>目录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1323581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32048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bs_0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79697" y="1928802"/>
            <a:ext cx="3164335" cy="4735629"/>
          </a:xfrm>
          <a:prstGeom prst="rect">
            <a:avLst/>
          </a:prstGeom>
        </p:spPr>
      </p:pic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7818" y="5143512"/>
            <a:ext cx="1013080" cy="1329992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330453" y="75987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1929442" y="759874"/>
            <a:ext cx="1051501" cy="373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114758" y="759874"/>
            <a:ext cx="5305759" cy="450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cs typeface="Segoe UI Light"/>
              </a:rPr>
              <a:t>Calibri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330453" y="182446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027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330452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330453" y="182446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557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923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点击</a:t>
            </a:r>
            <a:r>
              <a:rPr kumimoji="1" lang="en-US" altLang="zh-CN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3227832"/>
            <a:ext cx="2286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384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号 1"/>
          <p:cNvSpPr/>
          <p:nvPr userDrawn="1"/>
        </p:nvSpPr>
        <p:spPr>
          <a:xfrm>
            <a:off x="0" y="3898636"/>
            <a:ext cx="2286000" cy="182880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号 2"/>
          <p:cNvSpPr/>
          <p:nvPr userDrawn="1"/>
        </p:nvSpPr>
        <p:spPr>
          <a:xfrm>
            <a:off x="2286000" y="3898636"/>
            <a:ext cx="2286000" cy="182880"/>
          </a:xfrm>
          <a:prstGeom prst="mathEqual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号 3"/>
          <p:cNvSpPr/>
          <p:nvPr userDrawn="1"/>
        </p:nvSpPr>
        <p:spPr>
          <a:xfrm>
            <a:off x="4572000" y="3898636"/>
            <a:ext cx="2286000" cy="182880"/>
          </a:xfrm>
          <a:prstGeom prst="mathEqual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号 4"/>
          <p:cNvSpPr/>
          <p:nvPr userDrawn="1"/>
        </p:nvSpPr>
        <p:spPr>
          <a:xfrm>
            <a:off x="6858000" y="3898636"/>
            <a:ext cx="2286000" cy="182880"/>
          </a:xfrm>
          <a:prstGeom prst="mathEqual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3352" y="3520440"/>
            <a:ext cx="1350000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8" name="文本占位符 10"/>
          <p:cNvSpPr>
            <a:spLocks noGrp="1"/>
          </p:cNvSpPr>
          <p:nvPr>
            <p:ph type="body" sz="quarter" idx="16"/>
          </p:nvPr>
        </p:nvSpPr>
        <p:spPr>
          <a:xfrm>
            <a:off x="577653" y="4134539"/>
            <a:ext cx="1130696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US" altLang="zh-CN" dirty="0"/>
          </a:p>
        </p:txBody>
      </p:sp>
      <p:sp>
        <p:nvSpPr>
          <p:cNvPr id="9" name="文本占位符 10"/>
          <p:cNvSpPr>
            <a:spLocks noGrp="1"/>
          </p:cNvSpPr>
          <p:nvPr>
            <p:ph type="body" sz="quarter" idx="17" hasCustomPrompt="1"/>
          </p:nvPr>
        </p:nvSpPr>
        <p:spPr>
          <a:xfrm>
            <a:off x="2749352" y="3520440"/>
            <a:ext cx="1350000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0" name="文本占位符 10"/>
          <p:cNvSpPr>
            <a:spLocks noGrp="1"/>
          </p:cNvSpPr>
          <p:nvPr>
            <p:ph type="body" sz="quarter" idx="18"/>
          </p:nvPr>
        </p:nvSpPr>
        <p:spPr>
          <a:xfrm>
            <a:off x="2863653" y="4134539"/>
            <a:ext cx="1130696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US" altLang="zh-CN" dirty="0"/>
          </a:p>
        </p:txBody>
      </p:sp>
      <p:sp>
        <p:nvSpPr>
          <p:cNvPr id="13" name="文本占位符 10"/>
          <p:cNvSpPr>
            <a:spLocks noGrp="1"/>
          </p:cNvSpPr>
          <p:nvPr>
            <p:ph type="body" sz="quarter" idx="19" hasCustomPrompt="1"/>
          </p:nvPr>
        </p:nvSpPr>
        <p:spPr>
          <a:xfrm>
            <a:off x="5035352" y="3520440"/>
            <a:ext cx="1350000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4" name="文本占位符 10"/>
          <p:cNvSpPr>
            <a:spLocks noGrp="1"/>
          </p:cNvSpPr>
          <p:nvPr>
            <p:ph type="body" sz="quarter" idx="20"/>
          </p:nvPr>
        </p:nvSpPr>
        <p:spPr>
          <a:xfrm>
            <a:off x="5149653" y="4134539"/>
            <a:ext cx="1130696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US" altLang="zh-CN" dirty="0"/>
          </a:p>
        </p:txBody>
      </p:sp>
      <p:sp>
        <p:nvSpPr>
          <p:cNvPr id="15" name="文本占位符 10"/>
          <p:cNvSpPr>
            <a:spLocks noGrp="1"/>
          </p:cNvSpPr>
          <p:nvPr>
            <p:ph type="body" sz="quarter" idx="21" hasCustomPrompt="1"/>
          </p:nvPr>
        </p:nvSpPr>
        <p:spPr>
          <a:xfrm>
            <a:off x="7321351" y="3520440"/>
            <a:ext cx="1350000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22"/>
          </p:nvPr>
        </p:nvSpPr>
        <p:spPr>
          <a:xfrm>
            <a:off x="7435652" y="4134539"/>
            <a:ext cx="1130696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US" altLang="zh-CN" dirty="0"/>
          </a:p>
        </p:txBody>
      </p:sp>
      <p:sp>
        <p:nvSpPr>
          <p:cNvPr id="17" name="文本占位符 19"/>
          <p:cNvSpPr>
            <a:spLocks noGrp="1"/>
          </p:cNvSpPr>
          <p:nvPr>
            <p:ph type="body" sz="quarter" idx="25" hasCustomPrompt="1"/>
          </p:nvPr>
        </p:nvSpPr>
        <p:spPr>
          <a:xfrm>
            <a:off x="3771801" y="465668"/>
            <a:ext cx="1600398" cy="6942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zh-CN" altLang="en-US" dirty="0"/>
              <a:t>目录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182374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号 1"/>
          <p:cNvSpPr/>
          <p:nvPr userDrawn="1"/>
        </p:nvSpPr>
        <p:spPr>
          <a:xfrm>
            <a:off x="0" y="3896096"/>
            <a:ext cx="1828800" cy="180340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号 2"/>
          <p:cNvSpPr/>
          <p:nvPr userDrawn="1"/>
        </p:nvSpPr>
        <p:spPr>
          <a:xfrm>
            <a:off x="1828800" y="3896096"/>
            <a:ext cx="1828800" cy="180340"/>
          </a:xfrm>
          <a:prstGeom prst="mathEqual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号 3"/>
          <p:cNvSpPr/>
          <p:nvPr userDrawn="1"/>
        </p:nvSpPr>
        <p:spPr>
          <a:xfrm>
            <a:off x="3657600" y="3896096"/>
            <a:ext cx="1828800" cy="180340"/>
          </a:xfrm>
          <a:prstGeom prst="mathEqual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号 4"/>
          <p:cNvSpPr/>
          <p:nvPr userDrawn="1"/>
        </p:nvSpPr>
        <p:spPr>
          <a:xfrm>
            <a:off x="5486400" y="3896096"/>
            <a:ext cx="1828800" cy="180340"/>
          </a:xfrm>
          <a:prstGeom prst="mathEqual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号 6"/>
          <p:cNvSpPr/>
          <p:nvPr userDrawn="1"/>
        </p:nvSpPr>
        <p:spPr>
          <a:xfrm>
            <a:off x="7315200" y="3896096"/>
            <a:ext cx="1828800" cy="180340"/>
          </a:xfrm>
          <a:prstGeom prst="mathEqual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234752" y="3517901"/>
            <a:ext cx="1350000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0" name="文本占位符 10"/>
          <p:cNvSpPr>
            <a:spLocks noGrp="1"/>
          </p:cNvSpPr>
          <p:nvPr>
            <p:ph type="body" sz="quarter" idx="16"/>
          </p:nvPr>
        </p:nvSpPr>
        <p:spPr>
          <a:xfrm>
            <a:off x="349053" y="4131999"/>
            <a:ext cx="1130696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US" altLang="zh-CN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7" hasCustomPrompt="1"/>
          </p:nvPr>
        </p:nvSpPr>
        <p:spPr>
          <a:xfrm>
            <a:off x="2063551" y="3517901"/>
            <a:ext cx="1350000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2" name="文本占位符 10"/>
          <p:cNvSpPr>
            <a:spLocks noGrp="1"/>
          </p:cNvSpPr>
          <p:nvPr>
            <p:ph type="body" sz="quarter" idx="18"/>
          </p:nvPr>
        </p:nvSpPr>
        <p:spPr>
          <a:xfrm>
            <a:off x="2177852" y="4131999"/>
            <a:ext cx="1130696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US" altLang="zh-CN" dirty="0"/>
          </a:p>
        </p:txBody>
      </p:sp>
      <p:sp>
        <p:nvSpPr>
          <p:cNvPr id="13" name="文本占位符 10"/>
          <p:cNvSpPr>
            <a:spLocks noGrp="1"/>
          </p:cNvSpPr>
          <p:nvPr>
            <p:ph type="body" sz="quarter" idx="19" hasCustomPrompt="1"/>
          </p:nvPr>
        </p:nvSpPr>
        <p:spPr>
          <a:xfrm>
            <a:off x="3892351" y="3517901"/>
            <a:ext cx="1350000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4" name="文本占位符 10"/>
          <p:cNvSpPr>
            <a:spLocks noGrp="1"/>
          </p:cNvSpPr>
          <p:nvPr>
            <p:ph type="body" sz="quarter" idx="20"/>
          </p:nvPr>
        </p:nvSpPr>
        <p:spPr>
          <a:xfrm>
            <a:off x="4006652" y="4131999"/>
            <a:ext cx="1130696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US" altLang="zh-CN" dirty="0"/>
          </a:p>
        </p:txBody>
      </p:sp>
      <p:sp>
        <p:nvSpPr>
          <p:cNvPr id="15" name="文本占位符 10"/>
          <p:cNvSpPr>
            <a:spLocks noGrp="1"/>
          </p:cNvSpPr>
          <p:nvPr>
            <p:ph type="body" sz="quarter" idx="21" hasCustomPrompt="1"/>
          </p:nvPr>
        </p:nvSpPr>
        <p:spPr>
          <a:xfrm>
            <a:off x="5721151" y="3517901"/>
            <a:ext cx="1350000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22"/>
          </p:nvPr>
        </p:nvSpPr>
        <p:spPr>
          <a:xfrm>
            <a:off x="5835452" y="4131999"/>
            <a:ext cx="1130696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US" altLang="zh-CN" dirty="0"/>
          </a:p>
        </p:txBody>
      </p:sp>
      <p:sp>
        <p:nvSpPr>
          <p:cNvPr id="17" name="文本占位符 10"/>
          <p:cNvSpPr>
            <a:spLocks noGrp="1"/>
          </p:cNvSpPr>
          <p:nvPr>
            <p:ph type="body" sz="quarter" idx="23" hasCustomPrompt="1"/>
          </p:nvPr>
        </p:nvSpPr>
        <p:spPr>
          <a:xfrm>
            <a:off x="7549951" y="3517901"/>
            <a:ext cx="1350000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8" name="文本占位符 10"/>
          <p:cNvSpPr>
            <a:spLocks noGrp="1"/>
          </p:cNvSpPr>
          <p:nvPr>
            <p:ph type="body" sz="quarter" idx="24"/>
          </p:nvPr>
        </p:nvSpPr>
        <p:spPr>
          <a:xfrm>
            <a:off x="7664252" y="4131999"/>
            <a:ext cx="1130696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US" altLang="zh-CN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25" hasCustomPrompt="1"/>
          </p:nvPr>
        </p:nvSpPr>
        <p:spPr>
          <a:xfrm>
            <a:off x="3771801" y="465668"/>
            <a:ext cx="1600398" cy="6942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zh-CN" altLang="en-US" dirty="0"/>
              <a:t>目录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381105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号 1"/>
          <p:cNvSpPr/>
          <p:nvPr userDrawn="1"/>
        </p:nvSpPr>
        <p:spPr>
          <a:xfrm>
            <a:off x="0" y="3898636"/>
            <a:ext cx="1524000" cy="182880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号 2"/>
          <p:cNvSpPr/>
          <p:nvPr userDrawn="1"/>
        </p:nvSpPr>
        <p:spPr>
          <a:xfrm>
            <a:off x="1524000" y="3898636"/>
            <a:ext cx="1524000" cy="182880"/>
          </a:xfrm>
          <a:prstGeom prst="mathEqual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号 3"/>
          <p:cNvSpPr/>
          <p:nvPr userDrawn="1"/>
        </p:nvSpPr>
        <p:spPr>
          <a:xfrm>
            <a:off x="3048000" y="3898636"/>
            <a:ext cx="1524000" cy="182880"/>
          </a:xfrm>
          <a:prstGeom prst="mathEqual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号 4"/>
          <p:cNvSpPr/>
          <p:nvPr userDrawn="1"/>
        </p:nvSpPr>
        <p:spPr>
          <a:xfrm>
            <a:off x="4572000" y="3898636"/>
            <a:ext cx="1524000" cy="182880"/>
          </a:xfrm>
          <a:prstGeom prst="mathEqual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号 6"/>
          <p:cNvSpPr/>
          <p:nvPr userDrawn="1"/>
        </p:nvSpPr>
        <p:spPr>
          <a:xfrm>
            <a:off x="6096000" y="3898636"/>
            <a:ext cx="1524000" cy="182880"/>
          </a:xfrm>
          <a:prstGeom prst="mathEqual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号 7"/>
          <p:cNvSpPr/>
          <p:nvPr userDrawn="1"/>
        </p:nvSpPr>
        <p:spPr>
          <a:xfrm>
            <a:off x="7620000" y="3898636"/>
            <a:ext cx="1524000" cy="182880"/>
          </a:xfrm>
          <a:prstGeom prst="mathEqual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89100" y="3520440"/>
            <a:ext cx="1350000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2" name="文本占位符 10"/>
          <p:cNvSpPr>
            <a:spLocks noGrp="1"/>
          </p:cNvSpPr>
          <p:nvPr>
            <p:ph type="body" sz="quarter" idx="11" hasCustomPrompt="1"/>
          </p:nvPr>
        </p:nvSpPr>
        <p:spPr>
          <a:xfrm>
            <a:off x="1613100" y="3520440"/>
            <a:ext cx="1350000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3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37100" y="3520440"/>
            <a:ext cx="1350000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4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61100" y="3520440"/>
            <a:ext cx="1350000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5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85100" y="3520440"/>
            <a:ext cx="1350000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5" hasCustomPrompt="1"/>
          </p:nvPr>
        </p:nvSpPr>
        <p:spPr>
          <a:xfrm>
            <a:off x="7709100" y="3520440"/>
            <a:ext cx="1350000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7" name="文本占位符 10"/>
          <p:cNvSpPr>
            <a:spLocks noGrp="1"/>
          </p:cNvSpPr>
          <p:nvPr>
            <p:ph type="body" sz="quarter" idx="16"/>
          </p:nvPr>
        </p:nvSpPr>
        <p:spPr>
          <a:xfrm>
            <a:off x="196652" y="4134539"/>
            <a:ext cx="1130696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US" altLang="zh-CN" dirty="0"/>
          </a:p>
        </p:txBody>
      </p:sp>
      <p:sp>
        <p:nvSpPr>
          <p:cNvPr id="18" name="文本占位符 10"/>
          <p:cNvSpPr>
            <a:spLocks noGrp="1"/>
          </p:cNvSpPr>
          <p:nvPr>
            <p:ph type="body" sz="quarter" idx="17"/>
          </p:nvPr>
        </p:nvSpPr>
        <p:spPr>
          <a:xfrm>
            <a:off x="1720652" y="4134539"/>
            <a:ext cx="1130696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US" altLang="zh-CN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8"/>
          </p:nvPr>
        </p:nvSpPr>
        <p:spPr>
          <a:xfrm>
            <a:off x="3244652" y="4134539"/>
            <a:ext cx="1130696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US" altLang="zh-CN" dirty="0"/>
          </a:p>
        </p:txBody>
      </p:sp>
      <p:sp>
        <p:nvSpPr>
          <p:cNvPr id="20" name="文本占位符 10"/>
          <p:cNvSpPr>
            <a:spLocks noGrp="1"/>
          </p:cNvSpPr>
          <p:nvPr>
            <p:ph type="body" sz="quarter" idx="19"/>
          </p:nvPr>
        </p:nvSpPr>
        <p:spPr>
          <a:xfrm>
            <a:off x="4768652" y="4134539"/>
            <a:ext cx="1130696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US" altLang="zh-CN" dirty="0"/>
          </a:p>
        </p:txBody>
      </p:sp>
      <p:sp>
        <p:nvSpPr>
          <p:cNvPr id="21" name="文本占位符 10"/>
          <p:cNvSpPr>
            <a:spLocks noGrp="1"/>
          </p:cNvSpPr>
          <p:nvPr>
            <p:ph type="body" sz="quarter" idx="20"/>
          </p:nvPr>
        </p:nvSpPr>
        <p:spPr>
          <a:xfrm>
            <a:off x="6292652" y="4134539"/>
            <a:ext cx="1130696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US" altLang="zh-CN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21"/>
          </p:nvPr>
        </p:nvSpPr>
        <p:spPr>
          <a:xfrm>
            <a:off x="7816652" y="4134539"/>
            <a:ext cx="1130696" cy="3466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US" altLang="zh-CN" dirty="0"/>
          </a:p>
        </p:txBody>
      </p:sp>
      <p:sp>
        <p:nvSpPr>
          <p:cNvPr id="23" name="文本占位符 19"/>
          <p:cNvSpPr>
            <a:spLocks noGrp="1"/>
          </p:cNvSpPr>
          <p:nvPr>
            <p:ph type="body" sz="quarter" idx="25" hasCustomPrompt="1"/>
          </p:nvPr>
        </p:nvSpPr>
        <p:spPr>
          <a:xfrm>
            <a:off x="3771801" y="465668"/>
            <a:ext cx="1600398" cy="6942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zh-CN" altLang="en-US" dirty="0"/>
              <a:t>目录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296840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占位符 20"/>
          <p:cNvSpPr>
            <a:spLocks noGrp="1"/>
          </p:cNvSpPr>
          <p:nvPr>
            <p:ph type="body" sz="quarter" idx="11"/>
          </p:nvPr>
        </p:nvSpPr>
        <p:spPr>
          <a:xfrm>
            <a:off x="1193800" y="2676907"/>
            <a:ext cx="7632304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lang="zh-CN" altLang="en-US" sz="8000" b="1" dirty="0">
                <a:ln w="6350">
                  <a:noFill/>
                </a:ln>
                <a:solidFill>
                  <a:schemeClr val="bg1"/>
                </a:solidFill>
                <a:latin typeface="Century Gothic"/>
                <a:cs typeface="+mn-ea"/>
              </a:defRPr>
            </a:lvl1pPr>
          </a:lstStyle>
          <a:p>
            <a:pPr marL="0" lvl="0" algn="r"/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0" y="6146800"/>
            <a:ext cx="91440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0" hasCustomPrompt="1"/>
          </p:nvPr>
        </p:nvSpPr>
        <p:spPr>
          <a:xfrm>
            <a:off x="4949429" y="2069746"/>
            <a:ext cx="3876675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lang="zh-CN" altLang="en-US" sz="4400" b="1" smtClean="0">
                <a:ln w="6350">
                  <a:noFill/>
                </a:ln>
                <a:solidFill>
                  <a:schemeClr val="bg1"/>
                </a:solidFill>
                <a:latin typeface="+mj-lt"/>
                <a:cs typeface="+mn-ea"/>
              </a:defRPr>
            </a:lvl1pPr>
            <a:lvl2pPr marL="228589" indent="0">
              <a:buNone/>
              <a:defRPr lang="zh-CN" altLang="en-US" sz="1800" smtClean="0"/>
            </a:lvl2pPr>
            <a:lvl3pPr marL="685777" indent="0">
              <a:buNone/>
              <a:defRPr lang="zh-CN" altLang="en-US" sz="1800" smtClean="0"/>
            </a:lvl3pPr>
            <a:lvl4pPr marL="1142966" indent="0">
              <a:buNone/>
              <a:defRPr lang="zh-CN" altLang="en-US" smtClean="0"/>
            </a:lvl4pPr>
            <a:lvl5pPr marL="1600154" indent="0">
              <a:buNone/>
              <a:defRPr lang="zh-CN" altLang="en-US"/>
            </a:lvl5pPr>
          </a:lstStyle>
          <a:p>
            <a:pPr marL="0" lvl="0" algn="r"/>
            <a:r>
              <a:rPr lang="en-US" altLang="zh-CN" dirty="0"/>
              <a:t>ADD TEXT</a:t>
            </a:r>
            <a:endParaRPr lang="zh-CN" altLang="en-US" dirty="0"/>
          </a:p>
        </p:txBody>
      </p:sp>
      <p:sp>
        <p:nvSpPr>
          <p:cNvPr id="23" name="文本占位符 20"/>
          <p:cNvSpPr>
            <a:spLocks noGrp="1"/>
          </p:cNvSpPr>
          <p:nvPr>
            <p:ph type="body" sz="quarter" idx="12"/>
          </p:nvPr>
        </p:nvSpPr>
        <p:spPr>
          <a:xfrm>
            <a:off x="4949429" y="3877235"/>
            <a:ext cx="3876675" cy="2446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lang="zh-CN" altLang="en-US" sz="1100" dirty="0">
                <a:solidFill>
                  <a:schemeClr val="bg1"/>
                </a:solidFill>
              </a:defRPr>
            </a:lvl1pPr>
          </a:lstStyle>
          <a:p>
            <a:pPr marL="0" lvl="0" algn="r" defTabSz="914377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2760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6146800"/>
            <a:ext cx="91440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10" name="文本占位符 20"/>
          <p:cNvSpPr>
            <a:spLocks noGrp="1"/>
          </p:cNvSpPr>
          <p:nvPr>
            <p:ph type="body" sz="quarter" idx="11"/>
          </p:nvPr>
        </p:nvSpPr>
        <p:spPr>
          <a:xfrm>
            <a:off x="1193800" y="2676907"/>
            <a:ext cx="7632304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lang="zh-CN" altLang="en-US" sz="8000" b="1" dirty="0">
                <a:ln w="6350">
                  <a:noFill/>
                </a:ln>
                <a:solidFill>
                  <a:schemeClr val="bg1"/>
                </a:solidFill>
                <a:latin typeface="Century Gothic"/>
                <a:cs typeface="+mn-ea"/>
              </a:defRPr>
            </a:lvl1pPr>
          </a:lstStyle>
          <a:p>
            <a:pPr marL="0" lvl="0" algn="r"/>
            <a:endParaRPr lang="zh-CN" altLang="en-US" dirty="0"/>
          </a:p>
        </p:txBody>
      </p:sp>
      <p:sp>
        <p:nvSpPr>
          <p:cNvPr id="11" name="文本占位符 20"/>
          <p:cNvSpPr>
            <a:spLocks noGrp="1"/>
          </p:cNvSpPr>
          <p:nvPr>
            <p:ph type="body" sz="quarter" idx="10" hasCustomPrompt="1"/>
          </p:nvPr>
        </p:nvSpPr>
        <p:spPr>
          <a:xfrm>
            <a:off x="4949429" y="2069746"/>
            <a:ext cx="3876675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lang="zh-CN" altLang="en-US" sz="4400" b="1" smtClean="0">
                <a:ln w="6350">
                  <a:noFill/>
                </a:ln>
                <a:solidFill>
                  <a:schemeClr val="bg1"/>
                </a:solidFill>
                <a:latin typeface="+mj-lt"/>
                <a:cs typeface="+mn-ea"/>
              </a:defRPr>
            </a:lvl1pPr>
            <a:lvl2pPr marL="228589" indent="0">
              <a:buNone/>
              <a:defRPr lang="zh-CN" altLang="en-US" sz="1800" smtClean="0"/>
            </a:lvl2pPr>
            <a:lvl3pPr marL="685777" indent="0">
              <a:buNone/>
              <a:defRPr lang="zh-CN" altLang="en-US" sz="1800" smtClean="0"/>
            </a:lvl3pPr>
            <a:lvl4pPr marL="1142966" indent="0">
              <a:buNone/>
              <a:defRPr lang="zh-CN" altLang="en-US" smtClean="0"/>
            </a:lvl4pPr>
            <a:lvl5pPr marL="1600154" indent="0">
              <a:buNone/>
              <a:defRPr lang="zh-CN" altLang="en-US"/>
            </a:lvl5pPr>
          </a:lstStyle>
          <a:p>
            <a:pPr marL="0" lvl="0" algn="r"/>
            <a:r>
              <a:rPr lang="en-US" altLang="zh-CN" dirty="0"/>
              <a:t>ADD TEXT</a:t>
            </a:r>
            <a:endParaRPr lang="zh-CN" altLang="en-US" dirty="0"/>
          </a:p>
        </p:txBody>
      </p:sp>
      <p:sp>
        <p:nvSpPr>
          <p:cNvPr id="12" name="文本占位符 20"/>
          <p:cNvSpPr>
            <a:spLocks noGrp="1"/>
          </p:cNvSpPr>
          <p:nvPr>
            <p:ph type="body" sz="quarter" idx="12"/>
          </p:nvPr>
        </p:nvSpPr>
        <p:spPr>
          <a:xfrm>
            <a:off x="4949429" y="3877235"/>
            <a:ext cx="3876675" cy="2446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lang="zh-CN" altLang="en-US" sz="1100" dirty="0">
                <a:solidFill>
                  <a:schemeClr val="bg1"/>
                </a:solidFill>
              </a:defRPr>
            </a:lvl1pPr>
          </a:lstStyle>
          <a:p>
            <a:pPr marL="0" lvl="0" algn="r" defTabSz="914377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1407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6146800"/>
            <a:ext cx="91440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10" name="文本占位符 20"/>
          <p:cNvSpPr>
            <a:spLocks noGrp="1"/>
          </p:cNvSpPr>
          <p:nvPr>
            <p:ph type="body" sz="quarter" idx="11"/>
          </p:nvPr>
        </p:nvSpPr>
        <p:spPr>
          <a:xfrm>
            <a:off x="1193800" y="2676907"/>
            <a:ext cx="7632304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lang="zh-CN" altLang="en-US" sz="8000" b="1" dirty="0">
                <a:ln w="6350">
                  <a:noFill/>
                </a:ln>
                <a:solidFill>
                  <a:schemeClr val="bg1"/>
                </a:solidFill>
                <a:latin typeface="Century Gothic"/>
                <a:cs typeface="+mn-ea"/>
              </a:defRPr>
            </a:lvl1pPr>
          </a:lstStyle>
          <a:p>
            <a:pPr marL="0" lvl="0" algn="r"/>
            <a:endParaRPr lang="zh-CN" altLang="en-US" dirty="0"/>
          </a:p>
        </p:txBody>
      </p:sp>
      <p:sp>
        <p:nvSpPr>
          <p:cNvPr id="11" name="文本占位符 20"/>
          <p:cNvSpPr>
            <a:spLocks noGrp="1"/>
          </p:cNvSpPr>
          <p:nvPr>
            <p:ph type="body" sz="quarter" idx="10" hasCustomPrompt="1"/>
          </p:nvPr>
        </p:nvSpPr>
        <p:spPr>
          <a:xfrm>
            <a:off x="4949429" y="2069746"/>
            <a:ext cx="3876675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lang="zh-CN" altLang="en-US" sz="4400" b="1" smtClean="0">
                <a:ln w="6350">
                  <a:noFill/>
                </a:ln>
                <a:solidFill>
                  <a:schemeClr val="bg1"/>
                </a:solidFill>
                <a:latin typeface="+mj-lt"/>
                <a:cs typeface="+mn-ea"/>
              </a:defRPr>
            </a:lvl1pPr>
            <a:lvl2pPr marL="228589" indent="0">
              <a:buNone/>
              <a:defRPr lang="zh-CN" altLang="en-US" sz="1800" smtClean="0"/>
            </a:lvl2pPr>
            <a:lvl3pPr marL="685777" indent="0">
              <a:buNone/>
              <a:defRPr lang="zh-CN" altLang="en-US" sz="1800" smtClean="0"/>
            </a:lvl3pPr>
            <a:lvl4pPr marL="1142966" indent="0">
              <a:buNone/>
              <a:defRPr lang="zh-CN" altLang="en-US" smtClean="0"/>
            </a:lvl4pPr>
            <a:lvl5pPr marL="1600154" indent="0">
              <a:buNone/>
              <a:defRPr lang="zh-CN" altLang="en-US"/>
            </a:lvl5pPr>
          </a:lstStyle>
          <a:p>
            <a:pPr marL="0" lvl="0" algn="r"/>
            <a:r>
              <a:rPr lang="en-US" altLang="zh-CN" dirty="0"/>
              <a:t>ADD TEXT</a:t>
            </a:r>
            <a:endParaRPr lang="zh-CN" altLang="en-US" dirty="0"/>
          </a:p>
        </p:txBody>
      </p:sp>
      <p:sp>
        <p:nvSpPr>
          <p:cNvPr id="12" name="文本占位符 20"/>
          <p:cNvSpPr>
            <a:spLocks noGrp="1"/>
          </p:cNvSpPr>
          <p:nvPr>
            <p:ph type="body" sz="quarter" idx="12"/>
          </p:nvPr>
        </p:nvSpPr>
        <p:spPr>
          <a:xfrm>
            <a:off x="4949429" y="3877235"/>
            <a:ext cx="3876675" cy="2446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lang="zh-CN" altLang="en-US" sz="1100" dirty="0">
                <a:solidFill>
                  <a:schemeClr val="bg1"/>
                </a:solidFill>
              </a:defRPr>
            </a:lvl1pPr>
          </a:lstStyle>
          <a:p>
            <a:pPr marL="0" lvl="0" algn="r" defTabSz="914377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6554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6146800"/>
            <a:ext cx="91440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10" name="文本占位符 20"/>
          <p:cNvSpPr>
            <a:spLocks noGrp="1"/>
          </p:cNvSpPr>
          <p:nvPr>
            <p:ph type="body" sz="quarter" idx="11"/>
          </p:nvPr>
        </p:nvSpPr>
        <p:spPr>
          <a:xfrm>
            <a:off x="1193800" y="2676907"/>
            <a:ext cx="7632304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lang="zh-CN" altLang="en-US" sz="8000" b="1" dirty="0">
                <a:ln w="6350">
                  <a:noFill/>
                </a:ln>
                <a:solidFill>
                  <a:schemeClr val="bg1"/>
                </a:solidFill>
                <a:latin typeface="Century Gothic"/>
                <a:cs typeface="+mn-ea"/>
              </a:defRPr>
            </a:lvl1pPr>
          </a:lstStyle>
          <a:p>
            <a:pPr marL="0" lvl="0" algn="r"/>
            <a:endParaRPr lang="zh-CN" altLang="en-US" dirty="0"/>
          </a:p>
        </p:txBody>
      </p:sp>
      <p:sp>
        <p:nvSpPr>
          <p:cNvPr id="11" name="文本占位符 20"/>
          <p:cNvSpPr>
            <a:spLocks noGrp="1"/>
          </p:cNvSpPr>
          <p:nvPr>
            <p:ph type="body" sz="quarter" idx="10" hasCustomPrompt="1"/>
          </p:nvPr>
        </p:nvSpPr>
        <p:spPr>
          <a:xfrm>
            <a:off x="4949429" y="2069746"/>
            <a:ext cx="3876675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lang="zh-CN" altLang="en-US" sz="4400" b="1" smtClean="0">
                <a:ln w="6350">
                  <a:noFill/>
                </a:ln>
                <a:solidFill>
                  <a:schemeClr val="bg1"/>
                </a:solidFill>
                <a:latin typeface="+mj-lt"/>
                <a:cs typeface="+mn-ea"/>
              </a:defRPr>
            </a:lvl1pPr>
            <a:lvl2pPr marL="228589" indent="0">
              <a:buNone/>
              <a:defRPr lang="zh-CN" altLang="en-US" sz="1800" smtClean="0"/>
            </a:lvl2pPr>
            <a:lvl3pPr marL="685777" indent="0">
              <a:buNone/>
              <a:defRPr lang="zh-CN" altLang="en-US" sz="1800" smtClean="0"/>
            </a:lvl3pPr>
            <a:lvl4pPr marL="1142966" indent="0">
              <a:buNone/>
              <a:defRPr lang="zh-CN" altLang="en-US" smtClean="0"/>
            </a:lvl4pPr>
            <a:lvl5pPr marL="1600154" indent="0">
              <a:buNone/>
              <a:defRPr lang="zh-CN" altLang="en-US"/>
            </a:lvl5pPr>
          </a:lstStyle>
          <a:p>
            <a:pPr marL="0" lvl="0" algn="r"/>
            <a:r>
              <a:rPr lang="en-US" altLang="zh-CN" dirty="0"/>
              <a:t>ADD TEXT</a:t>
            </a:r>
            <a:endParaRPr lang="zh-CN" altLang="en-US" dirty="0"/>
          </a:p>
        </p:txBody>
      </p:sp>
      <p:sp>
        <p:nvSpPr>
          <p:cNvPr id="12" name="文本占位符 20"/>
          <p:cNvSpPr>
            <a:spLocks noGrp="1"/>
          </p:cNvSpPr>
          <p:nvPr>
            <p:ph type="body" sz="quarter" idx="12"/>
          </p:nvPr>
        </p:nvSpPr>
        <p:spPr>
          <a:xfrm>
            <a:off x="4949429" y="3877235"/>
            <a:ext cx="3876675" cy="2446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lang="zh-CN" altLang="en-US" sz="1100" dirty="0">
                <a:solidFill>
                  <a:schemeClr val="bg1"/>
                </a:solidFill>
              </a:defRPr>
            </a:lvl1pPr>
          </a:lstStyle>
          <a:p>
            <a:pPr marL="0" lvl="0" algn="r" defTabSz="914377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9507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0995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9" r:id="rId3"/>
    <p:sldLayoutId id="2147483688" r:id="rId4"/>
    <p:sldLayoutId id="2147483690" r:id="rId5"/>
    <p:sldLayoutId id="2147483683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687" r:id="rId16"/>
    <p:sldLayoutId id="2147483700" r:id="rId17"/>
    <p:sldLayoutId id="2147483702" r:id="rId18"/>
    <p:sldLayoutId id="2147483703" r:id="rId19"/>
    <p:sldLayoutId id="2147483701" r:id="rId20"/>
    <p:sldLayoutId id="214748370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2739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6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home.com.tw/node/25113" TargetMode="External"/><Relationship Id="rId7" Type="http://schemas.openxmlformats.org/officeDocument/2006/relationships/hyperlink" Target="https://blog.trendmicro.com.tw/?p=1571" TargetMode="External"/><Relationship Id="rId2" Type="http://schemas.openxmlformats.org/officeDocument/2006/relationships/hyperlink" Target="http://www.ithome.com.tw/users/xiaoli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blog.trendmicro.com.tw/?author=1" TargetMode="External"/><Relationship Id="rId5" Type="http://schemas.openxmlformats.org/officeDocument/2006/relationships/hyperlink" Target="https://kknews.cc/zh-tw/game/qvkpjy.html" TargetMode="External"/><Relationship Id="rId4" Type="http://schemas.openxmlformats.org/officeDocument/2006/relationships/hyperlink" Target="https://info.babyhome.com.tw/article/674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ad.heart.net.tw/Q&amp;A-07.html" TargetMode="External"/><Relationship Id="rId2" Type="http://schemas.openxmlformats.org/officeDocument/2006/relationships/hyperlink" Target="http://www.epochtimes.com.tw/n196451/%E7%B6%B2%E8%B7%AF%E6%88%90%E7%99%AE%E7%97%87.html" TargetMode="Externa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網路對現代青少年的利弊\投影片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5E9EFF">
                <a:alpha val="77000"/>
              </a:srgbClr>
            </a:gs>
            <a:gs pos="39999">
              <a:srgbClr val="85C2FF"/>
            </a:gs>
            <a:gs pos="71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ea"/>
                <a:sym typeface="Calibri" panose="020F0502020204030204" pitchFamily="34" charset="0"/>
              </a:rPr>
              <a:t>參考文獻</a:t>
            </a:r>
            <a:endParaRPr lang="en-US" altLang="zh-CN" dirty="0">
              <a:latin typeface="標楷體" pitchFamily="65" charset="-120"/>
              <a:ea typeface="標楷體" pitchFamily="65" charset="-120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3" name="圖片 2" descr="20180929_1019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943" y="1130765"/>
            <a:ext cx="2687285" cy="4777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圖片 4" descr="44834200_270514036936838_393914136303920742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283" y="300163"/>
            <a:ext cx="3137807" cy="5607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文字方塊 5"/>
          <p:cNvSpPr txBox="1"/>
          <p:nvPr/>
        </p:nvSpPr>
        <p:spPr>
          <a:xfrm>
            <a:off x="399653" y="6038850"/>
            <a:ext cx="345757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400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圖片來源：研究者拍攝</a:t>
            </a:r>
            <a:endParaRPr lang="zh-TW" altLang="en-US" sz="2400" kern="0" dirty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48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1193800" y="2676907"/>
            <a:ext cx="7632304" cy="1200329"/>
          </a:xfrm>
        </p:spPr>
        <p:txBody>
          <a:bodyPr/>
          <a:lstStyle/>
          <a:p>
            <a:r>
              <a:rPr lang="en-US" altLang="zh-TW" dirty="0" smtClean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3.</a:t>
            </a:r>
            <a:r>
              <a:rPr lang="zh-TW" altLang="en-US" dirty="0" smtClean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問卷分析</a:t>
            </a:r>
            <a:endParaRPr lang="zh-CN" altLang="en-US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501879" y="6299201"/>
            <a:ext cx="294878" cy="393171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081991" y="6299201"/>
            <a:ext cx="294878" cy="393171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617871" y="6240224"/>
            <a:ext cx="383342" cy="5111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242216" y="6299201"/>
            <a:ext cx="294878" cy="393171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822328" y="6299201"/>
            <a:ext cx="294878" cy="393171"/>
          </a:xfrm>
          <a:prstGeom prst="ellipse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402439" y="6299201"/>
            <a:ext cx="294878" cy="393171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52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ea"/>
                <a:sym typeface="Calibri" panose="020F0502020204030204" pitchFamily="34" charset="0"/>
              </a:rPr>
              <a:t>問卷製作</a:t>
            </a:r>
            <a:endParaRPr lang="en-US" altLang="zh-CN" dirty="0">
              <a:latin typeface="標楷體" pitchFamily="65" charset="-120"/>
              <a:ea typeface="標楷體" pitchFamily="65" charset="-12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5119705" y="1006726"/>
            <a:ext cx="1988682" cy="2348564"/>
          </a:xfrm>
          <a:custGeom>
            <a:avLst/>
            <a:gdLst>
              <a:gd name="connsiteX0" fmla="*/ 391435 w 2651576"/>
              <a:gd name="connsiteY0" fmla="*/ 0 h 2348564"/>
              <a:gd name="connsiteX1" fmla="*/ 1957129 w 2651576"/>
              <a:gd name="connsiteY1" fmla="*/ 0 h 2348564"/>
              <a:gd name="connsiteX2" fmla="*/ 2348564 w 2651576"/>
              <a:gd name="connsiteY2" fmla="*/ 391435 h 2348564"/>
              <a:gd name="connsiteX3" fmla="*/ 2348564 w 2651576"/>
              <a:gd name="connsiteY3" fmla="*/ 495171 h 2348564"/>
              <a:gd name="connsiteX4" fmla="*/ 2651576 w 2651576"/>
              <a:gd name="connsiteY4" fmla="*/ 670918 h 2348564"/>
              <a:gd name="connsiteX5" fmla="*/ 2348564 w 2651576"/>
              <a:gd name="connsiteY5" fmla="*/ 846665 h 2348564"/>
              <a:gd name="connsiteX6" fmla="*/ 2348564 w 2651576"/>
              <a:gd name="connsiteY6" fmla="*/ 1957129 h 2348564"/>
              <a:gd name="connsiteX7" fmla="*/ 1957129 w 2651576"/>
              <a:gd name="connsiteY7" fmla="*/ 2348564 h 2348564"/>
              <a:gd name="connsiteX8" fmla="*/ 391435 w 2651576"/>
              <a:gd name="connsiteY8" fmla="*/ 2348564 h 2348564"/>
              <a:gd name="connsiteX9" fmla="*/ 0 w 2651576"/>
              <a:gd name="connsiteY9" fmla="*/ 1957129 h 2348564"/>
              <a:gd name="connsiteX10" fmla="*/ 0 w 2651576"/>
              <a:gd name="connsiteY10" fmla="*/ 391435 h 2348564"/>
              <a:gd name="connsiteX11" fmla="*/ 391435 w 2651576"/>
              <a:gd name="connsiteY11" fmla="*/ 0 h 234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1576" h="2348564">
                <a:moveTo>
                  <a:pt x="391435" y="0"/>
                </a:moveTo>
                <a:lnTo>
                  <a:pt x="1957129" y="0"/>
                </a:lnTo>
                <a:cubicBezTo>
                  <a:pt x="2173313" y="0"/>
                  <a:pt x="2348564" y="175251"/>
                  <a:pt x="2348564" y="391435"/>
                </a:cubicBezTo>
                <a:lnTo>
                  <a:pt x="2348564" y="495171"/>
                </a:lnTo>
                <a:lnTo>
                  <a:pt x="2651576" y="670918"/>
                </a:lnTo>
                <a:lnTo>
                  <a:pt x="2348564" y="846665"/>
                </a:lnTo>
                <a:lnTo>
                  <a:pt x="2348564" y="1957129"/>
                </a:lnTo>
                <a:cubicBezTo>
                  <a:pt x="2348564" y="2173313"/>
                  <a:pt x="2173313" y="2348564"/>
                  <a:pt x="1957129" y="2348564"/>
                </a:cubicBezTo>
                <a:lnTo>
                  <a:pt x="391435" y="2348564"/>
                </a:lnTo>
                <a:cubicBezTo>
                  <a:pt x="175251" y="2348564"/>
                  <a:pt x="0" y="2173313"/>
                  <a:pt x="0" y="1957129"/>
                </a:cubicBezTo>
                <a:lnTo>
                  <a:pt x="0" y="391435"/>
                </a:lnTo>
                <a:cubicBezTo>
                  <a:pt x="0" y="175251"/>
                  <a:pt x="175251" y="0"/>
                  <a:pt x="3914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8" name="任意多边形 17"/>
          <p:cNvSpPr/>
          <p:nvPr/>
        </p:nvSpPr>
        <p:spPr>
          <a:xfrm rot="10800000">
            <a:off x="7090478" y="1006728"/>
            <a:ext cx="1761423" cy="2656129"/>
          </a:xfrm>
          <a:custGeom>
            <a:avLst/>
            <a:gdLst>
              <a:gd name="connsiteX0" fmla="*/ 1957129 w 2348564"/>
              <a:gd name="connsiteY0" fmla="*/ 2656129 h 2656129"/>
              <a:gd name="connsiteX1" fmla="*/ 391435 w 2348564"/>
              <a:gd name="connsiteY1" fmla="*/ 2656129 h 2656129"/>
              <a:gd name="connsiteX2" fmla="*/ 0 w 2348564"/>
              <a:gd name="connsiteY2" fmla="*/ 2264694 h 2656129"/>
              <a:gd name="connsiteX3" fmla="*/ 0 w 2348564"/>
              <a:gd name="connsiteY3" fmla="*/ 699000 h 2656129"/>
              <a:gd name="connsiteX4" fmla="*/ 391435 w 2348564"/>
              <a:gd name="connsiteY4" fmla="*/ 307565 h 2656129"/>
              <a:gd name="connsiteX5" fmla="*/ 519628 w 2348564"/>
              <a:gd name="connsiteY5" fmla="*/ 307565 h 2656129"/>
              <a:gd name="connsiteX6" fmla="*/ 698016 w 2348564"/>
              <a:gd name="connsiteY6" fmla="*/ 0 h 2656129"/>
              <a:gd name="connsiteX7" fmla="*/ 876403 w 2348564"/>
              <a:gd name="connsiteY7" fmla="*/ 307565 h 2656129"/>
              <a:gd name="connsiteX8" fmla="*/ 1957129 w 2348564"/>
              <a:gd name="connsiteY8" fmla="*/ 307565 h 2656129"/>
              <a:gd name="connsiteX9" fmla="*/ 2348564 w 2348564"/>
              <a:gd name="connsiteY9" fmla="*/ 699000 h 2656129"/>
              <a:gd name="connsiteX10" fmla="*/ 2348564 w 2348564"/>
              <a:gd name="connsiteY10" fmla="*/ 2264694 h 2656129"/>
              <a:gd name="connsiteX11" fmla="*/ 1957129 w 2348564"/>
              <a:gd name="connsiteY11" fmla="*/ 2656129 h 26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8564" h="2656129">
                <a:moveTo>
                  <a:pt x="1957129" y="2656129"/>
                </a:moveTo>
                <a:lnTo>
                  <a:pt x="391435" y="2656129"/>
                </a:lnTo>
                <a:cubicBezTo>
                  <a:pt x="175251" y="2656129"/>
                  <a:pt x="0" y="2480878"/>
                  <a:pt x="0" y="2264694"/>
                </a:cubicBezTo>
                <a:lnTo>
                  <a:pt x="0" y="699000"/>
                </a:lnTo>
                <a:cubicBezTo>
                  <a:pt x="0" y="482816"/>
                  <a:pt x="175251" y="307565"/>
                  <a:pt x="391435" y="307565"/>
                </a:cubicBezTo>
                <a:lnTo>
                  <a:pt x="519628" y="307565"/>
                </a:lnTo>
                <a:lnTo>
                  <a:pt x="698016" y="0"/>
                </a:lnTo>
                <a:lnTo>
                  <a:pt x="876403" y="307565"/>
                </a:lnTo>
                <a:lnTo>
                  <a:pt x="1957129" y="307565"/>
                </a:lnTo>
                <a:cubicBezTo>
                  <a:pt x="2173313" y="307565"/>
                  <a:pt x="2348564" y="482816"/>
                  <a:pt x="2348564" y="699000"/>
                </a:cubicBezTo>
                <a:lnTo>
                  <a:pt x="2348564" y="2264694"/>
                </a:lnTo>
                <a:cubicBezTo>
                  <a:pt x="2348564" y="2480878"/>
                  <a:pt x="2173313" y="2656129"/>
                  <a:pt x="1957129" y="265612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0" name="任意多边形 19"/>
          <p:cNvSpPr/>
          <p:nvPr/>
        </p:nvSpPr>
        <p:spPr>
          <a:xfrm rot="10800000" flipV="1">
            <a:off x="5119705" y="3345221"/>
            <a:ext cx="1761423" cy="2622442"/>
          </a:xfrm>
          <a:custGeom>
            <a:avLst/>
            <a:gdLst>
              <a:gd name="connsiteX0" fmla="*/ 540558 w 2348564"/>
              <a:gd name="connsiteY0" fmla="*/ 0 h 2622442"/>
              <a:gd name="connsiteX1" fmla="*/ 381105 w 2348564"/>
              <a:gd name="connsiteY1" fmla="*/ 274920 h 2622442"/>
              <a:gd name="connsiteX2" fmla="*/ 312547 w 2348564"/>
              <a:gd name="connsiteY2" fmla="*/ 281831 h 2622442"/>
              <a:gd name="connsiteX3" fmla="*/ 0 w 2348564"/>
              <a:gd name="connsiteY3" fmla="*/ 665313 h 2622442"/>
              <a:gd name="connsiteX4" fmla="*/ 0 w 2348564"/>
              <a:gd name="connsiteY4" fmla="*/ 2231007 h 2622442"/>
              <a:gd name="connsiteX5" fmla="*/ 391435 w 2348564"/>
              <a:gd name="connsiteY5" fmla="*/ 2622442 h 2622442"/>
              <a:gd name="connsiteX6" fmla="*/ 1957129 w 2348564"/>
              <a:gd name="connsiteY6" fmla="*/ 2622442 h 2622442"/>
              <a:gd name="connsiteX7" fmla="*/ 2348564 w 2348564"/>
              <a:gd name="connsiteY7" fmla="*/ 2231007 h 2622442"/>
              <a:gd name="connsiteX8" fmla="*/ 2348564 w 2348564"/>
              <a:gd name="connsiteY8" fmla="*/ 665313 h 2622442"/>
              <a:gd name="connsiteX9" fmla="*/ 1957129 w 2348564"/>
              <a:gd name="connsiteY9" fmla="*/ 273878 h 2622442"/>
              <a:gd name="connsiteX10" fmla="*/ 699407 w 2348564"/>
              <a:gd name="connsiteY10" fmla="*/ 273878 h 262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8564" h="2622442">
                <a:moveTo>
                  <a:pt x="540558" y="0"/>
                </a:moveTo>
                <a:lnTo>
                  <a:pt x="381105" y="274920"/>
                </a:lnTo>
                <a:lnTo>
                  <a:pt x="312547" y="281831"/>
                </a:lnTo>
                <a:cubicBezTo>
                  <a:pt x="134176" y="318330"/>
                  <a:pt x="0" y="476152"/>
                  <a:pt x="0" y="665313"/>
                </a:cubicBezTo>
                <a:lnTo>
                  <a:pt x="0" y="2231007"/>
                </a:lnTo>
                <a:cubicBezTo>
                  <a:pt x="0" y="2447191"/>
                  <a:pt x="175251" y="2622442"/>
                  <a:pt x="391435" y="2622442"/>
                </a:cubicBezTo>
                <a:lnTo>
                  <a:pt x="1957129" y="2622442"/>
                </a:lnTo>
                <a:cubicBezTo>
                  <a:pt x="2173313" y="2622442"/>
                  <a:pt x="2348564" y="2447191"/>
                  <a:pt x="2348564" y="2231007"/>
                </a:cubicBezTo>
                <a:lnTo>
                  <a:pt x="2348564" y="665313"/>
                </a:lnTo>
                <a:cubicBezTo>
                  <a:pt x="2348564" y="449129"/>
                  <a:pt x="2173313" y="273878"/>
                  <a:pt x="1957129" y="273878"/>
                </a:cubicBezTo>
                <a:lnTo>
                  <a:pt x="699407" y="27387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9" name="任意多边形 18"/>
          <p:cNvSpPr/>
          <p:nvPr/>
        </p:nvSpPr>
        <p:spPr>
          <a:xfrm rot="16200000" flipH="1">
            <a:off x="6692232" y="3807995"/>
            <a:ext cx="2348564" cy="1970773"/>
          </a:xfrm>
          <a:custGeom>
            <a:avLst/>
            <a:gdLst>
              <a:gd name="connsiteX0" fmla="*/ 0 w 2348564"/>
              <a:gd name="connsiteY0" fmla="*/ 670568 h 2627697"/>
              <a:gd name="connsiteX1" fmla="*/ 0 w 2348564"/>
              <a:gd name="connsiteY1" fmla="*/ 2236262 h 2627697"/>
              <a:gd name="connsiteX2" fmla="*/ 391435 w 2348564"/>
              <a:gd name="connsiteY2" fmla="*/ 2627697 h 2627697"/>
              <a:gd name="connsiteX3" fmla="*/ 1957129 w 2348564"/>
              <a:gd name="connsiteY3" fmla="*/ 2627697 h 2627697"/>
              <a:gd name="connsiteX4" fmla="*/ 2348564 w 2348564"/>
              <a:gd name="connsiteY4" fmla="*/ 2236262 h 2627697"/>
              <a:gd name="connsiteX5" fmla="*/ 2348564 w 2348564"/>
              <a:gd name="connsiteY5" fmla="*/ 670568 h 2627697"/>
              <a:gd name="connsiteX6" fmla="*/ 1957129 w 2348564"/>
              <a:gd name="connsiteY6" fmla="*/ 279133 h 2627697"/>
              <a:gd name="connsiteX7" fmla="*/ 1955700 w 2348564"/>
              <a:gd name="connsiteY7" fmla="*/ 279133 h 2627697"/>
              <a:gd name="connsiteX8" fmla="*/ 1793803 w 2348564"/>
              <a:gd name="connsiteY8" fmla="*/ 0 h 2627697"/>
              <a:gd name="connsiteX9" fmla="*/ 1631906 w 2348564"/>
              <a:gd name="connsiteY9" fmla="*/ 279133 h 2627697"/>
              <a:gd name="connsiteX10" fmla="*/ 391435 w 2348564"/>
              <a:gd name="connsiteY10" fmla="*/ 279133 h 2627697"/>
              <a:gd name="connsiteX11" fmla="*/ 0 w 2348564"/>
              <a:gd name="connsiteY11" fmla="*/ 670568 h 262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8564" h="2627697">
                <a:moveTo>
                  <a:pt x="0" y="670568"/>
                </a:moveTo>
                <a:lnTo>
                  <a:pt x="0" y="2236262"/>
                </a:lnTo>
                <a:cubicBezTo>
                  <a:pt x="0" y="2452446"/>
                  <a:pt x="175251" y="2627697"/>
                  <a:pt x="391435" y="2627697"/>
                </a:cubicBezTo>
                <a:lnTo>
                  <a:pt x="1957129" y="2627697"/>
                </a:lnTo>
                <a:cubicBezTo>
                  <a:pt x="2173313" y="2627697"/>
                  <a:pt x="2348564" y="2452446"/>
                  <a:pt x="2348564" y="2236262"/>
                </a:cubicBezTo>
                <a:lnTo>
                  <a:pt x="2348564" y="670568"/>
                </a:lnTo>
                <a:cubicBezTo>
                  <a:pt x="2348564" y="454384"/>
                  <a:pt x="2173313" y="279133"/>
                  <a:pt x="1957129" y="279133"/>
                </a:cubicBezTo>
                <a:lnTo>
                  <a:pt x="1955700" y="279133"/>
                </a:lnTo>
                <a:lnTo>
                  <a:pt x="1793803" y="0"/>
                </a:lnTo>
                <a:lnTo>
                  <a:pt x="1631906" y="279133"/>
                </a:lnTo>
                <a:lnTo>
                  <a:pt x="391435" y="279133"/>
                </a:lnTo>
                <a:cubicBezTo>
                  <a:pt x="175251" y="279133"/>
                  <a:pt x="0" y="454384"/>
                  <a:pt x="0" y="6705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 flipH="1">
            <a:off x="266303" y="1448088"/>
            <a:ext cx="602941" cy="52947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n-ea"/>
                <a:sym typeface="Calibri" panose="020F0502020204030204" pitchFamily="34" charset="0"/>
              </a:rPr>
              <a:t>一</a:t>
            </a:r>
            <a:endParaRPr lang="zh-CN" altLang="en-US" sz="2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 flipH="1">
            <a:off x="327325" y="3097367"/>
            <a:ext cx="602941" cy="5654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+mn-ea"/>
                <a:sym typeface="Calibri" panose="020F0502020204030204" pitchFamily="34" charset="0"/>
              </a:rPr>
              <a:t>二</a:t>
            </a:r>
            <a:endParaRPr lang="zh-CN" altLang="en-US" sz="2800" b="1" dirty="0">
              <a:latin typeface="標楷體" pitchFamily="65" charset="-120"/>
              <a:ea typeface="標楷體" pitchFamily="65" charset="-12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5" name="椭圆 34"/>
          <p:cNvSpPr>
            <a:spLocks noChangeAspect="1"/>
          </p:cNvSpPr>
          <p:nvPr/>
        </p:nvSpPr>
        <p:spPr>
          <a:xfrm flipH="1">
            <a:off x="340990" y="4723653"/>
            <a:ext cx="715865" cy="6642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n-ea"/>
                <a:sym typeface="Calibri" panose="020F0502020204030204" pitchFamily="34" charset="0"/>
              </a:rPr>
              <a:t>三</a:t>
            </a:r>
            <a:endParaRPr lang="zh-CN" altLang="en-US" sz="28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69244" y="1712827"/>
            <a:ext cx="3612445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endParaRPr lang="zh-TW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30266" y="2045226"/>
            <a:ext cx="3522187" cy="45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分成三個年齡層：</a:t>
            </a:r>
            <a:r>
              <a:rPr lang="en-US" altLang="zh-TW" sz="2000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13</a:t>
            </a:r>
            <a:r>
              <a:rPr lang="zh-TW" altLang="en-US" sz="2000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、</a:t>
            </a:r>
            <a:r>
              <a:rPr lang="en-US" altLang="zh-TW" sz="2000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14</a:t>
            </a:r>
            <a:r>
              <a:rPr lang="zh-TW" altLang="en-US" sz="2000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、</a:t>
            </a:r>
            <a:r>
              <a:rPr lang="en-US" altLang="zh-TW" sz="2000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15</a:t>
            </a:r>
            <a:endParaRPr lang="zh-TW" altLang="en-US" sz="2000" kern="0" dirty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327325" y="2167612"/>
            <a:ext cx="602941" cy="248063"/>
          </a:xfrm>
          <a:prstGeom prst="rightArrow">
            <a:avLst/>
          </a:prstGeom>
          <a:solidFill>
            <a:srgbClr val="76D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453914" y="3940771"/>
            <a:ext cx="602941" cy="248063"/>
          </a:xfrm>
          <a:prstGeom prst="rightArrow">
            <a:avLst/>
          </a:prstGeom>
          <a:solidFill>
            <a:srgbClr val="76D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056855" y="3677782"/>
            <a:ext cx="2521723" cy="52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400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查詢相關文章</a:t>
            </a:r>
            <a:endParaRPr lang="zh-TW" altLang="en-US" sz="2400" kern="0" dirty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453914" y="5719600"/>
            <a:ext cx="742708" cy="248063"/>
          </a:xfrm>
          <a:prstGeom prst="rightArrow">
            <a:avLst/>
          </a:prstGeom>
          <a:solidFill>
            <a:srgbClr val="76D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196622" y="5243612"/>
            <a:ext cx="3081902" cy="1083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400" kern="0" dirty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發出問卷</a:t>
            </a:r>
            <a:r>
              <a:rPr lang="zh-TW" altLang="en-US" sz="2400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數：</a:t>
            </a:r>
            <a:r>
              <a:rPr lang="en-US" altLang="zh-TW" sz="2400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113</a:t>
            </a:r>
            <a:r>
              <a:rPr lang="zh-TW" altLang="en-US" sz="2400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份</a:t>
            </a:r>
            <a:endParaRPr lang="en-US" altLang="zh-TW" sz="2400" kern="0" dirty="0" smtClean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400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有效問卷數：</a:t>
            </a:r>
            <a:r>
              <a:rPr lang="en-US" altLang="zh-TW" sz="2400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113</a:t>
            </a:r>
            <a:r>
              <a:rPr lang="zh-TW" altLang="en-US" sz="2400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份</a:t>
            </a:r>
            <a:endParaRPr lang="zh-TW" altLang="en-US" sz="2400" kern="0" dirty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119704" y="1712827"/>
            <a:ext cx="1761423" cy="93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搜尋文章、</a:t>
            </a:r>
            <a:endParaRPr lang="en-US" altLang="zh-TW" sz="2000" kern="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000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採集親友意見</a:t>
            </a:r>
            <a:endParaRPr lang="zh-TW" altLang="en-US" sz="2000" kern="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7108387" y="1712827"/>
            <a:ext cx="2053522" cy="1083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400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電腦</a:t>
            </a:r>
            <a:endParaRPr lang="en-US" altLang="zh-TW" sz="2400" kern="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400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製作問卷</a:t>
            </a:r>
            <a:endParaRPr lang="zh-TW" altLang="en-US" sz="2400" kern="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7247467" y="4238905"/>
            <a:ext cx="1446390" cy="1083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400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問卷統計</a:t>
            </a:r>
            <a:endParaRPr lang="en-US" altLang="zh-TW" sz="2400" kern="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400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與分析</a:t>
            </a:r>
            <a:endParaRPr lang="zh-TW" altLang="en-US" sz="2400" kern="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283200" y="4182126"/>
            <a:ext cx="1456267" cy="1083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400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量化研究</a:t>
            </a:r>
            <a:endParaRPr lang="en-US" altLang="zh-TW" sz="2400" kern="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400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結果數據</a:t>
            </a:r>
            <a:endParaRPr lang="zh-TW" altLang="en-US" sz="2400" kern="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27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5" grpId="0" animBg="1"/>
      <p:bldP spid="10" grpId="0"/>
      <p:bldP spid="11" grpId="0"/>
      <p:bldP spid="12" grpId="0" animBg="1"/>
      <p:bldP spid="13" grpId="0" animBg="1"/>
      <p:bldP spid="14" grpId="0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圖表 5"/>
          <p:cNvGraphicFramePr/>
          <p:nvPr>
            <p:extLst>
              <p:ext uri="{D42A27DB-BD31-4B8C-83A1-F6EECF244321}">
                <p14:modId xmlns:p14="http://schemas.microsoft.com/office/powerpoint/2010/main" xmlns="" val="3815696828"/>
              </p:ext>
            </p:extLst>
          </p:nvPr>
        </p:nvGraphicFramePr>
        <p:xfrm>
          <a:off x="4955821" y="2963861"/>
          <a:ext cx="3668889" cy="294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266303" y="36638"/>
            <a:ext cx="2581672" cy="466725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問卷內容分析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圖表 3"/>
          <p:cNvGraphicFramePr/>
          <p:nvPr/>
        </p:nvGraphicFramePr>
        <p:xfrm>
          <a:off x="1087965" y="2963862"/>
          <a:ext cx="3867856" cy="2947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橢圓形圖說文字 2"/>
          <p:cNvSpPr/>
          <p:nvPr/>
        </p:nvSpPr>
        <p:spPr>
          <a:xfrm rot="503999">
            <a:off x="1411828" y="735018"/>
            <a:ext cx="3203779" cy="224636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TW" altLang="zh-TW" sz="2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家長會</a:t>
            </a:r>
            <a:r>
              <a:rPr lang="zh-TW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限制</a:t>
            </a:r>
            <a:endPara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孩子</a:t>
            </a:r>
            <a:r>
              <a:rPr lang="zh-TW" altLang="zh-TW" sz="2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上網</a:t>
            </a:r>
            <a:r>
              <a:rPr lang="zh-TW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en-US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60%</a:t>
            </a:r>
            <a:endParaRPr lang="zh-TW" altLang="en-US" sz="2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橢圓形圖說文字 4"/>
          <p:cNvSpPr/>
          <p:nvPr/>
        </p:nvSpPr>
        <p:spPr>
          <a:xfrm rot="20996054">
            <a:off x="3881316" y="341111"/>
            <a:ext cx="3562128" cy="2570726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TW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孩子</a:t>
            </a:r>
            <a:r>
              <a:rPr lang="zh-TW" altLang="zh-TW" sz="2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會與家長</a:t>
            </a:r>
            <a:r>
              <a:rPr lang="zh-TW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溝通</a:t>
            </a:r>
            <a:endPara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上網</a:t>
            </a:r>
            <a:r>
              <a:rPr lang="zh-TW" altLang="zh-TW" sz="2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這件</a:t>
            </a:r>
            <a:r>
              <a:rPr lang="zh-TW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事</a:t>
            </a:r>
            <a:endPara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佔</a:t>
            </a:r>
            <a:r>
              <a:rPr lang="en-US" altLang="zh-TW" sz="2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33%</a:t>
            </a:r>
            <a:r>
              <a:rPr lang="zh-TW" altLang="zh-TW" sz="2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300" y="5791243"/>
            <a:ext cx="1889429" cy="63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圖表 9"/>
          <p:cNvGraphicFramePr/>
          <p:nvPr>
            <p:extLst>
              <p:ext uri="{D42A27DB-BD31-4B8C-83A1-F6EECF244321}">
                <p14:modId xmlns:p14="http://schemas.microsoft.com/office/powerpoint/2010/main" xmlns="" val="3899653704"/>
              </p:ext>
            </p:extLst>
          </p:nvPr>
        </p:nvGraphicFramePr>
        <p:xfrm>
          <a:off x="4467225" y="3467100"/>
          <a:ext cx="4086225" cy="2406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266303" y="36638"/>
            <a:ext cx="2343547" cy="466725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問卷內容分析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76913"/>
            <a:ext cx="1736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圖表 8"/>
          <p:cNvGraphicFramePr/>
          <p:nvPr>
            <p:extLst>
              <p:ext uri="{D42A27DB-BD31-4B8C-83A1-F6EECF244321}">
                <p14:modId xmlns:p14="http://schemas.microsoft.com/office/powerpoint/2010/main" xmlns="" val="1365926170"/>
              </p:ext>
            </p:extLst>
          </p:nvPr>
        </p:nvGraphicFramePr>
        <p:xfrm>
          <a:off x="1011237" y="3467100"/>
          <a:ext cx="3455988" cy="241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雲朵形圖說文字 3"/>
          <p:cNvSpPr/>
          <p:nvPr/>
        </p:nvSpPr>
        <p:spPr>
          <a:xfrm rot="530909">
            <a:off x="504255" y="871896"/>
            <a:ext cx="3836539" cy="2583005"/>
          </a:xfrm>
          <a:prstGeom prst="cloudCallout">
            <a:avLst>
              <a:gd name="adj1" fmla="val -23257"/>
              <a:gd name="adj2" fmla="val 6744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受到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影響為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52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%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最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容易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受到的影響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是同儕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雲朵形圖說文字 4"/>
          <p:cNvSpPr/>
          <p:nvPr/>
        </p:nvSpPr>
        <p:spPr>
          <a:xfrm rot="21247070">
            <a:off x="4781740" y="900745"/>
            <a:ext cx="3524250" cy="2525308"/>
          </a:xfrm>
          <a:prstGeom prst="cloudCallout">
            <a:avLst>
              <a:gd name="adj1" fmla="val 36735"/>
              <a:gd name="adj2" fmla="val 7136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對於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使用網路時間的控管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小時以上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達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24%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60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266303" y="36638"/>
            <a:ext cx="2514997" cy="466725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問卷內容分析</a:t>
            </a:r>
          </a:p>
          <a:p>
            <a:endParaRPr lang="zh-TW" altLang="en-US" dirty="0"/>
          </a:p>
        </p:txBody>
      </p: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xmlns="" val="265518628"/>
              </p:ext>
            </p:extLst>
          </p:nvPr>
        </p:nvGraphicFramePr>
        <p:xfrm>
          <a:off x="4353400" y="3676651"/>
          <a:ext cx="35718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圖表 4"/>
          <p:cNvGraphicFramePr/>
          <p:nvPr>
            <p:extLst>
              <p:ext uri="{D42A27DB-BD31-4B8C-83A1-F6EECF244321}">
                <p14:modId xmlns:p14="http://schemas.microsoft.com/office/powerpoint/2010/main" xmlns="" val="1844459564"/>
              </p:ext>
            </p:extLst>
          </p:nvPr>
        </p:nvGraphicFramePr>
        <p:xfrm>
          <a:off x="952500" y="3762375"/>
          <a:ext cx="3400900" cy="250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圖表 9"/>
          <p:cNvGraphicFramePr/>
          <p:nvPr>
            <p:extLst>
              <p:ext uri="{D42A27DB-BD31-4B8C-83A1-F6EECF244321}">
                <p14:modId xmlns:p14="http://schemas.microsoft.com/office/powerpoint/2010/main" xmlns="" val="3777539115"/>
              </p:ext>
            </p:extLst>
          </p:nvPr>
        </p:nvGraphicFramePr>
        <p:xfrm>
          <a:off x="2458162" y="1024590"/>
          <a:ext cx="3790475" cy="2781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流程圖: 循序存取儲存裝置 12"/>
          <p:cNvSpPr/>
          <p:nvPr/>
        </p:nvSpPr>
        <p:spPr>
          <a:xfrm rot="3564192">
            <a:off x="437558" y="1637567"/>
            <a:ext cx="2200361" cy="2271814"/>
          </a:xfrm>
          <a:prstGeom prst="flowChartMagneticTap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橢圓形圖說文字 5"/>
          <p:cNvSpPr/>
          <p:nvPr/>
        </p:nvSpPr>
        <p:spPr>
          <a:xfrm rot="700932">
            <a:off x="6689282" y="2146056"/>
            <a:ext cx="2274806" cy="2009775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826697" y="2388363"/>
            <a:ext cx="20944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95%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的同學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認為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網路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對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生活有所幫助</a:t>
            </a:r>
            <a:endParaRPr lang="zh-TW" altLang="en-US" sz="2000" kern="0" dirty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sp>
        <p:nvSpPr>
          <p:cNvPr id="15" name="流程圖: 循序存取儲存裝置 14"/>
          <p:cNvSpPr/>
          <p:nvPr/>
        </p:nvSpPr>
        <p:spPr>
          <a:xfrm rot="6136988">
            <a:off x="5932463" y="-11598"/>
            <a:ext cx="1788468" cy="2072718"/>
          </a:xfrm>
          <a:prstGeom prst="flowChartMagneticTa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26959" y="2140267"/>
            <a:ext cx="2254341" cy="176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67%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的同學認為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上網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對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現代人益處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居多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TW" altLang="en-US" kern="0" dirty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880570" y="459991"/>
            <a:ext cx="1892254" cy="112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1600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53%</a:t>
            </a:r>
            <a:r>
              <a:rPr lang="zh-TW" altLang="en-US" sz="1600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的同學</a:t>
            </a:r>
            <a:endParaRPr lang="en-US" altLang="zh-TW" sz="1600" kern="0" dirty="0" smtClean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1600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大多從新聞媒體上得知網路犯罪的事</a:t>
            </a:r>
            <a:endParaRPr lang="zh-TW" altLang="en-US" sz="1600" kern="0" dirty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959" y="6157119"/>
            <a:ext cx="1736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538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14" grpId="0"/>
      <p:bldP spid="15" grpId="0" animBg="1"/>
      <p:bldP spid="1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266303" y="36638"/>
            <a:ext cx="2543572" cy="506287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問卷內容分析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xmlns="" val="4155087437"/>
              </p:ext>
            </p:extLst>
          </p:nvPr>
        </p:nvGraphicFramePr>
        <p:xfrm>
          <a:off x="523875" y="2867024"/>
          <a:ext cx="4029075" cy="3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圖表 4"/>
          <p:cNvGraphicFramePr/>
          <p:nvPr>
            <p:extLst>
              <p:ext uri="{D42A27DB-BD31-4B8C-83A1-F6EECF244321}">
                <p14:modId xmlns:p14="http://schemas.microsoft.com/office/powerpoint/2010/main" xmlns="" val="3217116052"/>
              </p:ext>
            </p:extLst>
          </p:nvPr>
        </p:nvGraphicFramePr>
        <p:xfrm>
          <a:off x="4438650" y="2867023"/>
          <a:ext cx="4057650" cy="3343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圓角矩形圖說文字 5"/>
          <p:cNvSpPr/>
          <p:nvPr/>
        </p:nvSpPr>
        <p:spPr>
          <a:xfrm>
            <a:off x="857250" y="923925"/>
            <a:ext cx="2667000" cy="1943100"/>
          </a:xfrm>
          <a:prstGeom prst="wedgeRoundRectCallout">
            <a:avLst>
              <a:gd name="adj1" fmla="val -29595"/>
              <a:gd name="adj2" fmla="val 7075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48%</a:t>
            </a:r>
            <a:r>
              <a:rPr lang="zh-TW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的同學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認為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使用網路要有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年齡</a:t>
            </a:r>
            <a:r>
              <a:rPr lang="zh-TW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的限制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5629274" y="781051"/>
            <a:ext cx="2733675" cy="2085974"/>
          </a:xfrm>
          <a:prstGeom prst="wedgeRoundRectCallout">
            <a:avLst>
              <a:gd name="adj1" fmla="val 29106"/>
              <a:gd name="adj2" fmla="val 6478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26%</a:t>
            </a:r>
            <a:r>
              <a:rPr lang="zh-TW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的人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認為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能夠</a:t>
            </a:r>
            <a:r>
              <a:rPr lang="zh-TW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使用網路的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年齡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應該</a:t>
            </a:r>
            <a:r>
              <a:rPr lang="zh-TW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設在十歲以上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303" y="6067425"/>
            <a:ext cx="1736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281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291703" y="36638"/>
            <a:ext cx="2527697" cy="466725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問卷內容分析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681037" y="957262"/>
            <a:ext cx="3948113" cy="54292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Q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：請各舉出一項網路帶給您的利弊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＞形箭號 9"/>
          <p:cNvSpPr/>
          <p:nvPr/>
        </p:nvSpPr>
        <p:spPr>
          <a:xfrm>
            <a:off x="681037" y="2176462"/>
            <a:ext cx="452438" cy="276225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＞形箭號 10"/>
          <p:cNvSpPr/>
          <p:nvPr/>
        </p:nvSpPr>
        <p:spPr>
          <a:xfrm>
            <a:off x="681037" y="3343273"/>
            <a:ext cx="452438" cy="276225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＞形箭號 11"/>
          <p:cNvSpPr/>
          <p:nvPr/>
        </p:nvSpPr>
        <p:spPr>
          <a:xfrm>
            <a:off x="681037" y="4443412"/>
            <a:ext cx="452438" cy="276225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212056" y="1847850"/>
            <a:ext cx="3417094" cy="854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利：幫助了解社會時事</a:t>
            </a:r>
            <a:endParaRPr lang="en-US" altLang="zh-TW" kern="0" dirty="0" smtClean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弊：容易沉迷在網路世界裡</a:t>
            </a:r>
            <a:endParaRPr lang="zh-TW" altLang="en-US" kern="0" dirty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212056" y="3054089"/>
            <a:ext cx="3417094" cy="88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利：功課不會時可上網搜尋</a:t>
            </a:r>
            <a:endParaRPr lang="en-US" altLang="zh-TW" kern="0" dirty="0" smtClean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弊：會影響視力</a:t>
            </a:r>
            <a:endParaRPr lang="zh-TW" altLang="en-US" kern="0" dirty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212056" y="4095963"/>
            <a:ext cx="5693570" cy="88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利：可以玩遊戲放鬆心情</a:t>
            </a:r>
            <a:endParaRPr lang="en-US" altLang="zh-TW" kern="0" dirty="0" smtClean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弊：網路範圍太廣，很容易接觸到未成年不能看的東西</a:t>
            </a:r>
            <a:endParaRPr lang="zh-TW" altLang="en-US" kern="0" dirty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sp>
        <p:nvSpPr>
          <p:cNvPr id="18" name="＞形箭號 17"/>
          <p:cNvSpPr/>
          <p:nvPr/>
        </p:nvSpPr>
        <p:spPr>
          <a:xfrm>
            <a:off x="681037" y="5472112"/>
            <a:ext cx="452438" cy="276225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212056" y="5165488"/>
            <a:ext cx="5693570" cy="88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利：可以增加知識</a:t>
            </a:r>
            <a:endParaRPr lang="en-US" altLang="zh-TW" kern="0" dirty="0" smtClean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弊：情緒更容易受到網路上的事影響</a:t>
            </a:r>
            <a:endParaRPr lang="zh-TW" altLang="en-US" kern="0" dirty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pic>
        <p:nvPicPr>
          <p:cNvPr id="13" name="圖片 12" descr="下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7884">
            <a:off x="5815508" y="1116032"/>
            <a:ext cx="2427883" cy="2572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1193800" y="2676907"/>
            <a:ext cx="7632304" cy="1200329"/>
          </a:xfrm>
        </p:spPr>
        <p:txBody>
          <a:bodyPr/>
          <a:lstStyle/>
          <a:p>
            <a:r>
              <a:rPr lang="en-US" altLang="zh-TW" dirty="0" smtClean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4.</a:t>
            </a:r>
            <a:r>
              <a:rPr lang="zh-TW" altLang="en-US" dirty="0" smtClean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研究結果</a:t>
            </a:r>
            <a:endParaRPr lang="zh-CN" altLang="en-US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501879" y="6299201"/>
            <a:ext cx="294878" cy="393171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081991" y="6299201"/>
            <a:ext cx="294878" cy="393171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662104" y="6299201"/>
            <a:ext cx="294878" cy="393171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7197983" y="6240224"/>
            <a:ext cx="383342" cy="5111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822328" y="6299201"/>
            <a:ext cx="294878" cy="393171"/>
          </a:xfrm>
          <a:prstGeom prst="ellipse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402439" y="6299201"/>
            <a:ext cx="294878" cy="393171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60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66303" y="36638"/>
            <a:ext cx="4315222" cy="466725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  <a:cs typeface="+mn-ea"/>
                <a:sym typeface="Calibri" panose="020F0502020204030204" pitchFamily="34" charset="0"/>
              </a:rPr>
              <a:t>研究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ea"/>
                <a:sym typeface="Calibri" panose="020F0502020204030204" pitchFamily="34" charset="0"/>
              </a:rPr>
              <a:t>結果</a:t>
            </a:r>
            <a:endParaRPr lang="en-US" altLang="zh-CN" dirty="0">
              <a:latin typeface="標楷體" pitchFamily="65" charset="-120"/>
              <a:ea typeface="標楷體" pitchFamily="65" charset="-12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 flipH="1">
            <a:off x="767306" y="1171992"/>
            <a:ext cx="125453" cy="1672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 flipH="1">
            <a:off x="853514" y="3782573"/>
            <a:ext cx="153545" cy="1821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07059" y="945135"/>
            <a:ext cx="250766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400" b="1" kern="0" dirty="0" smtClean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網路成癮的定義</a:t>
            </a:r>
            <a:endParaRPr lang="zh-TW" altLang="en-US" sz="2400" b="1" kern="0" dirty="0">
              <a:solidFill>
                <a:schemeClr val="accent4"/>
              </a:solidFill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92759" y="1657350"/>
            <a:ext cx="7793177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「網路成癮」是指過度使用網路，影響到日常生活作息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，進而在內心對網路產生依賴；對網路產生依賴性時，漸漸地增加使用網路的時間，若是</a:t>
            </a:r>
            <a:r>
              <a:rPr lang="zh-TW" altLang="zh-TW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無法使用網路時，就會感受到焦慮以及憂鬱。</a:t>
            </a:r>
            <a:endParaRPr lang="zh-TW" altLang="en-US" u="sng" kern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266303" y="1933575"/>
            <a:ext cx="626456" cy="533400"/>
          </a:xfrm>
          <a:prstGeom prst="stripedRightArrow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76997" y="4294221"/>
            <a:ext cx="8357453" cy="256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心理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需求：心理上有缺陷，渴望在網路上得到想要的。</a:t>
            </a: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生理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需求：生理欲求不滿，想在網路上補足。</a:t>
            </a: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自我認同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：想在網路上尋求自我，得到他人認可。</a:t>
            </a: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缺乏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自己的</a:t>
            </a:r>
            <a:r>
              <a:rPr lang="zh-TW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興趣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：青少年很少培養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除網路遊戲以外的興趣。   </a:t>
            </a:r>
            <a:endParaRPr lang="zh-TW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在生活周遭</a:t>
            </a:r>
            <a:r>
              <a:rPr lang="zh-TW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找不到自己的成就感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家庭過於冷漠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TW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007059" y="3600450"/>
            <a:ext cx="2793416" cy="52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400" b="1" kern="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網路成癮的成因</a:t>
            </a:r>
            <a:endParaRPr lang="zh-TW" altLang="en-US" sz="2400" b="1" kern="0" dirty="0">
              <a:solidFill>
                <a:srgbClr val="00B050"/>
              </a:solidFill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sp>
        <p:nvSpPr>
          <p:cNvPr id="16" name="向右箭號 15"/>
          <p:cNvSpPr/>
          <p:nvPr/>
        </p:nvSpPr>
        <p:spPr>
          <a:xfrm>
            <a:off x="338989" y="4872036"/>
            <a:ext cx="953994" cy="828675"/>
          </a:xfrm>
          <a:prstGeom prst="stripedRightArrow">
            <a:avLst>
              <a:gd name="adj1" fmla="val 50000"/>
              <a:gd name="adj2" fmla="val 50000"/>
            </a:avLst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9" name="Picture 3" descr="E:\美蘭\插畫\圖檔\下載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36069">
            <a:off x="7022752" y="2851726"/>
            <a:ext cx="954246" cy="11868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416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9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ea"/>
                <a:sym typeface="Calibri" panose="020F0502020204030204" pitchFamily="34" charset="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ea"/>
                <a:sym typeface="Calibri" panose="020F0502020204030204" pitchFamily="34" charset="0"/>
              </a:rPr>
              <a:t>前言</a:t>
            </a:r>
            <a:endParaRPr lang="zh-CN" altLang="en-US" dirty="0">
              <a:latin typeface="標楷體" pitchFamily="65" charset="-120"/>
              <a:ea typeface="標楷體" pitchFamily="65" charset="-12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>
          <a:xfrm>
            <a:off x="1393274" y="4132591"/>
            <a:ext cx="1675496" cy="697105"/>
          </a:xfrm>
        </p:spPr>
        <p:txBody>
          <a:bodyPr/>
          <a:lstStyle/>
          <a:p>
            <a:r>
              <a:rPr lang="en-US" altLang="zh-TW" sz="2200" dirty="0" smtClean="0">
                <a:latin typeface="標楷體" pitchFamily="65" charset="-120"/>
                <a:ea typeface="標楷體" pitchFamily="65" charset="-120"/>
                <a:cs typeface="+mn-ea"/>
                <a:sym typeface="Calibri" panose="020F0502020204030204" pitchFamily="34" charset="0"/>
              </a:rPr>
              <a:t>2.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  <a:cs typeface="+mn-ea"/>
                <a:sym typeface="Calibri" panose="020F0502020204030204" pitchFamily="34" charset="0"/>
              </a:rPr>
              <a:t>研究方法</a:t>
            </a:r>
            <a:endParaRPr lang="zh-CN" altLang="en-US" sz="2200" dirty="0">
              <a:latin typeface="標楷體" pitchFamily="65" charset="-120"/>
              <a:ea typeface="標楷體" pitchFamily="65" charset="-12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8"/>
          </p:nvPr>
        </p:nvSpPr>
        <p:spPr>
          <a:xfrm>
            <a:off x="2921860" y="4132591"/>
            <a:ext cx="1699882" cy="346605"/>
          </a:xfrm>
        </p:spPr>
        <p:txBody>
          <a:bodyPr/>
          <a:lstStyle/>
          <a:p>
            <a:r>
              <a:rPr lang="en-US" altLang="zh-TW" sz="2200" dirty="0" smtClean="0">
                <a:latin typeface="標楷體" pitchFamily="65" charset="-120"/>
                <a:ea typeface="標楷體" pitchFamily="65" charset="-120"/>
                <a:cs typeface="+mn-ea"/>
                <a:sym typeface="Calibri" panose="020F0502020204030204" pitchFamily="34" charset="0"/>
              </a:rPr>
              <a:t>3.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  <a:cs typeface="+mn-ea"/>
                <a:sym typeface="Calibri" panose="020F0502020204030204" pitchFamily="34" charset="0"/>
              </a:rPr>
              <a:t>問卷分析</a:t>
            </a:r>
            <a:endParaRPr lang="zh-CN" altLang="en-US" sz="2200" dirty="0">
              <a:latin typeface="標楷體" pitchFamily="65" charset="-120"/>
              <a:ea typeface="標楷體" pitchFamily="65" charset="-12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9"/>
          </p:nvPr>
        </p:nvSpPr>
        <p:spPr>
          <a:xfrm>
            <a:off x="4503737" y="4132591"/>
            <a:ext cx="1736924" cy="346605"/>
          </a:xfrm>
        </p:spPr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ea"/>
                <a:sym typeface="Calibri" panose="020F0502020204030204" pitchFamily="34" charset="0"/>
              </a:rPr>
              <a:t>4.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Calibri" panose="020F0502020204030204" pitchFamily="34" charset="0"/>
              </a:rPr>
              <a:t>研究結果</a:t>
            </a:r>
            <a:endParaRPr lang="zh-CN" altLang="en-US" dirty="0" smtClean="0">
              <a:latin typeface="標楷體" pitchFamily="65" charset="-120"/>
              <a:ea typeface="標楷體" pitchFamily="65" charset="-120"/>
              <a:sym typeface="Calibri" panose="020F0502020204030204" pitchFamily="34" charset="0"/>
            </a:endParaRPr>
          </a:p>
          <a:p>
            <a:endParaRPr lang="zh-CN" altLang="en-US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ea"/>
                <a:sym typeface="Calibri" panose="020F0502020204030204" pitchFamily="34" charset="0"/>
              </a:rPr>
              <a:t>5.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ea"/>
                <a:sym typeface="Calibri" panose="020F0502020204030204" pitchFamily="34" charset="0"/>
              </a:rPr>
              <a:t>結論</a:t>
            </a:r>
            <a:endParaRPr lang="zh-CN" altLang="en-US" dirty="0">
              <a:latin typeface="標楷體" pitchFamily="65" charset="-120"/>
              <a:ea typeface="標楷體" pitchFamily="65" charset="-12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21"/>
          </p:nvPr>
        </p:nvSpPr>
        <p:spPr>
          <a:xfrm>
            <a:off x="7423349" y="4134539"/>
            <a:ext cx="1720652" cy="346605"/>
          </a:xfrm>
        </p:spPr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+mn-ea"/>
                <a:sym typeface="Calibri" panose="020F0502020204030204" pitchFamily="34" charset="0"/>
              </a:rPr>
              <a:t>6.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ea"/>
                <a:sym typeface="Calibri" panose="020F0502020204030204" pitchFamily="34" charset="0"/>
              </a:rPr>
              <a:t>引註資料</a:t>
            </a:r>
            <a:endParaRPr lang="zh-CN" altLang="en-US" dirty="0">
              <a:latin typeface="標楷體" pitchFamily="65" charset="-120"/>
              <a:ea typeface="標楷體" pitchFamily="65" charset="-12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zh-CN" altLang="en-US" dirty="0" smtClean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目</a:t>
            </a:r>
            <a:r>
              <a:rPr lang="zh-TW" altLang="en-US" dirty="0" smtClean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錄</a:t>
            </a:r>
            <a:endParaRPr lang="en-US" altLang="zh-CN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CONTENT</a:t>
            </a:r>
            <a:endParaRPr lang="zh-CN" altLang="en-US" sz="2400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98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266303" y="36638"/>
            <a:ext cx="3191272" cy="466725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ea"/>
                <a:sym typeface="Calibri" panose="020F0502020204030204" pitchFamily="34" charset="0"/>
              </a:rPr>
              <a:t>研究結果</a:t>
            </a:r>
            <a:endParaRPr lang="en-US" altLang="zh-CN" dirty="0" smtClean="0">
              <a:latin typeface="標楷體" pitchFamily="65" charset="-120"/>
              <a:ea typeface="標楷體" pitchFamily="65" charset="-120"/>
              <a:cs typeface="+mn-ea"/>
              <a:sym typeface="Calibri" panose="020F0502020204030204" pitchFamily="34" charset="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833883" y="1738309"/>
            <a:ext cx="7329042" cy="466725"/>
          </a:xfrm>
        </p:spPr>
        <p:txBody>
          <a:bodyPr/>
          <a:lstStyle/>
          <a:p>
            <a:r>
              <a:rPr lang="zh-TW" altLang="en-US" sz="1800" b="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1800" b="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z="1800" b="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zh-TW" sz="1800" b="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1800" b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適當</a:t>
            </a:r>
            <a:r>
              <a:rPr lang="zh-TW" altLang="zh-TW" sz="1800" b="0" dirty="0" smtClean="0">
                <a:latin typeface="標楷體" pitchFamily="65" charset="-120"/>
                <a:ea typeface="標楷體" pitchFamily="65" charset="-120"/>
              </a:rPr>
              <a:t>的使用</a:t>
            </a:r>
            <a:r>
              <a:rPr lang="en-US" altLang="zh-TW" sz="1800" b="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1800" b="0" dirty="0" smtClean="0">
                <a:latin typeface="標楷體" pitchFamily="65" charset="-120"/>
                <a:ea typeface="標楷體" pitchFamily="65" charset="-120"/>
              </a:rPr>
              <a:t>適合的網站</a:t>
            </a:r>
            <a:r>
              <a:rPr lang="en-US" altLang="zh-TW" sz="1800" b="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18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800" b="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1800" b="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z="1800" b="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zh-TW" sz="1800" b="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1800" b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適時</a:t>
            </a:r>
            <a:r>
              <a:rPr lang="zh-TW" altLang="zh-TW" sz="1800" b="0" dirty="0" smtClean="0">
                <a:latin typeface="標楷體" pitchFamily="65" charset="-120"/>
                <a:ea typeface="標楷體" pitchFamily="65" charset="-120"/>
              </a:rPr>
              <a:t>的使用</a:t>
            </a:r>
            <a:r>
              <a:rPr lang="en-US" altLang="zh-TW" sz="1800" b="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1800" b="0" dirty="0" smtClean="0">
                <a:latin typeface="標楷體" pitchFamily="65" charset="-120"/>
                <a:ea typeface="標楷體" pitchFamily="65" charset="-120"/>
              </a:rPr>
              <a:t>做好時間的規劃</a:t>
            </a:r>
            <a:r>
              <a:rPr lang="en-US" altLang="zh-TW" sz="1800" b="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18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800" b="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1800" b="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z="1800" b="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zh-TW" sz="1800" b="0" dirty="0" smtClean="0">
                <a:latin typeface="標楷體" pitchFamily="65" charset="-120"/>
                <a:ea typeface="標楷體" pitchFamily="65" charset="-120"/>
              </a:rPr>
              <a:t>）家庭的</a:t>
            </a:r>
            <a:r>
              <a:rPr lang="zh-TW" altLang="zh-TW" sz="1800" b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溝通</a:t>
            </a:r>
            <a:r>
              <a:rPr lang="en-US" altLang="zh-TW" sz="1800" b="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1800" b="0" dirty="0" smtClean="0">
                <a:latin typeface="標楷體" pitchFamily="65" charset="-120"/>
                <a:ea typeface="標楷體" pitchFamily="65" charset="-120"/>
              </a:rPr>
              <a:t>討論出不違反家庭的使用條約</a:t>
            </a:r>
            <a:r>
              <a:rPr lang="en-US" altLang="zh-TW" sz="1800" b="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18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800" b="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1800" b="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z="1800" b="0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zh-TW" sz="1800" b="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1800" b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不耽誤現實生活</a:t>
            </a:r>
            <a:r>
              <a:rPr lang="en-US" altLang="zh-TW" sz="1800" b="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1800" b="0" dirty="0" smtClean="0">
                <a:latin typeface="標楷體" pitchFamily="65" charset="-120"/>
                <a:ea typeface="標楷體" pitchFamily="65" charset="-120"/>
              </a:rPr>
              <a:t>不要因為使用網路而耽誤了課業、工作</a:t>
            </a:r>
            <a:r>
              <a:rPr lang="en-US" altLang="zh-TW" sz="1800" b="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1800" b="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1800" b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椭圆 5"/>
          <p:cNvSpPr>
            <a:spLocks noChangeAspect="1"/>
          </p:cNvSpPr>
          <p:nvPr/>
        </p:nvSpPr>
        <p:spPr>
          <a:xfrm flipV="1">
            <a:off x="652017" y="1136683"/>
            <a:ext cx="181866" cy="2539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6775" y="994311"/>
            <a:ext cx="4019550" cy="52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400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如何正確的使用網路</a:t>
            </a:r>
            <a:endParaRPr lang="zh-TW" altLang="en-US" sz="2400" kern="0" dirty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sp>
        <p:nvSpPr>
          <p:cNvPr id="6" name="燕尾形向右箭號 5"/>
          <p:cNvSpPr/>
          <p:nvPr/>
        </p:nvSpPr>
        <p:spPr>
          <a:xfrm>
            <a:off x="266303" y="2205034"/>
            <a:ext cx="924322" cy="528641"/>
          </a:xfrm>
          <a:prstGeom prst="notchedRightArrow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75842" y="4162425"/>
            <a:ext cx="7539483" cy="219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）保持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登入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安全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不要用預設密碼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）保持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電腦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瀏覽器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安全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隨時更新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）了解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身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份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詐騙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真實身份的真偽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下載連結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附加檔案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信件未必是真的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安全連線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不要用未知無線網路上網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六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信用卡和金融簽帳卡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信用卡通常有額外防護機制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TW" altLang="en-US" kern="0" dirty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sp>
        <p:nvSpPr>
          <p:cNvPr id="8" name="椭圆 5"/>
          <p:cNvSpPr>
            <a:spLocks noChangeAspect="1"/>
          </p:cNvSpPr>
          <p:nvPr/>
        </p:nvSpPr>
        <p:spPr>
          <a:xfrm flipV="1">
            <a:off x="775842" y="3600450"/>
            <a:ext cx="181866" cy="2539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57708" y="3400702"/>
            <a:ext cx="2795142" cy="52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400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網路世界的規範</a:t>
            </a:r>
            <a:endParaRPr lang="zh-TW" altLang="en-US" sz="2400" kern="0" dirty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sp>
        <p:nvSpPr>
          <p:cNvPr id="10" name="燕尾形向右箭號 9"/>
          <p:cNvSpPr/>
          <p:nvPr/>
        </p:nvSpPr>
        <p:spPr>
          <a:xfrm>
            <a:off x="333498" y="4829175"/>
            <a:ext cx="1000769" cy="523876"/>
          </a:xfrm>
          <a:prstGeom prst="notchedRightArrow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62299" y="6046016"/>
            <a:ext cx="53054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取自</a:t>
            </a:r>
            <a:r>
              <a:rPr kumimoji="1" lang="zh-TW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（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TREND LABS </a:t>
            </a:r>
            <a:r>
              <a:rPr kumimoji="1" lang="zh-TW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趨勢科技全球技術支援與研發中心，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2012</a:t>
            </a:r>
            <a:r>
              <a:rPr kumimoji="1" lang="zh-TW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rPr>
              <a:t>）</a:t>
            </a:r>
            <a:endParaRPr kumimoji="1" lang="zh-TW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28056" y="3294359"/>
            <a:ext cx="17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取自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王倩倩，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2012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025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66302" y="36638"/>
            <a:ext cx="4210448" cy="466725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ea"/>
                <a:sym typeface="Calibri" panose="020F0502020204030204" pitchFamily="34" charset="0"/>
              </a:rPr>
              <a:t>研究結果</a:t>
            </a:r>
            <a:endParaRPr lang="en-US" altLang="zh-CN" dirty="0">
              <a:latin typeface="標楷體" pitchFamily="65" charset="-120"/>
              <a:ea typeface="標楷體" pitchFamily="65" charset="-12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 flipH="1">
            <a:off x="411895" y="968302"/>
            <a:ext cx="125453" cy="1672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00075" y="725694"/>
            <a:ext cx="238125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800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訪談內容分析</a:t>
            </a:r>
            <a:endParaRPr lang="en-US" altLang="zh-TW" sz="2800" kern="0" dirty="0" smtClean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xmlns="" val="3445132026"/>
              </p:ext>
            </p:extLst>
          </p:nvPr>
        </p:nvGraphicFramePr>
        <p:xfrm>
          <a:off x="1019175" y="1378180"/>
          <a:ext cx="7105650" cy="49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543050" y="2200275"/>
            <a:ext cx="139065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800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青少年</a:t>
            </a:r>
            <a:endParaRPr lang="zh-TW" altLang="en-US" sz="2800" kern="0" dirty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571625" y="4867275"/>
            <a:ext cx="1390650" cy="598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800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 教師</a:t>
            </a:r>
            <a:endParaRPr lang="zh-TW" altLang="en-US" sz="2800" kern="0" dirty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95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1193800" y="2676907"/>
            <a:ext cx="7632304" cy="1200329"/>
          </a:xfrm>
        </p:spPr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Calibri" panose="020F0502020204030204" pitchFamily="34" charset="0"/>
              </a:rPr>
              <a:t>5.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Calibri" panose="020F0502020204030204" pitchFamily="34" charset="0"/>
              </a:rPr>
              <a:t>結論</a:t>
            </a:r>
            <a:endParaRPr lang="zh-CN" altLang="en-US" dirty="0">
              <a:latin typeface="標楷體" pitchFamily="65" charset="-120"/>
              <a:ea typeface="標楷體" pitchFamily="65" charset="-120"/>
              <a:sym typeface="Calibri" panose="020F050202020403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501879" y="6299201"/>
            <a:ext cx="294878" cy="393171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081991" y="6299201"/>
            <a:ext cx="294878" cy="393171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662104" y="6299201"/>
            <a:ext cx="294878" cy="393171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242216" y="6299201"/>
            <a:ext cx="294878" cy="393171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7778095" y="6240224"/>
            <a:ext cx="383342" cy="51112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402439" y="6299201"/>
            <a:ext cx="294878" cy="393171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37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1" y="36514"/>
            <a:ext cx="1613297" cy="466725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PART</a:t>
            </a:r>
            <a:endParaRPr lang="en-US" altLang="zh-CN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 rot="16200000">
            <a:off x="2094130" y="-2094129"/>
            <a:ext cx="540000" cy="4728257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85700" dirty="0">
              <a:solidFill>
                <a:schemeClr val="accent5">
                  <a:alpha val="8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 rot="5400000">
            <a:off x="8098040" y="5812040"/>
            <a:ext cx="540000" cy="1551920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85700" dirty="0">
              <a:solidFill>
                <a:schemeClr val="accent5">
                  <a:alpha val="8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61925" y="-130568"/>
            <a:ext cx="2305050" cy="670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3200" b="1" kern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結論</a:t>
            </a:r>
            <a:endParaRPr lang="zh-TW" altLang="en-US" sz="3200" b="1" kern="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59998" y="786780"/>
            <a:ext cx="87365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沉迷網路成因及影響：</a:t>
            </a:r>
            <a:endParaRPr lang="en-US" altLang="zh-TW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青少年</a:t>
            </a:r>
            <a:r>
              <a:rPr lang="zh-TW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沉迷網路</a:t>
            </a:r>
            <a:r>
              <a:rPr lang="zh-TW" altLang="zh-TW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大多因為</a:t>
            </a:r>
            <a:r>
              <a:rPr lang="zh-TW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舒解來自</a:t>
            </a:r>
            <a:r>
              <a:rPr lang="zh-TW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生活的壓力</a:t>
            </a:r>
            <a:r>
              <a:rPr lang="zh-TW" altLang="zh-TW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卻忘</a:t>
            </a:r>
            <a:r>
              <a:rPr lang="zh-TW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了</a:t>
            </a:r>
            <a:r>
              <a:rPr lang="zh-TW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「舒壓」</a:t>
            </a:r>
            <a:r>
              <a:rPr lang="zh-TW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的本意，卻又形成另一個遊戲中的</a:t>
            </a:r>
            <a:r>
              <a:rPr lang="zh-TW" altLang="zh-TW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壓力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網路</a:t>
            </a:r>
            <a:r>
              <a:rPr lang="zh-TW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沉迷</a:t>
            </a:r>
            <a:r>
              <a:rPr lang="zh-TW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問題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已愈漸嚴重。</a:t>
            </a:r>
            <a:r>
              <a:rPr lang="zh-TW" altLang="zh-TW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家長們潛意識</a:t>
            </a:r>
            <a:r>
              <a:rPr lang="zh-TW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裡認為「網路過當使用</a:t>
            </a:r>
            <a:r>
              <a:rPr lang="zh-TW" altLang="zh-TW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對</a:t>
            </a:r>
            <a:r>
              <a:rPr lang="zh-TW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孩子不是一件恰當的事</a:t>
            </a:r>
            <a:r>
              <a:rPr lang="zh-TW" altLang="zh-TW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他們</a:t>
            </a:r>
            <a:r>
              <a:rPr lang="zh-TW" altLang="zh-TW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盡力</a:t>
            </a:r>
            <a:r>
              <a:rPr lang="zh-TW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阻止孩子過當</a:t>
            </a:r>
            <a:r>
              <a:rPr lang="zh-TW" altLang="zh-TW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使用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，因而造成親子衝突。</a:t>
            </a:r>
            <a:endParaRPr lang="zh-TW" altLang="zh-TW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探討網路</a:t>
            </a:r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帶</a:t>
            </a: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給現代</a:t>
            </a:r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青少年的</a:t>
            </a: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影響：</a:t>
            </a:r>
            <a:endParaRPr lang="en-US" altLang="zh-TW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如何使用</a:t>
            </a:r>
            <a:r>
              <a:rPr lang="zh-TW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很重要</a:t>
            </a:r>
            <a:r>
              <a:rPr lang="zh-TW" altLang="zh-TW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適時</a:t>
            </a:r>
            <a:r>
              <a:rPr lang="zh-TW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適當</a:t>
            </a:r>
            <a:r>
              <a:rPr lang="zh-TW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的使用</a:t>
            </a:r>
            <a:r>
              <a:rPr lang="zh-TW" altLang="zh-TW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，才</a:t>
            </a:r>
            <a:r>
              <a:rPr lang="zh-TW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不會讓</a:t>
            </a:r>
            <a:r>
              <a:rPr lang="zh-TW" altLang="zh-TW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青少年沉迷</a:t>
            </a:r>
            <a:r>
              <a:rPr lang="zh-TW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虛幻的網路世界中</a:t>
            </a:r>
            <a:r>
              <a:rPr lang="zh-TW" altLang="zh-TW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學校</a:t>
            </a:r>
            <a:r>
              <a:rPr lang="zh-TW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、家長、同儕更是將青少年</a:t>
            </a:r>
            <a:r>
              <a:rPr lang="zh-TW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拉回正軌</a:t>
            </a:r>
            <a:r>
              <a:rPr lang="zh-TW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的重要因素</a:t>
            </a:r>
            <a:r>
              <a:rPr lang="zh-TW" altLang="zh-TW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zh-TW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7852" y="4214539"/>
            <a:ext cx="79101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en-US" sz="20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探究網路</a:t>
            </a:r>
            <a:r>
              <a:rPr lang="zh-TW" altLang="en-US" sz="2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利弊：</a:t>
            </a:r>
            <a:endParaRPr lang="en-US" altLang="zh-TW" sz="20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    利</a:t>
            </a:r>
            <a:r>
              <a:rPr lang="zh-TW" altLang="en-US" sz="2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的部分可分為知識、社交、心理層面；而</a:t>
            </a:r>
            <a:r>
              <a:rPr lang="zh-TW" altLang="en-US" sz="2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弊</a:t>
            </a:r>
            <a:r>
              <a:rPr lang="zh-TW" altLang="en-US" sz="2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的部份可分為生</a:t>
            </a:r>
            <a:endParaRPr lang="en-US" altLang="zh-TW" sz="20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理、心理、精神層面。</a:t>
            </a:r>
            <a:r>
              <a:rPr lang="zh-TW" altLang="zh-TW" sz="2000" b="1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網路也是</a:t>
            </a:r>
            <a:r>
              <a:rPr lang="zh-TW" altLang="zh-TW" sz="2000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我們</a:t>
            </a:r>
            <a:r>
              <a:rPr lang="zh-TW" altLang="zh-TW" sz="20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抒發心情</a:t>
            </a:r>
            <a:r>
              <a:rPr lang="zh-TW" altLang="zh-TW" sz="2000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的管道</a:t>
            </a:r>
            <a:r>
              <a:rPr lang="zh-TW" altLang="zh-TW" sz="2000" b="1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b="1" dirty="0" smtClean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2000" b="1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許多</a:t>
            </a:r>
            <a:r>
              <a:rPr lang="zh-TW" altLang="zh-TW" sz="2000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人容易沉迷於網路</a:t>
            </a:r>
            <a:r>
              <a:rPr lang="zh-TW" altLang="zh-TW" sz="2000" b="1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000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但我們應該在網路世界</a:t>
            </a:r>
            <a:r>
              <a:rPr lang="zh-TW" altLang="en-US" sz="2000" b="1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中找到</a:t>
            </a:r>
            <a:endParaRPr lang="en-US" altLang="zh-TW" sz="2000" b="1" dirty="0" smtClean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     屬於最適合自己的快樂空間。</a:t>
            </a:r>
            <a:endParaRPr lang="en-US" altLang="zh-TW" sz="2000" b="1" dirty="0" smtClean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000" b="1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    </a:t>
            </a:r>
            <a:endParaRPr lang="zh-TW" altLang="en-US" sz="2000" b="1" kern="0" dirty="0">
              <a:solidFill>
                <a:srgbClr val="FFFFFF"/>
              </a:solidFill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77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1193800" y="2676907"/>
            <a:ext cx="7632304" cy="1200329"/>
          </a:xfrm>
        </p:spPr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Calibri" panose="020F0502020204030204" pitchFamily="34" charset="0"/>
              </a:rPr>
              <a:t>6.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Calibri" panose="020F0502020204030204" pitchFamily="34" charset="0"/>
              </a:rPr>
              <a:t>引註資料</a:t>
            </a:r>
            <a:endParaRPr lang="zh-CN" altLang="en-US" dirty="0">
              <a:latin typeface="標楷體" pitchFamily="65" charset="-120"/>
              <a:ea typeface="標楷體" pitchFamily="65" charset="-120"/>
              <a:sym typeface="Calibri" panose="020F050202020403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501879" y="6299201"/>
            <a:ext cx="294878" cy="393171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081991" y="6299201"/>
            <a:ext cx="294878" cy="393171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662104" y="6299201"/>
            <a:ext cx="294878" cy="393171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242216" y="6299201"/>
            <a:ext cx="294878" cy="393171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822328" y="6299201"/>
            <a:ext cx="294878" cy="393171"/>
          </a:xfrm>
          <a:prstGeom prst="ellipse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402437" y="6235753"/>
            <a:ext cx="383342" cy="51112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33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Calibri" panose="020F0502020204030204" pitchFamily="34" charset="0"/>
              </a:rPr>
              <a:t>引註資料</a:t>
            </a:r>
            <a:endParaRPr lang="zh-CN" altLang="en-US" dirty="0">
              <a:latin typeface="標楷體" pitchFamily="65" charset="-120"/>
              <a:ea typeface="標楷體" pitchFamily="65" charset="-120"/>
              <a:sym typeface="Calibri" panose="020F050202020403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04875" y="695325"/>
            <a:ext cx="6572250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hlinkClick r:id="rId2"/>
              </a:rPr>
              <a:t>1.陳曉莉</a:t>
            </a:r>
            <a:r>
              <a:rPr lang="en-US" altLang="zh-TW" u="sng" dirty="0">
                <a:latin typeface="標楷體" pitchFamily="65" charset="-120"/>
                <a:ea typeface="標楷體" pitchFamily="65" charset="-120"/>
              </a:rPr>
              <a:t>(2004)</a:t>
            </a:r>
            <a:r>
              <a:rPr lang="zh-TW" altLang="zh-TW" u="sng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u="sng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青少年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上網花最多時間在線上遊戲與即時通訊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2018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日，取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自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u="sng" dirty="0" smtClean="0">
                <a:latin typeface="標楷體" pitchFamily="65" charset="-120"/>
                <a:ea typeface="標楷體" pitchFamily="65" charset="-120"/>
                <a:hlinkClick r:id="rId3"/>
              </a:rPr>
              <a:t>http</a:t>
            </a:r>
            <a:r>
              <a:rPr lang="en-US" altLang="zh-TW" u="sng" dirty="0">
                <a:latin typeface="標楷體" pitchFamily="65" charset="-120"/>
                <a:ea typeface="標楷體" pitchFamily="65" charset="-120"/>
                <a:hlinkClick r:id="rId3"/>
              </a:rPr>
              <a:t>://www.ithome.com.tw/node/25113</a:t>
            </a:r>
            <a:endParaRPr lang="zh-TW" altLang="zh-TW" u="sng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b="1" u="sng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b="1" u="sng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王</a:t>
            </a:r>
            <a:r>
              <a:rPr lang="zh-TW" altLang="zh-TW" b="1" u="sng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倩倩</a:t>
            </a:r>
            <a:r>
              <a:rPr lang="en-US" altLang="zh-TW" u="sng" dirty="0">
                <a:latin typeface="標楷體" pitchFamily="65" charset="-120"/>
                <a:ea typeface="標楷體" pitchFamily="65" charset="-120"/>
              </a:rPr>
              <a:t>(2012) </a:t>
            </a:r>
            <a:r>
              <a:rPr lang="zh-TW" altLang="zh-TW" u="sng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u="sng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為何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青少年容易對網路遊戲上癮？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2018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日，取自</a:t>
            </a:r>
            <a:r>
              <a:rPr lang="en-US" altLang="zh-TW" u="sng" dirty="0">
                <a:latin typeface="標楷體" pitchFamily="65" charset="-120"/>
                <a:ea typeface="標楷體" pitchFamily="65" charset="-120"/>
                <a:hlinkClick r:id="rId4"/>
              </a:rPr>
              <a:t>https://info.babyhome.com.tw/article/6743</a:t>
            </a:r>
            <a:endParaRPr lang="zh-TW" altLang="zh-TW" b="1" u="sng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b="1" dirty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b="1" u="sng" dirty="0" smtClean="0">
                <a:ln>
                  <a:solidFill>
                    <a:schemeClr val="tx2"/>
                  </a:solidFill>
                </a:ln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b="1" u="sng" dirty="0" smtClean="0">
                <a:ln>
                  <a:solidFill>
                    <a:schemeClr val="tx2"/>
                  </a:solidFill>
                </a:ln>
                <a:latin typeface="標楷體" pitchFamily="65" charset="-120"/>
                <a:ea typeface="標楷體" pitchFamily="65" charset="-120"/>
              </a:rPr>
              <a:t>開心</a:t>
            </a:r>
            <a:r>
              <a:rPr lang="zh-TW" altLang="zh-TW" b="1" u="sng" dirty="0">
                <a:ln>
                  <a:solidFill>
                    <a:schemeClr val="tx2"/>
                  </a:solidFill>
                </a:ln>
                <a:latin typeface="標楷體" pitchFamily="65" charset="-120"/>
                <a:ea typeface="標楷體" pitchFamily="65" charset="-120"/>
              </a:rPr>
              <a:t>不停</a:t>
            </a:r>
            <a:r>
              <a:rPr lang="en-US" altLang="zh-TW" u="sng" dirty="0">
                <a:latin typeface="標楷體" pitchFamily="65" charset="-120"/>
                <a:ea typeface="標楷體" pitchFamily="65" charset="-120"/>
              </a:rPr>
              <a:t>(2016)</a:t>
            </a:r>
            <a:r>
              <a:rPr lang="zh-TW" altLang="zh-TW" u="sng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u="sng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遊戲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成癮，如何才能戒掉「網遊癮」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2018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日，取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自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u="sng" dirty="0" smtClean="0">
                <a:latin typeface="標楷體" pitchFamily="65" charset="-120"/>
                <a:ea typeface="標楷體" pitchFamily="65" charset="-120"/>
                <a:hlinkClick r:id="rId5"/>
              </a:rPr>
              <a:t>https</a:t>
            </a:r>
            <a:r>
              <a:rPr lang="en-US" altLang="zh-TW" u="sng" dirty="0">
                <a:latin typeface="標楷體" pitchFamily="65" charset="-120"/>
                <a:ea typeface="標楷體" pitchFamily="65" charset="-120"/>
                <a:hlinkClick r:id="rId5"/>
              </a:rPr>
              <a:t>://</a:t>
            </a:r>
            <a:r>
              <a:rPr lang="en-US" altLang="zh-TW" u="sng" dirty="0" smtClean="0">
                <a:latin typeface="標楷體" pitchFamily="65" charset="-120"/>
                <a:ea typeface="標楷體" pitchFamily="65" charset="-120"/>
                <a:hlinkClick r:id="rId5"/>
              </a:rPr>
              <a:t>kknews.cc/zh-tw/game/qvkpjy.html</a:t>
            </a:r>
            <a:endParaRPr lang="en-US" altLang="zh-TW" u="sng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u="sng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u="sng" cap="all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latin typeface="標楷體" pitchFamily="65" charset="-120"/>
                <a:ea typeface="標楷體" pitchFamily="65" charset="-120"/>
                <a:hlinkClick r:id="rId6"/>
              </a:rPr>
              <a:t>4.TREND </a:t>
            </a:r>
            <a:r>
              <a:rPr lang="en-US" altLang="zh-TW" u="sng" cap="all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latin typeface="標楷體" pitchFamily="65" charset="-120"/>
                <a:ea typeface="標楷體" pitchFamily="65" charset="-120"/>
                <a:hlinkClick r:id="rId6"/>
              </a:rPr>
              <a:t>LABS </a:t>
            </a:r>
            <a:r>
              <a:rPr lang="en-US" altLang="zh-TW" u="sng" cap="all" dirty="0" err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latin typeface="標楷體" pitchFamily="65" charset="-120"/>
                <a:ea typeface="標楷體" pitchFamily="65" charset="-120"/>
                <a:hlinkClick r:id="rId6"/>
              </a:rPr>
              <a:t>趨勢科技全球技術支援與研發中心</a:t>
            </a:r>
            <a:r>
              <a:rPr lang="en-US" altLang="zh-TW" u="sng" dirty="0">
                <a:latin typeface="標楷體" pitchFamily="65" charset="-120"/>
                <a:ea typeface="標楷體" pitchFamily="65" charset="-120"/>
              </a:rPr>
              <a:t>(2012)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青少年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兒童上網安全》六個安全玩網路遊戲的小秘訣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2018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日，取自</a:t>
            </a:r>
            <a:r>
              <a:rPr lang="en-US" altLang="zh-TW" u="sng" dirty="0">
                <a:latin typeface="標楷體" pitchFamily="65" charset="-120"/>
                <a:ea typeface="標楷體" pitchFamily="65" charset="-120"/>
                <a:hlinkClick r:id="rId7"/>
              </a:rPr>
              <a:t>https://blog.trendmicro.com.tw/?</a:t>
            </a:r>
            <a:r>
              <a:rPr lang="en-US" altLang="zh-TW" u="sng" dirty="0" smtClean="0">
                <a:latin typeface="標楷體" pitchFamily="65" charset="-120"/>
                <a:ea typeface="標楷體" pitchFamily="65" charset="-120"/>
                <a:hlinkClick r:id="rId7"/>
              </a:rPr>
              <a:t>p=1571</a:t>
            </a:r>
            <a:endParaRPr lang="en-US" altLang="zh-TW" u="sng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u="sng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endParaRPr lang="zh-TW" altLang="zh-TW" u="sng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TW" altLang="en-US" sz="2000" kern="0" dirty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74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266303" y="36638"/>
            <a:ext cx="2067322" cy="466725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引註資料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76324" y="1247775"/>
            <a:ext cx="6562725" cy="428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u="sng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u="sng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大紀元</a:t>
            </a:r>
            <a:r>
              <a:rPr lang="en-US" altLang="zh-TW" u="sng" dirty="0">
                <a:latin typeface="標楷體" pitchFamily="65" charset="-120"/>
                <a:ea typeface="標楷體" pitchFamily="65" charset="-120"/>
              </a:rPr>
              <a:t>(2017) </a:t>
            </a:r>
            <a:r>
              <a:rPr lang="zh-TW" altLang="zh-TW" u="sng" dirty="0">
                <a:latin typeface="標楷體" pitchFamily="65" charset="-120"/>
                <a:ea typeface="標楷體" pitchFamily="65" charset="-120"/>
              </a:rPr>
              <a:t>。網路成癮症。</a:t>
            </a:r>
            <a:endParaRPr lang="en-US" altLang="zh-TW" u="sng" dirty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2018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日，取自</a:t>
            </a:r>
          </a:p>
          <a:p>
            <a:r>
              <a:rPr lang="en-US" altLang="zh-TW" u="sng" dirty="0" smtClean="0">
                <a:latin typeface="標楷體" pitchFamily="65" charset="-120"/>
                <a:ea typeface="標楷體" pitchFamily="65" charset="-120"/>
                <a:hlinkClick r:id="rId2"/>
              </a:rPr>
              <a:t>http</a:t>
            </a:r>
            <a:r>
              <a:rPr lang="en-US" altLang="zh-TW" u="sng" dirty="0">
                <a:latin typeface="標楷體" pitchFamily="65" charset="-120"/>
                <a:ea typeface="標楷體" pitchFamily="65" charset="-120"/>
                <a:hlinkClick r:id="rId2"/>
              </a:rPr>
              <a:t>://www.epochtimes.com.tw/n196451/%</a:t>
            </a:r>
            <a:r>
              <a:rPr lang="en-US" altLang="zh-TW" u="sng" dirty="0" smtClean="0">
                <a:latin typeface="標楷體" pitchFamily="65" charset="-120"/>
                <a:ea typeface="標楷體" pitchFamily="65" charset="-120"/>
                <a:hlinkClick r:id="rId2"/>
              </a:rPr>
              <a:t>E7%B6%B2%E8%B7%AF%E6%88%90%E7%99%AE%E7%97%87.html</a:t>
            </a:r>
            <a:endParaRPr lang="en-US" altLang="zh-TW" u="sng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u="sng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u="sng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u="sng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王智弘</a:t>
            </a:r>
            <a:r>
              <a:rPr lang="en-US" altLang="zh-TW" u="sng" dirty="0">
                <a:latin typeface="標楷體" pitchFamily="65" charset="-120"/>
                <a:ea typeface="標楷體" pitchFamily="65" charset="-120"/>
              </a:rPr>
              <a:t>(2009)</a:t>
            </a:r>
            <a:r>
              <a:rPr lang="zh-TW" altLang="zh-TW" u="sng" dirty="0">
                <a:latin typeface="標楷體" pitchFamily="65" charset="-120"/>
                <a:ea typeface="標楷體" pitchFamily="65" charset="-120"/>
              </a:rPr>
              <a:t>。網路成癮問題</a:t>
            </a:r>
            <a:r>
              <a:rPr lang="en-US" altLang="zh-TW" u="sng" dirty="0">
                <a:latin typeface="標楷體" pitchFamily="65" charset="-120"/>
                <a:ea typeface="標楷體" pitchFamily="65" charset="-120"/>
              </a:rPr>
              <a:t>Q&amp;A</a:t>
            </a:r>
            <a:r>
              <a:rPr lang="zh-TW" altLang="zh-TW" u="sng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u="sng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2018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日，取自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u="sng" dirty="0" smtClean="0">
                <a:latin typeface="標楷體" pitchFamily="65" charset="-120"/>
                <a:ea typeface="標楷體" pitchFamily="65" charset="-120"/>
                <a:hlinkClick r:id="rId3"/>
              </a:rPr>
              <a:t>http</a:t>
            </a:r>
            <a:r>
              <a:rPr lang="en-US" altLang="zh-TW" u="sng" dirty="0">
                <a:latin typeface="標楷體" pitchFamily="65" charset="-120"/>
                <a:ea typeface="標楷體" pitchFamily="65" charset="-120"/>
                <a:hlinkClick r:id="rId3"/>
              </a:rPr>
              <a:t>://iad.heart.net.tw/Q&amp;A-07.html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b="1" u="sng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7. </a:t>
            </a:r>
            <a:r>
              <a:rPr lang="zh-TW" altLang="zh-TW" b="1" u="sng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吳明燁、洪慧芳</a:t>
            </a:r>
            <a:r>
              <a:rPr lang="en-US" altLang="zh-TW" u="sng" dirty="0">
                <a:latin typeface="標楷體" pitchFamily="65" charset="-120"/>
                <a:ea typeface="標楷體" pitchFamily="65" charset="-120"/>
              </a:rPr>
              <a:t>(2007)</a:t>
            </a:r>
            <a:r>
              <a:rPr lang="zh-TW" altLang="zh-TW" u="sng" dirty="0" smtClean="0">
                <a:latin typeface="標楷體" pitchFamily="65" charset="-120"/>
                <a:ea typeface="標楷體" pitchFamily="65" charset="-120"/>
              </a:rPr>
              <a:t>。孩子</a:t>
            </a:r>
            <a:r>
              <a:rPr lang="zh-TW" altLang="zh-TW" u="sng" dirty="0">
                <a:latin typeface="標楷體" pitchFamily="65" charset="-120"/>
                <a:ea typeface="標楷體" pitchFamily="65" charset="-120"/>
              </a:rPr>
              <a:t>回家只上網怎麼辦？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台北市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美商麥格羅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‧希爾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國際股份有限公司，台灣分公司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2018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日。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endParaRPr lang="zh-TW" altLang="zh-TW" u="sng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TW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1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24000" r="-24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73431" y="1127745"/>
            <a:ext cx="5358839" cy="3154710"/>
          </a:xfrm>
          <a:prstGeom prst="rect">
            <a:avLst/>
          </a:prstGeom>
          <a:noFill/>
          <a:effectLst>
            <a:reflection blurRad="38100" stA="54000" endPos="39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19900" b="1" spc="-3000" dirty="0">
                <a:solidFill>
                  <a:schemeClr val="accent1">
                    <a:alpha val="80000"/>
                  </a:schemeClr>
                </a:solidFill>
                <a:effectLst>
                  <a:reflection blurRad="76200" stA="61000" endPos="45500" dir="5400000" sy="-100000" algn="bl" rotWithShape="0"/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T</a:t>
            </a:r>
            <a:r>
              <a:rPr lang="en-US" altLang="zh-CN" sz="19900" b="1" spc="-3000" dirty="0">
                <a:solidFill>
                  <a:schemeClr val="accent2">
                    <a:alpha val="80000"/>
                  </a:schemeClr>
                </a:solidFill>
                <a:effectLst>
                  <a:reflection blurRad="76200" stA="61000" endPos="45500" dir="5400000" sy="-100000" algn="bl" rotWithShape="0"/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h</a:t>
            </a:r>
            <a:r>
              <a:rPr lang="en-US" altLang="zh-CN" sz="19900" b="1" spc="-3000" dirty="0">
                <a:solidFill>
                  <a:schemeClr val="accent3">
                    <a:alpha val="80000"/>
                  </a:schemeClr>
                </a:solidFill>
                <a:effectLst>
                  <a:reflection blurRad="76200" stA="61000" endPos="45500" dir="5400000" sy="-100000" algn="bl" rotWithShape="0"/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</a:t>
            </a:r>
            <a:r>
              <a:rPr lang="en-US" altLang="zh-CN" sz="19900" b="1" spc="-3000" dirty="0">
                <a:solidFill>
                  <a:schemeClr val="accent4">
                    <a:alpha val="80000"/>
                  </a:schemeClr>
                </a:solidFill>
                <a:effectLst>
                  <a:reflection blurRad="76200" stA="61000" endPos="45500" dir="5400000" sy="-100000" algn="bl" rotWithShape="0"/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n</a:t>
            </a:r>
            <a:r>
              <a:rPr lang="en-US" altLang="zh-CN" sz="19900" b="1" spc="-3000" dirty="0">
                <a:solidFill>
                  <a:schemeClr val="accent6">
                    <a:alpha val="80000"/>
                  </a:schemeClr>
                </a:solidFill>
                <a:effectLst>
                  <a:reflection blurRad="76200" stA="61000" endPos="45500" dir="5400000" sy="-100000" algn="bl" rotWithShape="0"/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k</a:t>
            </a:r>
            <a:r>
              <a:rPr lang="en-US" altLang="zh-CN" sz="19900" b="1" spc="-3000" dirty="0">
                <a:solidFill>
                  <a:schemeClr val="accent5">
                    <a:alpha val="80000"/>
                  </a:schemeClr>
                </a:solidFill>
                <a:effectLst>
                  <a:reflection blurRad="76200" stA="61000" endPos="45500" dir="5400000" sy="-100000" algn="bl" rotWithShape="0"/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s</a:t>
            </a:r>
            <a:endParaRPr lang="zh-CN" altLang="en-US" sz="19900" b="1" spc="-3000" dirty="0">
              <a:solidFill>
                <a:schemeClr val="accent5">
                  <a:alpha val="80000"/>
                </a:schemeClr>
              </a:solidFill>
              <a:effectLst>
                <a:reflection blurRad="76200" stA="61000" endPos="45500" dir="5400000" sy="-100000" algn="bl" rotWithShape="0"/>
              </a:effectLst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448049" y="5211199"/>
            <a:ext cx="5495925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4400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謝謝聆聽，不吝指教</a:t>
            </a:r>
            <a:endParaRPr lang="zh-TW" altLang="en-US" sz="4400" kern="0" dirty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42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1193800" y="2676907"/>
            <a:ext cx="7632304" cy="1200329"/>
          </a:xfrm>
        </p:spPr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Calibri" panose="020F0502020204030204" pitchFamily="34" charset="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Calibri" panose="020F0502020204030204" pitchFamily="34" charset="0"/>
              </a:rPr>
              <a:t>前言</a:t>
            </a:r>
            <a:endParaRPr lang="zh-CN" altLang="en-US" dirty="0">
              <a:latin typeface="標楷體" pitchFamily="65" charset="-120"/>
              <a:ea typeface="標楷體" pitchFamily="65" charset="-120"/>
              <a:sym typeface="Calibri" panose="020F0502020204030204" pitchFamily="34" charset="0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5413415" y="6240224"/>
            <a:ext cx="383342" cy="5111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081991" y="6299201"/>
            <a:ext cx="294878" cy="393171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662104" y="6299201"/>
            <a:ext cx="294878" cy="393171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242216" y="6299201"/>
            <a:ext cx="294878" cy="393171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822328" y="6299201"/>
            <a:ext cx="294878" cy="393171"/>
          </a:xfrm>
          <a:prstGeom prst="ellipse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402439" y="6299201"/>
            <a:ext cx="294878" cy="393171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71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66302" y="36638"/>
            <a:ext cx="2791223" cy="466725"/>
          </a:xfrm>
        </p:spPr>
        <p:txBody>
          <a:bodyPr/>
          <a:lstStyle/>
          <a:p>
            <a:r>
              <a:rPr lang="en-US" altLang="zh-CN" dirty="0" smtClean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 panose="020F0502020204030204" pitchFamily="34" charset="0"/>
              </a:rPr>
              <a:t>研究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 panose="020F0502020204030204" pitchFamily="34" charset="0"/>
              </a:rPr>
              <a:t>動機</a:t>
            </a:r>
            <a:endParaRPr lang="en-US" altLang="zh-CN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 flipH="1">
            <a:off x="444411" y="878557"/>
            <a:ext cx="1654076" cy="10359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 panose="020F0502020204030204" pitchFamily="34" charset="0"/>
              </a:rPr>
              <a:t>動機</a:t>
            </a:r>
            <a:endParaRPr lang="zh-CN" altLang="en-US" sz="320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47725" y="2133599"/>
            <a:ext cx="77819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越來越發達，對現在的人已經算是</a:t>
            </a:r>
            <a:r>
              <a:rPr lang="zh-TW" altLang="zh-TW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不可或缺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的一部分，雖然對人類造福非常大，但這也伴隨著許多的問題，這也成為了我們研究的動機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。希望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可以找出對</a:t>
            </a:r>
            <a:r>
              <a:rPr lang="zh-TW" altLang="zh-TW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網路利弊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最完美的探究，並且把討論到的方法與結果，真實的應用在生活中。</a:t>
            </a:r>
            <a:endParaRPr lang="zh-TW" altLang="en-US" sz="2800" kern="0" dirty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pic>
        <p:nvPicPr>
          <p:cNvPr id="6" name="Picture 2" descr="E:\美蘭\插畫\分隔線\1323867373-275852228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02315"/>
            <a:ext cx="9077325" cy="358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311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66303" y="36638"/>
            <a:ext cx="3534172" cy="466725"/>
          </a:xfrm>
        </p:spPr>
        <p:txBody>
          <a:bodyPr/>
          <a:lstStyle/>
          <a:p>
            <a:r>
              <a:rPr lang="en-US" altLang="zh-CN" dirty="0" smtClean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ea"/>
                <a:sym typeface="Calibri" panose="020F0502020204030204" pitchFamily="34" charset="0"/>
              </a:rPr>
              <a:t>研究流程</a:t>
            </a:r>
            <a:endParaRPr lang="en-US" altLang="zh-CN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9942" y="1170199"/>
            <a:ext cx="4962525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组合 26"/>
          <p:cNvGrpSpPr/>
          <p:nvPr/>
        </p:nvGrpSpPr>
        <p:grpSpPr>
          <a:xfrm>
            <a:off x="266303" y="2824982"/>
            <a:ext cx="8877697" cy="3144317"/>
            <a:chOff x="428597" y="2500694"/>
            <a:chExt cx="8429683" cy="2357066"/>
          </a:xfrm>
        </p:grpSpPr>
        <p:grpSp>
          <p:nvGrpSpPr>
            <p:cNvPr id="17" name="Group 33"/>
            <p:cNvGrpSpPr>
              <a:grpSpLocks/>
            </p:cNvGrpSpPr>
            <p:nvPr/>
          </p:nvGrpSpPr>
          <p:grpSpPr bwMode="auto">
            <a:xfrm>
              <a:off x="428597" y="2827091"/>
              <a:ext cx="8429683" cy="2030669"/>
              <a:chOff x="720" y="2987"/>
              <a:chExt cx="4006" cy="927"/>
            </a:xfrm>
          </p:grpSpPr>
          <p:sp>
            <p:nvSpPr>
              <p:cNvPr id="21" name="AutoShape 34"/>
              <p:cNvSpPr>
                <a:spLocks noChangeArrowheads="1"/>
              </p:cNvSpPr>
              <p:nvPr/>
            </p:nvSpPr>
            <p:spPr bwMode="gray">
              <a:xfrm>
                <a:off x="720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3333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AutoShape 35"/>
              <p:cNvSpPr>
                <a:spLocks noChangeArrowheads="1"/>
              </p:cNvSpPr>
              <p:nvPr/>
            </p:nvSpPr>
            <p:spPr bwMode="gray">
              <a:xfrm>
                <a:off x="720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" name="AutoShape 36"/>
              <p:cNvSpPr>
                <a:spLocks noChangeArrowheads="1"/>
              </p:cNvSpPr>
              <p:nvPr/>
            </p:nvSpPr>
            <p:spPr bwMode="gray">
              <a:xfrm>
                <a:off x="2064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3333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" name="AutoShape 37"/>
              <p:cNvSpPr>
                <a:spLocks noChangeArrowheads="1"/>
              </p:cNvSpPr>
              <p:nvPr/>
            </p:nvSpPr>
            <p:spPr bwMode="gray">
              <a:xfrm>
                <a:off x="2064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rgbClr val="99CC0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" name="AutoShape 42"/>
              <p:cNvSpPr>
                <a:spLocks noChangeArrowheads="1"/>
              </p:cNvSpPr>
              <p:nvPr/>
            </p:nvSpPr>
            <p:spPr bwMode="gray">
              <a:xfrm>
                <a:off x="3396" y="3256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3333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" name="AutoShape 43"/>
              <p:cNvSpPr>
                <a:spLocks noChangeArrowheads="1"/>
              </p:cNvSpPr>
              <p:nvPr/>
            </p:nvSpPr>
            <p:spPr bwMode="gray">
              <a:xfrm>
                <a:off x="3396" y="2987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8" name="Freeform 46"/>
            <p:cNvSpPr>
              <a:spLocks/>
            </p:cNvSpPr>
            <p:nvPr/>
          </p:nvSpPr>
          <p:spPr bwMode="gray">
            <a:xfrm>
              <a:off x="428597" y="2511647"/>
              <a:ext cx="8383389" cy="31544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24" y="0"/>
                </a:cxn>
                <a:cxn ang="0">
                  <a:pos x="3529" y="0"/>
                </a:cxn>
                <a:cxn ang="0">
                  <a:pos x="3984" y="144"/>
                </a:cxn>
                <a:cxn ang="0">
                  <a:pos x="0" y="144"/>
                </a:cxn>
              </a:cxnLst>
              <a:rect l="0" t="0" r="r" b="b"/>
              <a:pathLst>
                <a:path w="3984" h="144">
                  <a:moveTo>
                    <a:pt x="0" y="144"/>
                  </a:moveTo>
                  <a:lnTo>
                    <a:pt x="624" y="0"/>
                  </a:lnTo>
                  <a:lnTo>
                    <a:pt x="3529" y="0"/>
                  </a:lnTo>
                  <a:lnTo>
                    <a:pt x="3984" y="144"/>
                  </a:lnTo>
                  <a:lnTo>
                    <a:pt x="0" y="144"/>
                  </a:lnTo>
                  <a:close/>
                </a:path>
              </a:pathLst>
            </a:custGeom>
            <a:ln>
              <a:headEnd/>
              <a:tailEnd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47"/>
            <p:cNvSpPr>
              <a:spLocks noChangeShapeType="1"/>
            </p:cNvSpPr>
            <p:nvPr/>
          </p:nvSpPr>
          <p:spPr bwMode="gray">
            <a:xfrm flipV="1">
              <a:off x="3252520" y="2500694"/>
              <a:ext cx="248303" cy="2847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28398" dir="9206097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48"/>
            <p:cNvSpPr>
              <a:spLocks noChangeShapeType="1"/>
            </p:cNvSpPr>
            <p:nvPr/>
          </p:nvSpPr>
          <p:spPr bwMode="gray">
            <a:xfrm flipH="1" flipV="1">
              <a:off x="5794471" y="2507266"/>
              <a:ext cx="252512" cy="3066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2700" dir="108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" name="Rectangle 40"/>
          <p:cNvSpPr>
            <a:spLocks noChangeArrowheads="1"/>
          </p:cNvSpPr>
          <p:nvPr/>
        </p:nvSpPr>
        <p:spPr bwMode="gray">
          <a:xfrm>
            <a:off x="572639" y="4210363"/>
            <a:ext cx="2483032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TW" altLang="en-US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探究</a:t>
            </a:r>
            <a:endParaRPr lang="en-US" altLang="zh-TW" sz="40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r>
              <a:rPr lang="zh-TW" altLang="en-US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網路</a:t>
            </a:r>
            <a:r>
              <a:rPr lang="zh-TW" altLang="en-US" sz="40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利弊</a:t>
            </a:r>
          </a:p>
          <a:p>
            <a:pPr algn="l" eaLnBrk="0" hangingPunct="0"/>
            <a:endParaRPr lang="en-US" altLang="zh-CN" sz="4000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gray">
          <a:xfrm>
            <a:off x="3702756" y="3420245"/>
            <a:ext cx="208119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問卷題目制定</a:t>
            </a:r>
          </a:p>
        </p:txBody>
      </p:sp>
      <p:sp>
        <p:nvSpPr>
          <p:cNvPr id="30" name="Rectangle 41"/>
          <p:cNvSpPr>
            <a:spLocks noChangeArrowheads="1"/>
          </p:cNvSpPr>
          <p:nvPr/>
        </p:nvSpPr>
        <p:spPr bwMode="gray">
          <a:xfrm>
            <a:off x="3280551" y="4210363"/>
            <a:ext cx="273765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zh-TW" altLang="en-US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統計、分析</a:t>
            </a:r>
            <a:endParaRPr lang="en-US" altLang="zh-TW" sz="32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網路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成癮成因</a:t>
            </a:r>
          </a:p>
          <a:p>
            <a:pPr lvl="0"/>
            <a:endParaRPr lang="zh-TW" altLang="en-US" sz="32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" name="Rectangle 44"/>
          <p:cNvSpPr>
            <a:spLocks noChangeArrowheads="1"/>
          </p:cNvSpPr>
          <p:nvPr/>
        </p:nvSpPr>
        <p:spPr bwMode="gray">
          <a:xfrm>
            <a:off x="6722517" y="3266238"/>
            <a:ext cx="172354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找網路資料</a:t>
            </a:r>
          </a:p>
          <a:p>
            <a:pPr lvl="0" algn="ctr"/>
            <a:r>
              <a:rPr lang="zh-TW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詢問師長</a:t>
            </a:r>
            <a:endParaRPr lang="zh-TW" altLang="en-US" sz="2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gray">
          <a:xfrm>
            <a:off x="1038578" y="3313624"/>
            <a:ext cx="164712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蒐集</a:t>
            </a:r>
            <a:r>
              <a:rPr lang="zh-TW" altLang="en-US" sz="2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文獻</a:t>
            </a:r>
          </a:p>
          <a:p>
            <a:r>
              <a:rPr lang="zh-TW" altLang="en-US" sz="2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日常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發現</a:t>
            </a:r>
            <a:endParaRPr lang="zh-TW" altLang="en-US" sz="2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CN" sz="2400" b="1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6311341" y="4515555"/>
            <a:ext cx="2832659" cy="104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解決網路沉迷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TW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0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266303" y="36638"/>
            <a:ext cx="2319735" cy="466725"/>
          </a:xfrm>
        </p:spPr>
        <p:txBody>
          <a:bodyPr/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研究目的</a:t>
            </a:r>
            <a:endParaRPr lang="zh-TW" altLang="en-US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266304" y="711200"/>
          <a:ext cx="8482586" cy="5700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848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1193800" y="2676907"/>
            <a:ext cx="7632304" cy="1200329"/>
          </a:xfrm>
        </p:spPr>
        <p:txBody>
          <a:bodyPr/>
          <a:lstStyle/>
          <a:p>
            <a:r>
              <a:rPr lang="en-US" altLang="zh-TW" dirty="0" smtClean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2.</a:t>
            </a:r>
            <a:r>
              <a:rPr lang="zh-TW" altLang="en-US" dirty="0" smtClean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研究方法</a:t>
            </a:r>
            <a:endParaRPr lang="zh-CN" altLang="en-US" dirty="0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501879" y="6299201"/>
            <a:ext cx="294878" cy="393171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037759" y="6240224"/>
            <a:ext cx="383342" cy="5111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662104" y="6299201"/>
            <a:ext cx="294878" cy="393171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242216" y="6299201"/>
            <a:ext cx="294878" cy="393171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822328" y="6299201"/>
            <a:ext cx="294878" cy="393171"/>
          </a:xfrm>
          <a:prstGeom prst="ellipse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402439" y="6299201"/>
            <a:ext cx="294878" cy="393171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56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5E9EFF">
                <a:alpha val="77000"/>
              </a:srgbClr>
            </a:gs>
            <a:gs pos="39999">
              <a:srgbClr val="85C2FF"/>
            </a:gs>
            <a:gs pos="71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訪問師長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303" y="2997693"/>
            <a:ext cx="4810522" cy="360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1077" y="598614"/>
            <a:ext cx="4891448" cy="3668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5429250" y="5334000"/>
            <a:ext cx="345757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2400" kern="0" dirty="0" smtClean="0">
                <a:latin typeface="標楷體" pitchFamily="65" charset="-120"/>
                <a:ea typeface="標楷體" pitchFamily="65" charset="-120"/>
                <a:cs typeface="+mn-ea"/>
                <a:sym typeface="+mn-lt"/>
              </a:rPr>
              <a:t>圖片來源：研究者拍攝</a:t>
            </a:r>
            <a:endParaRPr lang="zh-TW" altLang="en-US" sz="2400" kern="0" dirty="0">
              <a:latin typeface="標楷體" pitchFamily="65" charset="-120"/>
              <a:ea typeface="標楷體" pitchFamily="65" charset="-120"/>
              <a:cs typeface="+mn-ea"/>
              <a:sym typeface="+mn-lt"/>
            </a:endParaRPr>
          </a:p>
        </p:txBody>
      </p:sp>
      <p:pic>
        <p:nvPicPr>
          <p:cNvPr id="2050" name="Picture 2" descr="E:\美蘭\插畫\可愛娃娃\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22376">
            <a:off x="1173848" y="813863"/>
            <a:ext cx="1326797" cy="18881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5E9EFF">
                <a:alpha val="77000"/>
              </a:srgbClr>
            </a:gs>
            <a:gs pos="39999">
              <a:srgbClr val="85C2FF"/>
            </a:gs>
            <a:gs pos="71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訪問同學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424" y="742950"/>
            <a:ext cx="4410075" cy="3307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4762" y="3275885"/>
            <a:ext cx="5057775" cy="284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266303" y="6120884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圖片來源：研究者拍攝</a:t>
            </a:r>
          </a:p>
        </p:txBody>
      </p:sp>
      <p:pic>
        <p:nvPicPr>
          <p:cNvPr id="3074" name="Picture 2" descr="E:\美蘭\插畫\可愛娃娃\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51930">
            <a:off x="6743426" y="730667"/>
            <a:ext cx="1242756" cy="17712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模板页面">
  <a:themeElements>
    <a:clrScheme name="pp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CB03"/>
      </a:accent1>
      <a:accent2>
        <a:srgbClr val="FA921B"/>
      </a:accent2>
      <a:accent3>
        <a:srgbClr val="EF3A75"/>
      </a:accent3>
      <a:accent4>
        <a:srgbClr val="13B07A"/>
      </a:accent4>
      <a:accent5>
        <a:srgbClr val="45C3F2"/>
      </a:accent5>
      <a:accent6>
        <a:srgbClr val="00B4B8"/>
      </a:accent6>
      <a:hlink>
        <a:srgbClr val="0563C1"/>
      </a:hlink>
      <a:folHlink>
        <a:srgbClr val="954F72"/>
      </a:folHlink>
    </a:clrScheme>
    <a:fontScheme name="Temp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2254</TotalTime>
  <Words>1216</Words>
  <Application>Microsoft Office PowerPoint</Application>
  <PresentationFormat>如螢幕大小 (4:3)</PresentationFormat>
  <Paragraphs>208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27</vt:i4>
      </vt:variant>
    </vt:vector>
  </HeadingPairs>
  <TitlesOfParts>
    <vt:vector size="29" baseType="lpstr">
      <vt:lpstr>模板页面</vt:lpstr>
      <vt:lpstr>OfficePLUS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2Fmeeting</cp:lastModifiedBy>
  <cp:revision>244</cp:revision>
  <dcterms:created xsi:type="dcterms:W3CDTF">2015-08-18T02:51:41Z</dcterms:created>
  <dcterms:modified xsi:type="dcterms:W3CDTF">2018-10-31T09:13:52Z</dcterms:modified>
</cp:coreProperties>
</file>