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1"/>
  </p:notesMasterIdLst>
  <p:handoutMasterIdLst>
    <p:handoutMasterId r:id="rId32"/>
  </p:handoutMasterIdLst>
  <p:sldIdLst>
    <p:sldId id="359" r:id="rId2"/>
    <p:sldId id="452" r:id="rId3"/>
    <p:sldId id="458" r:id="rId4"/>
    <p:sldId id="459" r:id="rId5"/>
    <p:sldId id="460" r:id="rId6"/>
    <p:sldId id="465" r:id="rId7"/>
    <p:sldId id="436" r:id="rId8"/>
    <p:sldId id="427" r:id="rId9"/>
    <p:sldId id="462" r:id="rId10"/>
    <p:sldId id="463" r:id="rId11"/>
    <p:sldId id="464" r:id="rId12"/>
    <p:sldId id="481" r:id="rId13"/>
    <p:sldId id="466" r:id="rId14"/>
    <p:sldId id="468" r:id="rId15"/>
    <p:sldId id="469" r:id="rId16"/>
    <p:sldId id="470" r:id="rId17"/>
    <p:sldId id="471" r:id="rId18"/>
    <p:sldId id="453" r:id="rId19"/>
    <p:sldId id="472" r:id="rId20"/>
    <p:sldId id="473" r:id="rId21"/>
    <p:sldId id="474" r:id="rId22"/>
    <p:sldId id="475" r:id="rId23"/>
    <p:sldId id="476" r:id="rId24"/>
    <p:sldId id="482" r:id="rId25"/>
    <p:sldId id="477" r:id="rId26"/>
    <p:sldId id="479" r:id="rId27"/>
    <p:sldId id="478" r:id="rId28"/>
    <p:sldId id="442" r:id="rId29"/>
    <p:sldId id="480" r:id="rId30"/>
  </p:sldIdLst>
  <p:sldSz cx="9144000" cy="5143500" type="screen16x9"/>
  <p:notesSz cx="6802438" cy="9934575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EC5B5"/>
    <a:srgbClr val="A47D00"/>
    <a:srgbClr val="50706D"/>
    <a:srgbClr val="90B0AD"/>
    <a:srgbClr val="F0F5E1"/>
    <a:srgbClr val="528D2B"/>
    <a:srgbClr val="F4EFE9"/>
    <a:srgbClr val="6B8866"/>
    <a:srgbClr val="5B795B"/>
    <a:srgbClr val="5AAD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1675" autoAdjust="0"/>
    <p:restoredTop sz="85332" autoAdjust="0"/>
  </p:normalViewPr>
  <p:slideViewPr>
    <p:cSldViewPr>
      <p:cViewPr>
        <p:scale>
          <a:sx n="100" d="100"/>
          <a:sy n="100" d="100"/>
        </p:scale>
        <p:origin x="-1944" y="-5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12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3129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Office%20Word%20&#30340;&#22294;&#34920;%20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Office%20Word%20&#30340;&#22294;&#34920;%20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Office%20Word%20&#30340;&#22294;&#34920;%20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Office%20Word%20&#30340;&#22294;&#34920;%20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Office%20Word%20&#30340;&#22294;&#34920;%20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Office%20Word%20&#30340;&#22294;&#34920;%20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Office%20Word%20&#30340;&#22294;&#34920;%20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Office%20Word%20&#30340;&#22294;&#34920;%20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nachen\Desktop\&#32113;&#35336;&#34920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nachen\Desktop\&#32113;&#35336;&#34920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nachen\Desktop\&#32113;&#35336;&#3492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Office%20Word%20&#30340;&#22294;&#34920;%20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nachen\Desktop\&#32113;&#35336;&#34920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nachen\Desktop\&#32113;&#35336;&#34920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nachen\Desktop\&#32113;&#35336;&#34920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nachen\Desktop\&#32113;&#35336;&#34920;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nachen\Desktop\&#32113;&#35336;&#34920;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nachen\Desktop\&#32113;&#35336;&#34920;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nachen\Desktop\&#32113;&#35336;&#34920;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nachen\Desktop\&#32113;&#35336;&#34920;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nachen\Desktop\&#32113;&#35336;&#34920;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nachen\Desktop\&#32113;&#35336;&#3492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Office%20Word%20&#30340;&#22294;&#34920;%20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nachen\Desktop\&#32113;&#35336;&#34920;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nachen\Desktop\&#32113;&#35336;&#34920;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2113;&#35336;&#34920;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nachen\Desktop\&#32113;&#35336;&#34920;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2113;&#35336;&#34920;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2113;&#35336;&#3492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Office%20Word%20&#30340;&#22294;&#34920;%20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Office%20Word%20&#30340;&#22294;&#34920;%20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Office%20Word%20&#30340;&#22294;&#34920;%20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Office%20Word%20&#30340;&#22294;&#34920;%20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Office%20Word%20&#30340;&#22294;&#34920;%20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Office%20Word%20&#30340;&#22294;&#34920;%20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 sz="1400"/>
            </a:pPr>
            <a:r>
              <a:rPr lang="zh-TW" altLang="en-US" sz="1400"/>
              <a:t>性別</a:t>
            </a:r>
          </a:p>
        </c:rich>
      </c:tx>
      <c:layout>
        <c:manualLayout>
          <c:xMode val="edge"/>
          <c:yMode val="edge"/>
          <c:x val="0.37444139553116434"/>
          <c:y val="5.2956751985878715E-2"/>
        </c:manualLayout>
      </c:layout>
    </c:title>
    <c:plotArea>
      <c:layout/>
      <c:pieChart>
        <c:varyColors val="1"/>
        <c:ser>
          <c:idx val="0"/>
          <c:order val="0"/>
          <c:dLbls>
            <c:dLblPos val="ctr"/>
            <c:showVal val="1"/>
          </c:dLbls>
          <c:cat>
            <c:strRef>
              <c:f>'[Microsoft Office Word 的圖表 ]Sheet1'!$B$15:$C$15</c:f>
              <c:strCache>
                <c:ptCount val="2"/>
                <c:pt idx="0">
                  <c:v>男</c:v>
                </c:pt>
                <c:pt idx="1">
                  <c:v>女</c:v>
                </c:pt>
              </c:strCache>
            </c:strRef>
          </c:cat>
          <c:val>
            <c:numRef>
              <c:f>'[Microsoft Office Word 的圖表 ]Sheet1'!$B$17:$C$17</c:f>
              <c:numCache>
                <c:formatCode>0%</c:formatCode>
                <c:ptCount val="2"/>
                <c:pt idx="0">
                  <c:v>0.46</c:v>
                </c:pt>
                <c:pt idx="1">
                  <c:v>0.54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/>
            </a:pPr>
            <a:r>
              <a:rPr lang="zh-TW" altLang="en-US" sz="1200"/>
              <a:t>到東大門夜市的次數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069176074453287"/>
          <c:y val="0.27451121434173459"/>
          <c:w val="0.57077661525186063"/>
          <c:h val="0.66808390490270098"/>
        </c:manualLayout>
      </c:layout>
      <c:pieChart>
        <c:varyColors val="1"/>
        <c:ser>
          <c:idx val="0"/>
          <c:order val="0"/>
          <c:dLbls>
            <c:dLblPos val="inEnd"/>
            <c:showVal val="1"/>
            <c:showLeaderLines val="1"/>
          </c:dLbls>
          <c:cat>
            <c:strRef>
              <c:f>'[Microsoft Office Word 的圖表 ]Sheet1'!$B$27:$E$27</c:f>
              <c:strCache>
                <c:ptCount val="4"/>
                <c:pt idx="0">
                  <c:v>0~1</c:v>
                </c:pt>
                <c:pt idx="1">
                  <c:v>2~5</c:v>
                </c:pt>
                <c:pt idx="2">
                  <c:v>6~10</c:v>
                </c:pt>
                <c:pt idx="3">
                  <c:v>10次以上</c:v>
                </c:pt>
              </c:strCache>
            </c:strRef>
          </c:cat>
          <c:val>
            <c:numRef>
              <c:f>'[Microsoft Office Word 的圖表 ]Sheet1'!$B$29:$E$29</c:f>
              <c:numCache>
                <c:formatCode>0%</c:formatCode>
                <c:ptCount val="4"/>
                <c:pt idx="0">
                  <c:v>0.61000000000000065</c:v>
                </c:pt>
                <c:pt idx="1">
                  <c:v>0.27</c:v>
                </c:pt>
                <c:pt idx="2">
                  <c:v>3.0000000000000002E-2</c:v>
                </c:pt>
                <c:pt idx="3">
                  <c:v>9.0000000000000024E-2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900"/>
          </a:pPr>
          <a:endParaRPr lang="zh-TW"/>
        </a:p>
      </c:txPr>
    </c:legend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0"/>
  <c:chart>
    <c:title>
      <c:tx>
        <c:rich>
          <a:bodyPr/>
          <a:lstStyle/>
          <a:p>
            <a:pPr>
              <a:defRPr/>
            </a:pPr>
            <a:r>
              <a:rPr lang="zh-TW"/>
              <a:t>年齡分布</a:t>
            </a:r>
          </a:p>
        </c:rich>
      </c:tx>
      <c:layout>
        <c:manualLayout>
          <c:xMode val="edge"/>
          <c:yMode val="edge"/>
          <c:x val="0.41640761089438738"/>
          <c:y val="0.25162019034922134"/>
        </c:manualLayout>
      </c:layout>
    </c:title>
    <c:plotArea>
      <c:layout>
        <c:manualLayout>
          <c:layoutTarget val="inner"/>
          <c:xMode val="edge"/>
          <c:yMode val="edge"/>
          <c:x val="0.12324133916076598"/>
          <c:y val="0.42274702518416185"/>
          <c:w val="0.4827090915580588"/>
          <c:h val="0.54397761900997565"/>
        </c:manualLayout>
      </c:layout>
      <c:pieChart>
        <c:varyColors val="1"/>
        <c:ser>
          <c:idx val="0"/>
          <c:order val="0"/>
          <c:dLbls>
            <c:dLblPos val="outEnd"/>
            <c:showVal val="1"/>
          </c:dLbls>
          <c:cat>
            <c:strRef>
              <c:f>'[Microsoft Office Word 的圖表 ]Sheet1'!$B$23:$E$23</c:f>
              <c:strCache>
                <c:ptCount val="4"/>
                <c:pt idx="0">
                  <c:v>18歲以下</c:v>
                </c:pt>
                <c:pt idx="1">
                  <c:v>19~36</c:v>
                </c:pt>
                <c:pt idx="2">
                  <c:v>37~54</c:v>
                </c:pt>
                <c:pt idx="3">
                  <c:v>55以上</c:v>
                </c:pt>
              </c:strCache>
            </c:strRef>
          </c:cat>
          <c:val>
            <c:numRef>
              <c:f>'[Microsoft Office Word 的圖表 ]Sheet1'!$B$25:$E$25</c:f>
              <c:numCache>
                <c:formatCode>0%</c:formatCode>
                <c:ptCount val="4"/>
                <c:pt idx="0">
                  <c:v>2.0000000000000011E-2</c:v>
                </c:pt>
                <c:pt idx="1">
                  <c:v>0.69000000000000061</c:v>
                </c:pt>
                <c:pt idx="2">
                  <c:v>0.25</c:v>
                </c:pt>
                <c:pt idx="3">
                  <c:v>4.0000000000000022E-2</c:v>
                </c:pt>
              </c:numCache>
            </c:numRef>
          </c:val>
        </c:ser>
        <c:ser>
          <c:idx val="1"/>
          <c:order val="1"/>
          <c:dLbls>
            <c:dLblPos val="outEnd"/>
            <c:showVal val="1"/>
          </c:dLbls>
          <c:cat>
            <c:strRef>
              <c:f>'[Microsoft Office Word 的圖表 ]Sheet1'!$B$23:$E$23</c:f>
              <c:strCache>
                <c:ptCount val="4"/>
                <c:pt idx="0">
                  <c:v>18歲以下</c:v>
                </c:pt>
                <c:pt idx="1">
                  <c:v>19~36</c:v>
                </c:pt>
                <c:pt idx="2">
                  <c:v>37~54</c:v>
                </c:pt>
                <c:pt idx="3">
                  <c:v>55以上</c:v>
                </c:pt>
              </c:strCache>
            </c:strRef>
          </c:cat>
          <c:val>
            <c:numRef>
              <c:f>'[Microsoft Office Word 的圖表 ]Sheet1'!$B$25:$E$25</c:f>
              <c:numCache>
                <c:formatCode>0%</c:formatCode>
                <c:ptCount val="4"/>
                <c:pt idx="0">
                  <c:v>2.0000000000000011E-2</c:v>
                </c:pt>
                <c:pt idx="1">
                  <c:v>0.69000000000000061</c:v>
                </c:pt>
                <c:pt idx="2">
                  <c:v>0.25</c:v>
                </c:pt>
                <c:pt idx="3">
                  <c:v>4.0000000000000022E-2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58135420850674657"/>
          <c:y val="0.24583806927435414"/>
          <c:w val="0.18958261288651809"/>
          <c:h val="0.6723037329312167"/>
        </c:manualLayout>
      </c:layout>
    </c:legend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/>
            </a:pPr>
            <a:r>
              <a:rPr lang="zh-TW"/>
              <a:t>居住縣市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Pos val="ctr"/>
            <c:showVal val="1"/>
          </c:dLbls>
          <c:cat>
            <c:strRef>
              <c:f>'[Microsoft Office Word 的圖表 ]Sheet1'!$B$19:$C$19</c:f>
              <c:strCache>
                <c:ptCount val="2"/>
                <c:pt idx="0">
                  <c:v>花蓮縣</c:v>
                </c:pt>
                <c:pt idx="1">
                  <c:v>其他</c:v>
                </c:pt>
              </c:strCache>
            </c:strRef>
          </c:cat>
          <c:val>
            <c:numRef>
              <c:f>'[Microsoft Office Word 的圖表 ]Sheet1'!$B$21:$C$21</c:f>
              <c:numCache>
                <c:formatCode>0%</c:formatCode>
                <c:ptCount val="2"/>
                <c:pt idx="0">
                  <c:v>0.25</c:v>
                </c:pt>
                <c:pt idx="1">
                  <c:v>0.75000000000000533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900"/>
      </a:pPr>
      <a:endParaRPr lang="zh-TW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 sz="1400"/>
            </a:pPr>
            <a:r>
              <a:rPr lang="zh-TW" altLang="en-US" sz="1400"/>
              <a:t>性別</a:t>
            </a:r>
          </a:p>
        </c:rich>
      </c:tx>
      <c:layout>
        <c:manualLayout>
          <c:xMode val="edge"/>
          <c:yMode val="edge"/>
          <c:x val="0.36033162981890932"/>
          <c:y val="9.4949767486152345E-2"/>
        </c:manualLayout>
      </c:layout>
    </c:title>
    <c:plotArea>
      <c:layout/>
      <c:pieChart>
        <c:varyColors val="1"/>
        <c:ser>
          <c:idx val="0"/>
          <c:order val="0"/>
          <c:dLbls>
            <c:dLblPos val="ctr"/>
            <c:showVal val="1"/>
          </c:dLbls>
          <c:cat>
            <c:strRef>
              <c:f>'[Microsoft Office Word 的圖表 ]Sheet1'!$B$15:$C$15</c:f>
              <c:strCache>
                <c:ptCount val="2"/>
                <c:pt idx="0">
                  <c:v>男</c:v>
                </c:pt>
                <c:pt idx="1">
                  <c:v>女</c:v>
                </c:pt>
              </c:strCache>
            </c:strRef>
          </c:cat>
          <c:val>
            <c:numRef>
              <c:f>'[Microsoft Office Word 的圖表 ]Sheet1'!$B$17:$C$17</c:f>
              <c:numCache>
                <c:formatCode>0%</c:formatCode>
                <c:ptCount val="2"/>
                <c:pt idx="0">
                  <c:v>0.46</c:v>
                </c:pt>
                <c:pt idx="1">
                  <c:v>0.54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0"/>
  <c:chart>
    <c:title>
      <c:tx>
        <c:rich>
          <a:bodyPr/>
          <a:lstStyle/>
          <a:p>
            <a:pPr>
              <a:defRPr/>
            </a:pPr>
            <a:r>
              <a:rPr lang="zh-TW"/>
              <a:t>到東大門夜市的次數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2.8850177974328612E-2"/>
          <c:y val="0.23521988236563299"/>
          <c:w val="0.57077661525186063"/>
          <c:h val="0.66808390490270098"/>
        </c:manualLayout>
      </c:layout>
      <c:pieChart>
        <c:varyColors val="1"/>
        <c:ser>
          <c:idx val="0"/>
          <c:order val="0"/>
          <c:dLbls>
            <c:dLblPos val="inEnd"/>
            <c:showVal val="1"/>
            <c:showLeaderLines val="1"/>
          </c:dLbls>
          <c:cat>
            <c:strRef>
              <c:f>'[Microsoft Office Word 的圖表 ]Sheet1'!$B$27:$E$27</c:f>
              <c:strCache>
                <c:ptCount val="4"/>
                <c:pt idx="0">
                  <c:v>0~1</c:v>
                </c:pt>
                <c:pt idx="1">
                  <c:v>2~5</c:v>
                </c:pt>
                <c:pt idx="2">
                  <c:v>6~10</c:v>
                </c:pt>
                <c:pt idx="3">
                  <c:v>10次以上</c:v>
                </c:pt>
              </c:strCache>
            </c:strRef>
          </c:cat>
          <c:val>
            <c:numRef>
              <c:f>'[Microsoft Office Word 的圖表 ]Sheet1'!$B$29:$E$29</c:f>
              <c:numCache>
                <c:formatCode>0%</c:formatCode>
                <c:ptCount val="4"/>
                <c:pt idx="0">
                  <c:v>0.61000000000000065</c:v>
                </c:pt>
                <c:pt idx="1">
                  <c:v>0.27</c:v>
                </c:pt>
                <c:pt idx="2">
                  <c:v>3.0000000000000002E-2</c:v>
                </c:pt>
                <c:pt idx="3">
                  <c:v>9.0000000000000024E-2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8472548189090099"/>
          <c:y val="0.23860649193404124"/>
          <c:w val="0.26236373041884237"/>
          <c:h val="0.5754435947794878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/>
            </a:pPr>
            <a:r>
              <a:rPr lang="zh-TW"/>
              <a:t>年齡分布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2324133916076598"/>
          <c:y val="0.42274702518416185"/>
          <c:w val="0.4827090915580588"/>
          <c:h val="0.54397761900997565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3.9077933091193812E-2"/>
                  <c:y val="8.8075908950315546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'[Microsoft Office Word 的圖表 ]Sheet1'!$B$23:$E$23</c:f>
              <c:strCache>
                <c:ptCount val="4"/>
                <c:pt idx="0">
                  <c:v>18歲以下</c:v>
                </c:pt>
                <c:pt idx="1">
                  <c:v>19~36</c:v>
                </c:pt>
                <c:pt idx="2">
                  <c:v>37~54</c:v>
                </c:pt>
                <c:pt idx="3">
                  <c:v>55以上</c:v>
                </c:pt>
              </c:strCache>
            </c:strRef>
          </c:cat>
          <c:val>
            <c:numRef>
              <c:f>'[Microsoft Office Word 的圖表 ]Sheet1'!$B$25:$E$25</c:f>
              <c:numCache>
                <c:formatCode>0%</c:formatCode>
                <c:ptCount val="4"/>
                <c:pt idx="0">
                  <c:v>2.0000000000000011E-2</c:v>
                </c:pt>
                <c:pt idx="1">
                  <c:v>0.69000000000000061</c:v>
                </c:pt>
                <c:pt idx="2">
                  <c:v>0.25</c:v>
                </c:pt>
                <c:pt idx="3">
                  <c:v>4.0000000000000022E-2</c:v>
                </c:pt>
              </c:numCache>
            </c:numRef>
          </c:val>
        </c:ser>
        <c:ser>
          <c:idx val="1"/>
          <c:order val="1"/>
          <c:dLbls>
            <c:dLblPos val="ctr"/>
            <c:showVal val="1"/>
          </c:dLbls>
          <c:cat>
            <c:strRef>
              <c:f>'[Microsoft Office Word 的圖表 ]Sheet1'!$B$23:$E$23</c:f>
              <c:strCache>
                <c:ptCount val="4"/>
                <c:pt idx="0">
                  <c:v>18歲以下</c:v>
                </c:pt>
                <c:pt idx="1">
                  <c:v>19~36</c:v>
                </c:pt>
                <c:pt idx="2">
                  <c:v>37~54</c:v>
                </c:pt>
                <c:pt idx="3">
                  <c:v>55以上</c:v>
                </c:pt>
              </c:strCache>
            </c:strRef>
          </c:cat>
          <c:val>
            <c:numRef>
              <c:f>'[Microsoft Office Word 的圖表 ]Sheet1'!$B$25:$E$25</c:f>
              <c:numCache>
                <c:formatCode>0%</c:formatCode>
                <c:ptCount val="4"/>
                <c:pt idx="0">
                  <c:v>2.0000000000000011E-2</c:v>
                </c:pt>
                <c:pt idx="1">
                  <c:v>0.69000000000000061</c:v>
                </c:pt>
                <c:pt idx="2">
                  <c:v>0.25</c:v>
                </c:pt>
                <c:pt idx="3">
                  <c:v>4.0000000000000022E-2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2284642569285165"/>
          <c:y val="0.19699735675455429"/>
          <c:w val="0.3535315270630543"/>
          <c:h val="0.6723037329312167"/>
        </c:manualLayout>
      </c:layout>
    </c:legend>
    <c:plotVisOnly val="1"/>
    <c:dispBlanksAs val="zero"/>
  </c:chart>
  <c:txPr>
    <a:bodyPr/>
    <a:lstStyle/>
    <a:p>
      <a:pPr>
        <a:defRPr sz="800"/>
      </a:pPr>
      <a:endParaRPr lang="zh-TW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/>
            </a:pPr>
            <a:r>
              <a:rPr lang="zh-TW"/>
              <a:t>居住縣市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Pos val="ctr"/>
            <c:showVal val="1"/>
          </c:dLbls>
          <c:cat>
            <c:strRef>
              <c:f>'[Microsoft Office Word 的圖表 ]Sheet1'!$B$19:$C$19</c:f>
              <c:strCache>
                <c:ptCount val="2"/>
                <c:pt idx="0">
                  <c:v>花蓮縣</c:v>
                </c:pt>
                <c:pt idx="1">
                  <c:v>其他</c:v>
                </c:pt>
              </c:strCache>
            </c:strRef>
          </c:cat>
          <c:val>
            <c:numRef>
              <c:f>'[Microsoft Office Word 的圖表 ]Sheet1'!$B$21:$C$21</c:f>
              <c:numCache>
                <c:formatCode>0%</c:formatCode>
                <c:ptCount val="2"/>
                <c:pt idx="0">
                  <c:v>0.25</c:v>
                </c:pt>
                <c:pt idx="1">
                  <c:v>0.75000000000000533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900"/>
      </a:pPr>
      <a:endParaRPr lang="zh-TW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6"/>
  <c:chart>
    <c:title>
      <c:tx>
        <c:rich>
          <a:bodyPr/>
          <a:lstStyle/>
          <a:p>
            <a:pPr>
              <a:defRPr/>
            </a:pPr>
            <a:r>
              <a:rPr lang="zh-TW"/>
              <a:t>攜帶環保餐具的頻率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showVal val="1"/>
          </c:dLbls>
          <c:cat>
            <c:strRef>
              <c:f>'0927版'!$A$21:$D$21</c:f>
              <c:strCache>
                <c:ptCount val="4"/>
                <c:pt idx="0">
                  <c:v>每次都會</c:v>
                </c:pt>
                <c:pt idx="1">
                  <c:v>偶爾會</c:v>
                </c:pt>
                <c:pt idx="2">
                  <c:v>偶爾不會</c:v>
                </c:pt>
                <c:pt idx="3">
                  <c:v>從來不會</c:v>
                </c:pt>
              </c:strCache>
            </c:strRef>
          </c:cat>
          <c:val>
            <c:numRef>
              <c:f>'0927版'!$A$23:$D$23</c:f>
              <c:numCache>
                <c:formatCode>0%</c:formatCode>
                <c:ptCount val="4"/>
                <c:pt idx="0">
                  <c:v>7.0000000000000021E-2</c:v>
                </c:pt>
                <c:pt idx="1">
                  <c:v>0.21000000000000021</c:v>
                </c:pt>
                <c:pt idx="2">
                  <c:v>0.17</c:v>
                </c:pt>
                <c:pt idx="3">
                  <c:v>0.55000000000000004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4"/>
  <c:chart>
    <c:title>
      <c:tx>
        <c:rich>
          <a:bodyPr/>
          <a:lstStyle/>
          <a:p>
            <a:pPr>
              <a:defRPr/>
            </a:pPr>
            <a:r>
              <a:rPr lang="zh-TW"/>
              <a:t>購買食品時，是否會索取一次性餐具或包裝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showVal val="1"/>
          </c:dLbls>
          <c:cat>
            <c:strRef>
              <c:f>'0927版'!$A$21:$D$21</c:f>
              <c:strCache>
                <c:ptCount val="4"/>
                <c:pt idx="0">
                  <c:v>每次都會</c:v>
                </c:pt>
                <c:pt idx="1">
                  <c:v>偶爾會</c:v>
                </c:pt>
                <c:pt idx="2">
                  <c:v>偶爾不會</c:v>
                </c:pt>
                <c:pt idx="3">
                  <c:v>從來不會</c:v>
                </c:pt>
              </c:strCache>
            </c:strRef>
          </c:cat>
          <c:val>
            <c:numRef>
              <c:f>'0927版'!$A$27:$D$27</c:f>
              <c:numCache>
                <c:formatCode>0%</c:formatCode>
                <c:ptCount val="4"/>
                <c:pt idx="0">
                  <c:v>0.1</c:v>
                </c:pt>
                <c:pt idx="1">
                  <c:v>0.25</c:v>
                </c:pt>
                <c:pt idx="2">
                  <c:v>0.55000000000000004</c:v>
                </c:pt>
                <c:pt idx="3">
                  <c:v>0.1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/>
            </a:pPr>
            <a:r>
              <a:rPr lang="zh-TW" dirty="0"/>
              <a:t>已</a:t>
            </a:r>
            <a:r>
              <a:rPr lang="zh-TW" dirty="0" smtClean="0"/>
              <a:t>使用一次</a:t>
            </a:r>
            <a:r>
              <a:rPr lang="zh-TW" dirty="0"/>
              <a:t>性塑膠餐具或包裝</a:t>
            </a:r>
          </a:p>
        </c:rich>
      </c:tx>
      <c:layout>
        <c:manualLayout>
          <c:xMode val="edge"/>
          <c:yMode val="edge"/>
          <c:x val="1.5438725026544731E-4"/>
          <c:y val="2.4676890835758952E-3"/>
        </c:manualLayout>
      </c:layout>
    </c:title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zh-TW" altLang="en-US" dirty="0">
                        <a:solidFill>
                          <a:schemeClr val="bg1"/>
                        </a:solidFill>
                      </a:rPr>
                      <a:t>塑膠袋</a:t>
                    </a:r>
                    <a:r>
                      <a:rPr lang="en-US" altLang="zh-TW" dirty="0">
                        <a:solidFill>
                          <a:schemeClr val="bg1"/>
                        </a:solidFill>
                      </a:rPr>
                      <a:t>, 16.9%</a:t>
                    </a:r>
                  </a:p>
                </c:rich>
              </c:tx>
              <c:showVal val="1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zh-TW" altLang="en-US" dirty="0">
                        <a:solidFill>
                          <a:schemeClr val="bg1"/>
                        </a:solidFill>
                      </a:rPr>
                      <a:t>塑膠杯</a:t>
                    </a:r>
                    <a:r>
                      <a:rPr lang="en-US" altLang="zh-TW" dirty="0">
                        <a:solidFill>
                          <a:schemeClr val="bg1"/>
                        </a:solidFill>
                      </a:rPr>
                      <a:t>, 13.9%</a:t>
                    </a:r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'0927版'!$A$29:$L$29</c:f>
              <c:strCache>
                <c:ptCount val="12"/>
                <c:pt idx="0">
                  <c:v>塑膠袋</c:v>
                </c:pt>
                <c:pt idx="1">
                  <c:v>紙杯</c:v>
                </c:pt>
                <c:pt idx="2">
                  <c:v>紙碗</c:v>
                </c:pt>
                <c:pt idx="3">
                  <c:v>紙盒</c:v>
                </c:pt>
                <c:pt idx="4">
                  <c:v>塑膠杯</c:v>
                </c:pt>
                <c:pt idx="5">
                  <c:v>塑膠碗</c:v>
                </c:pt>
                <c:pt idx="6">
                  <c:v>塑膠盒</c:v>
                </c:pt>
                <c:pt idx="7">
                  <c:v>免洗筷的塑膠筷套</c:v>
                </c:pt>
                <c:pt idx="8">
                  <c:v>免洗湯匙</c:v>
                </c:pt>
                <c:pt idx="9">
                  <c:v>吸管</c:v>
                </c:pt>
                <c:pt idx="10">
                  <c:v>橡皮筋</c:v>
                </c:pt>
                <c:pt idx="11">
                  <c:v>其他</c:v>
                </c:pt>
              </c:strCache>
            </c:strRef>
          </c:cat>
          <c:val>
            <c:numRef>
              <c:f>'0927版'!$A$31:$L$31</c:f>
              <c:numCache>
                <c:formatCode>0.0%</c:formatCode>
                <c:ptCount val="12"/>
                <c:pt idx="0">
                  <c:v>0.16891891891891889</c:v>
                </c:pt>
                <c:pt idx="1">
                  <c:v>6.0810810810810981E-2</c:v>
                </c:pt>
                <c:pt idx="2">
                  <c:v>7.4324324324324523E-2</c:v>
                </c:pt>
                <c:pt idx="3">
                  <c:v>0.12162162162162204</c:v>
                </c:pt>
                <c:pt idx="4">
                  <c:v>0.13851351351351338</c:v>
                </c:pt>
                <c:pt idx="5">
                  <c:v>2.7027027027027146E-2</c:v>
                </c:pt>
                <c:pt idx="6">
                  <c:v>3.0405405405405504E-2</c:v>
                </c:pt>
                <c:pt idx="7">
                  <c:v>0.13175675675675672</c:v>
                </c:pt>
                <c:pt idx="8">
                  <c:v>8.1081081081081086E-2</c:v>
                </c:pt>
                <c:pt idx="9">
                  <c:v>0.12837837837837837</c:v>
                </c:pt>
                <c:pt idx="10">
                  <c:v>1.3513513513513521E-2</c:v>
                </c:pt>
                <c:pt idx="11">
                  <c:v>2.3648648648648643E-2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  <c:dispBlanksAs val="zero"/>
  </c:chart>
  <c:txPr>
    <a:bodyPr/>
    <a:lstStyle/>
    <a:p>
      <a:pPr>
        <a:defRPr sz="1600"/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/>
            </a:pPr>
            <a:r>
              <a:rPr lang="zh-TW" altLang="en-US" sz="1200"/>
              <a:t>到東大門夜市的次數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2.8850177974328612E-2"/>
          <c:y val="0.23521988236563282"/>
          <c:w val="0.57077661525186063"/>
          <c:h val="0.66808390490270098"/>
        </c:manualLayout>
      </c:layout>
      <c:pieChart>
        <c:varyColors val="1"/>
        <c:ser>
          <c:idx val="0"/>
          <c:order val="0"/>
          <c:dLbls>
            <c:dLblPos val="inEnd"/>
            <c:showVal val="1"/>
            <c:showLeaderLines val="1"/>
          </c:dLbls>
          <c:cat>
            <c:strRef>
              <c:f>'[Microsoft Office Word 的圖表 ]Sheet1'!$B$27:$E$27</c:f>
              <c:strCache>
                <c:ptCount val="4"/>
                <c:pt idx="0">
                  <c:v>0~1</c:v>
                </c:pt>
                <c:pt idx="1">
                  <c:v>2~5</c:v>
                </c:pt>
                <c:pt idx="2">
                  <c:v>6~10</c:v>
                </c:pt>
                <c:pt idx="3">
                  <c:v>10次以上</c:v>
                </c:pt>
              </c:strCache>
            </c:strRef>
          </c:cat>
          <c:val>
            <c:numRef>
              <c:f>'[Microsoft Office Word 的圖表 ]Sheet1'!$B$29:$E$29</c:f>
              <c:numCache>
                <c:formatCode>0%</c:formatCode>
                <c:ptCount val="4"/>
                <c:pt idx="0">
                  <c:v>0.61000000000000065</c:v>
                </c:pt>
                <c:pt idx="1">
                  <c:v>0.27</c:v>
                </c:pt>
                <c:pt idx="2">
                  <c:v>3.0000000000000002E-2</c:v>
                </c:pt>
                <c:pt idx="3">
                  <c:v>9.0000000000000024E-2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900"/>
          </a:pPr>
          <a:endParaRPr lang="zh-TW"/>
        </a:p>
      </c:txPr>
    </c:legend>
    <c:plotVisOnly val="1"/>
    <c:dispBlanksAs val="zero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 algn="ctr" rtl="0">
              <a:defRPr sz="1600"/>
            </a:pPr>
            <a:r>
              <a:rPr lang="zh-TW" sz="1600"/>
              <a:t>已使用塑膠餐具或包裝個數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zh-TW"/>
              </a:p>
            </c:txPr>
            <c:showPercent val="1"/>
            <c:showLeaderLines val="1"/>
          </c:dLbls>
          <c:cat>
            <c:strRef>
              <c:f>'0927版'!$A$33:$E$33</c:f>
              <c:strCache>
                <c:ptCount val="5"/>
                <c:pt idx="0">
                  <c:v>目前沒用到</c:v>
                </c:pt>
                <c:pt idx="1">
                  <c:v>1~5</c:v>
                </c:pt>
                <c:pt idx="2">
                  <c:v>6~10</c:v>
                </c:pt>
                <c:pt idx="3">
                  <c:v>11~15</c:v>
                </c:pt>
                <c:pt idx="4">
                  <c:v>16以上(含16)</c:v>
                </c:pt>
              </c:strCache>
            </c:strRef>
          </c:cat>
          <c:val>
            <c:numRef>
              <c:f>'0927版'!$A$35:$E$35</c:f>
              <c:numCache>
                <c:formatCode>0%</c:formatCode>
                <c:ptCount val="5"/>
                <c:pt idx="0">
                  <c:v>0.14000000000000001</c:v>
                </c:pt>
                <c:pt idx="1">
                  <c:v>0.70000000000000062</c:v>
                </c:pt>
                <c:pt idx="2">
                  <c:v>0.11</c:v>
                </c:pt>
                <c:pt idx="3">
                  <c:v>3.0000000000000002E-2</c:v>
                </c:pt>
                <c:pt idx="4">
                  <c:v>2.0000000000000011E-2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 sz="1200">
          <a:solidFill>
            <a:schemeClr val="dk1"/>
          </a:solidFill>
          <a:latin typeface="+mn-lt"/>
          <a:ea typeface="+mn-ea"/>
          <a:cs typeface="+mn-cs"/>
        </a:defRPr>
      </a:pPr>
      <a:endParaRPr lang="zh-TW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/>
            </a:pPr>
            <a:r>
              <a:rPr lang="zh-TW"/>
              <a:t>平均使用時間</a:t>
            </a:r>
            <a:r>
              <a:rPr lang="en-US"/>
              <a:t>(</a:t>
            </a:r>
            <a:r>
              <a:rPr lang="zh-TW"/>
              <a:t>分鐘</a:t>
            </a:r>
            <a:r>
              <a:rPr lang="en-US"/>
              <a:t>)</a:t>
            </a:r>
            <a:endParaRPr lang="zh-TW"/>
          </a:p>
        </c:rich>
      </c:tx>
      <c:layout/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/>
                </a:pPr>
                <a:endParaRPr lang="zh-TW"/>
              </a:p>
            </c:txPr>
            <c:showPercent val="1"/>
            <c:showLeaderLines val="1"/>
          </c:dLbls>
          <c:cat>
            <c:strRef>
              <c:f>'0927版'!$A$37:$E$37</c:f>
              <c:strCache>
                <c:ptCount val="5"/>
                <c:pt idx="0">
                  <c:v>都不拿</c:v>
                </c:pt>
                <c:pt idx="1">
                  <c:v>1~5</c:v>
                </c:pt>
                <c:pt idx="2">
                  <c:v>6~10</c:v>
                </c:pt>
                <c:pt idx="3">
                  <c:v>11~15</c:v>
                </c:pt>
                <c:pt idx="4">
                  <c:v>16分(含16)</c:v>
                </c:pt>
              </c:strCache>
            </c:strRef>
          </c:cat>
          <c:val>
            <c:numRef>
              <c:f>'0927版'!$A$39:$E$39</c:f>
              <c:numCache>
                <c:formatCode>0%</c:formatCode>
                <c:ptCount val="5"/>
                <c:pt idx="0">
                  <c:v>6.0000000000000032E-2</c:v>
                </c:pt>
                <c:pt idx="1">
                  <c:v>0.33000000000000101</c:v>
                </c:pt>
                <c:pt idx="2">
                  <c:v>0.30000000000000032</c:v>
                </c:pt>
                <c:pt idx="3">
                  <c:v>0.11</c:v>
                </c:pt>
                <c:pt idx="4">
                  <c:v>0.2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TW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0"/>
  <c:chart>
    <c:title>
      <c:tx>
        <c:rich>
          <a:bodyPr/>
          <a:lstStyle/>
          <a:p>
            <a:pPr>
              <a:defRPr/>
            </a:pPr>
            <a:r>
              <a:rPr lang="zh-TW"/>
              <a:t>再利 用的頻率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6094150914448728E-2"/>
          <c:y val="0.30056670852085754"/>
          <c:w val="0.78261608498526358"/>
          <c:h val="0.62018633149775759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/>
                </a:pPr>
                <a:endParaRPr lang="zh-TW"/>
              </a:p>
            </c:txPr>
            <c:showPercent val="1"/>
            <c:showLeaderLines val="1"/>
          </c:dLbls>
          <c:cat>
            <c:strRef>
              <c:f>'0927版'!$A$41:$D$41</c:f>
              <c:strCache>
                <c:ptCount val="4"/>
                <c:pt idx="0">
                  <c:v>總是如此</c:v>
                </c:pt>
                <c:pt idx="1">
                  <c:v>常常如此</c:v>
                </c:pt>
                <c:pt idx="2">
                  <c:v>偶爾如此</c:v>
                </c:pt>
                <c:pt idx="3">
                  <c:v>從不如此</c:v>
                </c:pt>
              </c:strCache>
            </c:strRef>
          </c:cat>
          <c:val>
            <c:numRef>
              <c:f>'0927版'!$A$43:$D$43</c:f>
              <c:numCache>
                <c:formatCode>0%</c:formatCode>
                <c:ptCount val="4"/>
                <c:pt idx="0">
                  <c:v>7.0000000000000021E-2</c:v>
                </c:pt>
                <c:pt idx="1">
                  <c:v>0.12000000000000002</c:v>
                </c:pt>
                <c:pt idx="2">
                  <c:v>0.29000000000000031</c:v>
                </c:pt>
                <c:pt idx="3">
                  <c:v>0.52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sz="1200"/>
          </a:pPr>
          <a:endParaRPr lang="zh-TW"/>
        </a:p>
      </c:txPr>
    </c:legend>
    <c:plotVisOnly val="1"/>
    <c:dispBlanksAs val="zero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TW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1"/>
  <c:chart>
    <c:autoTitleDeleted val="1"/>
    <c:plotArea>
      <c:layout/>
      <c:pieChart>
        <c:varyColors val="1"/>
        <c:ser>
          <c:idx val="0"/>
          <c:order val="0"/>
          <c:dLbls>
            <c:showCatName val="1"/>
            <c:showPercent val="1"/>
            <c:showLeaderLines val="1"/>
          </c:dLbls>
          <c:cat>
            <c:strRef>
              <c:f>'0927版'!$A$49:$D$49</c:f>
              <c:strCache>
                <c:ptCount val="4"/>
                <c:pt idx="0">
                  <c:v>因為很便宜</c:v>
                </c:pt>
                <c:pt idx="1">
                  <c:v>因為重量輕巧</c:v>
                </c:pt>
                <c:pt idx="2">
                  <c:v>因為隨手可得</c:v>
                </c:pt>
                <c:pt idx="3">
                  <c:v>其他</c:v>
                </c:pt>
              </c:strCache>
            </c:strRef>
          </c:cat>
          <c:val>
            <c:numRef>
              <c:f>'0927版'!$A$51:$D$51</c:f>
              <c:numCache>
                <c:formatCode>0%</c:formatCode>
                <c:ptCount val="4"/>
                <c:pt idx="0">
                  <c:v>4.5045045045045043E-2</c:v>
                </c:pt>
                <c:pt idx="1">
                  <c:v>0.26126126126126131</c:v>
                </c:pt>
                <c:pt idx="2">
                  <c:v>0.65765765765765971</c:v>
                </c:pt>
                <c:pt idx="3">
                  <c:v>3.6036036036036036E-2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200"/>
      </a:pPr>
      <a:endParaRPr lang="zh-TW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3"/>
  <c:chart>
    <c:autoTitleDeleted val="1"/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0.18028917839538339"/>
                  <c:y val="-0.37525925925926024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19771974653888374"/>
                  <c:y val="-6.2913580246913903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zh-TW"/>
              </a:p>
            </c:txPr>
            <c:showCatName val="1"/>
            <c:showPercent val="1"/>
            <c:showLeaderLines val="1"/>
          </c:dLbls>
          <c:cat>
            <c:strRef>
              <c:f>'0927版'!$A$54:$E$54</c:f>
              <c:strCache>
                <c:ptCount val="5"/>
                <c:pt idx="0">
                  <c:v>會產生毒素</c:v>
                </c:pt>
                <c:pt idx="1">
                  <c:v>無法保溫保冷</c:v>
                </c:pt>
                <c:pt idx="2">
                  <c:v>材質易損害</c:v>
                </c:pt>
                <c:pt idx="3">
                  <c:v>不環保</c:v>
                </c:pt>
                <c:pt idx="4">
                  <c:v>其他</c:v>
                </c:pt>
              </c:strCache>
            </c:strRef>
          </c:cat>
          <c:val>
            <c:numRef>
              <c:f>'0927版'!$A$56:$E$56</c:f>
              <c:numCache>
                <c:formatCode>0.0%</c:formatCode>
                <c:ptCount val="5"/>
                <c:pt idx="0">
                  <c:v>0.33333333333333331</c:v>
                </c:pt>
                <c:pt idx="1">
                  <c:v>0.1111111111111111</c:v>
                </c:pt>
                <c:pt idx="2">
                  <c:v>0</c:v>
                </c:pt>
                <c:pt idx="3">
                  <c:v>0.44444444444444442</c:v>
                </c:pt>
                <c:pt idx="4">
                  <c:v>0.1111111111111111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0"/>
  <c:chart>
    <c:title>
      <c:tx>
        <c:rich>
          <a:bodyPr/>
          <a:lstStyle/>
          <a:p>
            <a:pPr>
              <a:defRPr/>
            </a:pPr>
            <a:r>
              <a:rPr lang="zh-TW"/>
              <a:t>政府立法夜市禁塑的態度</a:t>
            </a:r>
          </a:p>
        </c:rich>
      </c:tx>
      <c:layout>
        <c:manualLayout>
          <c:xMode val="edge"/>
          <c:yMode val="edge"/>
          <c:x val="0.18305334901060374"/>
          <c:y val="1.8342615315243341E-2"/>
        </c:manualLayout>
      </c:layout>
    </c:title>
    <c:plotArea>
      <c:layout/>
      <c:pieChart>
        <c:varyColors val="1"/>
        <c:ser>
          <c:idx val="0"/>
          <c:order val="0"/>
          <c:dLbls>
            <c:dLbl>
              <c:idx val="2"/>
              <c:layout>
                <c:manualLayout>
                  <c:x val="8.8300374032514908E-2"/>
                  <c:y val="9.2100458799956958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8.4764115715537797E-2"/>
                  <c:y val="1.0075422916835337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zh-TW"/>
              </a:p>
            </c:txPr>
            <c:showCatName val="1"/>
            <c:showPercent val="1"/>
          </c:dLbls>
          <c:cat>
            <c:strRef>
              <c:f>'0927版'!$A$74:$D$74</c:f>
              <c:strCache>
                <c:ptCount val="4"/>
                <c:pt idx="0">
                  <c:v>非常接受</c:v>
                </c:pt>
                <c:pt idx="1">
                  <c:v>可能願意接受</c:v>
                </c:pt>
                <c:pt idx="2">
                  <c:v>可能不願意接受</c:v>
                </c:pt>
                <c:pt idx="3">
                  <c:v>不接受</c:v>
                </c:pt>
              </c:strCache>
            </c:strRef>
          </c:cat>
          <c:val>
            <c:numRef>
              <c:f>'0927版'!$A$75:$D$75</c:f>
              <c:numCache>
                <c:formatCode>General</c:formatCode>
                <c:ptCount val="4"/>
                <c:pt idx="0">
                  <c:v>50</c:v>
                </c:pt>
                <c:pt idx="1">
                  <c:v>40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dLbls>
            <c:showPercent val="1"/>
          </c:dLbls>
          <c:cat>
            <c:strRef>
              <c:f>'0927版'!$A$74:$D$74</c:f>
              <c:strCache>
                <c:ptCount val="4"/>
                <c:pt idx="0">
                  <c:v>非常接受</c:v>
                </c:pt>
                <c:pt idx="1">
                  <c:v>可能願意接受</c:v>
                </c:pt>
                <c:pt idx="2">
                  <c:v>可能不願意接受</c:v>
                </c:pt>
                <c:pt idx="3">
                  <c:v>不接受</c:v>
                </c:pt>
              </c:strCache>
            </c:strRef>
          </c:cat>
          <c:val>
            <c:numRef>
              <c:f>'0927版'!$A$76:$D$76</c:f>
              <c:numCache>
                <c:formatCode>0%</c:formatCode>
                <c:ptCount val="4"/>
                <c:pt idx="0">
                  <c:v>0.5</c:v>
                </c:pt>
                <c:pt idx="1">
                  <c:v>0.4</c:v>
                </c:pt>
                <c:pt idx="2">
                  <c:v>6.0000000000000032E-2</c:v>
                </c:pt>
                <c:pt idx="3">
                  <c:v>4.0000000000000022E-2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100"/>
      </a:pPr>
      <a:endParaRPr lang="zh-TW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0"/>
  <c:chart>
    <c:title>
      <c:tx>
        <c:rich>
          <a:bodyPr/>
          <a:lstStyle/>
          <a:p>
            <a:pPr>
              <a:defRPr sz="1200"/>
            </a:pPr>
            <a:r>
              <a:rPr lang="zh-TW" sz="1200"/>
              <a:t>環保餐具可減少塑膠垃圾同意度</a:t>
            </a:r>
          </a:p>
        </c:rich>
      </c:tx>
      <c:layout>
        <c:manualLayout>
          <c:xMode val="edge"/>
          <c:yMode val="edge"/>
          <c:x val="0.23115708103140106"/>
          <c:y val="3.2020681494231235E-2"/>
        </c:manualLayout>
      </c:layout>
    </c:title>
    <c:plotArea>
      <c:layout/>
      <c:pieChart>
        <c:varyColors val="1"/>
        <c:ser>
          <c:idx val="0"/>
          <c:order val="0"/>
          <c:dLbls>
            <c:dLbl>
              <c:idx val="2"/>
              <c:layout>
                <c:manualLayout>
                  <c:x val="1.8122355091858486E-2"/>
                  <c:y val="0.13255637656993791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5.5237549363202056E-2"/>
                  <c:y val="9.2059459295914803E-2"/>
                </c:manualLayout>
              </c:layout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zh-TW"/>
              </a:p>
            </c:txPr>
            <c:dLblPos val="bestFit"/>
            <c:showCatName val="1"/>
            <c:showPercent val="1"/>
          </c:dLbls>
          <c:cat>
            <c:strRef>
              <c:f>'0927版'!$A$70:$D$70</c:f>
              <c:strCache>
                <c:ptCount val="4"/>
                <c:pt idx="0">
                  <c:v>一定會</c:v>
                </c:pt>
                <c:pt idx="1">
                  <c:v>可能會</c:v>
                </c:pt>
                <c:pt idx="2">
                  <c:v>不可能會</c:v>
                </c:pt>
                <c:pt idx="3">
                  <c:v>一定不會</c:v>
                </c:pt>
              </c:strCache>
            </c:strRef>
          </c:cat>
          <c:val>
            <c:numRef>
              <c:f>'0927版'!$A$71:$D$71</c:f>
              <c:numCache>
                <c:formatCode>General</c:formatCode>
                <c:ptCount val="4"/>
                <c:pt idx="0">
                  <c:v>49</c:v>
                </c:pt>
                <c:pt idx="1">
                  <c:v>36</c:v>
                </c:pt>
                <c:pt idx="2">
                  <c:v>7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dLbls>
            <c:showPercent val="1"/>
          </c:dLbls>
          <c:cat>
            <c:strRef>
              <c:f>'0927版'!$A$70:$D$70</c:f>
              <c:strCache>
                <c:ptCount val="4"/>
                <c:pt idx="0">
                  <c:v>一定會</c:v>
                </c:pt>
                <c:pt idx="1">
                  <c:v>可能會</c:v>
                </c:pt>
                <c:pt idx="2">
                  <c:v>不可能會</c:v>
                </c:pt>
                <c:pt idx="3">
                  <c:v>一定不會</c:v>
                </c:pt>
              </c:strCache>
            </c:strRef>
          </c:cat>
          <c:val>
            <c:numRef>
              <c:f>'0927版'!$A$72:$D$72</c:f>
              <c:numCache>
                <c:formatCode>0%</c:formatCode>
                <c:ptCount val="4"/>
                <c:pt idx="0">
                  <c:v>0.49000000000000032</c:v>
                </c:pt>
                <c:pt idx="1">
                  <c:v>0.36000000000000032</c:v>
                </c:pt>
                <c:pt idx="2">
                  <c:v>7.0000000000000021E-2</c:v>
                </c:pt>
                <c:pt idx="3">
                  <c:v>8.0000000000000043E-2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100"/>
      </a:pPr>
      <a:endParaRPr lang="zh-TW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0"/>
  <c:chart>
    <c:title>
      <c:tx>
        <c:rich>
          <a:bodyPr/>
          <a:lstStyle/>
          <a:p>
            <a:pPr>
              <a:defRPr sz="1200"/>
            </a:pPr>
            <a:r>
              <a:rPr lang="zh-TW" sz="1200"/>
              <a:t>免費但不主動提供索取的態度</a:t>
            </a:r>
          </a:p>
        </c:rich>
      </c:tx>
      <c:layout>
        <c:manualLayout>
          <c:xMode val="edge"/>
          <c:yMode val="edge"/>
          <c:x val="0.13539795368648774"/>
          <c:y val="4.0202977552809938E-2"/>
        </c:manualLayout>
      </c:layout>
    </c:title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6.8682096119299114E-3"/>
                  <c:y val="6.145990623526023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zh-TW"/>
              </a:p>
            </c:txPr>
            <c:showCatName val="1"/>
            <c:showPercent val="1"/>
          </c:dLbls>
          <c:cat>
            <c:strRef>
              <c:f>'0927版'!$A$66:$D$66</c:f>
              <c:strCache>
                <c:ptCount val="4"/>
                <c:pt idx="0">
                  <c:v>一定會</c:v>
                </c:pt>
                <c:pt idx="1">
                  <c:v>可能會</c:v>
                </c:pt>
                <c:pt idx="2">
                  <c:v>可能不會</c:v>
                </c:pt>
                <c:pt idx="3">
                  <c:v>一定不會</c:v>
                </c:pt>
              </c:strCache>
            </c:strRef>
          </c:cat>
          <c:val>
            <c:numRef>
              <c:f>'0927版'!$A$67:$D$67</c:f>
              <c:numCache>
                <c:formatCode>General</c:formatCode>
                <c:ptCount val="4"/>
                <c:pt idx="0">
                  <c:v>8</c:v>
                </c:pt>
                <c:pt idx="1">
                  <c:v>25</c:v>
                </c:pt>
                <c:pt idx="2">
                  <c:v>43</c:v>
                </c:pt>
                <c:pt idx="3">
                  <c:v>24</c:v>
                </c:pt>
              </c:numCache>
            </c:numRef>
          </c:val>
        </c:ser>
        <c:ser>
          <c:idx val="1"/>
          <c:order val="1"/>
          <c:dLbls>
            <c:showPercent val="1"/>
          </c:dLbls>
          <c:cat>
            <c:strRef>
              <c:f>'0927版'!$A$66:$D$66</c:f>
              <c:strCache>
                <c:ptCount val="4"/>
                <c:pt idx="0">
                  <c:v>一定會</c:v>
                </c:pt>
                <c:pt idx="1">
                  <c:v>可能會</c:v>
                </c:pt>
                <c:pt idx="2">
                  <c:v>可能不會</c:v>
                </c:pt>
                <c:pt idx="3">
                  <c:v>一定不會</c:v>
                </c:pt>
              </c:strCache>
            </c:strRef>
          </c:cat>
          <c:val>
            <c:numRef>
              <c:f>'0927版'!$A$68:$D$68</c:f>
              <c:numCache>
                <c:formatCode>0%</c:formatCode>
                <c:ptCount val="4"/>
                <c:pt idx="0">
                  <c:v>8.0000000000000043E-2</c:v>
                </c:pt>
                <c:pt idx="1">
                  <c:v>0.25</c:v>
                </c:pt>
                <c:pt idx="2">
                  <c:v>0.43000000000000038</c:v>
                </c:pt>
                <c:pt idx="3">
                  <c:v>0.24000000000000021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0"/>
  <c:chart>
    <c:title>
      <c:tx>
        <c:rich>
          <a:bodyPr/>
          <a:lstStyle/>
          <a:p>
            <a:pPr>
              <a:defRPr/>
            </a:pPr>
            <a:r>
              <a:rPr lang="zh-TW"/>
              <a:t>非免費的塑膠袋取用態度</a:t>
            </a:r>
          </a:p>
        </c:rich>
      </c:tx>
      <c:layout>
        <c:manualLayout>
          <c:xMode val="edge"/>
          <c:yMode val="edge"/>
          <c:x val="6.5383737555730834E-2"/>
          <c:y val="3.1387293665615858E-2"/>
        </c:manualLayout>
      </c:layout>
    </c:title>
    <c:plotArea>
      <c:layout/>
      <c:pieChart>
        <c:varyColors val="1"/>
        <c:ser>
          <c:idx val="0"/>
          <c:order val="0"/>
          <c:dLbls>
            <c:showVal val="1"/>
            <c:showCatName val="1"/>
            <c:showLeaderLines val="1"/>
          </c:dLbls>
          <c:cat>
            <c:strRef>
              <c:f>'0927版'!$A$62:$D$62</c:f>
              <c:strCache>
                <c:ptCount val="4"/>
                <c:pt idx="0">
                  <c:v>總是如此</c:v>
                </c:pt>
                <c:pt idx="1">
                  <c:v>常常如此</c:v>
                </c:pt>
                <c:pt idx="2">
                  <c:v>偶爾如此</c:v>
                </c:pt>
                <c:pt idx="3">
                  <c:v>從不如此</c:v>
                </c:pt>
              </c:strCache>
            </c:strRef>
          </c:cat>
          <c:val>
            <c:numRef>
              <c:f>'0927版'!$A$64:$D$64</c:f>
              <c:numCache>
                <c:formatCode>0%</c:formatCode>
                <c:ptCount val="4"/>
                <c:pt idx="0">
                  <c:v>6.0000000000000032E-2</c:v>
                </c:pt>
                <c:pt idx="1">
                  <c:v>4.0000000000000022E-2</c:v>
                </c:pt>
                <c:pt idx="2">
                  <c:v>0.54</c:v>
                </c:pt>
                <c:pt idx="3">
                  <c:v>0.36000000000000032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  <c:dispBlanksAs val="zero"/>
  </c:chart>
  <c:txPr>
    <a:bodyPr/>
    <a:lstStyle/>
    <a:p>
      <a:pPr>
        <a:defRPr sz="1050"/>
      </a:pPr>
      <a:endParaRPr lang="zh-TW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0"/>
  <c:chart>
    <c:title>
      <c:tx>
        <c:rich>
          <a:bodyPr/>
          <a:lstStyle/>
          <a:p>
            <a:pPr>
              <a:defRPr/>
            </a:pPr>
            <a:r>
              <a:rPr lang="zh-TW"/>
              <a:t>是否應該主動提供塑膠餐具或包裝</a:t>
            </a:r>
          </a:p>
        </c:rich>
      </c:tx>
      <c:layout>
        <c:manualLayout>
          <c:xMode val="edge"/>
          <c:yMode val="edge"/>
          <c:x val="0.10384130057546558"/>
          <c:y val="3.015223316460745E-2"/>
        </c:manualLayout>
      </c:layout>
    </c:title>
    <c:plotArea>
      <c:layout>
        <c:manualLayout>
          <c:layoutTarget val="inner"/>
          <c:xMode val="edge"/>
          <c:yMode val="edge"/>
          <c:x val="0.41518685489160534"/>
          <c:y val="0.29010844673172514"/>
          <c:w val="0.36828299761806266"/>
          <c:h val="0.6117411685439989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1.6734926254832923E-2"/>
                  <c:y val="6.9694317118886434E-2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1.9307943247721625E-2"/>
                  <c:y val="4.3252810619608575E-2"/>
                </c:manualLayout>
              </c:layout>
              <c:dLblPos val="bestFit"/>
              <c:showCatName val="1"/>
              <c:showPercent val="1"/>
            </c:dLbl>
            <c:dLblPos val="bestFit"/>
            <c:showCatName val="1"/>
            <c:showPercent val="1"/>
          </c:dLbls>
          <c:cat>
            <c:strRef>
              <c:f>'0927版'!$A$58:$D$58</c:f>
              <c:strCache>
                <c:ptCount val="4"/>
                <c:pt idx="0">
                  <c:v>一定是</c:v>
                </c:pt>
                <c:pt idx="1">
                  <c:v>是</c:v>
                </c:pt>
                <c:pt idx="2">
                  <c:v>不是</c:v>
                </c:pt>
                <c:pt idx="3">
                  <c:v>一定不是</c:v>
                </c:pt>
              </c:strCache>
            </c:strRef>
          </c:cat>
          <c:val>
            <c:numRef>
              <c:f>'0927版'!$A$59:$D$59</c:f>
              <c:numCache>
                <c:formatCode>General</c:formatCode>
                <c:ptCount val="4"/>
                <c:pt idx="0">
                  <c:v>2</c:v>
                </c:pt>
                <c:pt idx="1">
                  <c:v>36</c:v>
                </c:pt>
                <c:pt idx="2">
                  <c:v>48</c:v>
                </c:pt>
                <c:pt idx="3">
                  <c:v>14</c:v>
                </c:pt>
              </c:numCache>
            </c:numRef>
          </c:val>
        </c:ser>
        <c:ser>
          <c:idx val="1"/>
          <c:order val="1"/>
          <c:dLbls>
            <c:showPercent val="1"/>
          </c:dLbls>
          <c:cat>
            <c:strRef>
              <c:f>'0927版'!$A$58:$D$58</c:f>
              <c:strCache>
                <c:ptCount val="4"/>
                <c:pt idx="0">
                  <c:v>一定是</c:v>
                </c:pt>
                <c:pt idx="1">
                  <c:v>是</c:v>
                </c:pt>
                <c:pt idx="2">
                  <c:v>不是</c:v>
                </c:pt>
                <c:pt idx="3">
                  <c:v>一定不是</c:v>
                </c:pt>
              </c:strCache>
            </c:strRef>
          </c:cat>
          <c:val>
            <c:numRef>
              <c:f>'0927版'!$A$60:$D$60</c:f>
              <c:numCache>
                <c:formatCode>0%</c:formatCode>
                <c:ptCount val="4"/>
                <c:pt idx="0">
                  <c:v>2.0000000000000011E-2</c:v>
                </c:pt>
                <c:pt idx="1">
                  <c:v>0.36000000000000032</c:v>
                </c:pt>
                <c:pt idx="2">
                  <c:v>0.48000000000000032</c:v>
                </c:pt>
                <c:pt idx="3">
                  <c:v>0.14000000000000001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200"/>
      </a:pPr>
      <a:endParaRPr lang="zh-TW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/>
            </a:pPr>
            <a:r>
              <a:rPr lang="zh-TW"/>
              <a:t>年齡分布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2324133916076598"/>
          <c:y val="0.42274702518416185"/>
          <c:w val="0.4827090915580588"/>
          <c:h val="0.54397761900997565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3.9077933091193812E-2"/>
                  <c:y val="8.8075908950315546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'[Microsoft Office Word 的圖表 ]Sheet1'!$B$23:$E$23</c:f>
              <c:strCache>
                <c:ptCount val="4"/>
                <c:pt idx="0">
                  <c:v>18歲以下</c:v>
                </c:pt>
                <c:pt idx="1">
                  <c:v>19~36</c:v>
                </c:pt>
                <c:pt idx="2">
                  <c:v>37~54</c:v>
                </c:pt>
                <c:pt idx="3">
                  <c:v>55以上</c:v>
                </c:pt>
              </c:strCache>
            </c:strRef>
          </c:cat>
          <c:val>
            <c:numRef>
              <c:f>'[Microsoft Office Word 的圖表 ]Sheet1'!$B$25:$E$25</c:f>
              <c:numCache>
                <c:formatCode>0%</c:formatCode>
                <c:ptCount val="4"/>
                <c:pt idx="0">
                  <c:v>2.0000000000000011E-2</c:v>
                </c:pt>
                <c:pt idx="1">
                  <c:v>0.69000000000000061</c:v>
                </c:pt>
                <c:pt idx="2">
                  <c:v>0.25</c:v>
                </c:pt>
                <c:pt idx="3">
                  <c:v>4.0000000000000022E-2</c:v>
                </c:pt>
              </c:numCache>
            </c:numRef>
          </c:val>
        </c:ser>
        <c:ser>
          <c:idx val="1"/>
          <c:order val="1"/>
          <c:dLbls>
            <c:dLblPos val="ctr"/>
            <c:showVal val="1"/>
          </c:dLbls>
          <c:cat>
            <c:strRef>
              <c:f>'[Microsoft Office Word 的圖表 ]Sheet1'!$B$23:$E$23</c:f>
              <c:strCache>
                <c:ptCount val="4"/>
                <c:pt idx="0">
                  <c:v>18歲以下</c:v>
                </c:pt>
                <c:pt idx="1">
                  <c:v>19~36</c:v>
                </c:pt>
                <c:pt idx="2">
                  <c:v>37~54</c:v>
                </c:pt>
                <c:pt idx="3">
                  <c:v>55以上</c:v>
                </c:pt>
              </c:strCache>
            </c:strRef>
          </c:cat>
          <c:val>
            <c:numRef>
              <c:f>'[Microsoft Office Word 的圖表 ]Sheet1'!$B$25:$E$25</c:f>
              <c:numCache>
                <c:formatCode>0%</c:formatCode>
                <c:ptCount val="4"/>
                <c:pt idx="0">
                  <c:v>2.0000000000000011E-2</c:v>
                </c:pt>
                <c:pt idx="1">
                  <c:v>0.69000000000000061</c:v>
                </c:pt>
                <c:pt idx="2">
                  <c:v>0.25</c:v>
                </c:pt>
                <c:pt idx="3">
                  <c:v>4.0000000000000022E-2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2284642569285165"/>
          <c:y val="0.19699735675455429"/>
          <c:w val="0.3535315270630543"/>
          <c:h val="0.6723037329312167"/>
        </c:manualLayout>
      </c:layout>
    </c:legend>
    <c:plotVisOnly val="1"/>
    <c:dispBlanksAs val="zero"/>
  </c:chart>
  <c:txPr>
    <a:bodyPr/>
    <a:lstStyle/>
    <a:p>
      <a:pPr>
        <a:defRPr sz="800"/>
      </a:pPr>
      <a:endParaRPr lang="zh-TW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8"/>
  <c:chart>
    <c:title>
      <c:tx>
        <c:rich>
          <a:bodyPr/>
          <a:lstStyle/>
          <a:p>
            <a:pPr>
              <a:defRPr/>
            </a:pPr>
            <a:r>
              <a:rPr lang="zh-TW" altLang="en-US" dirty="0" smtClean="0"/>
              <a:t>民眾認為的無塑夜市</a:t>
            </a:r>
            <a:endParaRPr lang="zh-TW" altLang="en-US" dirty="0"/>
          </a:p>
        </c:rich>
      </c:tx>
      <c:layout/>
    </c:title>
    <c:view3D>
      <c:rotX val="75"/>
      <c:perspective val="30"/>
    </c:view3D>
    <c:plotArea>
      <c:layout/>
      <c:pie3DChart>
        <c:varyColors val="1"/>
        <c:ser>
          <c:idx val="0"/>
          <c:order val="0"/>
          <c:dLbls>
            <c:showPercent val="1"/>
          </c:dLbls>
          <c:cat>
            <c:strRef>
              <c:f>'0927版'!$A$84:$D$84</c:f>
              <c:strCache>
                <c:ptCount val="4"/>
                <c:pt idx="0">
                  <c:v>是一個完全沒塑膠的夜市</c:v>
                </c:pt>
                <c:pt idx="1">
                  <c:v>是一個有塑膠但提倡自備餐具的夜市</c:v>
                </c:pt>
                <c:pt idx="2">
                  <c:v>是一個提供環保餐具及清洗區的夜市</c:v>
                </c:pt>
                <c:pt idx="3">
                  <c:v>其他</c:v>
                </c:pt>
              </c:strCache>
            </c:strRef>
          </c:cat>
          <c:val>
            <c:numRef>
              <c:f>'0927版'!$A$86:$D$86</c:f>
              <c:numCache>
                <c:formatCode>0.0%</c:formatCode>
                <c:ptCount val="4"/>
                <c:pt idx="0">
                  <c:v>0.2</c:v>
                </c:pt>
                <c:pt idx="1">
                  <c:v>0.47500000000000031</c:v>
                </c:pt>
                <c:pt idx="2">
                  <c:v>0.32500000000000101</c:v>
                </c:pt>
                <c:pt idx="3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sz="1400"/>
          </a:pPr>
          <a:endParaRPr lang="zh-TW"/>
        </a:p>
      </c:txPr>
    </c:legend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0"/>
  <c:chart>
    <c:title>
      <c:tx>
        <c:rich>
          <a:bodyPr/>
          <a:lstStyle/>
          <a:p>
            <a:pPr>
              <a:defRPr/>
            </a:pPr>
            <a:r>
              <a:rPr lang="zh-TW" sz="2000" dirty="0"/>
              <a:t>無塑夜市實施期待程度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showPercent val="1"/>
          </c:dLbls>
          <c:cat>
            <c:strRef>
              <c:f>'0927版'!$A$88:$D$88</c:f>
              <c:strCache>
                <c:ptCount val="4"/>
                <c:pt idx="0">
                  <c:v>非常希望</c:v>
                </c:pt>
                <c:pt idx="1">
                  <c:v>有點希望</c:v>
                </c:pt>
                <c:pt idx="2">
                  <c:v>有點不希望</c:v>
                </c:pt>
                <c:pt idx="3">
                  <c:v>非常不希望</c:v>
                </c:pt>
              </c:strCache>
            </c:strRef>
          </c:cat>
          <c:val>
            <c:numRef>
              <c:f>'0927版'!$A$90:$D$90</c:f>
              <c:numCache>
                <c:formatCode>0.0%</c:formatCode>
                <c:ptCount val="4"/>
                <c:pt idx="0">
                  <c:v>0.55000000000000004</c:v>
                </c:pt>
                <c:pt idx="1">
                  <c:v>0.37000000000000038</c:v>
                </c:pt>
                <c:pt idx="2">
                  <c:v>7.0000000000000021E-2</c:v>
                </c:pt>
                <c:pt idx="3">
                  <c:v>1.0000000000000005E-2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title>
      <c:tx>
        <c:rich>
          <a:bodyPr/>
          <a:lstStyle/>
          <a:p>
            <a:pPr>
              <a:defRPr sz="2000"/>
            </a:pPr>
            <a:r>
              <a:rPr lang="zh-TW" altLang="en-US" sz="2000" dirty="0" smtClean="0"/>
              <a:t>期待實施的理由</a:t>
            </a:r>
            <a:endParaRPr lang="zh-TW" altLang="en-US" sz="2000" dirty="0"/>
          </a:p>
        </c:rich>
      </c:tx>
      <c:layout/>
    </c:title>
    <c:view3D>
      <c:rotX val="75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/>
                </a:pPr>
                <a:endParaRPr lang="zh-TW"/>
              </a:p>
            </c:txPr>
            <c:showPercent val="1"/>
          </c:dLbls>
          <c:cat>
            <c:strRef>
              <c:f>'0927版'!$A$80:$D$80</c:f>
              <c:strCache>
                <c:ptCount val="4"/>
                <c:pt idx="0">
                  <c:v>因為可以減少塑膠垃圾的產生</c:v>
                </c:pt>
                <c:pt idx="1">
                  <c:v>因為很衛生健康</c:v>
                </c:pt>
                <c:pt idx="2">
                  <c:v>因為具有環保特色</c:v>
                </c:pt>
                <c:pt idx="3">
                  <c:v>其他</c:v>
                </c:pt>
              </c:strCache>
            </c:strRef>
          </c:cat>
          <c:val>
            <c:numRef>
              <c:f>'0927版'!$A$81:$D$81</c:f>
              <c:numCache>
                <c:formatCode>General</c:formatCode>
                <c:ptCount val="4"/>
                <c:pt idx="0">
                  <c:v>81</c:v>
                </c:pt>
                <c:pt idx="1">
                  <c:v>32</c:v>
                </c:pt>
                <c:pt idx="2">
                  <c:v>35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dLbls>
            <c:showPercent val="1"/>
          </c:dLbls>
          <c:cat>
            <c:strRef>
              <c:f>'0927版'!$A$80:$D$80</c:f>
              <c:strCache>
                <c:ptCount val="4"/>
                <c:pt idx="0">
                  <c:v>因為可以減少塑膠垃圾的產生</c:v>
                </c:pt>
                <c:pt idx="1">
                  <c:v>因為很衛生健康</c:v>
                </c:pt>
                <c:pt idx="2">
                  <c:v>因為具有環保特色</c:v>
                </c:pt>
                <c:pt idx="3">
                  <c:v>其他</c:v>
                </c:pt>
              </c:strCache>
            </c:strRef>
          </c:cat>
          <c:val>
            <c:numRef>
              <c:f>'0927版'!$A$82:$D$82</c:f>
              <c:numCache>
                <c:formatCode>0.00%</c:formatCode>
                <c:ptCount val="4"/>
                <c:pt idx="0">
                  <c:v>0.54729729729729726</c:v>
                </c:pt>
                <c:pt idx="1">
                  <c:v>0.21621621621621623</c:v>
                </c:pt>
                <c:pt idx="2">
                  <c:v>0.23648648648648649</c:v>
                </c:pt>
                <c:pt idx="3" formatCode="General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sz="1200"/>
          </a:pPr>
          <a:endParaRPr lang="zh-TW"/>
        </a:p>
      </c:txPr>
    </c:legend>
    <c:plotVisOnly val="1"/>
  </c:chart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0"/>
  <c:chart>
    <c:title>
      <c:tx>
        <c:rich>
          <a:bodyPr/>
          <a:lstStyle/>
          <a:p>
            <a:pPr>
              <a:defRPr/>
            </a:pPr>
            <a:r>
              <a:rPr lang="zh-TW"/>
              <a:t>不期待實施的原因</a:t>
            </a:r>
          </a:p>
        </c:rich>
      </c:tx>
      <c:layout>
        <c:manualLayout>
          <c:xMode val="edge"/>
          <c:yMode val="edge"/>
          <c:x val="9.7156561932102564E-2"/>
          <c:y val="2.7777777777777912E-2"/>
        </c:manualLayout>
      </c:layout>
    </c:title>
    <c:plotArea>
      <c:layout/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4.6983009420798819E-2"/>
                  <c:y val="4.4572653476923046E-2"/>
                </c:manualLayout>
              </c:layout>
              <c:showPercent val="1"/>
            </c:dLbl>
            <c:showPercent val="1"/>
          </c:dLbls>
          <c:cat>
            <c:strRef>
              <c:f>'0927版'!$A$96:$D$96</c:f>
              <c:strCache>
                <c:ptCount val="4"/>
                <c:pt idx="0">
                  <c:v>因為夜市應該要提供塑膠包裝及餐具</c:v>
                </c:pt>
                <c:pt idx="1">
                  <c:v>因為增加麻煩</c:v>
                </c:pt>
                <c:pt idx="2">
                  <c:v>因為要清洗環保餐具很不方便</c:v>
                </c:pt>
                <c:pt idx="3">
                  <c:v>其他</c:v>
                </c:pt>
              </c:strCache>
            </c:strRef>
          </c:cat>
          <c:val>
            <c:numRef>
              <c:f>'0927版'!$A$98:$D$98</c:f>
              <c:numCache>
                <c:formatCode>0.0%</c:formatCode>
                <c:ptCount val="4"/>
                <c:pt idx="0">
                  <c:v>0.26666666666666738</c:v>
                </c:pt>
                <c:pt idx="1">
                  <c:v>0.46666666666666756</c:v>
                </c:pt>
                <c:pt idx="2">
                  <c:v>0.2</c:v>
                </c:pt>
                <c:pt idx="3">
                  <c:v>6.666666666666668E-2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12113336613392162"/>
          <c:y val="0.10181189848962165"/>
          <c:w val="0.75001959107718263"/>
          <c:h val="0.34029834726461688"/>
        </c:manualLayout>
      </c:layout>
      <c:txPr>
        <a:bodyPr/>
        <a:lstStyle/>
        <a:p>
          <a:pPr>
            <a:defRPr sz="1400"/>
          </a:pPr>
          <a:endParaRPr lang="zh-TW"/>
        </a:p>
      </c:txPr>
    </c:legend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/>
            </a:pPr>
            <a:r>
              <a:rPr lang="zh-TW" sz="1800" b="1" i="0" baseline="0" dirty="0" smtClean="0"/>
              <a:t>成為無塑夜市後的消費意願</a:t>
            </a:r>
            <a:endParaRPr lang="zh-TW" sz="1800" b="1" i="0" baseline="0" dirty="0"/>
          </a:p>
        </c:rich>
      </c:tx>
      <c:layout/>
    </c:title>
    <c:view3D>
      <c:rotX val="75"/>
      <c:perspective val="30"/>
    </c:view3D>
    <c:plotArea>
      <c:layout/>
      <c:pie3DChart>
        <c:varyColors val="1"/>
        <c:ser>
          <c:idx val="0"/>
          <c:order val="0"/>
          <c:dLbls>
            <c:dLbl>
              <c:idx val="2"/>
              <c:layout>
                <c:manualLayout>
                  <c:x val="-0.17245073650278173"/>
                  <c:y val="3.949266389144325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8597320153739724"/>
                  <c:y val="3.949266389144325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zh-TW"/>
              </a:p>
            </c:txPr>
            <c:showCatName val="1"/>
            <c:showPercent val="1"/>
          </c:dLbls>
          <c:cat>
            <c:strRef>
              <c:f>'0927版'!$A$92:$D$92</c:f>
              <c:strCache>
                <c:ptCount val="4"/>
                <c:pt idx="0">
                  <c:v>非常願意</c:v>
                </c:pt>
                <c:pt idx="1">
                  <c:v>願意</c:v>
                </c:pt>
                <c:pt idx="2">
                  <c:v>不願意</c:v>
                </c:pt>
                <c:pt idx="3">
                  <c:v>非常不願意</c:v>
                </c:pt>
              </c:strCache>
            </c:strRef>
          </c:cat>
          <c:val>
            <c:numRef>
              <c:f>'0927版'!$A$93:$D$93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dLbls>
            <c:showCatName val="1"/>
            <c:showPercent val="1"/>
          </c:dLbls>
          <c:cat>
            <c:strRef>
              <c:f>'0927版'!$A$92:$D$92</c:f>
              <c:strCache>
                <c:ptCount val="4"/>
                <c:pt idx="0">
                  <c:v>非常願意</c:v>
                </c:pt>
                <c:pt idx="1">
                  <c:v>願意</c:v>
                </c:pt>
                <c:pt idx="2">
                  <c:v>不願意</c:v>
                </c:pt>
                <c:pt idx="3">
                  <c:v>非常不願意</c:v>
                </c:pt>
              </c:strCache>
            </c:strRef>
          </c:cat>
          <c:val>
            <c:numRef>
              <c:f>'0927版'!$A$94:$D$94</c:f>
              <c:numCache>
                <c:formatCode>0.00%</c:formatCode>
                <c:ptCount val="4"/>
                <c:pt idx="0">
                  <c:v>0.55000000000000004</c:v>
                </c:pt>
                <c:pt idx="1">
                  <c:v>0.4300000000000001</c:v>
                </c:pt>
                <c:pt idx="2">
                  <c:v>2.0000000000000007E-2</c:v>
                </c:pt>
                <c:pt idx="3">
                  <c:v>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/>
            </a:pPr>
            <a:r>
              <a:rPr lang="zh-TW" sz="1800" b="1" i="0" baseline="0" dirty="0" smtClean="0"/>
              <a:t>無塑夜市配套措施</a:t>
            </a:r>
            <a:endParaRPr lang="zh-TW" dirty="0"/>
          </a:p>
        </c:rich>
      </c:tx>
      <c:layout/>
    </c:title>
    <c:view3D>
      <c:rotX val="75"/>
      <c:perspective val="30"/>
    </c:view3D>
    <c:plotArea>
      <c:layout/>
      <c:pie3DChart>
        <c:varyColors val="1"/>
        <c:ser>
          <c:idx val="0"/>
          <c:order val="0"/>
          <c:dLbls>
            <c:dLblPos val="bestFit"/>
            <c:showCatName val="1"/>
            <c:showPercent val="1"/>
          </c:dLbls>
          <c:cat>
            <c:strRef>
              <c:f>'0927版'!$A$88:$H$88</c:f>
              <c:strCache>
                <c:ptCount val="8"/>
                <c:pt idx="0">
                  <c:v>增設洗碗槽</c:v>
                </c:pt>
                <c:pt idx="1">
                  <c:v>增設租借餐具的地點</c:v>
                </c:pt>
                <c:pt idx="2">
                  <c:v>提供更多內用餐具及內用區</c:v>
                </c:pt>
                <c:pt idx="3">
                  <c:v>自備環保餐具有優惠</c:v>
                </c:pt>
                <c:pt idx="4">
                  <c:v>自備環保餐具可以積點數換獎品</c:v>
                </c:pt>
                <c:pt idx="5">
                  <c:v>夜市內提供可重複使用的塑膠袋及紙袋據點</c:v>
                </c:pt>
                <c:pt idx="6">
                  <c:v>店家提供自然材質外袋包裝</c:v>
                </c:pt>
                <c:pt idx="7">
                  <c:v>其他</c:v>
                </c:pt>
              </c:strCache>
            </c:strRef>
          </c:cat>
          <c:val>
            <c:numRef>
              <c:f>'0927版'!$A$89:$H$89</c:f>
              <c:numCache>
                <c:formatCode>General</c:formatCode>
                <c:ptCount val="8"/>
                <c:pt idx="0">
                  <c:v>47</c:v>
                </c:pt>
                <c:pt idx="1">
                  <c:v>15</c:v>
                </c:pt>
                <c:pt idx="2">
                  <c:v>57</c:v>
                </c:pt>
                <c:pt idx="3">
                  <c:v>50</c:v>
                </c:pt>
                <c:pt idx="4">
                  <c:v>17</c:v>
                </c:pt>
                <c:pt idx="5">
                  <c:v>35</c:v>
                </c:pt>
                <c:pt idx="6">
                  <c:v>35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dLbls>
            <c:dLblPos val="bestFit"/>
            <c:showCatName val="1"/>
            <c:showPercent val="1"/>
          </c:dLbls>
          <c:cat>
            <c:strRef>
              <c:f>'0927版'!$A$88:$H$88</c:f>
              <c:strCache>
                <c:ptCount val="8"/>
                <c:pt idx="0">
                  <c:v>增設洗碗槽</c:v>
                </c:pt>
                <c:pt idx="1">
                  <c:v>增設租借餐具的地點</c:v>
                </c:pt>
                <c:pt idx="2">
                  <c:v>提供更多內用餐具及內用區</c:v>
                </c:pt>
                <c:pt idx="3">
                  <c:v>自備環保餐具有優惠</c:v>
                </c:pt>
                <c:pt idx="4">
                  <c:v>自備環保餐具可以積點數換獎品</c:v>
                </c:pt>
                <c:pt idx="5">
                  <c:v>夜市內提供可重複使用的塑膠袋及紙袋據點</c:v>
                </c:pt>
                <c:pt idx="6">
                  <c:v>店家提供自然材質外袋包裝</c:v>
                </c:pt>
                <c:pt idx="7">
                  <c:v>其他</c:v>
                </c:pt>
              </c:strCache>
            </c:strRef>
          </c:cat>
          <c:val>
            <c:numRef>
              <c:f>'0927版'!$A$90:$H$90</c:f>
              <c:numCache>
                <c:formatCode>0.00%</c:formatCode>
                <c:ptCount val="8"/>
                <c:pt idx="0">
                  <c:v>0.18359375000000006</c:v>
                </c:pt>
                <c:pt idx="1">
                  <c:v>5.8593750000000014E-2</c:v>
                </c:pt>
                <c:pt idx="2">
                  <c:v>0.22265625</c:v>
                </c:pt>
                <c:pt idx="3">
                  <c:v>0.1953125</c:v>
                </c:pt>
                <c:pt idx="4">
                  <c:v>6.6406250000000014E-2</c:v>
                </c:pt>
                <c:pt idx="5">
                  <c:v>0.13671875000000006</c:v>
                </c:pt>
                <c:pt idx="6">
                  <c:v>0.13671875000000006</c:v>
                </c:pt>
                <c:pt idx="7">
                  <c:v>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 sz="1400"/>
            </a:pPr>
            <a:r>
              <a:rPr lang="zh-TW" altLang="en-US" sz="1400"/>
              <a:t>居住縣市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3200"/>
                </a:pPr>
                <a:endParaRPr lang="zh-TW"/>
              </a:p>
            </c:txPr>
            <c:dLblPos val="ctr"/>
            <c:showVal val="1"/>
          </c:dLbls>
          <c:cat>
            <c:strRef>
              <c:f>'[Microsoft Office Word 的圖表 ]Sheet1'!$B$19:$C$19</c:f>
              <c:strCache>
                <c:ptCount val="2"/>
                <c:pt idx="0">
                  <c:v>花蓮縣</c:v>
                </c:pt>
                <c:pt idx="1">
                  <c:v>其他</c:v>
                </c:pt>
              </c:strCache>
            </c:strRef>
          </c:cat>
          <c:val>
            <c:numRef>
              <c:f>'[Microsoft Office Word 的圖表 ]Sheet1'!$B$21:$C$21</c:f>
              <c:numCache>
                <c:formatCode>0%</c:formatCode>
                <c:ptCount val="2"/>
                <c:pt idx="0">
                  <c:v>0.25</c:v>
                </c:pt>
                <c:pt idx="1">
                  <c:v>0.75000000000000488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400"/>
          </a:pPr>
          <a:endParaRPr lang="zh-TW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/>
            </a:pPr>
            <a:r>
              <a:rPr lang="zh-TW"/>
              <a:t>性別</a:t>
            </a:r>
          </a:p>
        </c:rich>
      </c:tx>
      <c:layout>
        <c:manualLayout>
          <c:xMode val="edge"/>
          <c:yMode val="edge"/>
          <c:x val="0.37444139553116434"/>
          <c:y val="5.2956751985878743E-2"/>
        </c:manualLayout>
      </c:layout>
    </c:title>
    <c:plotArea>
      <c:layout/>
      <c:pieChart>
        <c:varyColors val="1"/>
        <c:ser>
          <c:idx val="0"/>
          <c:order val="0"/>
          <c:dLbls>
            <c:dLblPos val="ctr"/>
            <c:showVal val="1"/>
          </c:dLbls>
          <c:cat>
            <c:strRef>
              <c:f>'[Microsoft Office Word 的圖表 ]Sheet1'!$B$15:$C$15</c:f>
              <c:strCache>
                <c:ptCount val="2"/>
                <c:pt idx="0">
                  <c:v>男</c:v>
                </c:pt>
                <c:pt idx="1">
                  <c:v>女</c:v>
                </c:pt>
              </c:strCache>
            </c:strRef>
          </c:cat>
          <c:val>
            <c:numRef>
              <c:f>'[Microsoft Office Word 的圖表 ]Sheet1'!$B$17:$C$17</c:f>
              <c:numCache>
                <c:formatCode>0%</c:formatCode>
                <c:ptCount val="2"/>
                <c:pt idx="0">
                  <c:v>0.46</c:v>
                </c:pt>
                <c:pt idx="1">
                  <c:v>0.54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2400"/>
      </a:pPr>
      <a:endParaRPr lang="zh-TW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/>
            </a:pPr>
            <a:r>
              <a:rPr lang="zh-TW" altLang="en-US" sz="1200"/>
              <a:t>到東大門夜市的次數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2.8850177974328612E-2"/>
          <c:y val="0.23521988236563293"/>
          <c:w val="0.57077661525186063"/>
          <c:h val="0.66808390490270098"/>
        </c:manualLayout>
      </c:layout>
      <c:pieChart>
        <c:varyColors val="1"/>
        <c:ser>
          <c:idx val="0"/>
          <c:order val="0"/>
          <c:dLbls>
            <c:dLblPos val="inEnd"/>
            <c:showVal val="1"/>
            <c:showLeaderLines val="1"/>
          </c:dLbls>
          <c:cat>
            <c:strRef>
              <c:f>'[Microsoft Office Word 的圖表 ]Sheet1'!$B$27:$E$27</c:f>
              <c:strCache>
                <c:ptCount val="4"/>
                <c:pt idx="0">
                  <c:v>0~1</c:v>
                </c:pt>
                <c:pt idx="1">
                  <c:v>2~5</c:v>
                </c:pt>
                <c:pt idx="2">
                  <c:v>6~10</c:v>
                </c:pt>
                <c:pt idx="3">
                  <c:v>10次以上</c:v>
                </c:pt>
              </c:strCache>
            </c:strRef>
          </c:cat>
          <c:val>
            <c:numRef>
              <c:f>'[Microsoft Office Word 的圖表 ]Sheet1'!$B$29:$E$29</c:f>
              <c:numCache>
                <c:formatCode>0%</c:formatCode>
                <c:ptCount val="4"/>
                <c:pt idx="0">
                  <c:v>0.61000000000000065</c:v>
                </c:pt>
                <c:pt idx="1">
                  <c:v>0.27</c:v>
                </c:pt>
                <c:pt idx="2">
                  <c:v>3.0000000000000002E-2</c:v>
                </c:pt>
                <c:pt idx="3">
                  <c:v>9.0000000000000024E-2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900"/>
          </a:pPr>
          <a:endParaRPr lang="zh-TW"/>
        </a:p>
      </c:txPr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/>
            </a:pPr>
            <a:r>
              <a:rPr lang="zh-TW"/>
              <a:t>年齡分布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2324133916076598"/>
          <c:y val="0.42274702518416185"/>
          <c:w val="0.4827090915580588"/>
          <c:h val="0.54397761900997565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3.9077933091193812E-2"/>
                  <c:y val="8.8075908950315546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'[Microsoft Office Word 的圖表 ]Sheet1'!$B$23:$E$23</c:f>
              <c:strCache>
                <c:ptCount val="4"/>
                <c:pt idx="0">
                  <c:v>18歲以下</c:v>
                </c:pt>
                <c:pt idx="1">
                  <c:v>19~36</c:v>
                </c:pt>
                <c:pt idx="2">
                  <c:v>37~54</c:v>
                </c:pt>
                <c:pt idx="3">
                  <c:v>55以上</c:v>
                </c:pt>
              </c:strCache>
            </c:strRef>
          </c:cat>
          <c:val>
            <c:numRef>
              <c:f>'[Microsoft Office Word 的圖表 ]Sheet1'!$B$25:$E$25</c:f>
              <c:numCache>
                <c:formatCode>0%</c:formatCode>
                <c:ptCount val="4"/>
                <c:pt idx="0">
                  <c:v>2.0000000000000011E-2</c:v>
                </c:pt>
                <c:pt idx="1">
                  <c:v>0.69000000000000061</c:v>
                </c:pt>
                <c:pt idx="2">
                  <c:v>0.25</c:v>
                </c:pt>
                <c:pt idx="3">
                  <c:v>4.0000000000000022E-2</c:v>
                </c:pt>
              </c:numCache>
            </c:numRef>
          </c:val>
        </c:ser>
        <c:ser>
          <c:idx val="1"/>
          <c:order val="1"/>
          <c:dLbls>
            <c:dLblPos val="ctr"/>
            <c:showVal val="1"/>
          </c:dLbls>
          <c:cat>
            <c:strRef>
              <c:f>'[Microsoft Office Word 的圖表 ]Sheet1'!$B$23:$E$23</c:f>
              <c:strCache>
                <c:ptCount val="4"/>
                <c:pt idx="0">
                  <c:v>18歲以下</c:v>
                </c:pt>
                <c:pt idx="1">
                  <c:v>19~36</c:v>
                </c:pt>
                <c:pt idx="2">
                  <c:v>37~54</c:v>
                </c:pt>
                <c:pt idx="3">
                  <c:v>55以上</c:v>
                </c:pt>
              </c:strCache>
            </c:strRef>
          </c:cat>
          <c:val>
            <c:numRef>
              <c:f>'[Microsoft Office Word 的圖表 ]Sheet1'!$B$25:$E$25</c:f>
              <c:numCache>
                <c:formatCode>0%</c:formatCode>
                <c:ptCount val="4"/>
                <c:pt idx="0">
                  <c:v>2.0000000000000011E-2</c:v>
                </c:pt>
                <c:pt idx="1">
                  <c:v>0.69000000000000061</c:v>
                </c:pt>
                <c:pt idx="2">
                  <c:v>0.25</c:v>
                </c:pt>
                <c:pt idx="3">
                  <c:v>4.0000000000000022E-2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2284642569285165"/>
          <c:y val="0.19699735675455429"/>
          <c:w val="0.3535315270630543"/>
          <c:h val="0.6723037329312167"/>
        </c:manualLayout>
      </c:layout>
    </c:legend>
    <c:plotVisOnly val="1"/>
    <c:dispBlanksAs val="zero"/>
  </c:chart>
  <c:txPr>
    <a:bodyPr/>
    <a:lstStyle/>
    <a:p>
      <a:pPr>
        <a:defRPr sz="800"/>
      </a:pPr>
      <a:endParaRPr lang="zh-TW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/>
            </a:pPr>
            <a:r>
              <a:rPr lang="zh-TW"/>
              <a:t>居住縣市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Pos val="ctr"/>
            <c:showVal val="1"/>
          </c:dLbls>
          <c:cat>
            <c:strRef>
              <c:f>'[Microsoft Office Word 的圖表 ]Sheet1'!$B$19:$C$19</c:f>
              <c:strCache>
                <c:ptCount val="2"/>
                <c:pt idx="0">
                  <c:v>花蓮縣</c:v>
                </c:pt>
                <c:pt idx="1">
                  <c:v>其他</c:v>
                </c:pt>
              </c:strCache>
            </c:strRef>
          </c:cat>
          <c:val>
            <c:numRef>
              <c:f>'[Microsoft Office Word 的圖表 ]Sheet1'!$B$21:$C$21</c:f>
              <c:numCache>
                <c:formatCode>0%</c:formatCode>
                <c:ptCount val="2"/>
                <c:pt idx="0">
                  <c:v>0.25</c:v>
                </c:pt>
                <c:pt idx="1">
                  <c:v>0.75000000000000511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900"/>
      </a:pPr>
      <a:endParaRPr lang="zh-TW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 sz="1400"/>
            </a:pPr>
            <a:r>
              <a:rPr lang="zh-TW" altLang="en-US" sz="1400"/>
              <a:t>性別</a:t>
            </a:r>
          </a:p>
        </c:rich>
      </c:tx>
      <c:layout>
        <c:manualLayout>
          <c:xMode val="edge"/>
          <c:yMode val="edge"/>
          <c:x val="0.37444139553116434"/>
          <c:y val="5.2956751985878778E-2"/>
        </c:manualLayout>
      </c:layout>
    </c:title>
    <c:plotArea>
      <c:layout/>
      <c:pieChart>
        <c:varyColors val="1"/>
        <c:ser>
          <c:idx val="0"/>
          <c:order val="0"/>
          <c:dLbls>
            <c:dLblPos val="ctr"/>
            <c:showVal val="1"/>
          </c:dLbls>
          <c:cat>
            <c:strRef>
              <c:f>'[Microsoft Office Word 的圖表 ]Sheet1'!$B$15:$C$15</c:f>
              <c:strCache>
                <c:ptCount val="2"/>
                <c:pt idx="0">
                  <c:v>男</c:v>
                </c:pt>
                <c:pt idx="1">
                  <c:v>女</c:v>
                </c:pt>
              </c:strCache>
            </c:strRef>
          </c:cat>
          <c:val>
            <c:numRef>
              <c:f>'[Microsoft Office Word 的圖表 ]Sheet1'!$B$17:$C$17</c:f>
              <c:numCache>
                <c:formatCode>0%</c:formatCode>
                <c:ptCount val="2"/>
                <c:pt idx="0">
                  <c:v>0.46</c:v>
                </c:pt>
                <c:pt idx="1">
                  <c:v>0.54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807F3-2D0D-4E94-ADFF-E94C32575CA2}" type="doc">
      <dgm:prSet loTypeId="urn:microsoft.com/office/officeart/2005/8/layout/arrow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540AB939-C7E5-435C-A791-CB8C721337D2}">
      <dgm:prSet phldrT="[文字]" custT="1"/>
      <dgm:spPr/>
      <dgm:t>
        <a:bodyPr/>
        <a:lstStyle/>
        <a:p>
          <a:r>
            <a:rPr lang="zh-TW" altLang="en-US" sz="1600" dirty="0" smtClean="0"/>
            <a:t>有</a:t>
          </a:r>
          <a:r>
            <a:rPr lang="en-US" altLang="zh-TW" sz="2400" b="1" dirty="0" smtClean="0">
              <a:solidFill>
                <a:srgbClr val="FF0000"/>
              </a:solidFill>
            </a:rPr>
            <a:t>92%</a:t>
          </a:r>
          <a:r>
            <a:rPr lang="zh-TW" altLang="en-US" sz="1600" dirty="0" smtClean="0"/>
            <a:t>的人認為</a:t>
          </a:r>
          <a:r>
            <a:rPr lang="zh-TW" altLang="en-US" sz="1600" b="1" dirty="0" smtClean="0"/>
            <a:t>隨手可得</a:t>
          </a:r>
          <a:r>
            <a:rPr lang="zh-TW" altLang="en-US" sz="1600" dirty="0" smtClean="0"/>
            <a:t>且</a:t>
          </a:r>
          <a:r>
            <a:rPr lang="zh-TW" altLang="en-US" sz="1600" b="1" dirty="0" smtClean="0"/>
            <a:t>重量輕巧</a:t>
          </a:r>
          <a:r>
            <a:rPr lang="zh-TW" altLang="en-US" sz="1600" dirty="0" smtClean="0"/>
            <a:t>是塑膠最方便之處</a:t>
          </a:r>
          <a:endParaRPr lang="zh-TW" altLang="en-US" sz="1600" dirty="0"/>
        </a:p>
      </dgm:t>
    </dgm:pt>
    <dgm:pt modelId="{8B3DF589-B3C3-401E-BBC4-9A183211FA9A}" type="parTrans" cxnId="{BE47CFCD-3E8D-4E28-B48C-6628496E22F5}">
      <dgm:prSet/>
      <dgm:spPr/>
      <dgm:t>
        <a:bodyPr/>
        <a:lstStyle/>
        <a:p>
          <a:endParaRPr lang="zh-TW" altLang="en-US"/>
        </a:p>
      </dgm:t>
    </dgm:pt>
    <dgm:pt modelId="{E1288989-1CDB-4C88-B725-1B0268AB6A01}" type="sibTrans" cxnId="{BE47CFCD-3E8D-4E28-B48C-6628496E22F5}">
      <dgm:prSet/>
      <dgm:spPr/>
      <dgm:t>
        <a:bodyPr/>
        <a:lstStyle/>
        <a:p>
          <a:endParaRPr lang="zh-TW" altLang="en-US"/>
        </a:p>
      </dgm:t>
    </dgm:pt>
    <dgm:pt modelId="{CCD1E1B9-E5AB-4EB2-9BD6-1425496D0806}">
      <dgm:prSet phldrT="[文字]" custT="1"/>
      <dgm:spPr/>
      <dgm:t>
        <a:bodyPr/>
        <a:lstStyle/>
        <a:p>
          <a:r>
            <a:rPr lang="en-US" altLang="zh-TW" sz="2800" b="1" dirty="0" smtClean="0">
              <a:solidFill>
                <a:srgbClr val="FF0000"/>
              </a:solidFill>
            </a:rPr>
            <a:t>45%</a:t>
          </a:r>
          <a:r>
            <a:rPr lang="zh-TW" altLang="en-US" sz="1800" dirty="0" smtClean="0"/>
            <a:t>的人是認為</a:t>
          </a:r>
          <a:r>
            <a:rPr lang="zh-TW" altLang="en-US" sz="1800" b="1" dirty="0" smtClean="0"/>
            <a:t>不環保</a:t>
          </a:r>
          <a:r>
            <a:rPr lang="zh-TW" altLang="en-US" sz="1800" dirty="0" smtClean="0"/>
            <a:t>，所以認為不方便，也有</a:t>
          </a:r>
          <a:r>
            <a:rPr lang="en-US" altLang="zh-TW" sz="2800" b="1" dirty="0" smtClean="0">
              <a:solidFill>
                <a:srgbClr val="FF0000"/>
              </a:solidFill>
            </a:rPr>
            <a:t>33%</a:t>
          </a:r>
          <a:r>
            <a:rPr lang="zh-TW" altLang="en-US" sz="1800" dirty="0" smtClean="0"/>
            <a:t>的人擔心</a:t>
          </a:r>
          <a:r>
            <a:rPr lang="zh-TW" altLang="en-US" sz="1800" b="1" dirty="0" smtClean="0"/>
            <a:t>塑膠產生毒素</a:t>
          </a:r>
          <a:endParaRPr lang="zh-TW" altLang="en-US" sz="1800" b="1" dirty="0"/>
        </a:p>
      </dgm:t>
    </dgm:pt>
    <dgm:pt modelId="{AB5F869C-617D-4A90-9B9C-B5B0B803A88D}" type="parTrans" cxnId="{8212F240-86D1-4601-B005-58F28C14FB68}">
      <dgm:prSet/>
      <dgm:spPr/>
      <dgm:t>
        <a:bodyPr/>
        <a:lstStyle/>
        <a:p>
          <a:endParaRPr lang="zh-TW" altLang="en-US"/>
        </a:p>
      </dgm:t>
    </dgm:pt>
    <dgm:pt modelId="{E514A922-0B2A-4631-9135-EF03F50D3C1D}" type="sibTrans" cxnId="{8212F240-86D1-4601-B005-58F28C14FB68}">
      <dgm:prSet/>
      <dgm:spPr/>
      <dgm:t>
        <a:bodyPr/>
        <a:lstStyle/>
        <a:p>
          <a:endParaRPr lang="zh-TW" altLang="en-US"/>
        </a:p>
      </dgm:t>
    </dgm:pt>
    <dgm:pt modelId="{1B0E83F2-0A4D-445F-863E-E062F5B07B4C}" type="pres">
      <dgm:prSet presAssocID="{81E807F3-2D0D-4E94-ADFF-E94C32575CA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0595A4A-C062-4D54-B8EF-F3F50ADD8655}" type="pres">
      <dgm:prSet presAssocID="{540AB939-C7E5-435C-A791-CB8C721337D2}" presName="upArrow" presStyleLbl="node1" presStyleIdx="0" presStyleCnt="2"/>
      <dgm:spPr/>
    </dgm:pt>
    <dgm:pt modelId="{940AA57E-468B-4D7B-AEE9-71650FB81806}" type="pres">
      <dgm:prSet presAssocID="{540AB939-C7E5-435C-A791-CB8C721337D2}" presName="upArrowText" presStyleLbl="revTx" presStyleIdx="0" presStyleCnt="2" custScaleX="61063" custLinFactNeighborX="-14874" custLinFactNeighborY="-369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DD349C-545C-45E1-976D-F6ABC8857B2D}" type="pres">
      <dgm:prSet presAssocID="{CCD1E1B9-E5AB-4EB2-9BD6-1425496D0806}" presName="downArrow" presStyleLbl="node1" presStyleIdx="1" presStyleCnt="2" custLinFactNeighborX="-11572" custLinFactNeighborY="1204"/>
      <dgm:spPr>
        <a:solidFill>
          <a:schemeClr val="accent2"/>
        </a:solidFill>
      </dgm:spPr>
      <dgm:t>
        <a:bodyPr/>
        <a:lstStyle/>
        <a:p>
          <a:endParaRPr lang="zh-TW" altLang="en-US"/>
        </a:p>
      </dgm:t>
    </dgm:pt>
    <dgm:pt modelId="{E890572F-95E9-4292-A6CB-4E05BCD4D31E}" type="pres">
      <dgm:prSet presAssocID="{CCD1E1B9-E5AB-4EB2-9BD6-1425496D0806}" presName="downArrowText" presStyleLbl="revTx" presStyleIdx="1" presStyleCnt="2" custScaleX="51018" custScaleY="109951" custLinFactNeighborX="-28727" custLinFactNeighborY="-120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212F240-86D1-4601-B005-58F28C14FB68}" srcId="{81E807F3-2D0D-4E94-ADFF-E94C32575CA2}" destId="{CCD1E1B9-E5AB-4EB2-9BD6-1425496D0806}" srcOrd="1" destOrd="0" parTransId="{AB5F869C-617D-4A90-9B9C-B5B0B803A88D}" sibTransId="{E514A922-0B2A-4631-9135-EF03F50D3C1D}"/>
    <dgm:cxn modelId="{E55E4972-8F5B-41C8-8EE1-D3F26DE79E3D}" type="presOf" srcId="{CCD1E1B9-E5AB-4EB2-9BD6-1425496D0806}" destId="{E890572F-95E9-4292-A6CB-4E05BCD4D31E}" srcOrd="0" destOrd="0" presId="urn:microsoft.com/office/officeart/2005/8/layout/arrow4"/>
    <dgm:cxn modelId="{66A1CA53-9508-44EB-A07F-A5FB6979E921}" type="presOf" srcId="{81E807F3-2D0D-4E94-ADFF-E94C32575CA2}" destId="{1B0E83F2-0A4D-445F-863E-E062F5B07B4C}" srcOrd="0" destOrd="0" presId="urn:microsoft.com/office/officeart/2005/8/layout/arrow4"/>
    <dgm:cxn modelId="{BE47CFCD-3E8D-4E28-B48C-6628496E22F5}" srcId="{81E807F3-2D0D-4E94-ADFF-E94C32575CA2}" destId="{540AB939-C7E5-435C-A791-CB8C721337D2}" srcOrd="0" destOrd="0" parTransId="{8B3DF589-B3C3-401E-BBC4-9A183211FA9A}" sibTransId="{E1288989-1CDB-4C88-B725-1B0268AB6A01}"/>
    <dgm:cxn modelId="{E2C9F8AD-1552-4ECF-9376-23D5715E1920}" type="presOf" srcId="{540AB939-C7E5-435C-A791-CB8C721337D2}" destId="{940AA57E-468B-4D7B-AEE9-71650FB81806}" srcOrd="0" destOrd="0" presId="urn:microsoft.com/office/officeart/2005/8/layout/arrow4"/>
    <dgm:cxn modelId="{05AA4CD8-1BB5-48E3-86DE-F0F31B225D93}" type="presParOf" srcId="{1B0E83F2-0A4D-445F-863E-E062F5B07B4C}" destId="{90595A4A-C062-4D54-B8EF-F3F50ADD8655}" srcOrd="0" destOrd="0" presId="urn:microsoft.com/office/officeart/2005/8/layout/arrow4"/>
    <dgm:cxn modelId="{070300B6-25E0-4B65-AB6F-6A06FB5A3A2A}" type="presParOf" srcId="{1B0E83F2-0A4D-445F-863E-E062F5B07B4C}" destId="{940AA57E-468B-4D7B-AEE9-71650FB81806}" srcOrd="1" destOrd="0" presId="urn:microsoft.com/office/officeart/2005/8/layout/arrow4"/>
    <dgm:cxn modelId="{E5662C21-A02A-4ADB-8B97-679AE2F3944D}" type="presParOf" srcId="{1B0E83F2-0A4D-445F-863E-E062F5B07B4C}" destId="{93DD349C-545C-45E1-976D-F6ABC8857B2D}" srcOrd="2" destOrd="0" presId="urn:microsoft.com/office/officeart/2005/8/layout/arrow4"/>
    <dgm:cxn modelId="{FDE234AC-DE94-44F9-AD3F-DD308621D043}" type="presParOf" srcId="{1B0E83F2-0A4D-445F-863E-E062F5B07B4C}" destId="{E890572F-95E9-4292-A6CB-4E05BCD4D31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95A4A-C062-4D54-B8EF-F3F50ADD8655}">
      <dsp:nvSpPr>
        <dsp:cNvPr id="0" name=""/>
        <dsp:cNvSpPr/>
      </dsp:nvSpPr>
      <dsp:spPr>
        <a:xfrm>
          <a:off x="421384" y="-48529"/>
          <a:ext cx="2011680" cy="1950720"/>
        </a:xfrm>
        <a:prstGeom prst="up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AA57E-468B-4D7B-AEE9-71650FB81806}">
      <dsp:nvSpPr>
        <dsp:cNvPr id="0" name=""/>
        <dsp:cNvSpPr/>
      </dsp:nvSpPr>
      <dsp:spPr>
        <a:xfrm>
          <a:off x="2650260" y="-48529"/>
          <a:ext cx="2084544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有</a:t>
          </a:r>
          <a:r>
            <a:rPr lang="en-US" altLang="zh-TW" sz="2400" b="1" kern="1200" dirty="0" smtClean="0">
              <a:solidFill>
                <a:srgbClr val="FF0000"/>
              </a:solidFill>
            </a:rPr>
            <a:t>92%</a:t>
          </a:r>
          <a:r>
            <a:rPr lang="zh-TW" altLang="en-US" sz="1600" kern="1200" dirty="0" smtClean="0"/>
            <a:t>的人認為</a:t>
          </a:r>
          <a:r>
            <a:rPr lang="zh-TW" altLang="en-US" sz="1600" b="1" kern="1200" dirty="0" smtClean="0"/>
            <a:t>隨手可得</a:t>
          </a:r>
          <a:r>
            <a:rPr lang="zh-TW" altLang="en-US" sz="1600" kern="1200" dirty="0" smtClean="0"/>
            <a:t>且</a:t>
          </a:r>
          <a:r>
            <a:rPr lang="zh-TW" altLang="en-US" sz="1600" b="1" kern="1200" dirty="0" smtClean="0"/>
            <a:t>重量輕巧</a:t>
          </a:r>
          <a:r>
            <a:rPr lang="zh-TW" altLang="en-US" sz="1600" kern="1200" dirty="0" smtClean="0"/>
            <a:t>是塑膠最方便之處</a:t>
          </a:r>
          <a:endParaRPr lang="zh-TW" altLang="en-US" sz="1600" kern="1200" dirty="0"/>
        </a:p>
      </dsp:txBody>
      <dsp:txXfrm>
        <a:off x="2650260" y="-48529"/>
        <a:ext cx="2084544" cy="1950720"/>
      </dsp:txXfrm>
    </dsp:sp>
    <dsp:sp modelId="{93DD349C-545C-45E1-976D-F6ABC8857B2D}">
      <dsp:nvSpPr>
        <dsp:cNvPr id="0" name=""/>
        <dsp:cNvSpPr/>
      </dsp:nvSpPr>
      <dsp:spPr>
        <a:xfrm>
          <a:off x="792097" y="2088237"/>
          <a:ext cx="2011680" cy="1950720"/>
        </a:xfrm>
        <a:prstGeom prst="downArrow">
          <a:avLst/>
        </a:prstGeom>
        <a:solidFill>
          <a:schemeClr val="accent4">
            <a:hueOff val="-7175527"/>
            <a:satOff val="59228"/>
            <a:lumOff val="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0572F-95E9-4292-A6CB-4E05BCD4D31E}">
      <dsp:nvSpPr>
        <dsp:cNvPr id="0" name=""/>
        <dsp:cNvSpPr/>
      </dsp:nvSpPr>
      <dsp:spPr>
        <a:xfrm>
          <a:off x="2952312" y="1944225"/>
          <a:ext cx="1741632" cy="21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solidFill>
                <a:srgbClr val="FF0000"/>
              </a:solidFill>
            </a:rPr>
            <a:t>45%</a:t>
          </a:r>
          <a:r>
            <a:rPr lang="zh-TW" altLang="en-US" sz="1800" kern="1200" dirty="0" smtClean="0"/>
            <a:t>的人是認為</a:t>
          </a:r>
          <a:r>
            <a:rPr lang="zh-TW" altLang="en-US" sz="1800" b="1" kern="1200" dirty="0" smtClean="0"/>
            <a:t>不環保</a:t>
          </a:r>
          <a:r>
            <a:rPr lang="zh-TW" altLang="en-US" sz="1800" kern="1200" dirty="0" smtClean="0"/>
            <a:t>，所以認為不方便，也有</a:t>
          </a:r>
          <a:r>
            <a:rPr lang="en-US" altLang="zh-TW" sz="2800" b="1" kern="1200" dirty="0" smtClean="0">
              <a:solidFill>
                <a:srgbClr val="FF0000"/>
              </a:solidFill>
            </a:rPr>
            <a:t>33%</a:t>
          </a:r>
          <a:r>
            <a:rPr lang="zh-TW" altLang="en-US" sz="1800" kern="1200" dirty="0" smtClean="0"/>
            <a:t>的人擔心</a:t>
          </a:r>
          <a:r>
            <a:rPr lang="zh-TW" altLang="en-US" sz="1800" b="1" kern="1200" dirty="0" smtClean="0"/>
            <a:t>塑膠產生毒素</a:t>
          </a:r>
          <a:endParaRPr lang="zh-TW" altLang="en-US" sz="1800" b="1" kern="1200" dirty="0"/>
        </a:p>
      </dsp:txBody>
      <dsp:txXfrm>
        <a:off x="2952312" y="1944225"/>
        <a:ext cx="1741632" cy="2144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3141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pPr/>
              <a:t>2018/10/29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3141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pPr/>
              <a:t>2018/10/29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244" y="4718923"/>
            <a:ext cx="5441950" cy="44705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10231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15246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6327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4705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794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91032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65947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73158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95558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38772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83443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430081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9389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38518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73095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18782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04866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93281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96813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4238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FC17-723F-4319-A940-93CC071AB37E}" type="datetime1">
              <a:rPr lang="zh-CN" altLang="en-US" smtClean="0"/>
              <a:pPr/>
              <a:t>2018/10/29</a:t>
            </a:fld>
            <a:endParaRPr lang="zh-CN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F45D-7F7D-4B48-8317-7E1547A0A94C}" type="datetime1">
              <a:rPr lang="zh-CN" altLang="en-US" smtClean="0"/>
              <a:pPr/>
              <a:t>2018/10/29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45C2-2DDF-4639-9132-0A9D41F70EF0}" type="datetime1">
              <a:rPr lang="zh-CN" altLang="en-US" smtClean="0"/>
              <a:pPr/>
              <a:t>2018/10/29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515B04F3-EEF7-4533-B6C6-AB561BF34A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t="3878" b="11808"/>
          <a:stretch/>
        </p:blipFill>
        <p:spPr>
          <a:xfrm>
            <a:off x="0" y="1"/>
            <a:ext cx="9140407" cy="51435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05D54B73-94CA-4308-A97F-AFB93BB03AC7}"/>
              </a:ext>
            </a:extLst>
          </p:cNvPr>
          <p:cNvSpPr/>
          <p:nvPr userDrawn="1"/>
        </p:nvSpPr>
        <p:spPr>
          <a:xfrm>
            <a:off x="179512" y="141480"/>
            <a:ext cx="8784976" cy="486054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83114887"/>
      </p:ext>
    </p:extLst>
  </p:cSld>
  <p:clrMapOvr>
    <a:masterClrMapping/>
  </p:clrMapOvr>
  <p:transition spd="slow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45121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F7ED-520E-4D62-9067-BC50D88D0286}" type="datetime1">
              <a:rPr lang="zh-CN" altLang="en-US" smtClean="0"/>
              <a:pPr/>
              <a:t>2018/10/29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999F-3A43-4FDE-8A67-3A7D78B17BC8}" type="datetime1">
              <a:rPr lang="zh-CN" altLang="en-US" smtClean="0"/>
              <a:pPr/>
              <a:t>2018/10/29</a:t>
            </a:fld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92F1-AE5C-47D9-A7AC-0D15C0FE889C}" type="datetime1">
              <a:rPr lang="zh-CN" altLang="en-US" smtClean="0"/>
              <a:pPr/>
              <a:t>2018/10/29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927D-63EC-4B18-93FD-A9C1A27CC480}" type="datetime1">
              <a:rPr lang="zh-CN" altLang="en-US" smtClean="0"/>
              <a:pPr/>
              <a:t>2018/10/29</a:t>
            </a:fld>
            <a:endParaRPr lang="zh-CN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323F-8E8A-426E-989F-D9522DCA5DD6}" type="datetime1">
              <a:rPr lang="zh-CN" altLang="en-US" smtClean="0"/>
              <a:pPr/>
              <a:t>2018/10/29</a:t>
            </a:fld>
            <a:endParaRPr lang="zh-CN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989A-FCC4-432E-B5F3-1ECC10608EB5}" type="datetime1">
              <a:rPr lang="zh-CN" altLang="en-US" smtClean="0"/>
              <a:pPr/>
              <a:t>2018/10/29</a:t>
            </a:fld>
            <a:endParaRPr lang="zh-CN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4E5A-38AA-49E1-88B6-EB5F26F14AC2}" type="datetime1">
              <a:rPr lang="zh-CN" altLang="en-US" smtClean="0"/>
              <a:pPr/>
              <a:t>2018/10/29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55E8-970D-4650-B0AC-EADA9D8C0BD0}" type="datetime1">
              <a:rPr lang="zh-CN" altLang="en-US" smtClean="0"/>
              <a:pPr/>
              <a:t>2018/10/29</a:t>
            </a:fld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535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1DCD19-7FD3-4B87-BA3C-CFDD51DFE73F}" type="datetime1">
              <a:rPr lang="zh-CN" altLang="en-US" smtClean="0"/>
              <a:pPr/>
              <a:t>2018/10/29</a:t>
            </a:fld>
            <a:endParaRPr lang="zh-CN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4" name="矩形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8FF0CC9C-4855-47CB-8608-C72C1E8424F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50" r:id="rId13"/>
    <p:sldLayoutId id="2147483661" r:id="rId14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27.jpe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diagramData" Target="../diagrams/data1.xml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chart" Target="../charts/chart25.xml"/><Relationship Id="rId7" Type="http://schemas.openxmlformats.org/officeDocument/2006/relationships/chart" Target="../charts/chart2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10" Type="http://schemas.openxmlformats.org/officeDocument/2006/relationships/image" Target="../media/image26.jpeg"/><Relationship Id="rId4" Type="http://schemas.openxmlformats.org/officeDocument/2006/relationships/chart" Target="../charts/chart26.xml"/><Relationship Id="rId9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chart" Target="../charts/char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chart" Target="../charts/char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5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604577EA-0427-4C86-8BE1-25EBBE70EC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3878" b="11808"/>
          <a:stretch/>
        </p:blipFill>
        <p:spPr>
          <a:xfrm>
            <a:off x="3593" y="-92546"/>
            <a:ext cx="9140407" cy="51435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A16823D4-60E0-446B-80BF-07C613E99C7B}"/>
              </a:ext>
            </a:extLst>
          </p:cNvPr>
          <p:cNvSpPr/>
          <p:nvPr/>
        </p:nvSpPr>
        <p:spPr>
          <a:xfrm>
            <a:off x="1691680" y="1635646"/>
            <a:ext cx="60486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400" b="1" spc="300" dirty="0" smtClean="0">
                <a:latin typeface="方正平和简体" panose="03000509000000000000" pitchFamily="65" charset="-122"/>
                <a:ea typeface="方正平和简体" panose="03000509000000000000" pitchFamily="65" charset="-122"/>
                <a:sym typeface="微软雅黑" pitchFamily="34" charset="-122"/>
              </a:rPr>
              <a:t>  「夜市很有塑」</a:t>
            </a:r>
            <a:endParaRPr lang="en-US" altLang="zh-TW" sz="4400" b="1" spc="300" dirty="0" smtClean="0">
              <a:latin typeface="方正平和简体" panose="03000509000000000000" pitchFamily="65" charset="-122"/>
              <a:ea typeface="方正平和简体" panose="03000509000000000000" pitchFamily="65" charset="-122"/>
              <a:sym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b="1" spc="300" dirty="0" smtClean="0">
              <a:latin typeface="方正平和简体" panose="03000509000000000000" pitchFamily="65" charset="-122"/>
              <a:ea typeface="方正平和简体" panose="03000509000000000000" pitchFamily="65" charset="-122"/>
              <a:sym typeface="微软雅黑" pitchFamily="34" charset="-122"/>
            </a:endParaRPr>
          </a:p>
          <a:p>
            <a:r>
              <a:rPr lang="zh-TW" altLang="en-US" sz="2000" b="1" spc="300" dirty="0" smtClean="0">
                <a:latin typeface="方正平和简体" panose="03000509000000000000" pitchFamily="65" charset="-122"/>
                <a:ea typeface="方正平和简体" panose="03000509000000000000" pitchFamily="65" charset="-122"/>
                <a:sym typeface="微软雅黑" pitchFamily="34" charset="-122"/>
              </a:rPr>
              <a:t>─</a:t>
            </a:r>
            <a:r>
              <a:rPr lang="zh-TW" altLang="en-US" sz="2000" b="1" dirty="0" smtClean="0"/>
              <a:t>民眾於花蓮東大門夜市使用塑膠製品之研究</a:t>
            </a:r>
          </a:p>
          <a:p>
            <a:r>
              <a:rPr lang="zh-TW" altLang="en-US" sz="3200" dirty="0" smtClean="0"/>
              <a:t/>
            </a:r>
            <a:br>
              <a:rPr lang="zh-TW" altLang="en-US" sz="3200" dirty="0" smtClean="0"/>
            </a:br>
            <a:endParaRPr lang="zh-CN" altLang="en-US" sz="3200" b="1" spc="300" dirty="0">
              <a:latin typeface="方正平和简体" panose="03000509000000000000" pitchFamily="65" charset="-122"/>
              <a:ea typeface="方正平和简体" panose="03000509000000000000" pitchFamily="65" charset="-122"/>
              <a:sym typeface="微软雅黑" pitchFamily="34" charset="-122"/>
            </a:endParaRPr>
          </a:p>
        </p:txBody>
      </p:sp>
      <p:sp>
        <p:nvSpPr>
          <p:cNvPr id="14" name="TextBox 71">
            <a:extLst>
              <a:ext uri="{FF2B5EF4-FFF2-40B4-BE49-F238E27FC236}">
                <a16:creationId xmlns="" xmlns:a16="http://schemas.microsoft.com/office/drawing/2014/main" id="{304C8D75-9B81-4FF6-9D9A-2604F70CE4D4}"/>
              </a:ext>
            </a:extLst>
          </p:cNvPr>
          <p:cNvSpPr txBox="1"/>
          <p:nvPr/>
        </p:nvSpPr>
        <p:spPr>
          <a:xfrm>
            <a:off x="2833079" y="3147814"/>
            <a:ext cx="3683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  <a:latin typeface="方正平和简体" panose="03000509000000000000" pitchFamily="65" charset="-122"/>
                <a:ea typeface="方正平和简体" panose="03000509000000000000" pitchFamily="65" charset="-122"/>
              </a:rPr>
              <a:t>宜昌</a:t>
            </a:r>
            <a:r>
              <a:rPr lang="en-US" altLang="zh-TW" sz="1600" b="1" dirty="0" smtClean="0">
                <a:solidFill>
                  <a:srgbClr val="FF0000"/>
                </a:solidFill>
                <a:latin typeface="方正平和简体" panose="03000509000000000000" pitchFamily="65" charset="-122"/>
                <a:ea typeface="方正平和简体" panose="03000509000000000000" pitchFamily="65" charset="-122"/>
              </a:rPr>
              <a:t>YES</a:t>
            </a:r>
            <a:r>
              <a:rPr lang="zh-TW" altLang="en-US" sz="1600" b="1" dirty="0" smtClean="0">
                <a:solidFill>
                  <a:srgbClr val="FF0000"/>
                </a:solidFill>
                <a:latin typeface="方正平和简体" panose="03000509000000000000" pitchFamily="65" charset="-122"/>
                <a:ea typeface="方正平和简体" panose="03000509000000000000" pitchFamily="65" charset="-122"/>
              </a:rPr>
              <a:t>隊</a:t>
            </a:r>
            <a:endParaRPr lang="en-US" altLang="zh-TW" sz="1600" b="1" dirty="0" smtClean="0">
              <a:solidFill>
                <a:srgbClr val="FF0000"/>
              </a:solidFill>
              <a:latin typeface="方正平和简体" panose="03000509000000000000" pitchFamily="65" charset="-122"/>
              <a:ea typeface="方正平和简体" panose="03000509000000000000" pitchFamily="65" charset="-122"/>
            </a:endParaRPr>
          </a:p>
          <a:p>
            <a:r>
              <a:rPr lang="zh-TW" altLang="en-US" sz="1600" dirty="0" smtClean="0">
                <a:latin typeface="方正平和简体" panose="03000509000000000000" pitchFamily="65" charset="-122"/>
                <a:ea typeface="方正平和简体" panose="03000509000000000000" pitchFamily="65" charset="-122"/>
              </a:rPr>
              <a:t>冬牧忻、潘歆雅、向柏洋、徐浚洋</a:t>
            </a:r>
            <a:endParaRPr lang="zh-CN" altLang="en-US" sz="1600" dirty="0">
              <a:latin typeface="方正平和简体" panose="03000509000000000000" pitchFamily="65" charset="-122"/>
              <a:ea typeface="方正平和简体" panose="03000509000000000000" pitchFamily="65" charset="-122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E0E07BB2-0F18-428B-83D9-44BE99C813E1}"/>
              </a:ext>
            </a:extLst>
          </p:cNvPr>
          <p:cNvCxnSpPr>
            <a:cxnSpLocks/>
          </p:cNvCxnSpPr>
          <p:nvPr/>
        </p:nvCxnSpPr>
        <p:spPr>
          <a:xfrm>
            <a:off x="2843808" y="2517734"/>
            <a:ext cx="32897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="" xmlns:a16="http://schemas.microsoft.com/office/drawing/2014/main" id="{B399469E-8110-4B1D-9C7E-6CCA7392E11E}"/>
              </a:ext>
            </a:extLst>
          </p:cNvPr>
          <p:cNvCxnSpPr>
            <a:cxnSpLocks/>
          </p:cNvCxnSpPr>
          <p:nvPr/>
        </p:nvCxnSpPr>
        <p:spPr>
          <a:xfrm>
            <a:off x="2843808" y="3063612"/>
            <a:ext cx="32897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圖片 6" descr="IMG_3144.jpg"/>
          <p:cNvPicPr/>
          <p:nvPr/>
        </p:nvPicPr>
        <p:blipFill>
          <a:blip r:embed="rId5" cstate="print"/>
          <a:stretch>
            <a:fillRect/>
          </a:stretch>
        </p:blipFill>
        <p:spPr>
          <a:xfrm rot="763181">
            <a:off x="5907640" y="-43086"/>
            <a:ext cx="3292269" cy="2033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4806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251520" y="2717391"/>
            <a:ext cx="3393484" cy="2016224"/>
            <a:chOff x="-399638" y="990592"/>
            <a:chExt cx="5688632" cy="3744416"/>
          </a:xfrm>
        </p:grpSpPr>
        <p:pic>
          <p:nvPicPr>
            <p:cNvPr id="6" name="圖片 5" descr="IMG_0729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99638" y="990592"/>
              <a:ext cx="5688632" cy="3744416"/>
            </a:xfrm>
            <a:prstGeom prst="rect">
              <a:avLst/>
            </a:prstGeom>
          </p:spPr>
        </p:pic>
        <p:sp>
          <p:nvSpPr>
            <p:cNvPr id="7" name="箭头: 五边形 24">
              <a:extLst>
                <a:ext uri="{FF2B5EF4-FFF2-40B4-BE49-F238E27FC236}">
                  <a16:creationId xmlns="" xmlns:a16="http://schemas.microsoft.com/office/drawing/2014/main" id="{CCC096CF-BE2E-444E-B5D3-045EC2F13B5D}"/>
                </a:ext>
              </a:extLst>
            </p:cNvPr>
            <p:cNvSpPr/>
            <p:nvPr/>
          </p:nvSpPr>
          <p:spPr bwMode="auto">
            <a:xfrm rot="20793845">
              <a:off x="-37508" y="2437117"/>
              <a:ext cx="2018216" cy="773676"/>
            </a:xfrm>
            <a:prstGeom prst="homePlat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 sz="1600" b="1" dirty="0" smtClean="0"/>
                <a:t>妙不可言果汁店</a:t>
              </a:r>
              <a:endParaRPr sz="1600" b="1" dirty="0"/>
            </a:p>
          </p:txBody>
        </p:sp>
      </p:grpSp>
      <p:sp>
        <p:nvSpPr>
          <p:cNvPr id="2" name="Title 1"/>
          <p:cNvSpPr txBox="1">
            <a:spLocks/>
          </p:cNvSpPr>
          <p:nvPr/>
        </p:nvSpPr>
        <p:spPr>
          <a:xfrm>
            <a:off x="611560" y="175643"/>
            <a:ext cx="4248472" cy="88393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TW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觀察法研究實錄</a:t>
            </a:r>
            <a:endParaRPr lang="en-GB" altLang="zh-CN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311124" y="914682"/>
            <a:ext cx="3333879" cy="2104291"/>
            <a:chOff x="1979712" y="987574"/>
            <a:chExt cx="5698652" cy="3744416"/>
          </a:xfrm>
        </p:grpSpPr>
        <p:pic>
          <p:nvPicPr>
            <p:cNvPr id="5" name="圖片 4" descr="IMG_0733.JP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9712" y="987574"/>
              <a:ext cx="5698652" cy="3744416"/>
            </a:xfrm>
            <a:prstGeom prst="rect">
              <a:avLst/>
            </a:prstGeom>
          </p:spPr>
        </p:pic>
        <p:sp>
          <p:nvSpPr>
            <p:cNvPr id="10" name="箭头: 五边形 24">
              <a:extLst>
                <a:ext uri="{FF2B5EF4-FFF2-40B4-BE49-F238E27FC236}">
                  <a16:creationId xmlns="" xmlns:a16="http://schemas.microsoft.com/office/drawing/2014/main" id="{CCC096CF-BE2E-444E-B5D3-045EC2F13B5D}"/>
                </a:ext>
              </a:extLst>
            </p:cNvPr>
            <p:cNvSpPr/>
            <p:nvPr/>
          </p:nvSpPr>
          <p:spPr bwMode="auto">
            <a:xfrm rot="20847890">
              <a:off x="2319497" y="1579320"/>
              <a:ext cx="2214246" cy="720080"/>
            </a:xfrm>
            <a:prstGeom prst="homePlat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 sz="1600" b="1" dirty="0" smtClean="0"/>
                <a:t>臭薯條      炸物店</a:t>
              </a:r>
              <a:endParaRPr sz="1600" b="1" dirty="0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3813254" y="2717391"/>
            <a:ext cx="3783081" cy="2317807"/>
            <a:chOff x="7789063" y="1427232"/>
            <a:chExt cx="5688632" cy="3744416"/>
          </a:xfrm>
        </p:grpSpPr>
        <p:pic>
          <p:nvPicPr>
            <p:cNvPr id="3" name="圖片 2" descr="IMG_0734.JP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9063" y="1427232"/>
              <a:ext cx="5688632" cy="3744416"/>
            </a:xfrm>
            <a:prstGeom prst="rect">
              <a:avLst/>
            </a:prstGeom>
          </p:spPr>
        </p:pic>
        <p:sp>
          <p:nvSpPr>
            <p:cNvPr id="8" name="箭头: 五边形 24">
              <a:extLst>
                <a:ext uri="{FF2B5EF4-FFF2-40B4-BE49-F238E27FC236}">
                  <a16:creationId xmlns="" xmlns:a16="http://schemas.microsoft.com/office/drawing/2014/main" id="{CCC096CF-BE2E-444E-B5D3-045EC2F13B5D}"/>
                </a:ext>
              </a:extLst>
            </p:cNvPr>
            <p:cNvSpPr/>
            <p:nvPr/>
          </p:nvSpPr>
          <p:spPr bwMode="auto">
            <a:xfrm rot="21153868">
              <a:off x="7894877" y="3477390"/>
              <a:ext cx="2294654" cy="833780"/>
            </a:xfrm>
            <a:prstGeom prst="homePlat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 sz="1600" b="1" dirty="0" smtClean="0"/>
                <a:t>第一家烤肉</a:t>
              </a:r>
              <a:endParaRPr lang="en-US" altLang="zh-TW" sz="1600" b="1" dirty="0" smtClean="0"/>
            </a:p>
            <a:p>
              <a:pPr algn="ctr"/>
              <a:r>
                <a:rPr lang="zh-TW" altLang="en-US" sz="1600" b="1" dirty="0" smtClean="0"/>
                <a:t>燒烤店</a:t>
              </a:r>
              <a:endParaRPr sz="1600" b="1" dirty="0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4646624" y="515086"/>
            <a:ext cx="3024336" cy="2319432"/>
            <a:chOff x="4644008" y="987574"/>
            <a:chExt cx="5696147" cy="3744416"/>
          </a:xfrm>
        </p:grpSpPr>
        <p:pic>
          <p:nvPicPr>
            <p:cNvPr id="4" name="圖片 3" descr="IMG_0735.JPG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4008" y="987574"/>
              <a:ext cx="5696147" cy="3744416"/>
            </a:xfrm>
            <a:prstGeom prst="rect">
              <a:avLst/>
            </a:prstGeom>
          </p:spPr>
        </p:pic>
        <p:sp>
          <p:nvSpPr>
            <p:cNvPr id="9" name="箭头: 五边形 24">
              <a:extLst>
                <a:ext uri="{FF2B5EF4-FFF2-40B4-BE49-F238E27FC236}">
                  <a16:creationId xmlns="" xmlns:a16="http://schemas.microsoft.com/office/drawing/2014/main" id="{CCC096CF-BE2E-444E-B5D3-045EC2F13B5D}"/>
                </a:ext>
              </a:extLst>
            </p:cNvPr>
            <p:cNvSpPr/>
            <p:nvPr/>
          </p:nvSpPr>
          <p:spPr bwMode="auto">
            <a:xfrm rot="21118855">
              <a:off x="4761496" y="1483120"/>
              <a:ext cx="1998222" cy="792088"/>
            </a:xfrm>
            <a:prstGeom prst="homePlat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 sz="1600" b="1" dirty="0" smtClean="0"/>
                <a:t>林記烤玉米店</a:t>
              </a:r>
              <a:endParaRPr sz="1600" b="1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l="28114" t="10001" r="31401" b="13990"/>
          <a:stretch>
            <a:fillRect/>
          </a:stretch>
        </p:blipFill>
        <p:spPr bwMode="auto">
          <a:xfrm>
            <a:off x="302572" y="901695"/>
            <a:ext cx="38884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 l="27118" t="52875" r="29161" b="24485"/>
          <a:stretch>
            <a:fillRect/>
          </a:stretch>
        </p:blipFill>
        <p:spPr bwMode="auto">
          <a:xfrm>
            <a:off x="2252997" y="3014852"/>
            <a:ext cx="6713537" cy="195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175643"/>
            <a:ext cx="3960440" cy="739923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TW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觀察結果發現</a:t>
            </a:r>
            <a:endParaRPr lang="en-GB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79512" y="843559"/>
          <a:ext cx="8568952" cy="4116804"/>
        </p:xfrm>
        <a:graphic>
          <a:graphicData uri="http://schemas.openxmlformats.org/drawingml/2006/table">
            <a:tbl>
              <a:tblPr/>
              <a:tblGrid>
                <a:gridCol w="1224136"/>
                <a:gridCol w="2140539"/>
                <a:gridCol w="1734271"/>
                <a:gridCol w="1735003"/>
                <a:gridCol w="1735003"/>
              </a:tblGrid>
              <a:tr h="27338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     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店家</a:t>
                      </a:r>
                      <a:endParaRPr lang="zh-TW" sz="1200" kern="100" dirty="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內容</a:t>
                      </a:r>
                      <a:endParaRPr lang="zh-TW" sz="1200" kern="100" dirty="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EECE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107</a:t>
                      </a: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年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（五）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PM7:3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~7:5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endParaRPr lang="zh-TW" sz="1200" kern="10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33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林記燒番麥</a:t>
                      </a:r>
                      <a:endParaRPr lang="zh-TW" sz="1200" kern="10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第一家烤肉店</a:t>
                      </a:r>
                      <a:endParaRPr lang="zh-TW" sz="1200" kern="100" dirty="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臭薯條</a:t>
                      </a:r>
                      <a:endParaRPr lang="zh-TW" sz="1200" kern="100" dirty="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妙不可言果汁</a:t>
                      </a:r>
                      <a:endParaRPr lang="zh-TW" sz="1200" kern="100" dirty="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751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種類</a:t>
                      </a:r>
                      <a:endParaRPr lang="zh-TW" sz="1200" kern="10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塑膠袋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、竹籤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24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紙袋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22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塑膠袋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16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、竹籤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45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紙袋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19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、環保袋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環保餐具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塑膠袋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、餐杯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11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竹籤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22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塑膠袋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、吸管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36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塑膠杯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34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、環保袋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1400" kern="100" dirty="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是否攜帶環保餐具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/</a:t>
                      </a: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袋</a:t>
                      </a:r>
                      <a:endParaRPr lang="zh-TW" sz="1200" kern="10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位有攜帶</a:t>
                      </a:r>
                      <a:endParaRPr lang="zh-TW" sz="1200" kern="10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16</a:t>
                      </a: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位沒有攜帶</a:t>
                      </a:r>
                      <a:endParaRPr lang="zh-TW" sz="1200" kern="10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位有攜帶</a:t>
                      </a:r>
                      <a:endParaRPr lang="zh-TW" sz="1200" kern="10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7</a:t>
                      </a: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位沒有攜帶</a:t>
                      </a:r>
                      <a:endParaRPr lang="zh-TW" sz="1200" kern="10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0</a:t>
                      </a: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位有攜帶</a:t>
                      </a:r>
                      <a:endParaRPr lang="zh-TW" sz="1200" kern="10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15</a:t>
                      </a: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位沒有攜帶</a:t>
                      </a:r>
                      <a:endParaRPr lang="zh-TW" sz="1200" kern="10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位有攜帶</a:t>
                      </a:r>
                      <a:endParaRPr lang="zh-TW" sz="1200" kern="100" dirty="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24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位沒有攜帶</a:t>
                      </a:r>
                      <a:endParaRPr lang="zh-TW" sz="1200" kern="100" dirty="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發現</a:t>
                      </a:r>
                      <a:endParaRPr lang="zh-TW" sz="1200" kern="10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2881" marR="62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在塑膠袋一欄的數量沒有我們想像的多，據我們推論是因為該店家要三個紙袋才附贈一個塑膠袋，所以塑膠袋的數量比較少。</a:t>
                      </a:r>
                      <a:endParaRPr lang="zh-TW" sz="1200" kern="10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觀察的20分鐘內只有服務8位客人，但就使用了16個塑膠袋，</a:t>
                      </a: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雖然燒烤店使用的是紙袋，但防油紙袋還是會消耗大自然資源。</a:t>
                      </a:r>
                      <a:r>
                        <a:rPr lang="zh-TW" sz="1600" kern="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zh-TW" sz="1200" kern="10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塑膠袋雖沒有想像的多，是因為大多數的客人都選擇直接拿著餐杯與竹籤，邊走邊吃。但餐杯本身也算是一次性塑膠餐具。</a:t>
                      </a:r>
                      <a:endParaRPr lang="zh-TW" sz="1200" kern="10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塑膠袋的拿取少，推測可能是因為政府政策推行，所以塑膠袋要收費。但也發現買飲料的大多是情侶，會多拿取吸管。</a:t>
                      </a:r>
                      <a:endParaRPr lang="zh-TW" sz="1200" kern="100" dirty="0">
                        <a:solidFill>
                          <a:srgbClr val="000000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: 圆角 27">
            <a:extLst>
              <a:ext uri="{FF2B5EF4-FFF2-40B4-BE49-F238E27FC236}">
                <a16:creationId xmlns="" xmlns:a16="http://schemas.microsoft.com/office/drawing/2014/main" id="{1AE3EC34-E1C4-4828-88BB-6578DF2D9A4E}"/>
              </a:ext>
            </a:extLst>
          </p:cNvPr>
          <p:cNvSpPr/>
          <p:nvPr/>
        </p:nvSpPr>
        <p:spPr>
          <a:xfrm>
            <a:off x="1331640" y="915566"/>
            <a:ext cx="7430908" cy="1240849"/>
          </a:xfrm>
          <a:prstGeom prst="roundRect">
            <a:avLst>
              <a:gd name="adj" fmla="val 21525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anchor="ctr"/>
          <a:lstStyle/>
          <a:p>
            <a:r>
              <a:rPr lang="en-US" altLang="zh-TW" sz="2000" dirty="0" smtClean="0">
                <a:latin typeface="Adobe 黑体 Std R" pitchFamily="34" charset="-128"/>
                <a:ea typeface="Adobe 黑体 Std R" pitchFamily="34" charset="-128"/>
              </a:rPr>
              <a:t>1.</a:t>
            </a:r>
            <a:r>
              <a:rPr lang="zh-TW" altLang="zh-TW" sz="2000" dirty="0" smtClean="0">
                <a:latin typeface="Adobe 黑体 Std R" pitchFamily="34" charset="-128"/>
                <a:ea typeface="Adobe 黑体 Std R" pitchFamily="34" charset="-128"/>
              </a:rPr>
              <a:t>四家店的消費民眾共有</a:t>
            </a:r>
            <a:r>
              <a:rPr lang="en-US" altLang="zh-TW" sz="2000" dirty="0" smtClean="0">
                <a:latin typeface="Adobe 黑体 Std R" pitchFamily="34" charset="-128"/>
                <a:ea typeface="Adobe 黑体 Std R" pitchFamily="34" charset="-128"/>
              </a:rPr>
              <a:t>65</a:t>
            </a:r>
            <a:r>
              <a:rPr lang="zh-TW" altLang="zh-TW" sz="2000" dirty="0" smtClean="0">
                <a:latin typeface="Adobe 黑体 Std R" pitchFamily="34" charset="-128"/>
                <a:ea typeface="Adobe 黑体 Std R" pitchFamily="34" charset="-128"/>
              </a:rPr>
              <a:t>人次，但僅有</a:t>
            </a:r>
            <a:r>
              <a:rPr lang="en-US" altLang="zh-TW" sz="3200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3</a:t>
            </a:r>
            <a:r>
              <a:rPr lang="zh-TW" altLang="zh-TW" sz="3200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位（</a:t>
            </a:r>
            <a:r>
              <a:rPr lang="en-US" altLang="zh-TW" sz="3200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4.62%</a:t>
            </a:r>
            <a:r>
              <a:rPr lang="zh-TW" altLang="zh-TW" sz="3200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）</a:t>
            </a:r>
            <a:r>
              <a:rPr lang="zh-TW" altLang="zh-TW" sz="2000" dirty="0" smtClean="0">
                <a:latin typeface="Adobe 黑体 Std R" pitchFamily="34" charset="-128"/>
                <a:ea typeface="Adobe 黑体 Std R" pitchFamily="34" charset="-128"/>
              </a:rPr>
              <a:t>攜帶環保餐具或購物袋。</a:t>
            </a:r>
            <a:endParaRPr sz="200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5" name="矩形: 圆角 15">
            <a:extLst>
              <a:ext uri="{FF2B5EF4-FFF2-40B4-BE49-F238E27FC236}">
                <a16:creationId xmlns="" xmlns:a16="http://schemas.microsoft.com/office/drawing/2014/main" id="{6AE3B7A8-4AA9-4F6E-A651-4C61BAD4784C}"/>
              </a:ext>
            </a:extLst>
          </p:cNvPr>
          <p:cNvSpPr/>
          <p:nvPr/>
        </p:nvSpPr>
        <p:spPr>
          <a:xfrm>
            <a:off x="1331640" y="2283718"/>
            <a:ext cx="7430908" cy="1128455"/>
          </a:xfrm>
          <a:prstGeom prst="roundRect">
            <a:avLst>
              <a:gd name="adj" fmla="val 21525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anchor="ctr"/>
          <a:lstStyle/>
          <a:p>
            <a:r>
              <a:rPr lang="en-US" altLang="zh-TW" sz="2000" dirty="0" smtClean="0">
                <a:latin typeface="Adobe 黑体 Std R" pitchFamily="34" charset="-128"/>
                <a:ea typeface="Adobe 黑体 Std R" pitchFamily="34" charset="-128"/>
              </a:rPr>
              <a:t>2.</a:t>
            </a:r>
            <a:r>
              <a:rPr lang="zh-TW" altLang="zh-TW" sz="2000" dirty="0" smtClean="0">
                <a:latin typeface="Adobe 黑体 Std R" pitchFamily="34" charset="-128"/>
                <a:ea typeface="Adobe 黑体 Std R" pitchFamily="34" charset="-128"/>
              </a:rPr>
              <a:t> 使用的一次性餐具</a:t>
            </a:r>
            <a:r>
              <a:rPr lang="en-US" altLang="zh-TW" sz="2000" dirty="0" smtClean="0">
                <a:latin typeface="Adobe 黑体 Std R" pitchFamily="34" charset="-128"/>
                <a:ea typeface="Adobe 黑体 Std R" pitchFamily="34" charset="-128"/>
              </a:rPr>
              <a:t>/</a:t>
            </a:r>
            <a:r>
              <a:rPr lang="zh-TW" altLang="zh-TW" sz="2000" dirty="0" smtClean="0">
                <a:latin typeface="Adobe 黑体 Std R" pitchFamily="34" charset="-128"/>
                <a:ea typeface="Adobe 黑体 Std R" pitchFamily="34" charset="-128"/>
              </a:rPr>
              <a:t>袋中，</a:t>
            </a:r>
            <a:r>
              <a:rPr lang="zh-TW" altLang="zh-TW" sz="2400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塑膠袋有</a:t>
            </a:r>
            <a:r>
              <a:rPr lang="en-US" altLang="zh-TW" sz="2400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27</a:t>
            </a:r>
            <a:r>
              <a:rPr lang="zh-TW" altLang="zh-TW" sz="2400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個（</a:t>
            </a:r>
            <a:r>
              <a:rPr lang="en-US" altLang="zh-TW" sz="2400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14.67%</a:t>
            </a:r>
            <a:r>
              <a:rPr lang="zh-TW" altLang="zh-TW" sz="2400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）、</a:t>
            </a:r>
            <a:r>
              <a:rPr lang="zh-TW" altLang="zh-TW" sz="2000" dirty="0" smtClean="0">
                <a:latin typeface="Adobe 黑体 Std R" pitchFamily="34" charset="-128"/>
                <a:ea typeface="Adobe 黑体 Std R" pitchFamily="34" charset="-128"/>
              </a:rPr>
              <a:t>竹籤</a:t>
            </a:r>
            <a:r>
              <a:rPr lang="en-US" altLang="zh-TW" sz="2000" dirty="0" smtClean="0">
                <a:latin typeface="Adobe 黑体 Std R" pitchFamily="34" charset="-128"/>
                <a:ea typeface="Adobe 黑体 Std R" pitchFamily="34" charset="-128"/>
              </a:rPr>
              <a:t>69</a:t>
            </a:r>
            <a:r>
              <a:rPr lang="zh-TW" altLang="zh-TW" sz="2000" dirty="0" smtClean="0">
                <a:latin typeface="Adobe 黑体 Std R" pitchFamily="34" charset="-128"/>
                <a:ea typeface="Adobe 黑体 Std R" pitchFamily="34" charset="-128"/>
              </a:rPr>
              <a:t>支（</a:t>
            </a:r>
            <a:r>
              <a:rPr lang="en-US" altLang="zh-TW" sz="2000" dirty="0" smtClean="0">
                <a:latin typeface="Adobe 黑体 Std R" pitchFamily="34" charset="-128"/>
                <a:ea typeface="Adobe 黑体 Std R" pitchFamily="34" charset="-128"/>
              </a:rPr>
              <a:t>37.5%</a:t>
            </a:r>
            <a:r>
              <a:rPr lang="zh-TW" altLang="zh-TW" sz="2000" dirty="0" smtClean="0">
                <a:latin typeface="Adobe 黑体 Std R" pitchFamily="34" charset="-128"/>
                <a:ea typeface="Adobe 黑体 Std R" pitchFamily="34" charset="-128"/>
              </a:rPr>
              <a:t>）、</a:t>
            </a:r>
            <a:r>
              <a:rPr lang="zh-TW" altLang="zh-TW" sz="2400" dirty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紙袋</a:t>
            </a:r>
            <a:r>
              <a:rPr lang="en-US" altLang="zh-TW" sz="2400" dirty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41</a:t>
            </a:r>
            <a:r>
              <a:rPr lang="zh-TW" altLang="zh-TW" sz="2400" dirty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個（</a:t>
            </a:r>
            <a:r>
              <a:rPr lang="en-US" altLang="zh-TW" sz="2400" dirty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22.29%</a:t>
            </a:r>
            <a:r>
              <a:rPr lang="zh-TW" altLang="zh-TW" sz="2400" dirty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）、</a:t>
            </a:r>
            <a:r>
              <a:rPr lang="zh-TW" altLang="zh-TW" sz="2000" dirty="0" smtClean="0">
                <a:latin typeface="Adobe 黑体 Std R" pitchFamily="34" charset="-128"/>
                <a:ea typeface="Adobe 黑体 Std R" pitchFamily="34" charset="-128"/>
              </a:rPr>
              <a:t>餐杯</a:t>
            </a:r>
            <a:r>
              <a:rPr lang="en-US" altLang="zh-TW" sz="2000" dirty="0" smtClean="0">
                <a:latin typeface="Adobe 黑体 Std R" pitchFamily="34" charset="-128"/>
                <a:ea typeface="Adobe 黑体 Std R" pitchFamily="34" charset="-128"/>
              </a:rPr>
              <a:t>11</a:t>
            </a:r>
            <a:r>
              <a:rPr lang="zh-TW" altLang="zh-TW" sz="2000" dirty="0" smtClean="0">
                <a:latin typeface="Adobe 黑体 Std R" pitchFamily="34" charset="-128"/>
                <a:ea typeface="Adobe 黑体 Std R" pitchFamily="34" charset="-128"/>
              </a:rPr>
              <a:t>個（</a:t>
            </a:r>
            <a:r>
              <a:rPr lang="en-US" altLang="zh-TW" sz="2000" dirty="0" smtClean="0">
                <a:latin typeface="Adobe 黑体 Std R" pitchFamily="34" charset="-128"/>
                <a:ea typeface="Adobe 黑体 Std R" pitchFamily="34" charset="-128"/>
              </a:rPr>
              <a:t>5.98%</a:t>
            </a:r>
            <a:r>
              <a:rPr lang="zh-TW" altLang="zh-TW" sz="2000" dirty="0" smtClean="0">
                <a:latin typeface="Adobe 黑体 Std R" pitchFamily="34" charset="-128"/>
                <a:ea typeface="Adobe 黑体 Std R" pitchFamily="34" charset="-128"/>
              </a:rPr>
              <a:t>）及</a:t>
            </a:r>
            <a:r>
              <a:rPr lang="zh-TW" altLang="zh-TW" sz="2400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吸管</a:t>
            </a:r>
            <a:r>
              <a:rPr lang="en-US" altLang="zh-TW" sz="2400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36</a:t>
            </a:r>
            <a:r>
              <a:rPr lang="zh-TW" altLang="zh-TW" sz="2400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支（</a:t>
            </a:r>
            <a:r>
              <a:rPr lang="en-US" altLang="zh-TW" sz="2400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19.56%</a:t>
            </a:r>
            <a:r>
              <a:rPr lang="zh-TW" altLang="zh-TW" sz="2400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），</a:t>
            </a:r>
            <a:r>
              <a:rPr lang="zh-TW" altLang="zh-TW" sz="2000" dirty="0" smtClean="0">
                <a:latin typeface="Adobe 黑体 Std R" pitchFamily="34" charset="-128"/>
                <a:ea typeface="Adobe 黑体 Std R" pitchFamily="34" charset="-128"/>
              </a:rPr>
              <a:t>總數為</a:t>
            </a:r>
            <a:r>
              <a:rPr lang="en-US" altLang="zh-TW" sz="2000" dirty="0" smtClean="0">
                <a:latin typeface="Adobe 黑体 Std R" pitchFamily="34" charset="-128"/>
                <a:ea typeface="Adobe 黑体 Std R" pitchFamily="34" charset="-128"/>
              </a:rPr>
              <a:t>184</a:t>
            </a:r>
            <a:r>
              <a:rPr lang="zh-TW" altLang="zh-TW" sz="2000" dirty="0" smtClean="0">
                <a:latin typeface="Adobe 黑体 Std R" pitchFamily="34" charset="-128"/>
                <a:ea typeface="Adobe 黑体 Std R" pitchFamily="34" charset="-128"/>
              </a:rPr>
              <a:t>個。</a:t>
            </a:r>
            <a:endParaRPr lang="zh-TW" altLang="zh-TW" sz="200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6" name="矩形: 圆角 9">
            <a:extLst>
              <a:ext uri="{FF2B5EF4-FFF2-40B4-BE49-F238E27FC236}">
                <a16:creationId xmlns="" xmlns:a16="http://schemas.microsoft.com/office/drawing/2014/main" id="{C5686ED2-3FC5-4D86-8DE3-1B13EF81658C}"/>
              </a:ext>
            </a:extLst>
          </p:cNvPr>
          <p:cNvSpPr/>
          <p:nvPr/>
        </p:nvSpPr>
        <p:spPr>
          <a:xfrm>
            <a:off x="1331640" y="3651870"/>
            <a:ext cx="7430908" cy="1072259"/>
          </a:xfrm>
          <a:prstGeom prst="roundRect">
            <a:avLst>
              <a:gd name="adj" fmla="val 21525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anchor="ctr"/>
          <a:lstStyle/>
          <a:p>
            <a:r>
              <a:rPr lang="en-US" altLang="zh-TW" sz="2000" dirty="0" smtClean="0">
                <a:latin typeface="Adobe 黑体 Std R" pitchFamily="34" charset="-128"/>
                <a:ea typeface="Adobe 黑体 Std R" pitchFamily="34" charset="-128"/>
              </a:rPr>
              <a:t>3.</a:t>
            </a: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我們發現</a:t>
            </a:r>
            <a:r>
              <a:rPr lang="zh-TW" altLang="zh-TW" sz="2000" dirty="0" smtClean="0">
                <a:latin typeface="Adobe 黑体 Std R" pitchFamily="34" charset="-128"/>
                <a:ea typeface="Adobe 黑体 Std R" pitchFamily="34" charset="-128"/>
              </a:rPr>
              <a:t>民眾會拿取到多少量的一次性餐具</a:t>
            </a:r>
            <a:r>
              <a:rPr lang="zh-TW" altLang="zh-TW" sz="2800" dirty="0" smtClean="0">
                <a:solidFill>
                  <a:srgbClr val="FF0000"/>
                </a:solidFill>
                <a:latin typeface="Adobe 黑体 Std R" pitchFamily="34" charset="-128"/>
                <a:ea typeface="Adobe 黑体 Std R" pitchFamily="34" charset="-128"/>
              </a:rPr>
              <a:t>取決於商家提供的態度、政策及民眾使用習慣</a:t>
            </a:r>
            <a:endParaRPr lang="zh-TW" altLang="zh-TW" sz="2000" dirty="0">
              <a:solidFill>
                <a:srgbClr val="FF0000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048664a-32dc-45f0-8894-22a0bafdb272"/>
          <p:cNvGrpSpPr>
            <a:grpSpLocks noChangeAspect="1"/>
          </p:cNvGrpSpPr>
          <p:nvPr/>
        </p:nvGrpSpPr>
        <p:grpSpPr>
          <a:xfrm>
            <a:off x="-1" y="843558"/>
            <a:ext cx="8964489" cy="3704994"/>
            <a:chOff x="1180310" y="1667353"/>
            <a:chExt cx="9452803" cy="3849798"/>
          </a:xfrm>
        </p:grpSpPr>
        <p:sp>
          <p:nvSpPr>
            <p:cNvPr id="4" name="Oval 5"/>
            <p:cNvSpPr/>
            <p:nvPr/>
          </p:nvSpPr>
          <p:spPr>
            <a:xfrm>
              <a:off x="5135893" y="2564904"/>
              <a:ext cx="2005124" cy="2005124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。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Isosceles Triangle 7"/>
            <p:cNvSpPr/>
            <p:nvPr/>
          </p:nvSpPr>
          <p:spPr>
            <a:xfrm rot="14400000" flipH="1" flipV="1">
              <a:off x="5319689" y="1936839"/>
              <a:ext cx="652791" cy="56275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507373" y="1988840"/>
              <a:ext cx="3177256" cy="3177256"/>
              <a:chOff x="4711001" y="1988840"/>
              <a:chExt cx="3177256" cy="3177256"/>
            </a:xfrm>
          </p:grpSpPr>
          <p:sp>
            <p:nvSpPr>
              <p:cNvPr id="23" name="Block Arc 6"/>
              <p:cNvSpPr/>
              <p:nvPr/>
            </p:nvSpPr>
            <p:spPr>
              <a:xfrm rot="17100000" flipH="1" flipV="1">
                <a:off x="4711001" y="1988840"/>
                <a:ext cx="3177256" cy="3177256"/>
              </a:xfrm>
              <a:prstGeom prst="blockArc">
                <a:avLst>
                  <a:gd name="adj1" fmla="val 21599999"/>
                  <a:gd name="adj2" fmla="val 8180671"/>
                  <a:gd name="adj3" fmla="val 11913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Block Arc 8"/>
              <p:cNvSpPr/>
              <p:nvPr/>
            </p:nvSpPr>
            <p:spPr>
              <a:xfrm rot="17100000">
                <a:off x="4711001" y="1988840"/>
                <a:ext cx="3177256" cy="3177256"/>
              </a:xfrm>
              <a:prstGeom prst="blockArc">
                <a:avLst>
                  <a:gd name="adj1" fmla="val 21599999"/>
                  <a:gd name="adj2" fmla="val 8180671"/>
                  <a:gd name="adj3" fmla="val 11913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Isosceles Triangle 9"/>
            <p:cNvSpPr/>
            <p:nvPr/>
          </p:nvSpPr>
          <p:spPr>
            <a:xfrm rot="3600000" flipV="1">
              <a:off x="6237385" y="4651840"/>
              <a:ext cx="652791" cy="5627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13"/>
            <p:cNvSpPr/>
            <p:nvPr/>
          </p:nvSpPr>
          <p:spPr>
            <a:xfrm>
              <a:off x="1960406" y="4435778"/>
              <a:ext cx="1081372" cy="1081372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14"/>
            <p:cNvSpPr/>
            <p:nvPr/>
          </p:nvSpPr>
          <p:spPr>
            <a:xfrm>
              <a:off x="3153644" y="4435778"/>
              <a:ext cx="1081372" cy="1081372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15"/>
            <p:cNvSpPr/>
            <p:nvPr/>
          </p:nvSpPr>
          <p:spPr>
            <a:xfrm>
              <a:off x="8073129" y="4435779"/>
              <a:ext cx="1081372" cy="1081372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Oval 16"/>
            <p:cNvSpPr/>
            <p:nvPr/>
          </p:nvSpPr>
          <p:spPr>
            <a:xfrm>
              <a:off x="9266366" y="4435779"/>
              <a:ext cx="1081372" cy="1081372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20"/>
            <p:cNvSpPr>
              <a:spLocks/>
            </p:cNvSpPr>
            <p:nvPr/>
          </p:nvSpPr>
          <p:spPr bwMode="auto">
            <a:xfrm>
              <a:off x="2226590" y="4702458"/>
              <a:ext cx="548999" cy="548007"/>
            </a:xfrm>
            <a:custGeom>
              <a:avLst/>
              <a:gdLst>
                <a:gd name="T0" fmla="*/ 616 w 1108"/>
                <a:gd name="T1" fmla="*/ 812 h 1105"/>
                <a:gd name="T2" fmla="*/ 660 w 1108"/>
                <a:gd name="T3" fmla="*/ 767 h 1105"/>
                <a:gd name="T4" fmla="*/ 766 w 1108"/>
                <a:gd name="T5" fmla="*/ 654 h 1105"/>
                <a:gd name="T6" fmla="*/ 879 w 1108"/>
                <a:gd name="T7" fmla="*/ 449 h 1105"/>
                <a:gd name="T8" fmla="*/ 856 w 1108"/>
                <a:gd name="T9" fmla="*/ 277 h 1105"/>
                <a:gd name="T10" fmla="*/ 749 w 1108"/>
                <a:gd name="T11" fmla="*/ 142 h 1105"/>
                <a:gd name="T12" fmla="*/ 588 w 1108"/>
                <a:gd name="T13" fmla="*/ 80 h 1105"/>
                <a:gd name="T14" fmla="*/ 427 w 1108"/>
                <a:gd name="T15" fmla="*/ 104 h 1105"/>
                <a:gd name="T16" fmla="*/ 292 w 1108"/>
                <a:gd name="T17" fmla="*/ 209 h 1105"/>
                <a:gd name="T18" fmla="*/ 229 w 1108"/>
                <a:gd name="T19" fmla="*/ 371 h 1105"/>
                <a:gd name="T20" fmla="*/ 273 w 1108"/>
                <a:gd name="T21" fmla="*/ 571 h 1105"/>
                <a:gd name="T22" fmla="*/ 420 w 1108"/>
                <a:gd name="T23" fmla="*/ 708 h 1105"/>
                <a:gd name="T24" fmla="*/ 623 w 1108"/>
                <a:gd name="T25" fmla="*/ 1079 h 1105"/>
                <a:gd name="T26" fmla="*/ 506 w 1108"/>
                <a:gd name="T27" fmla="*/ 1098 h 1105"/>
                <a:gd name="T28" fmla="*/ 424 w 1108"/>
                <a:gd name="T29" fmla="*/ 1055 h 1105"/>
                <a:gd name="T30" fmla="*/ 373 w 1108"/>
                <a:gd name="T31" fmla="*/ 989 h 1105"/>
                <a:gd name="T32" fmla="*/ 292 w 1108"/>
                <a:gd name="T33" fmla="*/ 714 h 1105"/>
                <a:gd name="T34" fmla="*/ 153 w 1108"/>
                <a:gd name="T35" fmla="*/ 459 h 1105"/>
                <a:gd name="T36" fmla="*/ 181 w 1108"/>
                <a:gd name="T37" fmla="*/ 247 h 1105"/>
                <a:gd name="T38" fmla="*/ 312 w 1108"/>
                <a:gd name="T39" fmla="*/ 81 h 1105"/>
                <a:gd name="T40" fmla="*/ 513 w 1108"/>
                <a:gd name="T41" fmla="*/ 2 h 1105"/>
                <a:gd name="T42" fmla="*/ 712 w 1108"/>
                <a:gd name="T43" fmla="*/ 32 h 1105"/>
                <a:gd name="T44" fmla="*/ 879 w 1108"/>
                <a:gd name="T45" fmla="*/ 163 h 1105"/>
                <a:gd name="T46" fmla="*/ 956 w 1108"/>
                <a:gd name="T47" fmla="*/ 363 h 1105"/>
                <a:gd name="T48" fmla="*/ 903 w 1108"/>
                <a:gd name="T49" fmla="*/ 611 h 1105"/>
                <a:gd name="T50" fmla="*/ 739 w 1108"/>
                <a:gd name="T51" fmla="*/ 770 h 1105"/>
                <a:gd name="T52" fmla="*/ 716 w 1108"/>
                <a:gd name="T53" fmla="*/ 1032 h 1105"/>
                <a:gd name="T54" fmla="*/ 631 w 1108"/>
                <a:gd name="T55" fmla="*/ 1062 h 1105"/>
                <a:gd name="T56" fmla="*/ 939 w 1108"/>
                <a:gd name="T57" fmla="*/ 623 h 1105"/>
                <a:gd name="T58" fmla="*/ 1029 w 1108"/>
                <a:gd name="T59" fmla="*/ 646 h 1105"/>
                <a:gd name="T60" fmla="*/ 1023 w 1108"/>
                <a:gd name="T61" fmla="*/ 688 h 1105"/>
                <a:gd name="T62" fmla="*/ 965 w 1108"/>
                <a:gd name="T63" fmla="*/ 191 h 1105"/>
                <a:gd name="T64" fmla="*/ 937 w 1108"/>
                <a:gd name="T65" fmla="*/ 159 h 1105"/>
                <a:gd name="T66" fmla="*/ 1023 w 1108"/>
                <a:gd name="T67" fmla="*/ 113 h 1105"/>
                <a:gd name="T68" fmla="*/ 1029 w 1108"/>
                <a:gd name="T69" fmla="*/ 156 h 1105"/>
                <a:gd name="T70" fmla="*/ 1002 w 1108"/>
                <a:gd name="T71" fmla="*/ 411 h 1105"/>
                <a:gd name="T72" fmla="*/ 1025 w 1108"/>
                <a:gd name="T73" fmla="*/ 375 h 1105"/>
                <a:gd name="T74" fmla="*/ 1108 w 1108"/>
                <a:gd name="T75" fmla="*/ 401 h 1105"/>
                <a:gd name="T76" fmla="*/ 160 w 1108"/>
                <a:gd name="T77" fmla="*/ 143 h 1105"/>
                <a:gd name="T78" fmla="*/ 166 w 1108"/>
                <a:gd name="T79" fmla="*/ 182 h 1105"/>
                <a:gd name="T80" fmla="*/ 76 w 1108"/>
                <a:gd name="T81" fmla="*/ 152 h 1105"/>
                <a:gd name="T82" fmla="*/ 90 w 1108"/>
                <a:gd name="T83" fmla="*/ 112 h 1105"/>
                <a:gd name="T84" fmla="*/ 148 w 1108"/>
                <a:gd name="T85" fmla="*/ 610 h 1105"/>
                <a:gd name="T86" fmla="*/ 169 w 1108"/>
                <a:gd name="T87" fmla="*/ 648 h 1105"/>
                <a:gd name="T88" fmla="*/ 81 w 1108"/>
                <a:gd name="T89" fmla="*/ 686 h 1105"/>
                <a:gd name="T90" fmla="*/ 84 w 1108"/>
                <a:gd name="T91" fmla="*/ 643 h 1105"/>
                <a:gd name="T92" fmla="*/ 109 w 1108"/>
                <a:gd name="T93" fmla="*/ 396 h 1105"/>
                <a:gd name="T94" fmla="*/ 26 w 1108"/>
                <a:gd name="T95" fmla="*/ 427 h 1105"/>
                <a:gd name="T96" fmla="*/ 0 w 1108"/>
                <a:gd name="T97" fmla="*/ 396 h 1105"/>
                <a:gd name="T98" fmla="*/ 359 w 1108"/>
                <a:gd name="T99" fmla="*/ 286 h 1105"/>
                <a:gd name="T100" fmla="*/ 387 w 1108"/>
                <a:gd name="T101" fmla="*/ 253 h 1105"/>
                <a:gd name="T102" fmla="*/ 479 w 1108"/>
                <a:gd name="T103" fmla="*/ 306 h 1105"/>
                <a:gd name="T104" fmla="*/ 540 w 1108"/>
                <a:gd name="T105" fmla="*/ 238 h 1105"/>
                <a:gd name="T106" fmla="*/ 579 w 1108"/>
                <a:gd name="T107" fmla="*/ 254 h 1105"/>
                <a:gd name="T108" fmla="*/ 700 w 1108"/>
                <a:gd name="T109" fmla="*/ 272 h 1105"/>
                <a:gd name="T110" fmla="*/ 737 w 1108"/>
                <a:gd name="T111" fmla="*/ 256 h 1105"/>
                <a:gd name="T112" fmla="*/ 649 w 1108"/>
                <a:gd name="T113" fmla="*/ 620 h 1105"/>
                <a:gd name="T114" fmla="*/ 607 w 1108"/>
                <a:gd name="T115" fmla="*/ 616 h 1105"/>
                <a:gd name="T116" fmla="*/ 600 w 1108"/>
                <a:gd name="T117" fmla="*/ 353 h 1105"/>
                <a:gd name="T118" fmla="*/ 554 w 1108"/>
                <a:gd name="T119" fmla="*/ 440 h 1105"/>
                <a:gd name="T120" fmla="*/ 528 w 1108"/>
                <a:gd name="T121" fmla="*/ 350 h 1105"/>
                <a:gd name="T122" fmla="*/ 505 w 1108"/>
                <a:gd name="T123" fmla="*/ 607 h 1105"/>
                <a:gd name="T124" fmla="*/ 467 w 1108"/>
                <a:gd name="T125" fmla="*/ 626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8" h="1105">
                  <a:moveTo>
                    <a:pt x="451" y="781"/>
                  </a:moveTo>
                  <a:lnTo>
                    <a:pt x="451" y="781"/>
                  </a:lnTo>
                  <a:lnTo>
                    <a:pt x="453" y="787"/>
                  </a:lnTo>
                  <a:lnTo>
                    <a:pt x="455" y="794"/>
                  </a:lnTo>
                  <a:lnTo>
                    <a:pt x="459" y="799"/>
                  </a:lnTo>
                  <a:lnTo>
                    <a:pt x="465" y="803"/>
                  </a:lnTo>
                  <a:lnTo>
                    <a:pt x="471" y="808"/>
                  </a:lnTo>
                  <a:lnTo>
                    <a:pt x="478" y="810"/>
                  </a:lnTo>
                  <a:lnTo>
                    <a:pt x="485" y="812"/>
                  </a:lnTo>
                  <a:lnTo>
                    <a:pt x="493" y="812"/>
                  </a:lnTo>
                  <a:lnTo>
                    <a:pt x="616" y="812"/>
                  </a:lnTo>
                  <a:lnTo>
                    <a:pt x="616" y="812"/>
                  </a:lnTo>
                  <a:lnTo>
                    <a:pt x="623" y="812"/>
                  </a:lnTo>
                  <a:lnTo>
                    <a:pt x="631" y="810"/>
                  </a:lnTo>
                  <a:lnTo>
                    <a:pt x="637" y="806"/>
                  </a:lnTo>
                  <a:lnTo>
                    <a:pt x="644" y="803"/>
                  </a:lnTo>
                  <a:lnTo>
                    <a:pt x="649" y="799"/>
                  </a:lnTo>
                  <a:lnTo>
                    <a:pt x="654" y="794"/>
                  </a:lnTo>
                  <a:lnTo>
                    <a:pt x="656" y="787"/>
                  </a:lnTo>
                  <a:lnTo>
                    <a:pt x="658" y="781"/>
                  </a:lnTo>
                  <a:lnTo>
                    <a:pt x="658" y="781"/>
                  </a:lnTo>
                  <a:lnTo>
                    <a:pt x="660" y="767"/>
                  </a:lnTo>
                  <a:lnTo>
                    <a:pt x="663" y="754"/>
                  </a:lnTo>
                  <a:lnTo>
                    <a:pt x="668" y="741"/>
                  </a:lnTo>
                  <a:lnTo>
                    <a:pt x="674" y="729"/>
                  </a:lnTo>
                  <a:lnTo>
                    <a:pt x="680" y="718"/>
                  </a:lnTo>
                  <a:lnTo>
                    <a:pt x="689" y="708"/>
                  </a:lnTo>
                  <a:lnTo>
                    <a:pt x="700" y="700"/>
                  </a:lnTo>
                  <a:lnTo>
                    <a:pt x="712" y="692"/>
                  </a:lnTo>
                  <a:lnTo>
                    <a:pt x="712" y="692"/>
                  </a:lnTo>
                  <a:lnTo>
                    <a:pt x="731" y="680"/>
                  </a:lnTo>
                  <a:lnTo>
                    <a:pt x="748" y="668"/>
                  </a:lnTo>
                  <a:lnTo>
                    <a:pt x="766" y="654"/>
                  </a:lnTo>
                  <a:lnTo>
                    <a:pt x="782" y="639"/>
                  </a:lnTo>
                  <a:lnTo>
                    <a:pt x="797" y="624"/>
                  </a:lnTo>
                  <a:lnTo>
                    <a:pt x="811" y="607"/>
                  </a:lnTo>
                  <a:lnTo>
                    <a:pt x="824" y="590"/>
                  </a:lnTo>
                  <a:lnTo>
                    <a:pt x="836" y="571"/>
                  </a:lnTo>
                  <a:lnTo>
                    <a:pt x="846" y="553"/>
                  </a:lnTo>
                  <a:lnTo>
                    <a:pt x="855" y="533"/>
                  </a:lnTo>
                  <a:lnTo>
                    <a:pt x="863" y="513"/>
                  </a:lnTo>
                  <a:lnTo>
                    <a:pt x="869" y="492"/>
                  </a:lnTo>
                  <a:lnTo>
                    <a:pt x="875" y="471"/>
                  </a:lnTo>
                  <a:lnTo>
                    <a:pt x="879" y="449"/>
                  </a:lnTo>
                  <a:lnTo>
                    <a:pt x="881" y="427"/>
                  </a:lnTo>
                  <a:lnTo>
                    <a:pt x="881" y="404"/>
                  </a:lnTo>
                  <a:lnTo>
                    <a:pt x="881" y="404"/>
                  </a:lnTo>
                  <a:lnTo>
                    <a:pt x="881" y="388"/>
                  </a:lnTo>
                  <a:lnTo>
                    <a:pt x="880" y="371"/>
                  </a:lnTo>
                  <a:lnTo>
                    <a:pt x="878" y="355"/>
                  </a:lnTo>
                  <a:lnTo>
                    <a:pt x="875" y="339"/>
                  </a:lnTo>
                  <a:lnTo>
                    <a:pt x="871" y="323"/>
                  </a:lnTo>
                  <a:lnTo>
                    <a:pt x="867" y="307"/>
                  </a:lnTo>
                  <a:lnTo>
                    <a:pt x="862" y="292"/>
                  </a:lnTo>
                  <a:lnTo>
                    <a:pt x="856" y="277"/>
                  </a:lnTo>
                  <a:lnTo>
                    <a:pt x="849" y="263"/>
                  </a:lnTo>
                  <a:lnTo>
                    <a:pt x="842" y="249"/>
                  </a:lnTo>
                  <a:lnTo>
                    <a:pt x="834" y="235"/>
                  </a:lnTo>
                  <a:lnTo>
                    <a:pt x="826" y="222"/>
                  </a:lnTo>
                  <a:lnTo>
                    <a:pt x="816" y="209"/>
                  </a:lnTo>
                  <a:lnTo>
                    <a:pt x="807" y="196"/>
                  </a:lnTo>
                  <a:lnTo>
                    <a:pt x="797" y="184"/>
                  </a:lnTo>
                  <a:lnTo>
                    <a:pt x="785" y="174"/>
                  </a:lnTo>
                  <a:lnTo>
                    <a:pt x="774" y="163"/>
                  </a:lnTo>
                  <a:lnTo>
                    <a:pt x="762" y="152"/>
                  </a:lnTo>
                  <a:lnTo>
                    <a:pt x="749" y="142"/>
                  </a:lnTo>
                  <a:lnTo>
                    <a:pt x="738" y="134"/>
                  </a:lnTo>
                  <a:lnTo>
                    <a:pt x="724" y="125"/>
                  </a:lnTo>
                  <a:lnTo>
                    <a:pt x="711" y="118"/>
                  </a:lnTo>
                  <a:lnTo>
                    <a:pt x="697" y="110"/>
                  </a:lnTo>
                  <a:lnTo>
                    <a:pt x="682" y="104"/>
                  </a:lnTo>
                  <a:lnTo>
                    <a:pt x="666" y="97"/>
                  </a:lnTo>
                  <a:lnTo>
                    <a:pt x="651" y="93"/>
                  </a:lnTo>
                  <a:lnTo>
                    <a:pt x="636" y="88"/>
                  </a:lnTo>
                  <a:lnTo>
                    <a:pt x="620" y="84"/>
                  </a:lnTo>
                  <a:lnTo>
                    <a:pt x="604" y="82"/>
                  </a:lnTo>
                  <a:lnTo>
                    <a:pt x="588" y="80"/>
                  </a:lnTo>
                  <a:lnTo>
                    <a:pt x="572" y="78"/>
                  </a:lnTo>
                  <a:lnTo>
                    <a:pt x="554" y="78"/>
                  </a:lnTo>
                  <a:lnTo>
                    <a:pt x="554" y="78"/>
                  </a:lnTo>
                  <a:lnTo>
                    <a:pt x="537" y="78"/>
                  </a:lnTo>
                  <a:lnTo>
                    <a:pt x="521" y="80"/>
                  </a:lnTo>
                  <a:lnTo>
                    <a:pt x="505" y="82"/>
                  </a:lnTo>
                  <a:lnTo>
                    <a:pt x="489" y="84"/>
                  </a:lnTo>
                  <a:lnTo>
                    <a:pt x="472" y="88"/>
                  </a:lnTo>
                  <a:lnTo>
                    <a:pt x="457" y="93"/>
                  </a:lnTo>
                  <a:lnTo>
                    <a:pt x="442" y="97"/>
                  </a:lnTo>
                  <a:lnTo>
                    <a:pt x="427" y="104"/>
                  </a:lnTo>
                  <a:lnTo>
                    <a:pt x="412" y="110"/>
                  </a:lnTo>
                  <a:lnTo>
                    <a:pt x="398" y="118"/>
                  </a:lnTo>
                  <a:lnTo>
                    <a:pt x="385" y="125"/>
                  </a:lnTo>
                  <a:lnTo>
                    <a:pt x="371" y="134"/>
                  </a:lnTo>
                  <a:lnTo>
                    <a:pt x="359" y="142"/>
                  </a:lnTo>
                  <a:lnTo>
                    <a:pt x="346" y="152"/>
                  </a:lnTo>
                  <a:lnTo>
                    <a:pt x="334" y="163"/>
                  </a:lnTo>
                  <a:lnTo>
                    <a:pt x="324" y="174"/>
                  </a:lnTo>
                  <a:lnTo>
                    <a:pt x="312" y="184"/>
                  </a:lnTo>
                  <a:lnTo>
                    <a:pt x="302" y="196"/>
                  </a:lnTo>
                  <a:lnTo>
                    <a:pt x="292" y="209"/>
                  </a:lnTo>
                  <a:lnTo>
                    <a:pt x="283" y="222"/>
                  </a:lnTo>
                  <a:lnTo>
                    <a:pt x="275" y="235"/>
                  </a:lnTo>
                  <a:lnTo>
                    <a:pt x="266" y="249"/>
                  </a:lnTo>
                  <a:lnTo>
                    <a:pt x="260" y="263"/>
                  </a:lnTo>
                  <a:lnTo>
                    <a:pt x="252" y="277"/>
                  </a:lnTo>
                  <a:lnTo>
                    <a:pt x="247" y="292"/>
                  </a:lnTo>
                  <a:lnTo>
                    <a:pt x="242" y="307"/>
                  </a:lnTo>
                  <a:lnTo>
                    <a:pt x="237" y="323"/>
                  </a:lnTo>
                  <a:lnTo>
                    <a:pt x="234" y="339"/>
                  </a:lnTo>
                  <a:lnTo>
                    <a:pt x="231" y="355"/>
                  </a:lnTo>
                  <a:lnTo>
                    <a:pt x="229" y="371"/>
                  </a:lnTo>
                  <a:lnTo>
                    <a:pt x="228" y="388"/>
                  </a:lnTo>
                  <a:lnTo>
                    <a:pt x="228" y="404"/>
                  </a:lnTo>
                  <a:lnTo>
                    <a:pt x="228" y="404"/>
                  </a:lnTo>
                  <a:lnTo>
                    <a:pt x="228" y="427"/>
                  </a:lnTo>
                  <a:lnTo>
                    <a:pt x="230" y="449"/>
                  </a:lnTo>
                  <a:lnTo>
                    <a:pt x="234" y="471"/>
                  </a:lnTo>
                  <a:lnTo>
                    <a:pt x="240" y="492"/>
                  </a:lnTo>
                  <a:lnTo>
                    <a:pt x="246" y="513"/>
                  </a:lnTo>
                  <a:lnTo>
                    <a:pt x="254" y="533"/>
                  </a:lnTo>
                  <a:lnTo>
                    <a:pt x="262" y="553"/>
                  </a:lnTo>
                  <a:lnTo>
                    <a:pt x="273" y="571"/>
                  </a:lnTo>
                  <a:lnTo>
                    <a:pt x="285" y="590"/>
                  </a:lnTo>
                  <a:lnTo>
                    <a:pt x="298" y="607"/>
                  </a:lnTo>
                  <a:lnTo>
                    <a:pt x="312" y="624"/>
                  </a:lnTo>
                  <a:lnTo>
                    <a:pt x="327" y="639"/>
                  </a:lnTo>
                  <a:lnTo>
                    <a:pt x="343" y="654"/>
                  </a:lnTo>
                  <a:lnTo>
                    <a:pt x="360" y="668"/>
                  </a:lnTo>
                  <a:lnTo>
                    <a:pt x="379" y="680"/>
                  </a:lnTo>
                  <a:lnTo>
                    <a:pt x="397" y="692"/>
                  </a:lnTo>
                  <a:lnTo>
                    <a:pt x="397" y="692"/>
                  </a:lnTo>
                  <a:lnTo>
                    <a:pt x="409" y="700"/>
                  </a:lnTo>
                  <a:lnTo>
                    <a:pt x="420" y="708"/>
                  </a:lnTo>
                  <a:lnTo>
                    <a:pt x="428" y="718"/>
                  </a:lnTo>
                  <a:lnTo>
                    <a:pt x="435" y="729"/>
                  </a:lnTo>
                  <a:lnTo>
                    <a:pt x="441" y="741"/>
                  </a:lnTo>
                  <a:lnTo>
                    <a:pt x="445" y="754"/>
                  </a:lnTo>
                  <a:lnTo>
                    <a:pt x="449" y="767"/>
                  </a:lnTo>
                  <a:lnTo>
                    <a:pt x="451" y="781"/>
                  </a:lnTo>
                  <a:lnTo>
                    <a:pt x="451" y="781"/>
                  </a:lnTo>
                  <a:close/>
                  <a:moveTo>
                    <a:pt x="631" y="1062"/>
                  </a:moveTo>
                  <a:lnTo>
                    <a:pt x="631" y="1062"/>
                  </a:lnTo>
                  <a:lnTo>
                    <a:pt x="628" y="1071"/>
                  </a:lnTo>
                  <a:lnTo>
                    <a:pt x="623" y="1079"/>
                  </a:lnTo>
                  <a:lnTo>
                    <a:pt x="618" y="1087"/>
                  </a:lnTo>
                  <a:lnTo>
                    <a:pt x="610" y="1093"/>
                  </a:lnTo>
                  <a:lnTo>
                    <a:pt x="603" y="1098"/>
                  </a:lnTo>
                  <a:lnTo>
                    <a:pt x="594" y="1102"/>
                  </a:lnTo>
                  <a:lnTo>
                    <a:pt x="586" y="1104"/>
                  </a:lnTo>
                  <a:lnTo>
                    <a:pt x="576" y="1105"/>
                  </a:lnTo>
                  <a:lnTo>
                    <a:pt x="533" y="1105"/>
                  </a:lnTo>
                  <a:lnTo>
                    <a:pt x="533" y="1105"/>
                  </a:lnTo>
                  <a:lnTo>
                    <a:pt x="523" y="1104"/>
                  </a:lnTo>
                  <a:lnTo>
                    <a:pt x="513" y="1102"/>
                  </a:lnTo>
                  <a:lnTo>
                    <a:pt x="506" y="1098"/>
                  </a:lnTo>
                  <a:lnTo>
                    <a:pt x="497" y="1093"/>
                  </a:lnTo>
                  <a:lnTo>
                    <a:pt x="491" y="1087"/>
                  </a:lnTo>
                  <a:lnTo>
                    <a:pt x="485" y="1079"/>
                  </a:lnTo>
                  <a:lnTo>
                    <a:pt x="481" y="1071"/>
                  </a:lnTo>
                  <a:lnTo>
                    <a:pt x="478" y="1062"/>
                  </a:lnTo>
                  <a:lnTo>
                    <a:pt x="456" y="1062"/>
                  </a:lnTo>
                  <a:lnTo>
                    <a:pt x="456" y="1062"/>
                  </a:lnTo>
                  <a:lnTo>
                    <a:pt x="448" y="1062"/>
                  </a:lnTo>
                  <a:lnTo>
                    <a:pt x="439" y="1060"/>
                  </a:lnTo>
                  <a:lnTo>
                    <a:pt x="431" y="1059"/>
                  </a:lnTo>
                  <a:lnTo>
                    <a:pt x="424" y="1055"/>
                  </a:lnTo>
                  <a:lnTo>
                    <a:pt x="416" y="1052"/>
                  </a:lnTo>
                  <a:lnTo>
                    <a:pt x="410" y="1048"/>
                  </a:lnTo>
                  <a:lnTo>
                    <a:pt x="403" y="1044"/>
                  </a:lnTo>
                  <a:lnTo>
                    <a:pt x="398" y="1038"/>
                  </a:lnTo>
                  <a:lnTo>
                    <a:pt x="393" y="1032"/>
                  </a:lnTo>
                  <a:lnTo>
                    <a:pt x="387" y="1025"/>
                  </a:lnTo>
                  <a:lnTo>
                    <a:pt x="383" y="1019"/>
                  </a:lnTo>
                  <a:lnTo>
                    <a:pt x="380" y="1012"/>
                  </a:lnTo>
                  <a:lnTo>
                    <a:pt x="378" y="1005"/>
                  </a:lnTo>
                  <a:lnTo>
                    <a:pt x="375" y="996"/>
                  </a:lnTo>
                  <a:lnTo>
                    <a:pt x="373" y="989"/>
                  </a:lnTo>
                  <a:lnTo>
                    <a:pt x="373" y="980"/>
                  </a:lnTo>
                  <a:lnTo>
                    <a:pt x="374" y="783"/>
                  </a:lnTo>
                  <a:lnTo>
                    <a:pt x="374" y="783"/>
                  </a:lnTo>
                  <a:lnTo>
                    <a:pt x="373" y="775"/>
                  </a:lnTo>
                  <a:lnTo>
                    <a:pt x="370" y="770"/>
                  </a:lnTo>
                  <a:lnTo>
                    <a:pt x="366" y="764"/>
                  </a:lnTo>
                  <a:lnTo>
                    <a:pt x="360" y="760"/>
                  </a:lnTo>
                  <a:lnTo>
                    <a:pt x="360" y="760"/>
                  </a:lnTo>
                  <a:lnTo>
                    <a:pt x="337" y="746"/>
                  </a:lnTo>
                  <a:lnTo>
                    <a:pt x="314" y="730"/>
                  </a:lnTo>
                  <a:lnTo>
                    <a:pt x="292" y="714"/>
                  </a:lnTo>
                  <a:lnTo>
                    <a:pt x="273" y="695"/>
                  </a:lnTo>
                  <a:lnTo>
                    <a:pt x="254" y="676"/>
                  </a:lnTo>
                  <a:lnTo>
                    <a:pt x="236" y="656"/>
                  </a:lnTo>
                  <a:lnTo>
                    <a:pt x="221" y="634"/>
                  </a:lnTo>
                  <a:lnTo>
                    <a:pt x="206" y="611"/>
                  </a:lnTo>
                  <a:lnTo>
                    <a:pt x="193" y="588"/>
                  </a:lnTo>
                  <a:lnTo>
                    <a:pt x="182" y="564"/>
                  </a:lnTo>
                  <a:lnTo>
                    <a:pt x="173" y="538"/>
                  </a:lnTo>
                  <a:lnTo>
                    <a:pt x="164" y="512"/>
                  </a:lnTo>
                  <a:lnTo>
                    <a:pt x="158" y="486"/>
                  </a:lnTo>
                  <a:lnTo>
                    <a:pt x="153" y="459"/>
                  </a:lnTo>
                  <a:lnTo>
                    <a:pt x="151" y="432"/>
                  </a:lnTo>
                  <a:lnTo>
                    <a:pt x="150" y="404"/>
                  </a:lnTo>
                  <a:lnTo>
                    <a:pt x="150" y="404"/>
                  </a:lnTo>
                  <a:lnTo>
                    <a:pt x="150" y="384"/>
                  </a:lnTo>
                  <a:lnTo>
                    <a:pt x="152" y="363"/>
                  </a:lnTo>
                  <a:lnTo>
                    <a:pt x="154" y="343"/>
                  </a:lnTo>
                  <a:lnTo>
                    <a:pt x="158" y="323"/>
                  </a:lnTo>
                  <a:lnTo>
                    <a:pt x="162" y="304"/>
                  </a:lnTo>
                  <a:lnTo>
                    <a:pt x="168" y="285"/>
                  </a:lnTo>
                  <a:lnTo>
                    <a:pt x="174" y="265"/>
                  </a:lnTo>
                  <a:lnTo>
                    <a:pt x="181" y="247"/>
                  </a:lnTo>
                  <a:lnTo>
                    <a:pt x="190" y="230"/>
                  </a:lnTo>
                  <a:lnTo>
                    <a:pt x="199" y="211"/>
                  </a:lnTo>
                  <a:lnTo>
                    <a:pt x="208" y="195"/>
                  </a:lnTo>
                  <a:lnTo>
                    <a:pt x="219" y="179"/>
                  </a:lnTo>
                  <a:lnTo>
                    <a:pt x="230" y="163"/>
                  </a:lnTo>
                  <a:lnTo>
                    <a:pt x="242" y="148"/>
                  </a:lnTo>
                  <a:lnTo>
                    <a:pt x="255" y="133"/>
                  </a:lnTo>
                  <a:lnTo>
                    <a:pt x="269" y="119"/>
                  </a:lnTo>
                  <a:lnTo>
                    <a:pt x="283" y="106"/>
                  </a:lnTo>
                  <a:lnTo>
                    <a:pt x="297" y="93"/>
                  </a:lnTo>
                  <a:lnTo>
                    <a:pt x="312" y="81"/>
                  </a:lnTo>
                  <a:lnTo>
                    <a:pt x="328" y="69"/>
                  </a:lnTo>
                  <a:lnTo>
                    <a:pt x="344" y="58"/>
                  </a:lnTo>
                  <a:lnTo>
                    <a:pt x="361" y="49"/>
                  </a:lnTo>
                  <a:lnTo>
                    <a:pt x="379" y="40"/>
                  </a:lnTo>
                  <a:lnTo>
                    <a:pt x="397" y="32"/>
                  </a:lnTo>
                  <a:lnTo>
                    <a:pt x="415" y="25"/>
                  </a:lnTo>
                  <a:lnTo>
                    <a:pt x="434" y="18"/>
                  </a:lnTo>
                  <a:lnTo>
                    <a:pt x="453" y="13"/>
                  </a:lnTo>
                  <a:lnTo>
                    <a:pt x="472" y="9"/>
                  </a:lnTo>
                  <a:lnTo>
                    <a:pt x="493" y="4"/>
                  </a:lnTo>
                  <a:lnTo>
                    <a:pt x="513" y="2"/>
                  </a:lnTo>
                  <a:lnTo>
                    <a:pt x="534" y="1"/>
                  </a:lnTo>
                  <a:lnTo>
                    <a:pt x="554" y="0"/>
                  </a:lnTo>
                  <a:lnTo>
                    <a:pt x="554" y="0"/>
                  </a:lnTo>
                  <a:lnTo>
                    <a:pt x="575" y="1"/>
                  </a:lnTo>
                  <a:lnTo>
                    <a:pt x="595" y="2"/>
                  </a:lnTo>
                  <a:lnTo>
                    <a:pt x="616" y="4"/>
                  </a:lnTo>
                  <a:lnTo>
                    <a:pt x="636" y="9"/>
                  </a:lnTo>
                  <a:lnTo>
                    <a:pt x="656" y="13"/>
                  </a:lnTo>
                  <a:lnTo>
                    <a:pt x="675" y="18"/>
                  </a:lnTo>
                  <a:lnTo>
                    <a:pt x="693" y="25"/>
                  </a:lnTo>
                  <a:lnTo>
                    <a:pt x="712" y="32"/>
                  </a:lnTo>
                  <a:lnTo>
                    <a:pt x="730" y="40"/>
                  </a:lnTo>
                  <a:lnTo>
                    <a:pt x="747" y="49"/>
                  </a:lnTo>
                  <a:lnTo>
                    <a:pt x="765" y="58"/>
                  </a:lnTo>
                  <a:lnTo>
                    <a:pt x="781" y="69"/>
                  </a:lnTo>
                  <a:lnTo>
                    <a:pt x="797" y="81"/>
                  </a:lnTo>
                  <a:lnTo>
                    <a:pt x="812" y="93"/>
                  </a:lnTo>
                  <a:lnTo>
                    <a:pt x="826" y="106"/>
                  </a:lnTo>
                  <a:lnTo>
                    <a:pt x="840" y="119"/>
                  </a:lnTo>
                  <a:lnTo>
                    <a:pt x="854" y="133"/>
                  </a:lnTo>
                  <a:lnTo>
                    <a:pt x="867" y="148"/>
                  </a:lnTo>
                  <a:lnTo>
                    <a:pt x="879" y="163"/>
                  </a:lnTo>
                  <a:lnTo>
                    <a:pt x="890" y="179"/>
                  </a:lnTo>
                  <a:lnTo>
                    <a:pt x="900" y="195"/>
                  </a:lnTo>
                  <a:lnTo>
                    <a:pt x="910" y="211"/>
                  </a:lnTo>
                  <a:lnTo>
                    <a:pt x="919" y="230"/>
                  </a:lnTo>
                  <a:lnTo>
                    <a:pt x="927" y="247"/>
                  </a:lnTo>
                  <a:lnTo>
                    <a:pt x="935" y="265"/>
                  </a:lnTo>
                  <a:lnTo>
                    <a:pt x="940" y="285"/>
                  </a:lnTo>
                  <a:lnTo>
                    <a:pt x="947" y="304"/>
                  </a:lnTo>
                  <a:lnTo>
                    <a:pt x="951" y="323"/>
                  </a:lnTo>
                  <a:lnTo>
                    <a:pt x="954" y="343"/>
                  </a:lnTo>
                  <a:lnTo>
                    <a:pt x="956" y="363"/>
                  </a:lnTo>
                  <a:lnTo>
                    <a:pt x="959" y="384"/>
                  </a:lnTo>
                  <a:lnTo>
                    <a:pt x="959" y="404"/>
                  </a:lnTo>
                  <a:lnTo>
                    <a:pt x="959" y="404"/>
                  </a:lnTo>
                  <a:lnTo>
                    <a:pt x="958" y="432"/>
                  </a:lnTo>
                  <a:lnTo>
                    <a:pt x="955" y="459"/>
                  </a:lnTo>
                  <a:lnTo>
                    <a:pt x="951" y="486"/>
                  </a:lnTo>
                  <a:lnTo>
                    <a:pt x="945" y="512"/>
                  </a:lnTo>
                  <a:lnTo>
                    <a:pt x="936" y="538"/>
                  </a:lnTo>
                  <a:lnTo>
                    <a:pt x="926" y="564"/>
                  </a:lnTo>
                  <a:lnTo>
                    <a:pt x="915" y="588"/>
                  </a:lnTo>
                  <a:lnTo>
                    <a:pt x="903" y="611"/>
                  </a:lnTo>
                  <a:lnTo>
                    <a:pt x="887" y="634"/>
                  </a:lnTo>
                  <a:lnTo>
                    <a:pt x="872" y="656"/>
                  </a:lnTo>
                  <a:lnTo>
                    <a:pt x="855" y="676"/>
                  </a:lnTo>
                  <a:lnTo>
                    <a:pt x="836" y="695"/>
                  </a:lnTo>
                  <a:lnTo>
                    <a:pt x="816" y="714"/>
                  </a:lnTo>
                  <a:lnTo>
                    <a:pt x="795" y="730"/>
                  </a:lnTo>
                  <a:lnTo>
                    <a:pt x="772" y="746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43" y="764"/>
                  </a:lnTo>
                  <a:lnTo>
                    <a:pt x="739" y="770"/>
                  </a:lnTo>
                  <a:lnTo>
                    <a:pt x="735" y="775"/>
                  </a:lnTo>
                  <a:lnTo>
                    <a:pt x="735" y="783"/>
                  </a:lnTo>
                  <a:lnTo>
                    <a:pt x="735" y="980"/>
                  </a:lnTo>
                  <a:lnTo>
                    <a:pt x="735" y="980"/>
                  </a:lnTo>
                  <a:lnTo>
                    <a:pt x="735" y="989"/>
                  </a:lnTo>
                  <a:lnTo>
                    <a:pt x="733" y="996"/>
                  </a:lnTo>
                  <a:lnTo>
                    <a:pt x="732" y="1005"/>
                  </a:lnTo>
                  <a:lnTo>
                    <a:pt x="729" y="1012"/>
                  </a:lnTo>
                  <a:lnTo>
                    <a:pt x="726" y="1019"/>
                  </a:lnTo>
                  <a:lnTo>
                    <a:pt x="721" y="1025"/>
                  </a:lnTo>
                  <a:lnTo>
                    <a:pt x="716" y="1032"/>
                  </a:lnTo>
                  <a:lnTo>
                    <a:pt x="711" y="1038"/>
                  </a:lnTo>
                  <a:lnTo>
                    <a:pt x="705" y="1044"/>
                  </a:lnTo>
                  <a:lnTo>
                    <a:pt x="699" y="1048"/>
                  </a:lnTo>
                  <a:lnTo>
                    <a:pt x="692" y="1052"/>
                  </a:lnTo>
                  <a:lnTo>
                    <a:pt x="685" y="1055"/>
                  </a:lnTo>
                  <a:lnTo>
                    <a:pt x="677" y="1059"/>
                  </a:lnTo>
                  <a:lnTo>
                    <a:pt x="670" y="1060"/>
                  </a:lnTo>
                  <a:lnTo>
                    <a:pt x="661" y="1062"/>
                  </a:lnTo>
                  <a:lnTo>
                    <a:pt x="652" y="1062"/>
                  </a:lnTo>
                  <a:lnTo>
                    <a:pt x="631" y="1062"/>
                  </a:lnTo>
                  <a:lnTo>
                    <a:pt x="631" y="1062"/>
                  </a:lnTo>
                  <a:close/>
                  <a:moveTo>
                    <a:pt x="949" y="659"/>
                  </a:moveTo>
                  <a:lnTo>
                    <a:pt x="949" y="659"/>
                  </a:lnTo>
                  <a:lnTo>
                    <a:pt x="945" y="656"/>
                  </a:lnTo>
                  <a:lnTo>
                    <a:pt x="941" y="651"/>
                  </a:lnTo>
                  <a:lnTo>
                    <a:pt x="939" y="648"/>
                  </a:lnTo>
                  <a:lnTo>
                    <a:pt x="937" y="643"/>
                  </a:lnTo>
                  <a:lnTo>
                    <a:pt x="936" y="638"/>
                  </a:lnTo>
                  <a:lnTo>
                    <a:pt x="936" y="633"/>
                  </a:lnTo>
                  <a:lnTo>
                    <a:pt x="937" y="627"/>
                  </a:lnTo>
                  <a:lnTo>
                    <a:pt x="939" y="623"/>
                  </a:lnTo>
                  <a:lnTo>
                    <a:pt x="939" y="623"/>
                  </a:lnTo>
                  <a:lnTo>
                    <a:pt x="942" y="619"/>
                  </a:lnTo>
                  <a:lnTo>
                    <a:pt x="947" y="616"/>
                  </a:lnTo>
                  <a:lnTo>
                    <a:pt x="951" y="613"/>
                  </a:lnTo>
                  <a:lnTo>
                    <a:pt x="955" y="611"/>
                  </a:lnTo>
                  <a:lnTo>
                    <a:pt x="961" y="610"/>
                  </a:lnTo>
                  <a:lnTo>
                    <a:pt x="965" y="610"/>
                  </a:lnTo>
                  <a:lnTo>
                    <a:pt x="970" y="611"/>
                  </a:lnTo>
                  <a:lnTo>
                    <a:pt x="975" y="613"/>
                  </a:lnTo>
                  <a:lnTo>
                    <a:pt x="1024" y="643"/>
                  </a:lnTo>
                  <a:lnTo>
                    <a:pt x="1024" y="643"/>
                  </a:lnTo>
                  <a:lnTo>
                    <a:pt x="1029" y="646"/>
                  </a:lnTo>
                  <a:lnTo>
                    <a:pt x="1033" y="649"/>
                  </a:lnTo>
                  <a:lnTo>
                    <a:pt x="1035" y="653"/>
                  </a:lnTo>
                  <a:lnTo>
                    <a:pt x="1037" y="659"/>
                  </a:lnTo>
                  <a:lnTo>
                    <a:pt x="1037" y="663"/>
                  </a:lnTo>
                  <a:lnTo>
                    <a:pt x="1037" y="668"/>
                  </a:lnTo>
                  <a:lnTo>
                    <a:pt x="1036" y="673"/>
                  </a:lnTo>
                  <a:lnTo>
                    <a:pt x="1034" y="678"/>
                  </a:lnTo>
                  <a:lnTo>
                    <a:pt x="1034" y="678"/>
                  </a:lnTo>
                  <a:lnTo>
                    <a:pt x="1031" y="682"/>
                  </a:lnTo>
                  <a:lnTo>
                    <a:pt x="1028" y="686"/>
                  </a:lnTo>
                  <a:lnTo>
                    <a:pt x="1023" y="688"/>
                  </a:lnTo>
                  <a:lnTo>
                    <a:pt x="1019" y="690"/>
                  </a:lnTo>
                  <a:lnTo>
                    <a:pt x="1014" y="691"/>
                  </a:lnTo>
                  <a:lnTo>
                    <a:pt x="1008" y="691"/>
                  </a:lnTo>
                  <a:lnTo>
                    <a:pt x="1004" y="690"/>
                  </a:lnTo>
                  <a:lnTo>
                    <a:pt x="999" y="688"/>
                  </a:lnTo>
                  <a:lnTo>
                    <a:pt x="949" y="659"/>
                  </a:lnTo>
                  <a:lnTo>
                    <a:pt x="949" y="659"/>
                  </a:lnTo>
                  <a:close/>
                  <a:moveTo>
                    <a:pt x="975" y="188"/>
                  </a:moveTo>
                  <a:lnTo>
                    <a:pt x="975" y="188"/>
                  </a:lnTo>
                  <a:lnTo>
                    <a:pt x="970" y="190"/>
                  </a:lnTo>
                  <a:lnTo>
                    <a:pt x="965" y="191"/>
                  </a:lnTo>
                  <a:lnTo>
                    <a:pt x="961" y="191"/>
                  </a:lnTo>
                  <a:lnTo>
                    <a:pt x="955" y="191"/>
                  </a:lnTo>
                  <a:lnTo>
                    <a:pt x="951" y="189"/>
                  </a:lnTo>
                  <a:lnTo>
                    <a:pt x="947" y="187"/>
                  </a:lnTo>
                  <a:lnTo>
                    <a:pt x="942" y="182"/>
                  </a:lnTo>
                  <a:lnTo>
                    <a:pt x="939" y="178"/>
                  </a:lnTo>
                  <a:lnTo>
                    <a:pt x="939" y="178"/>
                  </a:lnTo>
                  <a:lnTo>
                    <a:pt x="937" y="174"/>
                  </a:lnTo>
                  <a:lnTo>
                    <a:pt x="936" y="168"/>
                  </a:lnTo>
                  <a:lnTo>
                    <a:pt x="936" y="164"/>
                  </a:lnTo>
                  <a:lnTo>
                    <a:pt x="937" y="159"/>
                  </a:lnTo>
                  <a:lnTo>
                    <a:pt x="939" y="154"/>
                  </a:lnTo>
                  <a:lnTo>
                    <a:pt x="941" y="150"/>
                  </a:lnTo>
                  <a:lnTo>
                    <a:pt x="945" y="147"/>
                  </a:lnTo>
                  <a:lnTo>
                    <a:pt x="949" y="143"/>
                  </a:lnTo>
                  <a:lnTo>
                    <a:pt x="999" y="114"/>
                  </a:lnTo>
                  <a:lnTo>
                    <a:pt x="999" y="114"/>
                  </a:lnTo>
                  <a:lnTo>
                    <a:pt x="1004" y="112"/>
                  </a:lnTo>
                  <a:lnTo>
                    <a:pt x="1008" y="111"/>
                  </a:lnTo>
                  <a:lnTo>
                    <a:pt x="1014" y="111"/>
                  </a:lnTo>
                  <a:lnTo>
                    <a:pt x="1019" y="112"/>
                  </a:lnTo>
                  <a:lnTo>
                    <a:pt x="1023" y="113"/>
                  </a:lnTo>
                  <a:lnTo>
                    <a:pt x="1028" y="116"/>
                  </a:lnTo>
                  <a:lnTo>
                    <a:pt x="1031" y="120"/>
                  </a:lnTo>
                  <a:lnTo>
                    <a:pt x="1034" y="124"/>
                  </a:lnTo>
                  <a:lnTo>
                    <a:pt x="1034" y="124"/>
                  </a:lnTo>
                  <a:lnTo>
                    <a:pt x="1036" y="128"/>
                  </a:lnTo>
                  <a:lnTo>
                    <a:pt x="1037" y="134"/>
                  </a:lnTo>
                  <a:lnTo>
                    <a:pt x="1037" y="138"/>
                  </a:lnTo>
                  <a:lnTo>
                    <a:pt x="1037" y="143"/>
                  </a:lnTo>
                  <a:lnTo>
                    <a:pt x="1035" y="148"/>
                  </a:lnTo>
                  <a:lnTo>
                    <a:pt x="1033" y="152"/>
                  </a:lnTo>
                  <a:lnTo>
                    <a:pt x="1029" y="156"/>
                  </a:lnTo>
                  <a:lnTo>
                    <a:pt x="1024" y="159"/>
                  </a:lnTo>
                  <a:lnTo>
                    <a:pt x="975" y="188"/>
                  </a:lnTo>
                  <a:lnTo>
                    <a:pt x="975" y="188"/>
                  </a:lnTo>
                  <a:close/>
                  <a:moveTo>
                    <a:pt x="1025" y="427"/>
                  </a:moveTo>
                  <a:lnTo>
                    <a:pt x="1025" y="427"/>
                  </a:lnTo>
                  <a:lnTo>
                    <a:pt x="1020" y="426"/>
                  </a:lnTo>
                  <a:lnTo>
                    <a:pt x="1015" y="425"/>
                  </a:lnTo>
                  <a:lnTo>
                    <a:pt x="1010" y="423"/>
                  </a:lnTo>
                  <a:lnTo>
                    <a:pt x="1007" y="419"/>
                  </a:lnTo>
                  <a:lnTo>
                    <a:pt x="1004" y="415"/>
                  </a:lnTo>
                  <a:lnTo>
                    <a:pt x="1002" y="411"/>
                  </a:lnTo>
                  <a:lnTo>
                    <a:pt x="1000" y="406"/>
                  </a:lnTo>
                  <a:lnTo>
                    <a:pt x="1000" y="401"/>
                  </a:lnTo>
                  <a:lnTo>
                    <a:pt x="1000" y="401"/>
                  </a:lnTo>
                  <a:lnTo>
                    <a:pt x="1000" y="396"/>
                  </a:lnTo>
                  <a:lnTo>
                    <a:pt x="1002" y="390"/>
                  </a:lnTo>
                  <a:lnTo>
                    <a:pt x="1004" y="386"/>
                  </a:lnTo>
                  <a:lnTo>
                    <a:pt x="1007" y="383"/>
                  </a:lnTo>
                  <a:lnTo>
                    <a:pt x="1010" y="380"/>
                  </a:lnTo>
                  <a:lnTo>
                    <a:pt x="1015" y="377"/>
                  </a:lnTo>
                  <a:lnTo>
                    <a:pt x="1020" y="375"/>
                  </a:lnTo>
                  <a:lnTo>
                    <a:pt x="1025" y="375"/>
                  </a:lnTo>
                  <a:lnTo>
                    <a:pt x="1083" y="375"/>
                  </a:lnTo>
                  <a:lnTo>
                    <a:pt x="1083" y="375"/>
                  </a:lnTo>
                  <a:lnTo>
                    <a:pt x="1088" y="375"/>
                  </a:lnTo>
                  <a:lnTo>
                    <a:pt x="1092" y="377"/>
                  </a:lnTo>
                  <a:lnTo>
                    <a:pt x="1097" y="380"/>
                  </a:lnTo>
                  <a:lnTo>
                    <a:pt x="1101" y="383"/>
                  </a:lnTo>
                  <a:lnTo>
                    <a:pt x="1104" y="386"/>
                  </a:lnTo>
                  <a:lnTo>
                    <a:pt x="1106" y="390"/>
                  </a:lnTo>
                  <a:lnTo>
                    <a:pt x="1108" y="396"/>
                  </a:lnTo>
                  <a:lnTo>
                    <a:pt x="1108" y="401"/>
                  </a:lnTo>
                  <a:lnTo>
                    <a:pt x="1108" y="401"/>
                  </a:lnTo>
                  <a:lnTo>
                    <a:pt x="1108" y="406"/>
                  </a:lnTo>
                  <a:lnTo>
                    <a:pt x="1106" y="411"/>
                  </a:lnTo>
                  <a:lnTo>
                    <a:pt x="1104" y="415"/>
                  </a:lnTo>
                  <a:lnTo>
                    <a:pt x="1101" y="419"/>
                  </a:lnTo>
                  <a:lnTo>
                    <a:pt x="1097" y="423"/>
                  </a:lnTo>
                  <a:lnTo>
                    <a:pt x="1092" y="425"/>
                  </a:lnTo>
                  <a:lnTo>
                    <a:pt x="1088" y="426"/>
                  </a:lnTo>
                  <a:lnTo>
                    <a:pt x="1083" y="427"/>
                  </a:lnTo>
                  <a:lnTo>
                    <a:pt x="1025" y="427"/>
                  </a:lnTo>
                  <a:lnTo>
                    <a:pt x="1025" y="427"/>
                  </a:lnTo>
                  <a:close/>
                  <a:moveTo>
                    <a:pt x="160" y="143"/>
                  </a:moveTo>
                  <a:lnTo>
                    <a:pt x="160" y="143"/>
                  </a:lnTo>
                  <a:lnTo>
                    <a:pt x="164" y="147"/>
                  </a:lnTo>
                  <a:lnTo>
                    <a:pt x="167" y="150"/>
                  </a:lnTo>
                  <a:lnTo>
                    <a:pt x="169" y="154"/>
                  </a:lnTo>
                  <a:lnTo>
                    <a:pt x="172" y="159"/>
                  </a:lnTo>
                  <a:lnTo>
                    <a:pt x="173" y="164"/>
                  </a:lnTo>
                  <a:lnTo>
                    <a:pt x="173" y="168"/>
                  </a:lnTo>
                  <a:lnTo>
                    <a:pt x="172" y="174"/>
                  </a:lnTo>
                  <a:lnTo>
                    <a:pt x="169" y="178"/>
                  </a:lnTo>
                  <a:lnTo>
                    <a:pt x="169" y="178"/>
                  </a:lnTo>
                  <a:lnTo>
                    <a:pt x="166" y="182"/>
                  </a:lnTo>
                  <a:lnTo>
                    <a:pt x="162" y="187"/>
                  </a:lnTo>
                  <a:lnTo>
                    <a:pt x="158" y="189"/>
                  </a:lnTo>
                  <a:lnTo>
                    <a:pt x="153" y="191"/>
                  </a:lnTo>
                  <a:lnTo>
                    <a:pt x="148" y="191"/>
                  </a:lnTo>
                  <a:lnTo>
                    <a:pt x="144" y="191"/>
                  </a:lnTo>
                  <a:lnTo>
                    <a:pt x="138" y="190"/>
                  </a:lnTo>
                  <a:lnTo>
                    <a:pt x="134" y="188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0" y="156"/>
                  </a:lnTo>
                  <a:lnTo>
                    <a:pt x="76" y="152"/>
                  </a:lnTo>
                  <a:lnTo>
                    <a:pt x="74" y="148"/>
                  </a:lnTo>
                  <a:lnTo>
                    <a:pt x="71" y="143"/>
                  </a:lnTo>
                  <a:lnTo>
                    <a:pt x="71" y="138"/>
                  </a:lnTo>
                  <a:lnTo>
                    <a:pt x="71" y="134"/>
                  </a:lnTo>
                  <a:lnTo>
                    <a:pt x="72" y="128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78" y="120"/>
                  </a:lnTo>
                  <a:lnTo>
                    <a:pt x="81" y="116"/>
                  </a:lnTo>
                  <a:lnTo>
                    <a:pt x="85" y="113"/>
                  </a:lnTo>
                  <a:lnTo>
                    <a:pt x="90" y="112"/>
                  </a:lnTo>
                  <a:lnTo>
                    <a:pt x="95" y="111"/>
                  </a:lnTo>
                  <a:lnTo>
                    <a:pt x="100" y="111"/>
                  </a:lnTo>
                  <a:lnTo>
                    <a:pt x="105" y="112"/>
                  </a:lnTo>
                  <a:lnTo>
                    <a:pt x="110" y="114"/>
                  </a:lnTo>
                  <a:lnTo>
                    <a:pt x="160" y="143"/>
                  </a:lnTo>
                  <a:lnTo>
                    <a:pt x="160" y="143"/>
                  </a:lnTo>
                  <a:close/>
                  <a:moveTo>
                    <a:pt x="134" y="613"/>
                  </a:moveTo>
                  <a:lnTo>
                    <a:pt x="134" y="613"/>
                  </a:lnTo>
                  <a:lnTo>
                    <a:pt x="138" y="611"/>
                  </a:lnTo>
                  <a:lnTo>
                    <a:pt x="144" y="610"/>
                  </a:lnTo>
                  <a:lnTo>
                    <a:pt x="148" y="610"/>
                  </a:lnTo>
                  <a:lnTo>
                    <a:pt x="153" y="611"/>
                  </a:lnTo>
                  <a:lnTo>
                    <a:pt x="158" y="613"/>
                  </a:lnTo>
                  <a:lnTo>
                    <a:pt x="162" y="616"/>
                  </a:lnTo>
                  <a:lnTo>
                    <a:pt x="166" y="619"/>
                  </a:lnTo>
                  <a:lnTo>
                    <a:pt x="169" y="623"/>
                  </a:lnTo>
                  <a:lnTo>
                    <a:pt x="169" y="623"/>
                  </a:lnTo>
                  <a:lnTo>
                    <a:pt x="172" y="627"/>
                  </a:lnTo>
                  <a:lnTo>
                    <a:pt x="173" y="633"/>
                  </a:lnTo>
                  <a:lnTo>
                    <a:pt x="173" y="638"/>
                  </a:lnTo>
                  <a:lnTo>
                    <a:pt x="172" y="643"/>
                  </a:lnTo>
                  <a:lnTo>
                    <a:pt x="169" y="648"/>
                  </a:lnTo>
                  <a:lnTo>
                    <a:pt x="167" y="651"/>
                  </a:lnTo>
                  <a:lnTo>
                    <a:pt x="164" y="656"/>
                  </a:lnTo>
                  <a:lnTo>
                    <a:pt x="160" y="659"/>
                  </a:lnTo>
                  <a:lnTo>
                    <a:pt x="110" y="688"/>
                  </a:lnTo>
                  <a:lnTo>
                    <a:pt x="110" y="688"/>
                  </a:lnTo>
                  <a:lnTo>
                    <a:pt x="105" y="690"/>
                  </a:lnTo>
                  <a:lnTo>
                    <a:pt x="100" y="691"/>
                  </a:lnTo>
                  <a:lnTo>
                    <a:pt x="95" y="691"/>
                  </a:lnTo>
                  <a:lnTo>
                    <a:pt x="90" y="690"/>
                  </a:lnTo>
                  <a:lnTo>
                    <a:pt x="85" y="688"/>
                  </a:lnTo>
                  <a:lnTo>
                    <a:pt x="81" y="686"/>
                  </a:lnTo>
                  <a:lnTo>
                    <a:pt x="78" y="682"/>
                  </a:lnTo>
                  <a:lnTo>
                    <a:pt x="75" y="678"/>
                  </a:lnTo>
                  <a:lnTo>
                    <a:pt x="75" y="678"/>
                  </a:lnTo>
                  <a:lnTo>
                    <a:pt x="72" y="673"/>
                  </a:lnTo>
                  <a:lnTo>
                    <a:pt x="71" y="668"/>
                  </a:lnTo>
                  <a:lnTo>
                    <a:pt x="71" y="663"/>
                  </a:lnTo>
                  <a:lnTo>
                    <a:pt x="71" y="659"/>
                  </a:lnTo>
                  <a:lnTo>
                    <a:pt x="74" y="653"/>
                  </a:lnTo>
                  <a:lnTo>
                    <a:pt x="76" y="649"/>
                  </a:lnTo>
                  <a:lnTo>
                    <a:pt x="80" y="646"/>
                  </a:lnTo>
                  <a:lnTo>
                    <a:pt x="84" y="643"/>
                  </a:lnTo>
                  <a:lnTo>
                    <a:pt x="134" y="613"/>
                  </a:lnTo>
                  <a:lnTo>
                    <a:pt x="134" y="613"/>
                  </a:lnTo>
                  <a:close/>
                  <a:moveTo>
                    <a:pt x="83" y="375"/>
                  </a:moveTo>
                  <a:lnTo>
                    <a:pt x="83" y="375"/>
                  </a:lnTo>
                  <a:lnTo>
                    <a:pt x="89" y="375"/>
                  </a:lnTo>
                  <a:lnTo>
                    <a:pt x="94" y="377"/>
                  </a:lnTo>
                  <a:lnTo>
                    <a:pt x="98" y="380"/>
                  </a:lnTo>
                  <a:lnTo>
                    <a:pt x="102" y="383"/>
                  </a:lnTo>
                  <a:lnTo>
                    <a:pt x="105" y="386"/>
                  </a:lnTo>
                  <a:lnTo>
                    <a:pt x="107" y="390"/>
                  </a:lnTo>
                  <a:lnTo>
                    <a:pt x="109" y="396"/>
                  </a:lnTo>
                  <a:lnTo>
                    <a:pt x="109" y="401"/>
                  </a:lnTo>
                  <a:lnTo>
                    <a:pt x="109" y="401"/>
                  </a:lnTo>
                  <a:lnTo>
                    <a:pt x="109" y="406"/>
                  </a:lnTo>
                  <a:lnTo>
                    <a:pt x="107" y="411"/>
                  </a:lnTo>
                  <a:lnTo>
                    <a:pt x="105" y="415"/>
                  </a:lnTo>
                  <a:lnTo>
                    <a:pt x="102" y="419"/>
                  </a:lnTo>
                  <a:lnTo>
                    <a:pt x="98" y="423"/>
                  </a:lnTo>
                  <a:lnTo>
                    <a:pt x="94" y="425"/>
                  </a:lnTo>
                  <a:lnTo>
                    <a:pt x="89" y="426"/>
                  </a:lnTo>
                  <a:lnTo>
                    <a:pt x="83" y="427"/>
                  </a:lnTo>
                  <a:lnTo>
                    <a:pt x="26" y="427"/>
                  </a:lnTo>
                  <a:lnTo>
                    <a:pt x="26" y="427"/>
                  </a:lnTo>
                  <a:lnTo>
                    <a:pt x="21" y="426"/>
                  </a:lnTo>
                  <a:lnTo>
                    <a:pt x="16" y="425"/>
                  </a:lnTo>
                  <a:lnTo>
                    <a:pt x="12" y="423"/>
                  </a:lnTo>
                  <a:lnTo>
                    <a:pt x="8" y="419"/>
                  </a:lnTo>
                  <a:lnTo>
                    <a:pt x="5" y="415"/>
                  </a:lnTo>
                  <a:lnTo>
                    <a:pt x="2" y="411"/>
                  </a:lnTo>
                  <a:lnTo>
                    <a:pt x="0" y="406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396"/>
                  </a:lnTo>
                  <a:lnTo>
                    <a:pt x="2" y="390"/>
                  </a:lnTo>
                  <a:lnTo>
                    <a:pt x="5" y="386"/>
                  </a:lnTo>
                  <a:lnTo>
                    <a:pt x="8" y="383"/>
                  </a:lnTo>
                  <a:lnTo>
                    <a:pt x="12" y="380"/>
                  </a:lnTo>
                  <a:lnTo>
                    <a:pt x="16" y="377"/>
                  </a:lnTo>
                  <a:lnTo>
                    <a:pt x="21" y="375"/>
                  </a:lnTo>
                  <a:lnTo>
                    <a:pt x="26" y="375"/>
                  </a:lnTo>
                  <a:lnTo>
                    <a:pt x="83" y="375"/>
                  </a:lnTo>
                  <a:lnTo>
                    <a:pt x="83" y="375"/>
                  </a:lnTo>
                  <a:close/>
                  <a:moveTo>
                    <a:pt x="359" y="286"/>
                  </a:moveTo>
                  <a:lnTo>
                    <a:pt x="359" y="286"/>
                  </a:lnTo>
                  <a:lnTo>
                    <a:pt x="359" y="280"/>
                  </a:lnTo>
                  <a:lnTo>
                    <a:pt x="359" y="276"/>
                  </a:lnTo>
                  <a:lnTo>
                    <a:pt x="360" y="271"/>
                  </a:lnTo>
                  <a:lnTo>
                    <a:pt x="361" y="266"/>
                  </a:lnTo>
                  <a:lnTo>
                    <a:pt x="365" y="262"/>
                  </a:lnTo>
                  <a:lnTo>
                    <a:pt x="368" y="259"/>
                  </a:lnTo>
                  <a:lnTo>
                    <a:pt x="372" y="256"/>
                  </a:lnTo>
                  <a:lnTo>
                    <a:pt x="378" y="253"/>
                  </a:lnTo>
                  <a:lnTo>
                    <a:pt x="378" y="253"/>
                  </a:lnTo>
                  <a:lnTo>
                    <a:pt x="383" y="253"/>
                  </a:lnTo>
                  <a:lnTo>
                    <a:pt x="387" y="253"/>
                  </a:lnTo>
                  <a:lnTo>
                    <a:pt x="393" y="254"/>
                  </a:lnTo>
                  <a:lnTo>
                    <a:pt x="397" y="256"/>
                  </a:lnTo>
                  <a:lnTo>
                    <a:pt x="401" y="259"/>
                  </a:lnTo>
                  <a:lnTo>
                    <a:pt x="404" y="262"/>
                  </a:lnTo>
                  <a:lnTo>
                    <a:pt x="408" y="266"/>
                  </a:lnTo>
                  <a:lnTo>
                    <a:pt x="409" y="272"/>
                  </a:lnTo>
                  <a:lnTo>
                    <a:pt x="424" y="322"/>
                  </a:lnTo>
                  <a:lnTo>
                    <a:pt x="424" y="322"/>
                  </a:lnTo>
                  <a:lnTo>
                    <a:pt x="451" y="313"/>
                  </a:lnTo>
                  <a:lnTo>
                    <a:pt x="479" y="306"/>
                  </a:lnTo>
                  <a:lnTo>
                    <a:pt x="479" y="306"/>
                  </a:lnTo>
                  <a:lnTo>
                    <a:pt x="480" y="305"/>
                  </a:lnTo>
                  <a:lnTo>
                    <a:pt x="480" y="305"/>
                  </a:lnTo>
                  <a:lnTo>
                    <a:pt x="504" y="301"/>
                  </a:lnTo>
                  <a:lnTo>
                    <a:pt x="528" y="299"/>
                  </a:lnTo>
                  <a:lnTo>
                    <a:pt x="528" y="260"/>
                  </a:lnTo>
                  <a:lnTo>
                    <a:pt x="528" y="260"/>
                  </a:lnTo>
                  <a:lnTo>
                    <a:pt x="528" y="254"/>
                  </a:lnTo>
                  <a:lnTo>
                    <a:pt x="531" y="249"/>
                  </a:lnTo>
                  <a:lnTo>
                    <a:pt x="533" y="245"/>
                  </a:lnTo>
                  <a:lnTo>
                    <a:pt x="536" y="242"/>
                  </a:lnTo>
                  <a:lnTo>
                    <a:pt x="540" y="238"/>
                  </a:lnTo>
                  <a:lnTo>
                    <a:pt x="545" y="236"/>
                  </a:lnTo>
                  <a:lnTo>
                    <a:pt x="549" y="234"/>
                  </a:lnTo>
                  <a:lnTo>
                    <a:pt x="554" y="234"/>
                  </a:lnTo>
                  <a:lnTo>
                    <a:pt x="554" y="234"/>
                  </a:lnTo>
                  <a:lnTo>
                    <a:pt x="560" y="234"/>
                  </a:lnTo>
                  <a:lnTo>
                    <a:pt x="564" y="236"/>
                  </a:lnTo>
                  <a:lnTo>
                    <a:pt x="568" y="238"/>
                  </a:lnTo>
                  <a:lnTo>
                    <a:pt x="573" y="242"/>
                  </a:lnTo>
                  <a:lnTo>
                    <a:pt x="576" y="245"/>
                  </a:lnTo>
                  <a:lnTo>
                    <a:pt x="578" y="249"/>
                  </a:lnTo>
                  <a:lnTo>
                    <a:pt x="579" y="254"/>
                  </a:lnTo>
                  <a:lnTo>
                    <a:pt x="580" y="260"/>
                  </a:lnTo>
                  <a:lnTo>
                    <a:pt x="580" y="299"/>
                  </a:lnTo>
                  <a:lnTo>
                    <a:pt x="580" y="299"/>
                  </a:lnTo>
                  <a:lnTo>
                    <a:pt x="605" y="301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58" y="313"/>
                  </a:lnTo>
                  <a:lnTo>
                    <a:pt x="685" y="322"/>
                  </a:lnTo>
                  <a:lnTo>
                    <a:pt x="700" y="272"/>
                  </a:lnTo>
                  <a:lnTo>
                    <a:pt x="700" y="272"/>
                  </a:lnTo>
                  <a:lnTo>
                    <a:pt x="701" y="266"/>
                  </a:lnTo>
                  <a:lnTo>
                    <a:pt x="704" y="262"/>
                  </a:lnTo>
                  <a:lnTo>
                    <a:pt x="707" y="259"/>
                  </a:lnTo>
                  <a:lnTo>
                    <a:pt x="712" y="256"/>
                  </a:lnTo>
                  <a:lnTo>
                    <a:pt x="716" y="254"/>
                  </a:lnTo>
                  <a:lnTo>
                    <a:pt x="721" y="253"/>
                  </a:lnTo>
                  <a:lnTo>
                    <a:pt x="726" y="253"/>
                  </a:lnTo>
                  <a:lnTo>
                    <a:pt x="731" y="253"/>
                  </a:lnTo>
                  <a:lnTo>
                    <a:pt x="731" y="253"/>
                  </a:lnTo>
                  <a:lnTo>
                    <a:pt x="737" y="256"/>
                  </a:lnTo>
                  <a:lnTo>
                    <a:pt x="741" y="259"/>
                  </a:lnTo>
                  <a:lnTo>
                    <a:pt x="744" y="262"/>
                  </a:lnTo>
                  <a:lnTo>
                    <a:pt x="746" y="266"/>
                  </a:lnTo>
                  <a:lnTo>
                    <a:pt x="748" y="271"/>
                  </a:lnTo>
                  <a:lnTo>
                    <a:pt x="749" y="276"/>
                  </a:lnTo>
                  <a:lnTo>
                    <a:pt x="749" y="280"/>
                  </a:lnTo>
                  <a:lnTo>
                    <a:pt x="748" y="286"/>
                  </a:lnTo>
                  <a:lnTo>
                    <a:pt x="655" y="610"/>
                  </a:lnTo>
                  <a:lnTo>
                    <a:pt x="655" y="610"/>
                  </a:lnTo>
                  <a:lnTo>
                    <a:pt x="652" y="616"/>
                  </a:lnTo>
                  <a:lnTo>
                    <a:pt x="649" y="620"/>
                  </a:lnTo>
                  <a:lnTo>
                    <a:pt x="646" y="623"/>
                  </a:lnTo>
                  <a:lnTo>
                    <a:pt x="642" y="626"/>
                  </a:lnTo>
                  <a:lnTo>
                    <a:pt x="637" y="627"/>
                  </a:lnTo>
                  <a:lnTo>
                    <a:pt x="632" y="629"/>
                  </a:lnTo>
                  <a:lnTo>
                    <a:pt x="628" y="630"/>
                  </a:lnTo>
                  <a:lnTo>
                    <a:pt x="622" y="629"/>
                  </a:lnTo>
                  <a:lnTo>
                    <a:pt x="622" y="629"/>
                  </a:lnTo>
                  <a:lnTo>
                    <a:pt x="617" y="626"/>
                  </a:lnTo>
                  <a:lnTo>
                    <a:pt x="613" y="623"/>
                  </a:lnTo>
                  <a:lnTo>
                    <a:pt x="609" y="620"/>
                  </a:lnTo>
                  <a:lnTo>
                    <a:pt x="607" y="616"/>
                  </a:lnTo>
                  <a:lnTo>
                    <a:pt x="605" y="611"/>
                  </a:lnTo>
                  <a:lnTo>
                    <a:pt x="604" y="607"/>
                  </a:lnTo>
                  <a:lnTo>
                    <a:pt x="604" y="602"/>
                  </a:lnTo>
                  <a:lnTo>
                    <a:pt x="605" y="596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45" y="363"/>
                  </a:lnTo>
                  <a:lnTo>
                    <a:pt x="619" y="356"/>
                  </a:lnTo>
                  <a:lnTo>
                    <a:pt x="619" y="356"/>
                  </a:lnTo>
                  <a:lnTo>
                    <a:pt x="619" y="356"/>
                  </a:lnTo>
                  <a:lnTo>
                    <a:pt x="600" y="353"/>
                  </a:lnTo>
                  <a:lnTo>
                    <a:pt x="580" y="350"/>
                  </a:lnTo>
                  <a:lnTo>
                    <a:pt x="580" y="414"/>
                  </a:lnTo>
                  <a:lnTo>
                    <a:pt x="580" y="414"/>
                  </a:lnTo>
                  <a:lnTo>
                    <a:pt x="579" y="418"/>
                  </a:lnTo>
                  <a:lnTo>
                    <a:pt x="578" y="424"/>
                  </a:lnTo>
                  <a:lnTo>
                    <a:pt x="576" y="428"/>
                  </a:lnTo>
                  <a:lnTo>
                    <a:pt x="573" y="431"/>
                  </a:lnTo>
                  <a:lnTo>
                    <a:pt x="568" y="434"/>
                  </a:lnTo>
                  <a:lnTo>
                    <a:pt x="564" y="438"/>
                  </a:lnTo>
                  <a:lnTo>
                    <a:pt x="560" y="439"/>
                  </a:lnTo>
                  <a:lnTo>
                    <a:pt x="554" y="440"/>
                  </a:lnTo>
                  <a:lnTo>
                    <a:pt x="554" y="440"/>
                  </a:lnTo>
                  <a:lnTo>
                    <a:pt x="549" y="439"/>
                  </a:lnTo>
                  <a:lnTo>
                    <a:pt x="545" y="438"/>
                  </a:lnTo>
                  <a:lnTo>
                    <a:pt x="540" y="434"/>
                  </a:lnTo>
                  <a:lnTo>
                    <a:pt x="536" y="431"/>
                  </a:lnTo>
                  <a:lnTo>
                    <a:pt x="533" y="428"/>
                  </a:lnTo>
                  <a:lnTo>
                    <a:pt x="531" y="424"/>
                  </a:lnTo>
                  <a:lnTo>
                    <a:pt x="528" y="418"/>
                  </a:lnTo>
                  <a:lnTo>
                    <a:pt x="528" y="414"/>
                  </a:lnTo>
                  <a:lnTo>
                    <a:pt x="528" y="350"/>
                  </a:lnTo>
                  <a:lnTo>
                    <a:pt x="528" y="350"/>
                  </a:lnTo>
                  <a:lnTo>
                    <a:pt x="509" y="353"/>
                  </a:lnTo>
                  <a:lnTo>
                    <a:pt x="491" y="356"/>
                  </a:lnTo>
                  <a:lnTo>
                    <a:pt x="491" y="356"/>
                  </a:lnTo>
                  <a:lnTo>
                    <a:pt x="490" y="356"/>
                  </a:lnTo>
                  <a:lnTo>
                    <a:pt x="490" y="356"/>
                  </a:lnTo>
                  <a:lnTo>
                    <a:pt x="464" y="363"/>
                  </a:lnTo>
                  <a:lnTo>
                    <a:pt x="439" y="372"/>
                  </a:lnTo>
                  <a:lnTo>
                    <a:pt x="504" y="596"/>
                  </a:lnTo>
                  <a:lnTo>
                    <a:pt x="504" y="596"/>
                  </a:lnTo>
                  <a:lnTo>
                    <a:pt x="505" y="602"/>
                  </a:lnTo>
                  <a:lnTo>
                    <a:pt x="505" y="607"/>
                  </a:lnTo>
                  <a:lnTo>
                    <a:pt x="504" y="611"/>
                  </a:lnTo>
                  <a:lnTo>
                    <a:pt x="502" y="616"/>
                  </a:lnTo>
                  <a:lnTo>
                    <a:pt x="499" y="620"/>
                  </a:lnTo>
                  <a:lnTo>
                    <a:pt x="495" y="623"/>
                  </a:lnTo>
                  <a:lnTo>
                    <a:pt x="492" y="626"/>
                  </a:lnTo>
                  <a:lnTo>
                    <a:pt x="486" y="629"/>
                  </a:lnTo>
                  <a:lnTo>
                    <a:pt x="486" y="629"/>
                  </a:lnTo>
                  <a:lnTo>
                    <a:pt x="481" y="630"/>
                  </a:lnTo>
                  <a:lnTo>
                    <a:pt x="477" y="629"/>
                  </a:lnTo>
                  <a:lnTo>
                    <a:pt x="471" y="627"/>
                  </a:lnTo>
                  <a:lnTo>
                    <a:pt x="467" y="626"/>
                  </a:lnTo>
                  <a:lnTo>
                    <a:pt x="463" y="623"/>
                  </a:lnTo>
                  <a:lnTo>
                    <a:pt x="459" y="620"/>
                  </a:lnTo>
                  <a:lnTo>
                    <a:pt x="456" y="616"/>
                  </a:lnTo>
                  <a:lnTo>
                    <a:pt x="454" y="610"/>
                  </a:lnTo>
                  <a:lnTo>
                    <a:pt x="359" y="286"/>
                  </a:lnTo>
                  <a:lnTo>
                    <a:pt x="359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21"/>
            <p:cNvSpPr>
              <a:spLocks/>
            </p:cNvSpPr>
            <p:nvPr/>
          </p:nvSpPr>
          <p:spPr bwMode="auto">
            <a:xfrm>
              <a:off x="3420819" y="4702953"/>
              <a:ext cx="547015" cy="547015"/>
            </a:xfrm>
            <a:custGeom>
              <a:avLst/>
              <a:gdLst>
                <a:gd name="T0" fmla="*/ 1040 w 1104"/>
                <a:gd name="T1" fmla="*/ 3 h 1104"/>
                <a:gd name="T2" fmla="*/ 800 w 1104"/>
                <a:gd name="T3" fmla="*/ 51 h 1104"/>
                <a:gd name="T4" fmla="*/ 817 w 1104"/>
                <a:gd name="T5" fmla="*/ 333 h 1104"/>
                <a:gd name="T6" fmla="*/ 1001 w 1104"/>
                <a:gd name="T7" fmla="*/ 207 h 1104"/>
                <a:gd name="T8" fmla="*/ 1048 w 1104"/>
                <a:gd name="T9" fmla="*/ 372 h 1104"/>
                <a:gd name="T10" fmla="*/ 695 w 1104"/>
                <a:gd name="T11" fmla="*/ 383 h 1104"/>
                <a:gd name="T12" fmla="*/ 673 w 1104"/>
                <a:gd name="T13" fmla="*/ 372 h 1104"/>
                <a:gd name="T14" fmla="*/ 670 w 1104"/>
                <a:gd name="T15" fmla="*/ 20 h 1104"/>
                <a:gd name="T16" fmla="*/ 689 w 1104"/>
                <a:gd name="T17" fmla="*/ 1 h 1104"/>
                <a:gd name="T18" fmla="*/ 332 w 1104"/>
                <a:gd name="T19" fmla="*/ 1063 h 1104"/>
                <a:gd name="T20" fmla="*/ 288 w 1104"/>
                <a:gd name="T21" fmla="*/ 1102 h 1104"/>
                <a:gd name="T22" fmla="*/ 239 w 1104"/>
                <a:gd name="T23" fmla="*/ 1093 h 1104"/>
                <a:gd name="T24" fmla="*/ 219 w 1104"/>
                <a:gd name="T25" fmla="*/ 1081 h 1104"/>
                <a:gd name="T26" fmla="*/ 201 w 1104"/>
                <a:gd name="T27" fmla="*/ 1093 h 1104"/>
                <a:gd name="T28" fmla="*/ 151 w 1104"/>
                <a:gd name="T29" fmla="*/ 1102 h 1104"/>
                <a:gd name="T30" fmla="*/ 107 w 1104"/>
                <a:gd name="T31" fmla="*/ 1063 h 1104"/>
                <a:gd name="T32" fmla="*/ 61 w 1104"/>
                <a:gd name="T33" fmla="*/ 690 h 1104"/>
                <a:gd name="T34" fmla="*/ 20 w 1104"/>
                <a:gd name="T35" fmla="*/ 650 h 1104"/>
                <a:gd name="T36" fmla="*/ 2 w 1104"/>
                <a:gd name="T37" fmla="*/ 471 h 1104"/>
                <a:gd name="T38" fmla="*/ 25 w 1104"/>
                <a:gd name="T39" fmla="*/ 331 h 1104"/>
                <a:gd name="T40" fmla="*/ 156 w 1104"/>
                <a:gd name="T41" fmla="*/ 300 h 1104"/>
                <a:gd name="T42" fmla="*/ 219 w 1104"/>
                <a:gd name="T43" fmla="*/ 380 h 1104"/>
                <a:gd name="T44" fmla="*/ 284 w 1104"/>
                <a:gd name="T45" fmla="*/ 300 h 1104"/>
                <a:gd name="T46" fmla="*/ 377 w 1104"/>
                <a:gd name="T47" fmla="*/ 318 h 1104"/>
                <a:gd name="T48" fmla="*/ 440 w 1104"/>
                <a:gd name="T49" fmla="*/ 392 h 1104"/>
                <a:gd name="T50" fmla="*/ 474 w 1104"/>
                <a:gd name="T51" fmla="*/ 405 h 1104"/>
                <a:gd name="T52" fmla="*/ 542 w 1104"/>
                <a:gd name="T53" fmla="*/ 354 h 1104"/>
                <a:gd name="T54" fmla="*/ 597 w 1104"/>
                <a:gd name="T55" fmla="*/ 353 h 1104"/>
                <a:gd name="T56" fmla="*/ 624 w 1104"/>
                <a:gd name="T57" fmla="*/ 402 h 1104"/>
                <a:gd name="T58" fmla="*/ 573 w 1104"/>
                <a:gd name="T59" fmla="*/ 461 h 1104"/>
                <a:gd name="T60" fmla="*/ 476 w 1104"/>
                <a:gd name="T61" fmla="*/ 521 h 1104"/>
                <a:gd name="T62" fmla="*/ 446 w 1104"/>
                <a:gd name="T63" fmla="*/ 525 h 1104"/>
                <a:gd name="T64" fmla="*/ 396 w 1104"/>
                <a:gd name="T65" fmla="*/ 493 h 1104"/>
                <a:gd name="T66" fmla="*/ 334 w 1104"/>
                <a:gd name="T67" fmla="*/ 1052 h 1104"/>
                <a:gd name="T68" fmla="*/ 257 w 1104"/>
                <a:gd name="T69" fmla="*/ 61 h 1104"/>
                <a:gd name="T70" fmla="*/ 297 w 1104"/>
                <a:gd name="T71" fmla="*/ 97 h 1104"/>
                <a:gd name="T72" fmla="*/ 312 w 1104"/>
                <a:gd name="T73" fmla="*/ 152 h 1104"/>
                <a:gd name="T74" fmla="*/ 300 w 1104"/>
                <a:gd name="T75" fmla="*/ 202 h 1104"/>
                <a:gd name="T76" fmla="*/ 261 w 1104"/>
                <a:gd name="T77" fmla="*/ 252 h 1104"/>
                <a:gd name="T78" fmla="*/ 217 w 1104"/>
                <a:gd name="T79" fmla="*/ 268 h 1104"/>
                <a:gd name="T80" fmla="*/ 166 w 1104"/>
                <a:gd name="T81" fmla="*/ 243 h 1104"/>
                <a:gd name="T82" fmla="*/ 134 w 1104"/>
                <a:gd name="T83" fmla="*/ 188 h 1104"/>
                <a:gd name="T84" fmla="*/ 129 w 1104"/>
                <a:gd name="T85" fmla="*/ 138 h 1104"/>
                <a:gd name="T86" fmla="*/ 150 w 1104"/>
                <a:gd name="T87" fmla="*/ 87 h 1104"/>
                <a:gd name="T88" fmla="*/ 195 w 1104"/>
                <a:gd name="T89" fmla="*/ 57 h 1104"/>
                <a:gd name="T90" fmla="*/ 817 w 1104"/>
                <a:gd name="T91" fmla="*/ 106 h 1104"/>
                <a:gd name="T92" fmla="*/ 791 w 1104"/>
                <a:gd name="T93" fmla="*/ 94 h 1104"/>
                <a:gd name="T94" fmla="*/ 769 w 1104"/>
                <a:gd name="T95" fmla="*/ 113 h 1104"/>
                <a:gd name="T96" fmla="*/ 784 w 1104"/>
                <a:gd name="T97" fmla="*/ 255 h 1104"/>
                <a:gd name="T98" fmla="*/ 821 w 1104"/>
                <a:gd name="T99" fmla="*/ 291 h 1104"/>
                <a:gd name="T100" fmla="*/ 875 w 1104"/>
                <a:gd name="T101" fmla="*/ 258 h 1104"/>
                <a:gd name="T102" fmla="*/ 1099 w 1104"/>
                <a:gd name="T103" fmla="*/ 50 h 1104"/>
                <a:gd name="T104" fmla="*/ 1097 w 1104"/>
                <a:gd name="T105" fmla="*/ 30 h 1104"/>
                <a:gd name="T106" fmla="*/ 1016 w 1104"/>
                <a:gd name="T107" fmla="*/ 75 h 1104"/>
                <a:gd name="T108" fmla="*/ 825 w 1104"/>
                <a:gd name="T109" fmla="*/ 14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4" h="1104">
                  <a:moveTo>
                    <a:pt x="695" y="0"/>
                  </a:moveTo>
                  <a:lnTo>
                    <a:pt x="1027" y="0"/>
                  </a:lnTo>
                  <a:lnTo>
                    <a:pt x="1027" y="0"/>
                  </a:lnTo>
                  <a:lnTo>
                    <a:pt x="1031" y="0"/>
                  </a:lnTo>
                  <a:lnTo>
                    <a:pt x="1035" y="2"/>
                  </a:lnTo>
                  <a:lnTo>
                    <a:pt x="1040" y="3"/>
                  </a:lnTo>
                  <a:lnTo>
                    <a:pt x="1043" y="6"/>
                  </a:lnTo>
                  <a:lnTo>
                    <a:pt x="1043" y="6"/>
                  </a:lnTo>
                  <a:lnTo>
                    <a:pt x="1008" y="29"/>
                  </a:lnTo>
                  <a:lnTo>
                    <a:pt x="973" y="51"/>
                  </a:lnTo>
                  <a:lnTo>
                    <a:pt x="800" y="51"/>
                  </a:lnTo>
                  <a:lnTo>
                    <a:pt x="800" y="51"/>
                  </a:lnTo>
                  <a:lnTo>
                    <a:pt x="791" y="51"/>
                  </a:lnTo>
                  <a:lnTo>
                    <a:pt x="721" y="51"/>
                  </a:lnTo>
                  <a:lnTo>
                    <a:pt x="721" y="332"/>
                  </a:lnTo>
                  <a:lnTo>
                    <a:pt x="808" y="332"/>
                  </a:lnTo>
                  <a:lnTo>
                    <a:pt x="808" y="332"/>
                  </a:lnTo>
                  <a:lnTo>
                    <a:pt x="817" y="333"/>
                  </a:lnTo>
                  <a:lnTo>
                    <a:pt x="825" y="334"/>
                  </a:lnTo>
                  <a:lnTo>
                    <a:pt x="833" y="334"/>
                  </a:lnTo>
                  <a:lnTo>
                    <a:pt x="841" y="332"/>
                  </a:lnTo>
                  <a:lnTo>
                    <a:pt x="1001" y="332"/>
                  </a:lnTo>
                  <a:lnTo>
                    <a:pt x="1001" y="207"/>
                  </a:lnTo>
                  <a:lnTo>
                    <a:pt x="1001" y="207"/>
                  </a:lnTo>
                  <a:lnTo>
                    <a:pt x="1053" y="156"/>
                  </a:lnTo>
                  <a:lnTo>
                    <a:pt x="1053" y="357"/>
                  </a:lnTo>
                  <a:lnTo>
                    <a:pt x="1053" y="357"/>
                  </a:lnTo>
                  <a:lnTo>
                    <a:pt x="1053" y="363"/>
                  </a:lnTo>
                  <a:lnTo>
                    <a:pt x="1050" y="367"/>
                  </a:lnTo>
                  <a:lnTo>
                    <a:pt x="1048" y="372"/>
                  </a:lnTo>
                  <a:lnTo>
                    <a:pt x="1045" y="376"/>
                  </a:lnTo>
                  <a:lnTo>
                    <a:pt x="1041" y="379"/>
                  </a:lnTo>
                  <a:lnTo>
                    <a:pt x="1036" y="381"/>
                  </a:lnTo>
                  <a:lnTo>
                    <a:pt x="1032" y="382"/>
                  </a:lnTo>
                  <a:lnTo>
                    <a:pt x="1027" y="383"/>
                  </a:lnTo>
                  <a:lnTo>
                    <a:pt x="695" y="383"/>
                  </a:lnTo>
                  <a:lnTo>
                    <a:pt x="695" y="383"/>
                  </a:lnTo>
                  <a:lnTo>
                    <a:pt x="689" y="382"/>
                  </a:lnTo>
                  <a:lnTo>
                    <a:pt x="685" y="381"/>
                  </a:lnTo>
                  <a:lnTo>
                    <a:pt x="681" y="379"/>
                  </a:lnTo>
                  <a:lnTo>
                    <a:pt x="676" y="376"/>
                  </a:lnTo>
                  <a:lnTo>
                    <a:pt x="673" y="372"/>
                  </a:lnTo>
                  <a:lnTo>
                    <a:pt x="671" y="367"/>
                  </a:lnTo>
                  <a:lnTo>
                    <a:pt x="670" y="363"/>
                  </a:lnTo>
                  <a:lnTo>
                    <a:pt x="669" y="357"/>
                  </a:lnTo>
                  <a:lnTo>
                    <a:pt x="669" y="25"/>
                  </a:lnTo>
                  <a:lnTo>
                    <a:pt x="669" y="25"/>
                  </a:lnTo>
                  <a:lnTo>
                    <a:pt x="670" y="20"/>
                  </a:lnTo>
                  <a:lnTo>
                    <a:pt x="671" y="16"/>
                  </a:lnTo>
                  <a:lnTo>
                    <a:pt x="673" y="11"/>
                  </a:lnTo>
                  <a:lnTo>
                    <a:pt x="676" y="7"/>
                  </a:lnTo>
                  <a:lnTo>
                    <a:pt x="681" y="4"/>
                  </a:lnTo>
                  <a:lnTo>
                    <a:pt x="685" y="2"/>
                  </a:lnTo>
                  <a:lnTo>
                    <a:pt x="689" y="1"/>
                  </a:lnTo>
                  <a:lnTo>
                    <a:pt x="695" y="0"/>
                  </a:lnTo>
                  <a:lnTo>
                    <a:pt x="695" y="0"/>
                  </a:lnTo>
                  <a:close/>
                  <a:moveTo>
                    <a:pt x="334" y="1052"/>
                  </a:moveTo>
                  <a:lnTo>
                    <a:pt x="334" y="1052"/>
                  </a:lnTo>
                  <a:lnTo>
                    <a:pt x="334" y="1057"/>
                  </a:lnTo>
                  <a:lnTo>
                    <a:pt x="332" y="1063"/>
                  </a:lnTo>
                  <a:lnTo>
                    <a:pt x="328" y="1072"/>
                  </a:lnTo>
                  <a:lnTo>
                    <a:pt x="323" y="1081"/>
                  </a:lnTo>
                  <a:lnTo>
                    <a:pt x="315" y="1088"/>
                  </a:lnTo>
                  <a:lnTo>
                    <a:pt x="307" y="1095"/>
                  </a:lnTo>
                  <a:lnTo>
                    <a:pt x="298" y="1099"/>
                  </a:lnTo>
                  <a:lnTo>
                    <a:pt x="288" y="1102"/>
                  </a:lnTo>
                  <a:lnTo>
                    <a:pt x="278" y="1104"/>
                  </a:lnTo>
                  <a:lnTo>
                    <a:pt x="278" y="1104"/>
                  </a:lnTo>
                  <a:lnTo>
                    <a:pt x="265" y="1102"/>
                  </a:lnTo>
                  <a:lnTo>
                    <a:pt x="251" y="1098"/>
                  </a:lnTo>
                  <a:lnTo>
                    <a:pt x="244" y="1096"/>
                  </a:lnTo>
                  <a:lnTo>
                    <a:pt x="239" y="1093"/>
                  </a:lnTo>
                  <a:lnTo>
                    <a:pt x="233" y="1090"/>
                  </a:lnTo>
                  <a:lnTo>
                    <a:pt x="229" y="1085"/>
                  </a:lnTo>
                  <a:lnTo>
                    <a:pt x="229" y="1085"/>
                  </a:lnTo>
                  <a:lnTo>
                    <a:pt x="228" y="1083"/>
                  </a:lnTo>
                  <a:lnTo>
                    <a:pt x="225" y="1082"/>
                  </a:lnTo>
                  <a:lnTo>
                    <a:pt x="219" y="1081"/>
                  </a:lnTo>
                  <a:lnTo>
                    <a:pt x="215" y="1082"/>
                  </a:lnTo>
                  <a:lnTo>
                    <a:pt x="212" y="1083"/>
                  </a:lnTo>
                  <a:lnTo>
                    <a:pt x="210" y="1085"/>
                  </a:lnTo>
                  <a:lnTo>
                    <a:pt x="210" y="1085"/>
                  </a:lnTo>
                  <a:lnTo>
                    <a:pt x="206" y="1090"/>
                  </a:lnTo>
                  <a:lnTo>
                    <a:pt x="201" y="1093"/>
                  </a:lnTo>
                  <a:lnTo>
                    <a:pt x="196" y="1096"/>
                  </a:lnTo>
                  <a:lnTo>
                    <a:pt x="189" y="1098"/>
                  </a:lnTo>
                  <a:lnTo>
                    <a:pt x="175" y="1102"/>
                  </a:lnTo>
                  <a:lnTo>
                    <a:pt x="161" y="1104"/>
                  </a:lnTo>
                  <a:lnTo>
                    <a:pt x="161" y="1104"/>
                  </a:lnTo>
                  <a:lnTo>
                    <a:pt x="151" y="1102"/>
                  </a:lnTo>
                  <a:lnTo>
                    <a:pt x="142" y="1099"/>
                  </a:lnTo>
                  <a:lnTo>
                    <a:pt x="133" y="1095"/>
                  </a:lnTo>
                  <a:lnTo>
                    <a:pt x="124" y="1088"/>
                  </a:lnTo>
                  <a:lnTo>
                    <a:pt x="117" y="1081"/>
                  </a:lnTo>
                  <a:lnTo>
                    <a:pt x="111" y="1072"/>
                  </a:lnTo>
                  <a:lnTo>
                    <a:pt x="107" y="1063"/>
                  </a:lnTo>
                  <a:lnTo>
                    <a:pt x="105" y="1052"/>
                  </a:lnTo>
                  <a:lnTo>
                    <a:pt x="94" y="696"/>
                  </a:lnTo>
                  <a:lnTo>
                    <a:pt x="80" y="695"/>
                  </a:lnTo>
                  <a:lnTo>
                    <a:pt x="80" y="695"/>
                  </a:lnTo>
                  <a:lnTo>
                    <a:pt x="71" y="693"/>
                  </a:lnTo>
                  <a:lnTo>
                    <a:pt x="61" y="690"/>
                  </a:lnTo>
                  <a:lnTo>
                    <a:pt x="51" y="685"/>
                  </a:lnTo>
                  <a:lnTo>
                    <a:pt x="42" y="680"/>
                  </a:lnTo>
                  <a:lnTo>
                    <a:pt x="34" y="674"/>
                  </a:lnTo>
                  <a:lnTo>
                    <a:pt x="27" y="667"/>
                  </a:lnTo>
                  <a:lnTo>
                    <a:pt x="23" y="658"/>
                  </a:lnTo>
                  <a:lnTo>
                    <a:pt x="20" y="650"/>
                  </a:lnTo>
                  <a:lnTo>
                    <a:pt x="20" y="650"/>
                  </a:lnTo>
                  <a:lnTo>
                    <a:pt x="10" y="600"/>
                  </a:lnTo>
                  <a:lnTo>
                    <a:pt x="5" y="561"/>
                  </a:lnTo>
                  <a:lnTo>
                    <a:pt x="2" y="529"/>
                  </a:lnTo>
                  <a:lnTo>
                    <a:pt x="0" y="500"/>
                  </a:lnTo>
                  <a:lnTo>
                    <a:pt x="2" y="471"/>
                  </a:lnTo>
                  <a:lnTo>
                    <a:pt x="6" y="438"/>
                  </a:lnTo>
                  <a:lnTo>
                    <a:pt x="18" y="346"/>
                  </a:lnTo>
                  <a:lnTo>
                    <a:pt x="18" y="346"/>
                  </a:lnTo>
                  <a:lnTo>
                    <a:pt x="19" y="341"/>
                  </a:lnTo>
                  <a:lnTo>
                    <a:pt x="22" y="336"/>
                  </a:lnTo>
                  <a:lnTo>
                    <a:pt x="25" y="331"/>
                  </a:lnTo>
                  <a:lnTo>
                    <a:pt x="30" y="325"/>
                  </a:lnTo>
                  <a:lnTo>
                    <a:pt x="35" y="321"/>
                  </a:lnTo>
                  <a:lnTo>
                    <a:pt x="41" y="317"/>
                  </a:lnTo>
                  <a:lnTo>
                    <a:pt x="48" y="313"/>
                  </a:lnTo>
                  <a:lnTo>
                    <a:pt x="57" y="312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60" y="300"/>
                  </a:lnTo>
                  <a:lnTo>
                    <a:pt x="164" y="301"/>
                  </a:lnTo>
                  <a:lnTo>
                    <a:pt x="168" y="304"/>
                  </a:lnTo>
                  <a:lnTo>
                    <a:pt x="171" y="307"/>
                  </a:lnTo>
                  <a:lnTo>
                    <a:pt x="219" y="380"/>
                  </a:lnTo>
                  <a:lnTo>
                    <a:pt x="269" y="307"/>
                  </a:lnTo>
                  <a:lnTo>
                    <a:pt x="269" y="307"/>
                  </a:lnTo>
                  <a:lnTo>
                    <a:pt x="271" y="304"/>
                  </a:lnTo>
                  <a:lnTo>
                    <a:pt x="275" y="301"/>
                  </a:lnTo>
                  <a:lnTo>
                    <a:pt x="280" y="300"/>
                  </a:lnTo>
                  <a:lnTo>
                    <a:pt x="284" y="300"/>
                  </a:lnTo>
                  <a:lnTo>
                    <a:pt x="340" y="307"/>
                  </a:lnTo>
                  <a:lnTo>
                    <a:pt x="340" y="307"/>
                  </a:lnTo>
                  <a:lnTo>
                    <a:pt x="358" y="310"/>
                  </a:lnTo>
                  <a:lnTo>
                    <a:pt x="366" y="312"/>
                  </a:lnTo>
                  <a:lnTo>
                    <a:pt x="371" y="314"/>
                  </a:lnTo>
                  <a:lnTo>
                    <a:pt x="377" y="318"/>
                  </a:lnTo>
                  <a:lnTo>
                    <a:pt x="381" y="321"/>
                  </a:lnTo>
                  <a:lnTo>
                    <a:pt x="389" y="329"/>
                  </a:lnTo>
                  <a:lnTo>
                    <a:pt x="389" y="329"/>
                  </a:lnTo>
                  <a:lnTo>
                    <a:pt x="417" y="364"/>
                  </a:lnTo>
                  <a:lnTo>
                    <a:pt x="440" y="392"/>
                  </a:lnTo>
                  <a:lnTo>
                    <a:pt x="440" y="392"/>
                  </a:lnTo>
                  <a:lnTo>
                    <a:pt x="451" y="403"/>
                  </a:lnTo>
                  <a:lnTo>
                    <a:pt x="451" y="403"/>
                  </a:lnTo>
                  <a:lnTo>
                    <a:pt x="456" y="406"/>
                  </a:lnTo>
                  <a:lnTo>
                    <a:pt x="462" y="408"/>
                  </a:lnTo>
                  <a:lnTo>
                    <a:pt x="467" y="407"/>
                  </a:lnTo>
                  <a:lnTo>
                    <a:pt x="474" y="405"/>
                  </a:lnTo>
                  <a:lnTo>
                    <a:pt x="474" y="405"/>
                  </a:lnTo>
                  <a:lnTo>
                    <a:pt x="482" y="398"/>
                  </a:lnTo>
                  <a:lnTo>
                    <a:pt x="482" y="398"/>
                  </a:lnTo>
                  <a:lnTo>
                    <a:pt x="511" y="378"/>
                  </a:lnTo>
                  <a:lnTo>
                    <a:pt x="542" y="354"/>
                  </a:lnTo>
                  <a:lnTo>
                    <a:pt x="542" y="354"/>
                  </a:lnTo>
                  <a:lnTo>
                    <a:pt x="551" y="349"/>
                  </a:lnTo>
                  <a:lnTo>
                    <a:pt x="561" y="346"/>
                  </a:lnTo>
                  <a:lnTo>
                    <a:pt x="571" y="345"/>
                  </a:lnTo>
                  <a:lnTo>
                    <a:pt x="579" y="346"/>
                  </a:lnTo>
                  <a:lnTo>
                    <a:pt x="589" y="349"/>
                  </a:lnTo>
                  <a:lnTo>
                    <a:pt x="597" y="353"/>
                  </a:lnTo>
                  <a:lnTo>
                    <a:pt x="604" y="360"/>
                  </a:lnTo>
                  <a:lnTo>
                    <a:pt x="612" y="366"/>
                  </a:lnTo>
                  <a:lnTo>
                    <a:pt x="616" y="375"/>
                  </a:lnTo>
                  <a:lnTo>
                    <a:pt x="620" y="383"/>
                  </a:lnTo>
                  <a:lnTo>
                    <a:pt x="623" y="392"/>
                  </a:lnTo>
                  <a:lnTo>
                    <a:pt x="624" y="402"/>
                  </a:lnTo>
                  <a:lnTo>
                    <a:pt x="623" y="410"/>
                  </a:lnTo>
                  <a:lnTo>
                    <a:pt x="619" y="420"/>
                  </a:lnTo>
                  <a:lnTo>
                    <a:pt x="613" y="429"/>
                  </a:lnTo>
                  <a:lnTo>
                    <a:pt x="605" y="436"/>
                  </a:lnTo>
                  <a:lnTo>
                    <a:pt x="605" y="436"/>
                  </a:lnTo>
                  <a:lnTo>
                    <a:pt x="573" y="461"/>
                  </a:lnTo>
                  <a:lnTo>
                    <a:pt x="542" y="484"/>
                  </a:lnTo>
                  <a:lnTo>
                    <a:pt x="542" y="484"/>
                  </a:lnTo>
                  <a:lnTo>
                    <a:pt x="522" y="495"/>
                  </a:lnTo>
                  <a:lnTo>
                    <a:pt x="505" y="506"/>
                  </a:lnTo>
                  <a:lnTo>
                    <a:pt x="490" y="515"/>
                  </a:lnTo>
                  <a:lnTo>
                    <a:pt x="476" y="521"/>
                  </a:lnTo>
                  <a:lnTo>
                    <a:pt x="476" y="521"/>
                  </a:lnTo>
                  <a:lnTo>
                    <a:pt x="470" y="524"/>
                  </a:lnTo>
                  <a:lnTo>
                    <a:pt x="464" y="525"/>
                  </a:lnTo>
                  <a:lnTo>
                    <a:pt x="458" y="526"/>
                  </a:lnTo>
                  <a:lnTo>
                    <a:pt x="452" y="526"/>
                  </a:lnTo>
                  <a:lnTo>
                    <a:pt x="446" y="525"/>
                  </a:lnTo>
                  <a:lnTo>
                    <a:pt x="439" y="524"/>
                  </a:lnTo>
                  <a:lnTo>
                    <a:pt x="433" y="520"/>
                  </a:lnTo>
                  <a:lnTo>
                    <a:pt x="427" y="517"/>
                  </a:lnTo>
                  <a:lnTo>
                    <a:pt x="427" y="517"/>
                  </a:lnTo>
                  <a:lnTo>
                    <a:pt x="411" y="506"/>
                  </a:lnTo>
                  <a:lnTo>
                    <a:pt x="396" y="493"/>
                  </a:lnTo>
                  <a:lnTo>
                    <a:pt x="380" y="478"/>
                  </a:lnTo>
                  <a:lnTo>
                    <a:pt x="365" y="461"/>
                  </a:lnTo>
                  <a:lnTo>
                    <a:pt x="365" y="461"/>
                  </a:lnTo>
                  <a:lnTo>
                    <a:pt x="352" y="447"/>
                  </a:lnTo>
                  <a:lnTo>
                    <a:pt x="334" y="1052"/>
                  </a:lnTo>
                  <a:lnTo>
                    <a:pt x="334" y="1052"/>
                  </a:lnTo>
                  <a:close/>
                  <a:moveTo>
                    <a:pt x="221" y="52"/>
                  </a:moveTo>
                  <a:lnTo>
                    <a:pt x="221" y="52"/>
                  </a:lnTo>
                  <a:lnTo>
                    <a:pt x="231" y="53"/>
                  </a:lnTo>
                  <a:lnTo>
                    <a:pt x="240" y="55"/>
                  </a:lnTo>
                  <a:lnTo>
                    <a:pt x="248" y="58"/>
                  </a:lnTo>
                  <a:lnTo>
                    <a:pt x="257" y="61"/>
                  </a:lnTo>
                  <a:lnTo>
                    <a:pt x="266" y="65"/>
                  </a:lnTo>
                  <a:lnTo>
                    <a:pt x="273" y="70"/>
                  </a:lnTo>
                  <a:lnTo>
                    <a:pt x="280" y="76"/>
                  </a:lnTo>
                  <a:lnTo>
                    <a:pt x="286" y="83"/>
                  </a:lnTo>
                  <a:lnTo>
                    <a:pt x="292" y="89"/>
                  </a:lnTo>
                  <a:lnTo>
                    <a:pt x="297" y="97"/>
                  </a:lnTo>
                  <a:lnTo>
                    <a:pt x="301" y="105"/>
                  </a:lnTo>
                  <a:lnTo>
                    <a:pt x="306" y="114"/>
                  </a:lnTo>
                  <a:lnTo>
                    <a:pt x="309" y="122"/>
                  </a:lnTo>
                  <a:lnTo>
                    <a:pt x="310" y="132"/>
                  </a:lnTo>
                  <a:lnTo>
                    <a:pt x="312" y="141"/>
                  </a:lnTo>
                  <a:lnTo>
                    <a:pt x="312" y="152"/>
                  </a:lnTo>
                  <a:lnTo>
                    <a:pt x="312" y="152"/>
                  </a:lnTo>
                  <a:lnTo>
                    <a:pt x="311" y="161"/>
                  </a:lnTo>
                  <a:lnTo>
                    <a:pt x="310" y="172"/>
                  </a:lnTo>
                  <a:lnTo>
                    <a:pt x="308" y="182"/>
                  </a:lnTo>
                  <a:lnTo>
                    <a:pt x="303" y="193"/>
                  </a:lnTo>
                  <a:lnTo>
                    <a:pt x="300" y="202"/>
                  </a:lnTo>
                  <a:lnTo>
                    <a:pt x="295" y="212"/>
                  </a:lnTo>
                  <a:lnTo>
                    <a:pt x="289" y="221"/>
                  </a:lnTo>
                  <a:lnTo>
                    <a:pt x="284" y="230"/>
                  </a:lnTo>
                  <a:lnTo>
                    <a:pt x="276" y="238"/>
                  </a:lnTo>
                  <a:lnTo>
                    <a:pt x="270" y="245"/>
                  </a:lnTo>
                  <a:lnTo>
                    <a:pt x="261" y="252"/>
                  </a:lnTo>
                  <a:lnTo>
                    <a:pt x="254" y="257"/>
                  </a:lnTo>
                  <a:lnTo>
                    <a:pt x="245" y="262"/>
                  </a:lnTo>
                  <a:lnTo>
                    <a:pt x="237" y="265"/>
                  </a:lnTo>
                  <a:lnTo>
                    <a:pt x="227" y="267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09" y="267"/>
                  </a:lnTo>
                  <a:lnTo>
                    <a:pt x="199" y="265"/>
                  </a:lnTo>
                  <a:lnTo>
                    <a:pt x="190" y="260"/>
                  </a:lnTo>
                  <a:lnTo>
                    <a:pt x="182" y="256"/>
                  </a:lnTo>
                  <a:lnTo>
                    <a:pt x="174" y="250"/>
                  </a:lnTo>
                  <a:lnTo>
                    <a:pt x="166" y="243"/>
                  </a:lnTo>
                  <a:lnTo>
                    <a:pt x="160" y="236"/>
                  </a:lnTo>
                  <a:lnTo>
                    <a:pt x="154" y="227"/>
                  </a:lnTo>
                  <a:lnTo>
                    <a:pt x="147" y="218"/>
                  </a:lnTo>
                  <a:lnTo>
                    <a:pt x="143" y="209"/>
                  </a:lnTo>
                  <a:lnTo>
                    <a:pt x="137" y="199"/>
                  </a:lnTo>
                  <a:lnTo>
                    <a:pt x="134" y="188"/>
                  </a:lnTo>
                  <a:lnTo>
                    <a:pt x="131" y="179"/>
                  </a:lnTo>
                  <a:lnTo>
                    <a:pt x="129" y="168"/>
                  </a:lnTo>
                  <a:lnTo>
                    <a:pt x="128" y="158"/>
                  </a:lnTo>
                  <a:lnTo>
                    <a:pt x="128" y="147"/>
                  </a:lnTo>
                  <a:lnTo>
                    <a:pt x="128" y="147"/>
                  </a:lnTo>
                  <a:lnTo>
                    <a:pt x="129" y="138"/>
                  </a:lnTo>
                  <a:lnTo>
                    <a:pt x="130" y="128"/>
                  </a:lnTo>
                  <a:lnTo>
                    <a:pt x="132" y="119"/>
                  </a:lnTo>
                  <a:lnTo>
                    <a:pt x="135" y="110"/>
                  </a:lnTo>
                  <a:lnTo>
                    <a:pt x="140" y="102"/>
                  </a:lnTo>
                  <a:lnTo>
                    <a:pt x="144" y="93"/>
                  </a:lnTo>
                  <a:lnTo>
                    <a:pt x="150" y="87"/>
                  </a:lnTo>
                  <a:lnTo>
                    <a:pt x="156" y="79"/>
                  </a:lnTo>
                  <a:lnTo>
                    <a:pt x="162" y="74"/>
                  </a:lnTo>
                  <a:lnTo>
                    <a:pt x="170" y="69"/>
                  </a:lnTo>
                  <a:lnTo>
                    <a:pt x="177" y="63"/>
                  </a:lnTo>
                  <a:lnTo>
                    <a:pt x="186" y="60"/>
                  </a:lnTo>
                  <a:lnTo>
                    <a:pt x="195" y="57"/>
                  </a:lnTo>
                  <a:lnTo>
                    <a:pt x="203" y="55"/>
                  </a:lnTo>
                  <a:lnTo>
                    <a:pt x="212" y="52"/>
                  </a:lnTo>
                  <a:lnTo>
                    <a:pt x="221" y="52"/>
                  </a:lnTo>
                  <a:lnTo>
                    <a:pt x="221" y="52"/>
                  </a:lnTo>
                  <a:close/>
                  <a:moveTo>
                    <a:pt x="817" y="106"/>
                  </a:moveTo>
                  <a:lnTo>
                    <a:pt x="817" y="106"/>
                  </a:lnTo>
                  <a:lnTo>
                    <a:pt x="814" y="103"/>
                  </a:lnTo>
                  <a:lnTo>
                    <a:pt x="812" y="101"/>
                  </a:lnTo>
                  <a:lnTo>
                    <a:pt x="810" y="98"/>
                  </a:lnTo>
                  <a:lnTo>
                    <a:pt x="807" y="97"/>
                  </a:lnTo>
                  <a:lnTo>
                    <a:pt x="799" y="94"/>
                  </a:lnTo>
                  <a:lnTo>
                    <a:pt x="791" y="94"/>
                  </a:lnTo>
                  <a:lnTo>
                    <a:pt x="783" y="97"/>
                  </a:lnTo>
                  <a:lnTo>
                    <a:pt x="776" y="100"/>
                  </a:lnTo>
                  <a:lnTo>
                    <a:pt x="773" y="102"/>
                  </a:lnTo>
                  <a:lnTo>
                    <a:pt x="771" y="105"/>
                  </a:lnTo>
                  <a:lnTo>
                    <a:pt x="770" y="108"/>
                  </a:lnTo>
                  <a:lnTo>
                    <a:pt x="769" y="113"/>
                  </a:lnTo>
                  <a:lnTo>
                    <a:pt x="769" y="113"/>
                  </a:lnTo>
                  <a:lnTo>
                    <a:pt x="770" y="154"/>
                  </a:lnTo>
                  <a:lnTo>
                    <a:pt x="773" y="186"/>
                  </a:lnTo>
                  <a:lnTo>
                    <a:pt x="778" y="218"/>
                  </a:lnTo>
                  <a:lnTo>
                    <a:pt x="784" y="255"/>
                  </a:lnTo>
                  <a:lnTo>
                    <a:pt x="784" y="255"/>
                  </a:lnTo>
                  <a:lnTo>
                    <a:pt x="787" y="263"/>
                  </a:lnTo>
                  <a:lnTo>
                    <a:pt x="792" y="270"/>
                  </a:lnTo>
                  <a:lnTo>
                    <a:pt x="797" y="278"/>
                  </a:lnTo>
                  <a:lnTo>
                    <a:pt x="805" y="283"/>
                  </a:lnTo>
                  <a:lnTo>
                    <a:pt x="812" y="287"/>
                  </a:lnTo>
                  <a:lnTo>
                    <a:pt x="821" y="291"/>
                  </a:lnTo>
                  <a:lnTo>
                    <a:pt x="824" y="291"/>
                  </a:lnTo>
                  <a:lnTo>
                    <a:pt x="828" y="291"/>
                  </a:lnTo>
                  <a:lnTo>
                    <a:pt x="832" y="290"/>
                  </a:lnTo>
                  <a:lnTo>
                    <a:pt x="835" y="287"/>
                  </a:lnTo>
                  <a:lnTo>
                    <a:pt x="835" y="287"/>
                  </a:lnTo>
                  <a:lnTo>
                    <a:pt x="875" y="258"/>
                  </a:lnTo>
                  <a:lnTo>
                    <a:pt x="910" y="230"/>
                  </a:lnTo>
                  <a:lnTo>
                    <a:pt x="942" y="202"/>
                  </a:lnTo>
                  <a:lnTo>
                    <a:pt x="972" y="175"/>
                  </a:lnTo>
                  <a:lnTo>
                    <a:pt x="1001" y="146"/>
                  </a:lnTo>
                  <a:lnTo>
                    <a:pt x="1031" y="117"/>
                  </a:lnTo>
                  <a:lnTo>
                    <a:pt x="1099" y="50"/>
                  </a:lnTo>
                  <a:lnTo>
                    <a:pt x="1099" y="50"/>
                  </a:lnTo>
                  <a:lnTo>
                    <a:pt x="1103" y="45"/>
                  </a:lnTo>
                  <a:lnTo>
                    <a:pt x="1104" y="39"/>
                  </a:lnTo>
                  <a:lnTo>
                    <a:pt x="1103" y="35"/>
                  </a:lnTo>
                  <a:lnTo>
                    <a:pt x="1101" y="32"/>
                  </a:lnTo>
                  <a:lnTo>
                    <a:pt x="1097" y="30"/>
                  </a:lnTo>
                  <a:lnTo>
                    <a:pt x="1093" y="29"/>
                  </a:lnTo>
                  <a:lnTo>
                    <a:pt x="1087" y="29"/>
                  </a:lnTo>
                  <a:lnTo>
                    <a:pt x="1082" y="32"/>
                  </a:lnTo>
                  <a:lnTo>
                    <a:pt x="1082" y="32"/>
                  </a:lnTo>
                  <a:lnTo>
                    <a:pt x="1047" y="55"/>
                  </a:lnTo>
                  <a:lnTo>
                    <a:pt x="1016" y="75"/>
                  </a:lnTo>
                  <a:lnTo>
                    <a:pt x="960" y="110"/>
                  </a:lnTo>
                  <a:lnTo>
                    <a:pt x="905" y="142"/>
                  </a:lnTo>
                  <a:lnTo>
                    <a:pt x="841" y="181"/>
                  </a:lnTo>
                  <a:lnTo>
                    <a:pt x="841" y="181"/>
                  </a:lnTo>
                  <a:lnTo>
                    <a:pt x="832" y="160"/>
                  </a:lnTo>
                  <a:lnTo>
                    <a:pt x="825" y="142"/>
                  </a:lnTo>
                  <a:lnTo>
                    <a:pt x="817" y="106"/>
                  </a:lnTo>
                  <a:lnTo>
                    <a:pt x="817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22"/>
            <p:cNvSpPr>
              <a:spLocks/>
            </p:cNvSpPr>
            <p:nvPr/>
          </p:nvSpPr>
          <p:spPr bwMode="auto">
            <a:xfrm>
              <a:off x="8340304" y="4702954"/>
              <a:ext cx="547015" cy="547015"/>
            </a:xfrm>
            <a:custGeom>
              <a:avLst/>
              <a:gdLst>
                <a:gd name="T0" fmla="*/ 497 w 1104"/>
                <a:gd name="T1" fmla="*/ 19 h 1104"/>
                <a:gd name="T2" fmla="*/ 458 w 1104"/>
                <a:gd name="T3" fmla="*/ 82 h 1104"/>
                <a:gd name="T4" fmla="*/ 469 w 1104"/>
                <a:gd name="T5" fmla="*/ 155 h 1104"/>
                <a:gd name="T6" fmla="*/ 526 w 1104"/>
                <a:gd name="T7" fmla="*/ 217 h 1104"/>
                <a:gd name="T8" fmla="*/ 591 w 1104"/>
                <a:gd name="T9" fmla="*/ 212 h 1104"/>
                <a:gd name="T10" fmla="*/ 640 w 1104"/>
                <a:gd name="T11" fmla="*/ 141 h 1104"/>
                <a:gd name="T12" fmla="*/ 642 w 1104"/>
                <a:gd name="T13" fmla="*/ 69 h 1104"/>
                <a:gd name="T14" fmla="*/ 596 w 1104"/>
                <a:gd name="T15" fmla="*/ 11 h 1104"/>
                <a:gd name="T16" fmla="*/ 615 w 1104"/>
                <a:gd name="T17" fmla="*/ 264 h 1104"/>
                <a:gd name="T18" fmla="*/ 708 w 1104"/>
                <a:gd name="T19" fmla="*/ 272 h 1104"/>
                <a:gd name="T20" fmla="*/ 741 w 1104"/>
                <a:gd name="T21" fmla="*/ 304 h 1104"/>
                <a:gd name="T22" fmla="*/ 749 w 1104"/>
                <a:gd name="T23" fmla="*/ 469 h 1104"/>
                <a:gd name="T24" fmla="*/ 371 w 1104"/>
                <a:gd name="T25" fmla="*/ 478 h 1104"/>
                <a:gd name="T26" fmla="*/ 347 w 1104"/>
                <a:gd name="T27" fmla="*/ 447 h 1104"/>
                <a:gd name="T28" fmla="*/ 372 w 1104"/>
                <a:gd name="T29" fmla="*/ 289 h 1104"/>
                <a:gd name="T30" fmla="*/ 476 w 1104"/>
                <a:gd name="T31" fmla="*/ 257 h 1104"/>
                <a:gd name="T32" fmla="*/ 194 w 1104"/>
                <a:gd name="T33" fmla="*/ 557 h 1104"/>
                <a:gd name="T34" fmla="*/ 131 w 1104"/>
                <a:gd name="T35" fmla="*/ 594 h 1104"/>
                <a:gd name="T36" fmla="*/ 110 w 1104"/>
                <a:gd name="T37" fmla="*/ 658 h 1104"/>
                <a:gd name="T38" fmla="*/ 140 w 1104"/>
                <a:gd name="T39" fmla="*/ 740 h 1104"/>
                <a:gd name="T40" fmla="*/ 208 w 1104"/>
                <a:gd name="T41" fmla="*/ 779 h 1104"/>
                <a:gd name="T42" fmla="*/ 268 w 1104"/>
                <a:gd name="T43" fmla="*/ 746 h 1104"/>
                <a:gd name="T44" fmla="*/ 301 w 1104"/>
                <a:gd name="T45" fmla="*/ 665 h 1104"/>
                <a:gd name="T46" fmla="*/ 285 w 1104"/>
                <a:gd name="T47" fmla="*/ 599 h 1104"/>
                <a:gd name="T48" fmla="*/ 223 w 1104"/>
                <a:gd name="T49" fmla="*/ 558 h 1104"/>
                <a:gd name="T50" fmla="*/ 277 w 1104"/>
                <a:gd name="T51" fmla="*/ 814 h 1104"/>
                <a:gd name="T52" fmla="*/ 382 w 1104"/>
                <a:gd name="T53" fmla="*/ 840 h 1104"/>
                <a:gd name="T54" fmla="*/ 412 w 1104"/>
                <a:gd name="T55" fmla="*/ 1009 h 1104"/>
                <a:gd name="T56" fmla="*/ 400 w 1104"/>
                <a:gd name="T57" fmla="*/ 1097 h 1104"/>
                <a:gd name="T58" fmla="*/ 21 w 1104"/>
                <a:gd name="T59" fmla="*/ 1102 h 1104"/>
                <a:gd name="T60" fmla="*/ 1 w 1104"/>
                <a:gd name="T61" fmla="*/ 1054 h 1104"/>
                <a:gd name="T62" fmla="*/ 21 w 1104"/>
                <a:gd name="T63" fmla="*/ 851 h 1104"/>
                <a:gd name="T64" fmla="*/ 126 w 1104"/>
                <a:gd name="T65" fmla="*/ 813 h 1104"/>
                <a:gd name="T66" fmla="*/ 526 w 1104"/>
                <a:gd name="T67" fmla="*/ 557 h 1104"/>
                <a:gd name="T68" fmla="*/ 552 w 1104"/>
                <a:gd name="T69" fmla="*/ 531 h 1104"/>
                <a:gd name="T70" fmla="*/ 578 w 1104"/>
                <a:gd name="T71" fmla="*/ 551 h 1104"/>
                <a:gd name="T72" fmla="*/ 689 w 1104"/>
                <a:gd name="T73" fmla="*/ 738 h 1104"/>
                <a:gd name="T74" fmla="*/ 676 w 1104"/>
                <a:gd name="T75" fmla="*/ 768 h 1104"/>
                <a:gd name="T76" fmla="*/ 453 w 1104"/>
                <a:gd name="T77" fmla="*/ 767 h 1104"/>
                <a:gd name="T78" fmla="*/ 417 w 1104"/>
                <a:gd name="T79" fmla="*/ 757 h 1104"/>
                <a:gd name="T80" fmla="*/ 423 w 1104"/>
                <a:gd name="T81" fmla="*/ 725 h 1104"/>
                <a:gd name="T82" fmla="*/ 876 w 1104"/>
                <a:gd name="T83" fmla="*/ 559 h 1104"/>
                <a:gd name="T84" fmla="*/ 817 w 1104"/>
                <a:gd name="T85" fmla="*/ 602 h 1104"/>
                <a:gd name="T86" fmla="*/ 803 w 1104"/>
                <a:gd name="T87" fmla="*/ 669 h 1104"/>
                <a:gd name="T88" fmla="*/ 839 w 1104"/>
                <a:gd name="T89" fmla="*/ 748 h 1104"/>
                <a:gd name="T90" fmla="*/ 900 w 1104"/>
                <a:gd name="T91" fmla="*/ 779 h 1104"/>
                <a:gd name="T92" fmla="*/ 967 w 1104"/>
                <a:gd name="T93" fmla="*/ 738 h 1104"/>
                <a:gd name="T94" fmla="*/ 994 w 1104"/>
                <a:gd name="T95" fmla="*/ 655 h 1104"/>
                <a:gd name="T96" fmla="*/ 970 w 1104"/>
                <a:gd name="T97" fmla="*/ 591 h 1104"/>
                <a:gd name="T98" fmla="*/ 905 w 1104"/>
                <a:gd name="T99" fmla="*/ 557 h 1104"/>
                <a:gd name="T100" fmla="*/ 973 w 1104"/>
                <a:gd name="T101" fmla="*/ 813 h 1104"/>
                <a:gd name="T102" fmla="*/ 1078 w 1104"/>
                <a:gd name="T103" fmla="*/ 845 h 1104"/>
                <a:gd name="T104" fmla="*/ 1104 w 1104"/>
                <a:gd name="T105" fmla="*/ 1032 h 1104"/>
                <a:gd name="T106" fmla="*/ 1087 w 1104"/>
                <a:gd name="T107" fmla="*/ 1100 h 1104"/>
                <a:gd name="T108" fmla="*/ 708 w 1104"/>
                <a:gd name="T109" fmla="*/ 1100 h 1104"/>
                <a:gd name="T110" fmla="*/ 692 w 1104"/>
                <a:gd name="T111" fmla="*/ 1032 h 1104"/>
                <a:gd name="T112" fmla="*/ 717 w 1104"/>
                <a:gd name="T113" fmla="*/ 845 h 1104"/>
                <a:gd name="T114" fmla="*/ 822 w 1104"/>
                <a:gd name="T115" fmla="*/ 81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4" h="1104">
                  <a:moveTo>
                    <a:pt x="550" y="0"/>
                  </a:moveTo>
                  <a:lnTo>
                    <a:pt x="550" y="0"/>
                  </a:lnTo>
                  <a:lnTo>
                    <a:pt x="540" y="1"/>
                  </a:lnTo>
                  <a:lnTo>
                    <a:pt x="530" y="2"/>
                  </a:lnTo>
                  <a:lnTo>
                    <a:pt x="522" y="6"/>
                  </a:lnTo>
                  <a:lnTo>
                    <a:pt x="513" y="9"/>
                  </a:lnTo>
                  <a:lnTo>
                    <a:pt x="504" y="13"/>
                  </a:lnTo>
                  <a:lnTo>
                    <a:pt x="497" y="19"/>
                  </a:lnTo>
                  <a:lnTo>
                    <a:pt x="489" y="24"/>
                  </a:lnTo>
                  <a:lnTo>
                    <a:pt x="483" y="31"/>
                  </a:lnTo>
                  <a:lnTo>
                    <a:pt x="478" y="38"/>
                  </a:lnTo>
                  <a:lnTo>
                    <a:pt x="472" y="47"/>
                  </a:lnTo>
                  <a:lnTo>
                    <a:pt x="467" y="54"/>
                  </a:lnTo>
                  <a:lnTo>
                    <a:pt x="463" y="64"/>
                  </a:lnTo>
                  <a:lnTo>
                    <a:pt x="460" y="72"/>
                  </a:lnTo>
                  <a:lnTo>
                    <a:pt x="458" y="82"/>
                  </a:lnTo>
                  <a:lnTo>
                    <a:pt x="457" y="92"/>
                  </a:lnTo>
                  <a:lnTo>
                    <a:pt x="456" y="103"/>
                  </a:lnTo>
                  <a:lnTo>
                    <a:pt x="456" y="103"/>
                  </a:lnTo>
                  <a:lnTo>
                    <a:pt x="457" y="113"/>
                  </a:lnTo>
                  <a:lnTo>
                    <a:pt x="458" y="124"/>
                  </a:lnTo>
                  <a:lnTo>
                    <a:pt x="461" y="134"/>
                  </a:lnTo>
                  <a:lnTo>
                    <a:pt x="465" y="145"/>
                  </a:lnTo>
                  <a:lnTo>
                    <a:pt x="469" y="155"/>
                  </a:lnTo>
                  <a:lnTo>
                    <a:pt x="474" y="165"/>
                  </a:lnTo>
                  <a:lnTo>
                    <a:pt x="480" y="175"/>
                  </a:lnTo>
                  <a:lnTo>
                    <a:pt x="486" y="185"/>
                  </a:lnTo>
                  <a:lnTo>
                    <a:pt x="493" y="192"/>
                  </a:lnTo>
                  <a:lnTo>
                    <a:pt x="500" y="200"/>
                  </a:lnTo>
                  <a:lnTo>
                    <a:pt x="508" y="207"/>
                  </a:lnTo>
                  <a:lnTo>
                    <a:pt x="516" y="213"/>
                  </a:lnTo>
                  <a:lnTo>
                    <a:pt x="526" y="217"/>
                  </a:lnTo>
                  <a:lnTo>
                    <a:pt x="535" y="220"/>
                  </a:lnTo>
                  <a:lnTo>
                    <a:pt x="544" y="222"/>
                  </a:lnTo>
                  <a:lnTo>
                    <a:pt x="554" y="223"/>
                  </a:lnTo>
                  <a:lnTo>
                    <a:pt x="554" y="223"/>
                  </a:lnTo>
                  <a:lnTo>
                    <a:pt x="564" y="222"/>
                  </a:lnTo>
                  <a:lnTo>
                    <a:pt x="573" y="220"/>
                  </a:lnTo>
                  <a:lnTo>
                    <a:pt x="582" y="216"/>
                  </a:lnTo>
                  <a:lnTo>
                    <a:pt x="591" y="212"/>
                  </a:lnTo>
                  <a:lnTo>
                    <a:pt x="599" y="205"/>
                  </a:lnTo>
                  <a:lnTo>
                    <a:pt x="607" y="198"/>
                  </a:lnTo>
                  <a:lnTo>
                    <a:pt x="614" y="190"/>
                  </a:lnTo>
                  <a:lnTo>
                    <a:pt x="621" y="181"/>
                  </a:lnTo>
                  <a:lnTo>
                    <a:pt x="627" y="172"/>
                  </a:lnTo>
                  <a:lnTo>
                    <a:pt x="633" y="162"/>
                  </a:lnTo>
                  <a:lnTo>
                    <a:pt x="637" y="152"/>
                  </a:lnTo>
                  <a:lnTo>
                    <a:pt x="640" y="141"/>
                  </a:lnTo>
                  <a:lnTo>
                    <a:pt x="644" y="131"/>
                  </a:lnTo>
                  <a:lnTo>
                    <a:pt x="646" y="120"/>
                  </a:lnTo>
                  <a:lnTo>
                    <a:pt x="647" y="109"/>
                  </a:lnTo>
                  <a:lnTo>
                    <a:pt x="648" y="98"/>
                  </a:lnTo>
                  <a:lnTo>
                    <a:pt x="648" y="98"/>
                  </a:lnTo>
                  <a:lnTo>
                    <a:pt x="647" y="89"/>
                  </a:lnTo>
                  <a:lnTo>
                    <a:pt x="646" y="79"/>
                  </a:lnTo>
                  <a:lnTo>
                    <a:pt x="642" y="69"/>
                  </a:lnTo>
                  <a:lnTo>
                    <a:pt x="639" y="60"/>
                  </a:lnTo>
                  <a:lnTo>
                    <a:pt x="635" y="51"/>
                  </a:lnTo>
                  <a:lnTo>
                    <a:pt x="631" y="43"/>
                  </a:lnTo>
                  <a:lnTo>
                    <a:pt x="624" y="36"/>
                  </a:lnTo>
                  <a:lnTo>
                    <a:pt x="619" y="28"/>
                  </a:lnTo>
                  <a:lnTo>
                    <a:pt x="611" y="22"/>
                  </a:lnTo>
                  <a:lnTo>
                    <a:pt x="604" y="16"/>
                  </a:lnTo>
                  <a:lnTo>
                    <a:pt x="596" y="11"/>
                  </a:lnTo>
                  <a:lnTo>
                    <a:pt x="587" y="8"/>
                  </a:lnTo>
                  <a:lnTo>
                    <a:pt x="579" y="5"/>
                  </a:lnTo>
                  <a:lnTo>
                    <a:pt x="569" y="2"/>
                  </a:lnTo>
                  <a:lnTo>
                    <a:pt x="559" y="0"/>
                  </a:lnTo>
                  <a:lnTo>
                    <a:pt x="550" y="0"/>
                  </a:lnTo>
                  <a:lnTo>
                    <a:pt x="550" y="0"/>
                  </a:lnTo>
                  <a:close/>
                  <a:moveTo>
                    <a:pt x="552" y="354"/>
                  </a:moveTo>
                  <a:lnTo>
                    <a:pt x="615" y="264"/>
                  </a:lnTo>
                  <a:lnTo>
                    <a:pt x="615" y="264"/>
                  </a:lnTo>
                  <a:lnTo>
                    <a:pt x="619" y="261"/>
                  </a:lnTo>
                  <a:lnTo>
                    <a:pt x="623" y="258"/>
                  </a:lnTo>
                  <a:lnTo>
                    <a:pt x="627" y="257"/>
                  </a:lnTo>
                  <a:lnTo>
                    <a:pt x="632" y="257"/>
                  </a:lnTo>
                  <a:lnTo>
                    <a:pt x="700" y="270"/>
                  </a:lnTo>
                  <a:lnTo>
                    <a:pt x="700" y="270"/>
                  </a:lnTo>
                  <a:lnTo>
                    <a:pt x="708" y="272"/>
                  </a:lnTo>
                  <a:lnTo>
                    <a:pt x="716" y="275"/>
                  </a:lnTo>
                  <a:lnTo>
                    <a:pt x="722" y="279"/>
                  </a:lnTo>
                  <a:lnTo>
                    <a:pt x="728" y="284"/>
                  </a:lnTo>
                  <a:lnTo>
                    <a:pt x="732" y="289"/>
                  </a:lnTo>
                  <a:lnTo>
                    <a:pt x="736" y="295"/>
                  </a:lnTo>
                  <a:lnTo>
                    <a:pt x="738" y="300"/>
                  </a:lnTo>
                  <a:lnTo>
                    <a:pt x="741" y="304"/>
                  </a:lnTo>
                  <a:lnTo>
                    <a:pt x="741" y="304"/>
                  </a:lnTo>
                  <a:lnTo>
                    <a:pt x="751" y="387"/>
                  </a:lnTo>
                  <a:lnTo>
                    <a:pt x="755" y="419"/>
                  </a:lnTo>
                  <a:lnTo>
                    <a:pt x="757" y="447"/>
                  </a:lnTo>
                  <a:lnTo>
                    <a:pt x="757" y="447"/>
                  </a:lnTo>
                  <a:lnTo>
                    <a:pt x="757" y="453"/>
                  </a:lnTo>
                  <a:lnTo>
                    <a:pt x="756" y="458"/>
                  </a:lnTo>
                  <a:lnTo>
                    <a:pt x="752" y="465"/>
                  </a:lnTo>
                  <a:lnTo>
                    <a:pt x="749" y="469"/>
                  </a:lnTo>
                  <a:lnTo>
                    <a:pt x="749" y="469"/>
                  </a:lnTo>
                  <a:lnTo>
                    <a:pt x="744" y="474"/>
                  </a:lnTo>
                  <a:lnTo>
                    <a:pt x="738" y="477"/>
                  </a:lnTo>
                  <a:lnTo>
                    <a:pt x="733" y="478"/>
                  </a:lnTo>
                  <a:lnTo>
                    <a:pt x="727" y="479"/>
                  </a:lnTo>
                  <a:lnTo>
                    <a:pt x="377" y="479"/>
                  </a:lnTo>
                  <a:lnTo>
                    <a:pt x="377" y="479"/>
                  </a:lnTo>
                  <a:lnTo>
                    <a:pt x="371" y="478"/>
                  </a:lnTo>
                  <a:lnTo>
                    <a:pt x="365" y="477"/>
                  </a:lnTo>
                  <a:lnTo>
                    <a:pt x="360" y="474"/>
                  </a:lnTo>
                  <a:lnTo>
                    <a:pt x="355" y="469"/>
                  </a:lnTo>
                  <a:lnTo>
                    <a:pt x="355" y="469"/>
                  </a:lnTo>
                  <a:lnTo>
                    <a:pt x="351" y="465"/>
                  </a:lnTo>
                  <a:lnTo>
                    <a:pt x="348" y="458"/>
                  </a:lnTo>
                  <a:lnTo>
                    <a:pt x="347" y="453"/>
                  </a:lnTo>
                  <a:lnTo>
                    <a:pt x="347" y="447"/>
                  </a:lnTo>
                  <a:lnTo>
                    <a:pt x="347" y="447"/>
                  </a:lnTo>
                  <a:lnTo>
                    <a:pt x="349" y="419"/>
                  </a:lnTo>
                  <a:lnTo>
                    <a:pt x="352" y="387"/>
                  </a:lnTo>
                  <a:lnTo>
                    <a:pt x="363" y="304"/>
                  </a:lnTo>
                  <a:lnTo>
                    <a:pt x="363" y="304"/>
                  </a:lnTo>
                  <a:lnTo>
                    <a:pt x="365" y="300"/>
                  </a:lnTo>
                  <a:lnTo>
                    <a:pt x="368" y="295"/>
                  </a:lnTo>
                  <a:lnTo>
                    <a:pt x="372" y="289"/>
                  </a:lnTo>
                  <a:lnTo>
                    <a:pt x="376" y="284"/>
                  </a:lnTo>
                  <a:lnTo>
                    <a:pt x="382" y="279"/>
                  </a:lnTo>
                  <a:lnTo>
                    <a:pt x="388" y="275"/>
                  </a:lnTo>
                  <a:lnTo>
                    <a:pt x="396" y="272"/>
                  </a:lnTo>
                  <a:lnTo>
                    <a:pt x="404" y="270"/>
                  </a:lnTo>
                  <a:lnTo>
                    <a:pt x="472" y="257"/>
                  </a:lnTo>
                  <a:lnTo>
                    <a:pt x="472" y="257"/>
                  </a:lnTo>
                  <a:lnTo>
                    <a:pt x="476" y="257"/>
                  </a:lnTo>
                  <a:lnTo>
                    <a:pt x="481" y="258"/>
                  </a:lnTo>
                  <a:lnTo>
                    <a:pt x="485" y="261"/>
                  </a:lnTo>
                  <a:lnTo>
                    <a:pt x="488" y="264"/>
                  </a:lnTo>
                  <a:lnTo>
                    <a:pt x="552" y="354"/>
                  </a:lnTo>
                  <a:lnTo>
                    <a:pt x="552" y="354"/>
                  </a:lnTo>
                  <a:close/>
                  <a:moveTo>
                    <a:pt x="204" y="557"/>
                  </a:moveTo>
                  <a:lnTo>
                    <a:pt x="204" y="557"/>
                  </a:lnTo>
                  <a:lnTo>
                    <a:pt x="194" y="557"/>
                  </a:lnTo>
                  <a:lnTo>
                    <a:pt x="185" y="559"/>
                  </a:lnTo>
                  <a:lnTo>
                    <a:pt x="176" y="561"/>
                  </a:lnTo>
                  <a:lnTo>
                    <a:pt x="167" y="565"/>
                  </a:lnTo>
                  <a:lnTo>
                    <a:pt x="158" y="569"/>
                  </a:lnTo>
                  <a:lnTo>
                    <a:pt x="151" y="574"/>
                  </a:lnTo>
                  <a:lnTo>
                    <a:pt x="143" y="580"/>
                  </a:lnTo>
                  <a:lnTo>
                    <a:pt x="137" y="587"/>
                  </a:lnTo>
                  <a:lnTo>
                    <a:pt x="131" y="594"/>
                  </a:lnTo>
                  <a:lnTo>
                    <a:pt x="126" y="602"/>
                  </a:lnTo>
                  <a:lnTo>
                    <a:pt x="121" y="610"/>
                  </a:lnTo>
                  <a:lnTo>
                    <a:pt x="117" y="619"/>
                  </a:lnTo>
                  <a:lnTo>
                    <a:pt x="114" y="629"/>
                  </a:lnTo>
                  <a:lnTo>
                    <a:pt x="112" y="638"/>
                  </a:lnTo>
                  <a:lnTo>
                    <a:pt x="111" y="648"/>
                  </a:lnTo>
                  <a:lnTo>
                    <a:pt x="110" y="658"/>
                  </a:lnTo>
                  <a:lnTo>
                    <a:pt x="110" y="658"/>
                  </a:lnTo>
                  <a:lnTo>
                    <a:pt x="111" y="669"/>
                  </a:lnTo>
                  <a:lnTo>
                    <a:pt x="113" y="679"/>
                  </a:lnTo>
                  <a:lnTo>
                    <a:pt x="115" y="690"/>
                  </a:lnTo>
                  <a:lnTo>
                    <a:pt x="119" y="701"/>
                  </a:lnTo>
                  <a:lnTo>
                    <a:pt x="123" y="711"/>
                  </a:lnTo>
                  <a:lnTo>
                    <a:pt x="128" y="721"/>
                  </a:lnTo>
                  <a:lnTo>
                    <a:pt x="134" y="731"/>
                  </a:lnTo>
                  <a:lnTo>
                    <a:pt x="140" y="740"/>
                  </a:lnTo>
                  <a:lnTo>
                    <a:pt x="147" y="748"/>
                  </a:lnTo>
                  <a:lnTo>
                    <a:pt x="154" y="756"/>
                  </a:lnTo>
                  <a:lnTo>
                    <a:pt x="163" y="762"/>
                  </a:lnTo>
                  <a:lnTo>
                    <a:pt x="170" y="769"/>
                  </a:lnTo>
                  <a:lnTo>
                    <a:pt x="180" y="773"/>
                  </a:lnTo>
                  <a:lnTo>
                    <a:pt x="189" y="776"/>
                  </a:lnTo>
                  <a:lnTo>
                    <a:pt x="198" y="779"/>
                  </a:lnTo>
                  <a:lnTo>
                    <a:pt x="208" y="779"/>
                  </a:lnTo>
                  <a:lnTo>
                    <a:pt x="208" y="779"/>
                  </a:lnTo>
                  <a:lnTo>
                    <a:pt x="218" y="779"/>
                  </a:lnTo>
                  <a:lnTo>
                    <a:pt x="227" y="775"/>
                  </a:lnTo>
                  <a:lnTo>
                    <a:pt x="236" y="772"/>
                  </a:lnTo>
                  <a:lnTo>
                    <a:pt x="245" y="767"/>
                  </a:lnTo>
                  <a:lnTo>
                    <a:pt x="253" y="761"/>
                  </a:lnTo>
                  <a:lnTo>
                    <a:pt x="261" y="754"/>
                  </a:lnTo>
                  <a:lnTo>
                    <a:pt x="268" y="746"/>
                  </a:lnTo>
                  <a:lnTo>
                    <a:pt x="275" y="738"/>
                  </a:lnTo>
                  <a:lnTo>
                    <a:pt x="281" y="728"/>
                  </a:lnTo>
                  <a:lnTo>
                    <a:pt x="287" y="718"/>
                  </a:lnTo>
                  <a:lnTo>
                    <a:pt x="291" y="707"/>
                  </a:lnTo>
                  <a:lnTo>
                    <a:pt x="294" y="698"/>
                  </a:lnTo>
                  <a:lnTo>
                    <a:pt x="297" y="687"/>
                  </a:lnTo>
                  <a:lnTo>
                    <a:pt x="300" y="676"/>
                  </a:lnTo>
                  <a:lnTo>
                    <a:pt x="301" y="665"/>
                  </a:lnTo>
                  <a:lnTo>
                    <a:pt x="302" y="655"/>
                  </a:lnTo>
                  <a:lnTo>
                    <a:pt x="302" y="655"/>
                  </a:lnTo>
                  <a:lnTo>
                    <a:pt x="301" y="644"/>
                  </a:lnTo>
                  <a:lnTo>
                    <a:pt x="300" y="634"/>
                  </a:lnTo>
                  <a:lnTo>
                    <a:pt x="296" y="624"/>
                  </a:lnTo>
                  <a:lnTo>
                    <a:pt x="293" y="616"/>
                  </a:lnTo>
                  <a:lnTo>
                    <a:pt x="289" y="607"/>
                  </a:lnTo>
                  <a:lnTo>
                    <a:pt x="285" y="599"/>
                  </a:lnTo>
                  <a:lnTo>
                    <a:pt x="278" y="591"/>
                  </a:lnTo>
                  <a:lnTo>
                    <a:pt x="273" y="585"/>
                  </a:lnTo>
                  <a:lnTo>
                    <a:pt x="265" y="578"/>
                  </a:lnTo>
                  <a:lnTo>
                    <a:pt x="258" y="572"/>
                  </a:lnTo>
                  <a:lnTo>
                    <a:pt x="250" y="567"/>
                  </a:lnTo>
                  <a:lnTo>
                    <a:pt x="241" y="563"/>
                  </a:lnTo>
                  <a:lnTo>
                    <a:pt x="233" y="560"/>
                  </a:lnTo>
                  <a:lnTo>
                    <a:pt x="223" y="558"/>
                  </a:lnTo>
                  <a:lnTo>
                    <a:pt x="213" y="557"/>
                  </a:lnTo>
                  <a:lnTo>
                    <a:pt x="204" y="557"/>
                  </a:lnTo>
                  <a:lnTo>
                    <a:pt x="204" y="557"/>
                  </a:lnTo>
                  <a:close/>
                  <a:moveTo>
                    <a:pt x="206" y="909"/>
                  </a:moveTo>
                  <a:lnTo>
                    <a:pt x="269" y="821"/>
                  </a:lnTo>
                  <a:lnTo>
                    <a:pt x="269" y="821"/>
                  </a:lnTo>
                  <a:lnTo>
                    <a:pt x="273" y="816"/>
                  </a:lnTo>
                  <a:lnTo>
                    <a:pt x="277" y="814"/>
                  </a:lnTo>
                  <a:lnTo>
                    <a:pt x="281" y="813"/>
                  </a:lnTo>
                  <a:lnTo>
                    <a:pt x="286" y="813"/>
                  </a:lnTo>
                  <a:lnTo>
                    <a:pt x="354" y="825"/>
                  </a:lnTo>
                  <a:lnTo>
                    <a:pt x="354" y="825"/>
                  </a:lnTo>
                  <a:lnTo>
                    <a:pt x="362" y="827"/>
                  </a:lnTo>
                  <a:lnTo>
                    <a:pt x="370" y="830"/>
                  </a:lnTo>
                  <a:lnTo>
                    <a:pt x="376" y="835"/>
                  </a:lnTo>
                  <a:lnTo>
                    <a:pt x="382" y="840"/>
                  </a:lnTo>
                  <a:lnTo>
                    <a:pt x="387" y="845"/>
                  </a:lnTo>
                  <a:lnTo>
                    <a:pt x="390" y="851"/>
                  </a:lnTo>
                  <a:lnTo>
                    <a:pt x="392" y="855"/>
                  </a:lnTo>
                  <a:lnTo>
                    <a:pt x="394" y="861"/>
                  </a:lnTo>
                  <a:lnTo>
                    <a:pt x="394" y="861"/>
                  </a:lnTo>
                  <a:lnTo>
                    <a:pt x="404" y="933"/>
                  </a:lnTo>
                  <a:lnTo>
                    <a:pt x="410" y="987"/>
                  </a:lnTo>
                  <a:lnTo>
                    <a:pt x="412" y="1009"/>
                  </a:lnTo>
                  <a:lnTo>
                    <a:pt x="412" y="1032"/>
                  </a:lnTo>
                  <a:lnTo>
                    <a:pt x="411" y="1054"/>
                  </a:lnTo>
                  <a:lnTo>
                    <a:pt x="410" y="1077"/>
                  </a:lnTo>
                  <a:lnTo>
                    <a:pt x="410" y="1077"/>
                  </a:lnTo>
                  <a:lnTo>
                    <a:pt x="409" y="1083"/>
                  </a:lnTo>
                  <a:lnTo>
                    <a:pt x="406" y="1088"/>
                  </a:lnTo>
                  <a:lnTo>
                    <a:pt x="403" y="1092"/>
                  </a:lnTo>
                  <a:lnTo>
                    <a:pt x="400" y="1097"/>
                  </a:lnTo>
                  <a:lnTo>
                    <a:pt x="396" y="1100"/>
                  </a:lnTo>
                  <a:lnTo>
                    <a:pt x="390" y="1102"/>
                  </a:lnTo>
                  <a:lnTo>
                    <a:pt x="385" y="1104"/>
                  </a:lnTo>
                  <a:lnTo>
                    <a:pt x="379" y="1104"/>
                  </a:lnTo>
                  <a:lnTo>
                    <a:pt x="32" y="1104"/>
                  </a:lnTo>
                  <a:lnTo>
                    <a:pt x="32" y="1104"/>
                  </a:lnTo>
                  <a:lnTo>
                    <a:pt x="27" y="1104"/>
                  </a:lnTo>
                  <a:lnTo>
                    <a:pt x="21" y="1102"/>
                  </a:lnTo>
                  <a:lnTo>
                    <a:pt x="17" y="1100"/>
                  </a:lnTo>
                  <a:lnTo>
                    <a:pt x="13" y="1097"/>
                  </a:lnTo>
                  <a:lnTo>
                    <a:pt x="9" y="1092"/>
                  </a:lnTo>
                  <a:lnTo>
                    <a:pt x="5" y="1088"/>
                  </a:lnTo>
                  <a:lnTo>
                    <a:pt x="4" y="1083"/>
                  </a:lnTo>
                  <a:lnTo>
                    <a:pt x="2" y="1077"/>
                  </a:lnTo>
                  <a:lnTo>
                    <a:pt x="2" y="1077"/>
                  </a:lnTo>
                  <a:lnTo>
                    <a:pt x="1" y="1054"/>
                  </a:lnTo>
                  <a:lnTo>
                    <a:pt x="0" y="1032"/>
                  </a:lnTo>
                  <a:lnTo>
                    <a:pt x="0" y="1009"/>
                  </a:lnTo>
                  <a:lnTo>
                    <a:pt x="2" y="987"/>
                  </a:lnTo>
                  <a:lnTo>
                    <a:pt x="9" y="933"/>
                  </a:lnTo>
                  <a:lnTo>
                    <a:pt x="17" y="861"/>
                  </a:lnTo>
                  <a:lnTo>
                    <a:pt x="17" y="861"/>
                  </a:lnTo>
                  <a:lnTo>
                    <a:pt x="19" y="855"/>
                  </a:lnTo>
                  <a:lnTo>
                    <a:pt x="21" y="851"/>
                  </a:lnTo>
                  <a:lnTo>
                    <a:pt x="26" y="845"/>
                  </a:lnTo>
                  <a:lnTo>
                    <a:pt x="30" y="840"/>
                  </a:lnTo>
                  <a:lnTo>
                    <a:pt x="35" y="835"/>
                  </a:lnTo>
                  <a:lnTo>
                    <a:pt x="42" y="830"/>
                  </a:lnTo>
                  <a:lnTo>
                    <a:pt x="50" y="827"/>
                  </a:lnTo>
                  <a:lnTo>
                    <a:pt x="58" y="825"/>
                  </a:lnTo>
                  <a:lnTo>
                    <a:pt x="126" y="813"/>
                  </a:lnTo>
                  <a:lnTo>
                    <a:pt x="126" y="813"/>
                  </a:lnTo>
                  <a:lnTo>
                    <a:pt x="130" y="813"/>
                  </a:lnTo>
                  <a:lnTo>
                    <a:pt x="136" y="814"/>
                  </a:lnTo>
                  <a:lnTo>
                    <a:pt x="139" y="816"/>
                  </a:lnTo>
                  <a:lnTo>
                    <a:pt x="142" y="821"/>
                  </a:lnTo>
                  <a:lnTo>
                    <a:pt x="206" y="909"/>
                  </a:lnTo>
                  <a:lnTo>
                    <a:pt x="206" y="909"/>
                  </a:lnTo>
                  <a:close/>
                  <a:moveTo>
                    <a:pt x="526" y="557"/>
                  </a:moveTo>
                  <a:lnTo>
                    <a:pt x="526" y="557"/>
                  </a:lnTo>
                  <a:lnTo>
                    <a:pt x="526" y="551"/>
                  </a:lnTo>
                  <a:lnTo>
                    <a:pt x="528" y="546"/>
                  </a:lnTo>
                  <a:lnTo>
                    <a:pt x="530" y="541"/>
                  </a:lnTo>
                  <a:lnTo>
                    <a:pt x="534" y="538"/>
                  </a:lnTo>
                  <a:lnTo>
                    <a:pt x="538" y="535"/>
                  </a:lnTo>
                  <a:lnTo>
                    <a:pt x="542" y="532"/>
                  </a:lnTo>
                  <a:lnTo>
                    <a:pt x="546" y="531"/>
                  </a:lnTo>
                  <a:lnTo>
                    <a:pt x="552" y="531"/>
                  </a:lnTo>
                  <a:lnTo>
                    <a:pt x="552" y="531"/>
                  </a:lnTo>
                  <a:lnTo>
                    <a:pt x="557" y="531"/>
                  </a:lnTo>
                  <a:lnTo>
                    <a:pt x="562" y="532"/>
                  </a:lnTo>
                  <a:lnTo>
                    <a:pt x="566" y="535"/>
                  </a:lnTo>
                  <a:lnTo>
                    <a:pt x="570" y="538"/>
                  </a:lnTo>
                  <a:lnTo>
                    <a:pt x="573" y="541"/>
                  </a:lnTo>
                  <a:lnTo>
                    <a:pt x="576" y="546"/>
                  </a:lnTo>
                  <a:lnTo>
                    <a:pt x="578" y="551"/>
                  </a:lnTo>
                  <a:lnTo>
                    <a:pt x="578" y="557"/>
                  </a:lnTo>
                  <a:lnTo>
                    <a:pt x="578" y="664"/>
                  </a:lnTo>
                  <a:lnTo>
                    <a:pt x="677" y="721"/>
                  </a:lnTo>
                  <a:lnTo>
                    <a:pt x="677" y="721"/>
                  </a:lnTo>
                  <a:lnTo>
                    <a:pt x="681" y="725"/>
                  </a:lnTo>
                  <a:lnTo>
                    <a:pt x="684" y="729"/>
                  </a:lnTo>
                  <a:lnTo>
                    <a:pt x="688" y="733"/>
                  </a:lnTo>
                  <a:lnTo>
                    <a:pt x="689" y="738"/>
                  </a:lnTo>
                  <a:lnTo>
                    <a:pt x="690" y="742"/>
                  </a:lnTo>
                  <a:lnTo>
                    <a:pt x="690" y="747"/>
                  </a:lnTo>
                  <a:lnTo>
                    <a:pt x="689" y="753"/>
                  </a:lnTo>
                  <a:lnTo>
                    <a:pt x="687" y="757"/>
                  </a:lnTo>
                  <a:lnTo>
                    <a:pt x="687" y="757"/>
                  </a:lnTo>
                  <a:lnTo>
                    <a:pt x="683" y="761"/>
                  </a:lnTo>
                  <a:lnTo>
                    <a:pt x="680" y="765"/>
                  </a:lnTo>
                  <a:lnTo>
                    <a:pt x="676" y="768"/>
                  </a:lnTo>
                  <a:lnTo>
                    <a:pt x="670" y="769"/>
                  </a:lnTo>
                  <a:lnTo>
                    <a:pt x="666" y="770"/>
                  </a:lnTo>
                  <a:lnTo>
                    <a:pt x="661" y="770"/>
                  </a:lnTo>
                  <a:lnTo>
                    <a:pt x="656" y="769"/>
                  </a:lnTo>
                  <a:lnTo>
                    <a:pt x="651" y="767"/>
                  </a:lnTo>
                  <a:lnTo>
                    <a:pt x="552" y="710"/>
                  </a:lnTo>
                  <a:lnTo>
                    <a:pt x="453" y="767"/>
                  </a:lnTo>
                  <a:lnTo>
                    <a:pt x="453" y="767"/>
                  </a:lnTo>
                  <a:lnTo>
                    <a:pt x="447" y="769"/>
                  </a:lnTo>
                  <a:lnTo>
                    <a:pt x="443" y="770"/>
                  </a:lnTo>
                  <a:lnTo>
                    <a:pt x="438" y="770"/>
                  </a:lnTo>
                  <a:lnTo>
                    <a:pt x="433" y="769"/>
                  </a:lnTo>
                  <a:lnTo>
                    <a:pt x="428" y="768"/>
                  </a:lnTo>
                  <a:lnTo>
                    <a:pt x="424" y="765"/>
                  </a:lnTo>
                  <a:lnTo>
                    <a:pt x="420" y="761"/>
                  </a:lnTo>
                  <a:lnTo>
                    <a:pt x="417" y="757"/>
                  </a:lnTo>
                  <a:lnTo>
                    <a:pt x="417" y="757"/>
                  </a:lnTo>
                  <a:lnTo>
                    <a:pt x="415" y="753"/>
                  </a:lnTo>
                  <a:lnTo>
                    <a:pt x="414" y="747"/>
                  </a:lnTo>
                  <a:lnTo>
                    <a:pt x="414" y="742"/>
                  </a:lnTo>
                  <a:lnTo>
                    <a:pt x="415" y="738"/>
                  </a:lnTo>
                  <a:lnTo>
                    <a:pt x="416" y="733"/>
                  </a:lnTo>
                  <a:lnTo>
                    <a:pt x="419" y="729"/>
                  </a:lnTo>
                  <a:lnTo>
                    <a:pt x="423" y="725"/>
                  </a:lnTo>
                  <a:lnTo>
                    <a:pt x="427" y="721"/>
                  </a:lnTo>
                  <a:lnTo>
                    <a:pt x="526" y="664"/>
                  </a:lnTo>
                  <a:lnTo>
                    <a:pt x="526" y="557"/>
                  </a:lnTo>
                  <a:lnTo>
                    <a:pt x="526" y="557"/>
                  </a:lnTo>
                  <a:close/>
                  <a:moveTo>
                    <a:pt x="896" y="557"/>
                  </a:moveTo>
                  <a:lnTo>
                    <a:pt x="896" y="557"/>
                  </a:lnTo>
                  <a:lnTo>
                    <a:pt x="886" y="557"/>
                  </a:lnTo>
                  <a:lnTo>
                    <a:pt x="876" y="559"/>
                  </a:lnTo>
                  <a:lnTo>
                    <a:pt x="868" y="561"/>
                  </a:lnTo>
                  <a:lnTo>
                    <a:pt x="859" y="565"/>
                  </a:lnTo>
                  <a:lnTo>
                    <a:pt x="851" y="569"/>
                  </a:lnTo>
                  <a:lnTo>
                    <a:pt x="843" y="574"/>
                  </a:lnTo>
                  <a:lnTo>
                    <a:pt x="835" y="580"/>
                  </a:lnTo>
                  <a:lnTo>
                    <a:pt x="829" y="587"/>
                  </a:lnTo>
                  <a:lnTo>
                    <a:pt x="822" y="594"/>
                  </a:lnTo>
                  <a:lnTo>
                    <a:pt x="817" y="602"/>
                  </a:lnTo>
                  <a:lnTo>
                    <a:pt x="813" y="610"/>
                  </a:lnTo>
                  <a:lnTo>
                    <a:pt x="810" y="619"/>
                  </a:lnTo>
                  <a:lnTo>
                    <a:pt x="806" y="629"/>
                  </a:lnTo>
                  <a:lnTo>
                    <a:pt x="804" y="638"/>
                  </a:lnTo>
                  <a:lnTo>
                    <a:pt x="803" y="648"/>
                  </a:lnTo>
                  <a:lnTo>
                    <a:pt x="802" y="658"/>
                  </a:lnTo>
                  <a:lnTo>
                    <a:pt x="802" y="658"/>
                  </a:lnTo>
                  <a:lnTo>
                    <a:pt x="803" y="669"/>
                  </a:lnTo>
                  <a:lnTo>
                    <a:pt x="804" y="679"/>
                  </a:lnTo>
                  <a:lnTo>
                    <a:pt x="807" y="690"/>
                  </a:lnTo>
                  <a:lnTo>
                    <a:pt x="811" y="701"/>
                  </a:lnTo>
                  <a:lnTo>
                    <a:pt x="815" y="711"/>
                  </a:lnTo>
                  <a:lnTo>
                    <a:pt x="819" y="721"/>
                  </a:lnTo>
                  <a:lnTo>
                    <a:pt x="826" y="731"/>
                  </a:lnTo>
                  <a:lnTo>
                    <a:pt x="832" y="740"/>
                  </a:lnTo>
                  <a:lnTo>
                    <a:pt x="839" y="748"/>
                  </a:lnTo>
                  <a:lnTo>
                    <a:pt x="846" y="756"/>
                  </a:lnTo>
                  <a:lnTo>
                    <a:pt x="854" y="762"/>
                  </a:lnTo>
                  <a:lnTo>
                    <a:pt x="862" y="769"/>
                  </a:lnTo>
                  <a:lnTo>
                    <a:pt x="872" y="773"/>
                  </a:lnTo>
                  <a:lnTo>
                    <a:pt x="881" y="776"/>
                  </a:lnTo>
                  <a:lnTo>
                    <a:pt x="890" y="779"/>
                  </a:lnTo>
                  <a:lnTo>
                    <a:pt x="900" y="779"/>
                  </a:lnTo>
                  <a:lnTo>
                    <a:pt x="900" y="779"/>
                  </a:lnTo>
                  <a:lnTo>
                    <a:pt x="910" y="779"/>
                  </a:lnTo>
                  <a:lnTo>
                    <a:pt x="920" y="775"/>
                  </a:lnTo>
                  <a:lnTo>
                    <a:pt x="928" y="772"/>
                  </a:lnTo>
                  <a:lnTo>
                    <a:pt x="937" y="767"/>
                  </a:lnTo>
                  <a:lnTo>
                    <a:pt x="945" y="761"/>
                  </a:lnTo>
                  <a:lnTo>
                    <a:pt x="953" y="754"/>
                  </a:lnTo>
                  <a:lnTo>
                    <a:pt x="960" y="746"/>
                  </a:lnTo>
                  <a:lnTo>
                    <a:pt x="967" y="738"/>
                  </a:lnTo>
                  <a:lnTo>
                    <a:pt x="973" y="728"/>
                  </a:lnTo>
                  <a:lnTo>
                    <a:pt x="979" y="718"/>
                  </a:lnTo>
                  <a:lnTo>
                    <a:pt x="983" y="707"/>
                  </a:lnTo>
                  <a:lnTo>
                    <a:pt x="986" y="698"/>
                  </a:lnTo>
                  <a:lnTo>
                    <a:pt x="990" y="687"/>
                  </a:lnTo>
                  <a:lnTo>
                    <a:pt x="992" y="676"/>
                  </a:lnTo>
                  <a:lnTo>
                    <a:pt x="993" y="665"/>
                  </a:lnTo>
                  <a:lnTo>
                    <a:pt x="994" y="655"/>
                  </a:lnTo>
                  <a:lnTo>
                    <a:pt x="994" y="655"/>
                  </a:lnTo>
                  <a:lnTo>
                    <a:pt x="993" y="644"/>
                  </a:lnTo>
                  <a:lnTo>
                    <a:pt x="991" y="634"/>
                  </a:lnTo>
                  <a:lnTo>
                    <a:pt x="989" y="624"/>
                  </a:lnTo>
                  <a:lnTo>
                    <a:pt x="985" y="616"/>
                  </a:lnTo>
                  <a:lnTo>
                    <a:pt x="981" y="607"/>
                  </a:lnTo>
                  <a:lnTo>
                    <a:pt x="977" y="599"/>
                  </a:lnTo>
                  <a:lnTo>
                    <a:pt x="970" y="591"/>
                  </a:lnTo>
                  <a:lnTo>
                    <a:pt x="964" y="585"/>
                  </a:lnTo>
                  <a:lnTo>
                    <a:pt x="957" y="578"/>
                  </a:lnTo>
                  <a:lnTo>
                    <a:pt x="950" y="572"/>
                  </a:lnTo>
                  <a:lnTo>
                    <a:pt x="942" y="567"/>
                  </a:lnTo>
                  <a:lnTo>
                    <a:pt x="934" y="563"/>
                  </a:lnTo>
                  <a:lnTo>
                    <a:pt x="925" y="560"/>
                  </a:lnTo>
                  <a:lnTo>
                    <a:pt x="915" y="558"/>
                  </a:lnTo>
                  <a:lnTo>
                    <a:pt x="905" y="557"/>
                  </a:lnTo>
                  <a:lnTo>
                    <a:pt x="896" y="557"/>
                  </a:lnTo>
                  <a:lnTo>
                    <a:pt x="896" y="557"/>
                  </a:lnTo>
                  <a:close/>
                  <a:moveTo>
                    <a:pt x="898" y="909"/>
                  </a:moveTo>
                  <a:lnTo>
                    <a:pt x="962" y="821"/>
                  </a:lnTo>
                  <a:lnTo>
                    <a:pt x="962" y="821"/>
                  </a:lnTo>
                  <a:lnTo>
                    <a:pt x="965" y="816"/>
                  </a:lnTo>
                  <a:lnTo>
                    <a:pt x="968" y="814"/>
                  </a:lnTo>
                  <a:lnTo>
                    <a:pt x="973" y="813"/>
                  </a:lnTo>
                  <a:lnTo>
                    <a:pt x="978" y="813"/>
                  </a:lnTo>
                  <a:lnTo>
                    <a:pt x="1046" y="825"/>
                  </a:lnTo>
                  <a:lnTo>
                    <a:pt x="1046" y="825"/>
                  </a:lnTo>
                  <a:lnTo>
                    <a:pt x="1054" y="827"/>
                  </a:lnTo>
                  <a:lnTo>
                    <a:pt x="1062" y="830"/>
                  </a:lnTo>
                  <a:lnTo>
                    <a:pt x="1068" y="835"/>
                  </a:lnTo>
                  <a:lnTo>
                    <a:pt x="1074" y="840"/>
                  </a:lnTo>
                  <a:lnTo>
                    <a:pt x="1078" y="845"/>
                  </a:lnTo>
                  <a:lnTo>
                    <a:pt x="1082" y="851"/>
                  </a:lnTo>
                  <a:lnTo>
                    <a:pt x="1084" y="855"/>
                  </a:lnTo>
                  <a:lnTo>
                    <a:pt x="1087" y="861"/>
                  </a:lnTo>
                  <a:lnTo>
                    <a:pt x="1087" y="861"/>
                  </a:lnTo>
                  <a:lnTo>
                    <a:pt x="1095" y="933"/>
                  </a:lnTo>
                  <a:lnTo>
                    <a:pt x="1102" y="987"/>
                  </a:lnTo>
                  <a:lnTo>
                    <a:pt x="1104" y="1009"/>
                  </a:lnTo>
                  <a:lnTo>
                    <a:pt x="1104" y="1032"/>
                  </a:lnTo>
                  <a:lnTo>
                    <a:pt x="1103" y="1054"/>
                  </a:lnTo>
                  <a:lnTo>
                    <a:pt x="1102" y="1077"/>
                  </a:lnTo>
                  <a:lnTo>
                    <a:pt x="1102" y="1077"/>
                  </a:lnTo>
                  <a:lnTo>
                    <a:pt x="1100" y="1083"/>
                  </a:lnTo>
                  <a:lnTo>
                    <a:pt x="1098" y="1088"/>
                  </a:lnTo>
                  <a:lnTo>
                    <a:pt x="1095" y="1092"/>
                  </a:lnTo>
                  <a:lnTo>
                    <a:pt x="1091" y="1097"/>
                  </a:lnTo>
                  <a:lnTo>
                    <a:pt x="1087" y="1100"/>
                  </a:lnTo>
                  <a:lnTo>
                    <a:pt x="1082" y="1102"/>
                  </a:lnTo>
                  <a:lnTo>
                    <a:pt x="1077" y="1104"/>
                  </a:lnTo>
                  <a:lnTo>
                    <a:pt x="1072" y="1104"/>
                  </a:lnTo>
                  <a:lnTo>
                    <a:pt x="724" y="1104"/>
                  </a:lnTo>
                  <a:lnTo>
                    <a:pt x="724" y="1104"/>
                  </a:lnTo>
                  <a:lnTo>
                    <a:pt x="719" y="1104"/>
                  </a:lnTo>
                  <a:lnTo>
                    <a:pt x="714" y="1102"/>
                  </a:lnTo>
                  <a:lnTo>
                    <a:pt x="708" y="1100"/>
                  </a:lnTo>
                  <a:lnTo>
                    <a:pt x="704" y="1097"/>
                  </a:lnTo>
                  <a:lnTo>
                    <a:pt x="701" y="1092"/>
                  </a:lnTo>
                  <a:lnTo>
                    <a:pt x="697" y="1088"/>
                  </a:lnTo>
                  <a:lnTo>
                    <a:pt x="695" y="1083"/>
                  </a:lnTo>
                  <a:lnTo>
                    <a:pt x="694" y="1077"/>
                  </a:lnTo>
                  <a:lnTo>
                    <a:pt x="694" y="1077"/>
                  </a:lnTo>
                  <a:lnTo>
                    <a:pt x="693" y="1054"/>
                  </a:lnTo>
                  <a:lnTo>
                    <a:pt x="692" y="1032"/>
                  </a:lnTo>
                  <a:lnTo>
                    <a:pt x="692" y="1009"/>
                  </a:lnTo>
                  <a:lnTo>
                    <a:pt x="694" y="987"/>
                  </a:lnTo>
                  <a:lnTo>
                    <a:pt x="700" y="933"/>
                  </a:lnTo>
                  <a:lnTo>
                    <a:pt x="709" y="861"/>
                  </a:lnTo>
                  <a:lnTo>
                    <a:pt x="709" y="861"/>
                  </a:lnTo>
                  <a:lnTo>
                    <a:pt x="711" y="855"/>
                  </a:lnTo>
                  <a:lnTo>
                    <a:pt x="714" y="851"/>
                  </a:lnTo>
                  <a:lnTo>
                    <a:pt x="717" y="845"/>
                  </a:lnTo>
                  <a:lnTo>
                    <a:pt x="722" y="840"/>
                  </a:lnTo>
                  <a:lnTo>
                    <a:pt x="728" y="835"/>
                  </a:lnTo>
                  <a:lnTo>
                    <a:pt x="734" y="830"/>
                  </a:lnTo>
                  <a:lnTo>
                    <a:pt x="742" y="827"/>
                  </a:lnTo>
                  <a:lnTo>
                    <a:pt x="750" y="825"/>
                  </a:lnTo>
                  <a:lnTo>
                    <a:pt x="818" y="813"/>
                  </a:lnTo>
                  <a:lnTo>
                    <a:pt x="818" y="813"/>
                  </a:lnTo>
                  <a:lnTo>
                    <a:pt x="822" y="813"/>
                  </a:lnTo>
                  <a:lnTo>
                    <a:pt x="827" y="814"/>
                  </a:lnTo>
                  <a:lnTo>
                    <a:pt x="831" y="816"/>
                  </a:lnTo>
                  <a:lnTo>
                    <a:pt x="834" y="821"/>
                  </a:lnTo>
                  <a:lnTo>
                    <a:pt x="898" y="909"/>
                  </a:lnTo>
                  <a:lnTo>
                    <a:pt x="898" y="9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23"/>
            <p:cNvSpPr>
              <a:spLocks/>
            </p:cNvSpPr>
            <p:nvPr/>
          </p:nvSpPr>
          <p:spPr bwMode="auto">
            <a:xfrm>
              <a:off x="9534038" y="4702954"/>
              <a:ext cx="546024" cy="547015"/>
            </a:xfrm>
            <a:custGeom>
              <a:avLst/>
              <a:gdLst>
                <a:gd name="T0" fmla="*/ 600 w 1102"/>
                <a:gd name="T1" fmla="*/ 929 h 1104"/>
                <a:gd name="T2" fmla="*/ 809 w 1102"/>
                <a:gd name="T3" fmla="*/ 836 h 1104"/>
                <a:gd name="T4" fmla="*/ 830 w 1102"/>
                <a:gd name="T5" fmla="*/ 805 h 1104"/>
                <a:gd name="T6" fmla="*/ 1099 w 1102"/>
                <a:gd name="T7" fmla="*/ 858 h 1104"/>
                <a:gd name="T8" fmla="*/ 886 w 1102"/>
                <a:gd name="T9" fmla="*/ 879 h 1104"/>
                <a:gd name="T10" fmla="*/ 871 w 1102"/>
                <a:gd name="T11" fmla="*/ 986 h 1104"/>
                <a:gd name="T12" fmla="*/ 670 w 1102"/>
                <a:gd name="T13" fmla="*/ 1076 h 1104"/>
                <a:gd name="T14" fmla="*/ 636 w 1102"/>
                <a:gd name="T15" fmla="*/ 1104 h 1104"/>
                <a:gd name="T16" fmla="*/ 388 w 1102"/>
                <a:gd name="T17" fmla="*/ 1036 h 1104"/>
                <a:gd name="T18" fmla="*/ 199 w 1102"/>
                <a:gd name="T19" fmla="*/ 690 h 1104"/>
                <a:gd name="T20" fmla="*/ 236 w 1102"/>
                <a:gd name="T21" fmla="*/ 669 h 1104"/>
                <a:gd name="T22" fmla="*/ 244 w 1102"/>
                <a:gd name="T23" fmla="*/ 543 h 1104"/>
                <a:gd name="T24" fmla="*/ 50 w 1102"/>
                <a:gd name="T25" fmla="*/ 510 h 1104"/>
                <a:gd name="T26" fmla="*/ 10 w 1102"/>
                <a:gd name="T27" fmla="*/ 536 h 1104"/>
                <a:gd name="T28" fmla="*/ 10 w 1102"/>
                <a:gd name="T29" fmla="*/ 662 h 1104"/>
                <a:gd name="T30" fmla="*/ 211 w 1102"/>
                <a:gd name="T31" fmla="*/ 900 h 1104"/>
                <a:gd name="T32" fmla="*/ 315 w 1102"/>
                <a:gd name="T33" fmla="*/ 753 h 1104"/>
                <a:gd name="T34" fmla="*/ 463 w 1102"/>
                <a:gd name="T35" fmla="*/ 691 h 1104"/>
                <a:gd name="T36" fmla="*/ 398 w 1102"/>
                <a:gd name="T37" fmla="*/ 848 h 1104"/>
                <a:gd name="T38" fmla="*/ 282 w 1102"/>
                <a:gd name="T39" fmla="*/ 979 h 1104"/>
                <a:gd name="T40" fmla="*/ 216 w 1102"/>
                <a:gd name="T41" fmla="*/ 974 h 1104"/>
                <a:gd name="T42" fmla="*/ 204 w 1102"/>
                <a:gd name="T43" fmla="*/ 910 h 1104"/>
                <a:gd name="T44" fmla="*/ 536 w 1102"/>
                <a:gd name="T45" fmla="*/ 10 h 1104"/>
                <a:gd name="T46" fmla="*/ 573 w 1102"/>
                <a:gd name="T47" fmla="*/ 55 h 1104"/>
                <a:gd name="T48" fmla="*/ 577 w 1102"/>
                <a:gd name="T49" fmla="*/ 106 h 1104"/>
                <a:gd name="T50" fmla="*/ 545 w 1102"/>
                <a:gd name="T51" fmla="*/ 166 h 1104"/>
                <a:gd name="T52" fmla="*/ 489 w 1102"/>
                <a:gd name="T53" fmla="*/ 196 h 1104"/>
                <a:gd name="T54" fmla="*/ 441 w 1102"/>
                <a:gd name="T55" fmla="*/ 179 h 1104"/>
                <a:gd name="T56" fmla="*/ 412 w 1102"/>
                <a:gd name="T57" fmla="*/ 119 h 1104"/>
                <a:gd name="T58" fmla="*/ 413 w 1102"/>
                <a:gd name="T59" fmla="*/ 62 h 1104"/>
                <a:gd name="T60" fmla="*/ 449 w 1102"/>
                <a:gd name="T61" fmla="*/ 15 h 1104"/>
                <a:gd name="T62" fmla="*/ 504 w 1102"/>
                <a:gd name="T63" fmla="*/ 1 h 1104"/>
                <a:gd name="T64" fmla="*/ 534 w 1102"/>
                <a:gd name="T65" fmla="*/ 253 h 1104"/>
                <a:gd name="T66" fmla="*/ 647 w 1102"/>
                <a:gd name="T67" fmla="*/ 356 h 1104"/>
                <a:gd name="T68" fmla="*/ 778 w 1102"/>
                <a:gd name="T69" fmla="*/ 369 h 1104"/>
                <a:gd name="T70" fmla="*/ 813 w 1102"/>
                <a:gd name="T71" fmla="*/ 394 h 1104"/>
                <a:gd name="T72" fmla="*/ 805 w 1102"/>
                <a:gd name="T73" fmla="*/ 445 h 1104"/>
                <a:gd name="T74" fmla="*/ 686 w 1102"/>
                <a:gd name="T75" fmla="*/ 462 h 1104"/>
                <a:gd name="T76" fmla="*/ 599 w 1102"/>
                <a:gd name="T77" fmla="*/ 441 h 1104"/>
                <a:gd name="T78" fmla="*/ 518 w 1102"/>
                <a:gd name="T79" fmla="*/ 528 h 1104"/>
                <a:gd name="T80" fmla="*/ 646 w 1102"/>
                <a:gd name="T81" fmla="*/ 595 h 1104"/>
                <a:gd name="T82" fmla="*/ 727 w 1102"/>
                <a:gd name="T83" fmla="*/ 705 h 1104"/>
                <a:gd name="T84" fmla="*/ 761 w 1102"/>
                <a:gd name="T85" fmla="*/ 829 h 1104"/>
                <a:gd name="T86" fmla="*/ 712 w 1102"/>
                <a:gd name="T87" fmla="*/ 869 h 1104"/>
                <a:gd name="T88" fmla="*/ 662 w 1102"/>
                <a:gd name="T89" fmla="*/ 841 h 1104"/>
                <a:gd name="T90" fmla="*/ 556 w 1102"/>
                <a:gd name="T91" fmla="*/ 687 h 1104"/>
                <a:gd name="T92" fmla="*/ 314 w 1102"/>
                <a:gd name="T93" fmla="*/ 598 h 1104"/>
                <a:gd name="T94" fmla="*/ 276 w 1102"/>
                <a:gd name="T95" fmla="*/ 547 h 1104"/>
                <a:gd name="T96" fmla="*/ 253 w 1102"/>
                <a:gd name="T97" fmla="*/ 338 h 1104"/>
                <a:gd name="T98" fmla="*/ 222 w 1102"/>
                <a:gd name="T99" fmla="*/ 391 h 1104"/>
                <a:gd name="T100" fmla="*/ 193 w 1102"/>
                <a:gd name="T101" fmla="*/ 482 h 1104"/>
                <a:gd name="T102" fmla="*/ 143 w 1102"/>
                <a:gd name="T103" fmla="*/ 479 h 1104"/>
                <a:gd name="T104" fmla="*/ 130 w 1102"/>
                <a:gd name="T105" fmla="*/ 413 h 1104"/>
                <a:gd name="T106" fmla="*/ 175 w 1102"/>
                <a:gd name="T107" fmla="*/ 281 h 1104"/>
                <a:gd name="T108" fmla="*/ 333 w 1102"/>
                <a:gd name="T109" fmla="*/ 201 h 1104"/>
                <a:gd name="T110" fmla="*/ 423 w 1102"/>
                <a:gd name="T111" fmla="*/ 21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02" h="1104">
                  <a:moveTo>
                    <a:pt x="412" y="1026"/>
                  </a:moveTo>
                  <a:lnTo>
                    <a:pt x="593" y="1026"/>
                  </a:lnTo>
                  <a:lnTo>
                    <a:pt x="593" y="948"/>
                  </a:lnTo>
                  <a:lnTo>
                    <a:pt x="593" y="948"/>
                  </a:lnTo>
                  <a:lnTo>
                    <a:pt x="594" y="942"/>
                  </a:lnTo>
                  <a:lnTo>
                    <a:pt x="596" y="935"/>
                  </a:lnTo>
                  <a:lnTo>
                    <a:pt x="600" y="929"/>
                  </a:lnTo>
                  <a:lnTo>
                    <a:pt x="603" y="924"/>
                  </a:lnTo>
                  <a:lnTo>
                    <a:pt x="608" y="919"/>
                  </a:lnTo>
                  <a:lnTo>
                    <a:pt x="615" y="917"/>
                  </a:lnTo>
                  <a:lnTo>
                    <a:pt x="621" y="915"/>
                  </a:lnTo>
                  <a:lnTo>
                    <a:pt x="628" y="914"/>
                  </a:lnTo>
                  <a:lnTo>
                    <a:pt x="809" y="914"/>
                  </a:lnTo>
                  <a:lnTo>
                    <a:pt x="809" y="836"/>
                  </a:lnTo>
                  <a:lnTo>
                    <a:pt x="809" y="836"/>
                  </a:lnTo>
                  <a:lnTo>
                    <a:pt x="810" y="830"/>
                  </a:lnTo>
                  <a:lnTo>
                    <a:pt x="812" y="823"/>
                  </a:lnTo>
                  <a:lnTo>
                    <a:pt x="815" y="817"/>
                  </a:lnTo>
                  <a:lnTo>
                    <a:pt x="819" y="811"/>
                  </a:lnTo>
                  <a:lnTo>
                    <a:pt x="824" y="807"/>
                  </a:lnTo>
                  <a:lnTo>
                    <a:pt x="830" y="805"/>
                  </a:lnTo>
                  <a:lnTo>
                    <a:pt x="837" y="803"/>
                  </a:lnTo>
                  <a:lnTo>
                    <a:pt x="843" y="802"/>
                  </a:lnTo>
                  <a:lnTo>
                    <a:pt x="1102" y="802"/>
                  </a:lnTo>
                  <a:lnTo>
                    <a:pt x="1102" y="845"/>
                  </a:lnTo>
                  <a:lnTo>
                    <a:pt x="1102" y="845"/>
                  </a:lnTo>
                  <a:lnTo>
                    <a:pt x="1101" y="851"/>
                  </a:lnTo>
                  <a:lnTo>
                    <a:pt x="1099" y="858"/>
                  </a:lnTo>
                  <a:lnTo>
                    <a:pt x="1096" y="864"/>
                  </a:lnTo>
                  <a:lnTo>
                    <a:pt x="1092" y="870"/>
                  </a:lnTo>
                  <a:lnTo>
                    <a:pt x="1087" y="874"/>
                  </a:lnTo>
                  <a:lnTo>
                    <a:pt x="1081" y="876"/>
                  </a:lnTo>
                  <a:lnTo>
                    <a:pt x="1074" y="878"/>
                  </a:lnTo>
                  <a:lnTo>
                    <a:pt x="1068" y="879"/>
                  </a:lnTo>
                  <a:lnTo>
                    <a:pt x="886" y="879"/>
                  </a:lnTo>
                  <a:lnTo>
                    <a:pt x="886" y="957"/>
                  </a:lnTo>
                  <a:lnTo>
                    <a:pt x="886" y="957"/>
                  </a:lnTo>
                  <a:lnTo>
                    <a:pt x="885" y="963"/>
                  </a:lnTo>
                  <a:lnTo>
                    <a:pt x="883" y="970"/>
                  </a:lnTo>
                  <a:lnTo>
                    <a:pt x="881" y="976"/>
                  </a:lnTo>
                  <a:lnTo>
                    <a:pt x="877" y="982"/>
                  </a:lnTo>
                  <a:lnTo>
                    <a:pt x="871" y="986"/>
                  </a:lnTo>
                  <a:lnTo>
                    <a:pt x="865" y="988"/>
                  </a:lnTo>
                  <a:lnTo>
                    <a:pt x="858" y="990"/>
                  </a:lnTo>
                  <a:lnTo>
                    <a:pt x="852" y="991"/>
                  </a:lnTo>
                  <a:lnTo>
                    <a:pt x="671" y="991"/>
                  </a:lnTo>
                  <a:lnTo>
                    <a:pt x="671" y="1069"/>
                  </a:lnTo>
                  <a:lnTo>
                    <a:pt x="671" y="1069"/>
                  </a:lnTo>
                  <a:lnTo>
                    <a:pt x="670" y="1076"/>
                  </a:lnTo>
                  <a:lnTo>
                    <a:pt x="668" y="1082"/>
                  </a:lnTo>
                  <a:lnTo>
                    <a:pt x="664" y="1088"/>
                  </a:lnTo>
                  <a:lnTo>
                    <a:pt x="661" y="1094"/>
                  </a:lnTo>
                  <a:lnTo>
                    <a:pt x="656" y="1098"/>
                  </a:lnTo>
                  <a:lnTo>
                    <a:pt x="649" y="1100"/>
                  </a:lnTo>
                  <a:lnTo>
                    <a:pt x="643" y="1103"/>
                  </a:lnTo>
                  <a:lnTo>
                    <a:pt x="636" y="1104"/>
                  </a:lnTo>
                  <a:lnTo>
                    <a:pt x="378" y="1104"/>
                  </a:lnTo>
                  <a:lnTo>
                    <a:pt x="378" y="1060"/>
                  </a:lnTo>
                  <a:lnTo>
                    <a:pt x="378" y="1060"/>
                  </a:lnTo>
                  <a:lnTo>
                    <a:pt x="379" y="1054"/>
                  </a:lnTo>
                  <a:lnTo>
                    <a:pt x="381" y="1048"/>
                  </a:lnTo>
                  <a:lnTo>
                    <a:pt x="384" y="1041"/>
                  </a:lnTo>
                  <a:lnTo>
                    <a:pt x="388" y="1036"/>
                  </a:lnTo>
                  <a:lnTo>
                    <a:pt x="393" y="1031"/>
                  </a:lnTo>
                  <a:lnTo>
                    <a:pt x="399" y="1029"/>
                  </a:lnTo>
                  <a:lnTo>
                    <a:pt x="406" y="1027"/>
                  </a:lnTo>
                  <a:lnTo>
                    <a:pt x="412" y="1026"/>
                  </a:lnTo>
                  <a:lnTo>
                    <a:pt x="412" y="1026"/>
                  </a:lnTo>
                  <a:close/>
                  <a:moveTo>
                    <a:pt x="36" y="676"/>
                  </a:moveTo>
                  <a:lnTo>
                    <a:pt x="199" y="690"/>
                  </a:lnTo>
                  <a:lnTo>
                    <a:pt x="199" y="690"/>
                  </a:lnTo>
                  <a:lnTo>
                    <a:pt x="206" y="690"/>
                  </a:lnTo>
                  <a:lnTo>
                    <a:pt x="214" y="687"/>
                  </a:lnTo>
                  <a:lnTo>
                    <a:pt x="221" y="684"/>
                  </a:lnTo>
                  <a:lnTo>
                    <a:pt x="227" y="681"/>
                  </a:lnTo>
                  <a:lnTo>
                    <a:pt x="232" y="676"/>
                  </a:lnTo>
                  <a:lnTo>
                    <a:pt x="236" y="669"/>
                  </a:lnTo>
                  <a:lnTo>
                    <a:pt x="240" y="662"/>
                  </a:lnTo>
                  <a:lnTo>
                    <a:pt x="241" y="654"/>
                  </a:lnTo>
                  <a:lnTo>
                    <a:pt x="248" y="566"/>
                  </a:lnTo>
                  <a:lnTo>
                    <a:pt x="248" y="566"/>
                  </a:lnTo>
                  <a:lnTo>
                    <a:pt x="248" y="557"/>
                  </a:lnTo>
                  <a:lnTo>
                    <a:pt x="247" y="549"/>
                  </a:lnTo>
                  <a:lnTo>
                    <a:pt x="244" y="543"/>
                  </a:lnTo>
                  <a:lnTo>
                    <a:pt x="240" y="536"/>
                  </a:lnTo>
                  <a:lnTo>
                    <a:pt x="234" y="531"/>
                  </a:lnTo>
                  <a:lnTo>
                    <a:pt x="228" y="528"/>
                  </a:lnTo>
                  <a:lnTo>
                    <a:pt x="221" y="525"/>
                  </a:lnTo>
                  <a:lnTo>
                    <a:pt x="213" y="524"/>
                  </a:lnTo>
                  <a:lnTo>
                    <a:pt x="50" y="510"/>
                  </a:lnTo>
                  <a:lnTo>
                    <a:pt x="50" y="510"/>
                  </a:lnTo>
                  <a:lnTo>
                    <a:pt x="42" y="510"/>
                  </a:lnTo>
                  <a:lnTo>
                    <a:pt x="35" y="511"/>
                  </a:lnTo>
                  <a:lnTo>
                    <a:pt x="28" y="514"/>
                  </a:lnTo>
                  <a:lnTo>
                    <a:pt x="22" y="518"/>
                  </a:lnTo>
                  <a:lnTo>
                    <a:pt x="16" y="524"/>
                  </a:lnTo>
                  <a:lnTo>
                    <a:pt x="12" y="530"/>
                  </a:lnTo>
                  <a:lnTo>
                    <a:pt x="10" y="536"/>
                  </a:lnTo>
                  <a:lnTo>
                    <a:pt x="8" y="544"/>
                  </a:lnTo>
                  <a:lnTo>
                    <a:pt x="0" y="634"/>
                  </a:lnTo>
                  <a:lnTo>
                    <a:pt x="0" y="634"/>
                  </a:lnTo>
                  <a:lnTo>
                    <a:pt x="0" y="641"/>
                  </a:lnTo>
                  <a:lnTo>
                    <a:pt x="2" y="649"/>
                  </a:lnTo>
                  <a:lnTo>
                    <a:pt x="6" y="655"/>
                  </a:lnTo>
                  <a:lnTo>
                    <a:pt x="10" y="662"/>
                  </a:lnTo>
                  <a:lnTo>
                    <a:pt x="15" y="667"/>
                  </a:lnTo>
                  <a:lnTo>
                    <a:pt x="21" y="671"/>
                  </a:lnTo>
                  <a:lnTo>
                    <a:pt x="28" y="674"/>
                  </a:lnTo>
                  <a:lnTo>
                    <a:pt x="36" y="676"/>
                  </a:lnTo>
                  <a:lnTo>
                    <a:pt x="36" y="676"/>
                  </a:lnTo>
                  <a:close/>
                  <a:moveTo>
                    <a:pt x="211" y="900"/>
                  </a:moveTo>
                  <a:lnTo>
                    <a:pt x="211" y="900"/>
                  </a:lnTo>
                  <a:lnTo>
                    <a:pt x="263" y="839"/>
                  </a:lnTo>
                  <a:lnTo>
                    <a:pt x="282" y="815"/>
                  </a:lnTo>
                  <a:lnTo>
                    <a:pt x="289" y="804"/>
                  </a:lnTo>
                  <a:lnTo>
                    <a:pt x="297" y="792"/>
                  </a:lnTo>
                  <a:lnTo>
                    <a:pt x="303" y="780"/>
                  </a:lnTo>
                  <a:lnTo>
                    <a:pt x="310" y="767"/>
                  </a:lnTo>
                  <a:lnTo>
                    <a:pt x="315" y="753"/>
                  </a:lnTo>
                  <a:lnTo>
                    <a:pt x="320" y="737"/>
                  </a:lnTo>
                  <a:lnTo>
                    <a:pt x="331" y="700"/>
                  </a:lnTo>
                  <a:lnTo>
                    <a:pt x="342" y="653"/>
                  </a:lnTo>
                  <a:lnTo>
                    <a:pt x="342" y="653"/>
                  </a:lnTo>
                  <a:lnTo>
                    <a:pt x="451" y="687"/>
                  </a:lnTo>
                  <a:lnTo>
                    <a:pt x="451" y="687"/>
                  </a:lnTo>
                  <a:lnTo>
                    <a:pt x="463" y="691"/>
                  </a:lnTo>
                  <a:lnTo>
                    <a:pt x="463" y="691"/>
                  </a:lnTo>
                  <a:lnTo>
                    <a:pt x="444" y="745"/>
                  </a:lnTo>
                  <a:lnTo>
                    <a:pt x="428" y="786"/>
                  </a:lnTo>
                  <a:lnTo>
                    <a:pt x="421" y="804"/>
                  </a:lnTo>
                  <a:lnTo>
                    <a:pt x="413" y="820"/>
                  </a:lnTo>
                  <a:lnTo>
                    <a:pt x="406" y="834"/>
                  </a:lnTo>
                  <a:lnTo>
                    <a:pt x="398" y="848"/>
                  </a:lnTo>
                  <a:lnTo>
                    <a:pt x="388" y="861"/>
                  </a:lnTo>
                  <a:lnTo>
                    <a:pt x="379" y="874"/>
                  </a:lnTo>
                  <a:lnTo>
                    <a:pt x="356" y="901"/>
                  </a:lnTo>
                  <a:lnTo>
                    <a:pt x="328" y="932"/>
                  </a:lnTo>
                  <a:lnTo>
                    <a:pt x="291" y="971"/>
                  </a:lnTo>
                  <a:lnTo>
                    <a:pt x="291" y="971"/>
                  </a:lnTo>
                  <a:lnTo>
                    <a:pt x="282" y="979"/>
                  </a:lnTo>
                  <a:lnTo>
                    <a:pt x="272" y="985"/>
                  </a:lnTo>
                  <a:lnTo>
                    <a:pt x="262" y="988"/>
                  </a:lnTo>
                  <a:lnTo>
                    <a:pt x="251" y="988"/>
                  </a:lnTo>
                  <a:lnTo>
                    <a:pt x="242" y="988"/>
                  </a:lnTo>
                  <a:lnTo>
                    <a:pt x="232" y="985"/>
                  </a:lnTo>
                  <a:lnTo>
                    <a:pt x="223" y="981"/>
                  </a:lnTo>
                  <a:lnTo>
                    <a:pt x="216" y="974"/>
                  </a:lnTo>
                  <a:lnTo>
                    <a:pt x="208" y="968"/>
                  </a:lnTo>
                  <a:lnTo>
                    <a:pt x="203" y="959"/>
                  </a:lnTo>
                  <a:lnTo>
                    <a:pt x="199" y="950"/>
                  </a:lnTo>
                  <a:lnTo>
                    <a:pt x="198" y="941"/>
                  </a:lnTo>
                  <a:lnTo>
                    <a:pt x="197" y="931"/>
                  </a:lnTo>
                  <a:lnTo>
                    <a:pt x="199" y="920"/>
                  </a:lnTo>
                  <a:lnTo>
                    <a:pt x="204" y="910"/>
                  </a:lnTo>
                  <a:lnTo>
                    <a:pt x="211" y="900"/>
                  </a:lnTo>
                  <a:lnTo>
                    <a:pt x="211" y="900"/>
                  </a:lnTo>
                  <a:close/>
                  <a:moveTo>
                    <a:pt x="512" y="2"/>
                  </a:moveTo>
                  <a:lnTo>
                    <a:pt x="512" y="2"/>
                  </a:lnTo>
                  <a:lnTo>
                    <a:pt x="521" y="4"/>
                  </a:lnTo>
                  <a:lnTo>
                    <a:pt x="529" y="7"/>
                  </a:lnTo>
                  <a:lnTo>
                    <a:pt x="536" y="10"/>
                  </a:lnTo>
                  <a:lnTo>
                    <a:pt x="544" y="16"/>
                  </a:lnTo>
                  <a:lnTo>
                    <a:pt x="550" y="20"/>
                  </a:lnTo>
                  <a:lnTo>
                    <a:pt x="556" y="27"/>
                  </a:lnTo>
                  <a:lnTo>
                    <a:pt x="561" y="33"/>
                  </a:lnTo>
                  <a:lnTo>
                    <a:pt x="565" y="39"/>
                  </a:lnTo>
                  <a:lnTo>
                    <a:pt x="570" y="47"/>
                  </a:lnTo>
                  <a:lnTo>
                    <a:pt x="573" y="55"/>
                  </a:lnTo>
                  <a:lnTo>
                    <a:pt x="576" y="62"/>
                  </a:lnTo>
                  <a:lnTo>
                    <a:pt x="577" y="71"/>
                  </a:lnTo>
                  <a:lnTo>
                    <a:pt x="578" y="79"/>
                  </a:lnTo>
                  <a:lnTo>
                    <a:pt x="579" y="88"/>
                  </a:lnTo>
                  <a:lnTo>
                    <a:pt x="578" y="98"/>
                  </a:lnTo>
                  <a:lnTo>
                    <a:pt x="577" y="106"/>
                  </a:lnTo>
                  <a:lnTo>
                    <a:pt x="577" y="106"/>
                  </a:lnTo>
                  <a:lnTo>
                    <a:pt x="575" y="115"/>
                  </a:lnTo>
                  <a:lnTo>
                    <a:pt x="572" y="125"/>
                  </a:lnTo>
                  <a:lnTo>
                    <a:pt x="567" y="133"/>
                  </a:lnTo>
                  <a:lnTo>
                    <a:pt x="563" y="142"/>
                  </a:lnTo>
                  <a:lnTo>
                    <a:pt x="558" y="149"/>
                  </a:lnTo>
                  <a:lnTo>
                    <a:pt x="551" y="158"/>
                  </a:lnTo>
                  <a:lnTo>
                    <a:pt x="545" y="166"/>
                  </a:lnTo>
                  <a:lnTo>
                    <a:pt x="538" y="172"/>
                  </a:lnTo>
                  <a:lnTo>
                    <a:pt x="531" y="179"/>
                  </a:lnTo>
                  <a:lnTo>
                    <a:pt x="522" y="184"/>
                  </a:lnTo>
                  <a:lnTo>
                    <a:pt x="515" y="188"/>
                  </a:lnTo>
                  <a:lnTo>
                    <a:pt x="506" y="192"/>
                  </a:lnTo>
                  <a:lnTo>
                    <a:pt x="497" y="195"/>
                  </a:lnTo>
                  <a:lnTo>
                    <a:pt x="489" y="196"/>
                  </a:lnTo>
                  <a:lnTo>
                    <a:pt x="480" y="196"/>
                  </a:lnTo>
                  <a:lnTo>
                    <a:pt x="471" y="195"/>
                  </a:lnTo>
                  <a:lnTo>
                    <a:pt x="471" y="195"/>
                  </a:lnTo>
                  <a:lnTo>
                    <a:pt x="464" y="193"/>
                  </a:lnTo>
                  <a:lnTo>
                    <a:pt x="455" y="188"/>
                  </a:lnTo>
                  <a:lnTo>
                    <a:pt x="449" y="184"/>
                  </a:lnTo>
                  <a:lnTo>
                    <a:pt x="441" y="179"/>
                  </a:lnTo>
                  <a:lnTo>
                    <a:pt x="436" y="171"/>
                  </a:lnTo>
                  <a:lnTo>
                    <a:pt x="430" y="165"/>
                  </a:lnTo>
                  <a:lnTo>
                    <a:pt x="425" y="156"/>
                  </a:lnTo>
                  <a:lnTo>
                    <a:pt x="421" y="147"/>
                  </a:lnTo>
                  <a:lnTo>
                    <a:pt x="418" y="139"/>
                  </a:lnTo>
                  <a:lnTo>
                    <a:pt x="414" y="129"/>
                  </a:lnTo>
                  <a:lnTo>
                    <a:pt x="412" y="119"/>
                  </a:lnTo>
                  <a:lnTo>
                    <a:pt x="410" y="110"/>
                  </a:lnTo>
                  <a:lnTo>
                    <a:pt x="409" y="100"/>
                  </a:lnTo>
                  <a:lnTo>
                    <a:pt x="409" y="90"/>
                  </a:lnTo>
                  <a:lnTo>
                    <a:pt x="410" y="80"/>
                  </a:lnTo>
                  <a:lnTo>
                    <a:pt x="411" y="71"/>
                  </a:lnTo>
                  <a:lnTo>
                    <a:pt x="411" y="71"/>
                  </a:lnTo>
                  <a:lnTo>
                    <a:pt x="413" y="62"/>
                  </a:lnTo>
                  <a:lnTo>
                    <a:pt x="416" y="54"/>
                  </a:lnTo>
                  <a:lnTo>
                    <a:pt x="421" y="46"/>
                  </a:lnTo>
                  <a:lnTo>
                    <a:pt x="425" y="38"/>
                  </a:lnTo>
                  <a:lnTo>
                    <a:pt x="430" y="32"/>
                  </a:lnTo>
                  <a:lnTo>
                    <a:pt x="436" y="25"/>
                  </a:lnTo>
                  <a:lnTo>
                    <a:pt x="442" y="20"/>
                  </a:lnTo>
                  <a:lnTo>
                    <a:pt x="449" y="15"/>
                  </a:lnTo>
                  <a:lnTo>
                    <a:pt x="455" y="10"/>
                  </a:lnTo>
                  <a:lnTo>
                    <a:pt x="463" y="7"/>
                  </a:lnTo>
                  <a:lnTo>
                    <a:pt x="470" y="4"/>
                  </a:lnTo>
                  <a:lnTo>
                    <a:pt x="479" y="2"/>
                  </a:lnTo>
                  <a:lnTo>
                    <a:pt x="487" y="1"/>
                  </a:lnTo>
                  <a:lnTo>
                    <a:pt x="495" y="0"/>
                  </a:lnTo>
                  <a:lnTo>
                    <a:pt x="504" y="1"/>
                  </a:lnTo>
                  <a:lnTo>
                    <a:pt x="512" y="2"/>
                  </a:lnTo>
                  <a:lnTo>
                    <a:pt x="512" y="2"/>
                  </a:lnTo>
                  <a:close/>
                  <a:moveTo>
                    <a:pt x="503" y="239"/>
                  </a:moveTo>
                  <a:lnTo>
                    <a:pt x="503" y="239"/>
                  </a:lnTo>
                  <a:lnTo>
                    <a:pt x="510" y="242"/>
                  </a:lnTo>
                  <a:lnTo>
                    <a:pt x="522" y="246"/>
                  </a:lnTo>
                  <a:lnTo>
                    <a:pt x="534" y="253"/>
                  </a:lnTo>
                  <a:lnTo>
                    <a:pt x="539" y="257"/>
                  </a:lnTo>
                  <a:lnTo>
                    <a:pt x="545" y="262"/>
                  </a:lnTo>
                  <a:lnTo>
                    <a:pt x="545" y="262"/>
                  </a:lnTo>
                  <a:lnTo>
                    <a:pt x="614" y="330"/>
                  </a:lnTo>
                  <a:lnTo>
                    <a:pt x="627" y="340"/>
                  </a:lnTo>
                  <a:lnTo>
                    <a:pt x="637" y="349"/>
                  </a:lnTo>
                  <a:lnTo>
                    <a:pt x="647" y="356"/>
                  </a:lnTo>
                  <a:lnTo>
                    <a:pt x="657" y="362"/>
                  </a:lnTo>
                  <a:lnTo>
                    <a:pt x="667" y="366"/>
                  </a:lnTo>
                  <a:lnTo>
                    <a:pt x="677" y="368"/>
                  </a:lnTo>
                  <a:lnTo>
                    <a:pt x="688" y="370"/>
                  </a:lnTo>
                  <a:lnTo>
                    <a:pt x="701" y="372"/>
                  </a:lnTo>
                  <a:lnTo>
                    <a:pt x="733" y="372"/>
                  </a:lnTo>
                  <a:lnTo>
                    <a:pt x="778" y="369"/>
                  </a:lnTo>
                  <a:lnTo>
                    <a:pt x="778" y="369"/>
                  </a:lnTo>
                  <a:lnTo>
                    <a:pt x="786" y="370"/>
                  </a:lnTo>
                  <a:lnTo>
                    <a:pt x="794" y="373"/>
                  </a:lnTo>
                  <a:lnTo>
                    <a:pt x="800" y="376"/>
                  </a:lnTo>
                  <a:lnTo>
                    <a:pt x="807" y="381"/>
                  </a:lnTo>
                  <a:lnTo>
                    <a:pt x="810" y="388"/>
                  </a:lnTo>
                  <a:lnTo>
                    <a:pt x="813" y="394"/>
                  </a:lnTo>
                  <a:lnTo>
                    <a:pt x="815" y="402"/>
                  </a:lnTo>
                  <a:lnTo>
                    <a:pt x="816" y="409"/>
                  </a:lnTo>
                  <a:lnTo>
                    <a:pt x="816" y="418"/>
                  </a:lnTo>
                  <a:lnTo>
                    <a:pt x="814" y="425"/>
                  </a:lnTo>
                  <a:lnTo>
                    <a:pt x="812" y="432"/>
                  </a:lnTo>
                  <a:lnTo>
                    <a:pt x="809" y="438"/>
                  </a:lnTo>
                  <a:lnTo>
                    <a:pt x="805" y="445"/>
                  </a:lnTo>
                  <a:lnTo>
                    <a:pt x="798" y="449"/>
                  </a:lnTo>
                  <a:lnTo>
                    <a:pt x="792" y="452"/>
                  </a:lnTo>
                  <a:lnTo>
                    <a:pt x="784" y="453"/>
                  </a:lnTo>
                  <a:lnTo>
                    <a:pt x="784" y="453"/>
                  </a:lnTo>
                  <a:lnTo>
                    <a:pt x="738" y="459"/>
                  </a:lnTo>
                  <a:lnTo>
                    <a:pt x="701" y="462"/>
                  </a:lnTo>
                  <a:lnTo>
                    <a:pt x="686" y="462"/>
                  </a:lnTo>
                  <a:lnTo>
                    <a:pt x="671" y="462"/>
                  </a:lnTo>
                  <a:lnTo>
                    <a:pt x="658" y="462"/>
                  </a:lnTo>
                  <a:lnTo>
                    <a:pt x="646" y="460"/>
                  </a:lnTo>
                  <a:lnTo>
                    <a:pt x="634" y="457"/>
                  </a:lnTo>
                  <a:lnTo>
                    <a:pt x="622" y="452"/>
                  </a:lnTo>
                  <a:lnTo>
                    <a:pt x="610" y="447"/>
                  </a:lnTo>
                  <a:lnTo>
                    <a:pt x="599" y="441"/>
                  </a:lnTo>
                  <a:lnTo>
                    <a:pt x="586" y="431"/>
                  </a:lnTo>
                  <a:lnTo>
                    <a:pt x="571" y="421"/>
                  </a:lnTo>
                  <a:lnTo>
                    <a:pt x="538" y="393"/>
                  </a:lnTo>
                  <a:lnTo>
                    <a:pt x="516" y="514"/>
                  </a:lnTo>
                  <a:lnTo>
                    <a:pt x="516" y="514"/>
                  </a:lnTo>
                  <a:lnTo>
                    <a:pt x="516" y="521"/>
                  </a:lnTo>
                  <a:lnTo>
                    <a:pt x="518" y="528"/>
                  </a:lnTo>
                  <a:lnTo>
                    <a:pt x="521" y="533"/>
                  </a:lnTo>
                  <a:lnTo>
                    <a:pt x="526" y="538"/>
                  </a:lnTo>
                  <a:lnTo>
                    <a:pt x="526" y="538"/>
                  </a:lnTo>
                  <a:lnTo>
                    <a:pt x="575" y="558"/>
                  </a:lnTo>
                  <a:lnTo>
                    <a:pt x="614" y="576"/>
                  </a:lnTo>
                  <a:lnTo>
                    <a:pt x="631" y="585"/>
                  </a:lnTo>
                  <a:lnTo>
                    <a:pt x="646" y="595"/>
                  </a:lnTo>
                  <a:lnTo>
                    <a:pt x="660" y="604"/>
                  </a:lnTo>
                  <a:lnTo>
                    <a:pt x="673" y="616"/>
                  </a:lnTo>
                  <a:lnTo>
                    <a:pt x="685" y="629"/>
                  </a:lnTo>
                  <a:lnTo>
                    <a:pt x="696" y="644"/>
                  </a:lnTo>
                  <a:lnTo>
                    <a:pt x="706" y="662"/>
                  </a:lnTo>
                  <a:lnTo>
                    <a:pt x="716" y="682"/>
                  </a:lnTo>
                  <a:lnTo>
                    <a:pt x="727" y="705"/>
                  </a:lnTo>
                  <a:lnTo>
                    <a:pt x="738" y="732"/>
                  </a:lnTo>
                  <a:lnTo>
                    <a:pt x="748" y="762"/>
                  </a:lnTo>
                  <a:lnTo>
                    <a:pt x="759" y="796"/>
                  </a:lnTo>
                  <a:lnTo>
                    <a:pt x="759" y="796"/>
                  </a:lnTo>
                  <a:lnTo>
                    <a:pt x="762" y="808"/>
                  </a:lnTo>
                  <a:lnTo>
                    <a:pt x="764" y="819"/>
                  </a:lnTo>
                  <a:lnTo>
                    <a:pt x="761" y="829"/>
                  </a:lnTo>
                  <a:lnTo>
                    <a:pt x="758" y="837"/>
                  </a:lnTo>
                  <a:lnTo>
                    <a:pt x="753" y="846"/>
                  </a:lnTo>
                  <a:lnTo>
                    <a:pt x="746" y="852"/>
                  </a:lnTo>
                  <a:lnTo>
                    <a:pt x="739" y="859"/>
                  </a:lnTo>
                  <a:lnTo>
                    <a:pt x="730" y="863"/>
                  </a:lnTo>
                  <a:lnTo>
                    <a:pt x="722" y="866"/>
                  </a:lnTo>
                  <a:lnTo>
                    <a:pt x="712" y="869"/>
                  </a:lnTo>
                  <a:lnTo>
                    <a:pt x="702" y="869"/>
                  </a:lnTo>
                  <a:lnTo>
                    <a:pt x="692" y="866"/>
                  </a:lnTo>
                  <a:lnTo>
                    <a:pt x="684" y="863"/>
                  </a:lnTo>
                  <a:lnTo>
                    <a:pt x="675" y="858"/>
                  </a:lnTo>
                  <a:lnTo>
                    <a:pt x="669" y="850"/>
                  </a:lnTo>
                  <a:lnTo>
                    <a:pt x="662" y="841"/>
                  </a:lnTo>
                  <a:lnTo>
                    <a:pt x="662" y="841"/>
                  </a:lnTo>
                  <a:lnTo>
                    <a:pt x="645" y="807"/>
                  </a:lnTo>
                  <a:lnTo>
                    <a:pt x="629" y="778"/>
                  </a:lnTo>
                  <a:lnTo>
                    <a:pt x="614" y="754"/>
                  </a:lnTo>
                  <a:lnTo>
                    <a:pt x="600" y="733"/>
                  </a:lnTo>
                  <a:lnTo>
                    <a:pt x="586" y="715"/>
                  </a:lnTo>
                  <a:lnTo>
                    <a:pt x="571" y="700"/>
                  </a:lnTo>
                  <a:lnTo>
                    <a:pt x="556" y="687"/>
                  </a:lnTo>
                  <a:lnTo>
                    <a:pt x="539" y="677"/>
                  </a:lnTo>
                  <a:lnTo>
                    <a:pt x="521" y="668"/>
                  </a:lnTo>
                  <a:lnTo>
                    <a:pt x="502" y="659"/>
                  </a:lnTo>
                  <a:lnTo>
                    <a:pt x="479" y="651"/>
                  </a:lnTo>
                  <a:lnTo>
                    <a:pt x="453" y="642"/>
                  </a:lnTo>
                  <a:lnTo>
                    <a:pt x="393" y="624"/>
                  </a:lnTo>
                  <a:lnTo>
                    <a:pt x="314" y="598"/>
                  </a:lnTo>
                  <a:lnTo>
                    <a:pt x="314" y="598"/>
                  </a:lnTo>
                  <a:lnTo>
                    <a:pt x="303" y="591"/>
                  </a:lnTo>
                  <a:lnTo>
                    <a:pt x="296" y="584"/>
                  </a:lnTo>
                  <a:lnTo>
                    <a:pt x="288" y="576"/>
                  </a:lnTo>
                  <a:lnTo>
                    <a:pt x="283" y="567"/>
                  </a:lnTo>
                  <a:lnTo>
                    <a:pt x="278" y="557"/>
                  </a:lnTo>
                  <a:lnTo>
                    <a:pt x="276" y="547"/>
                  </a:lnTo>
                  <a:lnTo>
                    <a:pt x="274" y="535"/>
                  </a:lnTo>
                  <a:lnTo>
                    <a:pt x="274" y="525"/>
                  </a:lnTo>
                  <a:lnTo>
                    <a:pt x="312" y="317"/>
                  </a:lnTo>
                  <a:lnTo>
                    <a:pt x="312" y="317"/>
                  </a:lnTo>
                  <a:lnTo>
                    <a:pt x="283" y="326"/>
                  </a:lnTo>
                  <a:lnTo>
                    <a:pt x="261" y="334"/>
                  </a:lnTo>
                  <a:lnTo>
                    <a:pt x="253" y="338"/>
                  </a:lnTo>
                  <a:lnTo>
                    <a:pt x="245" y="344"/>
                  </a:lnTo>
                  <a:lnTo>
                    <a:pt x="240" y="349"/>
                  </a:lnTo>
                  <a:lnTo>
                    <a:pt x="235" y="354"/>
                  </a:lnTo>
                  <a:lnTo>
                    <a:pt x="231" y="362"/>
                  </a:lnTo>
                  <a:lnTo>
                    <a:pt x="228" y="370"/>
                  </a:lnTo>
                  <a:lnTo>
                    <a:pt x="225" y="380"/>
                  </a:lnTo>
                  <a:lnTo>
                    <a:pt x="222" y="391"/>
                  </a:lnTo>
                  <a:lnTo>
                    <a:pt x="217" y="420"/>
                  </a:lnTo>
                  <a:lnTo>
                    <a:pt x="211" y="458"/>
                  </a:lnTo>
                  <a:lnTo>
                    <a:pt x="211" y="458"/>
                  </a:lnTo>
                  <a:lnTo>
                    <a:pt x="208" y="465"/>
                  </a:lnTo>
                  <a:lnTo>
                    <a:pt x="205" y="472"/>
                  </a:lnTo>
                  <a:lnTo>
                    <a:pt x="200" y="477"/>
                  </a:lnTo>
                  <a:lnTo>
                    <a:pt x="193" y="482"/>
                  </a:lnTo>
                  <a:lnTo>
                    <a:pt x="187" y="485"/>
                  </a:lnTo>
                  <a:lnTo>
                    <a:pt x="179" y="487"/>
                  </a:lnTo>
                  <a:lnTo>
                    <a:pt x="172" y="488"/>
                  </a:lnTo>
                  <a:lnTo>
                    <a:pt x="164" y="487"/>
                  </a:lnTo>
                  <a:lnTo>
                    <a:pt x="157" y="486"/>
                  </a:lnTo>
                  <a:lnTo>
                    <a:pt x="149" y="483"/>
                  </a:lnTo>
                  <a:lnTo>
                    <a:pt x="143" y="479"/>
                  </a:lnTo>
                  <a:lnTo>
                    <a:pt x="136" y="474"/>
                  </a:lnTo>
                  <a:lnTo>
                    <a:pt x="132" y="467"/>
                  </a:lnTo>
                  <a:lnTo>
                    <a:pt x="129" y="461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26" y="443"/>
                  </a:lnTo>
                  <a:lnTo>
                    <a:pt x="130" y="413"/>
                  </a:lnTo>
                  <a:lnTo>
                    <a:pt x="134" y="386"/>
                  </a:lnTo>
                  <a:lnTo>
                    <a:pt x="138" y="362"/>
                  </a:lnTo>
                  <a:lnTo>
                    <a:pt x="143" y="341"/>
                  </a:lnTo>
                  <a:lnTo>
                    <a:pt x="149" y="323"/>
                  </a:lnTo>
                  <a:lnTo>
                    <a:pt x="157" y="307"/>
                  </a:lnTo>
                  <a:lnTo>
                    <a:pt x="165" y="293"/>
                  </a:lnTo>
                  <a:lnTo>
                    <a:pt x="175" y="281"/>
                  </a:lnTo>
                  <a:lnTo>
                    <a:pt x="187" y="269"/>
                  </a:lnTo>
                  <a:lnTo>
                    <a:pt x="201" y="259"/>
                  </a:lnTo>
                  <a:lnTo>
                    <a:pt x="216" y="250"/>
                  </a:lnTo>
                  <a:lnTo>
                    <a:pt x="234" y="241"/>
                  </a:lnTo>
                  <a:lnTo>
                    <a:pt x="255" y="231"/>
                  </a:lnTo>
                  <a:lnTo>
                    <a:pt x="278" y="223"/>
                  </a:lnTo>
                  <a:lnTo>
                    <a:pt x="333" y="201"/>
                  </a:lnTo>
                  <a:lnTo>
                    <a:pt x="333" y="201"/>
                  </a:lnTo>
                  <a:lnTo>
                    <a:pt x="343" y="199"/>
                  </a:lnTo>
                  <a:lnTo>
                    <a:pt x="355" y="199"/>
                  </a:lnTo>
                  <a:lnTo>
                    <a:pt x="369" y="200"/>
                  </a:lnTo>
                  <a:lnTo>
                    <a:pt x="382" y="202"/>
                  </a:lnTo>
                  <a:lnTo>
                    <a:pt x="407" y="208"/>
                  </a:lnTo>
                  <a:lnTo>
                    <a:pt x="423" y="213"/>
                  </a:lnTo>
                  <a:lnTo>
                    <a:pt x="472" y="300"/>
                  </a:lnTo>
                  <a:lnTo>
                    <a:pt x="503" y="239"/>
                  </a:lnTo>
                  <a:lnTo>
                    <a:pt x="503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TextBox 26"/>
            <p:cNvSpPr txBox="1">
              <a:spLocks/>
            </p:cNvSpPr>
            <p:nvPr/>
          </p:nvSpPr>
          <p:spPr bwMode="auto">
            <a:xfrm>
              <a:off x="5547958" y="3014154"/>
              <a:ext cx="1231106" cy="2462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Autofit/>
              <a:sp3d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TW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研究方法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" name="Group 24"/>
            <p:cNvGrpSpPr/>
            <p:nvPr/>
          </p:nvGrpSpPr>
          <p:grpSpPr>
            <a:xfrm>
              <a:off x="1180310" y="1742176"/>
              <a:ext cx="3758021" cy="2543958"/>
              <a:chOff x="8186486" y="2038800"/>
              <a:chExt cx="2814386" cy="2543958"/>
            </a:xfrm>
          </p:grpSpPr>
          <p:sp>
            <p:nvSpPr>
              <p:cNvPr id="21" name="TextBox 32"/>
              <p:cNvSpPr txBox="1"/>
              <p:nvPr/>
            </p:nvSpPr>
            <p:spPr>
              <a:xfrm>
                <a:off x="8186486" y="2038800"/>
                <a:ext cx="2198693" cy="388225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Autofit/>
              </a:bodyPr>
              <a:lstStyle/>
              <a:p>
                <a:pPr algn="r"/>
                <a:r>
                  <a:rPr lang="zh-TW" altLang="en-US" sz="2800" b="1" dirty="0" smtClean="0">
                    <a:solidFill>
                      <a:schemeClr val="accent1">
                        <a:lumMod val="100000"/>
                      </a:schemeClr>
                    </a:solidFill>
                  </a:rPr>
                  <a:t>觀察法</a:t>
                </a:r>
                <a:endParaRPr lang="zh-CN" altLang="en-US" sz="28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" name="TextBox 33"/>
              <p:cNvSpPr txBox="1">
                <a:spLocks/>
              </p:cNvSpPr>
              <p:nvPr/>
            </p:nvSpPr>
            <p:spPr>
              <a:xfrm>
                <a:off x="8498840" y="2562555"/>
                <a:ext cx="2502032" cy="2020203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Autofit/>
              </a:bodyPr>
              <a:lstStyle/>
              <a:p>
                <a:pPr>
                  <a:lnSpc>
                    <a:spcPct val="120000"/>
                  </a:lnSpc>
                  <a:buFont typeface="Wingdings" pitchFamily="2" charset="2"/>
                  <a:buChar char="u"/>
                </a:pPr>
                <a:r>
                  <a:rPr lang="zh-TW" altLang="en-US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日期與時間：</a:t>
                </a:r>
                <a:r>
                  <a:rPr lang="en-US" altLang="zh-TW" sz="1600" dirty="0" smtClean="0"/>
                  <a:t> 107</a:t>
                </a:r>
                <a:r>
                  <a:rPr lang="zh-TW" altLang="zh-TW" sz="1600" dirty="0" smtClean="0"/>
                  <a:t>年</a:t>
                </a:r>
                <a:r>
                  <a:rPr lang="en-US" altLang="zh-TW" sz="1600" dirty="0" smtClean="0"/>
                  <a:t>5</a:t>
                </a:r>
                <a:r>
                  <a:rPr lang="zh-TW" altLang="zh-TW" sz="1600" dirty="0" smtClean="0"/>
                  <a:t>月</a:t>
                </a:r>
                <a:r>
                  <a:rPr lang="en-US" altLang="zh-TW" sz="1600" dirty="0" smtClean="0"/>
                  <a:t>18</a:t>
                </a:r>
                <a:r>
                  <a:rPr lang="zh-TW" altLang="en-US" sz="1600" dirty="0" smtClean="0"/>
                  <a:t>日  </a:t>
                </a:r>
                <a:r>
                  <a:rPr lang="zh-TW" altLang="zh-TW" sz="1600" dirty="0" smtClean="0"/>
                  <a:t>（五）</a:t>
                </a:r>
                <a:r>
                  <a:rPr lang="en-US" altLang="zh-TW" sz="1600" dirty="0" smtClean="0"/>
                  <a:t>PM7:30~7:50</a:t>
                </a:r>
                <a:endParaRPr lang="en-US" altLang="zh-TW" sz="1600" dirty="0" smtClean="0">
                  <a:solidFill>
                    <a:schemeClr val="dk1">
                      <a:lumMod val="100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u"/>
                </a:pPr>
                <a:r>
                  <a:rPr lang="zh-TW" altLang="en-US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研究觀察對象：</a:t>
                </a:r>
                <a:r>
                  <a:rPr lang="zh-TW" altLang="zh-TW" sz="1600" dirty="0" smtClean="0"/>
                  <a:t>第一家烤肉店、林記燒番麥、臭薯條及妙不可果汁店</a:t>
                </a:r>
                <a:endParaRPr lang="en-US" altLang="zh-TW" sz="1600" dirty="0" smtClean="0"/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u"/>
                </a:pPr>
                <a:r>
                  <a:rPr lang="zh-TW" altLang="en-US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作法：每店</a:t>
                </a:r>
                <a:r>
                  <a:rPr lang="en-US" altLang="zh-TW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2</a:t>
                </a:r>
                <a:r>
                  <a:rPr lang="zh-TW" altLang="en-US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名觀察員，進行有結構觀察</a:t>
                </a:r>
                <a:r>
                  <a:rPr lang="en-US" altLang="zh-TW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20</a:t>
                </a:r>
                <a:r>
                  <a:rPr lang="zh-TW" altLang="en-US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分鐘。</a:t>
                </a:r>
                <a:endParaRPr lang="zh-CN" altLang="en-US" sz="16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7" name="Group 34"/>
            <p:cNvGrpSpPr/>
            <p:nvPr/>
          </p:nvGrpSpPr>
          <p:grpSpPr>
            <a:xfrm>
              <a:off x="7368105" y="1667353"/>
              <a:ext cx="3265008" cy="2768426"/>
              <a:chOff x="706770" y="2190649"/>
              <a:chExt cx="2542422" cy="2768426"/>
            </a:xfrm>
          </p:grpSpPr>
          <p:sp>
            <p:nvSpPr>
              <p:cNvPr id="19" name="TextBox 35"/>
              <p:cNvSpPr txBox="1"/>
              <p:nvPr/>
            </p:nvSpPr>
            <p:spPr>
              <a:xfrm>
                <a:off x="825023" y="2190649"/>
                <a:ext cx="2198693" cy="626301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TW" altLang="en-US" sz="2800" b="1" dirty="0" smtClean="0">
                    <a:solidFill>
                      <a:schemeClr val="accent2">
                        <a:lumMod val="100000"/>
                      </a:schemeClr>
                    </a:solidFill>
                  </a:rPr>
                  <a:t>問卷調查法</a:t>
                </a:r>
                <a:endParaRPr lang="zh-CN" altLang="en-US" sz="28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" name="TextBox 36"/>
              <p:cNvSpPr txBox="1">
                <a:spLocks/>
              </p:cNvSpPr>
              <p:nvPr/>
            </p:nvSpPr>
            <p:spPr>
              <a:xfrm>
                <a:off x="706770" y="2864050"/>
                <a:ext cx="2542422" cy="2095025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lnSpcReduction="10000"/>
              </a:bodyPr>
              <a:lstStyle/>
              <a:p>
                <a:pPr>
                  <a:lnSpc>
                    <a:spcPct val="120000"/>
                  </a:lnSpc>
                  <a:buFont typeface="Wingdings" pitchFamily="2" charset="2"/>
                  <a:buChar char="u"/>
                </a:pPr>
                <a:r>
                  <a:rPr lang="zh-TW" altLang="en-US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日期：</a:t>
                </a:r>
                <a:r>
                  <a:rPr lang="en-US" altLang="zh-TW" sz="1600" dirty="0" smtClean="0"/>
                  <a:t> 107</a:t>
                </a:r>
                <a:r>
                  <a:rPr lang="zh-TW" altLang="zh-TW" sz="1600" dirty="0" smtClean="0"/>
                  <a:t>年</a:t>
                </a:r>
                <a:r>
                  <a:rPr lang="en-US" altLang="zh-TW" sz="1600" dirty="0" smtClean="0"/>
                  <a:t>9</a:t>
                </a:r>
                <a:r>
                  <a:rPr lang="zh-TW" altLang="zh-TW" sz="1600" dirty="0" smtClean="0"/>
                  <a:t>月</a:t>
                </a:r>
                <a:r>
                  <a:rPr lang="en-US" altLang="zh-TW" sz="1600" dirty="0" smtClean="0"/>
                  <a:t>21~24</a:t>
                </a:r>
                <a:r>
                  <a:rPr lang="zh-TW" altLang="zh-TW" sz="1600" dirty="0" smtClean="0"/>
                  <a:t>日中秋節連假</a:t>
                </a:r>
                <a:endParaRPr lang="en-US" altLang="zh-TW" sz="1600" dirty="0" smtClean="0"/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u"/>
                </a:pPr>
                <a:r>
                  <a:rPr lang="zh-TW" altLang="en-US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研究對象：</a:t>
                </a:r>
                <a:r>
                  <a:rPr lang="zh-TW" altLang="zh-TW" sz="1600" dirty="0" smtClean="0"/>
                  <a:t>選擇在等待餐點或正在用餐或休息中的顧客進行隨機抽樣問卷調查</a:t>
                </a:r>
                <a:endParaRPr lang="en-US" altLang="zh-TW" sz="1600" dirty="0" smtClean="0"/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u"/>
                </a:pPr>
                <a:r>
                  <a:rPr lang="zh-TW" altLang="en-US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發放</a:t>
                </a:r>
                <a:r>
                  <a:rPr lang="en-US" altLang="zh-TW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115</a:t>
                </a:r>
                <a:r>
                  <a:rPr lang="zh-TW" altLang="en-US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份問卷，回收</a:t>
                </a:r>
                <a:r>
                  <a:rPr lang="en-US" altLang="zh-TW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115</a:t>
                </a:r>
                <a:r>
                  <a:rPr lang="zh-TW" altLang="en-US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份，有效問卷</a:t>
                </a:r>
                <a:r>
                  <a:rPr lang="en-US" altLang="zh-TW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100</a:t>
                </a:r>
                <a:r>
                  <a:rPr lang="zh-TW" altLang="en-US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份。</a:t>
                </a:r>
                <a:endParaRPr lang="en-US" altLang="zh-TW" sz="1600" dirty="0" smtClean="0">
                  <a:solidFill>
                    <a:schemeClr val="dk1">
                      <a:lumMod val="100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5" name="Title 1"/>
          <p:cNvSpPr txBox="1">
            <a:spLocks/>
          </p:cNvSpPr>
          <p:nvPr/>
        </p:nvSpPr>
        <p:spPr>
          <a:xfrm>
            <a:off x="683568" y="339502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TW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en-GB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3490" name="Picture 2" descr="ãç ç©¶ æåãçåçæå°çµæ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2476922"/>
            <a:ext cx="936104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837598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267494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問卷調查實況</a:t>
            </a:r>
            <a:endParaRPr lang="en-US" altLang="zh-TW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圖片 2" descr="m_20180925205511180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088" y="2787774"/>
            <a:ext cx="3384376" cy="2088232"/>
          </a:xfrm>
          <a:prstGeom prst="rect">
            <a:avLst/>
          </a:prstGeom>
        </p:spPr>
      </p:pic>
      <p:pic>
        <p:nvPicPr>
          <p:cNvPr id="4" name="圖片 3" descr="m_20180925223321180.png"/>
          <p:cNvPicPr/>
          <p:nvPr/>
        </p:nvPicPr>
        <p:blipFill>
          <a:blip r:embed="rId4" cstate="print"/>
          <a:srcRect b="19523"/>
          <a:stretch>
            <a:fillRect/>
          </a:stretch>
        </p:blipFill>
        <p:spPr>
          <a:xfrm>
            <a:off x="395536" y="1635646"/>
            <a:ext cx="2520280" cy="2304256"/>
          </a:xfrm>
          <a:prstGeom prst="rect">
            <a:avLst/>
          </a:prstGeom>
        </p:spPr>
      </p:pic>
      <p:pic>
        <p:nvPicPr>
          <p:cNvPr id="5" name="圖片 4" descr="m_20180925220448803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64088" y="195486"/>
            <a:ext cx="3384376" cy="2520280"/>
          </a:xfrm>
          <a:prstGeom prst="rect">
            <a:avLst/>
          </a:prstGeom>
        </p:spPr>
      </p:pic>
      <p:pic>
        <p:nvPicPr>
          <p:cNvPr id="6" name="圖片 5" descr="m_20180924204231104.jpg"/>
          <p:cNvPicPr/>
          <p:nvPr/>
        </p:nvPicPr>
        <p:blipFill>
          <a:blip r:embed="rId6" cstate="print"/>
          <a:srcRect t="9730" b="28450"/>
          <a:stretch>
            <a:fillRect/>
          </a:stretch>
        </p:blipFill>
        <p:spPr>
          <a:xfrm>
            <a:off x="2987824" y="1635646"/>
            <a:ext cx="2304256" cy="2304256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圖表 1"/>
          <p:cNvGraphicFramePr/>
          <p:nvPr/>
        </p:nvGraphicFramePr>
        <p:xfrm>
          <a:off x="7020272" y="339502"/>
          <a:ext cx="1800200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圖表 2"/>
          <p:cNvGraphicFramePr/>
          <p:nvPr/>
        </p:nvGraphicFramePr>
        <p:xfrm>
          <a:off x="7020272" y="3579862"/>
          <a:ext cx="1872208" cy="129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圖表 3"/>
          <p:cNvGraphicFramePr/>
          <p:nvPr/>
        </p:nvGraphicFramePr>
        <p:xfrm>
          <a:off x="6948264" y="1851670"/>
          <a:ext cx="1872208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圖表 4"/>
          <p:cNvGraphicFramePr/>
          <p:nvPr/>
        </p:nvGraphicFramePr>
        <p:xfrm>
          <a:off x="1259632" y="987574"/>
          <a:ext cx="424847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矩形 5"/>
          <p:cNvSpPr/>
          <p:nvPr/>
        </p:nvSpPr>
        <p:spPr>
          <a:xfrm>
            <a:off x="395536" y="267494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問卷調查研究對象</a:t>
            </a:r>
            <a:r>
              <a:rPr lang="en-US" altLang="zh-TW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圖表 1"/>
          <p:cNvGraphicFramePr/>
          <p:nvPr/>
        </p:nvGraphicFramePr>
        <p:xfrm>
          <a:off x="683568" y="915566"/>
          <a:ext cx="47525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圖表 2"/>
          <p:cNvGraphicFramePr/>
          <p:nvPr/>
        </p:nvGraphicFramePr>
        <p:xfrm>
          <a:off x="7020272" y="3579862"/>
          <a:ext cx="1872208" cy="129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圖表 3"/>
          <p:cNvGraphicFramePr/>
          <p:nvPr/>
        </p:nvGraphicFramePr>
        <p:xfrm>
          <a:off x="6948264" y="1851670"/>
          <a:ext cx="1872208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圖表 4"/>
          <p:cNvGraphicFramePr/>
          <p:nvPr/>
        </p:nvGraphicFramePr>
        <p:xfrm>
          <a:off x="7020272" y="339502"/>
          <a:ext cx="1728192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矩形 5"/>
          <p:cNvSpPr/>
          <p:nvPr/>
        </p:nvSpPr>
        <p:spPr>
          <a:xfrm>
            <a:off x="395536" y="267494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問卷調查研究對象</a:t>
            </a:r>
            <a:r>
              <a:rPr lang="en-US" altLang="zh-TW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圖表 1"/>
          <p:cNvGraphicFramePr/>
          <p:nvPr/>
        </p:nvGraphicFramePr>
        <p:xfrm>
          <a:off x="7020272" y="339502"/>
          <a:ext cx="1800200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圖表 2"/>
          <p:cNvGraphicFramePr/>
          <p:nvPr/>
        </p:nvGraphicFramePr>
        <p:xfrm>
          <a:off x="7020272" y="3579862"/>
          <a:ext cx="1872208" cy="129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圖表 3"/>
          <p:cNvGraphicFramePr/>
          <p:nvPr/>
        </p:nvGraphicFramePr>
        <p:xfrm>
          <a:off x="-324544" y="-380578"/>
          <a:ext cx="76328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圖表 4"/>
          <p:cNvGraphicFramePr/>
          <p:nvPr/>
        </p:nvGraphicFramePr>
        <p:xfrm>
          <a:off x="7020272" y="1707654"/>
          <a:ext cx="187220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矩形 5"/>
          <p:cNvSpPr/>
          <p:nvPr/>
        </p:nvSpPr>
        <p:spPr>
          <a:xfrm>
            <a:off x="395536" y="267494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問卷調查研究對象</a:t>
            </a:r>
            <a:r>
              <a:rPr lang="en-US" altLang="zh-TW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-3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圖表 1"/>
          <p:cNvGraphicFramePr/>
          <p:nvPr/>
        </p:nvGraphicFramePr>
        <p:xfrm>
          <a:off x="7020272" y="339502"/>
          <a:ext cx="1800200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圖表 2"/>
          <p:cNvGraphicFramePr/>
          <p:nvPr/>
        </p:nvGraphicFramePr>
        <p:xfrm>
          <a:off x="467544" y="699542"/>
          <a:ext cx="576064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圖表 3"/>
          <p:cNvGraphicFramePr/>
          <p:nvPr/>
        </p:nvGraphicFramePr>
        <p:xfrm>
          <a:off x="6948264" y="1851670"/>
          <a:ext cx="1872208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圖表 4"/>
          <p:cNvGraphicFramePr/>
          <p:nvPr/>
        </p:nvGraphicFramePr>
        <p:xfrm>
          <a:off x="7092280" y="3415308"/>
          <a:ext cx="187220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矩形 5"/>
          <p:cNvSpPr/>
          <p:nvPr/>
        </p:nvSpPr>
        <p:spPr>
          <a:xfrm>
            <a:off x="395536" y="267494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問卷調查研究對象</a:t>
            </a:r>
            <a:r>
              <a:rPr lang="en-US" altLang="zh-TW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-4</a:t>
            </a:r>
          </a:p>
        </p:txBody>
      </p:sp>
      <p:sp>
        <p:nvSpPr>
          <p:cNvPr id="8" name="矩形: 圆角 27">
            <a:extLst>
              <a:ext uri="{FF2B5EF4-FFF2-40B4-BE49-F238E27FC236}">
                <a16:creationId xmlns="" xmlns:a16="http://schemas.microsoft.com/office/drawing/2014/main" id="{1AE3EC34-E1C4-4828-88BB-6578DF2D9A4E}"/>
              </a:ext>
            </a:extLst>
          </p:cNvPr>
          <p:cNvSpPr/>
          <p:nvPr/>
        </p:nvSpPr>
        <p:spPr>
          <a:xfrm>
            <a:off x="755576" y="2427734"/>
            <a:ext cx="7430908" cy="1240849"/>
          </a:xfrm>
          <a:prstGeom prst="roundRect">
            <a:avLst>
              <a:gd name="adj" fmla="val 21525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anchor="ctr"/>
          <a:lstStyle/>
          <a:p>
            <a:r>
              <a:rPr lang="zh-TW" altLang="zh-TW" sz="2800" b="1" dirty="0" smtClean="0">
                <a:latin typeface="Adobe 黑体 Std R" pitchFamily="34" charset="-128"/>
                <a:ea typeface="Adobe 黑体 Std R" pitchFamily="34" charset="-128"/>
              </a:rPr>
              <a:t>東大門夜市主要來客客群以外縣市</a:t>
            </a:r>
            <a:r>
              <a:rPr lang="zh-TW" altLang="en-US" sz="2800" b="1" dirty="0" smtClean="0">
                <a:latin typeface="Adobe 黑体 Std R" pitchFamily="34" charset="-128"/>
                <a:ea typeface="Adobe 黑体 Std R" pitchFamily="34" charset="-128"/>
              </a:rPr>
              <a:t>青年</a:t>
            </a:r>
            <a:r>
              <a:rPr lang="zh-TW" altLang="zh-TW" sz="2800" b="1" dirty="0" smtClean="0">
                <a:latin typeface="Adobe 黑体 Std R" pitchFamily="34" charset="-128"/>
                <a:ea typeface="Adobe 黑体 Std R" pitchFamily="34" charset="-128"/>
              </a:rPr>
              <a:t>遊客居多，以及部分偶爾光顧的本地居民</a:t>
            </a:r>
            <a:r>
              <a:rPr lang="zh-TW" altLang="en-US" sz="2800" b="1" dirty="0" smtClean="0">
                <a:latin typeface="Adobe 黑体 Std R" pitchFamily="34" charset="-128"/>
                <a:ea typeface="Adobe 黑体 Std R" pitchFamily="34" charset="-128"/>
              </a:rPr>
              <a:t>。</a:t>
            </a:r>
            <a:endParaRPr lang="en-US" altLang="zh-TW" sz="2800" b="1" dirty="0" smtClean="0">
              <a:latin typeface="Adobe 黑体 Std R" pitchFamily="34" charset="-128"/>
              <a:ea typeface="Adobe 黑体 Std R" pitchFamily="34" charset="-128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  <p:bldGraphic spid="5" grpId="0">
        <p:bldAsOne/>
      </p:bldGraphic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1AEB7B2E-C2DE-4283-8907-B6954A68F2E6}"/>
              </a:ext>
            </a:extLst>
          </p:cNvPr>
          <p:cNvGrpSpPr/>
          <p:nvPr/>
        </p:nvGrpSpPr>
        <p:grpSpPr>
          <a:xfrm>
            <a:off x="3419872" y="1563638"/>
            <a:ext cx="2439507" cy="2205325"/>
            <a:chOff x="4591709" y="2058677"/>
            <a:chExt cx="3252676" cy="2940433"/>
          </a:xfrm>
        </p:grpSpPr>
        <p:grpSp>
          <p:nvGrpSpPr>
            <p:cNvPr id="20" name="Group 4">
              <a:extLst>
                <a:ext uri="{FF2B5EF4-FFF2-40B4-BE49-F238E27FC236}">
                  <a16:creationId xmlns="" xmlns:a16="http://schemas.microsoft.com/office/drawing/2014/main" id="{895B86C2-2D53-427F-B95F-44157E8F4A29}"/>
                </a:ext>
              </a:extLst>
            </p:cNvPr>
            <p:cNvGrpSpPr/>
            <p:nvPr/>
          </p:nvGrpSpPr>
          <p:grpSpPr>
            <a:xfrm>
              <a:off x="4591709" y="2058677"/>
              <a:ext cx="3252676" cy="2940433"/>
              <a:chOff x="4683153" y="2682940"/>
              <a:chExt cx="2890404" cy="2612939"/>
            </a:xfrm>
          </p:grpSpPr>
          <p:sp>
            <p:nvSpPr>
              <p:cNvPr id="24" name="Freeform: Shape 5">
                <a:extLst>
                  <a:ext uri="{FF2B5EF4-FFF2-40B4-BE49-F238E27FC236}">
                    <a16:creationId xmlns="" xmlns:a16="http://schemas.microsoft.com/office/drawing/2014/main" id="{89B884FD-7114-49E1-83E6-8F1F7B5E3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8492" y="3765234"/>
                <a:ext cx="161701" cy="113926"/>
              </a:xfrm>
              <a:custGeom>
                <a:avLst/>
                <a:gdLst>
                  <a:gd name="T0" fmla="*/ 88 w 88"/>
                  <a:gd name="T1" fmla="*/ 0 h 62"/>
                  <a:gd name="T2" fmla="*/ 0 w 88"/>
                  <a:gd name="T3" fmla="*/ 9 h 62"/>
                  <a:gd name="T4" fmla="*/ 61 w 88"/>
                  <a:gd name="T5" fmla="*/ 62 h 62"/>
                  <a:gd name="T6" fmla="*/ 88 w 88"/>
                  <a:gd name="T7" fmla="*/ 0 h 62"/>
                  <a:gd name="T8" fmla="*/ 88 w 8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2">
                    <a:moveTo>
                      <a:pt x="88" y="0"/>
                    </a:moveTo>
                    <a:lnTo>
                      <a:pt x="0" y="9"/>
                    </a:lnTo>
                    <a:lnTo>
                      <a:pt x="61" y="62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804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6">
                <a:extLst>
                  <a:ext uri="{FF2B5EF4-FFF2-40B4-BE49-F238E27FC236}">
                    <a16:creationId xmlns="" xmlns:a16="http://schemas.microsoft.com/office/drawing/2014/main" id="{4FCDE94C-EF76-4E6D-82BB-CDFCF99FD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7922" y="4955940"/>
                <a:ext cx="139651" cy="126789"/>
              </a:xfrm>
              <a:custGeom>
                <a:avLst/>
                <a:gdLst>
                  <a:gd name="T0" fmla="*/ 29 w 76"/>
                  <a:gd name="T1" fmla="*/ 0 h 69"/>
                  <a:gd name="T2" fmla="*/ 76 w 76"/>
                  <a:gd name="T3" fmla="*/ 55 h 69"/>
                  <a:gd name="T4" fmla="*/ 12 w 76"/>
                  <a:gd name="T5" fmla="*/ 69 h 69"/>
                  <a:gd name="T6" fmla="*/ 0 w 76"/>
                  <a:gd name="T7" fmla="*/ 69 h 69"/>
                  <a:gd name="T8" fmla="*/ 29 w 76"/>
                  <a:gd name="T9" fmla="*/ 0 h 69"/>
                  <a:gd name="T10" fmla="*/ 29 w 76"/>
                  <a:gd name="T1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69">
                    <a:moveTo>
                      <a:pt x="29" y="0"/>
                    </a:moveTo>
                    <a:lnTo>
                      <a:pt x="76" y="55"/>
                    </a:lnTo>
                    <a:lnTo>
                      <a:pt x="12" y="69"/>
                    </a:lnTo>
                    <a:lnTo>
                      <a:pt x="0" y="69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4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7">
                <a:extLst>
                  <a:ext uri="{FF2B5EF4-FFF2-40B4-BE49-F238E27FC236}">
                    <a16:creationId xmlns="" xmlns:a16="http://schemas.microsoft.com/office/drawing/2014/main" id="{35E1F8B9-F656-49A0-97DD-97EAD263F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6532" y="4838340"/>
                <a:ext cx="143326" cy="134139"/>
              </a:xfrm>
              <a:custGeom>
                <a:avLst/>
                <a:gdLst>
                  <a:gd name="T0" fmla="*/ 78 w 78"/>
                  <a:gd name="T1" fmla="*/ 0 h 73"/>
                  <a:gd name="T2" fmla="*/ 0 w 78"/>
                  <a:gd name="T3" fmla="*/ 14 h 73"/>
                  <a:gd name="T4" fmla="*/ 50 w 78"/>
                  <a:gd name="T5" fmla="*/ 73 h 73"/>
                  <a:gd name="T6" fmla="*/ 78 w 78"/>
                  <a:gd name="T7" fmla="*/ 0 h 73"/>
                  <a:gd name="T8" fmla="*/ 78 w 78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3">
                    <a:moveTo>
                      <a:pt x="78" y="0"/>
                    </a:moveTo>
                    <a:lnTo>
                      <a:pt x="0" y="14"/>
                    </a:lnTo>
                    <a:lnTo>
                      <a:pt x="50" y="73"/>
                    </a:lnTo>
                    <a:lnTo>
                      <a:pt x="78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804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8">
                <a:extLst>
                  <a:ext uri="{FF2B5EF4-FFF2-40B4-BE49-F238E27FC236}">
                    <a16:creationId xmlns="" xmlns:a16="http://schemas.microsoft.com/office/drawing/2014/main" id="{23C1BF6E-8AA3-48D4-93CB-0BE726A74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643" y="2682940"/>
                <a:ext cx="2454914" cy="999605"/>
              </a:xfrm>
              <a:custGeom>
                <a:avLst/>
                <a:gdLst>
                  <a:gd name="T0" fmla="*/ 232 w 1336"/>
                  <a:gd name="T1" fmla="*/ 38 h 544"/>
                  <a:gd name="T2" fmla="*/ 723 w 1336"/>
                  <a:gd name="T3" fmla="*/ 43 h 544"/>
                  <a:gd name="T4" fmla="*/ 1130 w 1336"/>
                  <a:gd name="T5" fmla="*/ 361 h 544"/>
                  <a:gd name="T6" fmla="*/ 1123 w 1336"/>
                  <a:gd name="T7" fmla="*/ 380 h 544"/>
                  <a:gd name="T8" fmla="*/ 1175 w 1336"/>
                  <a:gd name="T9" fmla="*/ 423 h 544"/>
                  <a:gd name="T10" fmla="*/ 1102 w 1336"/>
                  <a:gd name="T11" fmla="*/ 427 h 544"/>
                  <a:gd name="T12" fmla="*/ 611 w 1336"/>
                  <a:gd name="T13" fmla="*/ 463 h 544"/>
                  <a:gd name="T14" fmla="*/ 609 w 1336"/>
                  <a:gd name="T15" fmla="*/ 463 h 544"/>
                  <a:gd name="T16" fmla="*/ 607 w 1336"/>
                  <a:gd name="T17" fmla="*/ 461 h 544"/>
                  <a:gd name="T18" fmla="*/ 211 w 1336"/>
                  <a:gd name="T19" fmla="*/ 104 h 544"/>
                  <a:gd name="T20" fmla="*/ 211 w 1336"/>
                  <a:gd name="T21" fmla="*/ 104 h 544"/>
                  <a:gd name="T22" fmla="*/ 156 w 1336"/>
                  <a:gd name="T23" fmla="*/ 57 h 544"/>
                  <a:gd name="T24" fmla="*/ 225 w 1336"/>
                  <a:gd name="T25" fmla="*/ 57 h 544"/>
                  <a:gd name="T26" fmla="*/ 232 w 1336"/>
                  <a:gd name="T27" fmla="*/ 38 h 544"/>
                  <a:gd name="T28" fmla="*/ 232 w 1336"/>
                  <a:gd name="T29" fmla="*/ 38 h 544"/>
                  <a:gd name="T30" fmla="*/ 730 w 1336"/>
                  <a:gd name="T31" fmla="*/ 12 h 544"/>
                  <a:gd name="T32" fmla="*/ 1336 w 1336"/>
                  <a:gd name="T33" fmla="*/ 480 h 544"/>
                  <a:gd name="T34" fmla="*/ 590 w 1336"/>
                  <a:gd name="T35" fmla="*/ 544 h 544"/>
                  <a:gd name="T36" fmla="*/ 0 w 1336"/>
                  <a:gd name="T37" fmla="*/ 0 h 544"/>
                  <a:gd name="T38" fmla="*/ 730 w 1336"/>
                  <a:gd name="T39" fmla="*/ 12 h 544"/>
                  <a:gd name="T40" fmla="*/ 730 w 1336"/>
                  <a:gd name="T41" fmla="*/ 12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6" h="544">
                    <a:moveTo>
                      <a:pt x="232" y="38"/>
                    </a:moveTo>
                    <a:lnTo>
                      <a:pt x="723" y="43"/>
                    </a:lnTo>
                    <a:lnTo>
                      <a:pt x="1130" y="361"/>
                    </a:lnTo>
                    <a:lnTo>
                      <a:pt x="1123" y="380"/>
                    </a:lnTo>
                    <a:lnTo>
                      <a:pt x="1175" y="423"/>
                    </a:lnTo>
                    <a:lnTo>
                      <a:pt x="1102" y="427"/>
                    </a:lnTo>
                    <a:lnTo>
                      <a:pt x="611" y="463"/>
                    </a:lnTo>
                    <a:lnTo>
                      <a:pt x="609" y="463"/>
                    </a:lnTo>
                    <a:lnTo>
                      <a:pt x="607" y="461"/>
                    </a:lnTo>
                    <a:lnTo>
                      <a:pt x="211" y="104"/>
                    </a:lnTo>
                    <a:lnTo>
                      <a:pt x="211" y="104"/>
                    </a:lnTo>
                    <a:lnTo>
                      <a:pt x="156" y="57"/>
                    </a:lnTo>
                    <a:lnTo>
                      <a:pt x="225" y="57"/>
                    </a:lnTo>
                    <a:lnTo>
                      <a:pt x="232" y="38"/>
                    </a:lnTo>
                    <a:lnTo>
                      <a:pt x="232" y="38"/>
                    </a:lnTo>
                    <a:close/>
                    <a:moveTo>
                      <a:pt x="730" y="12"/>
                    </a:moveTo>
                    <a:lnTo>
                      <a:pt x="1336" y="480"/>
                    </a:lnTo>
                    <a:lnTo>
                      <a:pt x="590" y="544"/>
                    </a:lnTo>
                    <a:lnTo>
                      <a:pt x="0" y="0"/>
                    </a:lnTo>
                    <a:lnTo>
                      <a:pt x="730" y="12"/>
                    </a:lnTo>
                    <a:lnTo>
                      <a:pt x="730" y="12"/>
                    </a:ln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9">
                <a:extLst>
                  <a:ext uri="{FF2B5EF4-FFF2-40B4-BE49-F238E27FC236}">
                    <a16:creationId xmlns="" xmlns:a16="http://schemas.microsoft.com/office/drawing/2014/main" id="{7013B749-3A99-4E88-A211-9D0FCEE4E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4946" y="2752765"/>
                <a:ext cx="1650084" cy="644967"/>
              </a:xfrm>
              <a:custGeom>
                <a:avLst/>
                <a:gdLst>
                  <a:gd name="T0" fmla="*/ 0 w 898"/>
                  <a:gd name="T1" fmla="*/ 0 h 351"/>
                  <a:gd name="T2" fmla="*/ 491 w 898"/>
                  <a:gd name="T3" fmla="*/ 5 h 351"/>
                  <a:gd name="T4" fmla="*/ 898 w 898"/>
                  <a:gd name="T5" fmla="*/ 323 h 351"/>
                  <a:gd name="T6" fmla="*/ 401 w 898"/>
                  <a:gd name="T7" fmla="*/ 351 h 351"/>
                  <a:gd name="T8" fmla="*/ 0 w 898"/>
                  <a:gd name="T9" fmla="*/ 0 h 351"/>
                  <a:gd name="T10" fmla="*/ 0 w 898"/>
                  <a:gd name="T11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8" h="351">
                    <a:moveTo>
                      <a:pt x="0" y="0"/>
                    </a:moveTo>
                    <a:lnTo>
                      <a:pt x="491" y="5"/>
                    </a:lnTo>
                    <a:lnTo>
                      <a:pt x="898" y="323"/>
                    </a:lnTo>
                    <a:lnTo>
                      <a:pt x="401" y="35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10">
                <a:extLst>
                  <a:ext uri="{FF2B5EF4-FFF2-40B4-BE49-F238E27FC236}">
                    <a16:creationId xmlns="" xmlns:a16="http://schemas.microsoft.com/office/drawing/2014/main" id="{E3138180-7BC8-425E-A041-ABD9D646C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721" y="2769304"/>
                <a:ext cx="1554534" cy="611891"/>
              </a:xfrm>
              <a:custGeom>
                <a:avLst/>
                <a:gdLst>
                  <a:gd name="T0" fmla="*/ 0 w 846"/>
                  <a:gd name="T1" fmla="*/ 0 h 333"/>
                  <a:gd name="T2" fmla="*/ 460 w 846"/>
                  <a:gd name="T3" fmla="*/ 5 h 333"/>
                  <a:gd name="T4" fmla="*/ 846 w 846"/>
                  <a:gd name="T5" fmla="*/ 307 h 333"/>
                  <a:gd name="T6" fmla="*/ 377 w 846"/>
                  <a:gd name="T7" fmla="*/ 333 h 333"/>
                  <a:gd name="T8" fmla="*/ 0 w 846"/>
                  <a:gd name="T9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6" h="333">
                    <a:moveTo>
                      <a:pt x="0" y="0"/>
                    </a:moveTo>
                    <a:lnTo>
                      <a:pt x="460" y="5"/>
                    </a:lnTo>
                    <a:lnTo>
                      <a:pt x="846" y="307"/>
                    </a:lnTo>
                    <a:lnTo>
                      <a:pt x="377" y="33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11">
                <a:extLst>
                  <a:ext uri="{FF2B5EF4-FFF2-40B4-BE49-F238E27FC236}">
                    <a16:creationId xmlns="" xmlns:a16="http://schemas.microsoft.com/office/drawing/2014/main" id="{A12365E3-6B14-48BB-95AE-3381DD5CE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4012" y="3346282"/>
                <a:ext cx="961017" cy="187426"/>
              </a:xfrm>
              <a:custGeom>
                <a:avLst/>
                <a:gdLst>
                  <a:gd name="T0" fmla="*/ 523 w 523"/>
                  <a:gd name="T1" fmla="*/ 0 h 102"/>
                  <a:gd name="T2" fmla="*/ 516 w 523"/>
                  <a:gd name="T3" fmla="*/ 19 h 102"/>
                  <a:gd name="T4" fmla="*/ 495 w 523"/>
                  <a:gd name="T5" fmla="*/ 66 h 102"/>
                  <a:gd name="T6" fmla="*/ 4 w 523"/>
                  <a:gd name="T7" fmla="*/ 102 h 102"/>
                  <a:gd name="T8" fmla="*/ 2 w 523"/>
                  <a:gd name="T9" fmla="*/ 102 h 102"/>
                  <a:gd name="T10" fmla="*/ 0 w 523"/>
                  <a:gd name="T11" fmla="*/ 100 h 102"/>
                  <a:gd name="T12" fmla="*/ 26 w 523"/>
                  <a:gd name="T13" fmla="*/ 28 h 102"/>
                  <a:gd name="T14" fmla="*/ 523 w 523"/>
                  <a:gd name="T15" fmla="*/ 0 h 102"/>
                  <a:gd name="T16" fmla="*/ 523 w 523"/>
                  <a:gd name="T1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3" h="102">
                    <a:moveTo>
                      <a:pt x="523" y="0"/>
                    </a:moveTo>
                    <a:lnTo>
                      <a:pt x="516" y="19"/>
                    </a:lnTo>
                    <a:lnTo>
                      <a:pt x="495" y="66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0"/>
                    </a:lnTo>
                    <a:lnTo>
                      <a:pt x="26" y="28"/>
                    </a:lnTo>
                    <a:lnTo>
                      <a:pt x="523" y="0"/>
                    </a:lnTo>
                    <a:lnTo>
                      <a:pt x="52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46000">
                    <a:schemeClr val="accent2"/>
                  </a:gs>
                  <a:gs pos="82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160000" scaled="0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2">
                <a:extLst>
                  <a:ext uri="{FF2B5EF4-FFF2-40B4-BE49-F238E27FC236}">
                    <a16:creationId xmlns="" xmlns:a16="http://schemas.microsoft.com/office/drawing/2014/main" id="{A9667771-2FAC-4BFA-917B-D632218AB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6358" y="2752765"/>
                <a:ext cx="775429" cy="777267"/>
              </a:xfrm>
              <a:custGeom>
                <a:avLst/>
                <a:gdLst>
                  <a:gd name="T0" fmla="*/ 21 w 422"/>
                  <a:gd name="T1" fmla="*/ 0 h 423"/>
                  <a:gd name="T2" fmla="*/ 14 w 422"/>
                  <a:gd name="T3" fmla="*/ 19 h 423"/>
                  <a:gd name="T4" fmla="*/ 14 w 422"/>
                  <a:gd name="T5" fmla="*/ 19 h 423"/>
                  <a:gd name="T6" fmla="*/ 0 w 422"/>
                  <a:gd name="T7" fmla="*/ 66 h 423"/>
                  <a:gd name="T8" fmla="*/ 0 w 422"/>
                  <a:gd name="T9" fmla="*/ 66 h 423"/>
                  <a:gd name="T10" fmla="*/ 396 w 422"/>
                  <a:gd name="T11" fmla="*/ 423 h 423"/>
                  <a:gd name="T12" fmla="*/ 422 w 422"/>
                  <a:gd name="T13" fmla="*/ 351 h 423"/>
                  <a:gd name="T14" fmla="*/ 21 w 422"/>
                  <a:gd name="T15" fmla="*/ 0 h 423"/>
                  <a:gd name="T16" fmla="*/ 21 w 422"/>
                  <a:gd name="T17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423">
                    <a:moveTo>
                      <a:pt x="21" y="0"/>
                    </a:moveTo>
                    <a:lnTo>
                      <a:pt x="14" y="19"/>
                    </a:lnTo>
                    <a:lnTo>
                      <a:pt x="14" y="19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396" y="423"/>
                    </a:lnTo>
                    <a:lnTo>
                      <a:pt x="422" y="351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46000">
                    <a:schemeClr val="accent2"/>
                  </a:gs>
                  <a:gs pos="61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7740000" scaled="0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13">
                <a:extLst>
                  <a:ext uri="{FF2B5EF4-FFF2-40B4-BE49-F238E27FC236}">
                    <a16:creationId xmlns="" xmlns:a16="http://schemas.microsoft.com/office/drawing/2014/main" id="{0B26A80B-CD82-4342-B5DC-D8975D6CD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5295" y="2787679"/>
                <a:ext cx="126788" cy="86364"/>
              </a:xfrm>
              <a:custGeom>
                <a:avLst/>
                <a:gdLst>
                  <a:gd name="T0" fmla="*/ 69 w 69"/>
                  <a:gd name="T1" fmla="*/ 0 h 47"/>
                  <a:gd name="T2" fmla="*/ 69 w 69"/>
                  <a:gd name="T3" fmla="*/ 0 h 47"/>
                  <a:gd name="T4" fmla="*/ 55 w 69"/>
                  <a:gd name="T5" fmla="*/ 47 h 47"/>
                  <a:gd name="T6" fmla="*/ 0 w 69"/>
                  <a:gd name="T7" fmla="*/ 0 h 47"/>
                  <a:gd name="T8" fmla="*/ 69 w 69"/>
                  <a:gd name="T9" fmla="*/ 0 h 47"/>
                  <a:gd name="T10" fmla="*/ 69 w 69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47">
                    <a:moveTo>
                      <a:pt x="69" y="0"/>
                    </a:moveTo>
                    <a:lnTo>
                      <a:pt x="69" y="0"/>
                    </a:lnTo>
                    <a:lnTo>
                      <a:pt x="55" y="47"/>
                    </a:lnTo>
                    <a:lnTo>
                      <a:pt x="0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04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14">
                <a:extLst>
                  <a:ext uri="{FF2B5EF4-FFF2-40B4-BE49-F238E27FC236}">
                    <a16:creationId xmlns="" xmlns:a16="http://schemas.microsoft.com/office/drawing/2014/main" id="{3E675BDA-3E0D-45EE-956E-23DFF6BBE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580" y="3381194"/>
                <a:ext cx="134138" cy="86364"/>
              </a:xfrm>
              <a:custGeom>
                <a:avLst/>
                <a:gdLst>
                  <a:gd name="T0" fmla="*/ 21 w 73"/>
                  <a:gd name="T1" fmla="*/ 0 h 47"/>
                  <a:gd name="T2" fmla="*/ 0 w 73"/>
                  <a:gd name="T3" fmla="*/ 47 h 47"/>
                  <a:gd name="T4" fmla="*/ 73 w 73"/>
                  <a:gd name="T5" fmla="*/ 43 h 47"/>
                  <a:gd name="T6" fmla="*/ 21 w 73"/>
                  <a:gd name="T7" fmla="*/ 0 h 47"/>
                  <a:gd name="T8" fmla="*/ 21 w 73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47">
                    <a:moveTo>
                      <a:pt x="21" y="0"/>
                    </a:moveTo>
                    <a:lnTo>
                      <a:pt x="0" y="47"/>
                    </a:lnTo>
                    <a:lnTo>
                      <a:pt x="73" y="43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04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15">
                <a:extLst>
                  <a:ext uri="{FF2B5EF4-FFF2-40B4-BE49-F238E27FC236}">
                    <a16:creationId xmlns="" xmlns:a16="http://schemas.microsoft.com/office/drawing/2014/main" id="{FA2319AB-B5AE-4565-B9C3-C91F787BE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9046" y="3564945"/>
                <a:ext cx="1984511" cy="1730934"/>
              </a:xfrm>
              <a:custGeom>
                <a:avLst/>
                <a:gdLst>
                  <a:gd name="T0" fmla="*/ 953 w 1080"/>
                  <a:gd name="T1" fmla="*/ 109 h 942"/>
                  <a:gd name="T2" fmla="*/ 865 w 1080"/>
                  <a:gd name="T3" fmla="*/ 118 h 942"/>
                  <a:gd name="T4" fmla="*/ 389 w 1080"/>
                  <a:gd name="T5" fmla="*/ 171 h 942"/>
                  <a:gd name="T6" fmla="*/ 384 w 1080"/>
                  <a:gd name="T7" fmla="*/ 185 h 942"/>
                  <a:gd name="T8" fmla="*/ 159 w 1080"/>
                  <a:gd name="T9" fmla="*/ 757 h 942"/>
                  <a:gd name="T10" fmla="*/ 130 w 1080"/>
                  <a:gd name="T11" fmla="*/ 826 h 942"/>
                  <a:gd name="T12" fmla="*/ 142 w 1080"/>
                  <a:gd name="T13" fmla="*/ 826 h 942"/>
                  <a:gd name="T14" fmla="*/ 206 w 1080"/>
                  <a:gd name="T15" fmla="*/ 812 h 942"/>
                  <a:gd name="T16" fmla="*/ 213 w 1080"/>
                  <a:gd name="T17" fmla="*/ 816 h 942"/>
                  <a:gd name="T18" fmla="*/ 213 w 1080"/>
                  <a:gd name="T19" fmla="*/ 816 h 942"/>
                  <a:gd name="T20" fmla="*/ 223 w 1080"/>
                  <a:gd name="T21" fmla="*/ 814 h 942"/>
                  <a:gd name="T22" fmla="*/ 697 w 1080"/>
                  <a:gd name="T23" fmla="*/ 707 h 942"/>
                  <a:gd name="T24" fmla="*/ 941 w 1080"/>
                  <a:gd name="T25" fmla="*/ 180 h 942"/>
                  <a:gd name="T26" fmla="*/ 926 w 1080"/>
                  <a:gd name="T27" fmla="*/ 171 h 942"/>
                  <a:gd name="T28" fmla="*/ 953 w 1080"/>
                  <a:gd name="T29" fmla="*/ 109 h 942"/>
                  <a:gd name="T30" fmla="*/ 953 w 1080"/>
                  <a:gd name="T31" fmla="*/ 109 h 942"/>
                  <a:gd name="T32" fmla="*/ 334 w 1080"/>
                  <a:gd name="T33" fmla="*/ 64 h 942"/>
                  <a:gd name="T34" fmla="*/ 1080 w 1080"/>
                  <a:gd name="T35" fmla="*/ 0 h 942"/>
                  <a:gd name="T36" fmla="*/ 720 w 1080"/>
                  <a:gd name="T37" fmla="*/ 771 h 942"/>
                  <a:gd name="T38" fmla="*/ 0 w 1080"/>
                  <a:gd name="T39" fmla="*/ 942 h 942"/>
                  <a:gd name="T40" fmla="*/ 334 w 1080"/>
                  <a:gd name="T41" fmla="*/ 64 h 942"/>
                  <a:gd name="T42" fmla="*/ 334 w 1080"/>
                  <a:gd name="T43" fmla="*/ 64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0" h="942">
                    <a:moveTo>
                      <a:pt x="953" y="109"/>
                    </a:moveTo>
                    <a:lnTo>
                      <a:pt x="865" y="118"/>
                    </a:lnTo>
                    <a:lnTo>
                      <a:pt x="389" y="171"/>
                    </a:lnTo>
                    <a:lnTo>
                      <a:pt x="384" y="185"/>
                    </a:lnTo>
                    <a:lnTo>
                      <a:pt x="159" y="757"/>
                    </a:lnTo>
                    <a:lnTo>
                      <a:pt x="130" y="826"/>
                    </a:lnTo>
                    <a:lnTo>
                      <a:pt x="142" y="826"/>
                    </a:lnTo>
                    <a:lnTo>
                      <a:pt x="206" y="812"/>
                    </a:lnTo>
                    <a:lnTo>
                      <a:pt x="213" y="816"/>
                    </a:lnTo>
                    <a:lnTo>
                      <a:pt x="213" y="816"/>
                    </a:lnTo>
                    <a:lnTo>
                      <a:pt x="223" y="814"/>
                    </a:lnTo>
                    <a:lnTo>
                      <a:pt x="697" y="707"/>
                    </a:lnTo>
                    <a:lnTo>
                      <a:pt x="941" y="180"/>
                    </a:lnTo>
                    <a:lnTo>
                      <a:pt x="926" y="171"/>
                    </a:lnTo>
                    <a:lnTo>
                      <a:pt x="953" y="109"/>
                    </a:lnTo>
                    <a:lnTo>
                      <a:pt x="953" y="109"/>
                    </a:lnTo>
                    <a:close/>
                    <a:moveTo>
                      <a:pt x="334" y="64"/>
                    </a:moveTo>
                    <a:lnTo>
                      <a:pt x="1080" y="0"/>
                    </a:lnTo>
                    <a:lnTo>
                      <a:pt x="720" y="771"/>
                    </a:lnTo>
                    <a:lnTo>
                      <a:pt x="0" y="942"/>
                    </a:lnTo>
                    <a:lnTo>
                      <a:pt x="334" y="64"/>
                    </a:lnTo>
                    <a:lnTo>
                      <a:pt x="334" y="64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16">
                <a:extLst>
                  <a:ext uri="{FF2B5EF4-FFF2-40B4-BE49-F238E27FC236}">
                    <a16:creationId xmlns="" xmlns:a16="http://schemas.microsoft.com/office/drawing/2014/main" id="{F0CB1316-C5DF-40F0-9015-AD05C2DCB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650" y="3781771"/>
                <a:ext cx="1023493" cy="227851"/>
              </a:xfrm>
              <a:custGeom>
                <a:avLst/>
                <a:gdLst>
                  <a:gd name="T0" fmla="*/ 542 w 557"/>
                  <a:gd name="T1" fmla="*/ 53 h 124"/>
                  <a:gd name="T2" fmla="*/ 481 w 557"/>
                  <a:gd name="T3" fmla="*/ 0 h 124"/>
                  <a:gd name="T4" fmla="*/ 5 w 557"/>
                  <a:gd name="T5" fmla="*/ 53 h 124"/>
                  <a:gd name="T6" fmla="*/ 0 w 557"/>
                  <a:gd name="T7" fmla="*/ 67 h 124"/>
                  <a:gd name="T8" fmla="*/ 61 w 557"/>
                  <a:gd name="T9" fmla="*/ 124 h 124"/>
                  <a:gd name="T10" fmla="*/ 557 w 557"/>
                  <a:gd name="T11" fmla="*/ 62 h 124"/>
                  <a:gd name="T12" fmla="*/ 542 w 557"/>
                  <a:gd name="T13" fmla="*/ 53 h 124"/>
                  <a:gd name="T14" fmla="*/ 542 w 557"/>
                  <a:gd name="T15" fmla="*/ 5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7" h="124">
                    <a:moveTo>
                      <a:pt x="542" y="53"/>
                    </a:moveTo>
                    <a:lnTo>
                      <a:pt x="481" y="0"/>
                    </a:lnTo>
                    <a:lnTo>
                      <a:pt x="5" y="53"/>
                    </a:lnTo>
                    <a:lnTo>
                      <a:pt x="0" y="67"/>
                    </a:lnTo>
                    <a:lnTo>
                      <a:pt x="61" y="124"/>
                    </a:lnTo>
                    <a:lnTo>
                      <a:pt x="557" y="62"/>
                    </a:lnTo>
                    <a:lnTo>
                      <a:pt x="542" y="53"/>
                    </a:lnTo>
                    <a:lnTo>
                      <a:pt x="542" y="53"/>
                    </a:lnTo>
                    <a:close/>
                  </a:path>
                </a:pathLst>
              </a:custGeom>
              <a:gradFill flip="none" rotWithShape="1">
                <a:gsLst>
                  <a:gs pos="46000">
                    <a:schemeClr val="accent3"/>
                  </a:gs>
                  <a:gs pos="0">
                    <a:schemeClr val="accent3"/>
                  </a:gs>
                  <a:gs pos="76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5780000" scaled="0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17">
                <a:extLst>
                  <a:ext uri="{FF2B5EF4-FFF2-40B4-BE49-F238E27FC236}">
                    <a16:creationId xmlns="" xmlns:a16="http://schemas.microsoft.com/office/drawing/2014/main" id="{ACE7E337-E7BC-46B7-8084-E95047048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3153" y="2682940"/>
                <a:ext cx="1519620" cy="2612939"/>
              </a:xfrm>
              <a:custGeom>
                <a:avLst/>
                <a:gdLst>
                  <a:gd name="T0" fmla="*/ 247 w 827"/>
                  <a:gd name="T1" fmla="*/ 230 h 1422"/>
                  <a:gd name="T2" fmla="*/ 266 w 827"/>
                  <a:gd name="T3" fmla="*/ 173 h 1422"/>
                  <a:gd name="T4" fmla="*/ 699 w 827"/>
                  <a:gd name="T5" fmla="*/ 596 h 1422"/>
                  <a:gd name="T6" fmla="*/ 699 w 827"/>
                  <a:gd name="T7" fmla="*/ 596 h 1422"/>
                  <a:gd name="T8" fmla="*/ 699 w 827"/>
                  <a:gd name="T9" fmla="*/ 596 h 1422"/>
                  <a:gd name="T10" fmla="*/ 488 w 827"/>
                  <a:gd name="T11" fmla="*/ 1173 h 1422"/>
                  <a:gd name="T12" fmla="*/ 460 w 827"/>
                  <a:gd name="T13" fmla="*/ 1246 h 1422"/>
                  <a:gd name="T14" fmla="*/ 410 w 827"/>
                  <a:gd name="T15" fmla="*/ 1187 h 1422"/>
                  <a:gd name="T16" fmla="*/ 405 w 827"/>
                  <a:gd name="T17" fmla="*/ 1187 h 1422"/>
                  <a:gd name="T18" fmla="*/ 66 w 827"/>
                  <a:gd name="T19" fmla="*/ 788 h 1422"/>
                  <a:gd name="T20" fmla="*/ 102 w 827"/>
                  <a:gd name="T21" fmla="*/ 672 h 1422"/>
                  <a:gd name="T22" fmla="*/ 102 w 827"/>
                  <a:gd name="T23" fmla="*/ 670 h 1422"/>
                  <a:gd name="T24" fmla="*/ 104 w 827"/>
                  <a:gd name="T25" fmla="*/ 660 h 1422"/>
                  <a:gd name="T26" fmla="*/ 104 w 827"/>
                  <a:gd name="T27" fmla="*/ 660 h 1422"/>
                  <a:gd name="T28" fmla="*/ 232 w 827"/>
                  <a:gd name="T29" fmla="*/ 230 h 1422"/>
                  <a:gd name="T30" fmla="*/ 247 w 827"/>
                  <a:gd name="T31" fmla="*/ 230 h 1422"/>
                  <a:gd name="T32" fmla="*/ 247 w 827"/>
                  <a:gd name="T33" fmla="*/ 230 h 1422"/>
                  <a:gd name="T34" fmla="*/ 827 w 827"/>
                  <a:gd name="T35" fmla="*/ 544 h 1422"/>
                  <a:gd name="T36" fmla="*/ 237 w 827"/>
                  <a:gd name="T37" fmla="*/ 0 h 1422"/>
                  <a:gd name="T38" fmla="*/ 0 w 827"/>
                  <a:gd name="T39" fmla="*/ 819 h 1422"/>
                  <a:gd name="T40" fmla="*/ 493 w 827"/>
                  <a:gd name="T41" fmla="*/ 1422 h 1422"/>
                  <a:gd name="T42" fmla="*/ 827 w 827"/>
                  <a:gd name="T43" fmla="*/ 544 h 1422"/>
                  <a:gd name="T44" fmla="*/ 827 w 827"/>
                  <a:gd name="T45" fmla="*/ 544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7" h="1422">
                    <a:moveTo>
                      <a:pt x="247" y="230"/>
                    </a:moveTo>
                    <a:lnTo>
                      <a:pt x="266" y="173"/>
                    </a:lnTo>
                    <a:lnTo>
                      <a:pt x="699" y="596"/>
                    </a:lnTo>
                    <a:lnTo>
                      <a:pt x="699" y="596"/>
                    </a:lnTo>
                    <a:lnTo>
                      <a:pt x="699" y="596"/>
                    </a:lnTo>
                    <a:lnTo>
                      <a:pt x="488" y="1173"/>
                    </a:lnTo>
                    <a:lnTo>
                      <a:pt x="460" y="1246"/>
                    </a:lnTo>
                    <a:lnTo>
                      <a:pt x="410" y="1187"/>
                    </a:lnTo>
                    <a:lnTo>
                      <a:pt x="405" y="1187"/>
                    </a:lnTo>
                    <a:lnTo>
                      <a:pt x="66" y="788"/>
                    </a:lnTo>
                    <a:lnTo>
                      <a:pt x="102" y="672"/>
                    </a:lnTo>
                    <a:lnTo>
                      <a:pt x="102" y="670"/>
                    </a:lnTo>
                    <a:lnTo>
                      <a:pt x="104" y="660"/>
                    </a:lnTo>
                    <a:lnTo>
                      <a:pt x="104" y="660"/>
                    </a:lnTo>
                    <a:lnTo>
                      <a:pt x="232" y="230"/>
                    </a:lnTo>
                    <a:lnTo>
                      <a:pt x="247" y="230"/>
                    </a:lnTo>
                    <a:lnTo>
                      <a:pt x="247" y="230"/>
                    </a:lnTo>
                    <a:close/>
                    <a:moveTo>
                      <a:pt x="827" y="544"/>
                    </a:moveTo>
                    <a:lnTo>
                      <a:pt x="237" y="0"/>
                    </a:lnTo>
                    <a:lnTo>
                      <a:pt x="0" y="819"/>
                    </a:lnTo>
                    <a:lnTo>
                      <a:pt x="493" y="1422"/>
                    </a:lnTo>
                    <a:lnTo>
                      <a:pt x="827" y="544"/>
                    </a:lnTo>
                    <a:lnTo>
                      <a:pt x="827" y="544"/>
                    </a:ln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18">
                <a:extLst>
                  <a:ext uri="{FF2B5EF4-FFF2-40B4-BE49-F238E27FC236}">
                    <a16:creationId xmlns="" xmlns:a16="http://schemas.microsoft.com/office/drawing/2014/main" id="{9DD403A1-807A-4C2B-9D3F-2C38C1DCE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7019" y="3000830"/>
                <a:ext cx="134138" cy="104739"/>
              </a:xfrm>
              <a:custGeom>
                <a:avLst/>
                <a:gdLst>
                  <a:gd name="T0" fmla="*/ 0 w 73"/>
                  <a:gd name="T1" fmla="*/ 57 h 57"/>
                  <a:gd name="T2" fmla="*/ 19 w 73"/>
                  <a:gd name="T3" fmla="*/ 0 h 57"/>
                  <a:gd name="T4" fmla="*/ 73 w 73"/>
                  <a:gd name="T5" fmla="*/ 55 h 57"/>
                  <a:gd name="T6" fmla="*/ 0 w 73"/>
                  <a:gd name="T7" fmla="*/ 57 h 57"/>
                  <a:gd name="T8" fmla="*/ 0 w 7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57">
                    <a:moveTo>
                      <a:pt x="0" y="57"/>
                    </a:moveTo>
                    <a:lnTo>
                      <a:pt x="19" y="0"/>
                    </a:lnTo>
                    <a:lnTo>
                      <a:pt x="73" y="55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804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9">
                <a:extLst>
                  <a:ext uri="{FF2B5EF4-FFF2-40B4-BE49-F238E27FC236}">
                    <a16:creationId xmlns="" xmlns:a16="http://schemas.microsoft.com/office/drawing/2014/main" id="{CE3588EA-2977-43DF-97E1-D5BE96874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3130" y="3101489"/>
                <a:ext cx="858117" cy="692742"/>
              </a:xfrm>
              <a:custGeom>
                <a:avLst/>
                <a:gdLst>
                  <a:gd name="T0" fmla="*/ 15 w 467"/>
                  <a:gd name="T1" fmla="*/ 2 h 377"/>
                  <a:gd name="T2" fmla="*/ 88 w 467"/>
                  <a:gd name="T3" fmla="*/ 0 h 377"/>
                  <a:gd name="T4" fmla="*/ 467 w 467"/>
                  <a:gd name="T5" fmla="*/ 368 h 377"/>
                  <a:gd name="T6" fmla="*/ 467 w 467"/>
                  <a:gd name="T7" fmla="*/ 368 h 377"/>
                  <a:gd name="T8" fmla="*/ 382 w 467"/>
                  <a:gd name="T9" fmla="*/ 377 h 377"/>
                  <a:gd name="T10" fmla="*/ 0 w 467"/>
                  <a:gd name="T11" fmla="*/ 2 h 377"/>
                  <a:gd name="T12" fmla="*/ 15 w 467"/>
                  <a:gd name="T13" fmla="*/ 2 h 377"/>
                  <a:gd name="T14" fmla="*/ 15 w 467"/>
                  <a:gd name="T15" fmla="*/ 2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7" h="377">
                    <a:moveTo>
                      <a:pt x="15" y="2"/>
                    </a:moveTo>
                    <a:lnTo>
                      <a:pt x="88" y="0"/>
                    </a:lnTo>
                    <a:lnTo>
                      <a:pt x="467" y="368"/>
                    </a:lnTo>
                    <a:lnTo>
                      <a:pt x="467" y="368"/>
                    </a:lnTo>
                    <a:lnTo>
                      <a:pt x="382" y="377"/>
                    </a:lnTo>
                    <a:lnTo>
                      <a:pt x="0" y="2"/>
                    </a:lnTo>
                    <a:lnTo>
                      <a:pt x="15" y="2"/>
                    </a:lnTo>
                    <a:lnTo>
                      <a:pt x="15" y="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46000">
                    <a:schemeClr val="accent1"/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9140000" scaled="0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20">
                <a:extLst>
                  <a:ext uri="{FF2B5EF4-FFF2-40B4-BE49-F238E27FC236}">
                    <a16:creationId xmlns="" xmlns:a16="http://schemas.microsoft.com/office/drawing/2014/main" id="{D7E2B3BD-92AB-4760-ACDF-CE2FDADF0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1210" y="3904885"/>
                <a:ext cx="525528" cy="1159469"/>
              </a:xfrm>
              <a:custGeom>
                <a:avLst/>
                <a:gdLst>
                  <a:gd name="T0" fmla="*/ 286 w 286"/>
                  <a:gd name="T1" fmla="*/ 57 h 631"/>
                  <a:gd name="T2" fmla="*/ 225 w 286"/>
                  <a:gd name="T3" fmla="*/ 0 h 631"/>
                  <a:gd name="T4" fmla="*/ 0 w 286"/>
                  <a:gd name="T5" fmla="*/ 572 h 631"/>
                  <a:gd name="T6" fmla="*/ 47 w 286"/>
                  <a:gd name="T7" fmla="*/ 627 h 631"/>
                  <a:gd name="T8" fmla="*/ 54 w 286"/>
                  <a:gd name="T9" fmla="*/ 631 h 631"/>
                  <a:gd name="T10" fmla="*/ 286 w 286"/>
                  <a:gd name="T11" fmla="*/ 57 h 631"/>
                  <a:gd name="T12" fmla="*/ 286 w 286"/>
                  <a:gd name="T13" fmla="*/ 57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6" h="631">
                    <a:moveTo>
                      <a:pt x="286" y="57"/>
                    </a:moveTo>
                    <a:lnTo>
                      <a:pt x="225" y="0"/>
                    </a:lnTo>
                    <a:lnTo>
                      <a:pt x="0" y="572"/>
                    </a:lnTo>
                    <a:lnTo>
                      <a:pt x="47" y="627"/>
                    </a:lnTo>
                    <a:lnTo>
                      <a:pt x="54" y="631"/>
                    </a:lnTo>
                    <a:lnTo>
                      <a:pt x="286" y="57"/>
                    </a:lnTo>
                    <a:lnTo>
                      <a:pt x="286" y="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46000">
                    <a:schemeClr val="accent3"/>
                  </a:gs>
                  <a:gs pos="67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2060000" scaled="0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40" name="Freeform: Shape 21">
                <a:extLst>
                  <a:ext uri="{FF2B5EF4-FFF2-40B4-BE49-F238E27FC236}">
                    <a16:creationId xmlns="" xmlns:a16="http://schemas.microsoft.com/office/drawing/2014/main" id="{136E3891-491E-4351-A2FC-F109D1EAC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0435" y="3895696"/>
                <a:ext cx="1337707" cy="1168656"/>
              </a:xfrm>
              <a:custGeom>
                <a:avLst/>
                <a:gdLst>
                  <a:gd name="T0" fmla="*/ 232 w 728"/>
                  <a:gd name="T1" fmla="*/ 62 h 636"/>
                  <a:gd name="T2" fmla="*/ 728 w 728"/>
                  <a:gd name="T3" fmla="*/ 0 h 636"/>
                  <a:gd name="T4" fmla="*/ 484 w 728"/>
                  <a:gd name="T5" fmla="*/ 527 h 636"/>
                  <a:gd name="T6" fmla="*/ 10 w 728"/>
                  <a:gd name="T7" fmla="*/ 634 h 636"/>
                  <a:gd name="T8" fmla="*/ 0 w 728"/>
                  <a:gd name="T9" fmla="*/ 636 h 636"/>
                  <a:gd name="T10" fmla="*/ 0 w 728"/>
                  <a:gd name="T11" fmla="*/ 636 h 636"/>
                  <a:gd name="T12" fmla="*/ 232 w 728"/>
                  <a:gd name="T13" fmla="*/ 62 h 636"/>
                  <a:gd name="T14" fmla="*/ 232 w 728"/>
                  <a:gd name="T15" fmla="*/ 62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8" h="636">
                    <a:moveTo>
                      <a:pt x="232" y="62"/>
                    </a:moveTo>
                    <a:lnTo>
                      <a:pt x="728" y="0"/>
                    </a:lnTo>
                    <a:lnTo>
                      <a:pt x="484" y="527"/>
                    </a:lnTo>
                    <a:lnTo>
                      <a:pt x="10" y="634"/>
                    </a:lnTo>
                    <a:lnTo>
                      <a:pt x="0" y="636"/>
                    </a:lnTo>
                    <a:lnTo>
                      <a:pt x="0" y="636"/>
                    </a:lnTo>
                    <a:lnTo>
                      <a:pt x="232" y="62"/>
                    </a:lnTo>
                    <a:lnTo>
                      <a:pt x="232" y="62"/>
                    </a:lnTo>
                    <a:close/>
                  </a:path>
                </a:pathLst>
              </a:custGeom>
              <a:solidFill>
                <a:srgbClr val="F8F5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22">
                <a:extLst>
                  <a:ext uri="{FF2B5EF4-FFF2-40B4-BE49-F238E27FC236}">
                    <a16:creationId xmlns="" xmlns:a16="http://schemas.microsoft.com/office/drawing/2014/main" id="{77BB73FB-105F-4EEC-852A-F0AEEC87E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6160" y="3917747"/>
                <a:ext cx="1280744" cy="1124556"/>
              </a:xfrm>
              <a:custGeom>
                <a:avLst/>
                <a:gdLst>
                  <a:gd name="T0" fmla="*/ 223 w 697"/>
                  <a:gd name="T1" fmla="*/ 59 h 612"/>
                  <a:gd name="T2" fmla="*/ 697 w 697"/>
                  <a:gd name="T3" fmla="*/ 0 h 612"/>
                  <a:gd name="T4" fmla="*/ 463 w 697"/>
                  <a:gd name="T5" fmla="*/ 508 h 612"/>
                  <a:gd name="T6" fmla="*/ 0 w 697"/>
                  <a:gd name="T7" fmla="*/ 612 h 612"/>
                  <a:gd name="T8" fmla="*/ 223 w 697"/>
                  <a:gd name="T9" fmla="*/ 59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612">
                    <a:moveTo>
                      <a:pt x="223" y="59"/>
                    </a:moveTo>
                    <a:lnTo>
                      <a:pt x="697" y="0"/>
                    </a:lnTo>
                    <a:lnTo>
                      <a:pt x="463" y="508"/>
                    </a:lnTo>
                    <a:lnTo>
                      <a:pt x="0" y="612"/>
                    </a:lnTo>
                    <a:lnTo>
                      <a:pt x="223" y="59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23">
                <a:extLst>
                  <a:ext uri="{FF2B5EF4-FFF2-40B4-BE49-F238E27FC236}">
                    <a16:creationId xmlns="" xmlns:a16="http://schemas.microsoft.com/office/drawing/2014/main" id="{0067D1C6-0C2B-40F8-96FF-44187DC26D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4429" y="3105567"/>
                <a:ext cx="1006956" cy="1758498"/>
              </a:xfrm>
              <a:custGeom>
                <a:avLst/>
                <a:gdLst>
                  <a:gd name="T0" fmla="*/ 548 w 548"/>
                  <a:gd name="T1" fmla="*/ 375 h 957"/>
                  <a:gd name="T2" fmla="*/ 166 w 548"/>
                  <a:gd name="T3" fmla="*/ 0 h 957"/>
                  <a:gd name="T4" fmla="*/ 38 w 548"/>
                  <a:gd name="T5" fmla="*/ 430 h 957"/>
                  <a:gd name="T6" fmla="*/ 38 w 548"/>
                  <a:gd name="T7" fmla="*/ 430 h 957"/>
                  <a:gd name="T8" fmla="*/ 36 w 548"/>
                  <a:gd name="T9" fmla="*/ 440 h 957"/>
                  <a:gd name="T10" fmla="*/ 36 w 548"/>
                  <a:gd name="T11" fmla="*/ 442 h 957"/>
                  <a:gd name="T12" fmla="*/ 0 w 548"/>
                  <a:gd name="T13" fmla="*/ 558 h 957"/>
                  <a:gd name="T14" fmla="*/ 339 w 548"/>
                  <a:gd name="T15" fmla="*/ 957 h 957"/>
                  <a:gd name="T16" fmla="*/ 548 w 548"/>
                  <a:gd name="T17" fmla="*/ 375 h 957"/>
                  <a:gd name="T18" fmla="*/ 548 w 548"/>
                  <a:gd name="T19" fmla="*/ 375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8" h="957">
                    <a:moveTo>
                      <a:pt x="548" y="375"/>
                    </a:moveTo>
                    <a:lnTo>
                      <a:pt x="166" y="0"/>
                    </a:lnTo>
                    <a:lnTo>
                      <a:pt x="38" y="430"/>
                    </a:lnTo>
                    <a:lnTo>
                      <a:pt x="38" y="430"/>
                    </a:lnTo>
                    <a:lnTo>
                      <a:pt x="36" y="440"/>
                    </a:lnTo>
                    <a:lnTo>
                      <a:pt x="36" y="442"/>
                    </a:lnTo>
                    <a:lnTo>
                      <a:pt x="0" y="558"/>
                    </a:lnTo>
                    <a:lnTo>
                      <a:pt x="339" y="957"/>
                    </a:lnTo>
                    <a:lnTo>
                      <a:pt x="548" y="375"/>
                    </a:lnTo>
                    <a:lnTo>
                      <a:pt x="548" y="375"/>
                    </a:lnTo>
                    <a:close/>
                  </a:path>
                </a:pathLst>
              </a:custGeom>
              <a:solidFill>
                <a:srgbClr val="E1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24">
                <a:extLst>
                  <a:ext uri="{FF2B5EF4-FFF2-40B4-BE49-F238E27FC236}">
                    <a16:creationId xmlns="" xmlns:a16="http://schemas.microsoft.com/office/drawing/2014/main" id="{6D17480A-5A9A-41EE-B00F-D6E975817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0154" y="3136403"/>
                <a:ext cx="962855" cy="1696022"/>
              </a:xfrm>
              <a:custGeom>
                <a:avLst/>
                <a:gdLst>
                  <a:gd name="T0" fmla="*/ 0 w 524"/>
                  <a:gd name="T1" fmla="*/ 539 h 923"/>
                  <a:gd name="T2" fmla="*/ 33 w 524"/>
                  <a:gd name="T3" fmla="*/ 425 h 923"/>
                  <a:gd name="T4" fmla="*/ 33 w 524"/>
                  <a:gd name="T5" fmla="*/ 425 h 923"/>
                  <a:gd name="T6" fmla="*/ 159 w 524"/>
                  <a:gd name="T7" fmla="*/ 0 h 923"/>
                  <a:gd name="T8" fmla="*/ 524 w 524"/>
                  <a:gd name="T9" fmla="*/ 361 h 923"/>
                  <a:gd name="T10" fmla="*/ 323 w 524"/>
                  <a:gd name="T11" fmla="*/ 923 h 923"/>
                  <a:gd name="T12" fmla="*/ 0 w 524"/>
                  <a:gd name="T13" fmla="*/ 539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4" h="923">
                    <a:moveTo>
                      <a:pt x="0" y="539"/>
                    </a:moveTo>
                    <a:lnTo>
                      <a:pt x="33" y="425"/>
                    </a:lnTo>
                    <a:lnTo>
                      <a:pt x="33" y="425"/>
                    </a:lnTo>
                    <a:lnTo>
                      <a:pt x="159" y="0"/>
                    </a:lnTo>
                    <a:lnTo>
                      <a:pt x="524" y="361"/>
                    </a:lnTo>
                    <a:lnTo>
                      <a:pt x="323" y="923"/>
                    </a:lnTo>
                    <a:lnTo>
                      <a:pt x="0" y="539"/>
                    </a:ln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25">
                <a:extLst>
                  <a:ext uri="{FF2B5EF4-FFF2-40B4-BE49-F238E27FC236}">
                    <a16:creationId xmlns="" xmlns:a16="http://schemas.microsoft.com/office/drawing/2014/main" id="{39C0CAAC-2AD1-43D7-8687-CE33921F4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1020" y="3777693"/>
                <a:ext cx="540228" cy="1085969"/>
              </a:xfrm>
              <a:custGeom>
                <a:avLst/>
                <a:gdLst>
                  <a:gd name="T0" fmla="*/ 209 w 294"/>
                  <a:gd name="T1" fmla="*/ 9 h 591"/>
                  <a:gd name="T2" fmla="*/ 294 w 294"/>
                  <a:gd name="T3" fmla="*/ 0 h 591"/>
                  <a:gd name="T4" fmla="*/ 83 w 294"/>
                  <a:gd name="T5" fmla="*/ 577 h 591"/>
                  <a:gd name="T6" fmla="*/ 5 w 294"/>
                  <a:gd name="T7" fmla="*/ 591 h 591"/>
                  <a:gd name="T8" fmla="*/ 0 w 294"/>
                  <a:gd name="T9" fmla="*/ 591 h 591"/>
                  <a:gd name="T10" fmla="*/ 209 w 294"/>
                  <a:gd name="T11" fmla="*/ 9 h 591"/>
                  <a:gd name="T12" fmla="*/ 209 w 294"/>
                  <a:gd name="T13" fmla="*/ 9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4" h="591">
                    <a:moveTo>
                      <a:pt x="209" y="9"/>
                    </a:moveTo>
                    <a:lnTo>
                      <a:pt x="294" y="0"/>
                    </a:lnTo>
                    <a:lnTo>
                      <a:pt x="83" y="577"/>
                    </a:lnTo>
                    <a:lnTo>
                      <a:pt x="5" y="591"/>
                    </a:lnTo>
                    <a:lnTo>
                      <a:pt x="0" y="591"/>
                    </a:lnTo>
                    <a:lnTo>
                      <a:pt x="209" y="9"/>
                    </a:lnTo>
                    <a:lnTo>
                      <a:pt x="209" y="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46000">
                    <a:schemeClr val="accent1"/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200000" scaled="0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26">
                <a:extLst>
                  <a:ext uri="{FF2B5EF4-FFF2-40B4-BE49-F238E27FC236}">
                    <a16:creationId xmlns="" xmlns:a16="http://schemas.microsoft.com/office/drawing/2014/main" id="{A3903BB1-69A8-4F7B-8357-DF1B4195C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3352" y="2818916"/>
                <a:ext cx="970205" cy="746029"/>
              </a:xfrm>
              <a:custGeom>
                <a:avLst/>
                <a:gdLst>
                  <a:gd name="T0" fmla="*/ 0 w 528"/>
                  <a:gd name="T1" fmla="*/ 0 h 406"/>
                  <a:gd name="T2" fmla="*/ 0 w 528"/>
                  <a:gd name="T3" fmla="*/ 0 h 406"/>
                  <a:gd name="T4" fmla="*/ 528 w 528"/>
                  <a:gd name="T5" fmla="*/ 406 h 406"/>
                  <a:gd name="T6" fmla="*/ 0 w 528"/>
                  <a:gd name="T7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406">
                    <a:moveTo>
                      <a:pt x="0" y="0"/>
                    </a:moveTo>
                    <a:lnTo>
                      <a:pt x="0" y="0"/>
                    </a:lnTo>
                    <a:lnTo>
                      <a:pt x="528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27">
                <a:extLst>
                  <a:ext uri="{FF2B5EF4-FFF2-40B4-BE49-F238E27FC236}">
                    <a16:creationId xmlns="" xmlns:a16="http://schemas.microsoft.com/office/drawing/2014/main" id="{FECCFB13-73DE-4782-A21A-7932DB204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8066" y="2682940"/>
                <a:ext cx="400577" cy="1378132"/>
              </a:xfrm>
              <a:custGeom>
                <a:avLst/>
                <a:gdLst>
                  <a:gd name="T0" fmla="*/ 0 w 218"/>
                  <a:gd name="T1" fmla="*/ 750 h 750"/>
                  <a:gd name="T2" fmla="*/ 0 w 218"/>
                  <a:gd name="T3" fmla="*/ 750 h 750"/>
                  <a:gd name="T4" fmla="*/ 218 w 218"/>
                  <a:gd name="T5" fmla="*/ 0 h 750"/>
                  <a:gd name="T6" fmla="*/ 0 w 218"/>
                  <a:gd name="T7" fmla="*/ 750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" h="750">
                    <a:moveTo>
                      <a:pt x="0" y="750"/>
                    </a:moveTo>
                    <a:lnTo>
                      <a:pt x="0" y="750"/>
                    </a:lnTo>
                    <a:lnTo>
                      <a:pt x="218" y="0"/>
                    </a:lnTo>
                    <a:lnTo>
                      <a:pt x="0" y="7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28">
                <a:extLst>
                  <a:ext uri="{FF2B5EF4-FFF2-40B4-BE49-F238E27FC236}">
                    <a16:creationId xmlns="" xmlns:a16="http://schemas.microsoft.com/office/drawing/2014/main" id="{99FF73F6-ABBB-4897-9B27-3880D87B1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4968" y="2682940"/>
                <a:ext cx="2458589" cy="2612939"/>
              </a:xfrm>
              <a:custGeom>
                <a:avLst/>
                <a:gdLst>
                  <a:gd name="T0" fmla="*/ 265 w 1338"/>
                  <a:gd name="T1" fmla="*/ 1420 h 1422"/>
                  <a:gd name="T2" fmla="*/ 597 w 1338"/>
                  <a:gd name="T3" fmla="*/ 548 h 1422"/>
                  <a:gd name="T4" fmla="*/ 1336 w 1338"/>
                  <a:gd name="T5" fmla="*/ 487 h 1422"/>
                  <a:gd name="T6" fmla="*/ 1338 w 1338"/>
                  <a:gd name="T7" fmla="*/ 480 h 1422"/>
                  <a:gd name="T8" fmla="*/ 1331 w 1338"/>
                  <a:gd name="T9" fmla="*/ 475 h 1422"/>
                  <a:gd name="T10" fmla="*/ 594 w 1338"/>
                  <a:gd name="T11" fmla="*/ 537 h 1422"/>
                  <a:gd name="T12" fmla="*/ 12 w 1338"/>
                  <a:gd name="T13" fmla="*/ 0 h 1422"/>
                  <a:gd name="T14" fmla="*/ 2 w 1338"/>
                  <a:gd name="T15" fmla="*/ 0 h 1422"/>
                  <a:gd name="T16" fmla="*/ 0 w 1338"/>
                  <a:gd name="T17" fmla="*/ 7 h 1422"/>
                  <a:gd name="T18" fmla="*/ 585 w 1338"/>
                  <a:gd name="T19" fmla="*/ 546 h 1422"/>
                  <a:gd name="T20" fmla="*/ 253 w 1338"/>
                  <a:gd name="T21" fmla="*/ 1417 h 1422"/>
                  <a:gd name="T22" fmla="*/ 258 w 1338"/>
                  <a:gd name="T23" fmla="*/ 1422 h 1422"/>
                  <a:gd name="T24" fmla="*/ 265 w 1338"/>
                  <a:gd name="T25" fmla="*/ 1420 h 1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38" h="1422">
                    <a:moveTo>
                      <a:pt x="265" y="1420"/>
                    </a:moveTo>
                    <a:lnTo>
                      <a:pt x="597" y="548"/>
                    </a:lnTo>
                    <a:lnTo>
                      <a:pt x="1336" y="487"/>
                    </a:lnTo>
                    <a:lnTo>
                      <a:pt x="1338" y="480"/>
                    </a:lnTo>
                    <a:lnTo>
                      <a:pt x="1331" y="475"/>
                    </a:lnTo>
                    <a:lnTo>
                      <a:pt x="594" y="537"/>
                    </a:lnTo>
                    <a:lnTo>
                      <a:pt x="1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585" y="546"/>
                    </a:lnTo>
                    <a:lnTo>
                      <a:pt x="253" y="1417"/>
                    </a:lnTo>
                    <a:lnTo>
                      <a:pt x="258" y="1422"/>
                    </a:lnTo>
                    <a:lnTo>
                      <a:pt x="265" y="1420"/>
                    </a:lnTo>
                    <a:close/>
                  </a:path>
                </a:pathLst>
              </a:custGeom>
              <a:solidFill>
                <a:srgbClr val="FFFB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1" name="Oval 32">
              <a:extLst>
                <a:ext uri="{FF2B5EF4-FFF2-40B4-BE49-F238E27FC236}">
                  <a16:creationId xmlns="" xmlns:a16="http://schemas.microsoft.com/office/drawing/2014/main" id="{A6D3087B-7E2D-4EED-911A-D059D08B0D3F}"/>
                </a:ext>
              </a:extLst>
            </p:cNvPr>
            <p:cNvSpPr/>
            <p:nvPr/>
          </p:nvSpPr>
          <p:spPr>
            <a:xfrm>
              <a:off x="4767402" y="3581365"/>
              <a:ext cx="113434" cy="113474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Oval 36">
              <a:extLst>
                <a:ext uri="{FF2B5EF4-FFF2-40B4-BE49-F238E27FC236}">
                  <a16:creationId xmlns="" xmlns:a16="http://schemas.microsoft.com/office/drawing/2014/main" id="{9C8BC017-8CD2-4833-86A1-067F8ABA4D06}"/>
                </a:ext>
              </a:extLst>
            </p:cNvPr>
            <p:cNvSpPr/>
            <p:nvPr/>
          </p:nvSpPr>
          <p:spPr>
            <a:xfrm flipH="1">
              <a:off x="6443377" y="2282607"/>
              <a:ext cx="113434" cy="113474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Oval 40">
              <a:extLst>
                <a:ext uri="{FF2B5EF4-FFF2-40B4-BE49-F238E27FC236}">
                  <a16:creationId xmlns="" xmlns:a16="http://schemas.microsoft.com/office/drawing/2014/main" id="{10E9AF62-4515-42B7-8DFC-ABB9E9E29D46}"/>
                </a:ext>
              </a:extLst>
            </p:cNvPr>
            <p:cNvSpPr/>
            <p:nvPr/>
          </p:nvSpPr>
          <p:spPr>
            <a:xfrm flipH="1">
              <a:off x="6757089" y="4243304"/>
              <a:ext cx="113434" cy="113474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Straight Connector 30">
            <a:extLst>
              <a:ext uri="{FF2B5EF4-FFF2-40B4-BE49-F238E27FC236}">
                <a16:creationId xmlns="" xmlns:a16="http://schemas.microsoft.com/office/drawing/2014/main" id="{1C686986-3477-4D1F-9C92-A5840111CDB6}"/>
              </a:ext>
            </a:extLst>
          </p:cNvPr>
          <p:cNvSpPr/>
          <p:nvPr/>
        </p:nvSpPr>
        <p:spPr>
          <a:xfrm flipH="1" flipV="1">
            <a:off x="2843808" y="2499742"/>
            <a:ext cx="0" cy="661622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6" name="Straight Connector 31">
            <a:extLst>
              <a:ext uri="{FF2B5EF4-FFF2-40B4-BE49-F238E27FC236}">
                <a16:creationId xmlns="" xmlns:a16="http://schemas.microsoft.com/office/drawing/2014/main" id="{7487CAD3-1AFE-4E96-9C6E-1BBF7D79F982}"/>
              </a:ext>
            </a:extLst>
          </p:cNvPr>
          <p:cNvCxnSpPr>
            <a:stCxn id="21" idx="3"/>
            <a:endCxn id="18" idx="3"/>
          </p:cNvCxnSpPr>
          <p:nvPr/>
        </p:nvCxnSpPr>
        <p:spPr>
          <a:xfrm flipH="1">
            <a:off x="2843808" y="2778297"/>
            <a:ext cx="720293" cy="410365"/>
          </a:xfrm>
          <a:prstGeom prst="line">
            <a:avLst/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traight Connector 34">
            <a:extLst>
              <a:ext uri="{FF2B5EF4-FFF2-40B4-BE49-F238E27FC236}">
                <a16:creationId xmlns="" xmlns:a16="http://schemas.microsoft.com/office/drawing/2014/main" id="{CDBDBD93-C8B1-46E7-986E-AE0E4AFB07AE}"/>
              </a:ext>
            </a:extLst>
          </p:cNvPr>
          <p:cNvSpPr/>
          <p:nvPr/>
        </p:nvSpPr>
        <p:spPr>
          <a:xfrm flipV="1">
            <a:off x="6199816" y="1394169"/>
            <a:ext cx="0" cy="661622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8" name="Straight Connector 35">
            <a:extLst>
              <a:ext uri="{FF2B5EF4-FFF2-40B4-BE49-F238E27FC236}">
                <a16:creationId xmlns="" xmlns:a16="http://schemas.microsoft.com/office/drawing/2014/main" id="{988DC7F4-8396-46BE-BEC7-B1790408D5D3}"/>
              </a:ext>
            </a:extLst>
          </p:cNvPr>
          <p:cNvCxnSpPr/>
          <p:nvPr/>
        </p:nvCxnSpPr>
        <p:spPr>
          <a:xfrm>
            <a:off x="4890529" y="1754507"/>
            <a:ext cx="1309288" cy="0"/>
          </a:xfrm>
          <a:prstGeom prst="line">
            <a:avLst/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traight Connector 38">
            <a:extLst>
              <a:ext uri="{FF2B5EF4-FFF2-40B4-BE49-F238E27FC236}">
                <a16:creationId xmlns="" xmlns:a16="http://schemas.microsoft.com/office/drawing/2014/main" id="{D9D178ED-0C9C-483E-A98E-097DC5FC9FEF}"/>
              </a:ext>
            </a:extLst>
          </p:cNvPr>
          <p:cNvSpPr/>
          <p:nvPr/>
        </p:nvSpPr>
        <p:spPr>
          <a:xfrm flipV="1">
            <a:off x="6435100" y="2864692"/>
            <a:ext cx="0" cy="661622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0" name="Straight Connector 39">
            <a:extLst>
              <a:ext uri="{FF2B5EF4-FFF2-40B4-BE49-F238E27FC236}">
                <a16:creationId xmlns="" xmlns:a16="http://schemas.microsoft.com/office/drawing/2014/main" id="{693B9A9A-5FB8-4D0D-B0FE-1B23065E36B3}"/>
              </a:ext>
            </a:extLst>
          </p:cNvPr>
          <p:cNvCxnSpPr/>
          <p:nvPr/>
        </p:nvCxnSpPr>
        <p:spPr>
          <a:xfrm>
            <a:off x="5125813" y="3225030"/>
            <a:ext cx="1309288" cy="0"/>
          </a:xfrm>
          <a:prstGeom prst="line">
            <a:avLst/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47">
            <a:extLst>
              <a:ext uri="{FF2B5EF4-FFF2-40B4-BE49-F238E27FC236}">
                <a16:creationId xmlns="" xmlns:a16="http://schemas.microsoft.com/office/drawing/2014/main" id="{4588CF8C-2142-419F-B253-7585CF31CD1B}"/>
              </a:ext>
            </a:extLst>
          </p:cNvPr>
          <p:cNvGrpSpPr/>
          <p:nvPr/>
        </p:nvGrpSpPr>
        <p:grpSpPr>
          <a:xfrm>
            <a:off x="251520" y="2427734"/>
            <a:ext cx="2592288" cy="1152128"/>
            <a:chOff x="728499" y="2532022"/>
            <a:chExt cx="1943050" cy="767261"/>
          </a:xfrm>
        </p:grpSpPr>
        <p:sp>
          <p:nvSpPr>
            <p:cNvPr id="18" name="TextBox 50">
              <a:extLst>
                <a:ext uri="{FF2B5EF4-FFF2-40B4-BE49-F238E27FC236}">
                  <a16:creationId xmlns="" xmlns:a16="http://schemas.microsoft.com/office/drawing/2014/main" id="{74FFCEC3-5FCC-4359-933F-55EC0C7D7C1C}"/>
                </a:ext>
              </a:extLst>
            </p:cNvPr>
            <p:cNvSpPr txBox="1"/>
            <p:nvPr/>
          </p:nvSpPr>
          <p:spPr>
            <a:xfrm>
              <a:off x="728499" y="2778243"/>
              <a:ext cx="1943050" cy="521040"/>
            </a:xfrm>
            <a:prstGeom prst="rect">
              <a:avLst/>
            </a:prstGeom>
            <a:noFill/>
          </p:spPr>
          <p:txBody>
            <a:bodyPr wrap="square" lIns="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1600" dirty="0" smtClean="0"/>
                <a:t>問卷問題</a:t>
              </a:r>
              <a:endParaRPr lang="en-US" altLang="zh-TW" sz="1600" dirty="0" smtClean="0"/>
            </a:p>
            <a:p>
              <a:pPr>
                <a:lnSpc>
                  <a:spcPct val="120000"/>
                </a:lnSpc>
              </a:pPr>
              <a:r>
                <a:rPr lang="zh-TW" altLang="en-US" sz="1600" dirty="0" smtClean="0"/>
                <a:t>共計</a:t>
              </a:r>
              <a:r>
                <a:rPr lang="en-US" altLang="zh-TW" sz="1600" dirty="0" smtClean="0"/>
                <a:t>6</a:t>
              </a:r>
              <a:r>
                <a:rPr lang="zh-TW" altLang="en-US" sz="1600" dirty="0" smtClean="0"/>
                <a:t>題，含複選題</a:t>
              </a:r>
              <a:r>
                <a:rPr lang="en-US" altLang="zh-TW" sz="1600" dirty="0" smtClean="0"/>
                <a:t>1</a:t>
              </a:r>
              <a:r>
                <a:rPr lang="zh-TW" altLang="en-US" sz="1600" dirty="0" smtClean="0"/>
                <a:t>題。</a:t>
              </a:r>
              <a:endParaRPr lang="zh-CN" altLang="en-US" sz="1600" dirty="0"/>
            </a:p>
          </p:txBody>
        </p:sp>
        <p:sp>
          <p:nvSpPr>
            <p:cNvPr id="19" name="TextBox 51">
              <a:extLst>
                <a:ext uri="{FF2B5EF4-FFF2-40B4-BE49-F238E27FC236}">
                  <a16:creationId xmlns="" xmlns:a16="http://schemas.microsoft.com/office/drawing/2014/main" id="{EED97DB1-0C87-494F-81CD-4601B4027CD0}"/>
                </a:ext>
              </a:extLst>
            </p:cNvPr>
            <p:cNvSpPr txBox="1"/>
            <p:nvPr/>
          </p:nvSpPr>
          <p:spPr>
            <a:xfrm>
              <a:off x="728499" y="2532022"/>
              <a:ext cx="1943050" cy="246221"/>
            </a:xfrm>
            <a:prstGeom prst="rect">
              <a:avLst/>
            </a:prstGeom>
            <a:noFill/>
          </p:spPr>
          <p:txBody>
            <a:bodyPr wrap="none" lIns="0" tIns="0" rIns="144000" bIns="0">
              <a:normAutofit/>
            </a:bodyPr>
            <a:lstStyle/>
            <a:p>
              <a:pPr algn="r"/>
              <a:r>
                <a:rPr lang="zh-TW" altLang="zh-TW" sz="1600" b="1" dirty="0" smtClean="0">
                  <a:solidFill>
                    <a:srgbClr val="0070C0"/>
                  </a:solidFill>
                </a:rPr>
                <a:t>使用塑膠製品的種類與頻率</a:t>
              </a:r>
              <a:endParaRPr lang="zh-CN" altLang="en-US" sz="1600" b="1" dirty="0" smtClean="0">
                <a:solidFill>
                  <a:srgbClr val="0070C0"/>
                </a:solidFill>
              </a:endParaRPr>
            </a:p>
            <a:p>
              <a:pPr algn="r"/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Group 52">
            <a:extLst>
              <a:ext uri="{FF2B5EF4-FFF2-40B4-BE49-F238E27FC236}">
                <a16:creationId xmlns="" xmlns:a16="http://schemas.microsoft.com/office/drawing/2014/main" id="{C414D1F8-5B10-4445-9C5B-7D60D1B87E43}"/>
              </a:ext>
            </a:extLst>
          </p:cNvPr>
          <p:cNvGrpSpPr/>
          <p:nvPr/>
        </p:nvGrpSpPr>
        <p:grpSpPr>
          <a:xfrm>
            <a:off x="6191672" y="1275608"/>
            <a:ext cx="2952328" cy="899795"/>
            <a:chOff x="691434" y="2508509"/>
            <a:chExt cx="1980115" cy="449151"/>
          </a:xfrm>
        </p:grpSpPr>
        <p:sp>
          <p:nvSpPr>
            <p:cNvPr id="16" name="TextBox 53">
              <a:extLst>
                <a:ext uri="{FF2B5EF4-FFF2-40B4-BE49-F238E27FC236}">
                  <a16:creationId xmlns="" xmlns:a16="http://schemas.microsoft.com/office/drawing/2014/main" id="{FE2DE5CE-A0C8-4631-A325-3401A9091BDC}"/>
                </a:ext>
              </a:extLst>
            </p:cNvPr>
            <p:cNvSpPr txBox="1"/>
            <p:nvPr/>
          </p:nvSpPr>
          <p:spPr>
            <a:xfrm>
              <a:off x="728499" y="2688230"/>
              <a:ext cx="1943050" cy="269430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1600" dirty="0" smtClean="0"/>
                <a:t>問卷問題</a:t>
              </a:r>
              <a:endParaRPr lang="en-US" altLang="zh-TW" sz="1600" dirty="0" smtClean="0"/>
            </a:p>
            <a:p>
              <a:pPr>
                <a:lnSpc>
                  <a:spcPct val="120000"/>
                </a:lnSpc>
              </a:pPr>
              <a:r>
                <a:rPr lang="zh-TW" altLang="en-US" sz="1600" dirty="0" smtClean="0"/>
                <a:t>共計</a:t>
              </a:r>
              <a:r>
                <a:rPr lang="en-US" altLang="zh-TW" sz="1600" dirty="0" smtClean="0"/>
                <a:t>8</a:t>
              </a:r>
              <a:r>
                <a:rPr lang="zh-TW" altLang="en-US" sz="1600" dirty="0" smtClean="0"/>
                <a:t>題，含複選題</a:t>
              </a:r>
              <a:r>
                <a:rPr lang="en-US" altLang="zh-TW" sz="1600" dirty="0" smtClean="0"/>
                <a:t>2</a:t>
              </a:r>
              <a:r>
                <a:rPr lang="zh-TW" altLang="en-US" sz="1600" dirty="0" smtClean="0"/>
                <a:t>題。</a:t>
              </a:r>
              <a:endParaRPr lang="zh-CN" altLang="en-US" sz="1600" dirty="0"/>
            </a:p>
          </p:txBody>
        </p:sp>
        <p:sp>
          <p:nvSpPr>
            <p:cNvPr id="17" name="TextBox 54">
              <a:extLst>
                <a:ext uri="{FF2B5EF4-FFF2-40B4-BE49-F238E27FC236}">
                  <a16:creationId xmlns="" xmlns:a16="http://schemas.microsoft.com/office/drawing/2014/main" id="{CC594E69-EFB7-4CC3-B916-C992A06A8BE2}"/>
                </a:ext>
              </a:extLst>
            </p:cNvPr>
            <p:cNvSpPr txBox="1"/>
            <p:nvPr/>
          </p:nvSpPr>
          <p:spPr>
            <a:xfrm>
              <a:off x="691434" y="2508509"/>
              <a:ext cx="1943050" cy="246221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TW" altLang="zh-TW" sz="1600" b="1" dirty="0" smtClean="0">
                  <a:solidFill>
                    <a:schemeClr val="accent2">
                      <a:lumMod val="100000"/>
                    </a:schemeClr>
                  </a:solidFill>
                </a:rPr>
                <a:t>對塑膠製品的態度</a:t>
              </a:r>
              <a:endParaRPr lang="zh-CN" altLang="en-US" sz="1600" b="1" dirty="0" smtClean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</p:grpSp>
      <p:grpSp>
        <p:nvGrpSpPr>
          <p:cNvPr id="13" name="Group 55">
            <a:extLst>
              <a:ext uri="{FF2B5EF4-FFF2-40B4-BE49-F238E27FC236}">
                <a16:creationId xmlns="" xmlns:a16="http://schemas.microsoft.com/office/drawing/2014/main" id="{6A022BBB-F349-4B88-ADF2-65B8EDAC10BA}"/>
              </a:ext>
            </a:extLst>
          </p:cNvPr>
          <p:cNvGrpSpPr/>
          <p:nvPr/>
        </p:nvGrpSpPr>
        <p:grpSpPr>
          <a:xfrm>
            <a:off x="6444208" y="2859782"/>
            <a:ext cx="2457380" cy="1055493"/>
            <a:chOff x="728499" y="2532022"/>
            <a:chExt cx="1943050" cy="767261"/>
          </a:xfrm>
        </p:grpSpPr>
        <p:sp>
          <p:nvSpPr>
            <p:cNvPr id="14" name="TextBox 56">
              <a:extLst>
                <a:ext uri="{FF2B5EF4-FFF2-40B4-BE49-F238E27FC236}">
                  <a16:creationId xmlns="" xmlns:a16="http://schemas.microsoft.com/office/drawing/2014/main" id="{998CEC2B-42F8-4DD2-A89F-4300147F7E26}"/>
                </a:ext>
              </a:extLst>
            </p:cNvPr>
            <p:cNvSpPr txBox="1"/>
            <p:nvPr/>
          </p:nvSpPr>
          <p:spPr>
            <a:xfrm>
              <a:off x="728499" y="2778243"/>
              <a:ext cx="1943050" cy="521040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1600" dirty="0" smtClean="0"/>
                <a:t>問卷問題</a:t>
              </a:r>
              <a:endParaRPr lang="en-US" altLang="zh-TW" sz="1600" dirty="0" smtClean="0"/>
            </a:p>
            <a:p>
              <a:pPr>
                <a:lnSpc>
                  <a:spcPct val="120000"/>
                </a:lnSpc>
              </a:pPr>
              <a:r>
                <a:rPr lang="zh-TW" altLang="en-US" sz="1600" dirty="0" smtClean="0"/>
                <a:t>共計</a:t>
              </a:r>
              <a:r>
                <a:rPr lang="en-US" altLang="zh-TW" sz="1600" dirty="0" smtClean="0"/>
                <a:t>7</a:t>
              </a:r>
              <a:r>
                <a:rPr lang="zh-TW" altLang="en-US" sz="1600" dirty="0" smtClean="0"/>
                <a:t>題，含複選題</a:t>
              </a:r>
              <a:r>
                <a:rPr lang="en-US" altLang="zh-TW" sz="1600" dirty="0" smtClean="0"/>
                <a:t>4</a:t>
              </a:r>
              <a:r>
                <a:rPr lang="zh-TW" altLang="en-US" sz="1600" dirty="0" smtClean="0"/>
                <a:t>題。</a:t>
              </a:r>
              <a:endParaRPr lang="zh-CN" altLang="en-US" sz="1600" dirty="0"/>
            </a:p>
          </p:txBody>
        </p:sp>
        <p:sp>
          <p:nvSpPr>
            <p:cNvPr id="15" name="TextBox 57">
              <a:extLst>
                <a:ext uri="{FF2B5EF4-FFF2-40B4-BE49-F238E27FC236}">
                  <a16:creationId xmlns="" xmlns:a16="http://schemas.microsoft.com/office/drawing/2014/main" id="{D9755FC3-C34C-4AE9-ABBF-FF5F792B4092}"/>
                </a:ext>
              </a:extLst>
            </p:cNvPr>
            <p:cNvSpPr txBox="1"/>
            <p:nvPr/>
          </p:nvSpPr>
          <p:spPr>
            <a:xfrm>
              <a:off x="728499" y="2532022"/>
              <a:ext cx="1943050" cy="246221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TW" altLang="zh-TW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對無塑夜市的看法</a:t>
              </a:r>
              <a:endParaRPr lang="zh-CN" altLang="en-US" sz="1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48" name="Title 1">
            <a:extLst>
              <a:ext uri="{FF2B5EF4-FFF2-40B4-BE49-F238E27FC236}">
                <a16:creationId xmlns="" xmlns:a16="http://schemas.microsoft.com/office/drawing/2014/main" id="{831C2459-FBB1-4E3E-97C2-5EEB7C4C3A2D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3888432" cy="81193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問卷調查三大面向</a:t>
            </a:r>
            <a:endParaRPr lang="en-GB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99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1C2459-FBB1-4E3E-97C2-5EEB7C4C3A2D}"/>
              </a:ext>
            </a:extLst>
          </p:cNvPr>
          <p:cNvSpPr txBox="1">
            <a:spLocks/>
          </p:cNvSpPr>
          <p:nvPr/>
        </p:nvSpPr>
        <p:spPr>
          <a:xfrm>
            <a:off x="467544" y="411510"/>
            <a:ext cx="8424936" cy="59590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問卷調查結果─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民眾使用</a:t>
            </a:r>
            <a:r>
              <a:rPr lang="zh-TW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塑膠製品的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種類與頻率</a:t>
            </a:r>
            <a:endParaRPr lang="zh-CN" alt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圖表 2"/>
          <p:cNvGraphicFramePr/>
          <p:nvPr/>
        </p:nvGraphicFramePr>
        <p:xfrm>
          <a:off x="395536" y="843558"/>
          <a:ext cx="388843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圖表 3"/>
          <p:cNvGraphicFramePr/>
          <p:nvPr/>
        </p:nvGraphicFramePr>
        <p:xfrm>
          <a:off x="4283968" y="987574"/>
          <a:ext cx="486003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矩形: 圆角 9">
            <a:extLst>
              <a:ext uri="{FF2B5EF4-FFF2-40B4-BE49-F238E27FC236}">
                <a16:creationId xmlns="" xmlns:a16="http://schemas.microsoft.com/office/drawing/2014/main" id="{C5686ED2-3FC5-4D86-8DE3-1B13EF81658C}"/>
              </a:ext>
            </a:extLst>
          </p:cNvPr>
          <p:cNvSpPr/>
          <p:nvPr/>
        </p:nvSpPr>
        <p:spPr>
          <a:xfrm>
            <a:off x="899592" y="4083918"/>
            <a:ext cx="7632848" cy="720081"/>
          </a:xfrm>
          <a:prstGeom prst="roundRect">
            <a:avLst>
              <a:gd name="adj" fmla="val 21525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anchor="ctr"/>
          <a:lstStyle/>
          <a:p>
            <a:endParaRPr lang="en-US" altLang="zh-TW" sz="2000" dirty="0" smtClean="0">
              <a:solidFill>
                <a:srgbClr val="FF0000"/>
              </a:solidFill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可知多數民眾仍未養成自備環保餐具的習慣，且購物時傾向索取一次性餐具與包裝。</a:t>
            </a:r>
            <a:endParaRPr lang="en-US" altLang="zh-TW" sz="2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zh-TW" sz="2000" dirty="0">
              <a:solidFill>
                <a:srgbClr val="FF0000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755576" y="2715766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000760" y="214312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292080" y="321982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4" name="Picture 14" descr="ãå¤å¸ç¾é£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67494"/>
            <a:ext cx="6120680" cy="4593733"/>
          </a:xfrm>
          <a:prstGeom prst="rect">
            <a:avLst/>
          </a:prstGeom>
          <a:noFill/>
        </p:spPr>
      </p:pic>
      <p:sp>
        <p:nvSpPr>
          <p:cNvPr id="12" name="TextBox 71">
            <a:extLst>
              <a:ext uri="{FF2B5EF4-FFF2-40B4-BE49-F238E27FC236}">
                <a16:creationId xmlns="" xmlns:a16="http://schemas.microsoft.com/office/drawing/2014/main" id="{CBEA345C-FD11-4776-85CE-CCD2DC29EDBB}"/>
              </a:ext>
            </a:extLst>
          </p:cNvPr>
          <p:cNvSpPr txBox="1"/>
          <p:nvPr/>
        </p:nvSpPr>
        <p:spPr>
          <a:xfrm>
            <a:off x="2267744" y="1131590"/>
            <a:ext cx="456246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微软雅黑" pitchFamily="34" charset="-122"/>
                <a:ea typeface="微软雅黑" pitchFamily="34" charset="-122"/>
              </a:rPr>
              <a:t>逛夜市有哪些必需品</a:t>
            </a:r>
            <a:r>
              <a:rPr lang="en-US" altLang="zh-TW" sz="3600" dirty="0" smtClean="0">
                <a:latin typeface="微软雅黑" pitchFamily="34" charset="-122"/>
                <a:ea typeface="微软雅黑" pitchFamily="34" charset="-122"/>
              </a:rPr>
              <a:t>?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842" name="AutoShape 2" descr="ãé¢å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5844" name="AutoShape 4" descr="ãé¢å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5846" name="AutoShape 6" descr="ãé¢å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5848" name="AutoShape 8" descr="ãé¢å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5850" name="AutoShape 10" descr="ãé¢å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88317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12347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問卷調查結果─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民眾使用</a:t>
            </a:r>
            <a:r>
              <a:rPr lang="zh-TW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塑膠製品的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種類與頻率</a:t>
            </a:r>
            <a:endParaRPr lang="zh-CN" alt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圖表 2"/>
          <p:cNvGraphicFramePr/>
          <p:nvPr/>
        </p:nvGraphicFramePr>
        <p:xfrm>
          <a:off x="0" y="627534"/>
          <a:ext cx="7992888" cy="4515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橢圓 3"/>
          <p:cNvSpPr/>
          <p:nvPr/>
        </p:nvSpPr>
        <p:spPr>
          <a:xfrm>
            <a:off x="4000496" y="1928808"/>
            <a:ext cx="12961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圆角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C5686ED2-3FC5-4D86-8DE3-1B13EF81658C}"/>
              </a:ext>
            </a:extLst>
          </p:cNvPr>
          <p:cNvSpPr/>
          <p:nvPr/>
        </p:nvSpPr>
        <p:spPr>
          <a:xfrm>
            <a:off x="4967536" y="3507854"/>
            <a:ext cx="4176464" cy="1512168"/>
          </a:xfrm>
          <a:prstGeom prst="roundRect">
            <a:avLst>
              <a:gd name="adj" fmla="val 21525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 smtClean="0">
                <a:latin typeface="Adobe 黑体 Std R" pitchFamily="34" charset="-128"/>
                <a:ea typeface="Adobe 黑体 Std R" pitchFamily="34" charset="-128"/>
              </a:rPr>
              <a:t>1.</a:t>
            </a: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民眾當日已使用的各類塑膠製品平均，幾乎各類都會使用到。</a:t>
            </a:r>
            <a:endParaRPr lang="en-US" altLang="zh-TW" sz="2000" dirty="0" smtClean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en-US" altLang="zh-TW" sz="2000" dirty="0" smtClean="0">
                <a:latin typeface="Adobe 黑体 Std R" pitchFamily="34" charset="-128"/>
                <a:ea typeface="Adobe 黑体 Std R" pitchFamily="34" charset="-128"/>
              </a:rPr>
              <a:t>2.</a:t>
            </a: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就累積量來看，主要以</a:t>
            </a: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塑膠袋、吸管、塑膠杯、筷套、紙盒、紙杯、紙碗與湯匙</a:t>
            </a: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等類</a:t>
            </a:r>
            <a:endParaRPr lang="en-US" altLang="zh-TW" sz="2000" dirty="0" smtClean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2555776" y="1923678"/>
            <a:ext cx="1296144" cy="57606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857224" y="3571882"/>
            <a:ext cx="1785950" cy="64294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4211960" y="3435846"/>
            <a:ext cx="1296144" cy="57606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3347864" y="4083918"/>
            <a:ext cx="1296144" cy="57606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12347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問卷調查結果─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民眾使用</a:t>
            </a:r>
            <a:r>
              <a:rPr lang="zh-TW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塑膠製品的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種類與頻率</a:t>
            </a:r>
            <a:endParaRPr lang="zh-CN" alt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zh-CN" altLang="en-US" sz="2800" b="1" dirty="0" smtClean="0">
              <a:solidFill>
                <a:schemeClr val="accent2">
                  <a:lumMod val="100000"/>
                </a:schemeClr>
              </a:solidFill>
            </a:endParaRPr>
          </a:p>
        </p:txBody>
      </p:sp>
      <p:graphicFrame>
        <p:nvGraphicFramePr>
          <p:cNvPr id="3" name="圖表 2"/>
          <p:cNvGraphicFramePr/>
          <p:nvPr/>
        </p:nvGraphicFramePr>
        <p:xfrm>
          <a:off x="251520" y="843558"/>
          <a:ext cx="266429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圖表 3"/>
          <p:cNvGraphicFramePr/>
          <p:nvPr/>
        </p:nvGraphicFramePr>
        <p:xfrm>
          <a:off x="2987824" y="843558"/>
          <a:ext cx="266429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圖表 4"/>
          <p:cNvGraphicFramePr/>
          <p:nvPr/>
        </p:nvGraphicFramePr>
        <p:xfrm>
          <a:off x="5796136" y="843558"/>
          <a:ext cx="302433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矩形: 圆角 15">
            <a:extLst>
              <a:ext uri="{FF2B5EF4-FFF2-40B4-BE49-F238E27FC236}">
                <a16:creationId xmlns="" xmlns:a16="http://schemas.microsoft.com/office/drawing/2014/main" id="{6AE3B7A8-4AA9-4F6E-A651-4C61BAD4784C}"/>
              </a:ext>
            </a:extLst>
          </p:cNvPr>
          <p:cNvSpPr/>
          <p:nvPr/>
        </p:nvSpPr>
        <p:spPr>
          <a:xfrm>
            <a:off x="683568" y="915566"/>
            <a:ext cx="7934964" cy="1512168"/>
          </a:xfrm>
          <a:prstGeom prst="roundRect">
            <a:avLst>
              <a:gd name="adj" fmla="val 21525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anchor="ctr"/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由數據中可知，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52%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民眾沒有再利用的習慣，且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70%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民眾逛夜市會使用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1~5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個塑膠製品，有六成民眾使用時間在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分鐘以內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1475656" y="3651870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779912" y="3651870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716016" y="2787774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156176" y="3075806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500034" y="3357568"/>
            <a:ext cx="800105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360</a:t>
            </a:r>
            <a:r>
              <a:rPr lang="zh-TW" alt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分鐘</a:t>
            </a:r>
            <a:r>
              <a:rPr lang="en-US" altLang="zh-TW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÷10</a:t>
            </a:r>
            <a:r>
              <a:rPr lang="zh-TW" alt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分鐘</a:t>
            </a:r>
            <a:r>
              <a:rPr lang="en-US" altLang="zh-TW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×</a:t>
            </a:r>
            <a:r>
              <a:rPr lang="en-US" altLang="zh-TW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5</a:t>
            </a:r>
            <a:r>
              <a:rPr lang="zh-TW" alt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個塑膠</a:t>
            </a:r>
            <a:r>
              <a:rPr lang="en-US" altLang="zh-TW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×100</a:t>
            </a:r>
            <a:r>
              <a:rPr lang="zh-TW" alt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人</a:t>
            </a:r>
            <a:r>
              <a:rPr lang="en-US" altLang="zh-TW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=</a:t>
            </a:r>
          </a:p>
          <a:p>
            <a:pPr algn="ctr"/>
            <a:r>
              <a:rPr lang="en-US" altLang="zh-TW" sz="4000" b="1" smtClean="0">
                <a:solidFill>
                  <a:srgbClr val="FFC000"/>
                </a:solidFill>
              </a:rPr>
              <a:t>18</a:t>
            </a:r>
            <a:r>
              <a:rPr lang="en-US" altLang="zh-TW" sz="4000" b="1" smtClean="0">
                <a:solidFill>
                  <a:srgbClr val="FFC000"/>
                </a:solidFill>
              </a:rPr>
              <a:t>,000</a:t>
            </a:r>
            <a:r>
              <a:rPr lang="zh-TW" alt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個塑膠垃圾</a:t>
            </a:r>
            <a:endParaRPr lang="zh-TW" altLang="en-US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12347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問卷調查結果─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東大門夜市民眾</a:t>
            </a:r>
            <a:r>
              <a:rPr lang="zh-TW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對塑膠製品的態度</a:t>
            </a:r>
            <a:endParaRPr lang="zh-CN" alt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9" name="資料庫圖表 38"/>
          <p:cNvGraphicFramePr/>
          <p:nvPr/>
        </p:nvGraphicFramePr>
        <p:xfrm>
          <a:off x="1115616" y="6995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" name="文字方塊 39"/>
          <p:cNvSpPr txBox="1"/>
          <p:nvPr/>
        </p:nvSpPr>
        <p:spPr>
          <a:xfrm>
            <a:off x="539552" y="1635646"/>
            <a:ext cx="800219" cy="25545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認為一次性塑膠餐具或包裝是否方便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TW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2123728" y="915566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92%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覺得方便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2483768" y="2931790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en-US" altLang="zh-TW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</a:p>
          <a:p>
            <a:pPr algn="ctr"/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覺得不方便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3275856" y="69954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方便與否的原因</a:t>
            </a:r>
          </a:p>
        </p:txBody>
      </p:sp>
      <p:graphicFrame>
        <p:nvGraphicFramePr>
          <p:cNvPr id="44" name="圖表 43"/>
          <p:cNvGraphicFramePr/>
          <p:nvPr/>
        </p:nvGraphicFramePr>
        <p:xfrm>
          <a:off x="5220072" y="699542"/>
          <a:ext cx="333062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6" name="圖表 45"/>
          <p:cNvGraphicFramePr/>
          <p:nvPr/>
        </p:nvGraphicFramePr>
        <p:xfrm>
          <a:off x="4932040" y="2643758"/>
          <a:ext cx="3888432" cy="249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12347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問卷調查結果─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東大門夜市民眾</a:t>
            </a:r>
            <a:r>
              <a:rPr lang="zh-TW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對塑膠製品的態度</a:t>
            </a:r>
            <a:endParaRPr lang="zh-CN" alt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圖表 3"/>
          <p:cNvGraphicFramePr/>
          <p:nvPr/>
        </p:nvGraphicFramePr>
        <p:xfrm>
          <a:off x="6372200" y="785800"/>
          <a:ext cx="2592288" cy="3730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圖表 4"/>
          <p:cNvGraphicFramePr/>
          <p:nvPr/>
        </p:nvGraphicFramePr>
        <p:xfrm>
          <a:off x="3643306" y="571486"/>
          <a:ext cx="3168352" cy="237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圖表 5"/>
          <p:cNvGraphicFramePr/>
          <p:nvPr/>
        </p:nvGraphicFramePr>
        <p:xfrm>
          <a:off x="107504" y="2616324"/>
          <a:ext cx="3816424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圖表 6"/>
          <p:cNvGraphicFramePr/>
          <p:nvPr/>
        </p:nvGraphicFramePr>
        <p:xfrm>
          <a:off x="3347864" y="2715766"/>
          <a:ext cx="3312368" cy="242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圖表 7"/>
          <p:cNvGraphicFramePr/>
          <p:nvPr/>
        </p:nvGraphicFramePr>
        <p:xfrm>
          <a:off x="0" y="627534"/>
          <a:ext cx="370790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橢圓 9"/>
          <p:cNvSpPr/>
          <p:nvPr/>
        </p:nvSpPr>
        <p:spPr>
          <a:xfrm>
            <a:off x="1547664" y="1995686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971600" y="915566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5292080" y="1563638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427984" y="1851670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圆角 9">
            <a:extLst>
              <a:ext uri="{FF2B5EF4-FFF2-40B4-BE49-F238E27FC236}">
                <a16:creationId xmlns="" xmlns:a16="http://schemas.microsoft.com/office/drawing/2014/main" id="{C5686ED2-3FC5-4D86-8DE3-1B13EF81658C}"/>
              </a:ext>
            </a:extLst>
          </p:cNvPr>
          <p:cNvSpPr/>
          <p:nvPr/>
        </p:nvSpPr>
        <p:spPr>
          <a:xfrm>
            <a:off x="357158" y="2857502"/>
            <a:ext cx="5976664" cy="1728192"/>
          </a:xfrm>
          <a:prstGeom prst="roundRect">
            <a:avLst>
              <a:gd name="adj" fmla="val 21525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anchor="ctr"/>
          <a:lstStyle/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由結果可知，有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62%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民眾認為不應主動提供塑膠餐具或包裝，也有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85%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的民眾同意環保餐具可能減少塑膠垃圾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: 圆角 27">
            <a:extLst>
              <a:ext uri="{FF2B5EF4-FFF2-40B4-BE49-F238E27FC236}">
                <a16:creationId xmlns="" xmlns:a16="http://schemas.microsoft.com/office/drawing/2014/main" id="{1AE3EC34-E1C4-4828-88BB-6578DF2D9A4E}"/>
              </a:ext>
            </a:extLst>
          </p:cNvPr>
          <p:cNvSpPr/>
          <p:nvPr/>
        </p:nvSpPr>
        <p:spPr>
          <a:xfrm>
            <a:off x="285720" y="3571882"/>
            <a:ext cx="6120680" cy="1024825"/>
          </a:xfrm>
          <a:prstGeom prst="roundRect">
            <a:avLst>
              <a:gd name="adj" fmla="val 21525"/>
            </a:avLst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anchor="ctr"/>
          <a:lstStyle/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但大家索取塑膠製品的態度，受到店家態度與是否收費影響，有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成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以上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民眾傾向不會索取或購買</a:t>
            </a:r>
            <a:r>
              <a:rPr lang="zh-TW" altLang="en-US" sz="2000" b="1" dirty="0" smtClean="0">
                <a:latin typeface="Adobe 黑体 Std R" pitchFamily="34" charset="-128"/>
                <a:ea typeface="Adobe 黑体 Std R" pitchFamily="34" charset="-128"/>
              </a:rPr>
              <a:t>。</a:t>
            </a:r>
            <a:endParaRPr lang="en-US" altLang="zh-TW" sz="2000" b="1" dirty="0" smtClean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15" name="矩形: 圆角 15">
            <a:extLst>
              <a:ext uri="{FF2B5EF4-FFF2-40B4-BE49-F238E27FC236}">
                <a16:creationId xmlns="" xmlns:a16="http://schemas.microsoft.com/office/drawing/2014/main" id="{6AE3B7A8-4AA9-4F6E-A651-4C61BAD4784C}"/>
              </a:ext>
            </a:extLst>
          </p:cNvPr>
          <p:cNvSpPr/>
          <p:nvPr/>
        </p:nvSpPr>
        <p:spPr>
          <a:xfrm>
            <a:off x="380716" y="2357436"/>
            <a:ext cx="6048672" cy="1152128"/>
          </a:xfrm>
          <a:prstGeom prst="roundRect">
            <a:avLst>
              <a:gd name="adj" fmla="val 21525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anchor="ctr"/>
          <a:lstStyle/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雖然多數人習慣使用塑膠，但對於夜市禁塑政策的推行有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90%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民眾可能接受，可見多數民眾認為禁塑仍有其必要。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43135E-6 L 5.55556E-7 -0.395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9" grpId="1" animBg="1"/>
      <p:bldP spid="9" grpId="2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123479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問卷調查結果─</a:t>
            </a:r>
            <a:r>
              <a:rPr lang="zh-TW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東大門夜市民眾對無塑夜市的看法</a:t>
            </a:r>
            <a:endParaRPr lang="zh-CN" alt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圖表 2"/>
          <p:cNvGraphicFramePr/>
          <p:nvPr/>
        </p:nvGraphicFramePr>
        <p:xfrm>
          <a:off x="251520" y="771550"/>
          <a:ext cx="410445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圖表 4"/>
          <p:cNvGraphicFramePr/>
          <p:nvPr/>
        </p:nvGraphicFramePr>
        <p:xfrm>
          <a:off x="5076056" y="699542"/>
          <a:ext cx="338437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矩形 5"/>
          <p:cNvSpPr/>
          <p:nvPr/>
        </p:nvSpPr>
        <p:spPr>
          <a:xfrm>
            <a:off x="1071538" y="1071552"/>
            <a:ext cx="6840760" cy="1368152"/>
          </a:xfrm>
          <a:prstGeom prst="rect">
            <a:avLst/>
          </a:prstGeom>
          <a:solidFill>
            <a:srgbClr val="6EC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高達</a:t>
            </a:r>
            <a:r>
              <a:rPr lang="en-US" altLang="zh-TW" sz="3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92%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民眾希望實施無塑夜市，而大家對無塑夜市的想法有所差異，最多人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(47%)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期待從提倡自備環保餐具的無塑夜市開始實施。</a:t>
            </a:r>
            <a:endParaRPr lang="en-US" altLang="zh-TW" sz="24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圖表 9"/>
          <p:cNvGraphicFramePr/>
          <p:nvPr/>
        </p:nvGraphicFramePr>
        <p:xfrm>
          <a:off x="428596" y="785800"/>
          <a:ext cx="4643470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圖表 4"/>
          <p:cNvGraphicFramePr/>
          <p:nvPr/>
        </p:nvGraphicFramePr>
        <p:xfrm>
          <a:off x="4644008" y="699542"/>
          <a:ext cx="4248472" cy="4443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矩形 5"/>
          <p:cNvSpPr/>
          <p:nvPr/>
        </p:nvSpPr>
        <p:spPr>
          <a:xfrm>
            <a:off x="323528" y="123479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問卷調查結果─</a:t>
            </a:r>
            <a:r>
              <a:rPr lang="zh-TW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東大門夜市民眾對無塑夜市的看法</a:t>
            </a:r>
            <a:endParaRPr lang="zh-CN" alt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矩形: 圆角 9">
            <a:extLst>
              <a:ext uri="{FF2B5EF4-FFF2-40B4-BE49-F238E27FC236}">
                <a16:creationId xmlns="" xmlns:a16="http://schemas.microsoft.com/office/drawing/2014/main" id="{C5686ED2-3FC5-4D86-8DE3-1B13EF81658C}"/>
              </a:ext>
            </a:extLst>
          </p:cNvPr>
          <p:cNvSpPr/>
          <p:nvPr/>
        </p:nvSpPr>
        <p:spPr>
          <a:xfrm>
            <a:off x="500034" y="2143122"/>
            <a:ext cx="7920880" cy="1512168"/>
          </a:xfrm>
          <a:prstGeom prst="roundRect">
            <a:avLst>
              <a:gd name="adj" fmla="val 21525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anchor="ctr"/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期望無塑夜市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減少垃圾產生。</a:t>
            </a:r>
            <a:endParaRPr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不希望無塑夜市：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怕麻煩。</a:t>
            </a:r>
            <a:endParaRPr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因此若能從麻煩處給予輔助，實施無塑夜市應非難事。</a:t>
            </a:r>
            <a:endParaRPr lang="zh-TW" altLang="zh-TW" sz="2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圖表 16"/>
          <p:cNvGraphicFramePr/>
          <p:nvPr/>
        </p:nvGraphicFramePr>
        <p:xfrm>
          <a:off x="3786182" y="714362"/>
          <a:ext cx="600079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圖表 15"/>
          <p:cNvGraphicFramePr/>
          <p:nvPr/>
        </p:nvGraphicFramePr>
        <p:xfrm>
          <a:off x="0" y="857238"/>
          <a:ext cx="5286412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矩形 3"/>
          <p:cNvSpPr/>
          <p:nvPr/>
        </p:nvSpPr>
        <p:spPr>
          <a:xfrm>
            <a:off x="467544" y="195486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問卷調查結果─</a:t>
            </a:r>
            <a:r>
              <a:rPr lang="zh-TW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東大門夜市民眾對無塑夜市的看法</a:t>
            </a:r>
            <a:endParaRPr lang="zh-CN" alt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14678" y="3214692"/>
            <a:ext cx="1428760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857356" y="3643320"/>
            <a:ext cx="100811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857488" y="1785932"/>
            <a:ext cx="100811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7429520" y="2991828"/>
            <a:ext cx="115212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4857752" y="2500312"/>
            <a:ext cx="115212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: 圆角 15">
            <a:extLst>
              <a:ext uri="{FF2B5EF4-FFF2-40B4-BE49-F238E27FC236}">
                <a16:creationId xmlns="" xmlns:a16="http://schemas.microsoft.com/office/drawing/2014/main" id="{6AE3B7A8-4AA9-4F6E-A651-4C61BAD4784C}"/>
              </a:ext>
            </a:extLst>
          </p:cNvPr>
          <p:cNvSpPr/>
          <p:nvPr/>
        </p:nvSpPr>
        <p:spPr>
          <a:xfrm>
            <a:off x="5072066" y="1643056"/>
            <a:ext cx="3636912" cy="3096344"/>
          </a:xfrm>
          <a:prstGeom prst="roundRect">
            <a:avLst>
              <a:gd name="adj" fmla="val 21525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anchor="ctr"/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由調查結果可知，增設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內用餐具與內用區、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提供自備環保餐具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優惠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及增加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洗碗槽等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，都是民眾認為需要的配套措施，且實施後能有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98%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願意到無塑夜市消費。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8365E-6 L -0.45087 0.00709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6" grpId="1" animBg="1"/>
      <p:bldP spid="6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175643"/>
            <a:ext cx="2448272" cy="59590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TW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研究結論</a:t>
            </a:r>
            <a:endParaRPr lang="en-GB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52454" y="727066"/>
            <a:ext cx="8064895" cy="833259"/>
            <a:chOff x="0" y="12287"/>
            <a:chExt cx="8064895" cy="833259"/>
          </a:xfrm>
          <a:solidFill>
            <a:srgbClr val="C00000"/>
          </a:solidFill>
        </p:grpSpPr>
        <p:sp>
          <p:nvSpPr>
            <p:cNvPr id="5" name="圓角矩形 4"/>
            <p:cNvSpPr/>
            <p:nvPr/>
          </p:nvSpPr>
          <p:spPr>
            <a:xfrm>
              <a:off x="0" y="12287"/>
              <a:ext cx="8064895" cy="83325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圓角矩形 4"/>
            <p:cNvSpPr/>
            <p:nvPr/>
          </p:nvSpPr>
          <p:spPr>
            <a:xfrm>
              <a:off x="40676" y="52963"/>
              <a:ext cx="7983543" cy="7519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1.</a:t>
              </a:r>
              <a:r>
                <a:rPr lang="zh-TW" sz="2400" b="1" kern="1200" dirty="0" smtClean="0"/>
                <a:t>塑膠輕巧索取方便平均</a:t>
              </a:r>
              <a:r>
                <a:rPr lang="en-US" sz="2400" b="1" kern="1200" dirty="0" smtClean="0"/>
                <a:t>1~5</a:t>
              </a:r>
              <a:r>
                <a:rPr lang="zh-TW" sz="2400" b="1" kern="1200" dirty="0" smtClean="0"/>
                <a:t>個，使用時間</a:t>
              </a:r>
              <a:r>
                <a:rPr lang="en-US" sz="2400" b="1" kern="1200" dirty="0" smtClean="0"/>
                <a:t>10</a:t>
              </a:r>
              <a:r>
                <a:rPr lang="zh-TW" sz="2400" b="1" kern="1200" dirty="0" smtClean="0"/>
                <a:t>分鐘以內</a:t>
              </a:r>
              <a:endParaRPr lang="zh-TW" altLang="en-US" sz="2400" kern="1200" dirty="0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561494" y="1563638"/>
            <a:ext cx="8076315" cy="772953"/>
            <a:chOff x="0" y="36236"/>
            <a:chExt cx="8064896" cy="936000"/>
          </a:xfrm>
        </p:grpSpPr>
        <p:sp>
          <p:nvSpPr>
            <p:cNvPr id="11" name="圓角矩形 10"/>
            <p:cNvSpPr/>
            <p:nvPr/>
          </p:nvSpPr>
          <p:spPr>
            <a:xfrm>
              <a:off x="0" y="36236"/>
              <a:ext cx="8064896" cy="936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圓角矩形 4"/>
            <p:cNvSpPr/>
            <p:nvPr/>
          </p:nvSpPr>
          <p:spPr>
            <a:xfrm>
              <a:off x="45692" y="81928"/>
              <a:ext cx="7973512" cy="844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2.</a:t>
              </a:r>
              <a:r>
                <a:rPr lang="zh-TW" sz="2000" b="1" kern="1200" dirty="0" smtClean="0"/>
                <a:t>五類膠製品佔使用大宗，且</a:t>
              </a:r>
              <a:r>
                <a:rPr lang="en-US" sz="2000" b="1" kern="1200" dirty="0" smtClean="0"/>
                <a:t>9</a:t>
              </a:r>
              <a:r>
                <a:rPr lang="zh-TW" sz="2000" b="1" kern="1200" dirty="0" smtClean="0"/>
                <a:t>成民眾習慣額外索取且少重複利用</a:t>
              </a:r>
              <a:endParaRPr lang="zh-TW" altLang="en-US" sz="2000" kern="1200" dirty="0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540519" y="2336591"/>
            <a:ext cx="8064895" cy="821914"/>
            <a:chOff x="0" y="111835"/>
            <a:chExt cx="8064896" cy="1216800"/>
          </a:xfrm>
          <a:solidFill>
            <a:srgbClr val="C00000"/>
          </a:solidFill>
        </p:grpSpPr>
        <p:sp>
          <p:nvSpPr>
            <p:cNvPr id="14" name="圓角矩形 13"/>
            <p:cNvSpPr/>
            <p:nvPr/>
          </p:nvSpPr>
          <p:spPr>
            <a:xfrm>
              <a:off x="0" y="111835"/>
              <a:ext cx="8064896" cy="12168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圓角矩形 4"/>
            <p:cNvSpPr/>
            <p:nvPr/>
          </p:nvSpPr>
          <p:spPr>
            <a:xfrm>
              <a:off x="59399" y="171234"/>
              <a:ext cx="7946098" cy="10980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3.</a:t>
              </a:r>
              <a:r>
                <a:rPr lang="zh-TW" sz="2400" b="1" kern="1200" dirty="0" smtClean="0"/>
                <a:t>限塑政策</a:t>
              </a:r>
              <a:r>
                <a:rPr lang="zh-TW" altLang="en-US" sz="2400" b="1" kern="1200" dirty="0" smtClean="0"/>
                <a:t>與店家態度</a:t>
              </a:r>
              <a:r>
                <a:rPr lang="zh-TW" sz="2400" b="1" kern="1200" dirty="0" smtClean="0"/>
                <a:t>有效減少民眾索取塑膠袋之頻率與數量</a:t>
              </a:r>
              <a:endParaRPr lang="zh-TW" altLang="en-US" sz="2400" kern="1200" dirty="0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560375" y="3182810"/>
            <a:ext cx="8025181" cy="901108"/>
            <a:chOff x="0" y="854587"/>
            <a:chExt cx="8064896" cy="1216800"/>
          </a:xfrm>
        </p:grpSpPr>
        <p:sp>
          <p:nvSpPr>
            <p:cNvPr id="17" name="圓角矩形 16"/>
            <p:cNvSpPr/>
            <p:nvPr/>
          </p:nvSpPr>
          <p:spPr>
            <a:xfrm>
              <a:off x="0" y="854587"/>
              <a:ext cx="8064896" cy="1216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圓角矩形 4"/>
            <p:cNvSpPr/>
            <p:nvPr/>
          </p:nvSpPr>
          <p:spPr>
            <a:xfrm>
              <a:off x="59399" y="913986"/>
              <a:ext cx="7946098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4.</a:t>
              </a:r>
              <a:r>
                <a:rPr lang="zh-TW" sz="2000" b="1" kern="1200" dirty="0" smtClean="0"/>
                <a:t>九成民眾支持東大門夜市轉型為無塑夜市，且半數民眾期待無塑夜市實施以減少塑膠垃圾產生</a:t>
              </a:r>
              <a:endParaRPr lang="zh-TW" altLang="en-US" sz="2000" kern="1200" dirty="0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540518" y="4083918"/>
            <a:ext cx="8097291" cy="883429"/>
            <a:chOff x="0" y="292976"/>
            <a:chExt cx="8064896" cy="1216800"/>
          </a:xfrm>
          <a:solidFill>
            <a:srgbClr val="C00000"/>
          </a:solidFill>
        </p:grpSpPr>
        <p:sp>
          <p:nvSpPr>
            <p:cNvPr id="20" name="圓角矩形 19"/>
            <p:cNvSpPr/>
            <p:nvPr/>
          </p:nvSpPr>
          <p:spPr>
            <a:xfrm>
              <a:off x="0" y="292976"/>
              <a:ext cx="8064896" cy="12168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圓角矩形 4"/>
            <p:cNvSpPr/>
            <p:nvPr/>
          </p:nvSpPr>
          <p:spPr>
            <a:xfrm>
              <a:off x="59399" y="352375"/>
              <a:ext cx="7946098" cy="10980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5.</a:t>
              </a:r>
              <a:r>
                <a:rPr lang="zh-TW" sz="2400" b="1" kern="1200" dirty="0" smtClean="0"/>
                <a:t>提供配套措施可幫助無塑夜市推展，使</a:t>
              </a:r>
              <a:r>
                <a:rPr lang="en-US" sz="2400" b="1" kern="1200" dirty="0" smtClean="0"/>
                <a:t>98%</a:t>
              </a:r>
              <a:r>
                <a:rPr lang="zh-TW" sz="2400" b="1" kern="1200" dirty="0" smtClean="0"/>
                <a:t>民眾願意再次購買</a:t>
              </a:r>
              <a:endParaRPr lang="zh-TW" altLang="en-US" sz="2400" kern="1200" dirty="0"/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92080" y="915568"/>
            <a:ext cx="3600401" cy="3204097"/>
            <a:chOff x="5292080" y="2140099"/>
            <a:chExt cx="3410961" cy="1564948"/>
          </a:xfrm>
        </p:grpSpPr>
        <p:cxnSp>
          <p:nvCxnSpPr>
            <p:cNvPr id="5" name="Connector: Elbow 136"/>
            <p:cNvCxnSpPr/>
            <p:nvPr/>
          </p:nvCxnSpPr>
          <p:spPr>
            <a:xfrm flipV="1">
              <a:off x="5292080" y="2302541"/>
              <a:ext cx="1008112" cy="219200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chemeClr val="accent3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or: Elbow 137"/>
            <p:cNvCxnSpPr/>
            <p:nvPr/>
          </p:nvCxnSpPr>
          <p:spPr>
            <a:xfrm>
              <a:off x="5974272" y="3476568"/>
              <a:ext cx="734591" cy="228479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chemeClr val="accent1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38"/>
            <p:cNvGrpSpPr/>
            <p:nvPr/>
          </p:nvGrpSpPr>
          <p:grpSpPr>
            <a:xfrm>
              <a:off x="6348996" y="2140099"/>
              <a:ext cx="2354045" cy="768836"/>
              <a:chOff x="731730" y="4655254"/>
              <a:chExt cx="2286546" cy="1025114"/>
            </a:xfrm>
          </p:grpSpPr>
          <p:sp>
            <p:nvSpPr>
              <p:cNvPr id="13" name="TextBox 39"/>
              <p:cNvSpPr txBox="1">
                <a:spLocks/>
              </p:cNvSpPr>
              <p:nvPr/>
            </p:nvSpPr>
            <p:spPr>
              <a:xfrm>
                <a:off x="831592" y="4655254"/>
                <a:ext cx="1656578" cy="234468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TW" altLang="zh-TW" sz="1200" b="1" dirty="0" smtClean="0"/>
                  <a:t>給</a:t>
                </a:r>
                <a:r>
                  <a:rPr lang="zh-TW" altLang="zh-TW" b="1" dirty="0" smtClean="0">
                    <a:solidFill>
                      <a:srgbClr val="FF0000"/>
                    </a:solidFill>
                  </a:rPr>
                  <a:t>一般民眾</a:t>
                </a:r>
                <a:r>
                  <a:rPr lang="zh-TW" altLang="zh-TW" sz="1200" b="1" dirty="0" smtClean="0"/>
                  <a:t>的建議：</a:t>
                </a:r>
                <a:endParaRPr lang="zh-CN" altLang="en-US" sz="12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4" name="TextBox 40"/>
              <p:cNvSpPr txBox="1">
                <a:spLocks/>
              </p:cNvSpPr>
              <p:nvPr/>
            </p:nvSpPr>
            <p:spPr>
              <a:xfrm>
                <a:off x="731730" y="5077296"/>
                <a:ext cx="2286546" cy="603072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/>
              </a:bodyPr>
              <a:lstStyle/>
              <a:p>
                <a:pPr>
                  <a:buFont typeface="Wingdings" pitchFamily="2" charset="2"/>
                  <a:buChar char="u"/>
                </a:pPr>
                <a:r>
                  <a:rPr lang="zh-TW" altLang="zh-TW" sz="14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自備餐具與內用都很好</a:t>
                </a:r>
                <a:endParaRPr lang="en-US" altLang="zh-TW" sz="1400" b="1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zh-TW" altLang="zh-TW" sz="1200" dirty="0" smtClean="0"/>
                  <a:t>增加一點點麻煩自備餐具或改以內用的方式，則可大幅減少萬年塑膠垃圾。</a:t>
                </a:r>
              </a:p>
              <a:p>
                <a:endParaRPr lang="en-US" altLang="zh-TW" sz="1400" b="1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endParaRPr lang="en-US" altLang="zh-TW" sz="1400" b="1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endParaRPr lang="zh-TW" altLang="zh-TW" sz="14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0" name="Group 41"/>
            <p:cNvGrpSpPr/>
            <p:nvPr/>
          </p:nvGrpSpPr>
          <p:grpSpPr>
            <a:xfrm>
              <a:off x="6520026" y="3054521"/>
              <a:ext cx="2046576" cy="562725"/>
              <a:chOff x="897854" y="4907543"/>
              <a:chExt cx="1987894" cy="750302"/>
            </a:xfrm>
          </p:grpSpPr>
          <p:sp>
            <p:nvSpPr>
              <p:cNvPr id="11" name="TextBox 42"/>
              <p:cNvSpPr txBox="1">
                <a:spLocks/>
              </p:cNvSpPr>
              <p:nvPr/>
            </p:nvSpPr>
            <p:spPr>
              <a:xfrm>
                <a:off x="897854" y="4907543"/>
                <a:ext cx="1855368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TW" altLang="zh-TW" sz="1400" b="1" dirty="0" smtClean="0"/>
                  <a:t>給</a:t>
                </a:r>
                <a:r>
                  <a:rPr lang="zh-TW" altLang="zh-TW" b="1" dirty="0" smtClean="0">
                    <a:solidFill>
                      <a:srgbClr val="FF0000"/>
                    </a:solidFill>
                  </a:rPr>
                  <a:t>夜市攤商</a:t>
                </a:r>
                <a:r>
                  <a:rPr lang="zh-TW" altLang="zh-TW" sz="1400" b="1" dirty="0" smtClean="0"/>
                  <a:t>的建議：</a:t>
                </a:r>
                <a:endParaRPr lang="zh-CN" altLang="en-US" sz="1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" name="TextBox 43"/>
              <p:cNvSpPr txBox="1">
                <a:spLocks/>
              </p:cNvSpPr>
              <p:nvPr/>
            </p:nvSpPr>
            <p:spPr>
              <a:xfrm>
                <a:off x="1030380" y="5095120"/>
                <a:ext cx="1855368" cy="562725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  <a:buFont typeface="Wingdings" pitchFamily="2" charset="2"/>
                  <a:buChar char="u"/>
                </a:pPr>
                <a:r>
                  <a:rPr lang="zh-TW" altLang="zh-TW" sz="1400" b="1" dirty="0" smtClean="0">
                    <a:solidFill>
                      <a:srgbClr val="002060"/>
                    </a:solidFill>
                  </a:rPr>
                  <a:t>供自備餐具優惠</a:t>
                </a:r>
                <a:endParaRPr lang="en-US" altLang="zh-TW" sz="1400" b="1" dirty="0" smtClean="0">
                  <a:solidFill>
                    <a:srgbClr val="002060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Font typeface="Wingdings" pitchFamily="2" charset="2"/>
                  <a:buChar char="u"/>
                </a:pPr>
                <a:r>
                  <a:rPr lang="zh-TW" altLang="zh-TW" sz="1400" b="1" dirty="0" smtClean="0">
                    <a:solidFill>
                      <a:srgbClr val="002060"/>
                    </a:solidFill>
                  </a:rPr>
                  <a:t>改以自然材質包裝</a:t>
                </a:r>
                <a:endParaRPr lang="en-US" altLang="zh-TW" sz="1400" b="1" dirty="0" smtClean="0">
                  <a:solidFill>
                    <a:srgbClr val="002060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Font typeface="Wingdings" pitchFamily="2" charset="2"/>
                  <a:buChar char="u"/>
                </a:pPr>
                <a:r>
                  <a:rPr lang="zh-TW" altLang="zh-TW" sz="1400" b="1" dirty="0" smtClean="0">
                    <a:solidFill>
                      <a:srgbClr val="002060"/>
                    </a:solidFill>
                  </a:rPr>
                  <a:t>不主動提供塑膠袋</a:t>
                </a:r>
                <a:endParaRPr lang="zh-CN" altLang="en-US" sz="1400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42" name="Title 1"/>
          <p:cNvSpPr txBox="1">
            <a:spLocks/>
          </p:cNvSpPr>
          <p:nvPr/>
        </p:nvSpPr>
        <p:spPr>
          <a:xfrm>
            <a:off x="611560" y="175643"/>
            <a:ext cx="2448272" cy="59590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TW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研究建議</a:t>
            </a:r>
            <a:endParaRPr lang="en-GB" altLang="zh-CN" sz="4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群組 51"/>
          <p:cNvGrpSpPr/>
          <p:nvPr/>
        </p:nvGrpSpPr>
        <p:grpSpPr>
          <a:xfrm>
            <a:off x="2949489" y="1225990"/>
            <a:ext cx="3080671" cy="2857927"/>
            <a:chOff x="2949489" y="1225990"/>
            <a:chExt cx="3080671" cy="2857927"/>
          </a:xfrm>
        </p:grpSpPr>
        <p:grpSp>
          <p:nvGrpSpPr>
            <p:cNvPr id="4" name="Group 4"/>
            <p:cNvGrpSpPr/>
            <p:nvPr/>
          </p:nvGrpSpPr>
          <p:grpSpPr>
            <a:xfrm>
              <a:off x="2949489" y="1225990"/>
              <a:ext cx="3080671" cy="2857927"/>
              <a:chOff x="3932651" y="1634654"/>
              <a:chExt cx="4107561" cy="3810569"/>
            </a:xfrm>
          </p:grpSpPr>
          <p:sp>
            <p:nvSpPr>
              <p:cNvPr id="17" name="Freeform: Shape 121"/>
              <p:cNvSpPr>
                <a:spLocks/>
              </p:cNvSpPr>
              <p:nvPr/>
            </p:nvSpPr>
            <p:spPr bwMode="auto">
              <a:xfrm>
                <a:off x="4653399" y="4573936"/>
                <a:ext cx="416354" cy="8642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5423"/>
                    </a:moveTo>
                    <a:lnTo>
                      <a:pt x="12010" y="0"/>
                    </a:lnTo>
                    <a:lnTo>
                      <a:pt x="21600" y="13360"/>
                    </a:lnTo>
                    <a:lnTo>
                      <a:pt x="11612" y="21600"/>
                    </a:lnTo>
                    <a:lnTo>
                      <a:pt x="0" y="5423"/>
                    </a:lnTo>
                    <a:close/>
                    <a:moveTo>
                      <a:pt x="0" y="5423"/>
                    </a:move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122"/>
              <p:cNvSpPr>
                <a:spLocks/>
              </p:cNvSpPr>
              <p:nvPr/>
            </p:nvSpPr>
            <p:spPr bwMode="auto">
              <a:xfrm>
                <a:off x="4744367" y="4098052"/>
                <a:ext cx="3295845" cy="1333174"/>
              </a:xfrm>
              <a:custGeom>
                <a:avLst/>
                <a:gdLst>
                  <a:gd name="T0" fmla="*/ 0 w 21598"/>
                  <a:gd name="T1" fmla="*/ 0 h 21600"/>
                  <a:gd name="T2" fmla="*/ 0 w 21598"/>
                  <a:gd name="T3" fmla="*/ 0 h 21600"/>
                  <a:gd name="T4" fmla="*/ 0 w 21598"/>
                  <a:gd name="T5" fmla="*/ 0 h 21600"/>
                  <a:gd name="T6" fmla="*/ 0 w 21598"/>
                  <a:gd name="T7" fmla="*/ 0 h 21600"/>
                  <a:gd name="T8" fmla="*/ 0 w 21598"/>
                  <a:gd name="T9" fmla="*/ 0 h 21600"/>
                  <a:gd name="T10" fmla="*/ 0 w 21598"/>
                  <a:gd name="T11" fmla="*/ 0 h 21600"/>
                  <a:gd name="T12" fmla="*/ 0 w 21598"/>
                  <a:gd name="T13" fmla="*/ 0 h 21600"/>
                  <a:gd name="T14" fmla="*/ 0 w 21598"/>
                  <a:gd name="T15" fmla="*/ 0 h 21600"/>
                  <a:gd name="T16" fmla="*/ 0 w 21598"/>
                  <a:gd name="T17" fmla="*/ 0 h 21600"/>
                  <a:gd name="T18" fmla="*/ 0 w 21598"/>
                  <a:gd name="T19" fmla="*/ 0 h 21600"/>
                  <a:gd name="T20" fmla="*/ 0 w 21598"/>
                  <a:gd name="T21" fmla="*/ 0 h 21600"/>
                  <a:gd name="T22" fmla="*/ 0 w 21598"/>
                  <a:gd name="T23" fmla="*/ 0 h 21600"/>
                  <a:gd name="T24" fmla="*/ 0 w 21598"/>
                  <a:gd name="T25" fmla="*/ 0 h 21600"/>
                  <a:gd name="T26" fmla="*/ 0 w 21598"/>
                  <a:gd name="T27" fmla="*/ 0 h 21600"/>
                  <a:gd name="T28" fmla="*/ 0 w 21598"/>
                  <a:gd name="T29" fmla="*/ 0 h 21600"/>
                  <a:gd name="T30" fmla="*/ 0 w 21598"/>
                  <a:gd name="T31" fmla="*/ 0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598" h="21600">
                    <a:moveTo>
                      <a:pt x="20841" y="0"/>
                    </a:moveTo>
                    <a:cubicBezTo>
                      <a:pt x="21090" y="1245"/>
                      <a:pt x="21278" y="2503"/>
                      <a:pt x="21404" y="3756"/>
                    </a:cubicBezTo>
                    <a:cubicBezTo>
                      <a:pt x="21531" y="5008"/>
                      <a:pt x="21595" y="6256"/>
                      <a:pt x="21597" y="7481"/>
                    </a:cubicBezTo>
                    <a:cubicBezTo>
                      <a:pt x="21600" y="8704"/>
                      <a:pt x="21540" y="9906"/>
                      <a:pt x="21418" y="11066"/>
                    </a:cubicBezTo>
                    <a:cubicBezTo>
                      <a:pt x="21296" y="12225"/>
                      <a:pt x="21112" y="13345"/>
                      <a:pt x="20865" y="14403"/>
                    </a:cubicBezTo>
                    <a:cubicBezTo>
                      <a:pt x="20598" y="15546"/>
                      <a:pt x="20270" y="16568"/>
                      <a:pt x="19890" y="17457"/>
                    </a:cubicBezTo>
                    <a:cubicBezTo>
                      <a:pt x="19510" y="18346"/>
                      <a:pt x="19077" y="19103"/>
                      <a:pt x="18600" y="19717"/>
                    </a:cubicBezTo>
                    <a:cubicBezTo>
                      <a:pt x="18123" y="20330"/>
                      <a:pt x="17602" y="20801"/>
                      <a:pt x="17044" y="21118"/>
                    </a:cubicBezTo>
                    <a:cubicBezTo>
                      <a:pt x="16486" y="21436"/>
                      <a:pt x="15892" y="21600"/>
                      <a:pt x="15270" y="21600"/>
                    </a:cubicBezTo>
                    <a:lnTo>
                      <a:pt x="1426" y="21600"/>
                    </a:lnTo>
                    <a:lnTo>
                      <a:pt x="0" y="11366"/>
                    </a:lnTo>
                    <a:lnTo>
                      <a:pt x="2659" y="4641"/>
                    </a:lnTo>
                    <a:lnTo>
                      <a:pt x="12989" y="4641"/>
                    </a:lnTo>
                    <a:lnTo>
                      <a:pt x="18343" y="7593"/>
                    </a:lnTo>
                    <a:lnTo>
                      <a:pt x="20841" y="0"/>
                    </a:lnTo>
                    <a:close/>
                    <a:moveTo>
                      <a:pt x="20841" y="0"/>
                    </a:moveTo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123"/>
              <p:cNvSpPr>
                <a:spLocks/>
              </p:cNvSpPr>
              <p:nvPr/>
            </p:nvSpPr>
            <p:spPr bwMode="auto">
              <a:xfrm>
                <a:off x="5146726" y="4238018"/>
                <a:ext cx="1577947" cy="14696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011" y="0"/>
                    </a:lnTo>
                    <a:lnTo>
                      <a:pt x="19849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124"/>
              <p:cNvSpPr>
                <a:spLocks/>
              </p:cNvSpPr>
              <p:nvPr/>
            </p:nvSpPr>
            <p:spPr bwMode="auto">
              <a:xfrm>
                <a:off x="6591719" y="4238018"/>
                <a:ext cx="944669" cy="3289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2922" y="9704"/>
                    </a:moveTo>
                    <a:lnTo>
                      <a:pt x="0" y="0"/>
                    </a:lnTo>
                    <a:lnTo>
                      <a:pt x="15426" y="9825"/>
                    </a:lnTo>
                    <a:lnTo>
                      <a:pt x="21600" y="21600"/>
                    </a:lnTo>
                    <a:lnTo>
                      <a:pt x="2922" y="9704"/>
                    </a:lnTo>
                    <a:close/>
                    <a:moveTo>
                      <a:pt x="2922" y="9704"/>
                    </a:move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125"/>
              <p:cNvSpPr>
                <a:spLocks/>
              </p:cNvSpPr>
              <p:nvPr/>
            </p:nvSpPr>
            <p:spPr bwMode="auto">
              <a:xfrm>
                <a:off x="7270482" y="4007074"/>
                <a:ext cx="650772" cy="5668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8957" y="21600"/>
                    </a:moveTo>
                    <a:lnTo>
                      <a:pt x="0" y="14735"/>
                    </a:lnTo>
                    <a:lnTo>
                      <a:pt x="10443" y="0"/>
                    </a:lnTo>
                    <a:lnTo>
                      <a:pt x="21600" y="3757"/>
                    </a:lnTo>
                    <a:lnTo>
                      <a:pt x="8957" y="21600"/>
                    </a:lnTo>
                    <a:close/>
                    <a:moveTo>
                      <a:pt x="8957" y="21600"/>
                    </a:move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126"/>
              <p:cNvSpPr>
                <a:spLocks/>
              </p:cNvSpPr>
              <p:nvPr/>
            </p:nvSpPr>
            <p:spPr bwMode="auto">
              <a:xfrm>
                <a:off x="5192210" y="2110538"/>
                <a:ext cx="678762" cy="3464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20860" y="7702"/>
                    </a:moveTo>
                    <a:lnTo>
                      <a:pt x="21600" y="21600"/>
                    </a:lnTo>
                    <a:lnTo>
                      <a:pt x="4372" y="15238"/>
                    </a:lnTo>
                    <a:lnTo>
                      <a:pt x="0" y="0"/>
                    </a:lnTo>
                    <a:lnTo>
                      <a:pt x="20860" y="7702"/>
                    </a:lnTo>
                    <a:close/>
                    <a:moveTo>
                      <a:pt x="20860" y="7702"/>
                    </a:move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127"/>
              <p:cNvSpPr>
                <a:spLocks/>
              </p:cNvSpPr>
              <p:nvPr/>
            </p:nvSpPr>
            <p:spPr bwMode="auto">
              <a:xfrm>
                <a:off x="3932651" y="2194517"/>
                <a:ext cx="2022292" cy="3250706"/>
              </a:xfrm>
              <a:custGeom>
                <a:avLst/>
                <a:gdLst>
                  <a:gd name="T0" fmla="*/ 0 w 21571"/>
                  <a:gd name="T1" fmla="*/ 0 h 21600"/>
                  <a:gd name="T2" fmla="*/ 0 w 21571"/>
                  <a:gd name="T3" fmla="*/ 0 h 21600"/>
                  <a:gd name="T4" fmla="*/ 0 w 21571"/>
                  <a:gd name="T5" fmla="*/ 0 h 21600"/>
                  <a:gd name="T6" fmla="*/ 0 w 21571"/>
                  <a:gd name="T7" fmla="*/ 0 h 21600"/>
                  <a:gd name="T8" fmla="*/ 0 w 21571"/>
                  <a:gd name="T9" fmla="*/ 0 h 21600"/>
                  <a:gd name="T10" fmla="*/ 0 w 21571"/>
                  <a:gd name="T11" fmla="*/ 0 h 21600"/>
                  <a:gd name="T12" fmla="*/ 0 w 21571"/>
                  <a:gd name="T13" fmla="*/ 0 h 21600"/>
                  <a:gd name="T14" fmla="*/ 0 w 21571"/>
                  <a:gd name="T15" fmla="*/ 0 h 21600"/>
                  <a:gd name="T16" fmla="*/ 0 w 21571"/>
                  <a:gd name="T17" fmla="*/ 0 h 21600"/>
                  <a:gd name="T18" fmla="*/ 0 w 21571"/>
                  <a:gd name="T19" fmla="*/ 0 h 21600"/>
                  <a:gd name="T20" fmla="*/ 0 w 21571"/>
                  <a:gd name="T21" fmla="*/ 0 h 21600"/>
                  <a:gd name="T22" fmla="*/ 0 w 21571"/>
                  <a:gd name="T23" fmla="*/ 0 h 21600"/>
                  <a:gd name="T24" fmla="*/ 0 w 21571"/>
                  <a:gd name="T25" fmla="*/ 0 h 21600"/>
                  <a:gd name="T26" fmla="*/ 0 w 21571"/>
                  <a:gd name="T27" fmla="*/ 0 h 21600"/>
                  <a:gd name="T28" fmla="*/ 0 w 21571"/>
                  <a:gd name="T29" fmla="*/ 0 h 21600"/>
                  <a:gd name="T30" fmla="*/ 0 w 21571"/>
                  <a:gd name="T31" fmla="*/ 0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571" h="21600">
                    <a:moveTo>
                      <a:pt x="12991" y="0"/>
                    </a:moveTo>
                    <a:lnTo>
                      <a:pt x="19819" y="804"/>
                    </a:lnTo>
                    <a:lnTo>
                      <a:pt x="21571" y="4643"/>
                    </a:lnTo>
                    <a:lnTo>
                      <a:pt x="13036" y="13865"/>
                    </a:lnTo>
                    <a:lnTo>
                      <a:pt x="7671" y="17284"/>
                    </a:lnTo>
                    <a:lnTo>
                      <a:pt x="10056" y="21600"/>
                    </a:lnTo>
                    <a:cubicBezTo>
                      <a:pt x="9071" y="21589"/>
                      <a:pt x="8131" y="21515"/>
                      <a:pt x="7249" y="21380"/>
                    </a:cubicBezTo>
                    <a:cubicBezTo>
                      <a:pt x="6366" y="21245"/>
                      <a:pt x="5541" y="21050"/>
                      <a:pt x="4786" y="20799"/>
                    </a:cubicBezTo>
                    <a:cubicBezTo>
                      <a:pt x="4030" y="20547"/>
                      <a:pt x="3345" y="20240"/>
                      <a:pt x="2742" y="19880"/>
                    </a:cubicBezTo>
                    <a:cubicBezTo>
                      <a:pt x="2139" y="19521"/>
                      <a:pt x="1619" y="19109"/>
                      <a:pt x="1193" y="18650"/>
                    </a:cubicBezTo>
                    <a:cubicBezTo>
                      <a:pt x="759" y="18181"/>
                      <a:pt x="444" y="17683"/>
                      <a:pt x="247" y="17167"/>
                    </a:cubicBezTo>
                    <a:cubicBezTo>
                      <a:pt x="50" y="16650"/>
                      <a:pt x="-29" y="16115"/>
                      <a:pt x="10" y="15569"/>
                    </a:cubicBezTo>
                    <a:cubicBezTo>
                      <a:pt x="48" y="15024"/>
                      <a:pt x="204" y="14469"/>
                      <a:pt x="477" y="13914"/>
                    </a:cubicBezTo>
                    <a:cubicBezTo>
                      <a:pt x="751" y="13358"/>
                      <a:pt x="1141" y="12802"/>
                      <a:pt x="1647" y="12255"/>
                    </a:cubicBezTo>
                    <a:lnTo>
                      <a:pt x="12991" y="0"/>
                    </a:lnTo>
                    <a:close/>
                    <a:moveTo>
                      <a:pt x="12991" y="0"/>
                    </a:moveTo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128"/>
              <p:cNvSpPr>
                <a:spLocks/>
              </p:cNvSpPr>
              <p:nvPr/>
            </p:nvSpPr>
            <p:spPr bwMode="auto">
              <a:xfrm>
                <a:off x="5157222" y="2894346"/>
                <a:ext cx="804718" cy="13856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21483" y="0"/>
                    </a:moveTo>
                    <a:lnTo>
                      <a:pt x="21600" y="1767"/>
                    </a:lnTo>
                    <a:lnTo>
                      <a:pt x="3858" y="19605"/>
                    </a:lnTo>
                    <a:lnTo>
                      <a:pt x="0" y="21600"/>
                    </a:lnTo>
                    <a:lnTo>
                      <a:pt x="21483" y="0"/>
                    </a:lnTo>
                    <a:close/>
                    <a:moveTo>
                      <a:pt x="21483" y="0"/>
                    </a:move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129"/>
              <p:cNvSpPr>
                <a:spLocks/>
              </p:cNvSpPr>
              <p:nvPr/>
            </p:nvSpPr>
            <p:spPr bwMode="auto">
              <a:xfrm>
                <a:off x="4653399" y="4154038"/>
                <a:ext cx="647273" cy="6403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6800" y="4307"/>
                    </a:moveTo>
                    <a:lnTo>
                      <a:pt x="21600" y="0"/>
                    </a:lnTo>
                    <a:lnTo>
                      <a:pt x="7725" y="14281"/>
                    </a:lnTo>
                    <a:lnTo>
                      <a:pt x="0" y="21600"/>
                    </a:lnTo>
                    <a:lnTo>
                      <a:pt x="16800" y="4307"/>
                    </a:lnTo>
                    <a:close/>
                    <a:moveTo>
                      <a:pt x="16800" y="4307"/>
                    </a:moveTo>
                  </a:path>
                </a:pathLst>
              </a:custGeom>
              <a:solidFill>
                <a:srgbClr val="B619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130"/>
              <p:cNvSpPr>
                <a:spLocks/>
              </p:cNvSpPr>
              <p:nvPr/>
            </p:nvSpPr>
            <p:spPr bwMode="auto">
              <a:xfrm>
                <a:off x="5192210" y="1634654"/>
                <a:ext cx="2687059" cy="285530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6371" y="0"/>
                    </a:moveTo>
                    <a:cubicBezTo>
                      <a:pt x="7026" y="0"/>
                      <a:pt x="7666" y="89"/>
                      <a:pt x="8281" y="262"/>
                    </a:cubicBezTo>
                    <a:cubicBezTo>
                      <a:pt x="8896" y="434"/>
                      <a:pt x="9488" y="691"/>
                      <a:pt x="10044" y="1024"/>
                    </a:cubicBezTo>
                    <a:cubicBezTo>
                      <a:pt x="10600" y="1358"/>
                      <a:pt x="11122" y="1770"/>
                      <a:pt x="11601" y="2254"/>
                    </a:cubicBezTo>
                    <a:cubicBezTo>
                      <a:pt x="12080" y="2737"/>
                      <a:pt x="12515" y="3293"/>
                      <a:pt x="12897" y="3915"/>
                    </a:cubicBezTo>
                    <a:lnTo>
                      <a:pt x="21600" y="18090"/>
                    </a:lnTo>
                    <a:lnTo>
                      <a:pt x="18629" y="21600"/>
                    </a:lnTo>
                    <a:lnTo>
                      <a:pt x="13362" y="20496"/>
                    </a:lnTo>
                    <a:lnTo>
                      <a:pt x="6933" y="10023"/>
                    </a:lnTo>
                    <a:lnTo>
                      <a:pt x="5294" y="4611"/>
                    </a:lnTo>
                    <a:lnTo>
                      <a:pt x="0" y="3670"/>
                    </a:lnTo>
                    <a:cubicBezTo>
                      <a:pt x="383" y="3086"/>
                      <a:pt x="814" y="2564"/>
                      <a:pt x="1285" y="2111"/>
                    </a:cubicBezTo>
                    <a:cubicBezTo>
                      <a:pt x="1757" y="1657"/>
                      <a:pt x="2268" y="1271"/>
                      <a:pt x="2810" y="959"/>
                    </a:cubicBezTo>
                    <a:cubicBezTo>
                      <a:pt x="3352" y="646"/>
                      <a:pt x="3926" y="406"/>
                      <a:pt x="4522" y="245"/>
                    </a:cubicBezTo>
                    <a:cubicBezTo>
                      <a:pt x="5119" y="83"/>
                      <a:pt x="5738" y="0"/>
                      <a:pt x="6371" y="0"/>
                    </a:cubicBezTo>
                    <a:close/>
                    <a:moveTo>
                      <a:pt x="6371" y="0"/>
                    </a:moveTo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131"/>
              <p:cNvSpPr>
                <a:spLocks/>
              </p:cNvSpPr>
              <p:nvPr/>
            </p:nvSpPr>
            <p:spPr bwMode="auto">
              <a:xfrm>
                <a:off x="6038913" y="2950333"/>
                <a:ext cx="811716" cy="13856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17571" y="19396"/>
                    </a:lnTo>
                    <a:lnTo>
                      <a:pt x="0" y="1558"/>
                    </a:lnTo>
                    <a:lnTo>
                      <a:pt x="323" y="0"/>
                    </a:lnTo>
                    <a:lnTo>
                      <a:pt x="21600" y="216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132"/>
              <p:cNvSpPr>
                <a:spLocks/>
              </p:cNvSpPr>
              <p:nvPr/>
            </p:nvSpPr>
            <p:spPr bwMode="auto">
              <a:xfrm>
                <a:off x="5849979" y="2250504"/>
                <a:ext cx="202929" cy="81530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21600" y="18955"/>
                    </a:moveTo>
                    <a:lnTo>
                      <a:pt x="20313" y="21600"/>
                    </a:lnTo>
                    <a:lnTo>
                      <a:pt x="2475" y="5946"/>
                    </a:lnTo>
                    <a:lnTo>
                      <a:pt x="0" y="0"/>
                    </a:lnTo>
                    <a:lnTo>
                      <a:pt x="21600" y="18955"/>
                    </a:lnTo>
                    <a:close/>
                    <a:moveTo>
                      <a:pt x="21600" y="18955"/>
                    </a:move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pic>
          <p:nvPicPr>
            <p:cNvPr id="19458" name="Picture 2" descr="ç¸éåç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1934" y="3357568"/>
              <a:ext cx="1192991" cy="642835"/>
            </a:xfrm>
            <a:prstGeom prst="rect">
              <a:avLst/>
            </a:prstGeom>
            <a:noFill/>
          </p:spPr>
        </p:pic>
        <p:pic>
          <p:nvPicPr>
            <p:cNvPr id="19460" name="Picture 4" descr="ãé¡§å®¢ãçåçæå°çµæ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60032" y="1984408"/>
              <a:ext cx="576064" cy="763619"/>
            </a:xfrm>
            <a:prstGeom prst="rect">
              <a:avLst/>
            </a:prstGeom>
            <a:noFill/>
          </p:spPr>
        </p:pic>
        <p:pic>
          <p:nvPicPr>
            <p:cNvPr id="19462" name="Picture 6" descr="ãæ¿åºãçåçæå°çµæ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4678" y="2214560"/>
              <a:ext cx="864096" cy="856762"/>
            </a:xfrm>
            <a:prstGeom prst="rect">
              <a:avLst/>
            </a:prstGeom>
            <a:noFill/>
          </p:spPr>
        </p:pic>
      </p:grpSp>
      <p:grpSp>
        <p:nvGrpSpPr>
          <p:cNvPr id="53" name="群組 52"/>
          <p:cNvGrpSpPr/>
          <p:nvPr/>
        </p:nvGrpSpPr>
        <p:grpSpPr>
          <a:xfrm>
            <a:off x="323528" y="1203598"/>
            <a:ext cx="2880320" cy="1656184"/>
            <a:chOff x="323528" y="1203598"/>
            <a:chExt cx="2880320" cy="1656184"/>
          </a:xfrm>
        </p:grpSpPr>
        <p:grpSp>
          <p:nvGrpSpPr>
            <p:cNvPr id="8" name="Group 35"/>
            <p:cNvGrpSpPr/>
            <p:nvPr/>
          </p:nvGrpSpPr>
          <p:grpSpPr>
            <a:xfrm>
              <a:off x="323528" y="1203598"/>
              <a:ext cx="2880320" cy="1643446"/>
              <a:chOff x="810691" y="4297765"/>
              <a:chExt cx="2408242" cy="998565"/>
            </a:xfrm>
          </p:grpSpPr>
          <p:sp>
            <p:nvSpPr>
              <p:cNvPr id="15" name="TextBox 36"/>
              <p:cNvSpPr txBox="1">
                <a:spLocks/>
              </p:cNvSpPr>
              <p:nvPr/>
            </p:nvSpPr>
            <p:spPr>
              <a:xfrm>
                <a:off x="1171927" y="4297765"/>
                <a:ext cx="2047006" cy="215443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zh-TW" altLang="zh-TW" sz="1400" b="1" dirty="0" smtClean="0"/>
                  <a:t>給</a:t>
                </a:r>
                <a:r>
                  <a:rPr lang="zh-TW" altLang="zh-TW" sz="2000" b="1" dirty="0" smtClean="0">
                    <a:solidFill>
                      <a:srgbClr val="FF0000"/>
                    </a:solidFill>
                  </a:rPr>
                  <a:t>花蓮縣政府</a:t>
                </a:r>
                <a:r>
                  <a:rPr lang="zh-TW" altLang="en-US" sz="1400" b="1" dirty="0" smtClean="0"/>
                  <a:t>相關單位</a:t>
                </a:r>
                <a:r>
                  <a:rPr lang="zh-TW" altLang="zh-TW" sz="1400" b="1" dirty="0" smtClean="0"/>
                  <a:t>建議</a:t>
                </a:r>
                <a:endParaRPr lang="zh-CN" altLang="en-US" sz="1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" name="TextBox 37"/>
              <p:cNvSpPr txBox="1">
                <a:spLocks/>
              </p:cNvSpPr>
              <p:nvPr/>
            </p:nvSpPr>
            <p:spPr>
              <a:xfrm>
                <a:off x="810691" y="4497484"/>
                <a:ext cx="2287829" cy="798846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 fontScale="92500"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  <a:buFont typeface="Wingdings" pitchFamily="2" charset="2"/>
                  <a:buChar char="u"/>
                </a:pPr>
                <a:r>
                  <a:rPr lang="zh-TW" altLang="zh-TW" sz="16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轉型東大門為無塑夜市</a:t>
                </a:r>
                <a:endParaRPr lang="en-US" altLang="zh-TW" sz="1600" b="1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Font typeface="Wingdings" pitchFamily="2" charset="2"/>
                  <a:buChar char="u"/>
                </a:pPr>
                <a:r>
                  <a:rPr lang="zh-TW" altLang="zh-TW" sz="16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增設配套措施</a:t>
                </a:r>
                <a:endParaRPr lang="en-US" altLang="zh-TW" sz="1600" b="1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>
                  <a:lnSpc>
                    <a:spcPct val="120000"/>
                  </a:lnSpc>
                  <a:spcBef>
                    <a:spcPct val="0"/>
                  </a:spcBef>
                  <a:buFont typeface="Arial" pitchFamily="34" charset="0"/>
                  <a:buChar char="•"/>
                </a:pPr>
                <a:r>
                  <a:rPr lang="zh-TW" altLang="zh-TW" sz="1100" b="1" dirty="0" smtClean="0"/>
                  <a:t>增加內用餐具及內用區</a:t>
                </a:r>
                <a:endParaRPr lang="en-US" altLang="zh-TW" sz="1100" b="1" dirty="0" smtClean="0"/>
              </a:p>
              <a:p>
                <a:pPr lvl="1">
                  <a:lnSpc>
                    <a:spcPct val="120000"/>
                  </a:lnSpc>
                  <a:spcBef>
                    <a:spcPct val="0"/>
                  </a:spcBef>
                  <a:buFont typeface="Arial" pitchFamily="34" charset="0"/>
                  <a:buChar char="•"/>
                </a:pPr>
                <a:r>
                  <a:rPr lang="zh-TW" altLang="zh-TW" sz="1100" b="1" dirty="0" smtClean="0"/>
                  <a:t>提供自備餐具相關優惠</a:t>
                </a:r>
                <a:endParaRPr lang="en-US" altLang="zh-TW" sz="1100" b="1" dirty="0" smtClean="0"/>
              </a:p>
              <a:p>
                <a:pPr lvl="1">
                  <a:lnSpc>
                    <a:spcPct val="120000"/>
                  </a:lnSpc>
                  <a:spcBef>
                    <a:spcPct val="0"/>
                  </a:spcBef>
                  <a:buFont typeface="Arial" pitchFamily="34" charset="0"/>
                  <a:buChar char="•"/>
                </a:pPr>
                <a:r>
                  <a:rPr lang="zh-TW" altLang="zh-TW" sz="1100" b="1" dirty="0" smtClean="0"/>
                  <a:t>增設洗碗槽</a:t>
                </a:r>
                <a:endParaRPr lang="en-US" altLang="zh-TW" sz="1100" b="1" dirty="0" smtClean="0"/>
              </a:p>
              <a:p>
                <a:pPr lvl="1">
                  <a:lnSpc>
                    <a:spcPct val="120000"/>
                  </a:lnSpc>
                  <a:spcBef>
                    <a:spcPct val="0"/>
                  </a:spcBef>
                  <a:buFont typeface="Arial" pitchFamily="34" charset="0"/>
                  <a:buChar char="•"/>
                </a:pPr>
                <a:r>
                  <a:rPr lang="zh-TW" altLang="zh-TW" sz="1100" b="1" dirty="0" smtClean="0"/>
                  <a:t>提供重複使用的塑膠袋及紙袋據點</a:t>
                </a:r>
                <a:endParaRPr lang="zh-CN" altLang="en-US" sz="11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50" name="Connector: Elbow 138"/>
            <p:cNvCxnSpPr/>
            <p:nvPr/>
          </p:nvCxnSpPr>
          <p:spPr>
            <a:xfrm rot="16200000" flipV="1">
              <a:off x="2431821" y="2119641"/>
              <a:ext cx="1080120" cy="400162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chemeClr val="accent2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078751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006C50A0-DC78-453E-A59C-9DA33810F7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878" b="11808"/>
          <a:stretch/>
        </p:blipFill>
        <p:spPr>
          <a:xfrm>
            <a:off x="0" y="1"/>
            <a:ext cx="9140407" cy="51435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4B822166-C4BA-42BB-A724-DB4C45220B9F}"/>
              </a:ext>
            </a:extLst>
          </p:cNvPr>
          <p:cNvSpPr/>
          <p:nvPr/>
        </p:nvSpPr>
        <p:spPr>
          <a:xfrm>
            <a:off x="2627784" y="3579862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spc="300" dirty="0" smtClean="0">
                <a:latin typeface="方正平和简体" panose="03000509000000000000" pitchFamily="65" charset="-122"/>
                <a:ea typeface="方正平和简体" panose="03000509000000000000" pitchFamily="65" charset="-122"/>
                <a:sym typeface="微软雅黑" pitchFamily="34" charset="-122"/>
              </a:rPr>
              <a:t>報告完畢 敬請指教</a:t>
            </a:r>
            <a:endParaRPr lang="zh-CN" altLang="en-US" sz="3200" spc="300" dirty="0">
              <a:latin typeface="方正平和简体" panose="03000509000000000000" pitchFamily="65" charset="-122"/>
              <a:ea typeface="方正平和简体" panose="03000509000000000000" pitchFamily="65" charset="-122"/>
              <a:sym typeface="微软雅黑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8B3B7304-F02B-46C9-B409-5EC3F00713F4}"/>
              </a:ext>
            </a:extLst>
          </p:cNvPr>
          <p:cNvSpPr/>
          <p:nvPr/>
        </p:nvSpPr>
        <p:spPr>
          <a:xfrm>
            <a:off x="2987824" y="1419622"/>
            <a:ext cx="47525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spc="3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dobe Arabic" panose="02040503050201020203" pitchFamily="18" charset="-78"/>
                <a:sym typeface="微软雅黑" pitchFamily="34" charset="-122"/>
              </a:rPr>
              <a:t>請支持轉型</a:t>
            </a:r>
            <a:endParaRPr lang="en-US" altLang="zh-TW" sz="4400" b="1" spc="3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Adobe Arabic" panose="02040503050201020203" pitchFamily="18" charset="-78"/>
              <a:sym typeface="微软雅黑" pitchFamily="34" charset="-122"/>
            </a:endParaRPr>
          </a:p>
          <a:p>
            <a:r>
              <a:rPr lang="zh-TW" altLang="en-US" sz="4400" b="1" spc="3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dobe Arabic" panose="02040503050201020203" pitchFamily="18" charset="-78"/>
                <a:sym typeface="微软雅黑" pitchFamily="34" charset="-122"/>
              </a:rPr>
              <a:t>東大門夜市</a:t>
            </a:r>
            <a:endParaRPr lang="en-US" altLang="zh-TW" sz="4400" b="1" spc="3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Adobe Arabic" panose="02040503050201020203" pitchFamily="18" charset="-78"/>
              <a:sym typeface="微软雅黑" pitchFamily="34" charset="-122"/>
            </a:endParaRPr>
          </a:p>
          <a:p>
            <a:r>
              <a:rPr lang="zh-TW" altLang="en-US" sz="4400" b="1" spc="300" dirty="0" smtClean="0">
                <a:latin typeface="微軟正黑體" pitchFamily="34" charset="-120"/>
                <a:ea typeface="微軟正黑體" pitchFamily="34" charset="-120"/>
                <a:cs typeface="Adobe Arabic" panose="02040503050201020203" pitchFamily="18" charset="-78"/>
                <a:sym typeface="微软雅黑" pitchFamily="34" charset="-122"/>
              </a:rPr>
              <a:t>一起不塑吧</a:t>
            </a:r>
            <a:r>
              <a:rPr lang="en-US" altLang="zh-TW" sz="4400" b="1" spc="300" dirty="0" smtClean="0">
                <a:latin typeface="微軟正黑體" pitchFamily="34" charset="-120"/>
                <a:ea typeface="微軟正黑體" pitchFamily="34" charset="-120"/>
                <a:cs typeface="Adobe Arabic" panose="02040503050201020203" pitchFamily="18" charset="-78"/>
                <a:sym typeface="微软雅黑" pitchFamily="34" charset="-122"/>
              </a:rPr>
              <a:t>!</a:t>
            </a:r>
            <a:endParaRPr lang="zh-CN" altLang="en-US" sz="4000" b="1" spc="300" dirty="0">
              <a:latin typeface="DFPPOP1W7-B5" panose="040B0700000000000000" pitchFamily="82" charset="-120"/>
              <a:ea typeface="DFPPOP1W7-B5" panose="040B0700000000000000" pitchFamily="82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A45E1BEE-53A9-4118-9C8F-DF47B877DB4C}"/>
              </a:ext>
            </a:extLst>
          </p:cNvPr>
          <p:cNvCxnSpPr>
            <a:cxnSpLocks/>
          </p:cNvCxnSpPr>
          <p:nvPr/>
        </p:nvCxnSpPr>
        <p:spPr>
          <a:xfrm>
            <a:off x="2987824" y="3651870"/>
            <a:ext cx="32897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="" xmlns:a16="http://schemas.microsoft.com/office/drawing/2014/main" id="{F15A3D31-BA63-4482-8650-959512C53578}"/>
              </a:ext>
            </a:extLst>
          </p:cNvPr>
          <p:cNvCxnSpPr>
            <a:cxnSpLocks/>
          </p:cNvCxnSpPr>
          <p:nvPr/>
        </p:nvCxnSpPr>
        <p:spPr>
          <a:xfrm>
            <a:off x="2987824" y="4197748"/>
            <a:ext cx="32897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84963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ãé¢å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28" name="AutoShape 4" descr="ãé¢å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0" name="Picture 6" descr="ãé¢å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5486"/>
            <a:ext cx="8784976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ãå¤å¸ç¾é£ å¤å¸¶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 b="5724"/>
          <a:stretch>
            <a:fillRect/>
          </a:stretch>
        </p:blipFill>
        <p:spPr bwMode="auto">
          <a:xfrm>
            <a:off x="251520" y="123478"/>
            <a:ext cx="3593612" cy="2249795"/>
          </a:xfrm>
          <a:prstGeom prst="rect">
            <a:avLst/>
          </a:prstGeom>
          <a:noFill/>
        </p:spPr>
      </p:pic>
      <p:pic>
        <p:nvPicPr>
          <p:cNvPr id="60420" name="Picture 4" descr="ãå¤å¸ç¾é£ å¤å¸¶ãçåçæå°çµæ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23478"/>
            <a:ext cx="3128459" cy="2346344"/>
          </a:xfrm>
          <a:prstGeom prst="rect">
            <a:avLst/>
          </a:prstGeom>
          <a:noFill/>
        </p:spPr>
      </p:pic>
      <p:pic>
        <p:nvPicPr>
          <p:cNvPr id="60422" name="Picture 6" descr="ãå¤å¸ç¾é£ å¤å¸¶ãçåçæå°çµæ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427734"/>
            <a:ext cx="3528392" cy="2350365"/>
          </a:xfrm>
          <a:prstGeom prst="rect">
            <a:avLst/>
          </a:prstGeom>
          <a:noFill/>
        </p:spPr>
      </p:pic>
      <p:pic>
        <p:nvPicPr>
          <p:cNvPr id="60424" name="Picture 8" descr="ç¸éåç"/>
          <p:cNvPicPr>
            <a:picLocks noChangeAspect="1" noChangeArrowheads="1"/>
          </p:cNvPicPr>
          <p:nvPr/>
        </p:nvPicPr>
        <p:blipFill>
          <a:blip r:embed="rId6" cstate="print"/>
          <a:srcRect l="8005" t="8014" r="8392" b="12227"/>
          <a:stretch>
            <a:fillRect/>
          </a:stretch>
        </p:blipFill>
        <p:spPr bwMode="auto">
          <a:xfrm>
            <a:off x="3851920" y="2643758"/>
            <a:ext cx="3287190" cy="2088232"/>
          </a:xfrm>
          <a:prstGeom prst="rect">
            <a:avLst/>
          </a:prstGeom>
          <a:noFill/>
        </p:spPr>
      </p:pic>
      <p:pic>
        <p:nvPicPr>
          <p:cNvPr id="60426" name="Picture 10" descr="ãå¤å¸ç¾é£ å¤å¸¶ãçåçæå°çµæ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23478"/>
            <a:ext cx="1901012" cy="2376264"/>
          </a:xfrm>
          <a:prstGeom prst="rect">
            <a:avLst/>
          </a:prstGeom>
          <a:noFill/>
        </p:spPr>
      </p:pic>
      <p:pic>
        <p:nvPicPr>
          <p:cNvPr id="60428" name="Picture 12" descr="ãé£²æãçåçæå°çµæ"/>
          <p:cNvPicPr>
            <a:picLocks noChangeAspect="1" noChangeArrowheads="1"/>
          </p:cNvPicPr>
          <p:nvPr/>
        </p:nvPicPr>
        <p:blipFill>
          <a:blip r:embed="rId8" cstate="print"/>
          <a:srcRect r="36816" b="13016"/>
          <a:stretch>
            <a:fillRect/>
          </a:stretch>
        </p:blipFill>
        <p:spPr bwMode="auto">
          <a:xfrm>
            <a:off x="7164288" y="2643758"/>
            <a:ext cx="1750430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ãåå¾ å¤å¸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7774"/>
            <a:ext cx="3744416" cy="2115595"/>
          </a:xfrm>
          <a:prstGeom prst="rect">
            <a:avLst/>
          </a:prstGeom>
          <a:noFill/>
        </p:spPr>
      </p:pic>
      <p:pic>
        <p:nvPicPr>
          <p:cNvPr id="61444" name="Picture 4" descr="ãåå¾ å¤å¸ãçåçæå°çµæ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7494"/>
            <a:ext cx="3744416" cy="2494139"/>
          </a:xfrm>
          <a:prstGeom prst="rect">
            <a:avLst/>
          </a:prstGeom>
          <a:noFill/>
        </p:spPr>
      </p:pic>
      <p:pic>
        <p:nvPicPr>
          <p:cNvPr id="61446" name="Picture 6" descr="ãåå¾ å¤å¸ãçåçæå°çµæ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67494"/>
            <a:ext cx="4043526" cy="2277853"/>
          </a:xfrm>
          <a:prstGeom prst="rect">
            <a:avLst/>
          </a:prstGeom>
          <a:noFill/>
        </p:spPr>
      </p:pic>
      <p:pic>
        <p:nvPicPr>
          <p:cNvPr id="37890" name="Picture 2" descr="ãå¤å¸ åå¾ åé¡ãçåçæå°çµæ"/>
          <p:cNvPicPr>
            <a:picLocks noChangeAspect="1" noChangeArrowheads="1"/>
          </p:cNvPicPr>
          <p:nvPr/>
        </p:nvPicPr>
        <p:blipFill>
          <a:blip r:embed="rId6" cstate="print"/>
          <a:srcRect l="6250" t="4575" r="6250" b="6363"/>
          <a:stretch>
            <a:fillRect/>
          </a:stretch>
        </p:blipFill>
        <p:spPr bwMode="auto">
          <a:xfrm>
            <a:off x="5508104" y="1995686"/>
            <a:ext cx="2160240" cy="293175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 l="4913" t="16789" r="34612" b="13203"/>
          <a:stretch>
            <a:fillRect/>
          </a:stretch>
        </p:blipFill>
        <p:spPr bwMode="auto">
          <a:xfrm>
            <a:off x="107505" y="0"/>
            <a:ext cx="5387062" cy="350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13781" r="27500" b="5625"/>
          <a:stretch>
            <a:fillRect/>
          </a:stretch>
        </p:blipFill>
        <p:spPr bwMode="auto">
          <a:xfrm>
            <a:off x="3491880" y="1491630"/>
            <a:ext cx="5433409" cy="339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31640" y="915566"/>
            <a:ext cx="1656184" cy="2232248"/>
            <a:chOff x="1837940" y="1059581"/>
            <a:chExt cx="1350746" cy="1802261"/>
          </a:xfrm>
        </p:grpSpPr>
        <p:sp>
          <p:nvSpPr>
            <p:cNvPr id="16" name="泪滴形 15"/>
            <p:cNvSpPr/>
            <p:nvPr/>
          </p:nvSpPr>
          <p:spPr>
            <a:xfrm rot="8100000">
              <a:off x="1837940" y="1456126"/>
              <a:ext cx="1350746" cy="1405716"/>
            </a:xfrm>
            <a:prstGeom prst="teardrop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矩形 20"/>
            <p:cNvSpPr/>
            <p:nvPr/>
          </p:nvSpPr>
          <p:spPr>
            <a:xfrm>
              <a:off x="1925180" y="2283718"/>
              <a:ext cx="1134652" cy="182697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TW" altLang="en-US" b="1" dirty="0" smtClean="0">
                  <a:solidFill>
                    <a:srgbClr val="FF0000"/>
                  </a:solidFill>
                </a:rPr>
                <a:t>頻率與種類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357303" y="1059581"/>
              <a:ext cx="330860" cy="484748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851920" y="915566"/>
            <a:ext cx="1728192" cy="2232247"/>
            <a:chOff x="3888693" y="1059581"/>
            <a:chExt cx="1350746" cy="1797498"/>
          </a:xfrm>
        </p:grpSpPr>
        <p:sp>
          <p:nvSpPr>
            <p:cNvPr id="19" name="泪滴形 18"/>
            <p:cNvSpPr/>
            <p:nvPr/>
          </p:nvSpPr>
          <p:spPr>
            <a:xfrm rot="8100000">
              <a:off x="3888693" y="1483889"/>
              <a:ext cx="1350746" cy="1373190"/>
            </a:xfrm>
            <a:prstGeom prst="teardrop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矩形 22"/>
            <p:cNvSpPr/>
            <p:nvPr/>
          </p:nvSpPr>
          <p:spPr>
            <a:xfrm>
              <a:off x="3988442" y="2265594"/>
              <a:ext cx="1134652" cy="182697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TW" altLang="en-US" b="1" dirty="0" smtClean="0"/>
                <a:t>態度</a:t>
              </a:r>
              <a:endParaRPr lang="zh-CN" altLang="en-US" b="1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4406571" y="1059581"/>
              <a:ext cx="330860" cy="484748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en-US" altLang="zh-CN" sz="3600" b="1">
                  <a:solidFill>
                    <a:schemeClr val="accent2"/>
                  </a:solidFill>
                </a:rPr>
                <a:t>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588224" y="771550"/>
            <a:ext cx="1800200" cy="2368465"/>
            <a:chOff x="5940245" y="1059581"/>
            <a:chExt cx="1350746" cy="1792401"/>
          </a:xfrm>
        </p:grpSpPr>
        <p:sp>
          <p:nvSpPr>
            <p:cNvPr id="20" name="泪滴形 19"/>
            <p:cNvSpPr/>
            <p:nvPr/>
          </p:nvSpPr>
          <p:spPr>
            <a:xfrm rot="8100000">
              <a:off x="5940245" y="1513583"/>
              <a:ext cx="1350746" cy="1338399"/>
            </a:xfrm>
            <a:prstGeom prst="teardrop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矩形 23"/>
            <p:cNvSpPr/>
            <p:nvPr/>
          </p:nvSpPr>
          <p:spPr>
            <a:xfrm>
              <a:off x="6043927" y="2265594"/>
              <a:ext cx="1134652" cy="182697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1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TW" altLang="en-US" b="1" dirty="0" smtClean="0">
                  <a:solidFill>
                    <a:srgbClr val="00B0F0"/>
                  </a:solidFill>
                </a:rPr>
                <a:t>無塑夜市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445823" y="1059581"/>
              <a:ext cx="330860" cy="484748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3600" b="1">
                  <a:solidFill>
                    <a:schemeClr val="accent3"/>
                  </a:solidFill>
                </a:rPr>
                <a:t>3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51520" y="3147814"/>
            <a:ext cx="8712968" cy="1440160"/>
            <a:chOff x="1768931" y="4705020"/>
            <a:chExt cx="8476708" cy="857260"/>
          </a:xfrm>
        </p:grpSpPr>
        <p:grpSp>
          <p:nvGrpSpPr>
            <p:cNvPr id="6" name="组合 5"/>
            <p:cNvGrpSpPr/>
            <p:nvPr/>
          </p:nvGrpSpPr>
          <p:grpSpPr>
            <a:xfrm>
              <a:off x="1768931" y="4833609"/>
              <a:ext cx="2802218" cy="728671"/>
              <a:chOff x="1732858" y="5129839"/>
              <a:chExt cx="2802218" cy="728671"/>
            </a:xfrm>
          </p:grpSpPr>
          <p:sp>
            <p:nvSpPr>
              <p:cNvPr id="13" name="文本框 29"/>
              <p:cNvSpPr txBox="1">
                <a:spLocks/>
              </p:cNvSpPr>
              <p:nvPr/>
            </p:nvSpPr>
            <p:spPr bwMode="auto">
              <a:xfrm>
                <a:off x="2363357" y="5129839"/>
                <a:ext cx="2171719" cy="728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/>
                <a:r>
                  <a:rPr lang="zh-TW" altLang="en-US" b="1" dirty="0" smtClean="0">
                    <a:solidFill>
                      <a:srgbClr val="00B050"/>
                    </a:solidFill>
                  </a:rPr>
                  <a:t>了解東大門夜市民眾</a:t>
                </a:r>
                <a:endParaRPr lang="en-US" altLang="zh-TW" b="1" dirty="0" smtClean="0">
                  <a:solidFill>
                    <a:srgbClr val="00B050"/>
                  </a:solidFill>
                </a:endParaRPr>
              </a:p>
              <a:p>
                <a:pPr algn="ctr"/>
                <a:r>
                  <a:rPr lang="zh-TW" altLang="en-US" b="1" dirty="0" smtClean="0">
                    <a:solidFill>
                      <a:srgbClr val="00B050"/>
                    </a:solidFill>
                  </a:rPr>
                  <a:t>使用塑膠製品的種類及頻率</a:t>
                </a:r>
              </a:p>
              <a:p>
                <a:pPr algn="ctr"/>
                <a:r>
                  <a:rPr lang="zh-TW" altLang="en-US" dirty="0" smtClean="0"/>
                  <a:t/>
                </a:r>
                <a:br>
                  <a:rPr lang="zh-TW" altLang="en-US" dirty="0" smtClean="0"/>
                </a:br>
                <a:endParaRPr lang="zh-CN" altLang="en-US" sz="1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文本框 30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endParaRPr lang="zh-CN" altLang="en-US" sz="1000" dirty="0"/>
              </a:p>
            </p:txBody>
          </p:sp>
        </p:grpSp>
        <p:sp>
          <p:nvSpPr>
            <p:cNvPr id="11" name="文本框 27"/>
            <p:cNvSpPr txBox="1">
              <a:spLocks/>
            </p:cNvSpPr>
            <p:nvPr/>
          </p:nvSpPr>
          <p:spPr bwMode="auto">
            <a:xfrm>
              <a:off x="4988035" y="4705020"/>
              <a:ext cx="2455386" cy="685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TW" altLang="en-US" sz="2000" dirty="0" smtClean="0">
                  <a:solidFill>
                    <a:srgbClr val="FF0000"/>
                  </a:solidFill>
                </a:rPr>
                <a:t>了解東大門夜市民眾</a:t>
              </a:r>
              <a:endParaRPr lang="en-US" altLang="zh-TW" sz="2000" dirty="0" smtClean="0">
                <a:solidFill>
                  <a:srgbClr val="FF0000"/>
                </a:solidFill>
              </a:endParaRPr>
            </a:p>
            <a:p>
              <a:pPr marL="0" lvl="1" algn="ctr"/>
              <a:r>
                <a:rPr lang="zh-TW" altLang="en-US" sz="2000" dirty="0" smtClean="0">
                  <a:solidFill>
                    <a:srgbClr val="FF0000"/>
                  </a:solidFill>
                </a:rPr>
                <a:t>使用塑膠製品的態度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文本框 25"/>
            <p:cNvSpPr txBox="1">
              <a:spLocks/>
            </p:cNvSpPr>
            <p:nvPr/>
          </p:nvSpPr>
          <p:spPr bwMode="auto">
            <a:xfrm>
              <a:off x="7513477" y="4876472"/>
              <a:ext cx="2732162" cy="385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TW" altLang="en-US" b="1" dirty="0" smtClean="0">
                  <a:solidFill>
                    <a:schemeClr val="accent5">
                      <a:lumMod val="50000"/>
                    </a:schemeClr>
                  </a:solidFill>
                </a:rPr>
                <a:t>了解東大門夜市民眾</a:t>
              </a:r>
              <a:endParaRPr lang="en-US" altLang="zh-TW" b="1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 lvl="1" algn="ctr"/>
              <a:r>
                <a:rPr lang="zh-TW" altLang="en-US" b="1" dirty="0" smtClean="0">
                  <a:solidFill>
                    <a:schemeClr val="accent5">
                      <a:lumMod val="50000"/>
                    </a:schemeClr>
                  </a:solidFill>
                </a:rPr>
                <a:t>對無塑夜市的看法</a:t>
              </a:r>
              <a:endParaRPr lang="zh-CN" altLang="en-US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611560" y="175643"/>
            <a:ext cx="2592288" cy="88393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TW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研究目的</a:t>
            </a:r>
            <a:endParaRPr lang="en-GB" altLang="zh-CN" sz="4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770" name="Picture 2" descr="ãååº æåãçåçæå°çµæ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60" t="19693" r="19361" b="27000"/>
          <a:stretch>
            <a:fillRect/>
          </a:stretch>
        </p:blipFill>
        <p:spPr bwMode="auto">
          <a:xfrm>
            <a:off x="7164288" y="1635646"/>
            <a:ext cx="576064" cy="528059"/>
          </a:xfrm>
          <a:prstGeom prst="rect">
            <a:avLst/>
          </a:prstGeom>
          <a:noFill/>
        </p:spPr>
      </p:pic>
      <p:pic>
        <p:nvPicPr>
          <p:cNvPr id="32772" name="Picture 4" descr="ãé£²æ æåãçåçæå°çµæ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959"/>
          <a:stretch>
            <a:fillRect/>
          </a:stretch>
        </p:blipFill>
        <p:spPr bwMode="auto">
          <a:xfrm>
            <a:off x="1907704" y="1635646"/>
            <a:ext cx="386428" cy="648072"/>
          </a:xfrm>
          <a:prstGeom prst="rect">
            <a:avLst/>
          </a:prstGeom>
          <a:noFill/>
        </p:spPr>
      </p:pic>
      <p:pic>
        <p:nvPicPr>
          <p:cNvPr id="32774" name="Picture 6" descr="ãé¤ç æåãçåçæå°çµæ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81" b="27087"/>
          <a:stretch>
            <a:fillRect/>
          </a:stretch>
        </p:blipFill>
        <p:spPr bwMode="auto">
          <a:xfrm>
            <a:off x="4211960" y="1707654"/>
            <a:ext cx="1006217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8300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4"/>
          <p:cNvSpPr/>
          <p:nvPr/>
        </p:nvSpPr>
        <p:spPr>
          <a:xfrm>
            <a:off x="5791341" y="771550"/>
            <a:ext cx="436843" cy="43684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Oval 23"/>
          <p:cNvSpPr/>
          <p:nvPr/>
        </p:nvSpPr>
        <p:spPr>
          <a:xfrm>
            <a:off x="5796136" y="1851670"/>
            <a:ext cx="436843" cy="43684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Oval 33"/>
          <p:cNvSpPr/>
          <p:nvPr/>
        </p:nvSpPr>
        <p:spPr>
          <a:xfrm>
            <a:off x="5791341" y="3287037"/>
            <a:ext cx="436843" cy="43684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Oval 40"/>
          <p:cNvSpPr/>
          <p:nvPr/>
        </p:nvSpPr>
        <p:spPr>
          <a:xfrm>
            <a:off x="5853747" y="4223189"/>
            <a:ext cx="446445" cy="43684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5" name="Group 41"/>
          <p:cNvGrpSpPr/>
          <p:nvPr/>
        </p:nvGrpSpPr>
        <p:grpSpPr>
          <a:xfrm>
            <a:off x="3563888" y="1131590"/>
            <a:ext cx="1909183" cy="3456384"/>
            <a:chOff x="4845075" y="2841367"/>
            <a:chExt cx="1254967" cy="2562046"/>
          </a:xfrm>
        </p:grpSpPr>
        <p:grpSp>
          <p:nvGrpSpPr>
            <p:cNvPr id="36" name="Group 42"/>
            <p:cNvGrpSpPr/>
            <p:nvPr/>
          </p:nvGrpSpPr>
          <p:grpSpPr>
            <a:xfrm>
              <a:off x="5649739" y="2841367"/>
              <a:ext cx="417686" cy="1334399"/>
              <a:chOff x="5649739" y="2691432"/>
              <a:chExt cx="417686" cy="1334399"/>
            </a:xfrm>
          </p:grpSpPr>
          <p:cxnSp>
            <p:nvCxnSpPr>
              <p:cNvPr id="44" name="Straight Connector 50"/>
              <p:cNvCxnSpPr/>
              <p:nvPr/>
            </p:nvCxnSpPr>
            <p:spPr>
              <a:xfrm flipH="1">
                <a:off x="5656052" y="2691432"/>
                <a:ext cx="41137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51"/>
              <p:cNvCxnSpPr/>
              <p:nvPr/>
            </p:nvCxnSpPr>
            <p:spPr>
              <a:xfrm flipH="1">
                <a:off x="5649739" y="2691432"/>
                <a:ext cx="6312" cy="1334399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43"/>
            <p:cNvCxnSpPr/>
            <p:nvPr/>
          </p:nvCxnSpPr>
          <p:spPr>
            <a:xfrm flipH="1">
              <a:off x="4845075" y="3908886"/>
              <a:ext cx="123507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44"/>
            <p:cNvGrpSpPr/>
            <p:nvPr/>
          </p:nvGrpSpPr>
          <p:grpSpPr>
            <a:xfrm flipV="1">
              <a:off x="5460404" y="3428503"/>
              <a:ext cx="638172" cy="1120894"/>
              <a:chOff x="5676131" y="2282152"/>
              <a:chExt cx="411373" cy="1120894"/>
            </a:xfrm>
          </p:grpSpPr>
          <p:cxnSp>
            <p:nvCxnSpPr>
              <p:cNvPr id="42" name="Straight Connector 48"/>
              <p:cNvCxnSpPr/>
              <p:nvPr/>
            </p:nvCxnSpPr>
            <p:spPr>
              <a:xfrm flipH="1">
                <a:off x="5676131" y="2282152"/>
                <a:ext cx="41137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5676133" y="2299574"/>
                <a:ext cx="0" cy="110347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45"/>
            <p:cNvGrpSpPr/>
            <p:nvPr/>
          </p:nvGrpSpPr>
          <p:grpSpPr>
            <a:xfrm flipV="1">
              <a:off x="5223741" y="4282518"/>
              <a:ext cx="876301" cy="1120895"/>
              <a:chOff x="5671355" y="4494570"/>
              <a:chExt cx="411375" cy="1120895"/>
            </a:xfrm>
          </p:grpSpPr>
          <p:cxnSp>
            <p:nvCxnSpPr>
              <p:cNvPr id="40" name="Straight Connector 46"/>
              <p:cNvCxnSpPr/>
              <p:nvPr/>
            </p:nvCxnSpPr>
            <p:spPr>
              <a:xfrm flipH="1">
                <a:off x="5671357" y="4494570"/>
                <a:ext cx="41137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5671355" y="4511993"/>
                <a:ext cx="0" cy="110347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"/>
          <p:cNvGrpSpPr/>
          <p:nvPr/>
        </p:nvGrpSpPr>
        <p:grpSpPr>
          <a:xfrm>
            <a:off x="6228184" y="483516"/>
            <a:ext cx="2880320" cy="1185066"/>
            <a:chOff x="7295762" y="2406579"/>
            <a:chExt cx="2942246" cy="694265"/>
          </a:xfrm>
        </p:grpSpPr>
        <p:sp>
          <p:nvSpPr>
            <p:cNvPr id="34" name="Rectangle 73"/>
            <p:cNvSpPr/>
            <p:nvPr/>
          </p:nvSpPr>
          <p:spPr>
            <a:xfrm>
              <a:off x="7295762" y="2617507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TW" altLang="en-US" sz="1200" dirty="0" smtClean="0">
                  <a:solidFill>
                    <a:schemeClr val="dk1">
                      <a:lumMod val="100000"/>
                    </a:schemeClr>
                  </a:solidFill>
                </a:rPr>
                <a:t>將調查結果進行統整、分析，並且依據調查結果下結論並給予相關人員建議。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35" name="TextBox 74"/>
            <p:cNvSpPr txBox="1">
              <a:spLocks/>
            </p:cNvSpPr>
            <p:nvPr/>
          </p:nvSpPr>
          <p:spPr bwMode="auto">
            <a:xfrm>
              <a:off x="7295762" y="2406579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Autofit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TW" altLang="en-US" sz="2000" b="1" dirty="0" smtClean="0">
                  <a:solidFill>
                    <a:schemeClr val="accent1"/>
                  </a:solidFill>
                </a:rPr>
                <a:t>撰寫報告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7" name="Group 9"/>
          <p:cNvGrpSpPr/>
          <p:nvPr/>
        </p:nvGrpSpPr>
        <p:grpSpPr>
          <a:xfrm>
            <a:off x="6300192" y="1347614"/>
            <a:ext cx="2448273" cy="936104"/>
            <a:chOff x="7222206" y="2908948"/>
            <a:chExt cx="2942247" cy="667139"/>
          </a:xfrm>
        </p:grpSpPr>
        <p:sp>
          <p:nvSpPr>
            <p:cNvPr id="32" name="Rectangle 75"/>
            <p:cNvSpPr/>
            <p:nvPr/>
          </p:nvSpPr>
          <p:spPr>
            <a:xfrm>
              <a:off x="7222207" y="3092750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TW" altLang="en-US" sz="1200" dirty="0" smtClean="0">
                  <a:solidFill>
                    <a:schemeClr val="dk1">
                      <a:lumMod val="100000"/>
                    </a:schemeClr>
                  </a:solidFill>
                </a:rPr>
                <a:t>以結構化觀察研究東大門夜市四個攤位的顧客塑膠垃圾使用量。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33" name="TextBox 76"/>
            <p:cNvSpPr txBox="1">
              <a:spLocks/>
            </p:cNvSpPr>
            <p:nvPr/>
          </p:nvSpPr>
          <p:spPr bwMode="auto">
            <a:xfrm>
              <a:off x="7222206" y="2908948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Autofit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TW" altLang="en-US" b="1" dirty="0" smtClean="0">
                  <a:solidFill>
                    <a:schemeClr val="accent2"/>
                  </a:solidFill>
                </a:rPr>
                <a:t>觀察法</a:t>
              </a:r>
              <a:r>
                <a:rPr lang="zh-CN" altLang="en-US" b="1" dirty="0" smtClean="0">
                  <a:solidFill>
                    <a:schemeClr val="accent2"/>
                  </a:solidFill>
                </a:rPr>
                <a:t> </a:t>
              </a:r>
              <a:endParaRPr lang="zh-CN" alt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8" name="Group 10"/>
          <p:cNvGrpSpPr/>
          <p:nvPr/>
        </p:nvGrpSpPr>
        <p:grpSpPr>
          <a:xfrm>
            <a:off x="6300192" y="3147814"/>
            <a:ext cx="2592288" cy="864096"/>
            <a:chOff x="7222206" y="4013213"/>
            <a:chExt cx="2942246" cy="738803"/>
          </a:xfrm>
        </p:grpSpPr>
        <p:sp>
          <p:nvSpPr>
            <p:cNvPr id="30" name="Rectangle 77"/>
            <p:cNvSpPr/>
            <p:nvPr/>
          </p:nvSpPr>
          <p:spPr>
            <a:xfrm>
              <a:off x="7222206" y="4268679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lvl="0">
                <a:lnSpc>
                  <a:spcPct val="90000"/>
                </a:lnSpc>
                <a:spcBef>
                  <a:spcPts val="385"/>
                </a:spcBef>
              </a:pPr>
              <a:r>
                <a:rPr lang="en-US" altLang="zh-TW" sz="1400" dirty="0" smtClean="0">
                  <a:ea typeface="Calibri"/>
                  <a:cs typeface="Calibri"/>
                  <a:sym typeface="Calibri"/>
                </a:rPr>
                <a:t>1.</a:t>
              </a:r>
              <a:r>
                <a:rPr lang="zh-TW" altLang="en-US" sz="1400" dirty="0" smtClean="0">
                  <a:ea typeface="Calibri"/>
                  <a:cs typeface="Calibri"/>
                  <a:sym typeface="Calibri"/>
                </a:rPr>
                <a:t>閱讀書籍</a:t>
              </a:r>
            </a:p>
            <a:p>
              <a:pPr lvl="0">
                <a:lnSpc>
                  <a:spcPct val="90000"/>
                </a:lnSpc>
                <a:spcBef>
                  <a:spcPts val="385"/>
                </a:spcBef>
              </a:pPr>
              <a:r>
                <a:rPr lang="en-US" altLang="zh-TW" sz="1400" dirty="0" smtClean="0">
                  <a:ea typeface="Calibri"/>
                  <a:cs typeface="Calibri"/>
                  <a:sym typeface="Calibri"/>
                </a:rPr>
                <a:t>2.</a:t>
              </a:r>
              <a:r>
                <a:rPr lang="zh-TW" altLang="en-US" sz="1400" dirty="0" smtClean="0">
                  <a:ea typeface="Calibri"/>
                  <a:cs typeface="Calibri"/>
                  <a:sym typeface="Calibri"/>
                </a:rPr>
                <a:t>網路資料</a:t>
              </a:r>
              <a:endParaRPr lang="zh-TW" altLang="en-US" sz="1400" dirty="0"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TextBox 78"/>
            <p:cNvSpPr txBox="1">
              <a:spLocks/>
            </p:cNvSpPr>
            <p:nvPr/>
          </p:nvSpPr>
          <p:spPr bwMode="auto">
            <a:xfrm>
              <a:off x="7222206" y="4013213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Autofit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TW" altLang="en-US" b="1" dirty="0" smtClean="0">
                  <a:solidFill>
                    <a:schemeClr val="accent3">
                      <a:lumMod val="50000"/>
                    </a:schemeClr>
                  </a:solidFill>
                </a:rPr>
                <a:t>文獻探討</a:t>
              </a:r>
              <a:r>
                <a:rPr lang="zh-CN" altLang="en-US" b="1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endParaRPr lang="zh-CN" altLang="en-US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 11"/>
          <p:cNvGrpSpPr/>
          <p:nvPr/>
        </p:nvGrpSpPr>
        <p:grpSpPr>
          <a:xfrm>
            <a:off x="6444208" y="4155926"/>
            <a:ext cx="2448272" cy="720080"/>
            <a:chOff x="7222206" y="4889346"/>
            <a:chExt cx="2942246" cy="677236"/>
          </a:xfrm>
        </p:grpSpPr>
        <p:sp>
          <p:nvSpPr>
            <p:cNvPr id="28" name="Rectangle 79"/>
            <p:cNvSpPr/>
            <p:nvPr/>
          </p:nvSpPr>
          <p:spPr>
            <a:xfrm>
              <a:off x="7222206" y="5083245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TW" altLang="en-US" sz="1400" dirty="0" smtClean="0">
                  <a:solidFill>
                    <a:schemeClr val="dk1">
                      <a:lumMod val="100000"/>
                    </a:schemeClr>
                  </a:solidFill>
                </a:rPr>
                <a:t>經小組討論結合生活經驗進行發想，並列出主題與目的</a:t>
              </a:r>
              <a:endParaRPr lang="zh-CN" altLang="en-US" sz="14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9" name="TextBox 80"/>
            <p:cNvSpPr txBox="1">
              <a:spLocks/>
            </p:cNvSpPr>
            <p:nvPr/>
          </p:nvSpPr>
          <p:spPr bwMode="auto">
            <a:xfrm>
              <a:off x="7222206" y="4889346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Autofit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TW" altLang="en-US" b="1" dirty="0" smtClean="0">
                  <a:solidFill>
                    <a:schemeClr val="accent4"/>
                  </a:solidFill>
                </a:rPr>
                <a:t>決定主題及目的</a:t>
              </a:r>
              <a:endParaRPr lang="zh-CN" altLang="en-US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20" name="Freeform: Shape 81"/>
          <p:cNvSpPr>
            <a:spLocks/>
          </p:cNvSpPr>
          <p:nvPr/>
        </p:nvSpPr>
        <p:spPr bwMode="auto">
          <a:xfrm>
            <a:off x="5868144" y="843558"/>
            <a:ext cx="283330" cy="283330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Freeform: Shape 82"/>
          <p:cNvSpPr>
            <a:spLocks/>
          </p:cNvSpPr>
          <p:nvPr/>
        </p:nvSpPr>
        <p:spPr bwMode="auto">
          <a:xfrm>
            <a:off x="5868144" y="1923678"/>
            <a:ext cx="283330" cy="283330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Freeform: Shape 83"/>
          <p:cNvSpPr>
            <a:spLocks/>
          </p:cNvSpPr>
          <p:nvPr/>
        </p:nvSpPr>
        <p:spPr bwMode="auto">
          <a:xfrm>
            <a:off x="5926964" y="4299942"/>
            <a:ext cx="289558" cy="283330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Freeform: Shape 84"/>
          <p:cNvSpPr>
            <a:spLocks/>
          </p:cNvSpPr>
          <p:nvPr/>
        </p:nvSpPr>
        <p:spPr bwMode="auto">
          <a:xfrm>
            <a:off x="5864558" y="3363792"/>
            <a:ext cx="283330" cy="283330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" name="组合 1"/>
          <p:cNvGrpSpPr/>
          <p:nvPr/>
        </p:nvGrpSpPr>
        <p:grpSpPr>
          <a:xfrm>
            <a:off x="218709" y="1022117"/>
            <a:ext cx="3561203" cy="3565857"/>
            <a:chOff x="1073455" y="1166133"/>
            <a:chExt cx="2595251" cy="2411581"/>
          </a:xfrm>
        </p:grpSpPr>
        <p:sp>
          <p:nvSpPr>
            <p:cNvPr id="4" name="Freeform: Shape 2"/>
            <p:cNvSpPr/>
            <p:nvPr/>
          </p:nvSpPr>
          <p:spPr>
            <a:xfrm>
              <a:off x="1073455" y="1166133"/>
              <a:ext cx="2595251" cy="524971"/>
            </a:xfrm>
            <a:custGeom>
              <a:avLst/>
              <a:gdLst>
                <a:gd name="connsiteX0" fmla="*/ 406399 w 4018173"/>
                <a:gd name="connsiteY0" fmla="*/ 0 h 812801"/>
                <a:gd name="connsiteX1" fmla="*/ 757974 w 4018173"/>
                <a:gd name="connsiteY1" fmla="*/ 0 h 812801"/>
                <a:gd name="connsiteX2" fmla="*/ 757984 w 4018173"/>
                <a:gd name="connsiteY2" fmla="*/ 1 h 812801"/>
                <a:gd name="connsiteX3" fmla="*/ 4018173 w 4018173"/>
                <a:gd name="connsiteY3" fmla="*/ 1 h 812801"/>
                <a:gd name="connsiteX4" fmla="*/ 4018173 w 4018173"/>
                <a:gd name="connsiteY4" fmla="*/ 812801 h 812801"/>
                <a:gd name="connsiteX5" fmla="*/ 449473 w 4018173"/>
                <a:gd name="connsiteY5" fmla="*/ 812801 h 812801"/>
                <a:gd name="connsiteX6" fmla="*/ 449473 w 4018173"/>
                <a:gd name="connsiteY6" fmla="*/ 812798 h 812801"/>
                <a:gd name="connsiteX7" fmla="*/ 406399 w 4018173"/>
                <a:gd name="connsiteY7" fmla="*/ 812798 h 812801"/>
                <a:gd name="connsiteX8" fmla="*/ 0 w 4018173"/>
                <a:gd name="connsiteY8" fmla="*/ 406399 h 812801"/>
                <a:gd name="connsiteX9" fmla="*/ 406399 w 4018173"/>
                <a:gd name="connsiteY9" fmla="*/ 0 h 81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8173" h="812801">
                  <a:moveTo>
                    <a:pt x="406399" y="0"/>
                  </a:moveTo>
                  <a:lnTo>
                    <a:pt x="757974" y="0"/>
                  </a:lnTo>
                  <a:lnTo>
                    <a:pt x="757984" y="1"/>
                  </a:lnTo>
                  <a:lnTo>
                    <a:pt x="4018173" y="1"/>
                  </a:lnTo>
                  <a:lnTo>
                    <a:pt x="4018173" y="812801"/>
                  </a:lnTo>
                  <a:lnTo>
                    <a:pt x="449473" y="812801"/>
                  </a:lnTo>
                  <a:lnTo>
                    <a:pt x="449473" y="812798"/>
                  </a:lnTo>
                  <a:lnTo>
                    <a:pt x="406399" y="812798"/>
                  </a:lnTo>
                  <a:cubicBezTo>
                    <a:pt x="181951" y="812798"/>
                    <a:pt x="0" y="630847"/>
                    <a:pt x="0" y="406399"/>
                  </a:cubicBezTo>
                  <a:cubicBezTo>
                    <a:pt x="0" y="181951"/>
                    <a:pt x="181951" y="0"/>
                    <a:pt x="406399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Rectangle 3"/>
            <p:cNvSpPr/>
            <p:nvPr/>
          </p:nvSpPr>
          <p:spPr>
            <a:xfrm>
              <a:off x="1363760" y="1874296"/>
              <a:ext cx="2091677" cy="50036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" name="Rectangle 4"/>
            <p:cNvSpPr/>
            <p:nvPr/>
          </p:nvSpPr>
          <p:spPr>
            <a:xfrm>
              <a:off x="1544218" y="2557850"/>
              <a:ext cx="1730761" cy="434741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Parallelogram 5"/>
            <p:cNvSpPr/>
            <p:nvPr/>
          </p:nvSpPr>
          <p:spPr>
            <a:xfrm>
              <a:off x="1363759" y="1691102"/>
              <a:ext cx="2304947" cy="183194"/>
            </a:xfrm>
            <a:prstGeom prst="parallelogram">
              <a:avLst>
                <a:gd name="adj" fmla="val 4923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Parallelogram 6"/>
            <p:cNvSpPr/>
            <p:nvPr/>
          </p:nvSpPr>
          <p:spPr>
            <a:xfrm>
              <a:off x="1544217" y="2374657"/>
              <a:ext cx="1911219" cy="183194"/>
            </a:xfrm>
            <a:prstGeom prst="parallelogram">
              <a:avLst>
                <a:gd name="adj" fmla="val 45655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Parallelogram 7"/>
            <p:cNvSpPr/>
            <p:nvPr/>
          </p:nvSpPr>
          <p:spPr>
            <a:xfrm>
              <a:off x="1823107" y="2992591"/>
              <a:ext cx="1451870" cy="183194"/>
            </a:xfrm>
            <a:prstGeom prst="parallelogram">
              <a:avLst>
                <a:gd name="adj" fmla="val 36699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8"/>
            <p:cNvSpPr/>
            <p:nvPr/>
          </p:nvSpPr>
          <p:spPr>
            <a:xfrm>
              <a:off x="1823107" y="3175782"/>
              <a:ext cx="1282109" cy="401932"/>
            </a:xfrm>
            <a:custGeom>
              <a:avLst/>
              <a:gdLst>
                <a:gd name="connsiteX0" fmla="*/ 1131839 w 1985062"/>
                <a:gd name="connsiteY0" fmla="*/ 0 h 622302"/>
                <a:gd name="connsiteX1" fmla="*/ 1673911 w 1985062"/>
                <a:gd name="connsiteY1" fmla="*/ 0 h 622302"/>
                <a:gd name="connsiteX2" fmla="*/ 1985062 w 1985062"/>
                <a:gd name="connsiteY2" fmla="*/ 311151 h 622302"/>
                <a:gd name="connsiteX3" fmla="*/ 1985061 w 1985062"/>
                <a:gd name="connsiteY3" fmla="*/ 311151 h 622302"/>
                <a:gd name="connsiteX4" fmla="*/ 1673910 w 1985062"/>
                <a:gd name="connsiteY4" fmla="*/ 622302 h 622302"/>
                <a:gd name="connsiteX5" fmla="*/ 1564054 w 1985062"/>
                <a:gd name="connsiteY5" fmla="*/ 622302 h 622302"/>
                <a:gd name="connsiteX6" fmla="*/ 1564054 w 1985062"/>
                <a:gd name="connsiteY6" fmla="*/ 622302 h 622302"/>
                <a:gd name="connsiteX7" fmla="*/ 0 w 1985062"/>
                <a:gd name="connsiteY7" fmla="*/ 622302 h 622302"/>
                <a:gd name="connsiteX8" fmla="*/ 0 w 1985062"/>
                <a:gd name="connsiteY8" fmla="*/ 2 h 622302"/>
                <a:gd name="connsiteX9" fmla="*/ 1131819 w 1985062"/>
                <a:gd name="connsiteY9" fmla="*/ 2 h 62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5062" h="622302">
                  <a:moveTo>
                    <a:pt x="1131839" y="0"/>
                  </a:moveTo>
                  <a:lnTo>
                    <a:pt x="1673911" y="0"/>
                  </a:lnTo>
                  <a:cubicBezTo>
                    <a:pt x="1845755" y="0"/>
                    <a:pt x="1985062" y="139307"/>
                    <a:pt x="1985062" y="311151"/>
                  </a:cubicBezTo>
                  <a:lnTo>
                    <a:pt x="1985061" y="311151"/>
                  </a:lnTo>
                  <a:cubicBezTo>
                    <a:pt x="1985061" y="482995"/>
                    <a:pt x="1845754" y="622302"/>
                    <a:pt x="1673910" y="622302"/>
                  </a:cubicBezTo>
                  <a:lnTo>
                    <a:pt x="1564054" y="622302"/>
                  </a:lnTo>
                  <a:lnTo>
                    <a:pt x="1564054" y="622302"/>
                  </a:lnTo>
                  <a:lnTo>
                    <a:pt x="0" y="622302"/>
                  </a:lnTo>
                  <a:lnTo>
                    <a:pt x="0" y="2"/>
                  </a:lnTo>
                  <a:lnTo>
                    <a:pt x="1131819" y="2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TextBox 85"/>
            <p:cNvSpPr txBox="1"/>
            <p:nvPr/>
          </p:nvSpPr>
          <p:spPr>
            <a:xfrm>
              <a:off x="1776606" y="1275603"/>
              <a:ext cx="1238473" cy="305458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TW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  <a:ea typeface="新細明體" pitchFamily="18" charset="-120"/>
                  <a:cs typeface="Calibri"/>
                  <a:sym typeface="Calibri"/>
                </a:rPr>
                <a:t>撰寫報告</a:t>
              </a:r>
            </a:p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endPara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Calibri"/>
                <a:sym typeface="Calibri"/>
              </a:endParaRPr>
            </a:p>
          </p:txBody>
        </p:sp>
        <p:sp>
          <p:nvSpPr>
            <p:cNvPr id="25" name="TextBox 86"/>
            <p:cNvSpPr txBox="1"/>
            <p:nvPr/>
          </p:nvSpPr>
          <p:spPr>
            <a:xfrm>
              <a:off x="1815124" y="1987306"/>
              <a:ext cx="1188949" cy="27699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TW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  <a:ea typeface="新細明體" pitchFamily="18" charset="-120"/>
                  <a:cs typeface="Calibri"/>
                  <a:sym typeface="Calibri"/>
                </a:rPr>
                <a:t>進行觀察與問卷調查</a:t>
              </a:r>
              <a:endPara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Calibri"/>
                <a:sym typeface="Calibri"/>
              </a:endParaRPr>
            </a:p>
          </p:txBody>
        </p:sp>
        <p:sp>
          <p:nvSpPr>
            <p:cNvPr id="26" name="TextBox 87"/>
            <p:cNvSpPr txBox="1"/>
            <p:nvPr/>
          </p:nvSpPr>
          <p:spPr>
            <a:xfrm>
              <a:off x="1815124" y="2623997"/>
              <a:ext cx="1188949" cy="27699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zh-TW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  <a:ea typeface="新細明體" pitchFamily="18" charset="-120"/>
                  <a:cs typeface="Calibri"/>
                  <a:sym typeface="Calibri"/>
                </a:rPr>
                <a:t>文獻探討</a:t>
              </a:r>
            </a:p>
          </p:txBody>
        </p:sp>
        <p:sp>
          <p:nvSpPr>
            <p:cNvPr id="27" name="TextBox 88"/>
            <p:cNvSpPr txBox="1"/>
            <p:nvPr/>
          </p:nvSpPr>
          <p:spPr>
            <a:xfrm>
              <a:off x="1773731" y="3283782"/>
              <a:ext cx="1346301" cy="293932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zh-TW" alt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  <a:ea typeface="新細明體" pitchFamily="18" charset="-120"/>
                  <a:cs typeface="Calibri"/>
                  <a:sym typeface="Calibri"/>
                </a:rPr>
                <a:t>決定主題及目的</a:t>
              </a:r>
              <a:endPara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  <a:ea typeface="新細明體" pitchFamily="18" charset="-120"/>
                <a:cs typeface="Calibri"/>
                <a:sym typeface="Calibri"/>
              </a:endParaRPr>
            </a:p>
          </p:txBody>
        </p:sp>
      </p:grpSp>
      <p:sp>
        <p:nvSpPr>
          <p:cNvPr id="46" name="Title 1"/>
          <p:cNvSpPr txBox="1">
            <a:spLocks/>
          </p:cNvSpPr>
          <p:nvPr/>
        </p:nvSpPr>
        <p:spPr>
          <a:xfrm>
            <a:off x="611560" y="267494"/>
            <a:ext cx="2232248" cy="50405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TW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研究流程</a:t>
            </a:r>
            <a:endParaRPr lang="en-GB" altLang="zh-CN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6300192" y="2127835"/>
            <a:ext cx="2448272" cy="803955"/>
            <a:chOff x="6300192" y="2127835"/>
            <a:chExt cx="2448272" cy="803955"/>
          </a:xfrm>
        </p:grpSpPr>
        <p:sp>
          <p:nvSpPr>
            <p:cNvPr id="48" name="TextBox 76"/>
            <p:cNvSpPr txBox="1">
              <a:spLocks/>
            </p:cNvSpPr>
            <p:nvPr/>
          </p:nvSpPr>
          <p:spPr bwMode="auto">
            <a:xfrm>
              <a:off x="6300192" y="2127835"/>
              <a:ext cx="1179702" cy="22789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Autofit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TW" altLang="en-US" b="1" dirty="0" smtClean="0">
                  <a:solidFill>
                    <a:schemeClr val="accent2"/>
                  </a:solidFill>
                </a:rPr>
                <a:t>問卷調查法</a:t>
              </a:r>
              <a:endParaRPr lang="zh-CN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49" name="Rectangle 75"/>
            <p:cNvSpPr/>
            <p:nvPr/>
          </p:nvSpPr>
          <p:spPr>
            <a:xfrm>
              <a:off x="6300192" y="2363722"/>
              <a:ext cx="2448272" cy="568068"/>
            </a:xfrm>
            <a:prstGeom prst="rect">
              <a:avLst/>
            </a:prstGeom>
          </p:spPr>
          <p:txBody>
            <a:bodyPr wrap="square" lIns="144000" tIns="0" rIns="144000" bIns="0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TW" altLang="en-US" sz="1200" dirty="0" smtClean="0">
                  <a:solidFill>
                    <a:schemeClr val="dk1">
                      <a:lumMod val="100000"/>
                    </a:schemeClr>
                  </a:solidFill>
                </a:rPr>
                <a:t>以自編問卷的方式，調查假期東大門夜市故事對於塑膠使用與無塑夜市的看法。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38531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048664a-32dc-45f0-8894-22a0bafdb272"/>
          <p:cNvGrpSpPr>
            <a:grpSpLocks noChangeAspect="1"/>
          </p:cNvGrpSpPr>
          <p:nvPr/>
        </p:nvGrpSpPr>
        <p:grpSpPr>
          <a:xfrm>
            <a:off x="-1" y="843558"/>
            <a:ext cx="8964489" cy="3704994"/>
            <a:chOff x="1180310" y="1667353"/>
            <a:chExt cx="9452803" cy="3849798"/>
          </a:xfrm>
        </p:grpSpPr>
        <p:sp>
          <p:nvSpPr>
            <p:cNvPr id="4" name="Oval 5"/>
            <p:cNvSpPr/>
            <p:nvPr/>
          </p:nvSpPr>
          <p:spPr>
            <a:xfrm>
              <a:off x="5135893" y="2564904"/>
              <a:ext cx="2005124" cy="2005124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。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Isosceles Triangle 7"/>
            <p:cNvSpPr/>
            <p:nvPr/>
          </p:nvSpPr>
          <p:spPr>
            <a:xfrm rot="14400000" flipH="1" flipV="1">
              <a:off x="5319689" y="1936839"/>
              <a:ext cx="652791" cy="56275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507373" y="1988840"/>
              <a:ext cx="3177256" cy="3177256"/>
              <a:chOff x="4711001" y="1988840"/>
              <a:chExt cx="3177256" cy="3177256"/>
            </a:xfrm>
          </p:grpSpPr>
          <p:sp>
            <p:nvSpPr>
              <p:cNvPr id="23" name="Block Arc 6"/>
              <p:cNvSpPr/>
              <p:nvPr/>
            </p:nvSpPr>
            <p:spPr>
              <a:xfrm rot="17100000" flipH="1" flipV="1">
                <a:off x="4711001" y="1988840"/>
                <a:ext cx="3177256" cy="3177256"/>
              </a:xfrm>
              <a:prstGeom prst="blockArc">
                <a:avLst>
                  <a:gd name="adj1" fmla="val 21599999"/>
                  <a:gd name="adj2" fmla="val 8180671"/>
                  <a:gd name="adj3" fmla="val 11913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Block Arc 8"/>
              <p:cNvSpPr/>
              <p:nvPr/>
            </p:nvSpPr>
            <p:spPr>
              <a:xfrm rot="17100000">
                <a:off x="4711001" y="1988840"/>
                <a:ext cx="3177256" cy="3177256"/>
              </a:xfrm>
              <a:prstGeom prst="blockArc">
                <a:avLst>
                  <a:gd name="adj1" fmla="val 21599999"/>
                  <a:gd name="adj2" fmla="val 8180671"/>
                  <a:gd name="adj3" fmla="val 11913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Isosceles Triangle 9"/>
            <p:cNvSpPr/>
            <p:nvPr/>
          </p:nvSpPr>
          <p:spPr>
            <a:xfrm rot="3600000" flipV="1">
              <a:off x="6237385" y="4651840"/>
              <a:ext cx="652791" cy="5627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13"/>
            <p:cNvSpPr/>
            <p:nvPr/>
          </p:nvSpPr>
          <p:spPr>
            <a:xfrm>
              <a:off x="1960406" y="4435778"/>
              <a:ext cx="1081372" cy="1081372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14"/>
            <p:cNvSpPr/>
            <p:nvPr/>
          </p:nvSpPr>
          <p:spPr>
            <a:xfrm>
              <a:off x="3153644" y="4435778"/>
              <a:ext cx="1081372" cy="1081372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15"/>
            <p:cNvSpPr/>
            <p:nvPr/>
          </p:nvSpPr>
          <p:spPr>
            <a:xfrm>
              <a:off x="8073129" y="4435779"/>
              <a:ext cx="1081372" cy="1081372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Oval 16"/>
            <p:cNvSpPr/>
            <p:nvPr/>
          </p:nvSpPr>
          <p:spPr>
            <a:xfrm>
              <a:off x="9266366" y="4435779"/>
              <a:ext cx="1081372" cy="1081372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20"/>
            <p:cNvSpPr>
              <a:spLocks/>
            </p:cNvSpPr>
            <p:nvPr/>
          </p:nvSpPr>
          <p:spPr bwMode="auto">
            <a:xfrm>
              <a:off x="2226590" y="4702458"/>
              <a:ext cx="548999" cy="548007"/>
            </a:xfrm>
            <a:custGeom>
              <a:avLst/>
              <a:gdLst>
                <a:gd name="T0" fmla="*/ 616 w 1108"/>
                <a:gd name="T1" fmla="*/ 812 h 1105"/>
                <a:gd name="T2" fmla="*/ 660 w 1108"/>
                <a:gd name="T3" fmla="*/ 767 h 1105"/>
                <a:gd name="T4" fmla="*/ 766 w 1108"/>
                <a:gd name="T5" fmla="*/ 654 h 1105"/>
                <a:gd name="T6" fmla="*/ 879 w 1108"/>
                <a:gd name="T7" fmla="*/ 449 h 1105"/>
                <a:gd name="T8" fmla="*/ 856 w 1108"/>
                <a:gd name="T9" fmla="*/ 277 h 1105"/>
                <a:gd name="T10" fmla="*/ 749 w 1108"/>
                <a:gd name="T11" fmla="*/ 142 h 1105"/>
                <a:gd name="T12" fmla="*/ 588 w 1108"/>
                <a:gd name="T13" fmla="*/ 80 h 1105"/>
                <a:gd name="T14" fmla="*/ 427 w 1108"/>
                <a:gd name="T15" fmla="*/ 104 h 1105"/>
                <a:gd name="T16" fmla="*/ 292 w 1108"/>
                <a:gd name="T17" fmla="*/ 209 h 1105"/>
                <a:gd name="T18" fmla="*/ 229 w 1108"/>
                <a:gd name="T19" fmla="*/ 371 h 1105"/>
                <a:gd name="T20" fmla="*/ 273 w 1108"/>
                <a:gd name="T21" fmla="*/ 571 h 1105"/>
                <a:gd name="T22" fmla="*/ 420 w 1108"/>
                <a:gd name="T23" fmla="*/ 708 h 1105"/>
                <a:gd name="T24" fmla="*/ 623 w 1108"/>
                <a:gd name="T25" fmla="*/ 1079 h 1105"/>
                <a:gd name="T26" fmla="*/ 506 w 1108"/>
                <a:gd name="T27" fmla="*/ 1098 h 1105"/>
                <a:gd name="T28" fmla="*/ 424 w 1108"/>
                <a:gd name="T29" fmla="*/ 1055 h 1105"/>
                <a:gd name="T30" fmla="*/ 373 w 1108"/>
                <a:gd name="T31" fmla="*/ 989 h 1105"/>
                <a:gd name="T32" fmla="*/ 292 w 1108"/>
                <a:gd name="T33" fmla="*/ 714 h 1105"/>
                <a:gd name="T34" fmla="*/ 153 w 1108"/>
                <a:gd name="T35" fmla="*/ 459 h 1105"/>
                <a:gd name="T36" fmla="*/ 181 w 1108"/>
                <a:gd name="T37" fmla="*/ 247 h 1105"/>
                <a:gd name="T38" fmla="*/ 312 w 1108"/>
                <a:gd name="T39" fmla="*/ 81 h 1105"/>
                <a:gd name="T40" fmla="*/ 513 w 1108"/>
                <a:gd name="T41" fmla="*/ 2 h 1105"/>
                <a:gd name="T42" fmla="*/ 712 w 1108"/>
                <a:gd name="T43" fmla="*/ 32 h 1105"/>
                <a:gd name="T44" fmla="*/ 879 w 1108"/>
                <a:gd name="T45" fmla="*/ 163 h 1105"/>
                <a:gd name="T46" fmla="*/ 956 w 1108"/>
                <a:gd name="T47" fmla="*/ 363 h 1105"/>
                <a:gd name="T48" fmla="*/ 903 w 1108"/>
                <a:gd name="T49" fmla="*/ 611 h 1105"/>
                <a:gd name="T50" fmla="*/ 739 w 1108"/>
                <a:gd name="T51" fmla="*/ 770 h 1105"/>
                <a:gd name="T52" fmla="*/ 716 w 1108"/>
                <a:gd name="T53" fmla="*/ 1032 h 1105"/>
                <a:gd name="T54" fmla="*/ 631 w 1108"/>
                <a:gd name="T55" fmla="*/ 1062 h 1105"/>
                <a:gd name="T56" fmla="*/ 939 w 1108"/>
                <a:gd name="T57" fmla="*/ 623 h 1105"/>
                <a:gd name="T58" fmla="*/ 1029 w 1108"/>
                <a:gd name="T59" fmla="*/ 646 h 1105"/>
                <a:gd name="T60" fmla="*/ 1023 w 1108"/>
                <a:gd name="T61" fmla="*/ 688 h 1105"/>
                <a:gd name="T62" fmla="*/ 965 w 1108"/>
                <a:gd name="T63" fmla="*/ 191 h 1105"/>
                <a:gd name="T64" fmla="*/ 937 w 1108"/>
                <a:gd name="T65" fmla="*/ 159 h 1105"/>
                <a:gd name="T66" fmla="*/ 1023 w 1108"/>
                <a:gd name="T67" fmla="*/ 113 h 1105"/>
                <a:gd name="T68" fmla="*/ 1029 w 1108"/>
                <a:gd name="T69" fmla="*/ 156 h 1105"/>
                <a:gd name="T70" fmla="*/ 1002 w 1108"/>
                <a:gd name="T71" fmla="*/ 411 h 1105"/>
                <a:gd name="T72" fmla="*/ 1025 w 1108"/>
                <a:gd name="T73" fmla="*/ 375 h 1105"/>
                <a:gd name="T74" fmla="*/ 1108 w 1108"/>
                <a:gd name="T75" fmla="*/ 401 h 1105"/>
                <a:gd name="T76" fmla="*/ 160 w 1108"/>
                <a:gd name="T77" fmla="*/ 143 h 1105"/>
                <a:gd name="T78" fmla="*/ 166 w 1108"/>
                <a:gd name="T79" fmla="*/ 182 h 1105"/>
                <a:gd name="T80" fmla="*/ 76 w 1108"/>
                <a:gd name="T81" fmla="*/ 152 h 1105"/>
                <a:gd name="T82" fmla="*/ 90 w 1108"/>
                <a:gd name="T83" fmla="*/ 112 h 1105"/>
                <a:gd name="T84" fmla="*/ 148 w 1108"/>
                <a:gd name="T85" fmla="*/ 610 h 1105"/>
                <a:gd name="T86" fmla="*/ 169 w 1108"/>
                <a:gd name="T87" fmla="*/ 648 h 1105"/>
                <a:gd name="T88" fmla="*/ 81 w 1108"/>
                <a:gd name="T89" fmla="*/ 686 h 1105"/>
                <a:gd name="T90" fmla="*/ 84 w 1108"/>
                <a:gd name="T91" fmla="*/ 643 h 1105"/>
                <a:gd name="T92" fmla="*/ 109 w 1108"/>
                <a:gd name="T93" fmla="*/ 396 h 1105"/>
                <a:gd name="T94" fmla="*/ 26 w 1108"/>
                <a:gd name="T95" fmla="*/ 427 h 1105"/>
                <a:gd name="T96" fmla="*/ 0 w 1108"/>
                <a:gd name="T97" fmla="*/ 396 h 1105"/>
                <a:gd name="T98" fmla="*/ 359 w 1108"/>
                <a:gd name="T99" fmla="*/ 286 h 1105"/>
                <a:gd name="T100" fmla="*/ 387 w 1108"/>
                <a:gd name="T101" fmla="*/ 253 h 1105"/>
                <a:gd name="T102" fmla="*/ 479 w 1108"/>
                <a:gd name="T103" fmla="*/ 306 h 1105"/>
                <a:gd name="T104" fmla="*/ 540 w 1108"/>
                <a:gd name="T105" fmla="*/ 238 h 1105"/>
                <a:gd name="T106" fmla="*/ 579 w 1108"/>
                <a:gd name="T107" fmla="*/ 254 h 1105"/>
                <a:gd name="T108" fmla="*/ 700 w 1108"/>
                <a:gd name="T109" fmla="*/ 272 h 1105"/>
                <a:gd name="T110" fmla="*/ 737 w 1108"/>
                <a:gd name="T111" fmla="*/ 256 h 1105"/>
                <a:gd name="T112" fmla="*/ 649 w 1108"/>
                <a:gd name="T113" fmla="*/ 620 h 1105"/>
                <a:gd name="T114" fmla="*/ 607 w 1108"/>
                <a:gd name="T115" fmla="*/ 616 h 1105"/>
                <a:gd name="T116" fmla="*/ 600 w 1108"/>
                <a:gd name="T117" fmla="*/ 353 h 1105"/>
                <a:gd name="T118" fmla="*/ 554 w 1108"/>
                <a:gd name="T119" fmla="*/ 440 h 1105"/>
                <a:gd name="T120" fmla="*/ 528 w 1108"/>
                <a:gd name="T121" fmla="*/ 350 h 1105"/>
                <a:gd name="T122" fmla="*/ 505 w 1108"/>
                <a:gd name="T123" fmla="*/ 607 h 1105"/>
                <a:gd name="T124" fmla="*/ 467 w 1108"/>
                <a:gd name="T125" fmla="*/ 626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8" h="1105">
                  <a:moveTo>
                    <a:pt x="451" y="781"/>
                  </a:moveTo>
                  <a:lnTo>
                    <a:pt x="451" y="781"/>
                  </a:lnTo>
                  <a:lnTo>
                    <a:pt x="453" y="787"/>
                  </a:lnTo>
                  <a:lnTo>
                    <a:pt x="455" y="794"/>
                  </a:lnTo>
                  <a:lnTo>
                    <a:pt x="459" y="799"/>
                  </a:lnTo>
                  <a:lnTo>
                    <a:pt x="465" y="803"/>
                  </a:lnTo>
                  <a:lnTo>
                    <a:pt x="471" y="808"/>
                  </a:lnTo>
                  <a:lnTo>
                    <a:pt x="478" y="810"/>
                  </a:lnTo>
                  <a:lnTo>
                    <a:pt x="485" y="812"/>
                  </a:lnTo>
                  <a:lnTo>
                    <a:pt x="493" y="812"/>
                  </a:lnTo>
                  <a:lnTo>
                    <a:pt x="616" y="812"/>
                  </a:lnTo>
                  <a:lnTo>
                    <a:pt x="616" y="812"/>
                  </a:lnTo>
                  <a:lnTo>
                    <a:pt x="623" y="812"/>
                  </a:lnTo>
                  <a:lnTo>
                    <a:pt x="631" y="810"/>
                  </a:lnTo>
                  <a:lnTo>
                    <a:pt x="637" y="806"/>
                  </a:lnTo>
                  <a:lnTo>
                    <a:pt x="644" y="803"/>
                  </a:lnTo>
                  <a:lnTo>
                    <a:pt x="649" y="799"/>
                  </a:lnTo>
                  <a:lnTo>
                    <a:pt x="654" y="794"/>
                  </a:lnTo>
                  <a:lnTo>
                    <a:pt x="656" y="787"/>
                  </a:lnTo>
                  <a:lnTo>
                    <a:pt x="658" y="781"/>
                  </a:lnTo>
                  <a:lnTo>
                    <a:pt x="658" y="781"/>
                  </a:lnTo>
                  <a:lnTo>
                    <a:pt x="660" y="767"/>
                  </a:lnTo>
                  <a:lnTo>
                    <a:pt x="663" y="754"/>
                  </a:lnTo>
                  <a:lnTo>
                    <a:pt x="668" y="741"/>
                  </a:lnTo>
                  <a:lnTo>
                    <a:pt x="674" y="729"/>
                  </a:lnTo>
                  <a:lnTo>
                    <a:pt x="680" y="718"/>
                  </a:lnTo>
                  <a:lnTo>
                    <a:pt x="689" y="708"/>
                  </a:lnTo>
                  <a:lnTo>
                    <a:pt x="700" y="700"/>
                  </a:lnTo>
                  <a:lnTo>
                    <a:pt x="712" y="692"/>
                  </a:lnTo>
                  <a:lnTo>
                    <a:pt x="712" y="692"/>
                  </a:lnTo>
                  <a:lnTo>
                    <a:pt x="731" y="680"/>
                  </a:lnTo>
                  <a:lnTo>
                    <a:pt x="748" y="668"/>
                  </a:lnTo>
                  <a:lnTo>
                    <a:pt x="766" y="654"/>
                  </a:lnTo>
                  <a:lnTo>
                    <a:pt x="782" y="639"/>
                  </a:lnTo>
                  <a:lnTo>
                    <a:pt x="797" y="624"/>
                  </a:lnTo>
                  <a:lnTo>
                    <a:pt x="811" y="607"/>
                  </a:lnTo>
                  <a:lnTo>
                    <a:pt x="824" y="590"/>
                  </a:lnTo>
                  <a:lnTo>
                    <a:pt x="836" y="571"/>
                  </a:lnTo>
                  <a:lnTo>
                    <a:pt x="846" y="553"/>
                  </a:lnTo>
                  <a:lnTo>
                    <a:pt x="855" y="533"/>
                  </a:lnTo>
                  <a:lnTo>
                    <a:pt x="863" y="513"/>
                  </a:lnTo>
                  <a:lnTo>
                    <a:pt x="869" y="492"/>
                  </a:lnTo>
                  <a:lnTo>
                    <a:pt x="875" y="471"/>
                  </a:lnTo>
                  <a:lnTo>
                    <a:pt x="879" y="449"/>
                  </a:lnTo>
                  <a:lnTo>
                    <a:pt x="881" y="427"/>
                  </a:lnTo>
                  <a:lnTo>
                    <a:pt x="881" y="404"/>
                  </a:lnTo>
                  <a:lnTo>
                    <a:pt x="881" y="404"/>
                  </a:lnTo>
                  <a:lnTo>
                    <a:pt x="881" y="388"/>
                  </a:lnTo>
                  <a:lnTo>
                    <a:pt x="880" y="371"/>
                  </a:lnTo>
                  <a:lnTo>
                    <a:pt x="878" y="355"/>
                  </a:lnTo>
                  <a:lnTo>
                    <a:pt x="875" y="339"/>
                  </a:lnTo>
                  <a:lnTo>
                    <a:pt x="871" y="323"/>
                  </a:lnTo>
                  <a:lnTo>
                    <a:pt x="867" y="307"/>
                  </a:lnTo>
                  <a:lnTo>
                    <a:pt x="862" y="292"/>
                  </a:lnTo>
                  <a:lnTo>
                    <a:pt x="856" y="277"/>
                  </a:lnTo>
                  <a:lnTo>
                    <a:pt x="849" y="263"/>
                  </a:lnTo>
                  <a:lnTo>
                    <a:pt x="842" y="249"/>
                  </a:lnTo>
                  <a:lnTo>
                    <a:pt x="834" y="235"/>
                  </a:lnTo>
                  <a:lnTo>
                    <a:pt x="826" y="222"/>
                  </a:lnTo>
                  <a:lnTo>
                    <a:pt x="816" y="209"/>
                  </a:lnTo>
                  <a:lnTo>
                    <a:pt x="807" y="196"/>
                  </a:lnTo>
                  <a:lnTo>
                    <a:pt x="797" y="184"/>
                  </a:lnTo>
                  <a:lnTo>
                    <a:pt x="785" y="174"/>
                  </a:lnTo>
                  <a:lnTo>
                    <a:pt x="774" y="163"/>
                  </a:lnTo>
                  <a:lnTo>
                    <a:pt x="762" y="152"/>
                  </a:lnTo>
                  <a:lnTo>
                    <a:pt x="749" y="142"/>
                  </a:lnTo>
                  <a:lnTo>
                    <a:pt x="738" y="134"/>
                  </a:lnTo>
                  <a:lnTo>
                    <a:pt x="724" y="125"/>
                  </a:lnTo>
                  <a:lnTo>
                    <a:pt x="711" y="118"/>
                  </a:lnTo>
                  <a:lnTo>
                    <a:pt x="697" y="110"/>
                  </a:lnTo>
                  <a:lnTo>
                    <a:pt x="682" y="104"/>
                  </a:lnTo>
                  <a:lnTo>
                    <a:pt x="666" y="97"/>
                  </a:lnTo>
                  <a:lnTo>
                    <a:pt x="651" y="93"/>
                  </a:lnTo>
                  <a:lnTo>
                    <a:pt x="636" y="88"/>
                  </a:lnTo>
                  <a:lnTo>
                    <a:pt x="620" y="84"/>
                  </a:lnTo>
                  <a:lnTo>
                    <a:pt x="604" y="82"/>
                  </a:lnTo>
                  <a:lnTo>
                    <a:pt x="588" y="80"/>
                  </a:lnTo>
                  <a:lnTo>
                    <a:pt x="572" y="78"/>
                  </a:lnTo>
                  <a:lnTo>
                    <a:pt x="554" y="78"/>
                  </a:lnTo>
                  <a:lnTo>
                    <a:pt x="554" y="78"/>
                  </a:lnTo>
                  <a:lnTo>
                    <a:pt x="537" y="78"/>
                  </a:lnTo>
                  <a:lnTo>
                    <a:pt x="521" y="80"/>
                  </a:lnTo>
                  <a:lnTo>
                    <a:pt x="505" y="82"/>
                  </a:lnTo>
                  <a:lnTo>
                    <a:pt x="489" y="84"/>
                  </a:lnTo>
                  <a:lnTo>
                    <a:pt x="472" y="88"/>
                  </a:lnTo>
                  <a:lnTo>
                    <a:pt x="457" y="93"/>
                  </a:lnTo>
                  <a:lnTo>
                    <a:pt x="442" y="97"/>
                  </a:lnTo>
                  <a:lnTo>
                    <a:pt x="427" y="104"/>
                  </a:lnTo>
                  <a:lnTo>
                    <a:pt x="412" y="110"/>
                  </a:lnTo>
                  <a:lnTo>
                    <a:pt x="398" y="118"/>
                  </a:lnTo>
                  <a:lnTo>
                    <a:pt x="385" y="125"/>
                  </a:lnTo>
                  <a:lnTo>
                    <a:pt x="371" y="134"/>
                  </a:lnTo>
                  <a:lnTo>
                    <a:pt x="359" y="142"/>
                  </a:lnTo>
                  <a:lnTo>
                    <a:pt x="346" y="152"/>
                  </a:lnTo>
                  <a:lnTo>
                    <a:pt x="334" y="163"/>
                  </a:lnTo>
                  <a:lnTo>
                    <a:pt x="324" y="174"/>
                  </a:lnTo>
                  <a:lnTo>
                    <a:pt x="312" y="184"/>
                  </a:lnTo>
                  <a:lnTo>
                    <a:pt x="302" y="196"/>
                  </a:lnTo>
                  <a:lnTo>
                    <a:pt x="292" y="209"/>
                  </a:lnTo>
                  <a:lnTo>
                    <a:pt x="283" y="222"/>
                  </a:lnTo>
                  <a:lnTo>
                    <a:pt x="275" y="235"/>
                  </a:lnTo>
                  <a:lnTo>
                    <a:pt x="266" y="249"/>
                  </a:lnTo>
                  <a:lnTo>
                    <a:pt x="260" y="263"/>
                  </a:lnTo>
                  <a:lnTo>
                    <a:pt x="252" y="277"/>
                  </a:lnTo>
                  <a:lnTo>
                    <a:pt x="247" y="292"/>
                  </a:lnTo>
                  <a:lnTo>
                    <a:pt x="242" y="307"/>
                  </a:lnTo>
                  <a:lnTo>
                    <a:pt x="237" y="323"/>
                  </a:lnTo>
                  <a:lnTo>
                    <a:pt x="234" y="339"/>
                  </a:lnTo>
                  <a:lnTo>
                    <a:pt x="231" y="355"/>
                  </a:lnTo>
                  <a:lnTo>
                    <a:pt x="229" y="371"/>
                  </a:lnTo>
                  <a:lnTo>
                    <a:pt x="228" y="388"/>
                  </a:lnTo>
                  <a:lnTo>
                    <a:pt x="228" y="404"/>
                  </a:lnTo>
                  <a:lnTo>
                    <a:pt x="228" y="404"/>
                  </a:lnTo>
                  <a:lnTo>
                    <a:pt x="228" y="427"/>
                  </a:lnTo>
                  <a:lnTo>
                    <a:pt x="230" y="449"/>
                  </a:lnTo>
                  <a:lnTo>
                    <a:pt x="234" y="471"/>
                  </a:lnTo>
                  <a:lnTo>
                    <a:pt x="240" y="492"/>
                  </a:lnTo>
                  <a:lnTo>
                    <a:pt x="246" y="513"/>
                  </a:lnTo>
                  <a:lnTo>
                    <a:pt x="254" y="533"/>
                  </a:lnTo>
                  <a:lnTo>
                    <a:pt x="262" y="553"/>
                  </a:lnTo>
                  <a:lnTo>
                    <a:pt x="273" y="571"/>
                  </a:lnTo>
                  <a:lnTo>
                    <a:pt x="285" y="590"/>
                  </a:lnTo>
                  <a:lnTo>
                    <a:pt x="298" y="607"/>
                  </a:lnTo>
                  <a:lnTo>
                    <a:pt x="312" y="624"/>
                  </a:lnTo>
                  <a:lnTo>
                    <a:pt x="327" y="639"/>
                  </a:lnTo>
                  <a:lnTo>
                    <a:pt x="343" y="654"/>
                  </a:lnTo>
                  <a:lnTo>
                    <a:pt x="360" y="668"/>
                  </a:lnTo>
                  <a:lnTo>
                    <a:pt x="379" y="680"/>
                  </a:lnTo>
                  <a:lnTo>
                    <a:pt x="397" y="692"/>
                  </a:lnTo>
                  <a:lnTo>
                    <a:pt x="397" y="692"/>
                  </a:lnTo>
                  <a:lnTo>
                    <a:pt x="409" y="700"/>
                  </a:lnTo>
                  <a:lnTo>
                    <a:pt x="420" y="708"/>
                  </a:lnTo>
                  <a:lnTo>
                    <a:pt x="428" y="718"/>
                  </a:lnTo>
                  <a:lnTo>
                    <a:pt x="435" y="729"/>
                  </a:lnTo>
                  <a:lnTo>
                    <a:pt x="441" y="741"/>
                  </a:lnTo>
                  <a:lnTo>
                    <a:pt x="445" y="754"/>
                  </a:lnTo>
                  <a:lnTo>
                    <a:pt x="449" y="767"/>
                  </a:lnTo>
                  <a:lnTo>
                    <a:pt x="451" y="781"/>
                  </a:lnTo>
                  <a:lnTo>
                    <a:pt x="451" y="781"/>
                  </a:lnTo>
                  <a:close/>
                  <a:moveTo>
                    <a:pt x="631" y="1062"/>
                  </a:moveTo>
                  <a:lnTo>
                    <a:pt x="631" y="1062"/>
                  </a:lnTo>
                  <a:lnTo>
                    <a:pt x="628" y="1071"/>
                  </a:lnTo>
                  <a:lnTo>
                    <a:pt x="623" y="1079"/>
                  </a:lnTo>
                  <a:lnTo>
                    <a:pt x="618" y="1087"/>
                  </a:lnTo>
                  <a:lnTo>
                    <a:pt x="610" y="1093"/>
                  </a:lnTo>
                  <a:lnTo>
                    <a:pt x="603" y="1098"/>
                  </a:lnTo>
                  <a:lnTo>
                    <a:pt x="594" y="1102"/>
                  </a:lnTo>
                  <a:lnTo>
                    <a:pt x="586" y="1104"/>
                  </a:lnTo>
                  <a:lnTo>
                    <a:pt x="576" y="1105"/>
                  </a:lnTo>
                  <a:lnTo>
                    <a:pt x="533" y="1105"/>
                  </a:lnTo>
                  <a:lnTo>
                    <a:pt x="533" y="1105"/>
                  </a:lnTo>
                  <a:lnTo>
                    <a:pt x="523" y="1104"/>
                  </a:lnTo>
                  <a:lnTo>
                    <a:pt x="513" y="1102"/>
                  </a:lnTo>
                  <a:lnTo>
                    <a:pt x="506" y="1098"/>
                  </a:lnTo>
                  <a:lnTo>
                    <a:pt x="497" y="1093"/>
                  </a:lnTo>
                  <a:lnTo>
                    <a:pt x="491" y="1087"/>
                  </a:lnTo>
                  <a:lnTo>
                    <a:pt x="485" y="1079"/>
                  </a:lnTo>
                  <a:lnTo>
                    <a:pt x="481" y="1071"/>
                  </a:lnTo>
                  <a:lnTo>
                    <a:pt x="478" y="1062"/>
                  </a:lnTo>
                  <a:lnTo>
                    <a:pt x="456" y="1062"/>
                  </a:lnTo>
                  <a:lnTo>
                    <a:pt x="456" y="1062"/>
                  </a:lnTo>
                  <a:lnTo>
                    <a:pt x="448" y="1062"/>
                  </a:lnTo>
                  <a:lnTo>
                    <a:pt x="439" y="1060"/>
                  </a:lnTo>
                  <a:lnTo>
                    <a:pt x="431" y="1059"/>
                  </a:lnTo>
                  <a:lnTo>
                    <a:pt x="424" y="1055"/>
                  </a:lnTo>
                  <a:lnTo>
                    <a:pt x="416" y="1052"/>
                  </a:lnTo>
                  <a:lnTo>
                    <a:pt x="410" y="1048"/>
                  </a:lnTo>
                  <a:lnTo>
                    <a:pt x="403" y="1044"/>
                  </a:lnTo>
                  <a:lnTo>
                    <a:pt x="398" y="1038"/>
                  </a:lnTo>
                  <a:lnTo>
                    <a:pt x="393" y="1032"/>
                  </a:lnTo>
                  <a:lnTo>
                    <a:pt x="387" y="1025"/>
                  </a:lnTo>
                  <a:lnTo>
                    <a:pt x="383" y="1019"/>
                  </a:lnTo>
                  <a:lnTo>
                    <a:pt x="380" y="1012"/>
                  </a:lnTo>
                  <a:lnTo>
                    <a:pt x="378" y="1005"/>
                  </a:lnTo>
                  <a:lnTo>
                    <a:pt x="375" y="996"/>
                  </a:lnTo>
                  <a:lnTo>
                    <a:pt x="373" y="989"/>
                  </a:lnTo>
                  <a:lnTo>
                    <a:pt x="373" y="980"/>
                  </a:lnTo>
                  <a:lnTo>
                    <a:pt x="374" y="783"/>
                  </a:lnTo>
                  <a:lnTo>
                    <a:pt x="374" y="783"/>
                  </a:lnTo>
                  <a:lnTo>
                    <a:pt x="373" y="775"/>
                  </a:lnTo>
                  <a:lnTo>
                    <a:pt x="370" y="770"/>
                  </a:lnTo>
                  <a:lnTo>
                    <a:pt x="366" y="764"/>
                  </a:lnTo>
                  <a:lnTo>
                    <a:pt x="360" y="760"/>
                  </a:lnTo>
                  <a:lnTo>
                    <a:pt x="360" y="760"/>
                  </a:lnTo>
                  <a:lnTo>
                    <a:pt x="337" y="746"/>
                  </a:lnTo>
                  <a:lnTo>
                    <a:pt x="314" y="730"/>
                  </a:lnTo>
                  <a:lnTo>
                    <a:pt x="292" y="714"/>
                  </a:lnTo>
                  <a:lnTo>
                    <a:pt x="273" y="695"/>
                  </a:lnTo>
                  <a:lnTo>
                    <a:pt x="254" y="676"/>
                  </a:lnTo>
                  <a:lnTo>
                    <a:pt x="236" y="656"/>
                  </a:lnTo>
                  <a:lnTo>
                    <a:pt x="221" y="634"/>
                  </a:lnTo>
                  <a:lnTo>
                    <a:pt x="206" y="611"/>
                  </a:lnTo>
                  <a:lnTo>
                    <a:pt x="193" y="588"/>
                  </a:lnTo>
                  <a:lnTo>
                    <a:pt x="182" y="564"/>
                  </a:lnTo>
                  <a:lnTo>
                    <a:pt x="173" y="538"/>
                  </a:lnTo>
                  <a:lnTo>
                    <a:pt x="164" y="512"/>
                  </a:lnTo>
                  <a:lnTo>
                    <a:pt x="158" y="486"/>
                  </a:lnTo>
                  <a:lnTo>
                    <a:pt x="153" y="459"/>
                  </a:lnTo>
                  <a:lnTo>
                    <a:pt x="151" y="432"/>
                  </a:lnTo>
                  <a:lnTo>
                    <a:pt x="150" y="404"/>
                  </a:lnTo>
                  <a:lnTo>
                    <a:pt x="150" y="404"/>
                  </a:lnTo>
                  <a:lnTo>
                    <a:pt x="150" y="384"/>
                  </a:lnTo>
                  <a:lnTo>
                    <a:pt x="152" y="363"/>
                  </a:lnTo>
                  <a:lnTo>
                    <a:pt x="154" y="343"/>
                  </a:lnTo>
                  <a:lnTo>
                    <a:pt x="158" y="323"/>
                  </a:lnTo>
                  <a:lnTo>
                    <a:pt x="162" y="304"/>
                  </a:lnTo>
                  <a:lnTo>
                    <a:pt x="168" y="285"/>
                  </a:lnTo>
                  <a:lnTo>
                    <a:pt x="174" y="265"/>
                  </a:lnTo>
                  <a:lnTo>
                    <a:pt x="181" y="247"/>
                  </a:lnTo>
                  <a:lnTo>
                    <a:pt x="190" y="230"/>
                  </a:lnTo>
                  <a:lnTo>
                    <a:pt x="199" y="211"/>
                  </a:lnTo>
                  <a:lnTo>
                    <a:pt x="208" y="195"/>
                  </a:lnTo>
                  <a:lnTo>
                    <a:pt x="219" y="179"/>
                  </a:lnTo>
                  <a:lnTo>
                    <a:pt x="230" y="163"/>
                  </a:lnTo>
                  <a:lnTo>
                    <a:pt x="242" y="148"/>
                  </a:lnTo>
                  <a:lnTo>
                    <a:pt x="255" y="133"/>
                  </a:lnTo>
                  <a:lnTo>
                    <a:pt x="269" y="119"/>
                  </a:lnTo>
                  <a:lnTo>
                    <a:pt x="283" y="106"/>
                  </a:lnTo>
                  <a:lnTo>
                    <a:pt x="297" y="93"/>
                  </a:lnTo>
                  <a:lnTo>
                    <a:pt x="312" y="81"/>
                  </a:lnTo>
                  <a:lnTo>
                    <a:pt x="328" y="69"/>
                  </a:lnTo>
                  <a:lnTo>
                    <a:pt x="344" y="58"/>
                  </a:lnTo>
                  <a:lnTo>
                    <a:pt x="361" y="49"/>
                  </a:lnTo>
                  <a:lnTo>
                    <a:pt x="379" y="40"/>
                  </a:lnTo>
                  <a:lnTo>
                    <a:pt x="397" y="32"/>
                  </a:lnTo>
                  <a:lnTo>
                    <a:pt x="415" y="25"/>
                  </a:lnTo>
                  <a:lnTo>
                    <a:pt x="434" y="18"/>
                  </a:lnTo>
                  <a:lnTo>
                    <a:pt x="453" y="13"/>
                  </a:lnTo>
                  <a:lnTo>
                    <a:pt x="472" y="9"/>
                  </a:lnTo>
                  <a:lnTo>
                    <a:pt x="493" y="4"/>
                  </a:lnTo>
                  <a:lnTo>
                    <a:pt x="513" y="2"/>
                  </a:lnTo>
                  <a:lnTo>
                    <a:pt x="534" y="1"/>
                  </a:lnTo>
                  <a:lnTo>
                    <a:pt x="554" y="0"/>
                  </a:lnTo>
                  <a:lnTo>
                    <a:pt x="554" y="0"/>
                  </a:lnTo>
                  <a:lnTo>
                    <a:pt x="575" y="1"/>
                  </a:lnTo>
                  <a:lnTo>
                    <a:pt x="595" y="2"/>
                  </a:lnTo>
                  <a:lnTo>
                    <a:pt x="616" y="4"/>
                  </a:lnTo>
                  <a:lnTo>
                    <a:pt x="636" y="9"/>
                  </a:lnTo>
                  <a:lnTo>
                    <a:pt x="656" y="13"/>
                  </a:lnTo>
                  <a:lnTo>
                    <a:pt x="675" y="18"/>
                  </a:lnTo>
                  <a:lnTo>
                    <a:pt x="693" y="25"/>
                  </a:lnTo>
                  <a:lnTo>
                    <a:pt x="712" y="32"/>
                  </a:lnTo>
                  <a:lnTo>
                    <a:pt x="730" y="40"/>
                  </a:lnTo>
                  <a:lnTo>
                    <a:pt x="747" y="49"/>
                  </a:lnTo>
                  <a:lnTo>
                    <a:pt x="765" y="58"/>
                  </a:lnTo>
                  <a:lnTo>
                    <a:pt x="781" y="69"/>
                  </a:lnTo>
                  <a:lnTo>
                    <a:pt x="797" y="81"/>
                  </a:lnTo>
                  <a:lnTo>
                    <a:pt x="812" y="93"/>
                  </a:lnTo>
                  <a:lnTo>
                    <a:pt x="826" y="106"/>
                  </a:lnTo>
                  <a:lnTo>
                    <a:pt x="840" y="119"/>
                  </a:lnTo>
                  <a:lnTo>
                    <a:pt x="854" y="133"/>
                  </a:lnTo>
                  <a:lnTo>
                    <a:pt x="867" y="148"/>
                  </a:lnTo>
                  <a:lnTo>
                    <a:pt x="879" y="163"/>
                  </a:lnTo>
                  <a:lnTo>
                    <a:pt x="890" y="179"/>
                  </a:lnTo>
                  <a:lnTo>
                    <a:pt x="900" y="195"/>
                  </a:lnTo>
                  <a:lnTo>
                    <a:pt x="910" y="211"/>
                  </a:lnTo>
                  <a:lnTo>
                    <a:pt x="919" y="230"/>
                  </a:lnTo>
                  <a:lnTo>
                    <a:pt x="927" y="247"/>
                  </a:lnTo>
                  <a:lnTo>
                    <a:pt x="935" y="265"/>
                  </a:lnTo>
                  <a:lnTo>
                    <a:pt x="940" y="285"/>
                  </a:lnTo>
                  <a:lnTo>
                    <a:pt x="947" y="304"/>
                  </a:lnTo>
                  <a:lnTo>
                    <a:pt x="951" y="323"/>
                  </a:lnTo>
                  <a:lnTo>
                    <a:pt x="954" y="343"/>
                  </a:lnTo>
                  <a:lnTo>
                    <a:pt x="956" y="363"/>
                  </a:lnTo>
                  <a:lnTo>
                    <a:pt x="959" y="384"/>
                  </a:lnTo>
                  <a:lnTo>
                    <a:pt x="959" y="404"/>
                  </a:lnTo>
                  <a:lnTo>
                    <a:pt x="959" y="404"/>
                  </a:lnTo>
                  <a:lnTo>
                    <a:pt x="958" y="432"/>
                  </a:lnTo>
                  <a:lnTo>
                    <a:pt x="955" y="459"/>
                  </a:lnTo>
                  <a:lnTo>
                    <a:pt x="951" y="486"/>
                  </a:lnTo>
                  <a:lnTo>
                    <a:pt x="945" y="512"/>
                  </a:lnTo>
                  <a:lnTo>
                    <a:pt x="936" y="538"/>
                  </a:lnTo>
                  <a:lnTo>
                    <a:pt x="926" y="564"/>
                  </a:lnTo>
                  <a:lnTo>
                    <a:pt x="915" y="588"/>
                  </a:lnTo>
                  <a:lnTo>
                    <a:pt x="903" y="611"/>
                  </a:lnTo>
                  <a:lnTo>
                    <a:pt x="887" y="634"/>
                  </a:lnTo>
                  <a:lnTo>
                    <a:pt x="872" y="656"/>
                  </a:lnTo>
                  <a:lnTo>
                    <a:pt x="855" y="676"/>
                  </a:lnTo>
                  <a:lnTo>
                    <a:pt x="836" y="695"/>
                  </a:lnTo>
                  <a:lnTo>
                    <a:pt x="816" y="714"/>
                  </a:lnTo>
                  <a:lnTo>
                    <a:pt x="795" y="730"/>
                  </a:lnTo>
                  <a:lnTo>
                    <a:pt x="772" y="746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43" y="764"/>
                  </a:lnTo>
                  <a:lnTo>
                    <a:pt x="739" y="770"/>
                  </a:lnTo>
                  <a:lnTo>
                    <a:pt x="735" y="775"/>
                  </a:lnTo>
                  <a:lnTo>
                    <a:pt x="735" y="783"/>
                  </a:lnTo>
                  <a:lnTo>
                    <a:pt x="735" y="980"/>
                  </a:lnTo>
                  <a:lnTo>
                    <a:pt x="735" y="980"/>
                  </a:lnTo>
                  <a:lnTo>
                    <a:pt x="735" y="989"/>
                  </a:lnTo>
                  <a:lnTo>
                    <a:pt x="733" y="996"/>
                  </a:lnTo>
                  <a:lnTo>
                    <a:pt x="732" y="1005"/>
                  </a:lnTo>
                  <a:lnTo>
                    <a:pt x="729" y="1012"/>
                  </a:lnTo>
                  <a:lnTo>
                    <a:pt x="726" y="1019"/>
                  </a:lnTo>
                  <a:lnTo>
                    <a:pt x="721" y="1025"/>
                  </a:lnTo>
                  <a:lnTo>
                    <a:pt x="716" y="1032"/>
                  </a:lnTo>
                  <a:lnTo>
                    <a:pt x="711" y="1038"/>
                  </a:lnTo>
                  <a:lnTo>
                    <a:pt x="705" y="1044"/>
                  </a:lnTo>
                  <a:lnTo>
                    <a:pt x="699" y="1048"/>
                  </a:lnTo>
                  <a:lnTo>
                    <a:pt x="692" y="1052"/>
                  </a:lnTo>
                  <a:lnTo>
                    <a:pt x="685" y="1055"/>
                  </a:lnTo>
                  <a:lnTo>
                    <a:pt x="677" y="1059"/>
                  </a:lnTo>
                  <a:lnTo>
                    <a:pt x="670" y="1060"/>
                  </a:lnTo>
                  <a:lnTo>
                    <a:pt x="661" y="1062"/>
                  </a:lnTo>
                  <a:lnTo>
                    <a:pt x="652" y="1062"/>
                  </a:lnTo>
                  <a:lnTo>
                    <a:pt x="631" y="1062"/>
                  </a:lnTo>
                  <a:lnTo>
                    <a:pt x="631" y="1062"/>
                  </a:lnTo>
                  <a:close/>
                  <a:moveTo>
                    <a:pt x="949" y="659"/>
                  </a:moveTo>
                  <a:lnTo>
                    <a:pt x="949" y="659"/>
                  </a:lnTo>
                  <a:lnTo>
                    <a:pt x="945" y="656"/>
                  </a:lnTo>
                  <a:lnTo>
                    <a:pt x="941" y="651"/>
                  </a:lnTo>
                  <a:lnTo>
                    <a:pt x="939" y="648"/>
                  </a:lnTo>
                  <a:lnTo>
                    <a:pt x="937" y="643"/>
                  </a:lnTo>
                  <a:lnTo>
                    <a:pt x="936" y="638"/>
                  </a:lnTo>
                  <a:lnTo>
                    <a:pt x="936" y="633"/>
                  </a:lnTo>
                  <a:lnTo>
                    <a:pt x="937" y="627"/>
                  </a:lnTo>
                  <a:lnTo>
                    <a:pt x="939" y="623"/>
                  </a:lnTo>
                  <a:lnTo>
                    <a:pt x="939" y="623"/>
                  </a:lnTo>
                  <a:lnTo>
                    <a:pt x="942" y="619"/>
                  </a:lnTo>
                  <a:lnTo>
                    <a:pt x="947" y="616"/>
                  </a:lnTo>
                  <a:lnTo>
                    <a:pt x="951" y="613"/>
                  </a:lnTo>
                  <a:lnTo>
                    <a:pt x="955" y="611"/>
                  </a:lnTo>
                  <a:lnTo>
                    <a:pt x="961" y="610"/>
                  </a:lnTo>
                  <a:lnTo>
                    <a:pt x="965" y="610"/>
                  </a:lnTo>
                  <a:lnTo>
                    <a:pt x="970" y="611"/>
                  </a:lnTo>
                  <a:lnTo>
                    <a:pt x="975" y="613"/>
                  </a:lnTo>
                  <a:lnTo>
                    <a:pt x="1024" y="643"/>
                  </a:lnTo>
                  <a:lnTo>
                    <a:pt x="1024" y="643"/>
                  </a:lnTo>
                  <a:lnTo>
                    <a:pt x="1029" y="646"/>
                  </a:lnTo>
                  <a:lnTo>
                    <a:pt x="1033" y="649"/>
                  </a:lnTo>
                  <a:lnTo>
                    <a:pt x="1035" y="653"/>
                  </a:lnTo>
                  <a:lnTo>
                    <a:pt x="1037" y="659"/>
                  </a:lnTo>
                  <a:lnTo>
                    <a:pt x="1037" y="663"/>
                  </a:lnTo>
                  <a:lnTo>
                    <a:pt x="1037" y="668"/>
                  </a:lnTo>
                  <a:lnTo>
                    <a:pt x="1036" y="673"/>
                  </a:lnTo>
                  <a:lnTo>
                    <a:pt x="1034" y="678"/>
                  </a:lnTo>
                  <a:lnTo>
                    <a:pt x="1034" y="678"/>
                  </a:lnTo>
                  <a:lnTo>
                    <a:pt x="1031" y="682"/>
                  </a:lnTo>
                  <a:lnTo>
                    <a:pt x="1028" y="686"/>
                  </a:lnTo>
                  <a:lnTo>
                    <a:pt x="1023" y="688"/>
                  </a:lnTo>
                  <a:lnTo>
                    <a:pt x="1019" y="690"/>
                  </a:lnTo>
                  <a:lnTo>
                    <a:pt x="1014" y="691"/>
                  </a:lnTo>
                  <a:lnTo>
                    <a:pt x="1008" y="691"/>
                  </a:lnTo>
                  <a:lnTo>
                    <a:pt x="1004" y="690"/>
                  </a:lnTo>
                  <a:lnTo>
                    <a:pt x="999" y="688"/>
                  </a:lnTo>
                  <a:lnTo>
                    <a:pt x="949" y="659"/>
                  </a:lnTo>
                  <a:lnTo>
                    <a:pt x="949" y="659"/>
                  </a:lnTo>
                  <a:close/>
                  <a:moveTo>
                    <a:pt x="975" y="188"/>
                  </a:moveTo>
                  <a:lnTo>
                    <a:pt x="975" y="188"/>
                  </a:lnTo>
                  <a:lnTo>
                    <a:pt x="970" y="190"/>
                  </a:lnTo>
                  <a:lnTo>
                    <a:pt x="965" y="191"/>
                  </a:lnTo>
                  <a:lnTo>
                    <a:pt x="961" y="191"/>
                  </a:lnTo>
                  <a:lnTo>
                    <a:pt x="955" y="191"/>
                  </a:lnTo>
                  <a:lnTo>
                    <a:pt x="951" y="189"/>
                  </a:lnTo>
                  <a:lnTo>
                    <a:pt x="947" y="187"/>
                  </a:lnTo>
                  <a:lnTo>
                    <a:pt x="942" y="182"/>
                  </a:lnTo>
                  <a:lnTo>
                    <a:pt x="939" y="178"/>
                  </a:lnTo>
                  <a:lnTo>
                    <a:pt x="939" y="178"/>
                  </a:lnTo>
                  <a:lnTo>
                    <a:pt x="937" y="174"/>
                  </a:lnTo>
                  <a:lnTo>
                    <a:pt x="936" y="168"/>
                  </a:lnTo>
                  <a:lnTo>
                    <a:pt x="936" y="164"/>
                  </a:lnTo>
                  <a:lnTo>
                    <a:pt x="937" y="159"/>
                  </a:lnTo>
                  <a:lnTo>
                    <a:pt x="939" y="154"/>
                  </a:lnTo>
                  <a:lnTo>
                    <a:pt x="941" y="150"/>
                  </a:lnTo>
                  <a:lnTo>
                    <a:pt x="945" y="147"/>
                  </a:lnTo>
                  <a:lnTo>
                    <a:pt x="949" y="143"/>
                  </a:lnTo>
                  <a:lnTo>
                    <a:pt x="999" y="114"/>
                  </a:lnTo>
                  <a:lnTo>
                    <a:pt x="999" y="114"/>
                  </a:lnTo>
                  <a:lnTo>
                    <a:pt x="1004" y="112"/>
                  </a:lnTo>
                  <a:lnTo>
                    <a:pt x="1008" y="111"/>
                  </a:lnTo>
                  <a:lnTo>
                    <a:pt x="1014" y="111"/>
                  </a:lnTo>
                  <a:lnTo>
                    <a:pt x="1019" y="112"/>
                  </a:lnTo>
                  <a:lnTo>
                    <a:pt x="1023" y="113"/>
                  </a:lnTo>
                  <a:lnTo>
                    <a:pt x="1028" y="116"/>
                  </a:lnTo>
                  <a:lnTo>
                    <a:pt x="1031" y="120"/>
                  </a:lnTo>
                  <a:lnTo>
                    <a:pt x="1034" y="124"/>
                  </a:lnTo>
                  <a:lnTo>
                    <a:pt x="1034" y="124"/>
                  </a:lnTo>
                  <a:lnTo>
                    <a:pt x="1036" y="128"/>
                  </a:lnTo>
                  <a:lnTo>
                    <a:pt x="1037" y="134"/>
                  </a:lnTo>
                  <a:lnTo>
                    <a:pt x="1037" y="138"/>
                  </a:lnTo>
                  <a:lnTo>
                    <a:pt x="1037" y="143"/>
                  </a:lnTo>
                  <a:lnTo>
                    <a:pt x="1035" y="148"/>
                  </a:lnTo>
                  <a:lnTo>
                    <a:pt x="1033" y="152"/>
                  </a:lnTo>
                  <a:lnTo>
                    <a:pt x="1029" y="156"/>
                  </a:lnTo>
                  <a:lnTo>
                    <a:pt x="1024" y="159"/>
                  </a:lnTo>
                  <a:lnTo>
                    <a:pt x="975" y="188"/>
                  </a:lnTo>
                  <a:lnTo>
                    <a:pt x="975" y="188"/>
                  </a:lnTo>
                  <a:close/>
                  <a:moveTo>
                    <a:pt x="1025" y="427"/>
                  </a:moveTo>
                  <a:lnTo>
                    <a:pt x="1025" y="427"/>
                  </a:lnTo>
                  <a:lnTo>
                    <a:pt x="1020" y="426"/>
                  </a:lnTo>
                  <a:lnTo>
                    <a:pt x="1015" y="425"/>
                  </a:lnTo>
                  <a:lnTo>
                    <a:pt x="1010" y="423"/>
                  </a:lnTo>
                  <a:lnTo>
                    <a:pt x="1007" y="419"/>
                  </a:lnTo>
                  <a:lnTo>
                    <a:pt x="1004" y="415"/>
                  </a:lnTo>
                  <a:lnTo>
                    <a:pt x="1002" y="411"/>
                  </a:lnTo>
                  <a:lnTo>
                    <a:pt x="1000" y="406"/>
                  </a:lnTo>
                  <a:lnTo>
                    <a:pt x="1000" y="401"/>
                  </a:lnTo>
                  <a:lnTo>
                    <a:pt x="1000" y="401"/>
                  </a:lnTo>
                  <a:lnTo>
                    <a:pt x="1000" y="396"/>
                  </a:lnTo>
                  <a:lnTo>
                    <a:pt x="1002" y="390"/>
                  </a:lnTo>
                  <a:lnTo>
                    <a:pt x="1004" y="386"/>
                  </a:lnTo>
                  <a:lnTo>
                    <a:pt x="1007" y="383"/>
                  </a:lnTo>
                  <a:lnTo>
                    <a:pt x="1010" y="380"/>
                  </a:lnTo>
                  <a:lnTo>
                    <a:pt x="1015" y="377"/>
                  </a:lnTo>
                  <a:lnTo>
                    <a:pt x="1020" y="375"/>
                  </a:lnTo>
                  <a:lnTo>
                    <a:pt x="1025" y="375"/>
                  </a:lnTo>
                  <a:lnTo>
                    <a:pt x="1083" y="375"/>
                  </a:lnTo>
                  <a:lnTo>
                    <a:pt x="1083" y="375"/>
                  </a:lnTo>
                  <a:lnTo>
                    <a:pt x="1088" y="375"/>
                  </a:lnTo>
                  <a:lnTo>
                    <a:pt x="1092" y="377"/>
                  </a:lnTo>
                  <a:lnTo>
                    <a:pt x="1097" y="380"/>
                  </a:lnTo>
                  <a:lnTo>
                    <a:pt x="1101" y="383"/>
                  </a:lnTo>
                  <a:lnTo>
                    <a:pt x="1104" y="386"/>
                  </a:lnTo>
                  <a:lnTo>
                    <a:pt x="1106" y="390"/>
                  </a:lnTo>
                  <a:lnTo>
                    <a:pt x="1108" y="396"/>
                  </a:lnTo>
                  <a:lnTo>
                    <a:pt x="1108" y="401"/>
                  </a:lnTo>
                  <a:lnTo>
                    <a:pt x="1108" y="401"/>
                  </a:lnTo>
                  <a:lnTo>
                    <a:pt x="1108" y="406"/>
                  </a:lnTo>
                  <a:lnTo>
                    <a:pt x="1106" y="411"/>
                  </a:lnTo>
                  <a:lnTo>
                    <a:pt x="1104" y="415"/>
                  </a:lnTo>
                  <a:lnTo>
                    <a:pt x="1101" y="419"/>
                  </a:lnTo>
                  <a:lnTo>
                    <a:pt x="1097" y="423"/>
                  </a:lnTo>
                  <a:lnTo>
                    <a:pt x="1092" y="425"/>
                  </a:lnTo>
                  <a:lnTo>
                    <a:pt x="1088" y="426"/>
                  </a:lnTo>
                  <a:lnTo>
                    <a:pt x="1083" y="427"/>
                  </a:lnTo>
                  <a:lnTo>
                    <a:pt x="1025" y="427"/>
                  </a:lnTo>
                  <a:lnTo>
                    <a:pt x="1025" y="427"/>
                  </a:lnTo>
                  <a:close/>
                  <a:moveTo>
                    <a:pt x="160" y="143"/>
                  </a:moveTo>
                  <a:lnTo>
                    <a:pt x="160" y="143"/>
                  </a:lnTo>
                  <a:lnTo>
                    <a:pt x="164" y="147"/>
                  </a:lnTo>
                  <a:lnTo>
                    <a:pt x="167" y="150"/>
                  </a:lnTo>
                  <a:lnTo>
                    <a:pt x="169" y="154"/>
                  </a:lnTo>
                  <a:lnTo>
                    <a:pt x="172" y="159"/>
                  </a:lnTo>
                  <a:lnTo>
                    <a:pt x="173" y="164"/>
                  </a:lnTo>
                  <a:lnTo>
                    <a:pt x="173" y="168"/>
                  </a:lnTo>
                  <a:lnTo>
                    <a:pt x="172" y="174"/>
                  </a:lnTo>
                  <a:lnTo>
                    <a:pt x="169" y="178"/>
                  </a:lnTo>
                  <a:lnTo>
                    <a:pt x="169" y="178"/>
                  </a:lnTo>
                  <a:lnTo>
                    <a:pt x="166" y="182"/>
                  </a:lnTo>
                  <a:lnTo>
                    <a:pt x="162" y="187"/>
                  </a:lnTo>
                  <a:lnTo>
                    <a:pt x="158" y="189"/>
                  </a:lnTo>
                  <a:lnTo>
                    <a:pt x="153" y="191"/>
                  </a:lnTo>
                  <a:lnTo>
                    <a:pt x="148" y="191"/>
                  </a:lnTo>
                  <a:lnTo>
                    <a:pt x="144" y="191"/>
                  </a:lnTo>
                  <a:lnTo>
                    <a:pt x="138" y="190"/>
                  </a:lnTo>
                  <a:lnTo>
                    <a:pt x="134" y="188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0" y="156"/>
                  </a:lnTo>
                  <a:lnTo>
                    <a:pt x="76" y="152"/>
                  </a:lnTo>
                  <a:lnTo>
                    <a:pt x="74" y="148"/>
                  </a:lnTo>
                  <a:lnTo>
                    <a:pt x="71" y="143"/>
                  </a:lnTo>
                  <a:lnTo>
                    <a:pt x="71" y="138"/>
                  </a:lnTo>
                  <a:lnTo>
                    <a:pt x="71" y="134"/>
                  </a:lnTo>
                  <a:lnTo>
                    <a:pt x="72" y="128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78" y="120"/>
                  </a:lnTo>
                  <a:lnTo>
                    <a:pt x="81" y="116"/>
                  </a:lnTo>
                  <a:lnTo>
                    <a:pt x="85" y="113"/>
                  </a:lnTo>
                  <a:lnTo>
                    <a:pt x="90" y="112"/>
                  </a:lnTo>
                  <a:lnTo>
                    <a:pt x="95" y="111"/>
                  </a:lnTo>
                  <a:lnTo>
                    <a:pt x="100" y="111"/>
                  </a:lnTo>
                  <a:lnTo>
                    <a:pt x="105" y="112"/>
                  </a:lnTo>
                  <a:lnTo>
                    <a:pt x="110" y="114"/>
                  </a:lnTo>
                  <a:lnTo>
                    <a:pt x="160" y="143"/>
                  </a:lnTo>
                  <a:lnTo>
                    <a:pt x="160" y="143"/>
                  </a:lnTo>
                  <a:close/>
                  <a:moveTo>
                    <a:pt x="134" y="613"/>
                  </a:moveTo>
                  <a:lnTo>
                    <a:pt x="134" y="613"/>
                  </a:lnTo>
                  <a:lnTo>
                    <a:pt x="138" y="611"/>
                  </a:lnTo>
                  <a:lnTo>
                    <a:pt x="144" y="610"/>
                  </a:lnTo>
                  <a:lnTo>
                    <a:pt x="148" y="610"/>
                  </a:lnTo>
                  <a:lnTo>
                    <a:pt x="153" y="611"/>
                  </a:lnTo>
                  <a:lnTo>
                    <a:pt x="158" y="613"/>
                  </a:lnTo>
                  <a:lnTo>
                    <a:pt x="162" y="616"/>
                  </a:lnTo>
                  <a:lnTo>
                    <a:pt x="166" y="619"/>
                  </a:lnTo>
                  <a:lnTo>
                    <a:pt x="169" y="623"/>
                  </a:lnTo>
                  <a:lnTo>
                    <a:pt x="169" y="623"/>
                  </a:lnTo>
                  <a:lnTo>
                    <a:pt x="172" y="627"/>
                  </a:lnTo>
                  <a:lnTo>
                    <a:pt x="173" y="633"/>
                  </a:lnTo>
                  <a:lnTo>
                    <a:pt x="173" y="638"/>
                  </a:lnTo>
                  <a:lnTo>
                    <a:pt x="172" y="643"/>
                  </a:lnTo>
                  <a:lnTo>
                    <a:pt x="169" y="648"/>
                  </a:lnTo>
                  <a:lnTo>
                    <a:pt x="167" y="651"/>
                  </a:lnTo>
                  <a:lnTo>
                    <a:pt x="164" y="656"/>
                  </a:lnTo>
                  <a:lnTo>
                    <a:pt x="160" y="659"/>
                  </a:lnTo>
                  <a:lnTo>
                    <a:pt x="110" y="688"/>
                  </a:lnTo>
                  <a:lnTo>
                    <a:pt x="110" y="688"/>
                  </a:lnTo>
                  <a:lnTo>
                    <a:pt x="105" y="690"/>
                  </a:lnTo>
                  <a:lnTo>
                    <a:pt x="100" y="691"/>
                  </a:lnTo>
                  <a:lnTo>
                    <a:pt x="95" y="691"/>
                  </a:lnTo>
                  <a:lnTo>
                    <a:pt x="90" y="690"/>
                  </a:lnTo>
                  <a:lnTo>
                    <a:pt x="85" y="688"/>
                  </a:lnTo>
                  <a:lnTo>
                    <a:pt x="81" y="686"/>
                  </a:lnTo>
                  <a:lnTo>
                    <a:pt x="78" y="682"/>
                  </a:lnTo>
                  <a:lnTo>
                    <a:pt x="75" y="678"/>
                  </a:lnTo>
                  <a:lnTo>
                    <a:pt x="75" y="678"/>
                  </a:lnTo>
                  <a:lnTo>
                    <a:pt x="72" y="673"/>
                  </a:lnTo>
                  <a:lnTo>
                    <a:pt x="71" y="668"/>
                  </a:lnTo>
                  <a:lnTo>
                    <a:pt x="71" y="663"/>
                  </a:lnTo>
                  <a:lnTo>
                    <a:pt x="71" y="659"/>
                  </a:lnTo>
                  <a:lnTo>
                    <a:pt x="74" y="653"/>
                  </a:lnTo>
                  <a:lnTo>
                    <a:pt x="76" y="649"/>
                  </a:lnTo>
                  <a:lnTo>
                    <a:pt x="80" y="646"/>
                  </a:lnTo>
                  <a:lnTo>
                    <a:pt x="84" y="643"/>
                  </a:lnTo>
                  <a:lnTo>
                    <a:pt x="134" y="613"/>
                  </a:lnTo>
                  <a:lnTo>
                    <a:pt x="134" y="613"/>
                  </a:lnTo>
                  <a:close/>
                  <a:moveTo>
                    <a:pt x="83" y="375"/>
                  </a:moveTo>
                  <a:lnTo>
                    <a:pt x="83" y="375"/>
                  </a:lnTo>
                  <a:lnTo>
                    <a:pt x="89" y="375"/>
                  </a:lnTo>
                  <a:lnTo>
                    <a:pt x="94" y="377"/>
                  </a:lnTo>
                  <a:lnTo>
                    <a:pt x="98" y="380"/>
                  </a:lnTo>
                  <a:lnTo>
                    <a:pt x="102" y="383"/>
                  </a:lnTo>
                  <a:lnTo>
                    <a:pt x="105" y="386"/>
                  </a:lnTo>
                  <a:lnTo>
                    <a:pt x="107" y="390"/>
                  </a:lnTo>
                  <a:lnTo>
                    <a:pt x="109" y="396"/>
                  </a:lnTo>
                  <a:lnTo>
                    <a:pt x="109" y="401"/>
                  </a:lnTo>
                  <a:lnTo>
                    <a:pt x="109" y="401"/>
                  </a:lnTo>
                  <a:lnTo>
                    <a:pt x="109" y="406"/>
                  </a:lnTo>
                  <a:lnTo>
                    <a:pt x="107" y="411"/>
                  </a:lnTo>
                  <a:lnTo>
                    <a:pt x="105" y="415"/>
                  </a:lnTo>
                  <a:lnTo>
                    <a:pt x="102" y="419"/>
                  </a:lnTo>
                  <a:lnTo>
                    <a:pt x="98" y="423"/>
                  </a:lnTo>
                  <a:lnTo>
                    <a:pt x="94" y="425"/>
                  </a:lnTo>
                  <a:lnTo>
                    <a:pt x="89" y="426"/>
                  </a:lnTo>
                  <a:lnTo>
                    <a:pt x="83" y="427"/>
                  </a:lnTo>
                  <a:lnTo>
                    <a:pt x="26" y="427"/>
                  </a:lnTo>
                  <a:lnTo>
                    <a:pt x="26" y="427"/>
                  </a:lnTo>
                  <a:lnTo>
                    <a:pt x="21" y="426"/>
                  </a:lnTo>
                  <a:lnTo>
                    <a:pt x="16" y="425"/>
                  </a:lnTo>
                  <a:lnTo>
                    <a:pt x="12" y="423"/>
                  </a:lnTo>
                  <a:lnTo>
                    <a:pt x="8" y="419"/>
                  </a:lnTo>
                  <a:lnTo>
                    <a:pt x="5" y="415"/>
                  </a:lnTo>
                  <a:lnTo>
                    <a:pt x="2" y="411"/>
                  </a:lnTo>
                  <a:lnTo>
                    <a:pt x="0" y="406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396"/>
                  </a:lnTo>
                  <a:lnTo>
                    <a:pt x="2" y="390"/>
                  </a:lnTo>
                  <a:lnTo>
                    <a:pt x="5" y="386"/>
                  </a:lnTo>
                  <a:lnTo>
                    <a:pt x="8" y="383"/>
                  </a:lnTo>
                  <a:lnTo>
                    <a:pt x="12" y="380"/>
                  </a:lnTo>
                  <a:lnTo>
                    <a:pt x="16" y="377"/>
                  </a:lnTo>
                  <a:lnTo>
                    <a:pt x="21" y="375"/>
                  </a:lnTo>
                  <a:lnTo>
                    <a:pt x="26" y="375"/>
                  </a:lnTo>
                  <a:lnTo>
                    <a:pt x="83" y="375"/>
                  </a:lnTo>
                  <a:lnTo>
                    <a:pt x="83" y="375"/>
                  </a:lnTo>
                  <a:close/>
                  <a:moveTo>
                    <a:pt x="359" y="286"/>
                  </a:moveTo>
                  <a:lnTo>
                    <a:pt x="359" y="286"/>
                  </a:lnTo>
                  <a:lnTo>
                    <a:pt x="359" y="280"/>
                  </a:lnTo>
                  <a:lnTo>
                    <a:pt x="359" y="276"/>
                  </a:lnTo>
                  <a:lnTo>
                    <a:pt x="360" y="271"/>
                  </a:lnTo>
                  <a:lnTo>
                    <a:pt x="361" y="266"/>
                  </a:lnTo>
                  <a:lnTo>
                    <a:pt x="365" y="262"/>
                  </a:lnTo>
                  <a:lnTo>
                    <a:pt x="368" y="259"/>
                  </a:lnTo>
                  <a:lnTo>
                    <a:pt x="372" y="256"/>
                  </a:lnTo>
                  <a:lnTo>
                    <a:pt x="378" y="253"/>
                  </a:lnTo>
                  <a:lnTo>
                    <a:pt x="378" y="253"/>
                  </a:lnTo>
                  <a:lnTo>
                    <a:pt x="383" y="253"/>
                  </a:lnTo>
                  <a:lnTo>
                    <a:pt x="387" y="253"/>
                  </a:lnTo>
                  <a:lnTo>
                    <a:pt x="393" y="254"/>
                  </a:lnTo>
                  <a:lnTo>
                    <a:pt x="397" y="256"/>
                  </a:lnTo>
                  <a:lnTo>
                    <a:pt x="401" y="259"/>
                  </a:lnTo>
                  <a:lnTo>
                    <a:pt x="404" y="262"/>
                  </a:lnTo>
                  <a:lnTo>
                    <a:pt x="408" y="266"/>
                  </a:lnTo>
                  <a:lnTo>
                    <a:pt x="409" y="272"/>
                  </a:lnTo>
                  <a:lnTo>
                    <a:pt x="424" y="322"/>
                  </a:lnTo>
                  <a:lnTo>
                    <a:pt x="424" y="322"/>
                  </a:lnTo>
                  <a:lnTo>
                    <a:pt x="451" y="313"/>
                  </a:lnTo>
                  <a:lnTo>
                    <a:pt x="479" y="306"/>
                  </a:lnTo>
                  <a:lnTo>
                    <a:pt x="479" y="306"/>
                  </a:lnTo>
                  <a:lnTo>
                    <a:pt x="480" y="305"/>
                  </a:lnTo>
                  <a:lnTo>
                    <a:pt x="480" y="305"/>
                  </a:lnTo>
                  <a:lnTo>
                    <a:pt x="504" y="301"/>
                  </a:lnTo>
                  <a:lnTo>
                    <a:pt x="528" y="299"/>
                  </a:lnTo>
                  <a:lnTo>
                    <a:pt x="528" y="260"/>
                  </a:lnTo>
                  <a:lnTo>
                    <a:pt x="528" y="260"/>
                  </a:lnTo>
                  <a:lnTo>
                    <a:pt x="528" y="254"/>
                  </a:lnTo>
                  <a:lnTo>
                    <a:pt x="531" y="249"/>
                  </a:lnTo>
                  <a:lnTo>
                    <a:pt x="533" y="245"/>
                  </a:lnTo>
                  <a:lnTo>
                    <a:pt x="536" y="242"/>
                  </a:lnTo>
                  <a:lnTo>
                    <a:pt x="540" y="238"/>
                  </a:lnTo>
                  <a:lnTo>
                    <a:pt x="545" y="236"/>
                  </a:lnTo>
                  <a:lnTo>
                    <a:pt x="549" y="234"/>
                  </a:lnTo>
                  <a:lnTo>
                    <a:pt x="554" y="234"/>
                  </a:lnTo>
                  <a:lnTo>
                    <a:pt x="554" y="234"/>
                  </a:lnTo>
                  <a:lnTo>
                    <a:pt x="560" y="234"/>
                  </a:lnTo>
                  <a:lnTo>
                    <a:pt x="564" y="236"/>
                  </a:lnTo>
                  <a:lnTo>
                    <a:pt x="568" y="238"/>
                  </a:lnTo>
                  <a:lnTo>
                    <a:pt x="573" y="242"/>
                  </a:lnTo>
                  <a:lnTo>
                    <a:pt x="576" y="245"/>
                  </a:lnTo>
                  <a:lnTo>
                    <a:pt x="578" y="249"/>
                  </a:lnTo>
                  <a:lnTo>
                    <a:pt x="579" y="254"/>
                  </a:lnTo>
                  <a:lnTo>
                    <a:pt x="580" y="260"/>
                  </a:lnTo>
                  <a:lnTo>
                    <a:pt x="580" y="299"/>
                  </a:lnTo>
                  <a:lnTo>
                    <a:pt x="580" y="299"/>
                  </a:lnTo>
                  <a:lnTo>
                    <a:pt x="605" y="301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58" y="313"/>
                  </a:lnTo>
                  <a:lnTo>
                    <a:pt x="685" y="322"/>
                  </a:lnTo>
                  <a:lnTo>
                    <a:pt x="700" y="272"/>
                  </a:lnTo>
                  <a:lnTo>
                    <a:pt x="700" y="272"/>
                  </a:lnTo>
                  <a:lnTo>
                    <a:pt x="701" y="266"/>
                  </a:lnTo>
                  <a:lnTo>
                    <a:pt x="704" y="262"/>
                  </a:lnTo>
                  <a:lnTo>
                    <a:pt x="707" y="259"/>
                  </a:lnTo>
                  <a:lnTo>
                    <a:pt x="712" y="256"/>
                  </a:lnTo>
                  <a:lnTo>
                    <a:pt x="716" y="254"/>
                  </a:lnTo>
                  <a:lnTo>
                    <a:pt x="721" y="253"/>
                  </a:lnTo>
                  <a:lnTo>
                    <a:pt x="726" y="253"/>
                  </a:lnTo>
                  <a:lnTo>
                    <a:pt x="731" y="253"/>
                  </a:lnTo>
                  <a:lnTo>
                    <a:pt x="731" y="253"/>
                  </a:lnTo>
                  <a:lnTo>
                    <a:pt x="737" y="256"/>
                  </a:lnTo>
                  <a:lnTo>
                    <a:pt x="741" y="259"/>
                  </a:lnTo>
                  <a:lnTo>
                    <a:pt x="744" y="262"/>
                  </a:lnTo>
                  <a:lnTo>
                    <a:pt x="746" y="266"/>
                  </a:lnTo>
                  <a:lnTo>
                    <a:pt x="748" y="271"/>
                  </a:lnTo>
                  <a:lnTo>
                    <a:pt x="749" y="276"/>
                  </a:lnTo>
                  <a:lnTo>
                    <a:pt x="749" y="280"/>
                  </a:lnTo>
                  <a:lnTo>
                    <a:pt x="748" y="286"/>
                  </a:lnTo>
                  <a:lnTo>
                    <a:pt x="655" y="610"/>
                  </a:lnTo>
                  <a:lnTo>
                    <a:pt x="655" y="610"/>
                  </a:lnTo>
                  <a:lnTo>
                    <a:pt x="652" y="616"/>
                  </a:lnTo>
                  <a:lnTo>
                    <a:pt x="649" y="620"/>
                  </a:lnTo>
                  <a:lnTo>
                    <a:pt x="646" y="623"/>
                  </a:lnTo>
                  <a:lnTo>
                    <a:pt x="642" y="626"/>
                  </a:lnTo>
                  <a:lnTo>
                    <a:pt x="637" y="627"/>
                  </a:lnTo>
                  <a:lnTo>
                    <a:pt x="632" y="629"/>
                  </a:lnTo>
                  <a:lnTo>
                    <a:pt x="628" y="630"/>
                  </a:lnTo>
                  <a:lnTo>
                    <a:pt x="622" y="629"/>
                  </a:lnTo>
                  <a:lnTo>
                    <a:pt x="622" y="629"/>
                  </a:lnTo>
                  <a:lnTo>
                    <a:pt x="617" y="626"/>
                  </a:lnTo>
                  <a:lnTo>
                    <a:pt x="613" y="623"/>
                  </a:lnTo>
                  <a:lnTo>
                    <a:pt x="609" y="620"/>
                  </a:lnTo>
                  <a:lnTo>
                    <a:pt x="607" y="616"/>
                  </a:lnTo>
                  <a:lnTo>
                    <a:pt x="605" y="611"/>
                  </a:lnTo>
                  <a:lnTo>
                    <a:pt x="604" y="607"/>
                  </a:lnTo>
                  <a:lnTo>
                    <a:pt x="604" y="602"/>
                  </a:lnTo>
                  <a:lnTo>
                    <a:pt x="605" y="596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45" y="363"/>
                  </a:lnTo>
                  <a:lnTo>
                    <a:pt x="619" y="356"/>
                  </a:lnTo>
                  <a:lnTo>
                    <a:pt x="619" y="356"/>
                  </a:lnTo>
                  <a:lnTo>
                    <a:pt x="619" y="356"/>
                  </a:lnTo>
                  <a:lnTo>
                    <a:pt x="600" y="353"/>
                  </a:lnTo>
                  <a:lnTo>
                    <a:pt x="580" y="350"/>
                  </a:lnTo>
                  <a:lnTo>
                    <a:pt x="580" y="414"/>
                  </a:lnTo>
                  <a:lnTo>
                    <a:pt x="580" y="414"/>
                  </a:lnTo>
                  <a:lnTo>
                    <a:pt x="579" y="418"/>
                  </a:lnTo>
                  <a:lnTo>
                    <a:pt x="578" y="424"/>
                  </a:lnTo>
                  <a:lnTo>
                    <a:pt x="576" y="428"/>
                  </a:lnTo>
                  <a:lnTo>
                    <a:pt x="573" y="431"/>
                  </a:lnTo>
                  <a:lnTo>
                    <a:pt x="568" y="434"/>
                  </a:lnTo>
                  <a:lnTo>
                    <a:pt x="564" y="438"/>
                  </a:lnTo>
                  <a:lnTo>
                    <a:pt x="560" y="439"/>
                  </a:lnTo>
                  <a:lnTo>
                    <a:pt x="554" y="440"/>
                  </a:lnTo>
                  <a:lnTo>
                    <a:pt x="554" y="440"/>
                  </a:lnTo>
                  <a:lnTo>
                    <a:pt x="549" y="439"/>
                  </a:lnTo>
                  <a:lnTo>
                    <a:pt x="545" y="438"/>
                  </a:lnTo>
                  <a:lnTo>
                    <a:pt x="540" y="434"/>
                  </a:lnTo>
                  <a:lnTo>
                    <a:pt x="536" y="431"/>
                  </a:lnTo>
                  <a:lnTo>
                    <a:pt x="533" y="428"/>
                  </a:lnTo>
                  <a:lnTo>
                    <a:pt x="531" y="424"/>
                  </a:lnTo>
                  <a:lnTo>
                    <a:pt x="528" y="418"/>
                  </a:lnTo>
                  <a:lnTo>
                    <a:pt x="528" y="414"/>
                  </a:lnTo>
                  <a:lnTo>
                    <a:pt x="528" y="350"/>
                  </a:lnTo>
                  <a:lnTo>
                    <a:pt x="528" y="350"/>
                  </a:lnTo>
                  <a:lnTo>
                    <a:pt x="509" y="353"/>
                  </a:lnTo>
                  <a:lnTo>
                    <a:pt x="491" y="356"/>
                  </a:lnTo>
                  <a:lnTo>
                    <a:pt x="491" y="356"/>
                  </a:lnTo>
                  <a:lnTo>
                    <a:pt x="490" y="356"/>
                  </a:lnTo>
                  <a:lnTo>
                    <a:pt x="490" y="356"/>
                  </a:lnTo>
                  <a:lnTo>
                    <a:pt x="464" y="363"/>
                  </a:lnTo>
                  <a:lnTo>
                    <a:pt x="439" y="372"/>
                  </a:lnTo>
                  <a:lnTo>
                    <a:pt x="504" y="596"/>
                  </a:lnTo>
                  <a:lnTo>
                    <a:pt x="504" y="596"/>
                  </a:lnTo>
                  <a:lnTo>
                    <a:pt x="505" y="602"/>
                  </a:lnTo>
                  <a:lnTo>
                    <a:pt x="505" y="607"/>
                  </a:lnTo>
                  <a:lnTo>
                    <a:pt x="504" y="611"/>
                  </a:lnTo>
                  <a:lnTo>
                    <a:pt x="502" y="616"/>
                  </a:lnTo>
                  <a:lnTo>
                    <a:pt x="499" y="620"/>
                  </a:lnTo>
                  <a:lnTo>
                    <a:pt x="495" y="623"/>
                  </a:lnTo>
                  <a:lnTo>
                    <a:pt x="492" y="626"/>
                  </a:lnTo>
                  <a:lnTo>
                    <a:pt x="486" y="629"/>
                  </a:lnTo>
                  <a:lnTo>
                    <a:pt x="486" y="629"/>
                  </a:lnTo>
                  <a:lnTo>
                    <a:pt x="481" y="630"/>
                  </a:lnTo>
                  <a:lnTo>
                    <a:pt x="477" y="629"/>
                  </a:lnTo>
                  <a:lnTo>
                    <a:pt x="471" y="627"/>
                  </a:lnTo>
                  <a:lnTo>
                    <a:pt x="467" y="626"/>
                  </a:lnTo>
                  <a:lnTo>
                    <a:pt x="463" y="623"/>
                  </a:lnTo>
                  <a:lnTo>
                    <a:pt x="459" y="620"/>
                  </a:lnTo>
                  <a:lnTo>
                    <a:pt x="456" y="616"/>
                  </a:lnTo>
                  <a:lnTo>
                    <a:pt x="454" y="610"/>
                  </a:lnTo>
                  <a:lnTo>
                    <a:pt x="359" y="286"/>
                  </a:lnTo>
                  <a:lnTo>
                    <a:pt x="359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21"/>
            <p:cNvSpPr>
              <a:spLocks/>
            </p:cNvSpPr>
            <p:nvPr/>
          </p:nvSpPr>
          <p:spPr bwMode="auto">
            <a:xfrm>
              <a:off x="3420819" y="4702953"/>
              <a:ext cx="547015" cy="547015"/>
            </a:xfrm>
            <a:custGeom>
              <a:avLst/>
              <a:gdLst>
                <a:gd name="T0" fmla="*/ 1040 w 1104"/>
                <a:gd name="T1" fmla="*/ 3 h 1104"/>
                <a:gd name="T2" fmla="*/ 800 w 1104"/>
                <a:gd name="T3" fmla="*/ 51 h 1104"/>
                <a:gd name="T4" fmla="*/ 817 w 1104"/>
                <a:gd name="T5" fmla="*/ 333 h 1104"/>
                <a:gd name="T6" fmla="*/ 1001 w 1104"/>
                <a:gd name="T7" fmla="*/ 207 h 1104"/>
                <a:gd name="T8" fmla="*/ 1048 w 1104"/>
                <a:gd name="T9" fmla="*/ 372 h 1104"/>
                <a:gd name="T10" fmla="*/ 695 w 1104"/>
                <a:gd name="T11" fmla="*/ 383 h 1104"/>
                <a:gd name="T12" fmla="*/ 673 w 1104"/>
                <a:gd name="T13" fmla="*/ 372 h 1104"/>
                <a:gd name="T14" fmla="*/ 670 w 1104"/>
                <a:gd name="T15" fmla="*/ 20 h 1104"/>
                <a:gd name="T16" fmla="*/ 689 w 1104"/>
                <a:gd name="T17" fmla="*/ 1 h 1104"/>
                <a:gd name="T18" fmla="*/ 332 w 1104"/>
                <a:gd name="T19" fmla="*/ 1063 h 1104"/>
                <a:gd name="T20" fmla="*/ 288 w 1104"/>
                <a:gd name="T21" fmla="*/ 1102 h 1104"/>
                <a:gd name="T22" fmla="*/ 239 w 1104"/>
                <a:gd name="T23" fmla="*/ 1093 h 1104"/>
                <a:gd name="T24" fmla="*/ 219 w 1104"/>
                <a:gd name="T25" fmla="*/ 1081 h 1104"/>
                <a:gd name="T26" fmla="*/ 201 w 1104"/>
                <a:gd name="T27" fmla="*/ 1093 h 1104"/>
                <a:gd name="T28" fmla="*/ 151 w 1104"/>
                <a:gd name="T29" fmla="*/ 1102 h 1104"/>
                <a:gd name="T30" fmla="*/ 107 w 1104"/>
                <a:gd name="T31" fmla="*/ 1063 h 1104"/>
                <a:gd name="T32" fmla="*/ 61 w 1104"/>
                <a:gd name="T33" fmla="*/ 690 h 1104"/>
                <a:gd name="T34" fmla="*/ 20 w 1104"/>
                <a:gd name="T35" fmla="*/ 650 h 1104"/>
                <a:gd name="T36" fmla="*/ 2 w 1104"/>
                <a:gd name="T37" fmla="*/ 471 h 1104"/>
                <a:gd name="T38" fmla="*/ 25 w 1104"/>
                <a:gd name="T39" fmla="*/ 331 h 1104"/>
                <a:gd name="T40" fmla="*/ 156 w 1104"/>
                <a:gd name="T41" fmla="*/ 300 h 1104"/>
                <a:gd name="T42" fmla="*/ 219 w 1104"/>
                <a:gd name="T43" fmla="*/ 380 h 1104"/>
                <a:gd name="T44" fmla="*/ 284 w 1104"/>
                <a:gd name="T45" fmla="*/ 300 h 1104"/>
                <a:gd name="T46" fmla="*/ 377 w 1104"/>
                <a:gd name="T47" fmla="*/ 318 h 1104"/>
                <a:gd name="T48" fmla="*/ 440 w 1104"/>
                <a:gd name="T49" fmla="*/ 392 h 1104"/>
                <a:gd name="T50" fmla="*/ 474 w 1104"/>
                <a:gd name="T51" fmla="*/ 405 h 1104"/>
                <a:gd name="T52" fmla="*/ 542 w 1104"/>
                <a:gd name="T53" fmla="*/ 354 h 1104"/>
                <a:gd name="T54" fmla="*/ 597 w 1104"/>
                <a:gd name="T55" fmla="*/ 353 h 1104"/>
                <a:gd name="T56" fmla="*/ 624 w 1104"/>
                <a:gd name="T57" fmla="*/ 402 h 1104"/>
                <a:gd name="T58" fmla="*/ 573 w 1104"/>
                <a:gd name="T59" fmla="*/ 461 h 1104"/>
                <a:gd name="T60" fmla="*/ 476 w 1104"/>
                <a:gd name="T61" fmla="*/ 521 h 1104"/>
                <a:gd name="T62" fmla="*/ 446 w 1104"/>
                <a:gd name="T63" fmla="*/ 525 h 1104"/>
                <a:gd name="T64" fmla="*/ 396 w 1104"/>
                <a:gd name="T65" fmla="*/ 493 h 1104"/>
                <a:gd name="T66" fmla="*/ 334 w 1104"/>
                <a:gd name="T67" fmla="*/ 1052 h 1104"/>
                <a:gd name="T68" fmla="*/ 257 w 1104"/>
                <a:gd name="T69" fmla="*/ 61 h 1104"/>
                <a:gd name="T70" fmla="*/ 297 w 1104"/>
                <a:gd name="T71" fmla="*/ 97 h 1104"/>
                <a:gd name="T72" fmla="*/ 312 w 1104"/>
                <a:gd name="T73" fmla="*/ 152 h 1104"/>
                <a:gd name="T74" fmla="*/ 300 w 1104"/>
                <a:gd name="T75" fmla="*/ 202 h 1104"/>
                <a:gd name="T76" fmla="*/ 261 w 1104"/>
                <a:gd name="T77" fmla="*/ 252 h 1104"/>
                <a:gd name="T78" fmla="*/ 217 w 1104"/>
                <a:gd name="T79" fmla="*/ 268 h 1104"/>
                <a:gd name="T80" fmla="*/ 166 w 1104"/>
                <a:gd name="T81" fmla="*/ 243 h 1104"/>
                <a:gd name="T82" fmla="*/ 134 w 1104"/>
                <a:gd name="T83" fmla="*/ 188 h 1104"/>
                <a:gd name="T84" fmla="*/ 129 w 1104"/>
                <a:gd name="T85" fmla="*/ 138 h 1104"/>
                <a:gd name="T86" fmla="*/ 150 w 1104"/>
                <a:gd name="T87" fmla="*/ 87 h 1104"/>
                <a:gd name="T88" fmla="*/ 195 w 1104"/>
                <a:gd name="T89" fmla="*/ 57 h 1104"/>
                <a:gd name="T90" fmla="*/ 817 w 1104"/>
                <a:gd name="T91" fmla="*/ 106 h 1104"/>
                <a:gd name="T92" fmla="*/ 791 w 1104"/>
                <a:gd name="T93" fmla="*/ 94 h 1104"/>
                <a:gd name="T94" fmla="*/ 769 w 1104"/>
                <a:gd name="T95" fmla="*/ 113 h 1104"/>
                <a:gd name="T96" fmla="*/ 784 w 1104"/>
                <a:gd name="T97" fmla="*/ 255 h 1104"/>
                <a:gd name="T98" fmla="*/ 821 w 1104"/>
                <a:gd name="T99" fmla="*/ 291 h 1104"/>
                <a:gd name="T100" fmla="*/ 875 w 1104"/>
                <a:gd name="T101" fmla="*/ 258 h 1104"/>
                <a:gd name="T102" fmla="*/ 1099 w 1104"/>
                <a:gd name="T103" fmla="*/ 50 h 1104"/>
                <a:gd name="T104" fmla="*/ 1097 w 1104"/>
                <a:gd name="T105" fmla="*/ 30 h 1104"/>
                <a:gd name="T106" fmla="*/ 1016 w 1104"/>
                <a:gd name="T107" fmla="*/ 75 h 1104"/>
                <a:gd name="T108" fmla="*/ 825 w 1104"/>
                <a:gd name="T109" fmla="*/ 14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4" h="1104">
                  <a:moveTo>
                    <a:pt x="695" y="0"/>
                  </a:moveTo>
                  <a:lnTo>
                    <a:pt x="1027" y="0"/>
                  </a:lnTo>
                  <a:lnTo>
                    <a:pt x="1027" y="0"/>
                  </a:lnTo>
                  <a:lnTo>
                    <a:pt x="1031" y="0"/>
                  </a:lnTo>
                  <a:lnTo>
                    <a:pt x="1035" y="2"/>
                  </a:lnTo>
                  <a:lnTo>
                    <a:pt x="1040" y="3"/>
                  </a:lnTo>
                  <a:lnTo>
                    <a:pt x="1043" y="6"/>
                  </a:lnTo>
                  <a:lnTo>
                    <a:pt x="1043" y="6"/>
                  </a:lnTo>
                  <a:lnTo>
                    <a:pt x="1008" y="29"/>
                  </a:lnTo>
                  <a:lnTo>
                    <a:pt x="973" y="51"/>
                  </a:lnTo>
                  <a:lnTo>
                    <a:pt x="800" y="51"/>
                  </a:lnTo>
                  <a:lnTo>
                    <a:pt x="800" y="51"/>
                  </a:lnTo>
                  <a:lnTo>
                    <a:pt x="791" y="51"/>
                  </a:lnTo>
                  <a:lnTo>
                    <a:pt x="721" y="51"/>
                  </a:lnTo>
                  <a:lnTo>
                    <a:pt x="721" y="332"/>
                  </a:lnTo>
                  <a:lnTo>
                    <a:pt x="808" y="332"/>
                  </a:lnTo>
                  <a:lnTo>
                    <a:pt x="808" y="332"/>
                  </a:lnTo>
                  <a:lnTo>
                    <a:pt x="817" y="333"/>
                  </a:lnTo>
                  <a:lnTo>
                    <a:pt x="825" y="334"/>
                  </a:lnTo>
                  <a:lnTo>
                    <a:pt x="833" y="334"/>
                  </a:lnTo>
                  <a:lnTo>
                    <a:pt x="841" y="332"/>
                  </a:lnTo>
                  <a:lnTo>
                    <a:pt x="1001" y="332"/>
                  </a:lnTo>
                  <a:lnTo>
                    <a:pt x="1001" y="207"/>
                  </a:lnTo>
                  <a:lnTo>
                    <a:pt x="1001" y="207"/>
                  </a:lnTo>
                  <a:lnTo>
                    <a:pt x="1053" y="156"/>
                  </a:lnTo>
                  <a:lnTo>
                    <a:pt x="1053" y="357"/>
                  </a:lnTo>
                  <a:lnTo>
                    <a:pt x="1053" y="357"/>
                  </a:lnTo>
                  <a:lnTo>
                    <a:pt x="1053" y="363"/>
                  </a:lnTo>
                  <a:lnTo>
                    <a:pt x="1050" y="367"/>
                  </a:lnTo>
                  <a:lnTo>
                    <a:pt x="1048" y="372"/>
                  </a:lnTo>
                  <a:lnTo>
                    <a:pt x="1045" y="376"/>
                  </a:lnTo>
                  <a:lnTo>
                    <a:pt x="1041" y="379"/>
                  </a:lnTo>
                  <a:lnTo>
                    <a:pt x="1036" y="381"/>
                  </a:lnTo>
                  <a:lnTo>
                    <a:pt x="1032" y="382"/>
                  </a:lnTo>
                  <a:lnTo>
                    <a:pt x="1027" y="383"/>
                  </a:lnTo>
                  <a:lnTo>
                    <a:pt x="695" y="383"/>
                  </a:lnTo>
                  <a:lnTo>
                    <a:pt x="695" y="383"/>
                  </a:lnTo>
                  <a:lnTo>
                    <a:pt x="689" y="382"/>
                  </a:lnTo>
                  <a:lnTo>
                    <a:pt x="685" y="381"/>
                  </a:lnTo>
                  <a:lnTo>
                    <a:pt x="681" y="379"/>
                  </a:lnTo>
                  <a:lnTo>
                    <a:pt x="676" y="376"/>
                  </a:lnTo>
                  <a:lnTo>
                    <a:pt x="673" y="372"/>
                  </a:lnTo>
                  <a:lnTo>
                    <a:pt x="671" y="367"/>
                  </a:lnTo>
                  <a:lnTo>
                    <a:pt x="670" y="363"/>
                  </a:lnTo>
                  <a:lnTo>
                    <a:pt x="669" y="357"/>
                  </a:lnTo>
                  <a:lnTo>
                    <a:pt x="669" y="25"/>
                  </a:lnTo>
                  <a:lnTo>
                    <a:pt x="669" y="25"/>
                  </a:lnTo>
                  <a:lnTo>
                    <a:pt x="670" y="20"/>
                  </a:lnTo>
                  <a:lnTo>
                    <a:pt x="671" y="16"/>
                  </a:lnTo>
                  <a:lnTo>
                    <a:pt x="673" y="11"/>
                  </a:lnTo>
                  <a:lnTo>
                    <a:pt x="676" y="7"/>
                  </a:lnTo>
                  <a:lnTo>
                    <a:pt x="681" y="4"/>
                  </a:lnTo>
                  <a:lnTo>
                    <a:pt x="685" y="2"/>
                  </a:lnTo>
                  <a:lnTo>
                    <a:pt x="689" y="1"/>
                  </a:lnTo>
                  <a:lnTo>
                    <a:pt x="695" y="0"/>
                  </a:lnTo>
                  <a:lnTo>
                    <a:pt x="695" y="0"/>
                  </a:lnTo>
                  <a:close/>
                  <a:moveTo>
                    <a:pt x="334" y="1052"/>
                  </a:moveTo>
                  <a:lnTo>
                    <a:pt x="334" y="1052"/>
                  </a:lnTo>
                  <a:lnTo>
                    <a:pt x="334" y="1057"/>
                  </a:lnTo>
                  <a:lnTo>
                    <a:pt x="332" y="1063"/>
                  </a:lnTo>
                  <a:lnTo>
                    <a:pt x="328" y="1072"/>
                  </a:lnTo>
                  <a:lnTo>
                    <a:pt x="323" y="1081"/>
                  </a:lnTo>
                  <a:lnTo>
                    <a:pt x="315" y="1088"/>
                  </a:lnTo>
                  <a:lnTo>
                    <a:pt x="307" y="1095"/>
                  </a:lnTo>
                  <a:lnTo>
                    <a:pt x="298" y="1099"/>
                  </a:lnTo>
                  <a:lnTo>
                    <a:pt x="288" y="1102"/>
                  </a:lnTo>
                  <a:lnTo>
                    <a:pt x="278" y="1104"/>
                  </a:lnTo>
                  <a:lnTo>
                    <a:pt x="278" y="1104"/>
                  </a:lnTo>
                  <a:lnTo>
                    <a:pt x="265" y="1102"/>
                  </a:lnTo>
                  <a:lnTo>
                    <a:pt x="251" y="1098"/>
                  </a:lnTo>
                  <a:lnTo>
                    <a:pt x="244" y="1096"/>
                  </a:lnTo>
                  <a:lnTo>
                    <a:pt x="239" y="1093"/>
                  </a:lnTo>
                  <a:lnTo>
                    <a:pt x="233" y="1090"/>
                  </a:lnTo>
                  <a:lnTo>
                    <a:pt x="229" y="1085"/>
                  </a:lnTo>
                  <a:lnTo>
                    <a:pt x="229" y="1085"/>
                  </a:lnTo>
                  <a:lnTo>
                    <a:pt x="228" y="1083"/>
                  </a:lnTo>
                  <a:lnTo>
                    <a:pt x="225" y="1082"/>
                  </a:lnTo>
                  <a:lnTo>
                    <a:pt x="219" y="1081"/>
                  </a:lnTo>
                  <a:lnTo>
                    <a:pt x="215" y="1082"/>
                  </a:lnTo>
                  <a:lnTo>
                    <a:pt x="212" y="1083"/>
                  </a:lnTo>
                  <a:lnTo>
                    <a:pt x="210" y="1085"/>
                  </a:lnTo>
                  <a:lnTo>
                    <a:pt x="210" y="1085"/>
                  </a:lnTo>
                  <a:lnTo>
                    <a:pt x="206" y="1090"/>
                  </a:lnTo>
                  <a:lnTo>
                    <a:pt x="201" y="1093"/>
                  </a:lnTo>
                  <a:lnTo>
                    <a:pt x="196" y="1096"/>
                  </a:lnTo>
                  <a:lnTo>
                    <a:pt x="189" y="1098"/>
                  </a:lnTo>
                  <a:lnTo>
                    <a:pt x="175" y="1102"/>
                  </a:lnTo>
                  <a:lnTo>
                    <a:pt x="161" y="1104"/>
                  </a:lnTo>
                  <a:lnTo>
                    <a:pt x="161" y="1104"/>
                  </a:lnTo>
                  <a:lnTo>
                    <a:pt x="151" y="1102"/>
                  </a:lnTo>
                  <a:lnTo>
                    <a:pt x="142" y="1099"/>
                  </a:lnTo>
                  <a:lnTo>
                    <a:pt x="133" y="1095"/>
                  </a:lnTo>
                  <a:lnTo>
                    <a:pt x="124" y="1088"/>
                  </a:lnTo>
                  <a:lnTo>
                    <a:pt x="117" y="1081"/>
                  </a:lnTo>
                  <a:lnTo>
                    <a:pt x="111" y="1072"/>
                  </a:lnTo>
                  <a:lnTo>
                    <a:pt x="107" y="1063"/>
                  </a:lnTo>
                  <a:lnTo>
                    <a:pt x="105" y="1052"/>
                  </a:lnTo>
                  <a:lnTo>
                    <a:pt x="94" y="696"/>
                  </a:lnTo>
                  <a:lnTo>
                    <a:pt x="80" y="695"/>
                  </a:lnTo>
                  <a:lnTo>
                    <a:pt x="80" y="695"/>
                  </a:lnTo>
                  <a:lnTo>
                    <a:pt x="71" y="693"/>
                  </a:lnTo>
                  <a:lnTo>
                    <a:pt x="61" y="690"/>
                  </a:lnTo>
                  <a:lnTo>
                    <a:pt x="51" y="685"/>
                  </a:lnTo>
                  <a:lnTo>
                    <a:pt x="42" y="680"/>
                  </a:lnTo>
                  <a:lnTo>
                    <a:pt x="34" y="674"/>
                  </a:lnTo>
                  <a:lnTo>
                    <a:pt x="27" y="667"/>
                  </a:lnTo>
                  <a:lnTo>
                    <a:pt x="23" y="658"/>
                  </a:lnTo>
                  <a:lnTo>
                    <a:pt x="20" y="650"/>
                  </a:lnTo>
                  <a:lnTo>
                    <a:pt x="20" y="650"/>
                  </a:lnTo>
                  <a:lnTo>
                    <a:pt x="10" y="600"/>
                  </a:lnTo>
                  <a:lnTo>
                    <a:pt x="5" y="561"/>
                  </a:lnTo>
                  <a:lnTo>
                    <a:pt x="2" y="529"/>
                  </a:lnTo>
                  <a:lnTo>
                    <a:pt x="0" y="500"/>
                  </a:lnTo>
                  <a:lnTo>
                    <a:pt x="2" y="471"/>
                  </a:lnTo>
                  <a:lnTo>
                    <a:pt x="6" y="438"/>
                  </a:lnTo>
                  <a:lnTo>
                    <a:pt x="18" y="346"/>
                  </a:lnTo>
                  <a:lnTo>
                    <a:pt x="18" y="346"/>
                  </a:lnTo>
                  <a:lnTo>
                    <a:pt x="19" y="341"/>
                  </a:lnTo>
                  <a:lnTo>
                    <a:pt x="22" y="336"/>
                  </a:lnTo>
                  <a:lnTo>
                    <a:pt x="25" y="331"/>
                  </a:lnTo>
                  <a:lnTo>
                    <a:pt x="30" y="325"/>
                  </a:lnTo>
                  <a:lnTo>
                    <a:pt x="35" y="321"/>
                  </a:lnTo>
                  <a:lnTo>
                    <a:pt x="41" y="317"/>
                  </a:lnTo>
                  <a:lnTo>
                    <a:pt x="48" y="313"/>
                  </a:lnTo>
                  <a:lnTo>
                    <a:pt x="57" y="312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60" y="300"/>
                  </a:lnTo>
                  <a:lnTo>
                    <a:pt x="164" y="301"/>
                  </a:lnTo>
                  <a:lnTo>
                    <a:pt x="168" y="304"/>
                  </a:lnTo>
                  <a:lnTo>
                    <a:pt x="171" y="307"/>
                  </a:lnTo>
                  <a:lnTo>
                    <a:pt x="219" y="380"/>
                  </a:lnTo>
                  <a:lnTo>
                    <a:pt x="269" y="307"/>
                  </a:lnTo>
                  <a:lnTo>
                    <a:pt x="269" y="307"/>
                  </a:lnTo>
                  <a:lnTo>
                    <a:pt x="271" y="304"/>
                  </a:lnTo>
                  <a:lnTo>
                    <a:pt x="275" y="301"/>
                  </a:lnTo>
                  <a:lnTo>
                    <a:pt x="280" y="300"/>
                  </a:lnTo>
                  <a:lnTo>
                    <a:pt x="284" y="300"/>
                  </a:lnTo>
                  <a:lnTo>
                    <a:pt x="340" y="307"/>
                  </a:lnTo>
                  <a:lnTo>
                    <a:pt x="340" y="307"/>
                  </a:lnTo>
                  <a:lnTo>
                    <a:pt x="358" y="310"/>
                  </a:lnTo>
                  <a:lnTo>
                    <a:pt x="366" y="312"/>
                  </a:lnTo>
                  <a:lnTo>
                    <a:pt x="371" y="314"/>
                  </a:lnTo>
                  <a:lnTo>
                    <a:pt x="377" y="318"/>
                  </a:lnTo>
                  <a:lnTo>
                    <a:pt x="381" y="321"/>
                  </a:lnTo>
                  <a:lnTo>
                    <a:pt x="389" y="329"/>
                  </a:lnTo>
                  <a:lnTo>
                    <a:pt x="389" y="329"/>
                  </a:lnTo>
                  <a:lnTo>
                    <a:pt x="417" y="364"/>
                  </a:lnTo>
                  <a:lnTo>
                    <a:pt x="440" y="392"/>
                  </a:lnTo>
                  <a:lnTo>
                    <a:pt x="440" y="392"/>
                  </a:lnTo>
                  <a:lnTo>
                    <a:pt x="451" y="403"/>
                  </a:lnTo>
                  <a:lnTo>
                    <a:pt x="451" y="403"/>
                  </a:lnTo>
                  <a:lnTo>
                    <a:pt x="456" y="406"/>
                  </a:lnTo>
                  <a:lnTo>
                    <a:pt x="462" y="408"/>
                  </a:lnTo>
                  <a:lnTo>
                    <a:pt x="467" y="407"/>
                  </a:lnTo>
                  <a:lnTo>
                    <a:pt x="474" y="405"/>
                  </a:lnTo>
                  <a:lnTo>
                    <a:pt x="474" y="405"/>
                  </a:lnTo>
                  <a:lnTo>
                    <a:pt x="482" y="398"/>
                  </a:lnTo>
                  <a:lnTo>
                    <a:pt x="482" y="398"/>
                  </a:lnTo>
                  <a:lnTo>
                    <a:pt x="511" y="378"/>
                  </a:lnTo>
                  <a:lnTo>
                    <a:pt x="542" y="354"/>
                  </a:lnTo>
                  <a:lnTo>
                    <a:pt x="542" y="354"/>
                  </a:lnTo>
                  <a:lnTo>
                    <a:pt x="551" y="349"/>
                  </a:lnTo>
                  <a:lnTo>
                    <a:pt x="561" y="346"/>
                  </a:lnTo>
                  <a:lnTo>
                    <a:pt x="571" y="345"/>
                  </a:lnTo>
                  <a:lnTo>
                    <a:pt x="579" y="346"/>
                  </a:lnTo>
                  <a:lnTo>
                    <a:pt x="589" y="349"/>
                  </a:lnTo>
                  <a:lnTo>
                    <a:pt x="597" y="353"/>
                  </a:lnTo>
                  <a:lnTo>
                    <a:pt x="604" y="360"/>
                  </a:lnTo>
                  <a:lnTo>
                    <a:pt x="612" y="366"/>
                  </a:lnTo>
                  <a:lnTo>
                    <a:pt x="616" y="375"/>
                  </a:lnTo>
                  <a:lnTo>
                    <a:pt x="620" y="383"/>
                  </a:lnTo>
                  <a:lnTo>
                    <a:pt x="623" y="392"/>
                  </a:lnTo>
                  <a:lnTo>
                    <a:pt x="624" y="402"/>
                  </a:lnTo>
                  <a:lnTo>
                    <a:pt x="623" y="410"/>
                  </a:lnTo>
                  <a:lnTo>
                    <a:pt x="619" y="420"/>
                  </a:lnTo>
                  <a:lnTo>
                    <a:pt x="613" y="429"/>
                  </a:lnTo>
                  <a:lnTo>
                    <a:pt x="605" y="436"/>
                  </a:lnTo>
                  <a:lnTo>
                    <a:pt x="605" y="436"/>
                  </a:lnTo>
                  <a:lnTo>
                    <a:pt x="573" y="461"/>
                  </a:lnTo>
                  <a:lnTo>
                    <a:pt x="542" y="484"/>
                  </a:lnTo>
                  <a:lnTo>
                    <a:pt x="542" y="484"/>
                  </a:lnTo>
                  <a:lnTo>
                    <a:pt x="522" y="495"/>
                  </a:lnTo>
                  <a:lnTo>
                    <a:pt x="505" y="506"/>
                  </a:lnTo>
                  <a:lnTo>
                    <a:pt x="490" y="515"/>
                  </a:lnTo>
                  <a:lnTo>
                    <a:pt x="476" y="521"/>
                  </a:lnTo>
                  <a:lnTo>
                    <a:pt x="476" y="521"/>
                  </a:lnTo>
                  <a:lnTo>
                    <a:pt x="470" y="524"/>
                  </a:lnTo>
                  <a:lnTo>
                    <a:pt x="464" y="525"/>
                  </a:lnTo>
                  <a:lnTo>
                    <a:pt x="458" y="526"/>
                  </a:lnTo>
                  <a:lnTo>
                    <a:pt x="452" y="526"/>
                  </a:lnTo>
                  <a:lnTo>
                    <a:pt x="446" y="525"/>
                  </a:lnTo>
                  <a:lnTo>
                    <a:pt x="439" y="524"/>
                  </a:lnTo>
                  <a:lnTo>
                    <a:pt x="433" y="520"/>
                  </a:lnTo>
                  <a:lnTo>
                    <a:pt x="427" y="517"/>
                  </a:lnTo>
                  <a:lnTo>
                    <a:pt x="427" y="517"/>
                  </a:lnTo>
                  <a:lnTo>
                    <a:pt x="411" y="506"/>
                  </a:lnTo>
                  <a:lnTo>
                    <a:pt x="396" y="493"/>
                  </a:lnTo>
                  <a:lnTo>
                    <a:pt x="380" y="478"/>
                  </a:lnTo>
                  <a:lnTo>
                    <a:pt x="365" y="461"/>
                  </a:lnTo>
                  <a:lnTo>
                    <a:pt x="365" y="461"/>
                  </a:lnTo>
                  <a:lnTo>
                    <a:pt x="352" y="447"/>
                  </a:lnTo>
                  <a:lnTo>
                    <a:pt x="334" y="1052"/>
                  </a:lnTo>
                  <a:lnTo>
                    <a:pt x="334" y="1052"/>
                  </a:lnTo>
                  <a:close/>
                  <a:moveTo>
                    <a:pt x="221" y="52"/>
                  </a:moveTo>
                  <a:lnTo>
                    <a:pt x="221" y="52"/>
                  </a:lnTo>
                  <a:lnTo>
                    <a:pt x="231" y="53"/>
                  </a:lnTo>
                  <a:lnTo>
                    <a:pt x="240" y="55"/>
                  </a:lnTo>
                  <a:lnTo>
                    <a:pt x="248" y="58"/>
                  </a:lnTo>
                  <a:lnTo>
                    <a:pt x="257" y="61"/>
                  </a:lnTo>
                  <a:lnTo>
                    <a:pt x="266" y="65"/>
                  </a:lnTo>
                  <a:lnTo>
                    <a:pt x="273" y="70"/>
                  </a:lnTo>
                  <a:lnTo>
                    <a:pt x="280" y="76"/>
                  </a:lnTo>
                  <a:lnTo>
                    <a:pt x="286" y="83"/>
                  </a:lnTo>
                  <a:lnTo>
                    <a:pt x="292" y="89"/>
                  </a:lnTo>
                  <a:lnTo>
                    <a:pt x="297" y="97"/>
                  </a:lnTo>
                  <a:lnTo>
                    <a:pt x="301" y="105"/>
                  </a:lnTo>
                  <a:lnTo>
                    <a:pt x="306" y="114"/>
                  </a:lnTo>
                  <a:lnTo>
                    <a:pt x="309" y="122"/>
                  </a:lnTo>
                  <a:lnTo>
                    <a:pt x="310" y="132"/>
                  </a:lnTo>
                  <a:lnTo>
                    <a:pt x="312" y="141"/>
                  </a:lnTo>
                  <a:lnTo>
                    <a:pt x="312" y="152"/>
                  </a:lnTo>
                  <a:lnTo>
                    <a:pt x="312" y="152"/>
                  </a:lnTo>
                  <a:lnTo>
                    <a:pt x="311" y="161"/>
                  </a:lnTo>
                  <a:lnTo>
                    <a:pt x="310" y="172"/>
                  </a:lnTo>
                  <a:lnTo>
                    <a:pt x="308" y="182"/>
                  </a:lnTo>
                  <a:lnTo>
                    <a:pt x="303" y="193"/>
                  </a:lnTo>
                  <a:lnTo>
                    <a:pt x="300" y="202"/>
                  </a:lnTo>
                  <a:lnTo>
                    <a:pt x="295" y="212"/>
                  </a:lnTo>
                  <a:lnTo>
                    <a:pt x="289" y="221"/>
                  </a:lnTo>
                  <a:lnTo>
                    <a:pt x="284" y="230"/>
                  </a:lnTo>
                  <a:lnTo>
                    <a:pt x="276" y="238"/>
                  </a:lnTo>
                  <a:lnTo>
                    <a:pt x="270" y="245"/>
                  </a:lnTo>
                  <a:lnTo>
                    <a:pt x="261" y="252"/>
                  </a:lnTo>
                  <a:lnTo>
                    <a:pt x="254" y="257"/>
                  </a:lnTo>
                  <a:lnTo>
                    <a:pt x="245" y="262"/>
                  </a:lnTo>
                  <a:lnTo>
                    <a:pt x="237" y="265"/>
                  </a:lnTo>
                  <a:lnTo>
                    <a:pt x="227" y="267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09" y="267"/>
                  </a:lnTo>
                  <a:lnTo>
                    <a:pt x="199" y="265"/>
                  </a:lnTo>
                  <a:lnTo>
                    <a:pt x="190" y="260"/>
                  </a:lnTo>
                  <a:lnTo>
                    <a:pt x="182" y="256"/>
                  </a:lnTo>
                  <a:lnTo>
                    <a:pt x="174" y="250"/>
                  </a:lnTo>
                  <a:lnTo>
                    <a:pt x="166" y="243"/>
                  </a:lnTo>
                  <a:lnTo>
                    <a:pt x="160" y="236"/>
                  </a:lnTo>
                  <a:lnTo>
                    <a:pt x="154" y="227"/>
                  </a:lnTo>
                  <a:lnTo>
                    <a:pt x="147" y="218"/>
                  </a:lnTo>
                  <a:lnTo>
                    <a:pt x="143" y="209"/>
                  </a:lnTo>
                  <a:lnTo>
                    <a:pt x="137" y="199"/>
                  </a:lnTo>
                  <a:lnTo>
                    <a:pt x="134" y="188"/>
                  </a:lnTo>
                  <a:lnTo>
                    <a:pt x="131" y="179"/>
                  </a:lnTo>
                  <a:lnTo>
                    <a:pt x="129" y="168"/>
                  </a:lnTo>
                  <a:lnTo>
                    <a:pt x="128" y="158"/>
                  </a:lnTo>
                  <a:lnTo>
                    <a:pt x="128" y="147"/>
                  </a:lnTo>
                  <a:lnTo>
                    <a:pt x="128" y="147"/>
                  </a:lnTo>
                  <a:lnTo>
                    <a:pt x="129" y="138"/>
                  </a:lnTo>
                  <a:lnTo>
                    <a:pt x="130" y="128"/>
                  </a:lnTo>
                  <a:lnTo>
                    <a:pt x="132" y="119"/>
                  </a:lnTo>
                  <a:lnTo>
                    <a:pt x="135" y="110"/>
                  </a:lnTo>
                  <a:lnTo>
                    <a:pt x="140" y="102"/>
                  </a:lnTo>
                  <a:lnTo>
                    <a:pt x="144" y="93"/>
                  </a:lnTo>
                  <a:lnTo>
                    <a:pt x="150" y="87"/>
                  </a:lnTo>
                  <a:lnTo>
                    <a:pt x="156" y="79"/>
                  </a:lnTo>
                  <a:lnTo>
                    <a:pt x="162" y="74"/>
                  </a:lnTo>
                  <a:lnTo>
                    <a:pt x="170" y="69"/>
                  </a:lnTo>
                  <a:lnTo>
                    <a:pt x="177" y="63"/>
                  </a:lnTo>
                  <a:lnTo>
                    <a:pt x="186" y="60"/>
                  </a:lnTo>
                  <a:lnTo>
                    <a:pt x="195" y="57"/>
                  </a:lnTo>
                  <a:lnTo>
                    <a:pt x="203" y="55"/>
                  </a:lnTo>
                  <a:lnTo>
                    <a:pt x="212" y="52"/>
                  </a:lnTo>
                  <a:lnTo>
                    <a:pt x="221" y="52"/>
                  </a:lnTo>
                  <a:lnTo>
                    <a:pt x="221" y="52"/>
                  </a:lnTo>
                  <a:close/>
                  <a:moveTo>
                    <a:pt x="817" y="106"/>
                  </a:moveTo>
                  <a:lnTo>
                    <a:pt x="817" y="106"/>
                  </a:lnTo>
                  <a:lnTo>
                    <a:pt x="814" y="103"/>
                  </a:lnTo>
                  <a:lnTo>
                    <a:pt x="812" y="101"/>
                  </a:lnTo>
                  <a:lnTo>
                    <a:pt x="810" y="98"/>
                  </a:lnTo>
                  <a:lnTo>
                    <a:pt x="807" y="97"/>
                  </a:lnTo>
                  <a:lnTo>
                    <a:pt x="799" y="94"/>
                  </a:lnTo>
                  <a:lnTo>
                    <a:pt x="791" y="94"/>
                  </a:lnTo>
                  <a:lnTo>
                    <a:pt x="783" y="97"/>
                  </a:lnTo>
                  <a:lnTo>
                    <a:pt x="776" y="100"/>
                  </a:lnTo>
                  <a:lnTo>
                    <a:pt x="773" y="102"/>
                  </a:lnTo>
                  <a:lnTo>
                    <a:pt x="771" y="105"/>
                  </a:lnTo>
                  <a:lnTo>
                    <a:pt x="770" y="108"/>
                  </a:lnTo>
                  <a:lnTo>
                    <a:pt x="769" y="113"/>
                  </a:lnTo>
                  <a:lnTo>
                    <a:pt x="769" y="113"/>
                  </a:lnTo>
                  <a:lnTo>
                    <a:pt x="770" y="154"/>
                  </a:lnTo>
                  <a:lnTo>
                    <a:pt x="773" y="186"/>
                  </a:lnTo>
                  <a:lnTo>
                    <a:pt x="778" y="218"/>
                  </a:lnTo>
                  <a:lnTo>
                    <a:pt x="784" y="255"/>
                  </a:lnTo>
                  <a:lnTo>
                    <a:pt x="784" y="255"/>
                  </a:lnTo>
                  <a:lnTo>
                    <a:pt x="787" y="263"/>
                  </a:lnTo>
                  <a:lnTo>
                    <a:pt x="792" y="270"/>
                  </a:lnTo>
                  <a:lnTo>
                    <a:pt x="797" y="278"/>
                  </a:lnTo>
                  <a:lnTo>
                    <a:pt x="805" y="283"/>
                  </a:lnTo>
                  <a:lnTo>
                    <a:pt x="812" y="287"/>
                  </a:lnTo>
                  <a:lnTo>
                    <a:pt x="821" y="291"/>
                  </a:lnTo>
                  <a:lnTo>
                    <a:pt x="824" y="291"/>
                  </a:lnTo>
                  <a:lnTo>
                    <a:pt x="828" y="291"/>
                  </a:lnTo>
                  <a:lnTo>
                    <a:pt x="832" y="290"/>
                  </a:lnTo>
                  <a:lnTo>
                    <a:pt x="835" y="287"/>
                  </a:lnTo>
                  <a:lnTo>
                    <a:pt x="835" y="287"/>
                  </a:lnTo>
                  <a:lnTo>
                    <a:pt x="875" y="258"/>
                  </a:lnTo>
                  <a:lnTo>
                    <a:pt x="910" y="230"/>
                  </a:lnTo>
                  <a:lnTo>
                    <a:pt x="942" y="202"/>
                  </a:lnTo>
                  <a:lnTo>
                    <a:pt x="972" y="175"/>
                  </a:lnTo>
                  <a:lnTo>
                    <a:pt x="1001" y="146"/>
                  </a:lnTo>
                  <a:lnTo>
                    <a:pt x="1031" y="117"/>
                  </a:lnTo>
                  <a:lnTo>
                    <a:pt x="1099" y="50"/>
                  </a:lnTo>
                  <a:lnTo>
                    <a:pt x="1099" y="50"/>
                  </a:lnTo>
                  <a:lnTo>
                    <a:pt x="1103" y="45"/>
                  </a:lnTo>
                  <a:lnTo>
                    <a:pt x="1104" y="39"/>
                  </a:lnTo>
                  <a:lnTo>
                    <a:pt x="1103" y="35"/>
                  </a:lnTo>
                  <a:lnTo>
                    <a:pt x="1101" y="32"/>
                  </a:lnTo>
                  <a:lnTo>
                    <a:pt x="1097" y="30"/>
                  </a:lnTo>
                  <a:lnTo>
                    <a:pt x="1093" y="29"/>
                  </a:lnTo>
                  <a:lnTo>
                    <a:pt x="1087" y="29"/>
                  </a:lnTo>
                  <a:lnTo>
                    <a:pt x="1082" y="32"/>
                  </a:lnTo>
                  <a:lnTo>
                    <a:pt x="1082" y="32"/>
                  </a:lnTo>
                  <a:lnTo>
                    <a:pt x="1047" y="55"/>
                  </a:lnTo>
                  <a:lnTo>
                    <a:pt x="1016" y="75"/>
                  </a:lnTo>
                  <a:lnTo>
                    <a:pt x="960" y="110"/>
                  </a:lnTo>
                  <a:lnTo>
                    <a:pt x="905" y="142"/>
                  </a:lnTo>
                  <a:lnTo>
                    <a:pt x="841" y="181"/>
                  </a:lnTo>
                  <a:lnTo>
                    <a:pt x="841" y="181"/>
                  </a:lnTo>
                  <a:lnTo>
                    <a:pt x="832" y="160"/>
                  </a:lnTo>
                  <a:lnTo>
                    <a:pt x="825" y="142"/>
                  </a:lnTo>
                  <a:lnTo>
                    <a:pt x="817" y="106"/>
                  </a:lnTo>
                  <a:lnTo>
                    <a:pt x="817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22"/>
            <p:cNvSpPr>
              <a:spLocks/>
            </p:cNvSpPr>
            <p:nvPr/>
          </p:nvSpPr>
          <p:spPr bwMode="auto">
            <a:xfrm>
              <a:off x="8340304" y="4702954"/>
              <a:ext cx="547015" cy="547015"/>
            </a:xfrm>
            <a:custGeom>
              <a:avLst/>
              <a:gdLst>
                <a:gd name="T0" fmla="*/ 497 w 1104"/>
                <a:gd name="T1" fmla="*/ 19 h 1104"/>
                <a:gd name="T2" fmla="*/ 458 w 1104"/>
                <a:gd name="T3" fmla="*/ 82 h 1104"/>
                <a:gd name="T4" fmla="*/ 469 w 1104"/>
                <a:gd name="T5" fmla="*/ 155 h 1104"/>
                <a:gd name="T6" fmla="*/ 526 w 1104"/>
                <a:gd name="T7" fmla="*/ 217 h 1104"/>
                <a:gd name="T8" fmla="*/ 591 w 1104"/>
                <a:gd name="T9" fmla="*/ 212 h 1104"/>
                <a:gd name="T10" fmla="*/ 640 w 1104"/>
                <a:gd name="T11" fmla="*/ 141 h 1104"/>
                <a:gd name="T12" fmla="*/ 642 w 1104"/>
                <a:gd name="T13" fmla="*/ 69 h 1104"/>
                <a:gd name="T14" fmla="*/ 596 w 1104"/>
                <a:gd name="T15" fmla="*/ 11 h 1104"/>
                <a:gd name="T16" fmla="*/ 615 w 1104"/>
                <a:gd name="T17" fmla="*/ 264 h 1104"/>
                <a:gd name="T18" fmla="*/ 708 w 1104"/>
                <a:gd name="T19" fmla="*/ 272 h 1104"/>
                <a:gd name="T20" fmla="*/ 741 w 1104"/>
                <a:gd name="T21" fmla="*/ 304 h 1104"/>
                <a:gd name="T22" fmla="*/ 749 w 1104"/>
                <a:gd name="T23" fmla="*/ 469 h 1104"/>
                <a:gd name="T24" fmla="*/ 371 w 1104"/>
                <a:gd name="T25" fmla="*/ 478 h 1104"/>
                <a:gd name="T26" fmla="*/ 347 w 1104"/>
                <a:gd name="T27" fmla="*/ 447 h 1104"/>
                <a:gd name="T28" fmla="*/ 372 w 1104"/>
                <a:gd name="T29" fmla="*/ 289 h 1104"/>
                <a:gd name="T30" fmla="*/ 476 w 1104"/>
                <a:gd name="T31" fmla="*/ 257 h 1104"/>
                <a:gd name="T32" fmla="*/ 194 w 1104"/>
                <a:gd name="T33" fmla="*/ 557 h 1104"/>
                <a:gd name="T34" fmla="*/ 131 w 1104"/>
                <a:gd name="T35" fmla="*/ 594 h 1104"/>
                <a:gd name="T36" fmla="*/ 110 w 1104"/>
                <a:gd name="T37" fmla="*/ 658 h 1104"/>
                <a:gd name="T38" fmla="*/ 140 w 1104"/>
                <a:gd name="T39" fmla="*/ 740 h 1104"/>
                <a:gd name="T40" fmla="*/ 208 w 1104"/>
                <a:gd name="T41" fmla="*/ 779 h 1104"/>
                <a:gd name="T42" fmla="*/ 268 w 1104"/>
                <a:gd name="T43" fmla="*/ 746 h 1104"/>
                <a:gd name="T44" fmla="*/ 301 w 1104"/>
                <a:gd name="T45" fmla="*/ 665 h 1104"/>
                <a:gd name="T46" fmla="*/ 285 w 1104"/>
                <a:gd name="T47" fmla="*/ 599 h 1104"/>
                <a:gd name="T48" fmla="*/ 223 w 1104"/>
                <a:gd name="T49" fmla="*/ 558 h 1104"/>
                <a:gd name="T50" fmla="*/ 277 w 1104"/>
                <a:gd name="T51" fmla="*/ 814 h 1104"/>
                <a:gd name="T52" fmla="*/ 382 w 1104"/>
                <a:gd name="T53" fmla="*/ 840 h 1104"/>
                <a:gd name="T54" fmla="*/ 412 w 1104"/>
                <a:gd name="T55" fmla="*/ 1009 h 1104"/>
                <a:gd name="T56" fmla="*/ 400 w 1104"/>
                <a:gd name="T57" fmla="*/ 1097 h 1104"/>
                <a:gd name="T58" fmla="*/ 21 w 1104"/>
                <a:gd name="T59" fmla="*/ 1102 h 1104"/>
                <a:gd name="T60" fmla="*/ 1 w 1104"/>
                <a:gd name="T61" fmla="*/ 1054 h 1104"/>
                <a:gd name="T62" fmla="*/ 21 w 1104"/>
                <a:gd name="T63" fmla="*/ 851 h 1104"/>
                <a:gd name="T64" fmla="*/ 126 w 1104"/>
                <a:gd name="T65" fmla="*/ 813 h 1104"/>
                <a:gd name="T66" fmla="*/ 526 w 1104"/>
                <a:gd name="T67" fmla="*/ 557 h 1104"/>
                <a:gd name="T68" fmla="*/ 552 w 1104"/>
                <a:gd name="T69" fmla="*/ 531 h 1104"/>
                <a:gd name="T70" fmla="*/ 578 w 1104"/>
                <a:gd name="T71" fmla="*/ 551 h 1104"/>
                <a:gd name="T72" fmla="*/ 689 w 1104"/>
                <a:gd name="T73" fmla="*/ 738 h 1104"/>
                <a:gd name="T74" fmla="*/ 676 w 1104"/>
                <a:gd name="T75" fmla="*/ 768 h 1104"/>
                <a:gd name="T76" fmla="*/ 453 w 1104"/>
                <a:gd name="T77" fmla="*/ 767 h 1104"/>
                <a:gd name="T78" fmla="*/ 417 w 1104"/>
                <a:gd name="T79" fmla="*/ 757 h 1104"/>
                <a:gd name="T80" fmla="*/ 423 w 1104"/>
                <a:gd name="T81" fmla="*/ 725 h 1104"/>
                <a:gd name="T82" fmla="*/ 876 w 1104"/>
                <a:gd name="T83" fmla="*/ 559 h 1104"/>
                <a:gd name="T84" fmla="*/ 817 w 1104"/>
                <a:gd name="T85" fmla="*/ 602 h 1104"/>
                <a:gd name="T86" fmla="*/ 803 w 1104"/>
                <a:gd name="T87" fmla="*/ 669 h 1104"/>
                <a:gd name="T88" fmla="*/ 839 w 1104"/>
                <a:gd name="T89" fmla="*/ 748 h 1104"/>
                <a:gd name="T90" fmla="*/ 900 w 1104"/>
                <a:gd name="T91" fmla="*/ 779 h 1104"/>
                <a:gd name="T92" fmla="*/ 967 w 1104"/>
                <a:gd name="T93" fmla="*/ 738 h 1104"/>
                <a:gd name="T94" fmla="*/ 994 w 1104"/>
                <a:gd name="T95" fmla="*/ 655 h 1104"/>
                <a:gd name="T96" fmla="*/ 970 w 1104"/>
                <a:gd name="T97" fmla="*/ 591 h 1104"/>
                <a:gd name="T98" fmla="*/ 905 w 1104"/>
                <a:gd name="T99" fmla="*/ 557 h 1104"/>
                <a:gd name="T100" fmla="*/ 973 w 1104"/>
                <a:gd name="T101" fmla="*/ 813 h 1104"/>
                <a:gd name="T102" fmla="*/ 1078 w 1104"/>
                <a:gd name="T103" fmla="*/ 845 h 1104"/>
                <a:gd name="T104" fmla="*/ 1104 w 1104"/>
                <a:gd name="T105" fmla="*/ 1032 h 1104"/>
                <a:gd name="T106" fmla="*/ 1087 w 1104"/>
                <a:gd name="T107" fmla="*/ 1100 h 1104"/>
                <a:gd name="T108" fmla="*/ 708 w 1104"/>
                <a:gd name="T109" fmla="*/ 1100 h 1104"/>
                <a:gd name="T110" fmla="*/ 692 w 1104"/>
                <a:gd name="T111" fmla="*/ 1032 h 1104"/>
                <a:gd name="T112" fmla="*/ 717 w 1104"/>
                <a:gd name="T113" fmla="*/ 845 h 1104"/>
                <a:gd name="T114" fmla="*/ 822 w 1104"/>
                <a:gd name="T115" fmla="*/ 81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4" h="1104">
                  <a:moveTo>
                    <a:pt x="550" y="0"/>
                  </a:moveTo>
                  <a:lnTo>
                    <a:pt x="550" y="0"/>
                  </a:lnTo>
                  <a:lnTo>
                    <a:pt x="540" y="1"/>
                  </a:lnTo>
                  <a:lnTo>
                    <a:pt x="530" y="2"/>
                  </a:lnTo>
                  <a:lnTo>
                    <a:pt x="522" y="6"/>
                  </a:lnTo>
                  <a:lnTo>
                    <a:pt x="513" y="9"/>
                  </a:lnTo>
                  <a:lnTo>
                    <a:pt x="504" y="13"/>
                  </a:lnTo>
                  <a:lnTo>
                    <a:pt x="497" y="19"/>
                  </a:lnTo>
                  <a:lnTo>
                    <a:pt x="489" y="24"/>
                  </a:lnTo>
                  <a:lnTo>
                    <a:pt x="483" y="31"/>
                  </a:lnTo>
                  <a:lnTo>
                    <a:pt x="478" y="38"/>
                  </a:lnTo>
                  <a:lnTo>
                    <a:pt x="472" y="47"/>
                  </a:lnTo>
                  <a:lnTo>
                    <a:pt x="467" y="54"/>
                  </a:lnTo>
                  <a:lnTo>
                    <a:pt x="463" y="64"/>
                  </a:lnTo>
                  <a:lnTo>
                    <a:pt x="460" y="72"/>
                  </a:lnTo>
                  <a:lnTo>
                    <a:pt x="458" y="82"/>
                  </a:lnTo>
                  <a:lnTo>
                    <a:pt x="457" y="92"/>
                  </a:lnTo>
                  <a:lnTo>
                    <a:pt x="456" y="103"/>
                  </a:lnTo>
                  <a:lnTo>
                    <a:pt x="456" y="103"/>
                  </a:lnTo>
                  <a:lnTo>
                    <a:pt x="457" y="113"/>
                  </a:lnTo>
                  <a:lnTo>
                    <a:pt x="458" y="124"/>
                  </a:lnTo>
                  <a:lnTo>
                    <a:pt x="461" y="134"/>
                  </a:lnTo>
                  <a:lnTo>
                    <a:pt x="465" y="145"/>
                  </a:lnTo>
                  <a:lnTo>
                    <a:pt x="469" y="155"/>
                  </a:lnTo>
                  <a:lnTo>
                    <a:pt x="474" y="165"/>
                  </a:lnTo>
                  <a:lnTo>
                    <a:pt x="480" y="175"/>
                  </a:lnTo>
                  <a:lnTo>
                    <a:pt x="486" y="185"/>
                  </a:lnTo>
                  <a:lnTo>
                    <a:pt x="493" y="192"/>
                  </a:lnTo>
                  <a:lnTo>
                    <a:pt x="500" y="200"/>
                  </a:lnTo>
                  <a:lnTo>
                    <a:pt x="508" y="207"/>
                  </a:lnTo>
                  <a:lnTo>
                    <a:pt x="516" y="213"/>
                  </a:lnTo>
                  <a:lnTo>
                    <a:pt x="526" y="217"/>
                  </a:lnTo>
                  <a:lnTo>
                    <a:pt x="535" y="220"/>
                  </a:lnTo>
                  <a:lnTo>
                    <a:pt x="544" y="222"/>
                  </a:lnTo>
                  <a:lnTo>
                    <a:pt x="554" y="223"/>
                  </a:lnTo>
                  <a:lnTo>
                    <a:pt x="554" y="223"/>
                  </a:lnTo>
                  <a:lnTo>
                    <a:pt x="564" y="222"/>
                  </a:lnTo>
                  <a:lnTo>
                    <a:pt x="573" y="220"/>
                  </a:lnTo>
                  <a:lnTo>
                    <a:pt x="582" y="216"/>
                  </a:lnTo>
                  <a:lnTo>
                    <a:pt x="591" y="212"/>
                  </a:lnTo>
                  <a:lnTo>
                    <a:pt x="599" y="205"/>
                  </a:lnTo>
                  <a:lnTo>
                    <a:pt x="607" y="198"/>
                  </a:lnTo>
                  <a:lnTo>
                    <a:pt x="614" y="190"/>
                  </a:lnTo>
                  <a:lnTo>
                    <a:pt x="621" y="181"/>
                  </a:lnTo>
                  <a:lnTo>
                    <a:pt x="627" y="172"/>
                  </a:lnTo>
                  <a:lnTo>
                    <a:pt x="633" y="162"/>
                  </a:lnTo>
                  <a:lnTo>
                    <a:pt x="637" y="152"/>
                  </a:lnTo>
                  <a:lnTo>
                    <a:pt x="640" y="141"/>
                  </a:lnTo>
                  <a:lnTo>
                    <a:pt x="644" y="131"/>
                  </a:lnTo>
                  <a:lnTo>
                    <a:pt x="646" y="120"/>
                  </a:lnTo>
                  <a:lnTo>
                    <a:pt x="647" y="109"/>
                  </a:lnTo>
                  <a:lnTo>
                    <a:pt x="648" y="98"/>
                  </a:lnTo>
                  <a:lnTo>
                    <a:pt x="648" y="98"/>
                  </a:lnTo>
                  <a:lnTo>
                    <a:pt x="647" y="89"/>
                  </a:lnTo>
                  <a:lnTo>
                    <a:pt x="646" y="79"/>
                  </a:lnTo>
                  <a:lnTo>
                    <a:pt x="642" y="69"/>
                  </a:lnTo>
                  <a:lnTo>
                    <a:pt x="639" y="60"/>
                  </a:lnTo>
                  <a:lnTo>
                    <a:pt x="635" y="51"/>
                  </a:lnTo>
                  <a:lnTo>
                    <a:pt x="631" y="43"/>
                  </a:lnTo>
                  <a:lnTo>
                    <a:pt x="624" y="36"/>
                  </a:lnTo>
                  <a:lnTo>
                    <a:pt x="619" y="28"/>
                  </a:lnTo>
                  <a:lnTo>
                    <a:pt x="611" y="22"/>
                  </a:lnTo>
                  <a:lnTo>
                    <a:pt x="604" y="16"/>
                  </a:lnTo>
                  <a:lnTo>
                    <a:pt x="596" y="11"/>
                  </a:lnTo>
                  <a:lnTo>
                    <a:pt x="587" y="8"/>
                  </a:lnTo>
                  <a:lnTo>
                    <a:pt x="579" y="5"/>
                  </a:lnTo>
                  <a:lnTo>
                    <a:pt x="569" y="2"/>
                  </a:lnTo>
                  <a:lnTo>
                    <a:pt x="559" y="0"/>
                  </a:lnTo>
                  <a:lnTo>
                    <a:pt x="550" y="0"/>
                  </a:lnTo>
                  <a:lnTo>
                    <a:pt x="550" y="0"/>
                  </a:lnTo>
                  <a:close/>
                  <a:moveTo>
                    <a:pt x="552" y="354"/>
                  </a:moveTo>
                  <a:lnTo>
                    <a:pt x="615" y="264"/>
                  </a:lnTo>
                  <a:lnTo>
                    <a:pt x="615" y="264"/>
                  </a:lnTo>
                  <a:lnTo>
                    <a:pt x="619" y="261"/>
                  </a:lnTo>
                  <a:lnTo>
                    <a:pt x="623" y="258"/>
                  </a:lnTo>
                  <a:lnTo>
                    <a:pt x="627" y="257"/>
                  </a:lnTo>
                  <a:lnTo>
                    <a:pt x="632" y="257"/>
                  </a:lnTo>
                  <a:lnTo>
                    <a:pt x="700" y="270"/>
                  </a:lnTo>
                  <a:lnTo>
                    <a:pt x="700" y="270"/>
                  </a:lnTo>
                  <a:lnTo>
                    <a:pt x="708" y="272"/>
                  </a:lnTo>
                  <a:lnTo>
                    <a:pt x="716" y="275"/>
                  </a:lnTo>
                  <a:lnTo>
                    <a:pt x="722" y="279"/>
                  </a:lnTo>
                  <a:lnTo>
                    <a:pt x="728" y="284"/>
                  </a:lnTo>
                  <a:lnTo>
                    <a:pt x="732" y="289"/>
                  </a:lnTo>
                  <a:lnTo>
                    <a:pt x="736" y="295"/>
                  </a:lnTo>
                  <a:lnTo>
                    <a:pt x="738" y="300"/>
                  </a:lnTo>
                  <a:lnTo>
                    <a:pt x="741" y="304"/>
                  </a:lnTo>
                  <a:lnTo>
                    <a:pt x="741" y="304"/>
                  </a:lnTo>
                  <a:lnTo>
                    <a:pt x="751" y="387"/>
                  </a:lnTo>
                  <a:lnTo>
                    <a:pt x="755" y="419"/>
                  </a:lnTo>
                  <a:lnTo>
                    <a:pt x="757" y="447"/>
                  </a:lnTo>
                  <a:lnTo>
                    <a:pt x="757" y="447"/>
                  </a:lnTo>
                  <a:lnTo>
                    <a:pt x="757" y="453"/>
                  </a:lnTo>
                  <a:lnTo>
                    <a:pt x="756" y="458"/>
                  </a:lnTo>
                  <a:lnTo>
                    <a:pt x="752" y="465"/>
                  </a:lnTo>
                  <a:lnTo>
                    <a:pt x="749" y="469"/>
                  </a:lnTo>
                  <a:lnTo>
                    <a:pt x="749" y="469"/>
                  </a:lnTo>
                  <a:lnTo>
                    <a:pt x="744" y="474"/>
                  </a:lnTo>
                  <a:lnTo>
                    <a:pt x="738" y="477"/>
                  </a:lnTo>
                  <a:lnTo>
                    <a:pt x="733" y="478"/>
                  </a:lnTo>
                  <a:lnTo>
                    <a:pt x="727" y="479"/>
                  </a:lnTo>
                  <a:lnTo>
                    <a:pt x="377" y="479"/>
                  </a:lnTo>
                  <a:lnTo>
                    <a:pt x="377" y="479"/>
                  </a:lnTo>
                  <a:lnTo>
                    <a:pt x="371" y="478"/>
                  </a:lnTo>
                  <a:lnTo>
                    <a:pt x="365" y="477"/>
                  </a:lnTo>
                  <a:lnTo>
                    <a:pt x="360" y="474"/>
                  </a:lnTo>
                  <a:lnTo>
                    <a:pt x="355" y="469"/>
                  </a:lnTo>
                  <a:lnTo>
                    <a:pt x="355" y="469"/>
                  </a:lnTo>
                  <a:lnTo>
                    <a:pt x="351" y="465"/>
                  </a:lnTo>
                  <a:lnTo>
                    <a:pt x="348" y="458"/>
                  </a:lnTo>
                  <a:lnTo>
                    <a:pt x="347" y="453"/>
                  </a:lnTo>
                  <a:lnTo>
                    <a:pt x="347" y="447"/>
                  </a:lnTo>
                  <a:lnTo>
                    <a:pt x="347" y="447"/>
                  </a:lnTo>
                  <a:lnTo>
                    <a:pt x="349" y="419"/>
                  </a:lnTo>
                  <a:lnTo>
                    <a:pt x="352" y="387"/>
                  </a:lnTo>
                  <a:lnTo>
                    <a:pt x="363" y="304"/>
                  </a:lnTo>
                  <a:lnTo>
                    <a:pt x="363" y="304"/>
                  </a:lnTo>
                  <a:lnTo>
                    <a:pt x="365" y="300"/>
                  </a:lnTo>
                  <a:lnTo>
                    <a:pt x="368" y="295"/>
                  </a:lnTo>
                  <a:lnTo>
                    <a:pt x="372" y="289"/>
                  </a:lnTo>
                  <a:lnTo>
                    <a:pt x="376" y="284"/>
                  </a:lnTo>
                  <a:lnTo>
                    <a:pt x="382" y="279"/>
                  </a:lnTo>
                  <a:lnTo>
                    <a:pt x="388" y="275"/>
                  </a:lnTo>
                  <a:lnTo>
                    <a:pt x="396" y="272"/>
                  </a:lnTo>
                  <a:lnTo>
                    <a:pt x="404" y="270"/>
                  </a:lnTo>
                  <a:lnTo>
                    <a:pt x="472" y="257"/>
                  </a:lnTo>
                  <a:lnTo>
                    <a:pt x="472" y="257"/>
                  </a:lnTo>
                  <a:lnTo>
                    <a:pt x="476" y="257"/>
                  </a:lnTo>
                  <a:lnTo>
                    <a:pt x="481" y="258"/>
                  </a:lnTo>
                  <a:lnTo>
                    <a:pt x="485" y="261"/>
                  </a:lnTo>
                  <a:lnTo>
                    <a:pt x="488" y="264"/>
                  </a:lnTo>
                  <a:lnTo>
                    <a:pt x="552" y="354"/>
                  </a:lnTo>
                  <a:lnTo>
                    <a:pt x="552" y="354"/>
                  </a:lnTo>
                  <a:close/>
                  <a:moveTo>
                    <a:pt x="204" y="557"/>
                  </a:moveTo>
                  <a:lnTo>
                    <a:pt x="204" y="557"/>
                  </a:lnTo>
                  <a:lnTo>
                    <a:pt x="194" y="557"/>
                  </a:lnTo>
                  <a:lnTo>
                    <a:pt x="185" y="559"/>
                  </a:lnTo>
                  <a:lnTo>
                    <a:pt x="176" y="561"/>
                  </a:lnTo>
                  <a:lnTo>
                    <a:pt x="167" y="565"/>
                  </a:lnTo>
                  <a:lnTo>
                    <a:pt x="158" y="569"/>
                  </a:lnTo>
                  <a:lnTo>
                    <a:pt x="151" y="574"/>
                  </a:lnTo>
                  <a:lnTo>
                    <a:pt x="143" y="580"/>
                  </a:lnTo>
                  <a:lnTo>
                    <a:pt x="137" y="587"/>
                  </a:lnTo>
                  <a:lnTo>
                    <a:pt x="131" y="594"/>
                  </a:lnTo>
                  <a:lnTo>
                    <a:pt x="126" y="602"/>
                  </a:lnTo>
                  <a:lnTo>
                    <a:pt x="121" y="610"/>
                  </a:lnTo>
                  <a:lnTo>
                    <a:pt x="117" y="619"/>
                  </a:lnTo>
                  <a:lnTo>
                    <a:pt x="114" y="629"/>
                  </a:lnTo>
                  <a:lnTo>
                    <a:pt x="112" y="638"/>
                  </a:lnTo>
                  <a:lnTo>
                    <a:pt x="111" y="648"/>
                  </a:lnTo>
                  <a:lnTo>
                    <a:pt x="110" y="658"/>
                  </a:lnTo>
                  <a:lnTo>
                    <a:pt x="110" y="658"/>
                  </a:lnTo>
                  <a:lnTo>
                    <a:pt x="111" y="669"/>
                  </a:lnTo>
                  <a:lnTo>
                    <a:pt x="113" y="679"/>
                  </a:lnTo>
                  <a:lnTo>
                    <a:pt x="115" y="690"/>
                  </a:lnTo>
                  <a:lnTo>
                    <a:pt x="119" y="701"/>
                  </a:lnTo>
                  <a:lnTo>
                    <a:pt x="123" y="711"/>
                  </a:lnTo>
                  <a:lnTo>
                    <a:pt x="128" y="721"/>
                  </a:lnTo>
                  <a:lnTo>
                    <a:pt x="134" y="731"/>
                  </a:lnTo>
                  <a:lnTo>
                    <a:pt x="140" y="740"/>
                  </a:lnTo>
                  <a:lnTo>
                    <a:pt x="147" y="748"/>
                  </a:lnTo>
                  <a:lnTo>
                    <a:pt x="154" y="756"/>
                  </a:lnTo>
                  <a:lnTo>
                    <a:pt x="163" y="762"/>
                  </a:lnTo>
                  <a:lnTo>
                    <a:pt x="170" y="769"/>
                  </a:lnTo>
                  <a:lnTo>
                    <a:pt x="180" y="773"/>
                  </a:lnTo>
                  <a:lnTo>
                    <a:pt x="189" y="776"/>
                  </a:lnTo>
                  <a:lnTo>
                    <a:pt x="198" y="779"/>
                  </a:lnTo>
                  <a:lnTo>
                    <a:pt x="208" y="779"/>
                  </a:lnTo>
                  <a:lnTo>
                    <a:pt x="208" y="779"/>
                  </a:lnTo>
                  <a:lnTo>
                    <a:pt x="218" y="779"/>
                  </a:lnTo>
                  <a:lnTo>
                    <a:pt x="227" y="775"/>
                  </a:lnTo>
                  <a:lnTo>
                    <a:pt x="236" y="772"/>
                  </a:lnTo>
                  <a:lnTo>
                    <a:pt x="245" y="767"/>
                  </a:lnTo>
                  <a:lnTo>
                    <a:pt x="253" y="761"/>
                  </a:lnTo>
                  <a:lnTo>
                    <a:pt x="261" y="754"/>
                  </a:lnTo>
                  <a:lnTo>
                    <a:pt x="268" y="746"/>
                  </a:lnTo>
                  <a:lnTo>
                    <a:pt x="275" y="738"/>
                  </a:lnTo>
                  <a:lnTo>
                    <a:pt x="281" y="728"/>
                  </a:lnTo>
                  <a:lnTo>
                    <a:pt x="287" y="718"/>
                  </a:lnTo>
                  <a:lnTo>
                    <a:pt x="291" y="707"/>
                  </a:lnTo>
                  <a:lnTo>
                    <a:pt x="294" y="698"/>
                  </a:lnTo>
                  <a:lnTo>
                    <a:pt x="297" y="687"/>
                  </a:lnTo>
                  <a:lnTo>
                    <a:pt x="300" y="676"/>
                  </a:lnTo>
                  <a:lnTo>
                    <a:pt x="301" y="665"/>
                  </a:lnTo>
                  <a:lnTo>
                    <a:pt x="302" y="655"/>
                  </a:lnTo>
                  <a:lnTo>
                    <a:pt x="302" y="655"/>
                  </a:lnTo>
                  <a:lnTo>
                    <a:pt x="301" y="644"/>
                  </a:lnTo>
                  <a:lnTo>
                    <a:pt x="300" y="634"/>
                  </a:lnTo>
                  <a:lnTo>
                    <a:pt x="296" y="624"/>
                  </a:lnTo>
                  <a:lnTo>
                    <a:pt x="293" y="616"/>
                  </a:lnTo>
                  <a:lnTo>
                    <a:pt x="289" y="607"/>
                  </a:lnTo>
                  <a:lnTo>
                    <a:pt x="285" y="599"/>
                  </a:lnTo>
                  <a:lnTo>
                    <a:pt x="278" y="591"/>
                  </a:lnTo>
                  <a:lnTo>
                    <a:pt x="273" y="585"/>
                  </a:lnTo>
                  <a:lnTo>
                    <a:pt x="265" y="578"/>
                  </a:lnTo>
                  <a:lnTo>
                    <a:pt x="258" y="572"/>
                  </a:lnTo>
                  <a:lnTo>
                    <a:pt x="250" y="567"/>
                  </a:lnTo>
                  <a:lnTo>
                    <a:pt x="241" y="563"/>
                  </a:lnTo>
                  <a:lnTo>
                    <a:pt x="233" y="560"/>
                  </a:lnTo>
                  <a:lnTo>
                    <a:pt x="223" y="558"/>
                  </a:lnTo>
                  <a:lnTo>
                    <a:pt x="213" y="557"/>
                  </a:lnTo>
                  <a:lnTo>
                    <a:pt x="204" y="557"/>
                  </a:lnTo>
                  <a:lnTo>
                    <a:pt x="204" y="557"/>
                  </a:lnTo>
                  <a:close/>
                  <a:moveTo>
                    <a:pt x="206" y="909"/>
                  </a:moveTo>
                  <a:lnTo>
                    <a:pt x="269" y="821"/>
                  </a:lnTo>
                  <a:lnTo>
                    <a:pt x="269" y="821"/>
                  </a:lnTo>
                  <a:lnTo>
                    <a:pt x="273" y="816"/>
                  </a:lnTo>
                  <a:lnTo>
                    <a:pt x="277" y="814"/>
                  </a:lnTo>
                  <a:lnTo>
                    <a:pt x="281" y="813"/>
                  </a:lnTo>
                  <a:lnTo>
                    <a:pt x="286" y="813"/>
                  </a:lnTo>
                  <a:lnTo>
                    <a:pt x="354" y="825"/>
                  </a:lnTo>
                  <a:lnTo>
                    <a:pt x="354" y="825"/>
                  </a:lnTo>
                  <a:lnTo>
                    <a:pt x="362" y="827"/>
                  </a:lnTo>
                  <a:lnTo>
                    <a:pt x="370" y="830"/>
                  </a:lnTo>
                  <a:lnTo>
                    <a:pt x="376" y="835"/>
                  </a:lnTo>
                  <a:lnTo>
                    <a:pt x="382" y="840"/>
                  </a:lnTo>
                  <a:lnTo>
                    <a:pt x="387" y="845"/>
                  </a:lnTo>
                  <a:lnTo>
                    <a:pt x="390" y="851"/>
                  </a:lnTo>
                  <a:lnTo>
                    <a:pt x="392" y="855"/>
                  </a:lnTo>
                  <a:lnTo>
                    <a:pt x="394" y="861"/>
                  </a:lnTo>
                  <a:lnTo>
                    <a:pt x="394" y="861"/>
                  </a:lnTo>
                  <a:lnTo>
                    <a:pt x="404" y="933"/>
                  </a:lnTo>
                  <a:lnTo>
                    <a:pt x="410" y="987"/>
                  </a:lnTo>
                  <a:lnTo>
                    <a:pt x="412" y="1009"/>
                  </a:lnTo>
                  <a:lnTo>
                    <a:pt x="412" y="1032"/>
                  </a:lnTo>
                  <a:lnTo>
                    <a:pt x="411" y="1054"/>
                  </a:lnTo>
                  <a:lnTo>
                    <a:pt x="410" y="1077"/>
                  </a:lnTo>
                  <a:lnTo>
                    <a:pt x="410" y="1077"/>
                  </a:lnTo>
                  <a:lnTo>
                    <a:pt x="409" y="1083"/>
                  </a:lnTo>
                  <a:lnTo>
                    <a:pt x="406" y="1088"/>
                  </a:lnTo>
                  <a:lnTo>
                    <a:pt x="403" y="1092"/>
                  </a:lnTo>
                  <a:lnTo>
                    <a:pt x="400" y="1097"/>
                  </a:lnTo>
                  <a:lnTo>
                    <a:pt x="396" y="1100"/>
                  </a:lnTo>
                  <a:lnTo>
                    <a:pt x="390" y="1102"/>
                  </a:lnTo>
                  <a:lnTo>
                    <a:pt x="385" y="1104"/>
                  </a:lnTo>
                  <a:lnTo>
                    <a:pt x="379" y="1104"/>
                  </a:lnTo>
                  <a:lnTo>
                    <a:pt x="32" y="1104"/>
                  </a:lnTo>
                  <a:lnTo>
                    <a:pt x="32" y="1104"/>
                  </a:lnTo>
                  <a:lnTo>
                    <a:pt x="27" y="1104"/>
                  </a:lnTo>
                  <a:lnTo>
                    <a:pt x="21" y="1102"/>
                  </a:lnTo>
                  <a:lnTo>
                    <a:pt x="17" y="1100"/>
                  </a:lnTo>
                  <a:lnTo>
                    <a:pt x="13" y="1097"/>
                  </a:lnTo>
                  <a:lnTo>
                    <a:pt x="9" y="1092"/>
                  </a:lnTo>
                  <a:lnTo>
                    <a:pt x="5" y="1088"/>
                  </a:lnTo>
                  <a:lnTo>
                    <a:pt x="4" y="1083"/>
                  </a:lnTo>
                  <a:lnTo>
                    <a:pt x="2" y="1077"/>
                  </a:lnTo>
                  <a:lnTo>
                    <a:pt x="2" y="1077"/>
                  </a:lnTo>
                  <a:lnTo>
                    <a:pt x="1" y="1054"/>
                  </a:lnTo>
                  <a:lnTo>
                    <a:pt x="0" y="1032"/>
                  </a:lnTo>
                  <a:lnTo>
                    <a:pt x="0" y="1009"/>
                  </a:lnTo>
                  <a:lnTo>
                    <a:pt x="2" y="987"/>
                  </a:lnTo>
                  <a:lnTo>
                    <a:pt x="9" y="933"/>
                  </a:lnTo>
                  <a:lnTo>
                    <a:pt x="17" y="861"/>
                  </a:lnTo>
                  <a:lnTo>
                    <a:pt x="17" y="861"/>
                  </a:lnTo>
                  <a:lnTo>
                    <a:pt x="19" y="855"/>
                  </a:lnTo>
                  <a:lnTo>
                    <a:pt x="21" y="851"/>
                  </a:lnTo>
                  <a:lnTo>
                    <a:pt x="26" y="845"/>
                  </a:lnTo>
                  <a:lnTo>
                    <a:pt x="30" y="840"/>
                  </a:lnTo>
                  <a:lnTo>
                    <a:pt x="35" y="835"/>
                  </a:lnTo>
                  <a:lnTo>
                    <a:pt x="42" y="830"/>
                  </a:lnTo>
                  <a:lnTo>
                    <a:pt x="50" y="827"/>
                  </a:lnTo>
                  <a:lnTo>
                    <a:pt x="58" y="825"/>
                  </a:lnTo>
                  <a:lnTo>
                    <a:pt x="126" y="813"/>
                  </a:lnTo>
                  <a:lnTo>
                    <a:pt x="126" y="813"/>
                  </a:lnTo>
                  <a:lnTo>
                    <a:pt x="130" y="813"/>
                  </a:lnTo>
                  <a:lnTo>
                    <a:pt x="136" y="814"/>
                  </a:lnTo>
                  <a:lnTo>
                    <a:pt x="139" y="816"/>
                  </a:lnTo>
                  <a:lnTo>
                    <a:pt x="142" y="821"/>
                  </a:lnTo>
                  <a:lnTo>
                    <a:pt x="206" y="909"/>
                  </a:lnTo>
                  <a:lnTo>
                    <a:pt x="206" y="909"/>
                  </a:lnTo>
                  <a:close/>
                  <a:moveTo>
                    <a:pt x="526" y="557"/>
                  </a:moveTo>
                  <a:lnTo>
                    <a:pt x="526" y="557"/>
                  </a:lnTo>
                  <a:lnTo>
                    <a:pt x="526" y="551"/>
                  </a:lnTo>
                  <a:lnTo>
                    <a:pt x="528" y="546"/>
                  </a:lnTo>
                  <a:lnTo>
                    <a:pt x="530" y="541"/>
                  </a:lnTo>
                  <a:lnTo>
                    <a:pt x="534" y="538"/>
                  </a:lnTo>
                  <a:lnTo>
                    <a:pt x="538" y="535"/>
                  </a:lnTo>
                  <a:lnTo>
                    <a:pt x="542" y="532"/>
                  </a:lnTo>
                  <a:lnTo>
                    <a:pt x="546" y="531"/>
                  </a:lnTo>
                  <a:lnTo>
                    <a:pt x="552" y="531"/>
                  </a:lnTo>
                  <a:lnTo>
                    <a:pt x="552" y="531"/>
                  </a:lnTo>
                  <a:lnTo>
                    <a:pt x="557" y="531"/>
                  </a:lnTo>
                  <a:lnTo>
                    <a:pt x="562" y="532"/>
                  </a:lnTo>
                  <a:lnTo>
                    <a:pt x="566" y="535"/>
                  </a:lnTo>
                  <a:lnTo>
                    <a:pt x="570" y="538"/>
                  </a:lnTo>
                  <a:lnTo>
                    <a:pt x="573" y="541"/>
                  </a:lnTo>
                  <a:lnTo>
                    <a:pt x="576" y="546"/>
                  </a:lnTo>
                  <a:lnTo>
                    <a:pt x="578" y="551"/>
                  </a:lnTo>
                  <a:lnTo>
                    <a:pt x="578" y="557"/>
                  </a:lnTo>
                  <a:lnTo>
                    <a:pt x="578" y="664"/>
                  </a:lnTo>
                  <a:lnTo>
                    <a:pt x="677" y="721"/>
                  </a:lnTo>
                  <a:lnTo>
                    <a:pt x="677" y="721"/>
                  </a:lnTo>
                  <a:lnTo>
                    <a:pt x="681" y="725"/>
                  </a:lnTo>
                  <a:lnTo>
                    <a:pt x="684" y="729"/>
                  </a:lnTo>
                  <a:lnTo>
                    <a:pt x="688" y="733"/>
                  </a:lnTo>
                  <a:lnTo>
                    <a:pt x="689" y="738"/>
                  </a:lnTo>
                  <a:lnTo>
                    <a:pt x="690" y="742"/>
                  </a:lnTo>
                  <a:lnTo>
                    <a:pt x="690" y="747"/>
                  </a:lnTo>
                  <a:lnTo>
                    <a:pt x="689" y="753"/>
                  </a:lnTo>
                  <a:lnTo>
                    <a:pt x="687" y="757"/>
                  </a:lnTo>
                  <a:lnTo>
                    <a:pt x="687" y="757"/>
                  </a:lnTo>
                  <a:lnTo>
                    <a:pt x="683" y="761"/>
                  </a:lnTo>
                  <a:lnTo>
                    <a:pt x="680" y="765"/>
                  </a:lnTo>
                  <a:lnTo>
                    <a:pt x="676" y="768"/>
                  </a:lnTo>
                  <a:lnTo>
                    <a:pt x="670" y="769"/>
                  </a:lnTo>
                  <a:lnTo>
                    <a:pt x="666" y="770"/>
                  </a:lnTo>
                  <a:lnTo>
                    <a:pt x="661" y="770"/>
                  </a:lnTo>
                  <a:lnTo>
                    <a:pt x="656" y="769"/>
                  </a:lnTo>
                  <a:lnTo>
                    <a:pt x="651" y="767"/>
                  </a:lnTo>
                  <a:lnTo>
                    <a:pt x="552" y="710"/>
                  </a:lnTo>
                  <a:lnTo>
                    <a:pt x="453" y="767"/>
                  </a:lnTo>
                  <a:lnTo>
                    <a:pt x="453" y="767"/>
                  </a:lnTo>
                  <a:lnTo>
                    <a:pt x="447" y="769"/>
                  </a:lnTo>
                  <a:lnTo>
                    <a:pt x="443" y="770"/>
                  </a:lnTo>
                  <a:lnTo>
                    <a:pt x="438" y="770"/>
                  </a:lnTo>
                  <a:lnTo>
                    <a:pt x="433" y="769"/>
                  </a:lnTo>
                  <a:lnTo>
                    <a:pt x="428" y="768"/>
                  </a:lnTo>
                  <a:lnTo>
                    <a:pt x="424" y="765"/>
                  </a:lnTo>
                  <a:lnTo>
                    <a:pt x="420" y="761"/>
                  </a:lnTo>
                  <a:lnTo>
                    <a:pt x="417" y="757"/>
                  </a:lnTo>
                  <a:lnTo>
                    <a:pt x="417" y="757"/>
                  </a:lnTo>
                  <a:lnTo>
                    <a:pt x="415" y="753"/>
                  </a:lnTo>
                  <a:lnTo>
                    <a:pt x="414" y="747"/>
                  </a:lnTo>
                  <a:lnTo>
                    <a:pt x="414" y="742"/>
                  </a:lnTo>
                  <a:lnTo>
                    <a:pt x="415" y="738"/>
                  </a:lnTo>
                  <a:lnTo>
                    <a:pt x="416" y="733"/>
                  </a:lnTo>
                  <a:lnTo>
                    <a:pt x="419" y="729"/>
                  </a:lnTo>
                  <a:lnTo>
                    <a:pt x="423" y="725"/>
                  </a:lnTo>
                  <a:lnTo>
                    <a:pt x="427" y="721"/>
                  </a:lnTo>
                  <a:lnTo>
                    <a:pt x="526" y="664"/>
                  </a:lnTo>
                  <a:lnTo>
                    <a:pt x="526" y="557"/>
                  </a:lnTo>
                  <a:lnTo>
                    <a:pt x="526" y="557"/>
                  </a:lnTo>
                  <a:close/>
                  <a:moveTo>
                    <a:pt x="896" y="557"/>
                  </a:moveTo>
                  <a:lnTo>
                    <a:pt x="896" y="557"/>
                  </a:lnTo>
                  <a:lnTo>
                    <a:pt x="886" y="557"/>
                  </a:lnTo>
                  <a:lnTo>
                    <a:pt x="876" y="559"/>
                  </a:lnTo>
                  <a:lnTo>
                    <a:pt x="868" y="561"/>
                  </a:lnTo>
                  <a:lnTo>
                    <a:pt x="859" y="565"/>
                  </a:lnTo>
                  <a:lnTo>
                    <a:pt x="851" y="569"/>
                  </a:lnTo>
                  <a:lnTo>
                    <a:pt x="843" y="574"/>
                  </a:lnTo>
                  <a:lnTo>
                    <a:pt x="835" y="580"/>
                  </a:lnTo>
                  <a:lnTo>
                    <a:pt x="829" y="587"/>
                  </a:lnTo>
                  <a:lnTo>
                    <a:pt x="822" y="594"/>
                  </a:lnTo>
                  <a:lnTo>
                    <a:pt x="817" y="602"/>
                  </a:lnTo>
                  <a:lnTo>
                    <a:pt x="813" y="610"/>
                  </a:lnTo>
                  <a:lnTo>
                    <a:pt x="810" y="619"/>
                  </a:lnTo>
                  <a:lnTo>
                    <a:pt x="806" y="629"/>
                  </a:lnTo>
                  <a:lnTo>
                    <a:pt x="804" y="638"/>
                  </a:lnTo>
                  <a:lnTo>
                    <a:pt x="803" y="648"/>
                  </a:lnTo>
                  <a:lnTo>
                    <a:pt x="802" y="658"/>
                  </a:lnTo>
                  <a:lnTo>
                    <a:pt x="802" y="658"/>
                  </a:lnTo>
                  <a:lnTo>
                    <a:pt x="803" y="669"/>
                  </a:lnTo>
                  <a:lnTo>
                    <a:pt x="804" y="679"/>
                  </a:lnTo>
                  <a:lnTo>
                    <a:pt x="807" y="690"/>
                  </a:lnTo>
                  <a:lnTo>
                    <a:pt x="811" y="701"/>
                  </a:lnTo>
                  <a:lnTo>
                    <a:pt x="815" y="711"/>
                  </a:lnTo>
                  <a:lnTo>
                    <a:pt x="819" y="721"/>
                  </a:lnTo>
                  <a:lnTo>
                    <a:pt x="826" y="731"/>
                  </a:lnTo>
                  <a:lnTo>
                    <a:pt x="832" y="740"/>
                  </a:lnTo>
                  <a:lnTo>
                    <a:pt x="839" y="748"/>
                  </a:lnTo>
                  <a:lnTo>
                    <a:pt x="846" y="756"/>
                  </a:lnTo>
                  <a:lnTo>
                    <a:pt x="854" y="762"/>
                  </a:lnTo>
                  <a:lnTo>
                    <a:pt x="862" y="769"/>
                  </a:lnTo>
                  <a:lnTo>
                    <a:pt x="872" y="773"/>
                  </a:lnTo>
                  <a:lnTo>
                    <a:pt x="881" y="776"/>
                  </a:lnTo>
                  <a:lnTo>
                    <a:pt x="890" y="779"/>
                  </a:lnTo>
                  <a:lnTo>
                    <a:pt x="900" y="779"/>
                  </a:lnTo>
                  <a:lnTo>
                    <a:pt x="900" y="779"/>
                  </a:lnTo>
                  <a:lnTo>
                    <a:pt x="910" y="779"/>
                  </a:lnTo>
                  <a:lnTo>
                    <a:pt x="920" y="775"/>
                  </a:lnTo>
                  <a:lnTo>
                    <a:pt x="928" y="772"/>
                  </a:lnTo>
                  <a:lnTo>
                    <a:pt x="937" y="767"/>
                  </a:lnTo>
                  <a:lnTo>
                    <a:pt x="945" y="761"/>
                  </a:lnTo>
                  <a:lnTo>
                    <a:pt x="953" y="754"/>
                  </a:lnTo>
                  <a:lnTo>
                    <a:pt x="960" y="746"/>
                  </a:lnTo>
                  <a:lnTo>
                    <a:pt x="967" y="738"/>
                  </a:lnTo>
                  <a:lnTo>
                    <a:pt x="973" y="728"/>
                  </a:lnTo>
                  <a:lnTo>
                    <a:pt x="979" y="718"/>
                  </a:lnTo>
                  <a:lnTo>
                    <a:pt x="983" y="707"/>
                  </a:lnTo>
                  <a:lnTo>
                    <a:pt x="986" y="698"/>
                  </a:lnTo>
                  <a:lnTo>
                    <a:pt x="990" y="687"/>
                  </a:lnTo>
                  <a:lnTo>
                    <a:pt x="992" y="676"/>
                  </a:lnTo>
                  <a:lnTo>
                    <a:pt x="993" y="665"/>
                  </a:lnTo>
                  <a:lnTo>
                    <a:pt x="994" y="655"/>
                  </a:lnTo>
                  <a:lnTo>
                    <a:pt x="994" y="655"/>
                  </a:lnTo>
                  <a:lnTo>
                    <a:pt x="993" y="644"/>
                  </a:lnTo>
                  <a:lnTo>
                    <a:pt x="991" y="634"/>
                  </a:lnTo>
                  <a:lnTo>
                    <a:pt x="989" y="624"/>
                  </a:lnTo>
                  <a:lnTo>
                    <a:pt x="985" y="616"/>
                  </a:lnTo>
                  <a:lnTo>
                    <a:pt x="981" y="607"/>
                  </a:lnTo>
                  <a:lnTo>
                    <a:pt x="977" y="599"/>
                  </a:lnTo>
                  <a:lnTo>
                    <a:pt x="970" y="591"/>
                  </a:lnTo>
                  <a:lnTo>
                    <a:pt x="964" y="585"/>
                  </a:lnTo>
                  <a:lnTo>
                    <a:pt x="957" y="578"/>
                  </a:lnTo>
                  <a:lnTo>
                    <a:pt x="950" y="572"/>
                  </a:lnTo>
                  <a:lnTo>
                    <a:pt x="942" y="567"/>
                  </a:lnTo>
                  <a:lnTo>
                    <a:pt x="934" y="563"/>
                  </a:lnTo>
                  <a:lnTo>
                    <a:pt x="925" y="560"/>
                  </a:lnTo>
                  <a:lnTo>
                    <a:pt x="915" y="558"/>
                  </a:lnTo>
                  <a:lnTo>
                    <a:pt x="905" y="557"/>
                  </a:lnTo>
                  <a:lnTo>
                    <a:pt x="896" y="557"/>
                  </a:lnTo>
                  <a:lnTo>
                    <a:pt x="896" y="557"/>
                  </a:lnTo>
                  <a:close/>
                  <a:moveTo>
                    <a:pt x="898" y="909"/>
                  </a:moveTo>
                  <a:lnTo>
                    <a:pt x="962" y="821"/>
                  </a:lnTo>
                  <a:lnTo>
                    <a:pt x="962" y="821"/>
                  </a:lnTo>
                  <a:lnTo>
                    <a:pt x="965" y="816"/>
                  </a:lnTo>
                  <a:lnTo>
                    <a:pt x="968" y="814"/>
                  </a:lnTo>
                  <a:lnTo>
                    <a:pt x="973" y="813"/>
                  </a:lnTo>
                  <a:lnTo>
                    <a:pt x="978" y="813"/>
                  </a:lnTo>
                  <a:lnTo>
                    <a:pt x="1046" y="825"/>
                  </a:lnTo>
                  <a:lnTo>
                    <a:pt x="1046" y="825"/>
                  </a:lnTo>
                  <a:lnTo>
                    <a:pt x="1054" y="827"/>
                  </a:lnTo>
                  <a:lnTo>
                    <a:pt x="1062" y="830"/>
                  </a:lnTo>
                  <a:lnTo>
                    <a:pt x="1068" y="835"/>
                  </a:lnTo>
                  <a:lnTo>
                    <a:pt x="1074" y="840"/>
                  </a:lnTo>
                  <a:lnTo>
                    <a:pt x="1078" y="845"/>
                  </a:lnTo>
                  <a:lnTo>
                    <a:pt x="1082" y="851"/>
                  </a:lnTo>
                  <a:lnTo>
                    <a:pt x="1084" y="855"/>
                  </a:lnTo>
                  <a:lnTo>
                    <a:pt x="1087" y="861"/>
                  </a:lnTo>
                  <a:lnTo>
                    <a:pt x="1087" y="861"/>
                  </a:lnTo>
                  <a:lnTo>
                    <a:pt x="1095" y="933"/>
                  </a:lnTo>
                  <a:lnTo>
                    <a:pt x="1102" y="987"/>
                  </a:lnTo>
                  <a:lnTo>
                    <a:pt x="1104" y="1009"/>
                  </a:lnTo>
                  <a:lnTo>
                    <a:pt x="1104" y="1032"/>
                  </a:lnTo>
                  <a:lnTo>
                    <a:pt x="1103" y="1054"/>
                  </a:lnTo>
                  <a:lnTo>
                    <a:pt x="1102" y="1077"/>
                  </a:lnTo>
                  <a:lnTo>
                    <a:pt x="1102" y="1077"/>
                  </a:lnTo>
                  <a:lnTo>
                    <a:pt x="1100" y="1083"/>
                  </a:lnTo>
                  <a:lnTo>
                    <a:pt x="1098" y="1088"/>
                  </a:lnTo>
                  <a:lnTo>
                    <a:pt x="1095" y="1092"/>
                  </a:lnTo>
                  <a:lnTo>
                    <a:pt x="1091" y="1097"/>
                  </a:lnTo>
                  <a:lnTo>
                    <a:pt x="1087" y="1100"/>
                  </a:lnTo>
                  <a:lnTo>
                    <a:pt x="1082" y="1102"/>
                  </a:lnTo>
                  <a:lnTo>
                    <a:pt x="1077" y="1104"/>
                  </a:lnTo>
                  <a:lnTo>
                    <a:pt x="1072" y="1104"/>
                  </a:lnTo>
                  <a:lnTo>
                    <a:pt x="724" y="1104"/>
                  </a:lnTo>
                  <a:lnTo>
                    <a:pt x="724" y="1104"/>
                  </a:lnTo>
                  <a:lnTo>
                    <a:pt x="719" y="1104"/>
                  </a:lnTo>
                  <a:lnTo>
                    <a:pt x="714" y="1102"/>
                  </a:lnTo>
                  <a:lnTo>
                    <a:pt x="708" y="1100"/>
                  </a:lnTo>
                  <a:lnTo>
                    <a:pt x="704" y="1097"/>
                  </a:lnTo>
                  <a:lnTo>
                    <a:pt x="701" y="1092"/>
                  </a:lnTo>
                  <a:lnTo>
                    <a:pt x="697" y="1088"/>
                  </a:lnTo>
                  <a:lnTo>
                    <a:pt x="695" y="1083"/>
                  </a:lnTo>
                  <a:lnTo>
                    <a:pt x="694" y="1077"/>
                  </a:lnTo>
                  <a:lnTo>
                    <a:pt x="694" y="1077"/>
                  </a:lnTo>
                  <a:lnTo>
                    <a:pt x="693" y="1054"/>
                  </a:lnTo>
                  <a:lnTo>
                    <a:pt x="692" y="1032"/>
                  </a:lnTo>
                  <a:lnTo>
                    <a:pt x="692" y="1009"/>
                  </a:lnTo>
                  <a:lnTo>
                    <a:pt x="694" y="987"/>
                  </a:lnTo>
                  <a:lnTo>
                    <a:pt x="700" y="933"/>
                  </a:lnTo>
                  <a:lnTo>
                    <a:pt x="709" y="861"/>
                  </a:lnTo>
                  <a:lnTo>
                    <a:pt x="709" y="861"/>
                  </a:lnTo>
                  <a:lnTo>
                    <a:pt x="711" y="855"/>
                  </a:lnTo>
                  <a:lnTo>
                    <a:pt x="714" y="851"/>
                  </a:lnTo>
                  <a:lnTo>
                    <a:pt x="717" y="845"/>
                  </a:lnTo>
                  <a:lnTo>
                    <a:pt x="722" y="840"/>
                  </a:lnTo>
                  <a:lnTo>
                    <a:pt x="728" y="835"/>
                  </a:lnTo>
                  <a:lnTo>
                    <a:pt x="734" y="830"/>
                  </a:lnTo>
                  <a:lnTo>
                    <a:pt x="742" y="827"/>
                  </a:lnTo>
                  <a:lnTo>
                    <a:pt x="750" y="825"/>
                  </a:lnTo>
                  <a:lnTo>
                    <a:pt x="818" y="813"/>
                  </a:lnTo>
                  <a:lnTo>
                    <a:pt x="818" y="813"/>
                  </a:lnTo>
                  <a:lnTo>
                    <a:pt x="822" y="813"/>
                  </a:lnTo>
                  <a:lnTo>
                    <a:pt x="827" y="814"/>
                  </a:lnTo>
                  <a:lnTo>
                    <a:pt x="831" y="816"/>
                  </a:lnTo>
                  <a:lnTo>
                    <a:pt x="834" y="821"/>
                  </a:lnTo>
                  <a:lnTo>
                    <a:pt x="898" y="909"/>
                  </a:lnTo>
                  <a:lnTo>
                    <a:pt x="898" y="9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23"/>
            <p:cNvSpPr>
              <a:spLocks/>
            </p:cNvSpPr>
            <p:nvPr/>
          </p:nvSpPr>
          <p:spPr bwMode="auto">
            <a:xfrm>
              <a:off x="9534038" y="4702954"/>
              <a:ext cx="546024" cy="547015"/>
            </a:xfrm>
            <a:custGeom>
              <a:avLst/>
              <a:gdLst>
                <a:gd name="T0" fmla="*/ 600 w 1102"/>
                <a:gd name="T1" fmla="*/ 929 h 1104"/>
                <a:gd name="T2" fmla="*/ 809 w 1102"/>
                <a:gd name="T3" fmla="*/ 836 h 1104"/>
                <a:gd name="T4" fmla="*/ 830 w 1102"/>
                <a:gd name="T5" fmla="*/ 805 h 1104"/>
                <a:gd name="T6" fmla="*/ 1099 w 1102"/>
                <a:gd name="T7" fmla="*/ 858 h 1104"/>
                <a:gd name="T8" fmla="*/ 886 w 1102"/>
                <a:gd name="T9" fmla="*/ 879 h 1104"/>
                <a:gd name="T10" fmla="*/ 871 w 1102"/>
                <a:gd name="T11" fmla="*/ 986 h 1104"/>
                <a:gd name="T12" fmla="*/ 670 w 1102"/>
                <a:gd name="T13" fmla="*/ 1076 h 1104"/>
                <a:gd name="T14" fmla="*/ 636 w 1102"/>
                <a:gd name="T15" fmla="*/ 1104 h 1104"/>
                <a:gd name="T16" fmla="*/ 388 w 1102"/>
                <a:gd name="T17" fmla="*/ 1036 h 1104"/>
                <a:gd name="T18" fmla="*/ 199 w 1102"/>
                <a:gd name="T19" fmla="*/ 690 h 1104"/>
                <a:gd name="T20" fmla="*/ 236 w 1102"/>
                <a:gd name="T21" fmla="*/ 669 h 1104"/>
                <a:gd name="T22" fmla="*/ 244 w 1102"/>
                <a:gd name="T23" fmla="*/ 543 h 1104"/>
                <a:gd name="T24" fmla="*/ 50 w 1102"/>
                <a:gd name="T25" fmla="*/ 510 h 1104"/>
                <a:gd name="T26" fmla="*/ 10 w 1102"/>
                <a:gd name="T27" fmla="*/ 536 h 1104"/>
                <a:gd name="T28" fmla="*/ 10 w 1102"/>
                <a:gd name="T29" fmla="*/ 662 h 1104"/>
                <a:gd name="T30" fmla="*/ 211 w 1102"/>
                <a:gd name="T31" fmla="*/ 900 h 1104"/>
                <a:gd name="T32" fmla="*/ 315 w 1102"/>
                <a:gd name="T33" fmla="*/ 753 h 1104"/>
                <a:gd name="T34" fmla="*/ 463 w 1102"/>
                <a:gd name="T35" fmla="*/ 691 h 1104"/>
                <a:gd name="T36" fmla="*/ 398 w 1102"/>
                <a:gd name="T37" fmla="*/ 848 h 1104"/>
                <a:gd name="T38" fmla="*/ 282 w 1102"/>
                <a:gd name="T39" fmla="*/ 979 h 1104"/>
                <a:gd name="T40" fmla="*/ 216 w 1102"/>
                <a:gd name="T41" fmla="*/ 974 h 1104"/>
                <a:gd name="T42" fmla="*/ 204 w 1102"/>
                <a:gd name="T43" fmla="*/ 910 h 1104"/>
                <a:gd name="T44" fmla="*/ 536 w 1102"/>
                <a:gd name="T45" fmla="*/ 10 h 1104"/>
                <a:gd name="T46" fmla="*/ 573 w 1102"/>
                <a:gd name="T47" fmla="*/ 55 h 1104"/>
                <a:gd name="T48" fmla="*/ 577 w 1102"/>
                <a:gd name="T49" fmla="*/ 106 h 1104"/>
                <a:gd name="T50" fmla="*/ 545 w 1102"/>
                <a:gd name="T51" fmla="*/ 166 h 1104"/>
                <a:gd name="T52" fmla="*/ 489 w 1102"/>
                <a:gd name="T53" fmla="*/ 196 h 1104"/>
                <a:gd name="T54" fmla="*/ 441 w 1102"/>
                <a:gd name="T55" fmla="*/ 179 h 1104"/>
                <a:gd name="T56" fmla="*/ 412 w 1102"/>
                <a:gd name="T57" fmla="*/ 119 h 1104"/>
                <a:gd name="T58" fmla="*/ 413 w 1102"/>
                <a:gd name="T59" fmla="*/ 62 h 1104"/>
                <a:gd name="T60" fmla="*/ 449 w 1102"/>
                <a:gd name="T61" fmla="*/ 15 h 1104"/>
                <a:gd name="T62" fmla="*/ 504 w 1102"/>
                <a:gd name="T63" fmla="*/ 1 h 1104"/>
                <a:gd name="T64" fmla="*/ 534 w 1102"/>
                <a:gd name="T65" fmla="*/ 253 h 1104"/>
                <a:gd name="T66" fmla="*/ 647 w 1102"/>
                <a:gd name="T67" fmla="*/ 356 h 1104"/>
                <a:gd name="T68" fmla="*/ 778 w 1102"/>
                <a:gd name="T69" fmla="*/ 369 h 1104"/>
                <a:gd name="T70" fmla="*/ 813 w 1102"/>
                <a:gd name="T71" fmla="*/ 394 h 1104"/>
                <a:gd name="T72" fmla="*/ 805 w 1102"/>
                <a:gd name="T73" fmla="*/ 445 h 1104"/>
                <a:gd name="T74" fmla="*/ 686 w 1102"/>
                <a:gd name="T75" fmla="*/ 462 h 1104"/>
                <a:gd name="T76" fmla="*/ 599 w 1102"/>
                <a:gd name="T77" fmla="*/ 441 h 1104"/>
                <a:gd name="T78" fmla="*/ 518 w 1102"/>
                <a:gd name="T79" fmla="*/ 528 h 1104"/>
                <a:gd name="T80" fmla="*/ 646 w 1102"/>
                <a:gd name="T81" fmla="*/ 595 h 1104"/>
                <a:gd name="T82" fmla="*/ 727 w 1102"/>
                <a:gd name="T83" fmla="*/ 705 h 1104"/>
                <a:gd name="T84" fmla="*/ 761 w 1102"/>
                <a:gd name="T85" fmla="*/ 829 h 1104"/>
                <a:gd name="T86" fmla="*/ 712 w 1102"/>
                <a:gd name="T87" fmla="*/ 869 h 1104"/>
                <a:gd name="T88" fmla="*/ 662 w 1102"/>
                <a:gd name="T89" fmla="*/ 841 h 1104"/>
                <a:gd name="T90" fmla="*/ 556 w 1102"/>
                <a:gd name="T91" fmla="*/ 687 h 1104"/>
                <a:gd name="T92" fmla="*/ 314 w 1102"/>
                <a:gd name="T93" fmla="*/ 598 h 1104"/>
                <a:gd name="T94" fmla="*/ 276 w 1102"/>
                <a:gd name="T95" fmla="*/ 547 h 1104"/>
                <a:gd name="T96" fmla="*/ 253 w 1102"/>
                <a:gd name="T97" fmla="*/ 338 h 1104"/>
                <a:gd name="T98" fmla="*/ 222 w 1102"/>
                <a:gd name="T99" fmla="*/ 391 h 1104"/>
                <a:gd name="T100" fmla="*/ 193 w 1102"/>
                <a:gd name="T101" fmla="*/ 482 h 1104"/>
                <a:gd name="T102" fmla="*/ 143 w 1102"/>
                <a:gd name="T103" fmla="*/ 479 h 1104"/>
                <a:gd name="T104" fmla="*/ 130 w 1102"/>
                <a:gd name="T105" fmla="*/ 413 h 1104"/>
                <a:gd name="T106" fmla="*/ 175 w 1102"/>
                <a:gd name="T107" fmla="*/ 281 h 1104"/>
                <a:gd name="T108" fmla="*/ 333 w 1102"/>
                <a:gd name="T109" fmla="*/ 201 h 1104"/>
                <a:gd name="T110" fmla="*/ 423 w 1102"/>
                <a:gd name="T111" fmla="*/ 21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02" h="1104">
                  <a:moveTo>
                    <a:pt x="412" y="1026"/>
                  </a:moveTo>
                  <a:lnTo>
                    <a:pt x="593" y="1026"/>
                  </a:lnTo>
                  <a:lnTo>
                    <a:pt x="593" y="948"/>
                  </a:lnTo>
                  <a:lnTo>
                    <a:pt x="593" y="948"/>
                  </a:lnTo>
                  <a:lnTo>
                    <a:pt x="594" y="942"/>
                  </a:lnTo>
                  <a:lnTo>
                    <a:pt x="596" y="935"/>
                  </a:lnTo>
                  <a:lnTo>
                    <a:pt x="600" y="929"/>
                  </a:lnTo>
                  <a:lnTo>
                    <a:pt x="603" y="924"/>
                  </a:lnTo>
                  <a:lnTo>
                    <a:pt x="608" y="919"/>
                  </a:lnTo>
                  <a:lnTo>
                    <a:pt x="615" y="917"/>
                  </a:lnTo>
                  <a:lnTo>
                    <a:pt x="621" y="915"/>
                  </a:lnTo>
                  <a:lnTo>
                    <a:pt x="628" y="914"/>
                  </a:lnTo>
                  <a:lnTo>
                    <a:pt x="809" y="914"/>
                  </a:lnTo>
                  <a:lnTo>
                    <a:pt x="809" y="836"/>
                  </a:lnTo>
                  <a:lnTo>
                    <a:pt x="809" y="836"/>
                  </a:lnTo>
                  <a:lnTo>
                    <a:pt x="810" y="830"/>
                  </a:lnTo>
                  <a:lnTo>
                    <a:pt x="812" y="823"/>
                  </a:lnTo>
                  <a:lnTo>
                    <a:pt x="815" y="817"/>
                  </a:lnTo>
                  <a:lnTo>
                    <a:pt x="819" y="811"/>
                  </a:lnTo>
                  <a:lnTo>
                    <a:pt x="824" y="807"/>
                  </a:lnTo>
                  <a:lnTo>
                    <a:pt x="830" y="805"/>
                  </a:lnTo>
                  <a:lnTo>
                    <a:pt x="837" y="803"/>
                  </a:lnTo>
                  <a:lnTo>
                    <a:pt x="843" y="802"/>
                  </a:lnTo>
                  <a:lnTo>
                    <a:pt x="1102" y="802"/>
                  </a:lnTo>
                  <a:lnTo>
                    <a:pt x="1102" y="845"/>
                  </a:lnTo>
                  <a:lnTo>
                    <a:pt x="1102" y="845"/>
                  </a:lnTo>
                  <a:lnTo>
                    <a:pt x="1101" y="851"/>
                  </a:lnTo>
                  <a:lnTo>
                    <a:pt x="1099" y="858"/>
                  </a:lnTo>
                  <a:lnTo>
                    <a:pt x="1096" y="864"/>
                  </a:lnTo>
                  <a:lnTo>
                    <a:pt x="1092" y="870"/>
                  </a:lnTo>
                  <a:lnTo>
                    <a:pt x="1087" y="874"/>
                  </a:lnTo>
                  <a:lnTo>
                    <a:pt x="1081" y="876"/>
                  </a:lnTo>
                  <a:lnTo>
                    <a:pt x="1074" y="878"/>
                  </a:lnTo>
                  <a:lnTo>
                    <a:pt x="1068" y="879"/>
                  </a:lnTo>
                  <a:lnTo>
                    <a:pt x="886" y="879"/>
                  </a:lnTo>
                  <a:lnTo>
                    <a:pt x="886" y="957"/>
                  </a:lnTo>
                  <a:lnTo>
                    <a:pt x="886" y="957"/>
                  </a:lnTo>
                  <a:lnTo>
                    <a:pt x="885" y="963"/>
                  </a:lnTo>
                  <a:lnTo>
                    <a:pt x="883" y="970"/>
                  </a:lnTo>
                  <a:lnTo>
                    <a:pt x="881" y="976"/>
                  </a:lnTo>
                  <a:lnTo>
                    <a:pt x="877" y="982"/>
                  </a:lnTo>
                  <a:lnTo>
                    <a:pt x="871" y="986"/>
                  </a:lnTo>
                  <a:lnTo>
                    <a:pt x="865" y="988"/>
                  </a:lnTo>
                  <a:lnTo>
                    <a:pt x="858" y="990"/>
                  </a:lnTo>
                  <a:lnTo>
                    <a:pt x="852" y="991"/>
                  </a:lnTo>
                  <a:lnTo>
                    <a:pt x="671" y="991"/>
                  </a:lnTo>
                  <a:lnTo>
                    <a:pt x="671" y="1069"/>
                  </a:lnTo>
                  <a:lnTo>
                    <a:pt x="671" y="1069"/>
                  </a:lnTo>
                  <a:lnTo>
                    <a:pt x="670" y="1076"/>
                  </a:lnTo>
                  <a:lnTo>
                    <a:pt x="668" y="1082"/>
                  </a:lnTo>
                  <a:lnTo>
                    <a:pt x="664" y="1088"/>
                  </a:lnTo>
                  <a:lnTo>
                    <a:pt x="661" y="1094"/>
                  </a:lnTo>
                  <a:lnTo>
                    <a:pt x="656" y="1098"/>
                  </a:lnTo>
                  <a:lnTo>
                    <a:pt x="649" y="1100"/>
                  </a:lnTo>
                  <a:lnTo>
                    <a:pt x="643" y="1103"/>
                  </a:lnTo>
                  <a:lnTo>
                    <a:pt x="636" y="1104"/>
                  </a:lnTo>
                  <a:lnTo>
                    <a:pt x="378" y="1104"/>
                  </a:lnTo>
                  <a:lnTo>
                    <a:pt x="378" y="1060"/>
                  </a:lnTo>
                  <a:lnTo>
                    <a:pt x="378" y="1060"/>
                  </a:lnTo>
                  <a:lnTo>
                    <a:pt x="379" y="1054"/>
                  </a:lnTo>
                  <a:lnTo>
                    <a:pt x="381" y="1048"/>
                  </a:lnTo>
                  <a:lnTo>
                    <a:pt x="384" y="1041"/>
                  </a:lnTo>
                  <a:lnTo>
                    <a:pt x="388" y="1036"/>
                  </a:lnTo>
                  <a:lnTo>
                    <a:pt x="393" y="1031"/>
                  </a:lnTo>
                  <a:lnTo>
                    <a:pt x="399" y="1029"/>
                  </a:lnTo>
                  <a:lnTo>
                    <a:pt x="406" y="1027"/>
                  </a:lnTo>
                  <a:lnTo>
                    <a:pt x="412" y="1026"/>
                  </a:lnTo>
                  <a:lnTo>
                    <a:pt x="412" y="1026"/>
                  </a:lnTo>
                  <a:close/>
                  <a:moveTo>
                    <a:pt x="36" y="676"/>
                  </a:moveTo>
                  <a:lnTo>
                    <a:pt x="199" y="690"/>
                  </a:lnTo>
                  <a:lnTo>
                    <a:pt x="199" y="690"/>
                  </a:lnTo>
                  <a:lnTo>
                    <a:pt x="206" y="690"/>
                  </a:lnTo>
                  <a:lnTo>
                    <a:pt x="214" y="687"/>
                  </a:lnTo>
                  <a:lnTo>
                    <a:pt x="221" y="684"/>
                  </a:lnTo>
                  <a:lnTo>
                    <a:pt x="227" y="681"/>
                  </a:lnTo>
                  <a:lnTo>
                    <a:pt x="232" y="676"/>
                  </a:lnTo>
                  <a:lnTo>
                    <a:pt x="236" y="669"/>
                  </a:lnTo>
                  <a:lnTo>
                    <a:pt x="240" y="662"/>
                  </a:lnTo>
                  <a:lnTo>
                    <a:pt x="241" y="654"/>
                  </a:lnTo>
                  <a:lnTo>
                    <a:pt x="248" y="566"/>
                  </a:lnTo>
                  <a:lnTo>
                    <a:pt x="248" y="566"/>
                  </a:lnTo>
                  <a:lnTo>
                    <a:pt x="248" y="557"/>
                  </a:lnTo>
                  <a:lnTo>
                    <a:pt x="247" y="549"/>
                  </a:lnTo>
                  <a:lnTo>
                    <a:pt x="244" y="543"/>
                  </a:lnTo>
                  <a:lnTo>
                    <a:pt x="240" y="536"/>
                  </a:lnTo>
                  <a:lnTo>
                    <a:pt x="234" y="531"/>
                  </a:lnTo>
                  <a:lnTo>
                    <a:pt x="228" y="528"/>
                  </a:lnTo>
                  <a:lnTo>
                    <a:pt x="221" y="525"/>
                  </a:lnTo>
                  <a:lnTo>
                    <a:pt x="213" y="524"/>
                  </a:lnTo>
                  <a:lnTo>
                    <a:pt x="50" y="510"/>
                  </a:lnTo>
                  <a:lnTo>
                    <a:pt x="50" y="510"/>
                  </a:lnTo>
                  <a:lnTo>
                    <a:pt x="42" y="510"/>
                  </a:lnTo>
                  <a:lnTo>
                    <a:pt x="35" y="511"/>
                  </a:lnTo>
                  <a:lnTo>
                    <a:pt x="28" y="514"/>
                  </a:lnTo>
                  <a:lnTo>
                    <a:pt x="22" y="518"/>
                  </a:lnTo>
                  <a:lnTo>
                    <a:pt x="16" y="524"/>
                  </a:lnTo>
                  <a:lnTo>
                    <a:pt x="12" y="530"/>
                  </a:lnTo>
                  <a:lnTo>
                    <a:pt x="10" y="536"/>
                  </a:lnTo>
                  <a:lnTo>
                    <a:pt x="8" y="544"/>
                  </a:lnTo>
                  <a:lnTo>
                    <a:pt x="0" y="634"/>
                  </a:lnTo>
                  <a:lnTo>
                    <a:pt x="0" y="634"/>
                  </a:lnTo>
                  <a:lnTo>
                    <a:pt x="0" y="641"/>
                  </a:lnTo>
                  <a:lnTo>
                    <a:pt x="2" y="649"/>
                  </a:lnTo>
                  <a:lnTo>
                    <a:pt x="6" y="655"/>
                  </a:lnTo>
                  <a:lnTo>
                    <a:pt x="10" y="662"/>
                  </a:lnTo>
                  <a:lnTo>
                    <a:pt x="15" y="667"/>
                  </a:lnTo>
                  <a:lnTo>
                    <a:pt x="21" y="671"/>
                  </a:lnTo>
                  <a:lnTo>
                    <a:pt x="28" y="674"/>
                  </a:lnTo>
                  <a:lnTo>
                    <a:pt x="36" y="676"/>
                  </a:lnTo>
                  <a:lnTo>
                    <a:pt x="36" y="676"/>
                  </a:lnTo>
                  <a:close/>
                  <a:moveTo>
                    <a:pt x="211" y="900"/>
                  </a:moveTo>
                  <a:lnTo>
                    <a:pt x="211" y="900"/>
                  </a:lnTo>
                  <a:lnTo>
                    <a:pt x="263" y="839"/>
                  </a:lnTo>
                  <a:lnTo>
                    <a:pt x="282" y="815"/>
                  </a:lnTo>
                  <a:lnTo>
                    <a:pt x="289" y="804"/>
                  </a:lnTo>
                  <a:lnTo>
                    <a:pt x="297" y="792"/>
                  </a:lnTo>
                  <a:lnTo>
                    <a:pt x="303" y="780"/>
                  </a:lnTo>
                  <a:lnTo>
                    <a:pt x="310" y="767"/>
                  </a:lnTo>
                  <a:lnTo>
                    <a:pt x="315" y="753"/>
                  </a:lnTo>
                  <a:lnTo>
                    <a:pt x="320" y="737"/>
                  </a:lnTo>
                  <a:lnTo>
                    <a:pt x="331" y="700"/>
                  </a:lnTo>
                  <a:lnTo>
                    <a:pt x="342" y="653"/>
                  </a:lnTo>
                  <a:lnTo>
                    <a:pt x="342" y="653"/>
                  </a:lnTo>
                  <a:lnTo>
                    <a:pt x="451" y="687"/>
                  </a:lnTo>
                  <a:lnTo>
                    <a:pt x="451" y="687"/>
                  </a:lnTo>
                  <a:lnTo>
                    <a:pt x="463" y="691"/>
                  </a:lnTo>
                  <a:lnTo>
                    <a:pt x="463" y="691"/>
                  </a:lnTo>
                  <a:lnTo>
                    <a:pt x="444" y="745"/>
                  </a:lnTo>
                  <a:lnTo>
                    <a:pt x="428" y="786"/>
                  </a:lnTo>
                  <a:lnTo>
                    <a:pt x="421" y="804"/>
                  </a:lnTo>
                  <a:lnTo>
                    <a:pt x="413" y="820"/>
                  </a:lnTo>
                  <a:lnTo>
                    <a:pt x="406" y="834"/>
                  </a:lnTo>
                  <a:lnTo>
                    <a:pt x="398" y="848"/>
                  </a:lnTo>
                  <a:lnTo>
                    <a:pt x="388" y="861"/>
                  </a:lnTo>
                  <a:lnTo>
                    <a:pt x="379" y="874"/>
                  </a:lnTo>
                  <a:lnTo>
                    <a:pt x="356" y="901"/>
                  </a:lnTo>
                  <a:lnTo>
                    <a:pt x="328" y="932"/>
                  </a:lnTo>
                  <a:lnTo>
                    <a:pt x="291" y="971"/>
                  </a:lnTo>
                  <a:lnTo>
                    <a:pt x="291" y="971"/>
                  </a:lnTo>
                  <a:lnTo>
                    <a:pt x="282" y="979"/>
                  </a:lnTo>
                  <a:lnTo>
                    <a:pt x="272" y="985"/>
                  </a:lnTo>
                  <a:lnTo>
                    <a:pt x="262" y="988"/>
                  </a:lnTo>
                  <a:lnTo>
                    <a:pt x="251" y="988"/>
                  </a:lnTo>
                  <a:lnTo>
                    <a:pt x="242" y="988"/>
                  </a:lnTo>
                  <a:lnTo>
                    <a:pt x="232" y="985"/>
                  </a:lnTo>
                  <a:lnTo>
                    <a:pt x="223" y="981"/>
                  </a:lnTo>
                  <a:lnTo>
                    <a:pt x="216" y="974"/>
                  </a:lnTo>
                  <a:lnTo>
                    <a:pt x="208" y="968"/>
                  </a:lnTo>
                  <a:lnTo>
                    <a:pt x="203" y="959"/>
                  </a:lnTo>
                  <a:lnTo>
                    <a:pt x="199" y="950"/>
                  </a:lnTo>
                  <a:lnTo>
                    <a:pt x="198" y="941"/>
                  </a:lnTo>
                  <a:lnTo>
                    <a:pt x="197" y="931"/>
                  </a:lnTo>
                  <a:lnTo>
                    <a:pt x="199" y="920"/>
                  </a:lnTo>
                  <a:lnTo>
                    <a:pt x="204" y="910"/>
                  </a:lnTo>
                  <a:lnTo>
                    <a:pt x="211" y="900"/>
                  </a:lnTo>
                  <a:lnTo>
                    <a:pt x="211" y="900"/>
                  </a:lnTo>
                  <a:close/>
                  <a:moveTo>
                    <a:pt x="512" y="2"/>
                  </a:moveTo>
                  <a:lnTo>
                    <a:pt x="512" y="2"/>
                  </a:lnTo>
                  <a:lnTo>
                    <a:pt x="521" y="4"/>
                  </a:lnTo>
                  <a:lnTo>
                    <a:pt x="529" y="7"/>
                  </a:lnTo>
                  <a:lnTo>
                    <a:pt x="536" y="10"/>
                  </a:lnTo>
                  <a:lnTo>
                    <a:pt x="544" y="16"/>
                  </a:lnTo>
                  <a:lnTo>
                    <a:pt x="550" y="20"/>
                  </a:lnTo>
                  <a:lnTo>
                    <a:pt x="556" y="27"/>
                  </a:lnTo>
                  <a:lnTo>
                    <a:pt x="561" y="33"/>
                  </a:lnTo>
                  <a:lnTo>
                    <a:pt x="565" y="39"/>
                  </a:lnTo>
                  <a:lnTo>
                    <a:pt x="570" y="47"/>
                  </a:lnTo>
                  <a:lnTo>
                    <a:pt x="573" y="55"/>
                  </a:lnTo>
                  <a:lnTo>
                    <a:pt x="576" y="62"/>
                  </a:lnTo>
                  <a:lnTo>
                    <a:pt x="577" y="71"/>
                  </a:lnTo>
                  <a:lnTo>
                    <a:pt x="578" y="79"/>
                  </a:lnTo>
                  <a:lnTo>
                    <a:pt x="579" y="88"/>
                  </a:lnTo>
                  <a:lnTo>
                    <a:pt x="578" y="98"/>
                  </a:lnTo>
                  <a:lnTo>
                    <a:pt x="577" y="106"/>
                  </a:lnTo>
                  <a:lnTo>
                    <a:pt x="577" y="106"/>
                  </a:lnTo>
                  <a:lnTo>
                    <a:pt x="575" y="115"/>
                  </a:lnTo>
                  <a:lnTo>
                    <a:pt x="572" y="125"/>
                  </a:lnTo>
                  <a:lnTo>
                    <a:pt x="567" y="133"/>
                  </a:lnTo>
                  <a:lnTo>
                    <a:pt x="563" y="142"/>
                  </a:lnTo>
                  <a:lnTo>
                    <a:pt x="558" y="149"/>
                  </a:lnTo>
                  <a:lnTo>
                    <a:pt x="551" y="158"/>
                  </a:lnTo>
                  <a:lnTo>
                    <a:pt x="545" y="166"/>
                  </a:lnTo>
                  <a:lnTo>
                    <a:pt x="538" y="172"/>
                  </a:lnTo>
                  <a:lnTo>
                    <a:pt x="531" y="179"/>
                  </a:lnTo>
                  <a:lnTo>
                    <a:pt x="522" y="184"/>
                  </a:lnTo>
                  <a:lnTo>
                    <a:pt x="515" y="188"/>
                  </a:lnTo>
                  <a:lnTo>
                    <a:pt x="506" y="192"/>
                  </a:lnTo>
                  <a:lnTo>
                    <a:pt x="497" y="195"/>
                  </a:lnTo>
                  <a:lnTo>
                    <a:pt x="489" y="196"/>
                  </a:lnTo>
                  <a:lnTo>
                    <a:pt x="480" y="196"/>
                  </a:lnTo>
                  <a:lnTo>
                    <a:pt x="471" y="195"/>
                  </a:lnTo>
                  <a:lnTo>
                    <a:pt x="471" y="195"/>
                  </a:lnTo>
                  <a:lnTo>
                    <a:pt x="464" y="193"/>
                  </a:lnTo>
                  <a:lnTo>
                    <a:pt x="455" y="188"/>
                  </a:lnTo>
                  <a:lnTo>
                    <a:pt x="449" y="184"/>
                  </a:lnTo>
                  <a:lnTo>
                    <a:pt x="441" y="179"/>
                  </a:lnTo>
                  <a:lnTo>
                    <a:pt x="436" y="171"/>
                  </a:lnTo>
                  <a:lnTo>
                    <a:pt x="430" y="165"/>
                  </a:lnTo>
                  <a:lnTo>
                    <a:pt x="425" y="156"/>
                  </a:lnTo>
                  <a:lnTo>
                    <a:pt x="421" y="147"/>
                  </a:lnTo>
                  <a:lnTo>
                    <a:pt x="418" y="139"/>
                  </a:lnTo>
                  <a:lnTo>
                    <a:pt x="414" y="129"/>
                  </a:lnTo>
                  <a:lnTo>
                    <a:pt x="412" y="119"/>
                  </a:lnTo>
                  <a:lnTo>
                    <a:pt x="410" y="110"/>
                  </a:lnTo>
                  <a:lnTo>
                    <a:pt x="409" y="100"/>
                  </a:lnTo>
                  <a:lnTo>
                    <a:pt x="409" y="90"/>
                  </a:lnTo>
                  <a:lnTo>
                    <a:pt x="410" y="80"/>
                  </a:lnTo>
                  <a:lnTo>
                    <a:pt x="411" y="71"/>
                  </a:lnTo>
                  <a:lnTo>
                    <a:pt x="411" y="71"/>
                  </a:lnTo>
                  <a:lnTo>
                    <a:pt x="413" y="62"/>
                  </a:lnTo>
                  <a:lnTo>
                    <a:pt x="416" y="54"/>
                  </a:lnTo>
                  <a:lnTo>
                    <a:pt x="421" y="46"/>
                  </a:lnTo>
                  <a:lnTo>
                    <a:pt x="425" y="38"/>
                  </a:lnTo>
                  <a:lnTo>
                    <a:pt x="430" y="32"/>
                  </a:lnTo>
                  <a:lnTo>
                    <a:pt x="436" y="25"/>
                  </a:lnTo>
                  <a:lnTo>
                    <a:pt x="442" y="20"/>
                  </a:lnTo>
                  <a:lnTo>
                    <a:pt x="449" y="15"/>
                  </a:lnTo>
                  <a:lnTo>
                    <a:pt x="455" y="10"/>
                  </a:lnTo>
                  <a:lnTo>
                    <a:pt x="463" y="7"/>
                  </a:lnTo>
                  <a:lnTo>
                    <a:pt x="470" y="4"/>
                  </a:lnTo>
                  <a:lnTo>
                    <a:pt x="479" y="2"/>
                  </a:lnTo>
                  <a:lnTo>
                    <a:pt x="487" y="1"/>
                  </a:lnTo>
                  <a:lnTo>
                    <a:pt x="495" y="0"/>
                  </a:lnTo>
                  <a:lnTo>
                    <a:pt x="504" y="1"/>
                  </a:lnTo>
                  <a:lnTo>
                    <a:pt x="512" y="2"/>
                  </a:lnTo>
                  <a:lnTo>
                    <a:pt x="512" y="2"/>
                  </a:lnTo>
                  <a:close/>
                  <a:moveTo>
                    <a:pt x="503" y="239"/>
                  </a:moveTo>
                  <a:lnTo>
                    <a:pt x="503" y="239"/>
                  </a:lnTo>
                  <a:lnTo>
                    <a:pt x="510" y="242"/>
                  </a:lnTo>
                  <a:lnTo>
                    <a:pt x="522" y="246"/>
                  </a:lnTo>
                  <a:lnTo>
                    <a:pt x="534" y="253"/>
                  </a:lnTo>
                  <a:lnTo>
                    <a:pt x="539" y="257"/>
                  </a:lnTo>
                  <a:lnTo>
                    <a:pt x="545" y="262"/>
                  </a:lnTo>
                  <a:lnTo>
                    <a:pt x="545" y="262"/>
                  </a:lnTo>
                  <a:lnTo>
                    <a:pt x="614" y="330"/>
                  </a:lnTo>
                  <a:lnTo>
                    <a:pt x="627" y="340"/>
                  </a:lnTo>
                  <a:lnTo>
                    <a:pt x="637" y="349"/>
                  </a:lnTo>
                  <a:lnTo>
                    <a:pt x="647" y="356"/>
                  </a:lnTo>
                  <a:lnTo>
                    <a:pt x="657" y="362"/>
                  </a:lnTo>
                  <a:lnTo>
                    <a:pt x="667" y="366"/>
                  </a:lnTo>
                  <a:lnTo>
                    <a:pt x="677" y="368"/>
                  </a:lnTo>
                  <a:lnTo>
                    <a:pt x="688" y="370"/>
                  </a:lnTo>
                  <a:lnTo>
                    <a:pt x="701" y="372"/>
                  </a:lnTo>
                  <a:lnTo>
                    <a:pt x="733" y="372"/>
                  </a:lnTo>
                  <a:lnTo>
                    <a:pt x="778" y="369"/>
                  </a:lnTo>
                  <a:lnTo>
                    <a:pt x="778" y="369"/>
                  </a:lnTo>
                  <a:lnTo>
                    <a:pt x="786" y="370"/>
                  </a:lnTo>
                  <a:lnTo>
                    <a:pt x="794" y="373"/>
                  </a:lnTo>
                  <a:lnTo>
                    <a:pt x="800" y="376"/>
                  </a:lnTo>
                  <a:lnTo>
                    <a:pt x="807" y="381"/>
                  </a:lnTo>
                  <a:lnTo>
                    <a:pt x="810" y="388"/>
                  </a:lnTo>
                  <a:lnTo>
                    <a:pt x="813" y="394"/>
                  </a:lnTo>
                  <a:lnTo>
                    <a:pt x="815" y="402"/>
                  </a:lnTo>
                  <a:lnTo>
                    <a:pt x="816" y="409"/>
                  </a:lnTo>
                  <a:lnTo>
                    <a:pt x="816" y="418"/>
                  </a:lnTo>
                  <a:lnTo>
                    <a:pt x="814" y="425"/>
                  </a:lnTo>
                  <a:lnTo>
                    <a:pt x="812" y="432"/>
                  </a:lnTo>
                  <a:lnTo>
                    <a:pt x="809" y="438"/>
                  </a:lnTo>
                  <a:lnTo>
                    <a:pt x="805" y="445"/>
                  </a:lnTo>
                  <a:lnTo>
                    <a:pt x="798" y="449"/>
                  </a:lnTo>
                  <a:lnTo>
                    <a:pt x="792" y="452"/>
                  </a:lnTo>
                  <a:lnTo>
                    <a:pt x="784" y="453"/>
                  </a:lnTo>
                  <a:lnTo>
                    <a:pt x="784" y="453"/>
                  </a:lnTo>
                  <a:lnTo>
                    <a:pt x="738" y="459"/>
                  </a:lnTo>
                  <a:lnTo>
                    <a:pt x="701" y="462"/>
                  </a:lnTo>
                  <a:lnTo>
                    <a:pt x="686" y="462"/>
                  </a:lnTo>
                  <a:lnTo>
                    <a:pt x="671" y="462"/>
                  </a:lnTo>
                  <a:lnTo>
                    <a:pt x="658" y="462"/>
                  </a:lnTo>
                  <a:lnTo>
                    <a:pt x="646" y="460"/>
                  </a:lnTo>
                  <a:lnTo>
                    <a:pt x="634" y="457"/>
                  </a:lnTo>
                  <a:lnTo>
                    <a:pt x="622" y="452"/>
                  </a:lnTo>
                  <a:lnTo>
                    <a:pt x="610" y="447"/>
                  </a:lnTo>
                  <a:lnTo>
                    <a:pt x="599" y="441"/>
                  </a:lnTo>
                  <a:lnTo>
                    <a:pt x="586" y="431"/>
                  </a:lnTo>
                  <a:lnTo>
                    <a:pt x="571" y="421"/>
                  </a:lnTo>
                  <a:lnTo>
                    <a:pt x="538" y="393"/>
                  </a:lnTo>
                  <a:lnTo>
                    <a:pt x="516" y="514"/>
                  </a:lnTo>
                  <a:lnTo>
                    <a:pt x="516" y="514"/>
                  </a:lnTo>
                  <a:lnTo>
                    <a:pt x="516" y="521"/>
                  </a:lnTo>
                  <a:lnTo>
                    <a:pt x="518" y="528"/>
                  </a:lnTo>
                  <a:lnTo>
                    <a:pt x="521" y="533"/>
                  </a:lnTo>
                  <a:lnTo>
                    <a:pt x="526" y="538"/>
                  </a:lnTo>
                  <a:lnTo>
                    <a:pt x="526" y="538"/>
                  </a:lnTo>
                  <a:lnTo>
                    <a:pt x="575" y="558"/>
                  </a:lnTo>
                  <a:lnTo>
                    <a:pt x="614" y="576"/>
                  </a:lnTo>
                  <a:lnTo>
                    <a:pt x="631" y="585"/>
                  </a:lnTo>
                  <a:lnTo>
                    <a:pt x="646" y="595"/>
                  </a:lnTo>
                  <a:lnTo>
                    <a:pt x="660" y="604"/>
                  </a:lnTo>
                  <a:lnTo>
                    <a:pt x="673" y="616"/>
                  </a:lnTo>
                  <a:lnTo>
                    <a:pt x="685" y="629"/>
                  </a:lnTo>
                  <a:lnTo>
                    <a:pt x="696" y="644"/>
                  </a:lnTo>
                  <a:lnTo>
                    <a:pt x="706" y="662"/>
                  </a:lnTo>
                  <a:lnTo>
                    <a:pt x="716" y="682"/>
                  </a:lnTo>
                  <a:lnTo>
                    <a:pt x="727" y="705"/>
                  </a:lnTo>
                  <a:lnTo>
                    <a:pt x="738" y="732"/>
                  </a:lnTo>
                  <a:lnTo>
                    <a:pt x="748" y="762"/>
                  </a:lnTo>
                  <a:lnTo>
                    <a:pt x="759" y="796"/>
                  </a:lnTo>
                  <a:lnTo>
                    <a:pt x="759" y="796"/>
                  </a:lnTo>
                  <a:lnTo>
                    <a:pt x="762" y="808"/>
                  </a:lnTo>
                  <a:lnTo>
                    <a:pt x="764" y="819"/>
                  </a:lnTo>
                  <a:lnTo>
                    <a:pt x="761" y="829"/>
                  </a:lnTo>
                  <a:lnTo>
                    <a:pt x="758" y="837"/>
                  </a:lnTo>
                  <a:lnTo>
                    <a:pt x="753" y="846"/>
                  </a:lnTo>
                  <a:lnTo>
                    <a:pt x="746" y="852"/>
                  </a:lnTo>
                  <a:lnTo>
                    <a:pt x="739" y="859"/>
                  </a:lnTo>
                  <a:lnTo>
                    <a:pt x="730" y="863"/>
                  </a:lnTo>
                  <a:lnTo>
                    <a:pt x="722" y="866"/>
                  </a:lnTo>
                  <a:lnTo>
                    <a:pt x="712" y="869"/>
                  </a:lnTo>
                  <a:lnTo>
                    <a:pt x="702" y="869"/>
                  </a:lnTo>
                  <a:lnTo>
                    <a:pt x="692" y="866"/>
                  </a:lnTo>
                  <a:lnTo>
                    <a:pt x="684" y="863"/>
                  </a:lnTo>
                  <a:lnTo>
                    <a:pt x="675" y="858"/>
                  </a:lnTo>
                  <a:lnTo>
                    <a:pt x="669" y="850"/>
                  </a:lnTo>
                  <a:lnTo>
                    <a:pt x="662" y="841"/>
                  </a:lnTo>
                  <a:lnTo>
                    <a:pt x="662" y="841"/>
                  </a:lnTo>
                  <a:lnTo>
                    <a:pt x="645" y="807"/>
                  </a:lnTo>
                  <a:lnTo>
                    <a:pt x="629" y="778"/>
                  </a:lnTo>
                  <a:lnTo>
                    <a:pt x="614" y="754"/>
                  </a:lnTo>
                  <a:lnTo>
                    <a:pt x="600" y="733"/>
                  </a:lnTo>
                  <a:lnTo>
                    <a:pt x="586" y="715"/>
                  </a:lnTo>
                  <a:lnTo>
                    <a:pt x="571" y="700"/>
                  </a:lnTo>
                  <a:lnTo>
                    <a:pt x="556" y="687"/>
                  </a:lnTo>
                  <a:lnTo>
                    <a:pt x="539" y="677"/>
                  </a:lnTo>
                  <a:lnTo>
                    <a:pt x="521" y="668"/>
                  </a:lnTo>
                  <a:lnTo>
                    <a:pt x="502" y="659"/>
                  </a:lnTo>
                  <a:lnTo>
                    <a:pt x="479" y="651"/>
                  </a:lnTo>
                  <a:lnTo>
                    <a:pt x="453" y="642"/>
                  </a:lnTo>
                  <a:lnTo>
                    <a:pt x="393" y="624"/>
                  </a:lnTo>
                  <a:lnTo>
                    <a:pt x="314" y="598"/>
                  </a:lnTo>
                  <a:lnTo>
                    <a:pt x="314" y="598"/>
                  </a:lnTo>
                  <a:lnTo>
                    <a:pt x="303" y="591"/>
                  </a:lnTo>
                  <a:lnTo>
                    <a:pt x="296" y="584"/>
                  </a:lnTo>
                  <a:lnTo>
                    <a:pt x="288" y="576"/>
                  </a:lnTo>
                  <a:lnTo>
                    <a:pt x="283" y="567"/>
                  </a:lnTo>
                  <a:lnTo>
                    <a:pt x="278" y="557"/>
                  </a:lnTo>
                  <a:lnTo>
                    <a:pt x="276" y="547"/>
                  </a:lnTo>
                  <a:lnTo>
                    <a:pt x="274" y="535"/>
                  </a:lnTo>
                  <a:lnTo>
                    <a:pt x="274" y="525"/>
                  </a:lnTo>
                  <a:lnTo>
                    <a:pt x="312" y="317"/>
                  </a:lnTo>
                  <a:lnTo>
                    <a:pt x="312" y="317"/>
                  </a:lnTo>
                  <a:lnTo>
                    <a:pt x="283" y="326"/>
                  </a:lnTo>
                  <a:lnTo>
                    <a:pt x="261" y="334"/>
                  </a:lnTo>
                  <a:lnTo>
                    <a:pt x="253" y="338"/>
                  </a:lnTo>
                  <a:lnTo>
                    <a:pt x="245" y="344"/>
                  </a:lnTo>
                  <a:lnTo>
                    <a:pt x="240" y="349"/>
                  </a:lnTo>
                  <a:lnTo>
                    <a:pt x="235" y="354"/>
                  </a:lnTo>
                  <a:lnTo>
                    <a:pt x="231" y="362"/>
                  </a:lnTo>
                  <a:lnTo>
                    <a:pt x="228" y="370"/>
                  </a:lnTo>
                  <a:lnTo>
                    <a:pt x="225" y="380"/>
                  </a:lnTo>
                  <a:lnTo>
                    <a:pt x="222" y="391"/>
                  </a:lnTo>
                  <a:lnTo>
                    <a:pt x="217" y="420"/>
                  </a:lnTo>
                  <a:lnTo>
                    <a:pt x="211" y="458"/>
                  </a:lnTo>
                  <a:lnTo>
                    <a:pt x="211" y="458"/>
                  </a:lnTo>
                  <a:lnTo>
                    <a:pt x="208" y="465"/>
                  </a:lnTo>
                  <a:lnTo>
                    <a:pt x="205" y="472"/>
                  </a:lnTo>
                  <a:lnTo>
                    <a:pt x="200" y="477"/>
                  </a:lnTo>
                  <a:lnTo>
                    <a:pt x="193" y="482"/>
                  </a:lnTo>
                  <a:lnTo>
                    <a:pt x="187" y="485"/>
                  </a:lnTo>
                  <a:lnTo>
                    <a:pt x="179" y="487"/>
                  </a:lnTo>
                  <a:lnTo>
                    <a:pt x="172" y="488"/>
                  </a:lnTo>
                  <a:lnTo>
                    <a:pt x="164" y="487"/>
                  </a:lnTo>
                  <a:lnTo>
                    <a:pt x="157" y="486"/>
                  </a:lnTo>
                  <a:lnTo>
                    <a:pt x="149" y="483"/>
                  </a:lnTo>
                  <a:lnTo>
                    <a:pt x="143" y="479"/>
                  </a:lnTo>
                  <a:lnTo>
                    <a:pt x="136" y="474"/>
                  </a:lnTo>
                  <a:lnTo>
                    <a:pt x="132" y="467"/>
                  </a:lnTo>
                  <a:lnTo>
                    <a:pt x="129" y="461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26" y="443"/>
                  </a:lnTo>
                  <a:lnTo>
                    <a:pt x="130" y="413"/>
                  </a:lnTo>
                  <a:lnTo>
                    <a:pt x="134" y="386"/>
                  </a:lnTo>
                  <a:lnTo>
                    <a:pt x="138" y="362"/>
                  </a:lnTo>
                  <a:lnTo>
                    <a:pt x="143" y="341"/>
                  </a:lnTo>
                  <a:lnTo>
                    <a:pt x="149" y="323"/>
                  </a:lnTo>
                  <a:lnTo>
                    <a:pt x="157" y="307"/>
                  </a:lnTo>
                  <a:lnTo>
                    <a:pt x="165" y="293"/>
                  </a:lnTo>
                  <a:lnTo>
                    <a:pt x="175" y="281"/>
                  </a:lnTo>
                  <a:lnTo>
                    <a:pt x="187" y="269"/>
                  </a:lnTo>
                  <a:lnTo>
                    <a:pt x="201" y="259"/>
                  </a:lnTo>
                  <a:lnTo>
                    <a:pt x="216" y="250"/>
                  </a:lnTo>
                  <a:lnTo>
                    <a:pt x="234" y="241"/>
                  </a:lnTo>
                  <a:lnTo>
                    <a:pt x="255" y="231"/>
                  </a:lnTo>
                  <a:lnTo>
                    <a:pt x="278" y="223"/>
                  </a:lnTo>
                  <a:lnTo>
                    <a:pt x="333" y="201"/>
                  </a:lnTo>
                  <a:lnTo>
                    <a:pt x="333" y="201"/>
                  </a:lnTo>
                  <a:lnTo>
                    <a:pt x="343" y="199"/>
                  </a:lnTo>
                  <a:lnTo>
                    <a:pt x="355" y="199"/>
                  </a:lnTo>
                  <a:lnTo>
                    <a:pt x="369" y="200"/>
                  </a:lnTo>
                  <a:lnTo>
                    <a:pt x="382" y="202"/>
                  </a:lnTo>
                  <a:lnTo>
                    <a:pt x="407" y="208"/>
                  </a:lnTo>
                  <a:lnTo>
                    <a:pt x="423" y="213"/>
                  </a:lnTo>
                  <a:lnTo>
                    <a:pt x="472" y="300"/>
                  </a:lnTo>
                  <a:lnTo>
                    <a:pt x="503" y="239"/>
                  </a:lnTo>
                  <a:lnTo>
                    <a:pt x="503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TextBox 26"/>
            <p:cNvSpPr txBox="1">
              <a:spLocks/>
            </p:cNvSpPr>
            <p:nvPr/>
          </p:nvSpPr>
          <p:spPr bwMode="auto">
            <a:xfrm>
              <a:off x="5547958" y="3014154"/>
              <a:ext cx="1231106" cy="2462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Autofit/>
              <a:sp3d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TW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研究方法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" name="Group 24"/>
            <p:cNvGrpSpPr/>
            <p:nvPr/>
          </p:nvGrpSpPr>
          <p:grpSpPr>
            <a:xfrm>
              <a:off x="1180310" y="1742176"/>
              <a:ext cx="3758021" cy="2543958"/>
              <a:chOff x="8186486" y="2038800"/>
              <a:chExt cx="2814386" cy="2543958"/>
            </a:xfrm>
          </p:grpSpPr>
          <p:sp>
            <p:nvSpPr>
              <p:cNvPr id="21" name="TextBox 32"/>
              <p:cNvSpPr txBox="1"/>
              <p:nvPr/>
            </p:nvSpPr>
            <p:spPr>
              <a:xfrm>
                <a:off x="8186486" y="2038800"/>
                <a:ext cx="2198693" cy="388225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Autofit/>
              </a:bodyPr>
              <a:lstStyle/>
              <a:p>
                <a:pPr algn="r"/>
                <a:r>
                  <a:rPr lang="zh-TW" altLang="en-US" sz="2800" b="1" dirty="0" smtClean="0">
                    <a:solidFill>
                      <a:schemeClr val="accent1">
                        <a:lumMod val="100000"/>
                      </a:schemeClr>
                    </a:solidFill>
                  </a:rPr>
                  <a:t>觀察法</a:t>
                </a:r>
                <a:endParaRPr lang="zh-CN" altLang="en-US" sz="28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" name="TextBox 33"/>
              <p:cNvSpPr txBox="1">
                <a:spLocks/>
              </p:cNvSpPr>
              <p:nvPr/>
            </p:nvSpPr>
            <p:spPr>
              <a:xfrm>
                <a:off x="8498840" y="2562555"/>
                <a:ext cx="2502032" cy="2020203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Autofit/>
              </a:bodyPr>
              <a:lstStyle/>
              <a:p>
                <a:pPr>
                  <a:lnSpc>
                    <a:spcPct val="120000"/>
                  </a:lnSpc>
                  <a:buFont typeface="Wingdings" pitchFamily="2" charset="2"/>
                  <a:buChar char="u"/>
                </a:pPr>
                <a:r>
                  <a:rPr lang="zh-TW" altLang="en-US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日期與時間：</a:t>
                </a:r>
                <a:r>
                  <a:rPr lang="en-US" altLang="zh-TW" sz="1600" dirty="0" smtClean="0"/>
                  <a:t> 107</a:t>
                </a:r>
                <a:r>
                  <a:rPr lang="zh-TW" altLang="zh-TW" sz="1600" dirty="0" smtClean="0"/>
                  <a:t>年</a:t>
                </a:r>
                <a:r>
                  <a:rPr lang="en-US" altLang="zh-TW" sz="1600" dirty="0" smtClean="0"/>
                  <a:t>5</a:t>
                </a:r>
                <a:r>
                  <a:rPr lang="zh-TW" altLang="zh-TW" sz="1600" dirty="0" smtClean="0"/>
                  <a:t>月</a:t>
                </a:r>
                <a:r>
                  <a:rPr lang="en-US" altLang="zh-TW" sz="1600" dirty="0" smtClean="0"/>
                  <a:t>18</a:t>
                </a:r>
                <a:r>
                  <a:rPr lang="zh-TW" altLang="en-US" sz="1600" dirty="0" smtClean="0"/>
                  <a:t>日  </a:t>
                </a:r>
                <a:r>
                  <a:rPr lang="zh-TW" altLang="zh-TW" sz="1600" dirty="0" smtClean="0"/>
                  <a:t>（五）</a:t>
                </a:r>
                <a:r>
                  <a:rPr lang="en-US" altLang="zh-TW" sz="1600" dirty="0" smtClean="0"/>
                  <a:t>PM7:30~7:50</a:t>
                </a:r>
                <a:endParaRPr lang="en-US" altLang="zh-TW" sz="1600" dirty="0" smtClean="0">
                  <a:solidFill>
                    <a:schemeClr val="dk1">
                      <a:lumMod val="100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u"/>
                </a:pPr>
                <a:r>
                  <a:rPr lang="zh-TW" altLang="en-US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研究觀察對象：</a:t>
                </a:r>
                <a:r>
                  <a:rPr lang="zh-TW" altLang="zh-TW" sz="1600" dirty="0" smtClean="0"/>
                  <a:t>第一家烤肉店、林記燒番麥、臭薯條及妙不可果汁店</a:t>
                </a:r>
                <a:endParaRPr lang="en-US" altLang="zh-TW" sz="1600" dirty="0" smtClean="0"/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u"/>
                </a:pPr>
                <a:r>
                  <a:rPr lang="zh-TW" altLang="en-US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作法：每店</a:t>
                </a:r>
                <a:r>
                  <a:rPr lang="en-US" altLang="zh-TW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2</a:t>
                </a:r>
                <a:r>
                  <a:rPr lang="zh-TW" altLang="en-US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名觀察員，進行有結構觀察</a:t>
                </a:r>
                <a:r>
                  <a:rPr lang="en-US" altLang="zh-TW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20</a:t>
                </a:r>
                <a:r>
                  <a:rPr lang="zh-TW" altLang="en-US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分鐘。</a:t>
                </a:r>
                <a:endParaRPr lang="zh-CN" altLang="en-US" sz="16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7" name="Group 34"/>
            <p:cNvGrpSpPr/>
            <p:nvPr/>
          </p:nvGrpSpPr>
          <p:grpSpPr>
            <a:xfrm>
              <a:off x="7368105" y="1667353"/>
              <a:ext cx="3265008" cy="2768426"/>
              <a:chOff x="706770" y="2190649"/>
              <a:chExt cx="2542422" cy="2768426"/>
            </a:xfrm>
          </p:grpSpPr>
          <p:sp>
            <p:nvSpPr>
              <p:cNvPr id="19" name="TextBox 35"/>
              <p:cNvSpPr txBox="1"/>
              <p:nvPr/>
            </p:nvSpPr>
            <p:spPr>
              <a:xfrm>
                <a:off x="825023" y="2190649"/>
                <a:ext cx="2198693" cy="626301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TW" altLang="en-US" sz="2800" b="1" dirty="0" smtClean="0">
                    <a:solidFill>
                      <a:schemeClr val="accent2">
                        <a:lumMod val="100000"/>
                      </a:schemeClr>
                    </a:solidFill>
                  </a:rPr>
                  <a:t>問卷調查法</a:t>
                </a:r>
                <a:endParaRPr lang="zh-CN" altLang="en-US" sz="28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" name="TextBox 36"/>
              <p:cNvSpPr txBox="1">
                <a:spLocks/>
              </p:cNvSpPr>
              <p:nvPr/>
            </p:nvSpPr>
            <p:spPr>
              <a:xfrm>
                <a:off x="706770" y="2864050"/>
                <a:ext cx="2542422" cy="2095025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lnSpcReduction="10000"/>
              </a:bodyPr>
              <a:lstStyle/>
              <a:p>
                <a:pPr>
                  <a:lnSpc>
                    <a:spcPct val="120000"/>
                  </a:lnSpc>
                  <a:buFont typeface="Wingdings" pitchFamily="2" charset="2"/>
                  <a:buChar char="u"/>
                </a:pPr>
                <a:r>
                  <a:rPr lang="zh-TW" altLang="en-US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日期：</a:t>
                </a:r>
                <a:r>
                  <a:rPr lang="en-US" altLang="zh-TW" sz="1600" dirty="0" smtClean="0"/>
                  <a:t> 107</a:t>
                </a:r>
                <a:r>
                  <a:rPr lang="zh-TW" altLang="zh-TW" sz="1600" dirty="0" smtClean="0"/>
                  <a:t>年</a:t>
                </a:r>
                <a:r>
                  <a:rPr lang="en-US" altLang="zh-TW" sz="1600" dirty="0" smtClean="0"/>
                  <a:t>9</a:t>
                </a:r>
                <a:r>
                  <a:rPr lang="zh-TW" altLang="zh-TW" sz="1600" dirty="0" smtClean="0"/>
                  <a:t>月</a:t>
                </a:r>
                <a:r>
                  <a:rPr lang="en-US" altLang="zh-TW" sz="1600" dirty="0" smtClean="0"/>
                  <a:t>21~24</a:t>
                </a:r>
                <a:r>
                  <a:rPr lang="zh-TW" altLang="zh-TW" sz="1600" dirty="0" smtClean="0"/>
                  <a:t>日中秋節連假</a:t>
                </a:r>
                <a:endParaRPr lang="en-US" altLang="zh-TW" sz="1600" dirty="0" smtClean="0"/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u"/>
                </a:pPr>
                <a:r>
                  <a:rPr lang="zh-TW" altLang="en-US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研究對象：</a:t>
                </a:r>
                <a:r>
                  <a:rPr lang="zh-TW" altLang="zh-TW" sz="1600" dirty="0" smtClean="0"/>
                  <a:t>選擇在等待餐點或正在用餐或休息中的顧客進行隨機抽樣問卷調查</a:t>
                </a:r>
                <a:endParaRPr lang="en-US" altLang="zh-TW" sz="1600" dirty="0" smtClean="0"/>
              </a:p>
              <a:p>
                <a:pPr>
                  <a:lnSpc>
                    <a:spcPct val="120000"/>
                  </a:lnSpc>
                  <a:buFont typeface="Wingdings" pitchFamily="2" charset="2"/>
                  <a:buChar char="u"/>
                </a:pPr>
                <a:r>
                  <a:rPr lang="zh-TW" altLang="en-US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發放</a:t>
                </a:r>
                <a:r>
                  <a:rPr lang="en-US" altLang="zh-TW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115</a:t>
                </a:r>
                <a:r>
                  <a:rPr lang="zh-TW" altLang="en-US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份問卷，回收</a:t>
                </a:r>
                <a:r>
                  <a:rPr lang="en-US" altLang="zh-TW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115</a:t>
                </a:r>
                <a:r>
                  <a:rPr lang="zh-TW" altLang="en-US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份，有效問卷</a:t>
                </a:r>
                <a:r>
                  <a:rPr lang="en-US" altLang="zh-TW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100</a:t>
                </a:r>
                <a:r>
                  <a:rPr lang="zh-TW" altLang="en-US" sz="1600" dirty="0" smtClean="0">
                    <a:solidFill>
                      <a:schemeClr val="dk1">
                        <a:lumMod val="100000"/>
                      </a:schemeClr>
                    </a:solidFill>
                  </a:rPr>
                  <a:t>份。</a:t>
                </a:r>
                <a:endParaRPr lang="en-US" altLang="zh-TW" sz="1600" dirty="0" smtClean="0">
                  <a:solidFill>
                    <a:schemeClr val="dk1">
                      <a:lumMod val="100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5" name="Title 1"/>
          <p:cNvSpPr txBox="1">
            <a:spLocks/>
          </p:cNvSpPr>
          <p:nvPr/>
        </p:nvSpPr>
        <p:spPr>
          <a:xfrm>
            <a:off x="683568" y="339502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TW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en-GB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3490" name="Picture 2" descr="ãç ç©¶ æåãçåçæå°çµæ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2476922"/>
            <a:ext cx="936104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837598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5341</TotalTime>
  <Words>1829</Words>
  <Application>Microsoft Office PowerPoint</Application>
  <PresentationFormat>如螢幕大小 (16:9)</PresentationFormat>
  <Paragraphs>253</Paragraphs>
  <Slides>29</Slides>
  <Notes>29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USER</cp:lastModifiedBy>
  <cp:revision>400</cp:revision>
  <dcterms:created xsi:type="dcterms:W3CDTF">2015-12-11T17:46:17Z</dcterms:created>
  <dcterms:modified xsi:type="dcterms:W3CDTF">2018-10-29T09:32:55Z</dcterms:modified>
</cp:coreProperties>
</file>