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57" r:id="rId4"/>
    <p:sldId id="261" r:id="rId5"/>
    <p:sldId id="258" r:id="rId6"/>
    <p:sldId id="264" r:id="rId7"/>
    <p:sldId id="265" r:id="rId8"/>
    <p:sldId id="266" r:id="rId9"/>
    <p:sldId id="271" r:id="rId10"/>
    <p:sldId id="262" r:id="rId11"/>
    <p:sldId id="270" r:id="rId12"/>
    <p:sldId id="267" r:id="rId13"/>
    <p:sldId id="274" r:id="rId14"/>
    <p:sldId id="276" r:id="rId15"/>
    <p:sldId id="277" r:id="rId16"/>
    <p:sldId id="278" r:id="rId17"/>
    <p:sldId id="279" r:id="rId18"/>
    <p:sldId id="275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BC55"/>
    <a:srgbClr val="0066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87237-40A9-4205-A32E-A4810B72CF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443DD60-E5CD-4DD5-8107-C67FDED71F02}">
      <dgm:prSet phldrT="[文字]"/>
      <dgm:spPr/>
      <dgm:t>
        <a:bodyPr/>
        <a:lstStyle/>
        <a:p>
          <a:r>
            <a:rPr lang="zh-TW" altLang="en-US" b="1" dirty="0" smtClean="0"/>
            <a:t>研究動機</a:t>
          </a:r>
          <a:endParaRPr lang="zh-TW" altLang="en-US" b="1" dirty="0"/>
        </a:p>
      </dgm:t>
    </dgm:pt>
    <dgm:pt modelId="{296918E7-A240-4D57-B54F-A874BC7AE767}" type="parTrans" cxnId="{A61B3A1E-C103-4FC5-97DE-15E21CD35EEE}">
      <dgm:prSet/>
      <dgm:spPr/>
      <dgm:t>
        <a:bodyPr/>
        <a:lstStyle/>
        <a:p>
          <a:endParaRPr lang="zh-TW" altLang="en-US"/>
        </a:p>
      </dgm:t>
    </dgm:pt>
    <dgm:pt modelId="{D2E9346D-B8F7-44F1-A980-0935F1C694EE}" type="sibTrans" cxnId="{A61B3A1E-C103-4FC5-97DE-15E21CD35EEE}">
      <dgm:prSet/>
      <dgm:spPr/>
      <dgm:t>
        <a:bodyPr/>
        <a:lstStyle/>
        <a:p>
          <a:endParaRPr lang="zh-TW" altLang="en-US"/>
        </a:p>
      </dgm:t>
    </dgm:pt>
    <dgm:pt modelId="{BD58E52E-D734-42F3-89D3-7B3449E7BBE0}">
      <dgm:prSet phldrT="[文字]"/>
      <dgm:spPr/>
      <dgm:t>
        <a:bodyPr/>
        <a:lstStyle/>
        <a:p>
          <a:r>
            <a:rPr lang="zh-TW" altLang="en-US" b="1" dirty="0" smtClean="0"/>
            <a:t>研究問題</a:t>
          </a:r>
          <a:endParaRPr lang="zh-TW" altLang="en-US" b="1" dirty="0"/>
        </a:p>
      </dgm:t>
    </dgm:pt>
    <dgm:pt modelId="{7764AF5C-5CA9-470C-875A-3584F31856FB}" type="parTrans" cxnId="{0C4D2AA0-95E8-4B5C-AD13-AA46F80225E9}">
      <dgm:prSet/>
      <dgm:spPr/>
      <dgm:t>
        <a:bodyPr/>
        <a:lstStyle/>
        <a:p>
          <a:endParaRPr lang="zh-TW" altLang="en-US"/>
        </a:p>
      </dgm:t>
    </dgm:pt>
    <dgm:pt modelId="{3A301052-76B8-45D6-8E36-E54736DE52F7}" type="sibTrans" cxnId="{0C4D2AA0-95E8-4B5C-AD13-AA46F80225E9}">
      <dgm:prSet/>
      <dgm:spPr/>
      <dgm:t>
        <a:bodyPr/>
        <a:lstStyle/>
        <a:p>
          <a:endParaRPr lang="zh-TW" altLang="en-US"/>
        </a:p>
      </dgm:t>
    </dgm:pt>
    <dgm:pt modelId="{46DEF8E5-D527-45AD-8FAE-1EC4DE94C33E}" type="pres">
      <dgm:prSet presAssocID="{31B87237-40A9-4205-A32E-A4810B72CFA1}" presName="Name0" presStyleCnt="0">
        <dgm:presLayoutVars>
          <dgm:dir/>
          <dgm:resizeHandles val="exact"/>
        </dgm:presLayoutVars>
      </dgm:prSet>
      <dgm:spPr/>
    </dgm:pt>
    <dgm:pt modelId="{E4540587-47B4-4A45-BCE8-067B26C046CB}" type="pres">
      <dgm:prSet presAssocID="{E443DD60-E5CD-4DD5-8107-C67FDED71F0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C3DD4-B39E-4A80-9D68-2E208FCD956A}" type="pres">
      <dgm:prSet presAssocID="{D2E9346D-B8F7-44F1-A980-0935F1C694EE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918BBE77-3D23-4DC8-A47E-56D562A26E0E}" type="pres">
      <dgm:prSet presAssocID="{D2E9346D-B8F7-44F1-A980-0935F1C694EE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E075D4E5-9763-4586-976D-EA3441933044}" type="pres">
      <dgm:prSet presAssocID="{BD58E52E-D734-42F3-89D3-7B3449E7BBE0}" presName="node" presStyleLbl="node1" presStyleIdx="1" presStyleCnt="2" custLinFactNeighborX="-1877" custLinFactNeighborY="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10BCB4-271D-46ED-9713-97944C4A3CB0}" type="presOf" srcId="{D2E9346D-B8F7-44F1-A980-0935F1C694EE}" destId="{79DC3DD4-B39E-4A80-9D68-2E208FCD956A}" srcOrd="0" destOrd="0" presId="urn:microsoft.com/office/officeart/2005/8/layout/process1"/>
    <dgm:cxn modelId="{A61B3A1E-C103-4FC5-97DE-15E21CD35EEE}" srcId="{31B87237-40A9-4205-A32E-A4810B72CFA1}" destId="{E443DD60-E5CD-4DD5-8107-C67FDED71F02}" srcOrd="0" destOrd="0" parTransId="{296918E7-A240-4D57-B54F-A874BC7AE767}" sibTransId="{D2E9346D-B8F7-44F1-A980-0935F1C694EE}"/>
    <dgm:cxn modelId="{80E7B9C9-0812-4A3A-B55A-2BA9308D1D2A}" type="presOf" srcId="{E443DD60-E5CD-4DD5-8107-C67FDED71F02}" destId="{E4540587-47B4-4A45-BCE8-067B26C046CB}" srcOrd="0" destOrd="0" presId="urn:microsoft.com/office/officeart/2005/8/layout/process1"/>
    <dgm:cxn modelId="{0C4D2AA0-95E8-4B5C-AD13-AA46F80225E9}" srcId="{31B87237-40A9-4205-A32E-A4810B72CFA1}" destId="{BD58E52E-D734-42F3-89D3-7B3449E7BBE0}" srcOrd="1" destOrd="0" parTransId="{7764AF5C-5CA9-470C-875A-3584F31856FB}" sibTransId="{3A301052-76B8-45D6-8E36-E54736DE52F7}"/>
    <dgm:cxn modelId="{13121457-620F-4419-B86E-7B959EB357EB}" type="presOf" srcId="{D2E9346D-B8F7-44F1-A980-0935F1C694EE}" destId="{918BBE77-3D23-4DC8-A47E-56D562A26E0E}" srcOrd="1" destOrd="0" presId="urn:microsoft.com/office/officeart/2005/8/layout/process1"/>
    <dgm:cxn modelId="{71A9496A-D35E-4EFC-A9C6-77907DA52BFF}" type="presOf" srcId="{31B87237-40A9-4205-A32E-A4810B72CFA1}" destId="{46DEF8E5-D527-45AD-8FAE-1EC4DE94C33E}" srcOrd="0" destOrd="0" presId="urn:microsoft.com/office/officeart/2005/8/layout/process1"/>
    <dgm:cxn modelId="{F74154AF-2E58-4B37-9D3C-06577C887AF4}" type="presOf" srcId="{BD58E52E-D734-42F3-89D3-7B3449E7BBE0}" destId="{E075D4E5-9763-4586-976D-EA3441933044}" srcOrd="0" destOrd="0" presId="urn:microsoft.com/office/officeart/2005/8/layout/process1"/>
    <dgm:cxn modelId="{49C2FBFE-AFA6-4074-81AA-95B60CB8AC66}" type="presParOf" srcId="{46DEF8E5-D527-45AD-8FAE-1EC4DE94C33E}" destId="{E4540587-47B4-4A45-BCE8-067B26C046CB}" srcOrd="0" destOrd="0" presId="urn:microsoft.com/office/officeart/2005/8/layout/process1"/>
    <dgm:cxn modelId="{4D1A37A9-33D4-4554-A970-F3BE9BD0BD93}" type="presParOf" srcId="{46DEF8E5-D527-45AD-8FAE-1EC4DE94C33E}" destId="{79DC3DD4-B39E-4A80-9D68-2E208FCD956A}" srcOrd="1" destOrd="0" presId="urn:microsoft.com/office/officeart/2005/8/layout/process1"/>
    <dgm:cxn modelId="{3A5A4162-E31C-4D6E-9260-13B075FEBC56}" type="presParOf" srcId="{79DC3DD4-B39E-4A80-9D68-2E208FCD956A}" destId="{918BBE77-3D23-4DC8-A47E-56D562A26E0E}" srcOrd="0" destOrd="0" presId="urn:microsoft.com/office/officeart/2005/8/layout/process1"/>
    <dgm:cxn modelId="{7A02DB35-D38D-47B4-8964-E08B1C557A8A}" type="presParOf" srcId="{46DEF8E5-D527-45AD-8FAE-1EC4DE94C33E}" destId="{E075D4E5-9763-4586-976D-EA344193304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B2426-2565-4EBB-BCDF-73F3CE8182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4B4160-747B-4ABE-95D1-0853946A6748}">
      <dgm:prSet phldrT="[文字]" custT="1"/>
      <dgm:spPr/>
      <dgm:t>
        <a:bodyPr/>
        <a:lstStyle/>
        <a:p>
          <a:r>
            <a:rPr lang="zh-TW" altLang="en-US" sz="2000" b="1" dirty="0" smtClean="0"/>
            <a:t>研究方法</a:t>
          </a:r>
          <a:endParaRPr lang="zh-TW" altLang="en-US" sz="2000" b="1" dirty="0"/>
        </a:p>
      </dgm:t>
    </dgm:pt>
    <dgm:pt modelId="{4B529A1D-25B2-4EAB-9AA6-F2415838A070}" type="parTrans" cxnId="{835F6FB1-4C71-461C-A3DE-7251CFD22878}">
      <dgm:prSet/>
      <dgm:spPr/>
      <dgm:t>
        <a:bodyPr/>
        <a:lstStyle/>
        <a:p>
          <a:endParaRPr lang="zh-TW" altLang="en-US"/>
        </a:p>
      </dgm:t>
    </dgm:pt>
    <dgm:pt modelId="{3EF1F203-0860-4A76-9D60-7A2565F5F021}" type="sibTrans" cxnId="{835F6FB1-4C71-461C-A3DE-7251CFD22878}">
      <dgm:prSet/>
      <dgm:spPr/>
      <dgm:t>
        <a:bodyPr/>
        <a:lstStyle/>
        <a:p>
          <a:endParaRPr lang="zh-TW" altLang="en-US"/>
        </a:p>
      </dgm:t>
    </dgm:pt>
    <dgm:pt modelId="{35FF753A-E1A5-4332-9359-17F9FFAAECAF}">
      <dgm:prSet phldrT="[文字]" custT="1"/>
      <dgm:spPr/>
      <dgm:t>
        <a:bodyPr/>
        <a:lstStyle/>
        <a:p>
          <a:r>
            <a:rPr lang="zh-TW" altLang="en-US" sz="2000" b="1" dirty="0" smtClean="0"/>
            <a:t>資料蒐集與討論</a:t>
          </a:r>
          <a:endParaRPr lang="zh-TW" altLang="en-US" sz="2000" b="1" dirty="0"/>
        </a:p>
      </dgm:t>
    </dgm:pt>
    <dgm:pt modelId="{E3D5A1E7-A94A-4CD3-8BCA-D4BE743E93A4}" type="parTrans" cxnId="{9641DD62-6B1A-4FE8-B9B7-92AC42F2BA4A}">
      <dgm:prSet/>
      <dgm:spPr/>
      <dgm:t>
        <a:bodyPr/>
        <a:lstStyle/>
        <a:p>
          <a:endParaRPr lang="zh-TW" altLang="en-US"/>
        </a:p>
      </dgm:t>
    </dgm:pt>
    <dgm:pt modelId="{5BB78252-0DE3-48FE-8CCA-9339BC0ED144}" type="sibTrans" cxnId="{9641DD62-6B1A-4FE8-B9B7-92AC42F2BA4A}">
      <dgm:prSet/>
      <dgm:spPr/>
      <dgm:t>
        <a:bodyPr/>
        <a:lstStyle/>
        <a:p>
          <a:endParaRPr lang="zh-TW" altLang="en-US"/>
        </a:p>
      </dgm:t>
    </dgm:pt>
    <dgm:pt modelId="{838B3CA2-97FC-4E3B-ACDF-F24DAF655D11}">
      <dgm:prSet phldrT="[文字]" custT="1"/>
      <dgm:spPr/>
      <dgm:t>
        <a:bodyPr/>
        <a:lstStyle/>
        <a:p>
          <a:r>
            <a:rPr lang="zh-TW" altLang="en-US" sz="2000" b="1" dirty="0" smtClean="0"/>
            <a:t>實地訪問醫護人員</a:t>
          </a:r>
          <a:endParaRPr lang="zh-TW" altLang="en-US" sz="2000" b="1" dirty="0"/>
        </a:p>
      </dgm:t>
    </dgm:pt>
    <dgm:pt modelId="{E217955D-BFCB-4944-B2CF-E9B3445763C4}" type="parTrans" cxnId="{096D8890-4DBD-4B6A-A52E-E46533634C26}">
      <dgm:prSet/>
      <dgm:spPr/>
      <dgm:t>
        <a:bodyPr/>
        <a:lstStyle/>
        <a:p>
          <a:endParaRPr lang="zh-TW" altLang="en-US"/>
        </a:p>
      </dgm:t>
    </dgm:pt>
    <dgm:pt modelId="{5A4478AB-2DDE-46AD-8186-924F4B8D7233}" type="sibTrans" cxnId="{096D8890-4DBD-4B6A-A52E-E46533634C26}">
      <dgm:prSet/>
      <dgm:spPr/>
      <dgm:t>
        <a:bodyPr/>
        <a:lstStyle/>
        <a:p>
          <a:endParaRPr lang="zh-TW" altLang="en-US"/>
        </a:p>
      </dgm:t>
    </dgm:pt>
    <dgm:pt modelId="{7B9123CB-A22C-462A-A1F3-99C66294DC1A}" type="pres">
      <dgm:prSet presAssocID="{D4EB2426-2565-4EBB-BCDF-73F3CE8182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ACC63B-C147-4D18-B2EC-B365522F925A}" type="pres">
      <dgm:prSet presAssocID="{984B4160-747B-4ABE-95D1-0853946A6748}" presName="composite" presStyleCnt="0"/>
      <dgm:spPr/>
    </dgm:pt>
    <dgm:pt modelId="{93F35B03-79A9-4F02-98F2-F313C3F8C8CC}" type="pres">
      <dgm:prSet presAssocID="{984B4160-747B-4ABE-95D1-0853946A674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AA6601-3784-49DB-9F9C-6B8913AE12E8}" type="pres">
      <dgm:prSet presAssocID="{984B4160-747B-4ABE-95D1-0853946A674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5F6FB1-4C71-461C-A3DE-7251CFD22878}" srcId="{D4EB2426-2565-4EBB-BCDF-73F3CE81822D}" destId="{984B4160-747B-4ABE-95D1-0853946A6748}" srcOrd="0" destOrd="0" parTransId="{4B529A1D-25B2-4EAB-9AA6-F2415838A070}" sibTransId="{3EF1F203-0860-4A76-9D60-7A2565F5F021}"/>
    <dgm:cxn modelId="{096D8890-4DBD-4B6A-A52E-E46533634C26}" srcId="{984B4160-747B-4ABE-95D1-0853946A6748}" destId="{838B3CA2-97FC-4E3B-ACDF-F24DAF655D11}" srcOrd="1" destOrd="0" parTransId="{E217955D-BFCB-4944-B2CF-E9B3445763C4}" sibTransId="{5A4478AB-2DDE-46AD-8186-924F4B8D7233}"/>
    <dgm:cxn modelId="{09D6DBC1-9A7F-4AE7-A3B5-A8C7FFC72ED1}" type="presOf" srcId="{D4EB2426-2565-4EBB-BCDF-73F3CE81822D}" destId="{7B9123CB-A22C-462A-A1F3-99C66294DC1A}" srcOrd="0" destOrd="0" presId="urn:microsoft.com/office/officeart/2005/8/layout/hList1"/>
    <dgm:cxn modelId="{0ECDB957-788A-4D6C-8386-483AE9E61A3B}" type="presOf" srcId="{35FF753A-E1A5-4332-9359-17F9FFAAECAF}" destId="{91AA6601-3784-49DB-9F9C-6B8913AE12E8}" srcOrd="0" destOrd="0" presId="urn:microsoft.com/office/officeart/2005/8/layout/hList1"/>
    <dgm:cxn modelId="{9641DD62-6B1A-4FE8-B9B7-92AC42F2BA4A}" srcId="{984B4160-747B-4ABE-95D1-0853946A6748}" destId="{35FF753A-E1A5-4332-9359-17F9FFAAECAF}" srcOrd="0" destOrd="0" parTransId="{E3D5A1E7-A94A-4CD3-8BCA-D4BE743E93A4}" sibTransId="{5BB78252-0DE3-48FE-8CCA-9339BC0ED144}"/>
    <dgm:cxn modelId="{70590793-0088-40FD-9DC3-91C4F6D4F90E}" type="presOf" srcId="{838B3CA2-97FC-4E3B-ACDF-F24DAF655D11}" destId="{91AA6601-3784-49DB-9F9C-6B8913AE12E8}" srcOrd="0" destOrd="1" presId="urn:microsoft.com/office/officeart/2005/8/layout/hList1"/>
    <dgm:cxn modelId="{CD2684EB-1F40-41B0-AB8D-A84945B8D09D}" type="presOf" srcId="{984B4160-747B-4ABE-95D1-0853946A6748}" destId="{93F35B03-79A9-4F02-98F2-F313C3F8C8CC}" srcOrd="0" destOrd="0" presId="urn:microsoft.com/office/officeart/2005/8/layout/hList1"/>
    <dgm:cxn modelId="{579F76FB-3630-4C15-A2F5-938BB0957C87}" type="presParOf" srcId="{7B9123CB-A22C-462A-A1F3-99C66294DC1A}" destId="{0CACC63B-C147-4D18-B2EC-B365522F925A}" srcOrd="0" destOrd="0" presId="urn:microsoft.com/office/officeart/2005/8/layout/hList1"/>
    <dgm:cxn modelId="{39DFA276-B14B-4389-9CD1-746AC895F95C}" type="presParOf" srcId="{0CACC63B-C147-4D18-B2EC-B365522F925A}" destId="{93F35B03-79A9-4F02-98F2-F313C3F8C8CC}" srcOrd="0" destOrd="0" presId="urn:microsoft.com/office/officeart/2005/8/layout/hList1"/>
    <dgm:cxn modelId="{1ABFE03A-0E95-4968-A479-8D070FB0FADC}" type="presParOf" srcId="{0CACC63B-C147-4D18-B2EC-B365522F925A}" destId="{91AA6601-3784-49DB-9F9C-6B8913AE12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87237-40A9-4205-A32E-A4810B72CF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443DD60-E5CD-4DD5-8107-C67FDED71F02}">
      <dgm:prSet phldrT="[文字]" custT="1"/>
      <dgm:spPr/>
      <dgm:t>
        <a:bodyPr/>
        <a:lstStyle/>
        <a:p>
          <a:r>
            <a:rPr lang="zh-TW" altLang="en-US" sz="2000" b="1" dirty="0" smtClean="0"/>
            <a:t>分析</a:t>
          </a:r>
          <a:endParaRPr lang="en-US" altLang="zh-TW" sz="2000" b="1" dirty="0" smtClean="0"/>
        </a:p>
        <a:p>
          <a:r>
            <a:rPr lang="zh-TW" altLang="en-US" sz="2000" b="1" dirty="0" smtClean="0"/>
            <a:t>比較</a:t>
          </a:r>
          <a:endParaRPr lang="en-US" altLang="zh-TW" sz="2000" b="1" dirty="0" smtClean="0"/>
        </a:p>
        <a:p>
          <a:r>
            <a:rPr lang="zh-TW" altLang="en-US" sz="2000" b="1" dirty="0" smtClean="0"/>
            <a:t>討論</a:t>
          </a:r>
          <a:endParaRPr lang="zh-TW" altLang="en-US" sz="2000" b="1" dirty="0"/>
        </a:p>
      </dgm:t>
    </dgm:pt>
    <dgm:pt modelId="{296918E7-A240-4D57-B54F-A874BC7AE767}" type="parTrans" cxnId="{A61B3A1E-C103-4FC5-97DE-15E21CD35EEE}">
      <dgm:prSet/>
      <dgm:spPr/>
      <dgm:t>
        <a:bodyPr/>
        <a:lstStyle/>
        <a:p>
          <a:endParaRPr lang="zh-TW" altLang="en-US"/>
        </a:p>
      </dgm:t>
    </dgm:pt>
    <dgm:pt modelId="{D2E9346D-B8F7-44F1-A980-0935F1C694EE}" type="sibTrans" cxnId="{A61B3A1E-C103-4FC5-97DE-15E21CD35EEE}">
      <dgm:prSet/>
      <dgm:spPr/>
      <dgm:t>
        <a:bodyPr/>
        <a:lstStyle/>
        <a:p>
          <a:endParaRPr lang="zh-TW" altLang="en-US"/>
        </a:p>
      </dgm:t>
    </dgm:pt>
    <dgm:pt modelId="{BD58E52E-D734-42F3-89D3-7B3449E7BBE0}">
      <dgm:prSet phldrT="[文字]" custT="1"/>
      <dgm:spPr/>
      <dgm:t>
        <a:bodyPr/>
        <a:lstStyle/>
        <a:p>
          <a:r>
            <a:rPr lang="zh-TW" altLang="en-US" sz="2000" b="1" dirty="0" smtClean="0"/>
            <a:t>結</a:t>
          </a:r>
          <a:endParaRPr lang="en-US" altLang="zh-TW" sz="2000" b="1" dirty="0" smtClean="0"/>
        </a:p>
        <a:p>
          <a:r>
            <a:rPr lang="zh-TW" altLang="en-US" sz="2000" b="1" dirty="0" smtClean="0"/>
            <a:t>論</a:t>
          </a:r>
          <a:endParaRPr lang="en-US" altLang="zh-TW" sz="2000" b="1" dirty="0" smtClean="0"/>
        </a:p>
        <a:p>
          <a:r>
            <a:rPr lang="zh-TW" altLang="en-US" sz="2000" b="1" dirty="0" smtClean="0"/>
            <a:t>報</a:t>
          </a:r>
          <a:endParaRPr lang="en-US" altLang="zh-TW" sz="2000" b="1" dirty="0" smtClean="0"/>
        </a:p>
        <a:p>
          <a:r>
            <a:rPr lang="zh-TW" altLang="en-US" sz="2000" b="1" dirty="0" smtClean="0"/>
            <a:t>告</a:t>
          </a:r>
          <a:endParaRPr lang="zh-TW" altLang="en-US" sz="2000" b="1" dirty="0"/>
        </a:p>
      </dgm:t>
    </dgm:pt>
    <dgm:pt modelId="{7764AF5C-5CA9-470C-875A-3584F31856FB}" type="parTrans" cxnId="{0C4D2AA0-95E8-4B5C-AD13-AA46F80225E9}">
      <dgm:prSet/>
      <dgm:spPr/>
      <dgm:t>
        <a:bodyPr/>
        <a:lstStyle/>
        <a:p>
          <a:endParaRPr lang="zh-TW" altLang="en-US"/>
        </a:p>
      </dgm:t>
    </dgm:pt>
    <dgm:pt modelId="{3A301052-76B8-45D6-8E36-E54736DE52F7}" type="sibTrans" cxnId="{0C4D2AA0-95E8-4B5C-AD13-AA46F80225E9}">
      <dgm:prSet/>
      <dgm:spPr/>
      <dgm:t>
        <a:bodyPr/>
        <a:lstStyle/>
        <a:p>
          <a:endParaRPr lang="zh-TW" altLang="en-US"/>
        </a:p>
      </dgm:t>
    </dgm:pt>
    <dgm:pt modelId="{46DEF8E5-D527-45AD-8FAE-1EC4DE94C33E}" type="pres">
      <dgm:prSet presAssocID="{31B87237-40A9-4205-A32E-A4810B72CFA1}" presName="Name0" presStyleCnt="0">
        <dgm:presLayoutVars>
          <dgm:dir/>
          <dgm:resizeHandles val="exact"/>
        </dgm:presLayoutVars>
      </dgm:prSet>
      <dgm:spPr/>
    </dgm:pt>
    <dgm:pt modelId="{E4540587-47B4-4A45-BCE8-067B26C046CB}" type="pres">
      <dgm:prSet presAssocID="{E443DD60-E5CD-4DD5-8107-C67FDED71F02}" presName="node" presStyleLbl="node1" presStyleIdx="0" presStyleCnt="2" custScaleY="3854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C3DD4-B39E-4A80-9D68-2E208FCD956A}" type="pres">
      <dgm:prSet presAssocID="{D2E9346D-B8F7-44F1-A980-0935F1C694EE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918BBE77-3D23-4DC8-A47E-56D562A26E0E}" type="pres">
      <dgm:prSet presAssocID="{D2E9346D-B8F7-44F1-A980-0935F1C694EE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E075D4E5-9763-4586-976D-EA3441933044}" type="pres">
      <dgm:prSet presAssocID="{BD58E52E-D734-42F3-89D3-7B3449E7BBE0}" presName="node" presStyleLbl="node1" presStyleIdx="1" presStyleCnt="2" custScaleY="386581" custLinFactNeighborX="-1877" custLinFactNeighborY="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1B3A1E-C103-4FC5-97DE-15E21CD35EEE}" srcId="{31B87237-40A9-4205-A32E-A4810B72CFA1}" destId="{E443DD60-E5CD-4DD5-8107-C67FDED71F02}" srcOrd="0" destOrd="0" parTransId="{296918E7-A240-4D57-B54F-A874BC7AE767}" sibTransId="{D2E9346D-B8F7-44F1-A980-0935F1C694EE}"/>
    <dgm:cxn modelId="{3911397B-D94E-4BCA-B731-344E8969C0DA}" type="presOf" srcId="{BD58E52E-D734-42F3-89D3-7B3449E7BBE0}" destId="{E075D4E5-9763-4586-976D-EA3441933044}" srcOrd="0" destOrd="0" presId="urn:microsoft.com/office/officeart/2005/8/layout/process1"/>
    <dgm:cxn modelId="{0C4D2AA0-95E8-4B5C-AD13-AA46F80225E9}" srcId="{31B87237-40A9-4205-A32E-A4810B72CFA1}" destId="{BD58E52E-D734-42F3-89D3-7B3449E7BBE0}" srcOrd="1" destOrd="0" parTransId="{7764AF5C-5CA9-470C-875A-3584F31856FB}" sibTransId="{3A301052-76B8-45D6-8E36-E54736DE52F7}"/>
    <dgm:cxn modelId="{F27339BB-8C19-4B73-AAAA-2C63E7C2F1A6}" type="presOf" srcId="{31B87237-40A9-4205-A32E-A4810B72CFA1}" destId="{46DEF8E5-D527-45AD-8FAE-1EC4DE94C33E}" srcOrd="0" destOrd="0" presId="urn:microsoft.com/office/officeart/2005/8/layout/process1"/>
    <dgm:cxn modelId="{CB1F907E-3680-44B2-8AEF-D2EDFE1DEBEF}" type="presOf" srcId="{E443DD60-E5CD-4DD5-8107-C67FDED71F02}" destId="{E4540587-47B4-4A45-BCE8-067B26C046CB}" srcOrd="0" destOrd="0" presId="urn:microsoft.com/office/officeart/2005/8/layout/process1"/>
    <dgm:cxn modelId="{8C8253F6-C34B-4F09-8589-4BDF447671A1}" type="presOf" srcId="{D2E9346D-B8F7-44F1-A980-0935F1C694EE}" destId="{79DC3DD4-B39E-4A80-9D68-2E208FCD956A}" srcOrd="0" destOrd="0" presId="urn:microsoft.com/office/officeart/2005/8/layout/process1"/>
    <dgm:cxn modelId="{543CE0C2-F8AF-4B0B-A25D-90C810E87B17}" type="presOf" srcId="{D2E9346D-B8F7-44F1-A980-0935F1C694EE}" destId="{918BBE77-3D23-4DC8-A47E-56D562A26E0E}" srcOrd="1" destOrd="0" presId="urn:microsoft.com/office/officeart/2005/8/layout/process1"/>
    <dgm:cxn modelId="{60546447-5DBB-44D7-AB87-1BE5C9B8D963}" type="presParOf" srcId="{46DEF8E5-D527-45AD-8FAE-1EC4DE94C33E}" destId="{E4540587-47B4-4A45-BCE8-067B26C046CB}" srcOrd="0" destOrd="0" presId="urn:microsoft.com/office/officeart/2005/8/layout/process1"/>
    <dgm:cxn modelId="{02247D90-3957-481F-A50F-3F321E62B30B}" type="presParOf" srcId="{46DEF8E5-D527-45AD-8FAE-1EC4DE94C33E}" destId="{79DC3DD4-B39E-4A80-9D68-2E208FCD956A}" srcOrd="1" destOrd="0" presId="urn:microsoft.com/office/officeart/2005/8/layout/process1"/>
    <dgm:cxn modelId="{69D5F366-504C-43A9-AFE4-364E50BB0F66}" type="presParOf" srcId="{79DC3DD4-B39E-4A80-9D68-2E208FCD956A}" destId="{918BBE77-3D23-4DC8-A47E-56D562A26E0E}" srcOrd="0" destOrd="0" presId="urn:microsoft.com/office/officeart/2005/8/layout/process1"/>
    <dgm:cxn modelId="{381ADAD7-A77A-4733-8484-202A7F12D40D}" type="presParOf" srcId="{46DEF8E5-D527-45AD-8FAE-1EC4DE94C33E}" destId="{E075D4E5-9763-4586-976D-EA344193304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540587-47B4-4A45-BCE8-067B26C046CB}">
      <dsp:nvSpPr>
        <dsp:cNvPr id="0" name=""/>
        <dsp:cNvSpPr/>
      </dsp:nvSpPr>
      <dsp:spPr>
        <a:xfrm>
          <a:off x="555" y="508758"/>
          <a:ext cx="1184457" cy="710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研究動機</a:t>
          </a:r>
          <a:endParaRPr lang="zh-TW" altLang="en-US" sz="1900" b="1" kern="1200" dirty="0"/>
        </a:p>
      </dsp:txBody>
      <dsp:txXfrm>
        <a:off x="555" y="508758"/>
        <a:ext cx="1184457" cy="710674"/>
      </dsp:txXfrm>
    </dsp:sp>
    <dsp:sp modelId="{79DC3DD4-B39E-4A80-9D68-2E208FCD956A}">
      <dsp:nvSpPr>
        <dsp:cNvPr id="0" name=""/>
        <dsp:cNvSpPr/>
      </dsp:nvSpPr>
      <dsp:spPr>
        <a:xfrm rot="8725">
          <a:off x="1301234" y="719333"/>
          <a:ext cx="246392" cy="293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8725">
        <a:off x="1301234" y="719333"/>
        <a:ext cx="246392" cy="293745"/>
      </dsp:txXfrm>
    </dsp:sp>
    <dsp:sp modelId="{E075D4E5-9763-4586-976D-EA3441933044}">
      <dsp:nvSpPr>
        <dsp:cNvPr id="0" name=""/>
        <dsp:cNvSpPr/>
      </dsp:nvSpPr>
      <dsp:spPr>
        <a:xfrm>
          <a:off x="1649902" y="512944"/>
          <a:ext cx="1184457" cy="710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研究問題</a:t>
          </a:r>
          <a:endParaRPr lang="zh-TW" altLang="en-US" sz="1900" b="1" kern="1200" dirty="0"/>
        </a:p>
      </dsp:txBody>
      <dsp:txXfrm>
        <a:off x="1649902" y="512944"/>
        <a:ext cx="1184457" cy="7106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35B03-79A9-4F02-98F2-F313C3F8C8CC}">
      <dsp:nvSpPr>
        <dsp:cNvPr id="0" name=""/>
        <dsp:cNvSpPr/>
      </dsp:nvSpPr>
      <dsp:spPr>
        <a:xfrm>
          <a:off x="0" y="26391"/>
          <a:ext cx="252028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研究方法</a:t>
          </a:r>
          <a:endParaRPr lang="zh-TW" altLang="en-US" sz="2000" b="1" kern="1200" dirty="0"/>
        </a:p>
      </dsp:txBody>
      <dsp:txXfrm>
        <a:off x="0" y="26391"/>
        <a:ext cx="2520280" cy="777600"/>
      </dsp:txXfrm>
    </dsp:sp>
    <dsp:sp modelId="{91AA6601-3784-49DB-9F9C-6B8913AE12E8}">
      <dsp:nvSpPr>
        <dsp:cNvPr id="0" name=""/>
        <dsp:cNvSpPr/>
      </dsp:nvSpPr>
      <dsp:spPr>
        <a:xfrm>
          <a:off x="0" y="803992"/>
          <a:ext cx="2520280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/>
            <a:t>資料蒐集與討論</a:t>
          </a:r>
          <a:endParaRPr lang="zh-TW" alt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/>
            <a:t>實地訪問醫護人員</a:t>
          </a:r>
          <a:endParaRPr lang="zh-TW" altLang="en-US" sz="2000" b="1" kern="1200" dirty="0"/>
        </a:p>
      </dsp:txBody>
      <dsp:txXfrm>
        <a:off x="0" y="803992"/>
        <a:ext cx="2520280" cy="1185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540587-47B4-4A45-BCE8-067B26C046CB}">
      <dsp:nvSpPr>
        <dsp:cNvPr id="0" name=""/>
        <dsp:cNvSpPr/>
      </dsp:nvSpPr>
      <dsp:spPr>
        <a:xfrm>
          <a:off x="1746" y="0"/>
          <a:ext cx="1063451" cy="2736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分析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比較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討論</a:t>
          </a:r>
          <a:endParaRPr lang="zh-TW" altLang="en-US" sz="2000" b="1" kern="1200" dirty="0"/>
        </a:p>
      </dsp:txBody>
      <dsp:txXfrm>
        <a:off x="1746" y="0"/>
        <a:ext cx="1063451" cy="2736304"/>
      </dsp:txXfrm>
    </dsp:sp>
    <dsp:sp modelId="{79DC3DD4-B39E-4A80-9D68-2E208FCD956A}">
      <dsp:nvSpPr>
        <dsp:cNvPr id="0" name=""/>
        <dsp:cNvSpPr/>
      </dsp:nvSpPr>
      <dsp:spPr>
        <a:xfrm>
          <a:off x="1169546" y="1236284"/>
          <a:ext cx="221219" cy="263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1169546" y="1236284"/>
        <a:ext cx="221219" cy="263735"/>
      </dsp:txXfrm>
    </dsp:sp>
    <dsp:sp modelId="{E075D4E5-9763-4586-976D-EA3441933044}">
      <dsp:nvSpPr>
        <dsp:cNvPr id="0" name=""/>
        <dsp:cNvSpPr/>
      </dsp:nvSpPr>
      <dsp:spPr>
        <a:xfrm>
          <a:off x="1482593" y="-4181"/>
          <a:ext cx="1063451" cy="2744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結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論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報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告</a:t>
          </a:r>
          <a:endParaRPr lang="zh-TW" altLang="en-US" sz="2000" b="1" kern="1200" dirty="0"/>
        </a:p>
      </dsp:txBody>
      <dsp:txXfrm>
        <a:off x="1482593" y="-4181"/>
        <a:ext cx="1063451" cy="2744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72E1F-BDE7-462D-B6DB-5A0A71F9229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BAF47-F036-4541-9DA4-2C21CD2C81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3822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AF47-F036-4541-9DA4-2C21CD2C812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19F7-3810-4A9E-BBC8-E0754500A33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12D3-7251-4898-846C-A4EB44BE0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tw/url?sa=i&amp;rct=j&amp;q=&amp;esrc=s&amp;source=images&amp;cd=&amp;cad=rja&amp;uact=8&amp;ved=2ahUKEwiEsdj7j6zeAhVPOrwKHdC6Dn8QjRx6BAgBEAU&amp;url=https://dyna.hcc.edu.tw/campus/module/article/index_show.php?wid=292&amp;dup=0&amp;mid=&amp;rid=544&amp;type=web&amp;psig=AOvVaw1ycHWfhc3i9MX0AwW6G6ai&amp;ust=1540918765923427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03848" y="364502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+mn-ea"/>
              </a:rPr>
              <a:t>健康花蓮</a:t>
            </a:r>
            <a:r>
              <a:rPr lang="en-US" altLang="zh-TW" sz="4800" b="1" dirty="0" smtClean="0">
                <a:latin typeface="+mn-ea"/>
              </a:rPr>
              <a:t>『</a:t>
            </a:r>
            <a:r>
              <a:rPr lang="zh-TW" altLang="en-US" sz="4800" b="1" dirty="0" smtClean="0">
                <a:latin typeface="+mn-ea"/>
              </a:rPr>
              <a:t>醫</a:t>
            </a:r>
            <a:r>
              <a:rPr lang="en-US" altLang="zh-TW" sz="4800" b="1" dirty="0" smtClean="0">
                <a:latin typeface="+mn-ea"/>
              </a:rPr>
              <a:t>』</a:t>
            </a:r>
            <a:r>
              <a:rPr lang="zh-TW" altLang="en-US" sz="4800" b="1" dirty="0" smtClean="0">
                <a:latin typeface="+mn-ea"/>
              </a:rPr>
              <a:t>起來</a:t>
            </a:r>
            <a:endParaRPr lang="zh-TW" altLang="en-US" sz="4800" b="1" dirty="0">
              <a:latin typeface="+mn-ea"/>
            </a:endParaRPr>
          </a:p>
        </p:txBody>
      </p:sp>
      <p:pic>
        <p:nvPicPr>
          <p:cNvPr id="1026" name="Picture 2" descr="D:\小論文\醫療\醫療圖片\admin_divi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3672408" cy="5542827"/>
          </a:xfrm>
          <a:prstGeom prst="rect">
            <a:avLst/>
          </a:prstGeom>
          <a:noFill/>
        </p:spPr>
      </p:pic>
      <p:pic>
        <p:nvPicPr>
          <p:cNvPr id="4" name="Picture 5" descr="D:\小論文\醫療\醫療圖片\52-free-hospital-clipart-cliparting-com-RGVL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4293096"/>
            <a:ext cx="2251968" cy="2156259"/>
          </a:xfrm>
          <a:prstGeom prst="rect">
            <a:avLst/>
          </a:prstGeom>
          <a:noFill/>
        </p:spPr>
      </p:pic>
      <p:pic>
        <p:nvPicPr>
          <p:cNvPr id="5" name="Picture 6" descr="D:\小論文\醫療\醫療圖片\Ambulance-at-hospital-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08520" y="5805264"/>
            <a:ext cx="1369554" cy="836712"/>
          </a:xfrm>
          <a:prstGeom prst="rect">
            <a:avLst/>
          </a:prstGeom>
          <a:noFill/>
        </p:spPr>
      </p:pic>
      <p:pic>
        <p:nvPicPr>
          <p:cNvPr id="1027" name="Picture 3" descr="D:\小論文\醫療\醫療圖片\kisspng-nurse-nursing-hospital-health-caregiver-cartoon-nurse-5adc2e62b9ab43_86156132152437923476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412776"/>
            <a:ext cx="1748090" cy="225196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6876256" y="458112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+mn-ea"/>
              </a:rPr>
              <a:t>慈大附中國小部</a:t>
            </a:r>
            <a:endParaRPr lang="en-US" altLang="zh-TW" sz="2000" b="1" dirty="0" smtClean="0">
              <a:latin typeface="+mn-ea"/>
            </a:endParaRPr>
          </a:p>
          <a:p>
            <a:r>
              <a:rPr lang="zh-TW" altLang="en-US" sz="2000" b="1" dirty="0" smtClean="0">
                <a:latin typeface="+mn-ea"/>
              </a:rPr>
              <a:t>林山慧    蔡旻臻</a:t>
            </a:r>
            <a:endParaRPr lang="en-US" altLang="zh-TW" sz="2000" b="1" dirty="0" smtClean="0">
              <a:latin typeface="+mn-ea"/>
            </a:endParaRPr>
          </a:p>
          <a:p>
            <a:r>
              <a:rPr lang="zh-TW" altLang="en-US" sz="2000" b="1" dirty="0" smtClean="0">
                <a:latin typeface="+mn-ea"/>
              </a:rPr>
              <a:t>鄭家宏    陳咨妤</a:t>
            </a:r>
            <a:endParaRPr lang="en-US" altLang="zh-TW" sz="20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18864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現行的醫療照護服務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4101" name="Picture 5" descr="「花蓮,偏鄉巡迴醫療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40768"/>
            <a:ext cx="3035830" cy="227687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764704"/>
            <a:ext cx="7499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新細明體" pitchFamily="18" charset="-120"/>
              </a:rPr>
              <a:t>（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新細明體" pitchFamily="18" charset="-120"/>
              </a:rPr>
              <a:t>二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新細明體" pitchFamily="18" charset="-120"/>
              </a:rPr>
              <a:t>）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DFHei-W3-WIN-BF"/>
              </a:rPr>
              <a:t>全民健康保險山地離島地區醫療給付效益提昇計畫（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DFHei-W3-WIN-BF"/>
              </a:rPr>
              <a:t>IDS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DFHei-W3-WIN-BF"/>
              </a:rPr>
              <a:t>）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ea"/>
              <a:cs typeface="新細明體" pitchFamily="18" charset="-120"/>
            </a:endParaRPr>
          </a:p>
        </p:txBody>
      </p:sp>
      <p:pic>
        <p:nvPicPr>
          <p:cNvPr id="4104" name="Picture 8" descr="「花蓮,偏鄉巡迴醫療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89040"/>
            <a:ext cx="3065940" cy="230425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660232" y="638132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>
                <a:solidFill>
                  <a:schemeClr val="bg1"/>
                </a:solidFill>
              </a:rPr>
              <a:t>（圖片來自</a:t>
            </a:r>
            <a:r>
              <a:rPr lang="zh-TW" altLang="en-US" dirty="0" smtClean="0">
                <a:solidFill>
                  <a:schemeClr val="bg1"/>
                </a:solidFill>
              </a:rPr>
              <a:t>更生日報</a:t>
            </a:r>
            <a:r>
              <a:rPr lang="zh-TW" altLang="zh-TW" dirty="0" smtClean="0">
                <a:solidFill>
                  <a:schemeClr val="bg1"/>
                </a:solidFill>
              </a:rPr>
              <a:t>）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1412776"/>
            <a:ext cx="4896544" cy="365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由「全民健康保險山地離島地區醫療給付效益提昇計畫」（</a:t>
            </a:r>
            <a:r>
              <a:rPr lang="en-US" altLang="zh-TW" sz="2000" dirty="0" smtClean="0">
                <a:latin typeface="+mn-ea"/>
              </a:rPr>
              <a:t>IDS</a:t>
            </a:r>
            <a:r>
              <a:rPr lang="zh-TW" altLang="en-US" sz="2000" dirty="0" smtClean="0">
                <a:latin typeface="+mn-ea"/>
              </a:rPr>
              <a:t>）提供秀林鄉、萬榮鄉、卓溪鄉及豐濱鄉等地醫療服務：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除駐診服務，並針對偏遠部落提供定期  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 專科巡迴醫療服務，增強醫療在地化。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提供的健康管理照護服務，包括：特定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 疾病管理照護計畫、預防篩檢服務、到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 宅診療、居家照護、辦理衛教宣導等。 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 持續朝提昇民眾自我健康照護概念及醫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 可近性的方向努力。</a:t>
            </a:r>
            <a:endParaRPr lang="zh-TW" altLang="en-US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18864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現行的醫療照護服務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764704"/>
            <a:ext cx="3307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新細明體" pitchFamily="18" charset="-120"/>
              </a:rPr>
              <a:t>（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新細明體" pitchFamily="18" charset="-120"/>
              </a:rPr>
              <a:t>三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新細明體" pitchFamily="18" charset="-120"/>
              </a:rPr>
              <a:t>）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DFHei-W3-WIN-BF"/>
              </a:rPr>
              <a:t>剛起步的長期照護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DFHei-W3-WIN-BF"/>
              </a:rPr>
              <a:t>2.0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ea"/>
              <a:cs typeface="新細明體" pitchFamily="18" charset="-120"/>
            </a:endParaRPr>
          </a:p>
        </p:txBody>
      </p:sp>
      <p:pic>
        <p:nvPicPr>
          <p:cNvPr id="28675" name="Picture 3" descr="「花蓮長照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2976329" cy="2232248"/>
          </a:xfrm>
          <a:prstGeom prst="rect">
            <a:avLst/>
          </a:prstGeom>
          <a:noFill/>
        </p:spPr>
      </p:pic>
      <p:pic>
        <p:nvPicPr>
          <p:cNvPr id="7" name="圖片 6" descr="E:\小論文2\醫療\醫療照片\20180919_0933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660232" y="638132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>
                <a:solidFill>
                  <a:schemeClr val="bg1"/>
                </a:solidFill>
              </a:rPr>
              <a:t>（圖片來自</a:t>
            </a:r>
            <a:r>
              <a:rPr lang="zh-TW" altLang="en-US" dirty="0" smtClean="0">
                <a:solidFill>
                  <a:schemeClr val="bg1"/>
                </a:solidFill>
              </a:rPr>
              <a:t>慈濟醫院</a:t>
            </a:r>
            <a:r>
              <a:rPr lang="zh-TW" altLang="zh-TW" dirty="0" smtClean="0">
                <a:solidFill>
                  <a:schemeClr val="bg1"/>
                </a:solidFill>
              </a:rPr>
              <a:t>）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1268760"/>
            <a:ext cx="489654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zh-TW" sz="2000" dirty="0" smtClean="0">
                <a:latin typeface="+mn-ea"/>
              </a:rPr>
              <a:t>建立以社區與在宅服務為基礎的照顧社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區方向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zh-TW" sz="2000" dirty="0" smtClean="0">
                <a:latin typeface="+mn-ea"/>
              </a:rPr>
              <a:t>除了大型醫院照護中心外</a:t>
            </a:r>
            <a:r>
              <a:rPr lang="zh-TW" altLang="en-US" sz="2000" dirty="0" smtClean="0">
                <a:latin typeface="+mn-ea"/>
              </a:rPr>
              <a:t>，</a:t>
            </a:r>
            <a:r>
              <a:rPr lang="zh-TW" altLang="zh-TW" sz="2000" dirty="0" smtClean="0">
                <a:latin typeface="+mn-ea"/>
              </a:rPr>
              <a:t>更有貼近生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</a:t>
            </a:r>
            <a:r>
              <a:rPr lang="zh-TW" altLang="zh-TW" sz="2000" dirty="0" smtClean="0">
                <a:latin typeface="+mn-ea"/>
              </a:rPr>
              <a:t>活、就近照顧老人的社區型照護中心</a:t>
            </a:r>
            <a:r>
              <a:rPr lang="zh-TW" altLang="en-US" sz="2000" dirty="0" smtClean="0">
                <a:latin typeface="+mn-ea"/>
              </a:rPr>
              <a:t>，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整合健康照護服務，協助病人從醫院健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康返家。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針對具有身心功能回復潛能的病人提供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治療。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提升民間服務量能，強化在地型日間照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zh-TW" altLang="en-US" sz="2000" dirty="0" smtClean="0">
                <a:latin typeface="+mn-ea"/>
              </a:rPr>
              <a:t>    顧服務。</a:t>
            </a:r>
            <a:endParaRPr lang="en-US" altLang="zh-TW" sz="2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8864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  <a:cs typeface="SimSun" pitchFamily="2" charset="-122"/>
              </a:rPr>
              <a:t>我們</a:t>
            </a: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的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建議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908720"/>
            <a:ext cx="5384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 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一、改善偏遠鄉鎮交通，提高公共運輸機能。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1556792"/>
            <a:ext cx="7704856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/>
              <a:t>  </a:t>
            </a:r>
            <a:r>
              <a:rPr lang="zh-TW" altLang="zh-TW" sz="2000" dirty="0" smtClean="0"/>
              <a:t>花蓮大眾運輸不普及，</a:t>
            </a:r>
            <a:r>
              <a:rPr lang="zh-TW" altLang="en-US" sz="2000" dirty="0" smtClean="0"/>
              <a:t>主要</a:t>
            </a:r>
            <a:r>
              <a:rPr lang="zh-TW" altLang="zh-TW" sz="2000" dirty="0" smtClean="0"/>
              <a:t>都在台</a:t>
            </a:r>
            <a:r>
              <a:rPr lang="en-US" altLang="zh-TW" sz="2000" dirty="0" smtClean="0"/>
              <a:t>9</a:t>
            </a:r>
            <a:r>
              <a:rPr lang="zh-TW" altLang="zh-TW" sz="2000" dirty="0" smtClean="0"/>
              <a:t>線、台</a:t>
            </a:r>
            <a:r>
              <a:rPr lang="en-US" altLang="zh-TW" sz="2000" dirty="0" smtClean="0"/>
              <a:t>11</a:t>
            </a:r>
            <a:r>
              <a:rPr lang="zh-TW" altLang="zh-TW" sz="2000" dirty="0" smtClean="0"/>
              <a:t>線（主幹道）上，根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>
              <a:lnSpc>
                <a:spcPts val="3000"/>
              </a:lnSpc>
            </a:pPr>
            <a:r>
              <a:rPr lang="zh-TW" altLang="en-US" sz="2000" dirty="0" smtClean="0"/>
              <a:t>    </a:t>
            </a:r>
            <a:r>
              <a:rPr lang="zh-TW" altLang="zh-TW" sz="2000" dirty="0" smtClean="0"/>
              <a:t>本伸不進鄉鎮角落。</a:t>
            </a:r>
            <a:r>
              <a:rPr lang="zh-TW" altLang="zh-TW" sz="2000" dirty="0" smtClean="0">
                <a:latin typeface="+mn-ea"/>
              </a:rPr>
              <a:t>秀林鄉以及卓溪鄉，是花蓮縣境內兩個最不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</a:t>
            </a:r>
            <a:r>
              <a:rPr lang="zh-TW" altLang="zh-TW" sz="2000" dirty="0" smtClean="0">
                <a:latin typeface="+mn-ea"/>
              </a:rPr>
              <a:t>容易獲得醫療服務的山地鄉。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/>
              <a:t>  </a:t>
            </a:r>
            <a:r>
              <a:rPr lang="zh-TW" altLang="zh-TW" sz="2000" dirty="0" smtClean="0"/>
              <a:t>目前全花蓮只有</a:t>
            </a:r>
            <a:r>
              <a:rPr lang="en-US" altLang="zh-TW" sz="2000" dirty="0" smtClean="0"/>
              <a:t>32</a:t>
            </a:r>
            <a:r>
              <a:rPr lang="zh-TW" altLang="zh-TW" sz="2000" dirty="0" smtClean="0"/>
              <a:t>輛復康巴士，卻有將近七千個個案有需求，</a:t>
            </a:r>
            <a:r>
              <a:rPr lang="zh-TW" altLang="zh-TW" sz="2000" dirty="0" smtClean="0">
                <a:latin typeface="+mn-ea"/>
              </a:rPr>
              <a:t>對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偏鄉老人來說，就醫的辛苦多來自於交通的不便。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/>
              <a:t>  </a:t>
            </a:r>
            <a:r>
              <a:rPr lang="zh-TW" altLang="zh-TW" sz="2000" dirty="0" smtClean="0"/>
              <a:t>改善偏遠鄉鎮交通，尤其縮短鄉鎮角落到地區醫院</a:t>
            </a:r>
            <a:r>
              <a:rPr lang="en-US" altLang="zh-TW" sz="2000" dirty="0" smtClean="0"/>
              <a:t>/  </a:t>
            </a:r>
            <a:r>
              <a:rPr lang="zh-TW" altLang="zh-TW" sz="2000" dirty="0" smtClean="0"/>
              <a:t>區域醫院的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>
              <a:lnSpc>
                <a:spcPts val="3000"/>
              </a:lnSpc>
            </a:pPr>
            <a:r>
              <a:rPr lang="zh-TW" altLang="en-US" sz="2000" dirty="0" smtClean="0"/>
              <a:t>    </a:t>
            </a:r>
            <a:r>
              <a:rPr lang="zh-TW" altLang="zh-TW" sz="2000" dirty="0" smtClean="0"/>
              <a:t>就醫時間更是要列為首先改善的目標。</a:t>
            </a:r>
          </a:p>
        </p:txBody>
      </p:sp>
      <p:pic>
        <p:nvPicPr>
          <p:cNvPr id="7169" name="Picture 1" descr="D:\小論文\醫療\醫療圖片\f4bf565c5137a06e5b46dab2824447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4581128"/>
            <a:ext cx="1330710" cy="2060848"/>
          </a:xfrm>
          <a:prstGeom prst="rect">
            <a:avLst/>
          </a:prstGeom>
          <a:noFill/>
        </p:spPr>
      </p:pic>
      <p:pic>
        <p:nvPicPr>
          <p:cNvPr id="7" name="Picture 12" descr="「public transportation cartoon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3176"/>
            <a:ext cx="4680520" cy="16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8864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  <a:cs typeface="SimSun" pitchFamily="2" charset="-122"/>
              </a:rPr>
              <a:t>我們</a:t>
            </a: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的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建議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980728"/>
            <a:ext cx="5220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2000" b="1" dirty="0" smtClean="0">
                <a:solidFill>
                  <a:srgbClr val="C00000"/>
                </a:solidFill>
              </a:rPr>
              <a:t>二、建立緊急救護系統，完善後送機制。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1556792"/>
            <a:ext cx="7200800" cy="275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/>
              <a:t>  </a:t>
            </a:r>
            <a:r>
              <a:rPr lang="zh-TW" altLang="zh-TW" sz="2000" dirty="0" smtClean="0"/>
              <a:t>在急難災害緊急救護方面，若是偏鄉醫院無法救治，宜有整</a:t>
            </a:r>
            <a:endParaRPr lang="en-US" altLang="zh-TW" sz="2000" dirty="0" smtClean="0"/>
          </a:p>
          <a:p>
            <a:pPr>
              <a:lnSpc>
                <a:spcPts val="3000"/>
              </a:lnSpc>
            </a:pPr>
            <a:r>
              <a:rPr lang="zh-TW" altLang="en-US" sz="2000" dirty="0" smtClean="0"/>
              <a:t>    </a:t>
            </a:r>
            <a:r>
              <a:rPr lang="zh-TW" altLang="zh-TW" sz="2000" dirty="0" smtClean="0"/>
              <a:t>合陸、空救援系統，也就是包含加護型救護車以及救護直昇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>
              <a:lnSpc>
                <a:spcPts val="3000"/>
              </a:lnSpc>
            </a:pPr>
            <a:r>
              <a:rPr lang="zh-TW" altLang="en-US" sz="2000" dirty="0" smtClean="0"/>
              <a:t>    </a:t>
            </a:r>
            <a:r>
              <a:rPr lang="zh-TW" altLang="zh-TW" sz="2000" dirty="0" smtClean="0"/>
              <a:t>機，且能簡化申請程序，以拯救寶貴生命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>
              <a:lnSpc>
                <a:spcPts val="2000"/>
              </a:lnSpc>
            </a:pPr>
            <a:endParaRPr lang="en-US" altLang="zh-TW" sz="2000" dirty="0" smtClean="0"/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zh-TW" sz="2000" dirty="0" smtClean="0">
                <a:latin typeface="+mn-ea"/>
              </a:rPr>
              <a:t>花蓮縣偏遠鄉鎮雖有分布</a:t>
            </a:r>
            <a:r>
              <a:rPr lang="en-US" altLang="zh-TW" sz="2000" dirty="0" smtClean="0">
                <a:latin typeface="+mn-ea"/>
              </a:rPr>
              <a:t>6</a:t>
            </a:r>
            <a:r>
              <a:rPr lang="zh-TW" altLang="zh-TW" sz="2000" dirty="0" smtClean="0">
                <a:latin typeface="+mn-ea"/>
              </a:rPr>
              <a:t>所地區醫院</a:t>
            </a:r>
            <a:r>
              <a:rPr lang="zh-TW" altLang="en-US" sz="2000" dirty="0" smtClean="0">
                <a:latin typeface="+mn-ea"/>
              </a:rPr>
              <a:t>，</a:t>
            </a:r>
            <a:r>
              <a:rPr lang="zh-TW" altLang="zh-TW" sz="2000" dirty="0" smtClean="0">
                <a:latin typeface="+mn-ea"/>
              </a:rPr>
              <a:t>但是偏鄉醫療強度</a:t>
            </a:r>
            <a:r>
              <a:rPr lang="zh-TW" altLang="en-US" sz="2000" dirty="0" smtClean="0">
                <a:latin typeface="+mn-ea"/>
              </a:rPr>
              <a:t>明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顯</a:t>
            </a:r>
            <a:r>
              <a:rPr lang="zh-TW" altLang="zh-TW" sz="2000" dirty="0" smtClean="0">
                <a:latin typeface="+mn-ea"/>
              </a:rPr>
              <a:t>不足，尤其是重急症、二級以上手術、腫瘤治療，</a:t>
            </a:r>
            <a:r>
              <a:rPr lang="zh-TW" altLang="en-US" sz="2000" dirty="0" smtClean="0">
                <a:latin typeface="+mn-ea"/>
              </a:rPr>
              <a:t>都需後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送至花蓮北區醫學中心或區域醫院轉診</a:t>
            </a:r>
            <a:r>
              <a:rPr lang="zh-TW" altLang="zh-TW" sz="2000" dirty="0" smtClean="0">
                <a:latin typeface="+mn-ea"/>
              </a:rPr>
              <a:t>。</a:t>
            </a:r>
            <a:endParaRPr lang="zh-TW" altLang="en-US" sz="2000" dirty="0" smtClean="0"/>
          </a:p>
        </p:txBody>
      </p:sp>
      <p:pic>
        <p:nvPicPr>
          <p:cNvPr id="6145" name="Picture 1" descr="D:\小論文\醫療\醫療圖片\kisspng-cartoon-physician-icon-cartoon-doctor-head-5aa10437b1da22_20488345152050181572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9160"/>
            <a:ext cx="1216697" cy="1702446"/>
          </a:xfrm>
          <a:prstGeom prst="rect">
            <a:avLst/>
          </a:prstGeom>
          <a:noFill/>
        </p:spPr>
      </p:pic>
      <p:pic>
        <p:nvPicPr>
          <p:cNvPr id="6148" name="Picture 4" descr="「ambulance  cartoon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7" y="5373216"/>
            <a:ext cx="1595778" cy="1124227"/>
          </a:xfrm>
          <a:prstGeom prst="rect">
            <a:avLst/>
          </a:prstGeom>
          <a:noFill/>
        </p:spPr>
      </p:pic>
      <p:pic>
        <p:nvPicPr>
          <p:cNvPr id="8" name="Picture 8" descr="「ambulance helicopter cartoon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2920" flipH="1">
            <a:off x="5316635" y="4283720"/>
            <a:ext cx="1160305" cy="5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8864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  <a:cs typeface="SimSun" pitchFamily="2" charset="-122"/>
              </a:rPr>
              <a:t>我們</a:t>
            </a: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的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建議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980728"/>
            <a:ext cx="5220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2000" b="1" dirty="0" smtClean="0">
                <a:solidFill>
                  <a:srgbClr val="C00000"/>
                </a:solidFill>
              </a:rPr>
              <a:t>三、提升偏鄉醫療院所基本檢查服務。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1628800"/>
            <a:ext cx="7344816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zh-TW" sz="2000" dirty="0" smtClean="0">
                <a:latin typeface="+mn-ea"/>
              </a:rPr>
              <a:t>要解決偏鄉就醫可近性的問題，最重要的是要廣設基層社區診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所，讓診所有「完整」的功能</a:t>
            </a:r>
            <a:r>
              <a:rPr lang="zh-TW" altLang="en-US" sz="2000" dirty="0" smtClean="0">
                <a:latin typeface="+mn-ea"/>
              </a:rPr>
              <a:t>，包含看診以及基本檢查服務</a:t>
            </a:r>
            <a:r>
              <a:rPr lang="zh-TW" altLang="zh-TW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zh-TW" sz="2000" dirty="0" smtClean="0">
                <a:latin typeface="+mn-ea"/>
              </a:rPr>
              <a:t>相關的檢查可藉由與花蓮北區的大型醫院連線合作，偏鄉診所</a:t>
            </a:r>
            <a:r>
              <a:rPr lang="en-US" altLang="zh-TW" sz="2000" dirty="0" smtClean="0">
                <a:latin typeface="+mn-ea"/>
              </a:rPr>
              <a:t>/ </a:t>
            </a: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</a:t>
            </a:r>
            <a:r>
              <a:rPr lang="zh-TW" altLang="zh-TW" sz="2000" dirty="0" smtClean="0">
                <a:latin typeface="+mn-ea"/>
              </a:rPr>
              <a:t>衛生所負責檢查服務</a:t>
            </a:r>
            <a:r>
              <a:rPr lang="zh-TW" altLang="en-US" sz="2000" dirty="0" smtClean="0">
                <a:latin typeface="+mn-ea"/>
              </a:rPr>
              <a:t>；</a:t>
            </a:r>
            <a:r>
              <a:rPr lang="zh-TW" altLang="zh-TW" sz="2000" dirty="0" smtClean="0">
                <a:latin typeface="+mn-ea"/>
              </a:rPr>
              <a:t>診斷報告則由北區的大型醫院相關科別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</a:t>
            </a:r>
            <a:r>
              <a:rPr lang="zh-TW" altLang="zh-TW" sz="2000" dirty="0" smtClean="0">
                <a:latin typeface="+mn-ea"/>
              </a:rPr>
              <a:t>負責。這樣就算在偏鄉也能得到大型醫院的檢查服務。 </a:t>
            </a:r>
          </a:p>
          <a:p>
            <a:endParaRPr lang="zh-TW" altLang="en-US" sz="2000" dirty="0"/>
          </a:p>
        </p:txBody>
      </p:sp>
      <p:pic>
        <p:nvPicPr>
          <p:cNvPr id="5122" name="Picture 2" descr="「healthcare equipment, cartoon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2743022" cy="2564904"/>
          </a:xfrm>
          <a:prstGeom prst="rect">
            <a:avLst/>
          </a:prstGeom>
          <a:noFill/>
        </p:spPr>
      </p:pic>
      <p:pic>
        <p:nvPicPr>
          <p:cNvPr id="7" name="Picture 1" descr="D:\小論文\醫療\醫療圖片\650729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49353" y="4509120"/>
            <a:ext cx="3394647" cy="2138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8864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  <a:cs typeface="SimSun" pitchFamily="2" charset="-122"/>
              </a:rPr>
              <a:t>我們</a:t>
            </a: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的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建議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980728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2000" b="1" dirty="0" smtClean="0">
                <a:solidFill>
                  <a:srgbClr val="C00000"/>
                </a:solidFill>
              </a:rPr>
              <a:t>四、獎勵偏鄉設健保藥局，慢性病領藥更便利。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1556792"/>
            <a:ext cx="727280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zh-TW" sz="2000" dirty="0" smtClean="0">
                <a:latin typeface="+mn-ea"/>
              </a:rPr>
              <a:t>花蓮縣秀林鄉、豐濱鄉、萬榮鄉、富里鄉、卓溪鄉，這些人口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密度低的偏鄉及山區卻沒有健保藥局。偏鄉地區人口外移嚴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重，藥師當然不願意到偏鄉開業，市場競爭的結果，偏鄉社</a:t>
            </a:r>
            <a:r>
              <a:rPr lang="zh-TW" altLang="en-US" sz="2000" dirty="0" smtClean="0">
                <a:latin typeface="+mn-ea"/>
              </a:rPr>
              <a:t> 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區型藥局難以生存。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zh-TW" sz="2000" dirty="0" smtClean="0">
                <a:latin typeface="+mn-ea"/>
              </a:rPr>
              <a:t>政府應有一些獎勵措施，提供足夠的獎勵誘因，偏鄉才有足夠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</a:t>
            </a:r>
            <a:r>
              <a:rPr lang="zh-TW" altLang="zh-TW" sz="2000" dirty="0" smtClean="0">
                <a:latin typeface="+mn-ea"/>
              </a:rPr>
              <a:t>的健保藥局服務。</a:t>
            </a:r>
            <a:endParaRPr lang="en-US" altLang="zh-TW" sz="2000" dirty="0" smtClean="0">
              <a:latin typeface="+mn-ea"/>
            </a:endParaRPr>
          </a:p>
        </p:txBody>
      </p:sp>
      <p:pic>
        <p:nvPicPr>
          <p:cNvPr id="6" name="Picture 2" descr="「健保藥局標章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09120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1" descr="D:\小論文\醫療\醫療圖片\kisspng-physician-cartoon-doctor-vector-5a83fa5eb2ddd9_46706042151859875073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81128"/>
            <a:ext cx="1200724" cy="1975720"/>
          </a:xfrm>
          <a:prstGeom prst="rect">
            <a:avLst/>
          </a:prstGeom>
          <a:noFill/>
        </p:spPr>
      </p:pic>
      <p:pic>
        <p:nvPicPr>
          <p:cNvPr id="1026" name="Picture 2" descr="相關圖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1" y="5284197"/>
            <a:ext cx="1080120" cy="11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medicines, cartoon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5504043"/>
            <a:ext cx="1152127" cy="8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8864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  <a:cs typeface="SimSun" pitchFamily="2" charset="-122"/>
              </a:rPr>
              <a:t>我們</a:t>
            </a: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的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建議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980728"/>
            <a:ext cx="5220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2000" b="1" dirty="0" smtClean="0">
                <a:solidFill>
                  <a:srgbClr val="C00000"/>
                </a:solidFill>
              </a:rPr>
              <a:t>五、善用先進科技、建立聯繫網路平台。</a:t>
            </a:r>
          </a:p>
        </p:txBody>
      </p:sp>
      <p:sp>
        <p:nvSpPr>
          <p:cNvPr id="5" name="矩形 4"/>
          <p:cNvSpPr/>
          <p:nvPr/>
        </p:nvSpPr>
        <p:spPr>
          <a:xfrm>
            <a:off x="827584" y="1556792"/>
            <a:ext cx="7704856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zh-TW" sz="2000" dirty="0" smtClean="0">
                <a:latin typeface="+mn-ea"/>
              </a:rPr>
              <a:t>布建好偏鄉地區的網路通訊，可完善偏鄉離島的遠距醫療與照護</a:t>
            </a:r>
            <a:r>
              <a:rPr lang="zh-TW" altLang="en-US" sz="2000" dirty="0" smtClean="0">
                <a:latin typeface="+mn-ea"/>
              </a:rPr>
              <a:t>：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+mn-ea"/>
              </a:rPr>
              <a:t>   </a:t>
            </a:r>
            <a:r>
              <a:rPr lang="en-US" altLang="zh-TW" sz="2000" dirty="0" smtClean="0">
                <a:latin typeface="+mn-ea"/>
              </a:rPr>
              <a:t>- </a:t>
            </a:r>
            <a:r>
              <a:rPr lang="zh-TW" altLang="zh-TW" sz="2000" dirty="0" smtClean="0">
                <a:latin typeface="+mn-ea"/>
              </a:rPr>
              <a:t>擴大實施偏鄉地區電子病歷互通範圍，以提昇偏鄉居民就醫品質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zh-TW" sz="2000" dirty="0" smtClean="0">
                <a:latin typeface="+mn-ea"/>
              </a:rPr>
              <a:t>   - </a:t>
            </a:r>
            <a:r>
              <a:rPr lang="zh-TW" altLang="zh-TW" sz="2000" dirty="0" smtClean="0">
                <a:latin typeface="+mn-ea"/>
              </a:rPr>
              <a:t>透過無線網路技術升級與熱點增建，提高巡迴醫療的效益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zh-TW" sz="2000" dirty="0" smtClean="0">
                <a:latin typeface="+mn-ea"/>
              </a:rPr>
              <a:t>   - AI</a:t>
            </a:r>
            <a:r>
              <a:rPr lang="zh-TW" altLang="zh-TW" sz="2000" dirty="0" smtClean="0">
                <a:latin typeface="+mn-ea"/>
              </a:rPr>
              <a:t>眼底影像辨識系統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zh-TW" sz="2000" dirty="0" smtClean="0">
                <a:latin typeface="+mn-ea"/>
              </a:rPr>
              <a:t>   - AI</a:t>
            </a:r>
            <a:r>
              <a:rPr lang="zh-TW" altLang="zh-TW" sz="2000" dirty="0" smtClean="0">
                <a:latin typeface="+mn-ea"/>
              </a:rPr>
              <a:t>人工智能癌症治療輔助系統。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altLang="zh-TW" sz="2000" dirty="0" smtClean="0">
                <a:latin typeface="+mn-ea"/>
              </a:rPr>
              <a:t>  </a:t>
            </a:r>
            <a:r>
              <a:rPr lang="zh-TW" altLang="zh-TW" sz="2000" dirty="0" smtClean="0">
                <a:latin typeface="+mn-ea"/>
              </a:rPr>
              <a:t>在偏鄉醫療人力、資源不足的現況下，引進終端設備並連上網路，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zh-TW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就能將人工智慧醫療系統帶入偏鄉診所，對提升偏鄉醫療水準而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zh-TW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言，應該是一個值得研究的選擇。</a:t>
            </a:r>
          </a:p>
        </p:txBody>
      </p:sp>
      <p:pic>
        <p:nvPicPr>
          <p:cNvPr id="3074" name="Picture 2" descr="「nurse robot cartoon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97152"/>
            <a:ext cx="1800200" cy="1800201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7164288" y="56612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latin typeface="+mn-ea"/>
              </a:rPr>
              <a:t>AI</a:t>
            </a:r>
            <a:endParaRPr lang="zh-TW" altLang="en-US" sz="2400" b="1" dirty="0">
              <a:latin typeface="+mn-ea"/>
            </a:endParaRPr>
          </a:p>
        </p:txBody>
      </p:sp>
      <p:pic>
        <p:nvPicPr>
          <p:cNvPr id="2054" name="Picture 6" descr="相關圖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0117" y="5034209"/>
            <a:ext cx="1050669" cy="11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8864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  <a:cs typeface="SimSun" pitchFamily="2" charset="-122"/>
              </a:rPr>
              <a:t>我們</a:t>
            </a: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的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建議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980728"/>
            <a:ext cx="5220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2000" b="1" dirty="0" smtClean="0">
                <a:solidFill>
                  <a:srgbClr val="C00000"/>
                </a:solidFill>
              </a:rPr>
              <a:t>六、預防重於治療、衛教促進健康。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1556792"/>
            <a:ext cx="7704856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DFHei-W3-WIN-BF"/>
              </a:rPr>
              <a:t>  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DFHei-W3-WIN-BF"/>
              </a:rPr>
              <a:t>吸菸、飲酒、嚼檳榔是造成健康不平等的重要因素，我們花蓮縣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DFHei-W3-WIN-BF"/>
            </a:endParaRPr>
          </a:p>
          <a:p>
            <a:pPr lv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 smtClean="0">
                <a:latin typeface="Arial" pitchFamily="34" charset="0"/>
                <a:ea typeface="新細明體" pitchFamily="18" charset="-120"/>
                <a:cs typeface="DFHei-W3-WIN-BF"/>
              </a:rPr>
              <a:t>   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DFHei-W3-WIN-BF"/>
              </a:rPr>
              <a:t>不僅盛行率高，也是肺癌、口腔癌發生率與死亡率都高的縣市。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DFHei-W3-WIN-BF"/>
            </a:endParaRPr>
          </a:p>
          <a:p>
            <a:pPr lv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 dirty="0" smtClean="0"/>
          </a:p>
          <a:p>
            <a:pPr lv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000" dirty="0" smtClean="0"/>
              <a:t>  </a:t>
            </a:r>
            <a:r>
              <a:rPr lang="zh-TW" altLang="zh-TW" sz="2000" dirty="0" smtClean="0"/>
              <a:t>提昇偏鄉民眾對於相關疾病防治的正確認知，改善民眾的衛生習</a:t>
            </a:r>
            <a:endParaRPr lang="en-US" altLang="zh-TW" sz="2000" dirty="0" smtClean="0"/>
          </a:p>
          <a:p>
            <a:pPr lv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 smtClean="0"/>
              <a:t>   </a:t>
            </a:r>
            <a:r>
              <a:rPr lang="zh-TW" altLang="zh-TW" sz="2000" dirty="0" smtClean="0"/>
              <a:t>慣，強化自我照顧能力，並提供偏鄉居民預防接種、預防性訪視</a:t>
            </a:r>
            <a:endParaRPr lang="en-US" altLang="zh-TW" sz="2000" dirty="0" smtClean="0"/>
          </a:p>
          <a:p>
            <a:pPr lv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 smtClean="0"/>
              <a:t>   </a:t>
            </a:r>
            <a:r>
              <a:rPr lang="zh-TW" altLang="zh-TW" sz="2000" dirty="0" smtClean="0"/>
              <a:t>及篩檢服務。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DFHei-W3-WIN-BF"/>
              </a:rPr>
              <a:t>與其生病了再就醫，不如做好衛生保健，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DFHei-W7-WIN-BF"/>
              </a:rPr>
              <a:t>改善民眾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DFHei-W7-WIN-BF"/>
            </a:endParaRPr>
          </a:p>
          <a:p>
            <a:pPr lv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 smtClean="0">
                <a:latin typeface="Arial" pitchFamily="34" charset="0"/>
                <a:ea typeface="新細明體" pitchFamily="18" charset="-120"/>
                <a:cs typeface="DFHei-W7-WIN-BF"/>
              </a:rPr>
              <a:t>  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DFHei-W7-WIN-BF"/>
              </a:rPr>
              <a:t>不健康行為，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DFHei-W3-WIN-BF"/>
              </a:rPr>
              <a:t>減少罹病的機會。</a:t>
            </a:r>
            <a:endParaRPr kumimoji="1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050" name="Picture 2" descr="D:\小論文\醫療\醫療圖片\264e30439c42387c1e3c48d2d03842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2" y="4437112"/>
            <a:ext cx="1620359" cy="2164067"/>
          </a:xfrm>
          <a:prstGeom prst="rect">
            <a:avLst/>
          </a:prstGeom>
          <a:noFill/>
        </p:spPr>
      </p:pic>
      <p:pic>
        <p:nvPicPr>
          <p:cNvPr id="3" name="Picture 2" descr="「禁煙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09120"/>
            <a:ext cx="980729" cy="980729"/>
          </a:xfrm>
          <a:prstGeom prst="rect">
            <a:avLst/>
          </a:prstGeom>
          <a:noFill/>
        </p:spPr>
      </p:pic>
      <p:pic>
        <p:nvPicPr>
          <p:cNvPr id="2052" name="Picture 4" descr="「禁酒」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09120"/>
            <a:ext cx="941090" cy="941090"/>
          </a:xfrm>
          <a:prstGeom prst="rect">
            <a:avLst/>
          </a:prstGeom>
          <a:noFill/>
        </p:spPr>
      </p:pic>
      <p:sp>
        <p:nvSpPr>
          <p:cNvPr id="2054" name="AutoShape 6" descr="相關圖片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8100" y="-960438"/>
            <a:ext cx="200977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6" name="AutoShape 8" descr="相關圖片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8100" y="-960438"/>
            <a:ext cx="200977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7" name="Picture 9" descr="C:\Users\admin\Pictures\q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50912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23728" y="4221088"/>
            <a:ext cx="6408712" cy="121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C00000"/>
                </a:solidFill>
                <a:latin typeface="+mn-ea"/>
                <a:cs typeface="新細明體" pitchFamily="18" charset="-120"/>
              </a:rPr>
              <a:t>特別感謝：</a:t>
            </a:r>
            <a:r>
              <a:rPr lang="zh-TW" altLang="zh-TW" sz="2000" dirty="0" smtClean="0">
                <a:latin typeface="+mn-ea"/>
              </a:rPr>
              <a:t>我們要誠摯的感謝這一群</a:t>
            </a:r>
            <a:r>
              <a:rPr lang="zh-TW" altLang="en-US" sz="2000" dirty="0" smtClean="0">
                <a:latin typeface="+mn-ea"/>
              </a:rPr>
              <a:t>熱心的醫護人員，他們默默地為</a:t>
            </a:r>
            <a:r>
              <a:rPr lang="zh-TW" altLang="zh-TW" sz="2000" dirty="0" smtClean="0"/>
              <a:t>花蓮偏遠地區的鄉親們照顧著健康，感恩他們的仁心仁術。</a:t>
            </a:r>
            <a:r>
              <a:rPr lang="zh-TW" altLang="zh-TW" sz="2000" dirty="0" smtClean="0">
                <a:latin typeface="+mn-ea"/>
              </a:rPr>
              <a:t>當然，身體健康</a:t>
            </a:r>
            <a:r>
              <a:rPr lang="zh-TW" altLang="en-US" sz="2000" dirty="0" smtClean="0">
                <a:latin typeface="+mn-ea"/>
              </a:rPr>
              <a:t>少生病才</a:t>
            </a:r>
            <a:r>
              <a:rPr lang="zh-TW" altLang="zh-TW" sz="2000" dirty="0" smtClean="0">
                <a:latin typeface="+mn-ea"/>
              </a:rPr>
              <a:t>是</a:t>
            </a:r>
            <a:r>
              <a:rPr lang="zh-TW" altLang="en-US" sz="2000" dirty="0" smtClean="0">
                <a:latin typeface="+mn-ea"/>
              </a:rPr>
              <a:t>最</a:t>
            </a:r>
            <a:r>
              <a:rPr lang="zh-TW" altLang="zh-TW" sz="2000" dirty="0" smtClean="0">
                <a:latin typeface="+mn-ea"/>
              </a:rPr>
              <a:t>棒的了。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ea"/>
              <a:cs typeface="新細明體" pitchFamily="18" charset="-120"/>
            </a:endParaRPr>
          </a:p>
        </p:txBody>
      </p:sp>
      <p:pic>
        <p:nvPicPr>
          <p:cNvPr id="3" name="圖片 2" descr="D:\小論文\new photo\20180913_204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Pictures\ppt\20180912_172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2656"/>
            <a:ext cx="2496902" cy="1872208"/>
          </a:xfrm>
          <a:prstGeom prst="rect">
            <a:avLst/>
          </a:prstGeom>
          <a:noFill/>
        </p:spPr>
      </p:pic>
      <p:pic>
        <p:nvPicPr>
          <p:cNvPr id="1027" name="Picture 3" descr="C:\Users\admin\Pictures\ppt\20180912_173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32656"/>
            <a:ext cx="2400867" cy="1872208"/>
          </a:xfrm>
          <a:prstGeom prst="rect">
            <a:avLst/>
          </a:prstGeom>
          <a:noFill/>
        </p:spPr>
      </p:pic>
      <p:pic>
        <p:nvPicPr>
          <p:cNvPr id="1028" name="Picture 4" descr="C:\Users\admin\Pictures\ppt\20180912_192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348880"/>
            <a:ext cx="2497733" cy="1872831"/>
          </a:xfrm>
          <a:prstGeom prst="rect">
            <a:avLst/>
          </a:prstGeom>
          <a:noFill/>
        </p:spPr>
      </p:pic>
      <p:pic>
        <p:nvPicPr>
          <p:cNvPr id="1029" name="Picture 5" descr="C:\Users\admin\Pictures\ppt\20180913_2028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348880"/>
            <a:ext cx="2448272" cy="1872208"/>
          </a:xfrm>
          <a:prstGeom prst="rect">
            <a:avLst/>
          </a:prstGeom>
          <a:noFill/>
        </p:spPr>
      </p:pic>
      <p:pic>
        <p:nvPicPr>
          <p:cNvPr id="1030" name="Picture 6" descr="C:\Users\admin\Pictures\ppt\20180912_1739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32656"/>
            <a:ext cx="2497733" cy="1872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260648"/>
            <a:ext cx="1415772" cy="58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400" b="1" dirty="0" smtClean="0">
                <a:solidFill>
                  <a:srgbClr val="FFFF00"/>
                </a:solidFill>
                <a:latin typeface="+mn-ea"/>
                <a:cs typeface="SimSun" pitchFamily="2" charset="-122"/>
              </a:rPr>
              <a:t>研究</a:t>
            </a:r>
            <a:r>
              <a:rPr kumimoji="1" lang="zh-TW" altLang="en-US" sz="2400" b="1" dirty="0" smtClean="0">
                <a:solidFill>
                  <a:srgbClr val="FFFF00"/>
                </a:solidFill>
                <a:latin typeface="+mn-ea"/>
                <a:cs typeface="SimSun" pitchFamily="2" charset="-122"/>
              </a:rPr>
              <a:t>動機</a:t>
            </a:r>
            <a:endParaRPr kumimoji="1" lang="zh-TW" altLang="zh-TW" sz="2400" b="1" dirty="0" smtClean="0">
              <a:solidFill>
                <a:srgbClr val="FFFF00"/>
              </a:solidFill>
              <a:latin typeface="+mn-ea"/>
              <a:cs typeface="新細明體" pitchFamily="18" charset="-12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940271"/>
            <a:ext cx="7704856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SimSun" pitchFamily="2" charset="-122"/>
              </a:rPr>
              <a:t>   </a:t>
            </a:r>
            <a:r>
              <a:rPr kumimoji="1" lang="zh-TW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SimSun" pitchFamily="2" charset="-122"/>
              </a:rPr>
              <a:t>我們</a:t>
            </a:r>
            <a:r>
              <a:rPr kumimoji="1" lang="zh-TW" sz="20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cs typeface="Helvetica"/>
              </a:rPr>
              <a:t>花蓮縣南北長約</a:t>
            </a:r>
            <a:r>
              <a:rPr kumimoji="1" lang="en-US" altLang="zh-TW" sz="20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cs typeface="Helvetica"/>
              </a:rPr>
              <a:t>140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cs typeface="Helvetica"/>
              </a:rPr>
              <a:t>公里。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四家大型醫院包括慈濟醫院、門諾</a:t>
            </a: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新細明體" pitchFamily="18" charset="-12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solidFill>
                  <a:srgbClr val="000000"/>
                </a:solidFill>
                <a:latin typeface="+mn-ea"/>
                <a:cs typeface="新細明體" pitchFamily="18" charset="-120"/>
              </a:rPr>
              <a:t>     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醫院、署立花蓮醫院、國軍花蓮總醫院等都是集中在花蓮縣的北 </a:t>
            </a: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新細明體" pitchFamily="18" charset="-12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solidFill>
                  <a:srgbClr val="000000"/>
                </a:solidFill>
                <a:latin typeface="+mn-ea"/>
                <a:cs typeface="新細明體" pitchFamily="18" charset="-120"/>
              </a:rPr>
              <a:t>     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區，而中、南區的偏遠鄉鎮，或是山上部落則是較難獲得妥善的</a:t>
            </a: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新細明體" pitchFamily="18" charset="-12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solidFill>
                  <a:srgbClr val="000000"/>
                </a:solidFill>
                <a:latin typeface="+mn-ea"/>
                <a:cs typeface="新細明體" pitchFamily="18" charset="-120"/>
              </a:rPr>
              <a:t>     </a:t>
            </a:r>
            <a:r>
              <a:rPr kumimoji="1" lang="zh-TW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醫療照顧區域。</a:t>
            </a: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新細明體" pitchFamily="18" charset="-12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雖然健保署在偏遠地區提供</a:t>
            </a:r>
            <a:r>
              <a:rPr lang="zh-TW" altLang="en-US" sz="2000" dirty="0" smtClean="0">
                <a:latin typeface="+mn-ea"/>
              </a:rPr>
              <a:t>了</a:t>
            </a:r>
            <a:r>
              <a:rPr lang="zh-TW" altLang="zh-TW" sz="2000" dirty="0" smtClean="0">
                <a:latin typeface="+mn-ea"/>
              </a:rPr>
              <a:t>「巡迴醫療」服務</a:t>
            </a:r>
            <a:r>
              <a:rPr lang="zh-TW" altLang="en-US" sz="2000" dirty="0" smtClean="0">
                <a:latin typeface="+mn-ea"/>
              </a:rPr>
              <a:t>，</a:t>
            </a:r>
            <a:r>
              <a:rPr lang="zh-TW" altLang="zh-TW" sz="2000" dirty="0" smtClean="0">
                <a:latin typeface="+mn-ea"/>
              </a:rPr>
              <a:t>但由於本縣幅</a:t>
            </a:r>
            <a:endParaRPr lang="en-US" altLang="zh-TW" sz="2000" dirty="0" smtClean="0">
              <a:latin typeface="+mn-ea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latin typeface="+mn-ea"/>
              </a:rPr>
              <a:t>     </a:t>
            </a:r>
            <a:r>
              <a:rPr lang="zh-TW" altLang="zh-TW" sz="2000" dirty="0" smtClean="0">
                <a:latin typeface="+mn-ea"/>
              </a:rPr>
              <a:t>員廣闊、南北狹長而至醫療資源不均。</a:t>
            </a:r>
            <a:endParaRPr lang="en-US" altLang="zh-TW" sz="2000" dirty="0" smtClean="0">
              <a:latin typeface="+mn-ea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 我們的研究</a:t>
            </a:r>
            <a:r>
              <a:rPr lang="zh-TW" altLang="zh-TW" sz="2000" dirty="0" smtClean="0">
                <a:latin typeface="+mn-ea"/>
              </a:rPr>
              <a:t>期望藉由新思維、新科技，能為花蓮偏遠地區的鄉親</a:t>
            </a:r>
            <a:endParaRPr lang="en-US" altLang="zh-TW" sz="2000" dirty="0" smtClean="0">
              <a:latin typeface="+mn-ea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latin typeface="+mn-ea"/>
              </a:rPr>
              <a:t>     </a:t>
            </a:r>
            <a:r>
              <a:rPr lang="zh-TW" altLang="zh-TW" sz="2000" dirty="0" smtClean="0">
                <a:latin typeface="+mn-ea"/>
              </a:rPr>
              <a:t>們提供更有保障的醫療服務。</a:t>
            </a:r>
            <a:endParaRPr lang="en-US" altLang="zh-TW" sz="2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/>
        </p:nvGraphicFramePr>
        <p:xfrm>
          <a:off x="107504" y="3140968"/>
          <a:ext cx="284380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群組 5"/>
          <p:cNvGrpSpPr/>
          <p:nvPr/>
        </p:nvGrpSpPr>
        <p:grpSpPr>
          <a:xfrm>
            <a:off x="2987824" y="3861048"/>
            <a:ext cx="270179" cy="316059"/>
            <a:chOff x="1402472" y="742070"/>
            <a:chExt cx="270179" cy="316059"/>
          </a:xfrm>
        </p:grpSpPr>
        <p:sp>
          <p:nvSpPr>
            <p:cNvPr id="15" name="向右箭號 14"/>
            <p:cNvSpPr/>
            <p:nvPr/>
          </p:nvSpPr>
          <p:spPr>
            <a:xfrm>
              <a:off x="1402472" y="742070"/>
              <a:ext cx="270179" cy="31605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向右箭號 4"/>
            <p:cNvSpPr/>
            <p:nvPr/>
          </p:nvSpPr>
          <p:spPr>
            <a:xfrm>
              <a:off x="1402472" y="805282"/>
              <a:ext cx="189125" cy="189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</p:grpSp>
      <p:graphicFrame>
        <p:nvGraphicFramePr>
          <p:cNvPr id="17" name="資料庫圖表 16"/>
          <p:cNvGraphicFramePr/>
          <p:nvPr/>
        </p:nvGraphicFramePr>
        <p:xfrm>
          <a:off x="3419872" y="3356992"/>
          <a:ext cx="252028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資料庫圖表 17"/>
          <p:cNvGraphicFramePr/>
          <p:nvPr/>
        </p:nvGraphicFramePr>
        <p:xfrm>
          <a:off x="6372200" y="2996952"/>
          <a:ext cx="255577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9" name="群組 13"/>
          <p:cNvGrpSpPr/>
          <p:nvPr/>
        </p:nvGrpSpPr>
        <p:grpSpPr>
          <a:xfrm>
            <a:off x="6084168" y="3789040"/>
            <a:ext cx="270179" cy="316059"/>
            <a:chOff x="1402472" y="742070"/>
            <a:chExt cx="270179" cy="316059"/>
          </a:xfrm>
        </p:grpSpPr>
        <p:sp>
          <p:nvSpPr>
            <p:cNvPr id="20" name="向右箭號 19"/>
            <p:cNvSpPr/>
            <p:nvPr/>
          </p:nvSpPr>
          <p:spPr>
            <a:xfrm>
              <a:off x="1402472" y="742070"/>
              <a:ext cx="270179" cy="31605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向右箭號 4"/>
            <p:cNvSpPr/>
            <p:nvPr/>
          </p:nvSpPr>
          <p:spPr>
            <a:xfrm>
              <a:off x="1402472" y="805282"/>
              <a:ext cx="189125" cy="189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932414"/>
            <a:ext cx="6647974" cy="14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1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SimSun" pitchFamily="2" charset="-122"/>
              </a:rPr>
              <a:t>（一）探討花蓮縣醫療分布不均的現況。</a:t>
            </a:r>
            <a:endParaRPr kumimoji="1" lang="zh-TW" altLang="en-US" sz="2100" b="1" i="0" u="none" strike="noStrike" cap="none" normalizeH="0" baseline="0" dirty="0" smtClean="0">
              <a:ln>
                <a:noFill/>
              </a:ln>
              <a:effectLst/>
              <a:latin typeface="+mn-ea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1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SimSun" pitchFamily="2" charset="-122"/>
              </a:rPr>
              <a:t>（二）探討現行加強偏鄉醫療照護的作為有哪些？</a:t>
            </a:r>
            <a:endParaRPr kumimoji="1" lang="zh-TW" altLang="en-US" sz="2100" b="1" i="0" u="none" strike="noStrike" cap="none" normalizeH="0" baseline="0" dirty="0" smtClean="0">
              <a:ln>
                <a:noFill/>
              </a:ln>
              <a:effectLst/>
              <a:latin typeface="+mn-ea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1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SimSun" pitchFamily="2" charset="-122"/>
              </a:rPr>
              <a:t>（三）針對我們的研究，提出應該再加強的醫事建議。</a:t>
            </a:r>
            <a:endParaRPr kumimoji="1" lang="zh-TW" altLang="en-US" sz="2100" b="1" i="0" u="none" strike="noStrike" cap="none" normalizeH="0" baseline="0" dirty="0" smtClean="0">
              <a:ln>
                <a:noFill/>
              </a:ln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04" y="260648"/>
            <a:ext cx="1415772" cy="58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400" b="1" dirty="0" smtClean="0">
                <a:solidFill>
                  <a:srgbClr val="FFFF00"/>
                </a:solidFill>
                <a:latin typeface="+mn-ea"/>
                <a:cs typeface="SimSun" pitchFamily="2" charset="-122"/>
              </a:rPr>
              <a:t>研究問題</a:t>
            </a:r>
            <a:endParaRPr kumimoji="1" lang="zh-TW" altLang="zh-TW" sz="2400" b="1" dirty="0" smtClean="0">
              <a:solidFill>
                <a:srgbClr val="FFFF00"/>
              </a:solidFill>
              <a:latin typeface="+mn-ea"/>
              <a:cs typeface="新細明體" pitchFamily="18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7504" y="2852936"/>
            <a:ext cx="1415772" cy="58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400" b="1" dirty="0" smtClean="0">
                <a:solidFill>
                  <a:srgbClr val="FFFF00"/>
                </a:solidFill>
                <a:latin typeface="+mn-ea"/>
                <a:cs typeface="SimSun" pitchFamily="2" charset="-122"/>
              </a:rPr>
              <a:t>研究</a:t>
            </a:r>
            <a:r>
              <a:rPr kumimoji="1" lang="zh-TW" altLang="en-US" sz="2400" b="1" dirty="0" smtClean="0">
                <a:solidFill>
                  <a:srgbClr val="FFFF00"/>
                </a:solidFill>
                <a:latin typeface="+mn-ea"/>
                <a:cs typeface="SimSun" pitchFamily="2" charset="-122"/>
              </a:rPr>
              <a:t>架構</a:t>
            </a:r>
            <a:endParaRPr kumimoji="1" lang="zh-TW" altLang="zh-TW" sz="2400" b="1" dirty="0" smtClean="0">
              <a:solidFill>
                <a:srgbClr val="FFFF00"/>
              </a:solidFill>
              <a:latin typeface="+mn-ea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188640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醫療分布的不均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6" name="Picture 2" descr="D:\小論文\醫療\醫療圖片\admin_divi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3672408" cy="5542827"/>
          </a:xfrm>
          <a:prstGeom prst="rect">
            <a:avLst/>
          </a:prstGeom>
          <a:noFill/>
        </p:spPr>
      </p:pic>
      <p:pic>
        <p:nvPicPr>
          <p:cNvPr id="7" name="圖片 6" descr="E:\小論文2\醫療\醫療照片\20140408105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1203168" cy="8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E:\小論文2\醫療\醫療照片\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268760"/>
            <a:ext cx="1221275" cy="84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E:\小論文2\醫療\醫療照片\1246665536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16632"/>
            <a:ext cx="1117160" cy="8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E:\小論文2\醫療\醫療照片\201703070055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268760"/>
            <a:ext cx="1152128" cy="80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6084168" y="5486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r>
              <a:rPr lang="zh-TW" altLang="en-US" b="1" dirty="0" smtClean="0">
                <a:solidFill>
                  <a:srgbClr val="C00000"/>
                </a:solidFill>
              </a:rPr>
              <a:t>所區域醫院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716016" y="2132856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r>
              <a:rPr lang="zh-TW" altLang="en-US" b="1" dirty="0" smtClean="0">
                <a:solidFill>
                  <a:srgbClr val="C00000"/>
                </a:solidFill>
              </a:rPr>
              <a:t>所醫學中心、</a:t>
            </a:r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r>
              <a:rPr lang="zh-TW" altLang="en-US" b="1" dirty="0" smtClean="0">
                <a:solidFill>
                  <a:srgbClr val="C00000"/>
                </a:solidFill>
              </a:rPr>
              <a:t>所區域醫院、</a:t>
            </a:r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r>
              <a:rPr lang="zh-TW" altLang="en-US" b="1" dirty="0" smtClean="0">
                <a:solidFill>
                  <a:srgbClr val="C00000"/>
                </a:solidFill>
              </a:rPr>
              <a:t>所地區醫院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14" name="直線接點 13"/>
          <p:cNvCxnSpPr/>
          <p:nvPr/>
        </p:nvCxnSpPr>
        <p:spPr>
          <a:xfrm flipH="1">
            <a:off x="4139952" y="908720"/>
            <a:ext cx="792088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4067944" y="1700808"/>
            <a:ext cx="7200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716016" y="25649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r>
              <a:rPr lang="zh-TW" altLang="en-US" b="1" dirty="0" smtClean="0">
                <a:solidFill>
                  <a:srgbClr val="C00000"/>
                </a:solidFill>
              </a:rPr>
              <a:t>所地區醫院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16016" y="34290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r>
              <a:rPr lang="zh-TW" altLang="en-US" b="1" dirty="0" smtClean="0">
                <a:solidFill>
                  <a:srgbClr val="C00000"/>
                </a:solidFill>
              </a:rPr>
              <a:t>所地區醫院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 flipH="1" flipV="1">
            <a:off x="4067944" y="2276872"/>
            <a:ext cx="720080" cy="4726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18" idx="1"/>
          </p:cNvCxnSpPr>
          <p:nvPr/>
        </p:nvCxnSpPr>
        <p:spPr>
          <a:xfrm flipH="1" flipV="1">
            <a:off x="3851920" y="3573016"/>
            <a:ext cx="864096" cy="406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4716016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r>
              <a:rPr lang="zh-TW" altLang="en-US" b="1" dirty="0" smtClean="0">
                <a:solidFill>
                  <a:srgbClr val="C00000"/>
                </a:solidFill>
              </a:rPr>
              <a:t>所地區醫院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25" name="直線接點 24"/>
          <p:cNvCxnSpPr>
            <a:stCxn id="24" idx="1"/>
          </p:cNvCxnSpPr>
          <p:nvPr/>
        </p:nvCxnSpPr>
        <p:spPr>
          <a:xfrm flipH="1" flipV="1">
            <a:off x="3635896" y="2636912"/>
            <a:ext cx="1080120" cy="5447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55976" y="43651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3</a:t>
            </a:r>
            <a:r>
              <a:rPr lang="zh-TW" altLang="en-US" b="1" dirty="0" smtClean="0">
                <a:solidFill>
                  <a:srgbClr val="C00000"/>
                </a:solidFill>
              </a:rPr>
              <a:t>所地區醫院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28" name="直線接點 27"/>
          <p:cNvCxnSpPr/>
          <p:nvPr/>
        </p:nvCxnSpPr>
        <p:spPr>
          <a:xfrm flipH="1" flipV="1">
            <a:off x="3491880" y="4509120"/>
            <a:ext cx="864096" cy="406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368857" y="6488668"/>
            <a:ext cx="277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solidFill>
                  <a:schemeClr val="bg1"/>
                </a:solidFill>
              </a:rPr>
              <a:t>（圖片來自</a:t>
            </a:r>
            <a:r>
              <a:rPr lang="zh-TW" altLang="en-US" dirty="0" smtClean="0">
                <a:solidFill>
                  <a:schemeClr val="bg1"/>
                </a:solidFill>
              </a:rPr>
              <a:t>花蓮縣教育處</a:t>
            </a:r>
            <a:r>
              <a:rPr lang="zh-TW" altLang="zh-TW" dirty="0" smtClean="0">
                <a:solidFill>
                  <a:schemeClr val="bg1"/>
                </a:solidFill>
              </a:rPr>
              <a:t>）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1560" y="692696"/>
          <a:ext cx="7992888" cy="5139724"/>
        </p:xfrm>
        <a:graphic>
          <a:graphicData uri="http://schemas.openxmlformats.org/drawingml/2006/table">
            <a:tbl>
              <a:tblPr/>
              <a:tblGrid>
                <a:gridCol w="767337"/>
                <a:gridCol w="705981"/>
                <a:gridCol w="533071"/>
                <a:gridCol w="564945"/>
                <a:gridCol w="564945"/>
                <a:gridCol w="693232"/>
                <a:gridCol w="694029"/>
                <a:gridCol w="694029"/>
                <a:gridCol w="693232"/>
                <a:gridCol w="694029"/>
                <a:gridCol w="694029"/>
                <a:gridCol w="694029"/>
              </a:tblGrid>
              <a:tr h="67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人口數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醫學中心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區域醫院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地區醫院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一般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牙醫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眼科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婦產科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小兒科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中醫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衛生所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花蓮市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108031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53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53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6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吉安鄉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81396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19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新城鄉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20099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秀林鄉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15145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壽豐鄉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18243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鳳林鎮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11505</a:t>
                      </a:r>
                      <a:r>
                        <a:rPr lang="zh-TW" sz="1200" b="1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萬榮鄉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2096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光復鄉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13603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豐濱鄉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1762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瑞穗鄉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4669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玉里鎮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26018</a:t>
                      </a:r>
                      <a:r>
                        <a:rPr lang="zh-TW" sz="1200" b="1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富里鄉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11170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卓溪鄉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1654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合計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334989</a:t>
                      </a:r>
                      <a:r>
                        <a:rPr lang="zh-TW" sz="1200" b="1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104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18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796136" y="6237312"/>
            <a:ext cx="3241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（資料來自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5151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線上健康照護網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人</a:t>
            </a:r>
            <a:endParaRPr lang="en-US" altLang="zh-TW" sz="14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口數統計來自花蓮縣政府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102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月）</a:t>
            </a:r>
            <a:endParaRPr lang="zh-TW" altLang="zh-TW" sz="1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1560" y="692696"/>
          <a:ext cx="7992888" cy="5139724"/>
        </p:xfrm>
        <a:graphic>
          <a:graphicData uri="http://schemas.openxmlformats.org/drawingml/2006/table">
            <a:tbl>
              <a:tblPr/>
              <a:tblGrid>
                <a:gridCol w="767337"/>
                <a:gridCol w="705981"/>
                <a:gridCol w="533071"/>
                <a:gridCol w="564945"/>
                <a:gridCol w="564945"/>
                <a:gridCol w="693232"/>
                <a:gridCol w="694029"/>
                <a:gridCol w="694029"/>
                <a:gridCol w="693232"/>
                <a:gridCol w="694029"/>
                <a:gridCol w="694029"/>
                <a:gridCol w="694029"/>
              </a:tblGrid>
              <a:tr h="67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人口數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醫學中心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區域醫院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地區醫院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一般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牙醫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眼科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婦產科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小兒科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中醫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衛生所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花蓮市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108031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53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53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吉安鄉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81396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19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17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新城鄉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20099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秀林鄉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15145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壽豐鄉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18243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鳳林鎮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11505</a:t>
                      </a:r>
                      <a:r>
                        <a:rPr lang="zh-TW" sz="1200" b="1" dirty="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萬榮鄉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2096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光復鄉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13603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豐濱鄉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1762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瑞穗鄉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4669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玉里鎮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26018</a:t>
                      </a:r>
                      <a:r>
                        <a:rPr lang="zh-TW" sz="1200" b="1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富里鄉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11170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卓溪鄉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1654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合計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334989</a:t>
                      </a:r>
                      <a:r>
                        <a:rPr lang="zh-TW" sz="1200" b="1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104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18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88640"/>
            <a:ext cx="2510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  <a:t>9</a:t>
            </a:r>
            <a:r>
              <a:rPr kumimoji="1" lang="zh-TW" altLang="en-US" sz="2400" b="1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  <a:t>個鄉鎮缺乏眼科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6136" y="6237312"/>
            <a:ext cx="3241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（資料來自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5151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線上健康照護網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人</a:t>
            </a:r>
            <a:endParaRPr lang="en-US" altLang="zh-TW" sz="14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口數統計來自花蓮縣政府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102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月）</a:t>
            </a:r>
            <a:endParaRPr lang="zh-TW" altLang="zh-TW" sz="1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1560" y="692696"/>
          <a:ext cx="7992888" cy="5139724"/>
        </p:xfrm>
        <a:graphic>
          <a:graphicData uri="http://schemas.openxmlformats.org/drawingml/2006/table">
            <a:tbl>
              <a:tblPr/>
              <a:tblGrid>
                <a:gridCol w="767337"/>
                <a:gridCol w="705981"/>
                <a:gridCol w="533071"/>
                <a:gridCol w="564945"/>
                <a:gridCol w="564945"/>
                <a:gridCol w="693232"/>
                <a:gridCol w="694029"/>
                <a:gridCol w="694029"/>
                <a:gridCol w="693232"/>
                <a:gridCol w="694029"/>
                <a:gridCol w="694029"/>
                <a:gridCol w="694029"/>
              </a:tblGrid>
              <a:tr h="67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人口數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醫學中心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區域醫院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地區醫院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一般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牙醫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眼科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婦產科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小兒科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中醫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衛生所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花蓮市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108031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53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53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9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吉安鄉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81396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19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17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新城鄉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20099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秀林鄉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15145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壽豐鄉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18243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鳳林鎮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11505</a:t>
                      </a:r>
                      <a:r>
                        <a:rPr lang="zh-TW" sz="1200" b="1" dirty="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萬榮鄉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2096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光復鄉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13603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豐濱鄉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1762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瑞穗鄉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4669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玉里鎮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26018</a:t>
                      </a:r>
                      <a:r>
                        <a:rPr lang="zh-TW" sz="1200" b="1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富里鄉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11170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卓溪鄉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1654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合計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334989</a:t>
                      </a:r>
                      <a:r>
                        <a:rPr lang="zh-TW" sz="1200" b="1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104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18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88640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  <a:t>婦產科集中在花蓮市，多鄉鎮缺小兒科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6136" y="6237312"/>
            <a:ext cx="3241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（資料來自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5151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線上健康照護網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人</a:t>
            </a:r>
            <a:endParaRPr lang="en-US" altLang="zh-TW" sz="14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口數統計來自花蓮縣政府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102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月）</a:t>
            </a:r>
            <a:endParaRPr lang="zh-TW" altLang="zh-TW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221088"/>
            <a:ext cx="9144000" cy="99001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        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行政院我國少子女化對策計畫白皮書：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      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去年嬰兒死亡率為千分之四，但花蓮縣超過</a:t>
            </a: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千分之六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。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pic>
        <p:nvPicPr>
          <p:cNvPr id="1026" name="Picture 2" descr="C:\Users\admin\Pictures\ppt2\pho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724720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1560" y="692696"/>
          <a:ext cx="7992888" cy="5139724"/>
        </p:xfrm>
        <a:graphic>
          <a:graphicData uri="http://schemas.openxmlformats.org/drawingml/2006/table">
            <a:tbl>
              <a:tblPr/>
              <a:tblGrid>
                <a:gridCol w="767337"/>
                <a:gridCol w="705981"/>
                <a:gridCol w="533071"/>
                <a:gridCol w="564945"/>
                <a:gridCol w="564945"/>
                <a:gridCol w="693232"/>
                <a:gridCol w="694029"/>
                <a:gridCol w="694029"/>
                <a:gridCol w="693232"/>
                <a:gridCol w="694029"/>
                <a:gridCol w="694029"/>
                <a:gridCol w="694029"/>
              </a:tblGrid>
              <a:tr h="67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人口數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醫學中心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區域醫院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地區醫院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一般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牙醫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眼科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婦產科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小兒科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診所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(</a:t>
                      </a: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中醫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)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衛生所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花蓮市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108031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53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53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27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吉安鄉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81396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19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17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新城鄉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20099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秀林鄉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15145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壽豐鄉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18243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鳳林鎮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11505</a:t>
                      </a:r>
                      <a:r>
                        <a:rPr lang="zh-TW" sz="1200" b="1" dirty="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萬榮鄉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2096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光復鄉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13603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豐濱鄉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1762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瑞穗鄉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4669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玉里鎮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26018</a:t>
                      </a:r>
                      <a:r>
                        <a:rPr lang="zh-TW" sz="1200" b="1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富里鄉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11170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</a:rPr>
                        <a:t>卓溪鄉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1654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0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Arial"/>
                          <a:ea typeface="新細明體"/>
                        </a:rPr>
                        <a:t>合計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334989</a:t>
                      </a:r>
                      <a:r>
                        <a:rPr lang="zh-TW" sz="1200" b="1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　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7</a:t>
                      </a:r>
                      <a:endParaRPr lang="zh-TW" sz="1200" b="1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104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80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8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18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42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13</a:t>
                      </a:r>
                      <a:endParaRPr lang="zh-TW" sz="1200" b="1" dirty="0">
                        <a:solidFill>
                          <a:srgbClr val="000000"/>
                        </a:solidFill>
                        <a:latin typeface="Arial"/>
                        <a:ea typeface="新細明體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88640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 smtClean="0">
                <a:solidFill>
                  <a:srgbClr val="FFFF00"/>
                </a:solidFill>
              </a:rPr>
              <a:t>目前仍有萬榮鄉、瑞穗鄉、富里鄉及卓溪鄉沒有牙醫診所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6136" y="6237312"/>
            <a:ext cx="3241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（資料來自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5151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線上健康照護網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人</a:t>
            </a:r>
            <a:endParaRPr lang="en-US" altLang="zh-TW" sz="14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口數統計來自花蓮縣政府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102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zh-TW" sz="1400" b="1" dirty="0" smtClean="0">
                <a:solidFill>
                  <a:schemeClr val="bg1"/>
                </a:solidFill>
                <a:latin typeface="+mn-ea"/>
              </a:rPr>
              <a:t>月）</a:t>
            </a:r>
            <a:endParaRPr lang="zh-TW" altLang="zh-TW" sz="1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18864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新細明體" pitchFamily="18" charset="-120"/>
                <a:cs typeface="SimSun" pitchFamily="2" charset="-122"/>
              </a:rPr>
              <a:t>現行的醫療照護服務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64704"/>
            <a:ext cx="4031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（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一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）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新細明體" pitchFamily="18" charset="-120"/>
                <a:cs typeface="DFHei-W3-WIN-BF"/>
              </a:rPr>
              <a:t>花蓮縣牙醫師公會巡迴醫療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7653" name="Picture 5" descr="「花蓮縣牙醫師公會巡迴醫療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3160002" cy="2362102"/>
          </a:xfrm>
          <a:prstGeom prst="rect">
            <a:avLst/>
          </a:prstGeom>
          <a:noFill/>
        </p:spPr>
      </p:pic>
      <p:pic>
        <p:nvPicPr>
          <p:cNvPr id="27655" name="Picture 7" descr="「花蓮縣牙醫師公會巡迴醫療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17032"/>
            <a:ext cx="3168351" cy="237626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860032" y="630932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solidFill>
                  <a:schemeClr val="bg1"/>
                </a:solidFill>
              </a:rPr>
              <a:t>（圖片來</a:t>
            </a:r>
            <a:r>
              <a:rPr lang="zh-TW" altLang="en-US" dirty="0" smtClean="0">
                <a:solidFill>
                  <a:schemeClr val="bg1"/>
                </a:solidFill>
              </a:rPr>
              <a:t>自花蓮縣牙醫工會、更生日報</a:t>
            </a:r>
            <a:r>
              <a:rPr lang="zh-TW" altLang="zh-TW" dirty="0" smtClean="0">
                <a:solidFill>
                  <a:schemeClr val="bg1"/>
                </a:solidFill>
              </a:rPr>
              <a:t>）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1772816"/>
            <a:ext cx="49685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 健保署推動「全民健康保險牙醫門診總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zh-TW" altLang="en-US" sz="2000" dirty="0" smtClean="0">
                <a:latin typeface="+mn-ea"/>
              </a:rPr>
              <a:t>     額醫療資源不足地區改善方案」。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6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   </a:t>
            </a:r>
            <a:r>
              <a:rPr lang="zh-TW" altLang="zh-TW" sz="2000" dirty="0" smtClean="0">
                <a:latin typeface="+mn-ea"/>
              </a:rPr>
              <a:t>花蓮縣牙醫師公會特別安排</a:t>
            </a:r>
            <a:r>
              <a:rPr lang="zh-TW" altLang="en-US" sz="2000" dirty="0" smtClean="0">
                <a:latin typeface="+mn-ea"/>
              </a:rPr>
              <a:t>定期</a:t>
            </a:r>
            <a:r>
              <a:rPr lang="zh-TW" altLang="zh-TW" sz="2000" dirty="0" smtClean="0">
                <a:latin typeface="+mn-ea"/>
              </a:rPr>
              <a:t>巡迴醫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zh-TW" altLang="en-US" sz="2000" dirty="0" smtClean="0">
                <a:latin typeface="+mn-ea"/>
              </a:rPr>
              <a:t>     </a:t>
            </a:r>
            <a:r>
              <a:rPr lang="zh-TW" altLang="zh-TW" sz="2000" dirty="0" smtClean="0">
                <a:latin typeface="+mn-ea"/>
              </a:rPr>
              <a:t>療</a:t>
            </a:r>
            <a:r>
              <a:rPr lang="zh-TW" altLang="en-US" sz="2000" dirty="0" smtClean="0">
                <a:latin typeface="+mn-ea"/>
              </a:rPr>
              <a:t>，到偏遠鄉鎮的</a:t>
            </a:r>
            <a:r>
              <a:rPr lang="zh-TW" altLang="zh-TW" sz="2000" dirty="0" smtClean="0">
                <a:latin typeface="+mn-ea"/>
              </a:rPr>
              <a:t>國中、國小及幼兒園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zh-TW" altLang="en-US" sz="2000" dirty="0" smtClean="0">
                <a:latin typeface="+mn-ea"/>
              </a:rPr>
              <a:t>     </a:t>
            </a:r>
            <a:r>
              <a:rPr lang="zh-TW" altLang="zh-TW" sz="2000" dirty="0" smtClean="0">
                <a:latin typeface="+mn-ea"/>
              </a:rPr>
              <a:t>提供牙醫診療</a:t>
            </a:r>
            <a:r>
              <a:rPr lang="zh-TW" altLang="en-US" sz="2000" dirty="0" smtClean="0">
                <a:latin typeface="+mn-ea"/>
              </a:rPr>
              <a:t>。</a:t>
            </a:r>
            <a:endParaRPr lang="zh-TW" altLang="en-US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2299</Words>
  <Application>Microsoft Office PowerPoint</Application>
  <PresentationFormat>如螢幕大小 (4:3)</PresentationFormat>
  <Paragraphs>884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admin</cp:lastModifiedBy>
  <cp:revision>88</cp:revision>
  <dcterms:created xsi:type="dcterms:W3CDTF">2018-09-13T03:56:00Z</dcterms:created>
  <dcterms:modified xsi:type="dcterms:W3CDTF">2018-10-31T05:50:24Z</dcterms:modified>
</cp:coreProperties>
</file>