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303" r:id="rId3"/>
    <p:sldId id="304" r:id="rId4"/>
    <p:sldId id="305" r:id="rId5"/>
    <p:sldId id="306" r:id="rId6"/>
    <p:sldId id="314" r:id="rId7"/>
    <p:sldId id="307" r:id="rId8"/>
    <p:sldId id="315" r:id="rId9"/>
    <p:sldId id="308" r:id="rId10"/>
    <p:sldId id="317" r:id="rId11"/>
    <p:sldId id="318" r:id="rId12"/>
    <p:sldId id="321" r:id="rId13"/>
    <p:sldId id="326" r:id="rId14"/>
    <p:sldId id="327" r:id="rId15"/>
    <p:sldId id="328" r:id="rId16"/>
    <p:sldId id="330" r:id="rId17"/>
    <p:sldId id="329"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9FF"/>
    <a:srgbClr val="339933"/>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26" autoAdjust="0"/>
    <p:restoredTop sz="94664" autoAdjust="0"/>
  </p:normalViewPr>
  <p:slideViewPr>
    <p:cSldViewPr>
      <p:cViewPr varScale="1">
        <p:scale>
          <a:sx n="68" d="100"/>
          <a:sy n="68" d="100"/>
        </p:scale>
        <p:origin x="-8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29A53-1808-4116-BF77-75F4D47FCB50}" type="datetimeFigureOut">
              <a:rPr lang="zh-TW" altLang="en-US" smtClean="0"/>
              <a:pPr/>
              <a:t>2018/10/30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443D3-A98F-4992-9E47-528A12F2424B}" type="slidenum">
              <a:rPr lang="zh-TW" altLang="en-US" smtClean="0"/>
              <a:pPr/>
              <a:t>‹#›</a:t>
            </a:fld>
            <a:endParaRPr lang="zh-TW" altLang="en-US"/>
          </a:p>
        </p:txBody>
      </p:sp>
    </p:spTree>
    <p:extLst>
      <p:ext uri="{BB962C8B-B14F-4D97-AF65-F5344CB8AC3E}">
        <p14:creationId xmlns:p14="http://schemas.microsoft.com/office/powerpoint/2010/main" xmlns="" val="148481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6F443D3-A98F-4992-9E47-528A12F2424B}" type="slidenum">
              <a:rPr lang="zh-TW" altLang="en-US" smtClean="0"/>
              <a:pPr/>
              <a:t>1</a:t>
            </a:fld>
            <a:endParaRPr lang="zh-TW" altLang="en-US"/>
          </a:p>
        </p:txBody>
      </p:sp>
    </p:spTree>
    <p:extLst>
      <p:ext uri="{BB962C8B-B14F-4D97-AF65-F5344CB8AC3E}">
        <p14:creationId xmlns:p14="http://schemas.microsoft.com/office/powerpoint/2010/main" xmlns="" val="119615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AAA4C4D6-2F9F-411A-97A6-07E49F4162CD}" type="slidenum">
              <a:rPr lang="zh-TW" altLang="en-US" smtClean="0"/>
              <a:pPr/>
              <a:t>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AB5F768-676D-4CA2-9B6B-D7CBDD712DC1}"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zh-TW" altLang="en-US" smtClean="0"/>
              <a:t>按一下以編輯母片標題樣式</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BBEAD13-0566-4C6C-97E7-55F17F24B09F}" type="datetimeFigureOut">
              <a:rPr lang="zh-TW" altLang="en-US" smtClean="0"/>
              <a:pPr/>
              <a:t>2018/10/30</a:t>
            </a:fld>
            <a:endParaRPr lang="zh-TW" altLang="en-US"/>
          </a:p>
        </p:txBody>
      </p:sp>
      <p:sp>
        <p:nvSpPr>
          <p:cNvPr id="5" name="Footer Placeholder 4"/>
          <p:cNvSpPr>
            <a:spLocks noGrp="1"/>
          </p:cNvSpPr>
          <p:nvPr>
            <p:ph type="ftr" sz="quarter" idx="11"/>
          </p:nvPr>
        </p:nvSpPr>
        <p:spPr>
          <a:xfrm>
            <a:off x="1174044" y="5357592"/>
            <a:ext cx="5034845" cy="365125"/>
          </a:xfrm>
        </p:spPr>
        <p:txBody>
          <a:bodyPr/>
          <a:lstStyle/>
          <a:p>
            <a:endParaRPr lang="zh-TW" alt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2018/10/30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2018/10/30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2018/10/30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2018/10/30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2018/10/30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Content Placeholder 8"/>
          <p:cNvSpPr>
            <a:spLocks noGrp="1"/>
          </p:cNvSpPr>
          <p:nvPr>
            <p:ph sz="quarter" idx="13"/>
          </p:nvPr>
        </p:nvSpPr>
        <p:spPr>
          <a:xfrm>
            <a:off x="1298448" y="2121407"/>
            <a:ext cx="3200400" cy="36027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5BBEAD13-0566-4C6C-97E7-55F17F24B09F}" type="datetimeFigureOut">
              <a:rPr lang="zh-TW" altLang="en-US" smtClean="0"/>
              <a:pPr/>
              <a:t>2018/10/30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Content Placeholder 10"/>
          <p:cNvSpPr>
            <a:spLocks noGrp="1"/>
          </p:cNvSpPr>
          <p:nvPr>
            <p:ph sz="quarter" idx="13"/>
          </p:nvPr>
        </p:nvSpPr>
        <p:spPr>
          <a:xfrm>
            <a:off x="1298448" y="2944368"/>
            <a:ext cx="3227832"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5BBEAD13-0566-4C6C-97E7-55F17F24B09F}" type="datetimeFigureOut">
              <a:rPr lang="zh-TW" altLang="en-US" smtClean="0"/>
              <a:pPr/>
              <a:t>2018/10/30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AD13-0566-4C6C-97E7-55F17F24B09F}" type="datetimeFigureOut">
              <a:rPr lang="zh-TW" altLang="en-US" smtClean="0"/>
              <a:pPr/>
              <a:t>2018/10/30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6341698" y="5885672"/>
            <a:ext cx="1213821" cy="365125"/>
          </a:xfrm>
        </p:spPr>
        <p:txBody>
          <a:bodyPr/>
          <a:lstStyle/>
          <a:p>
            <a:fld id="{5BBEAD13-0566-4C6C-97E7-55F17F24B09F}" type="datetimeFigureOut">
              <a:rPr lang="zh-TW" altLang="en-US" smtClean="0"/>
              <a:pPr/>
              <a:t>2018/10/30</a:t>
            </a:fld>
            <a:endParaRPr lang="zh-TW" altLang="en-US"/>
          </a:p>
        </p:txBody>
      </p:sp>
      <p:sp>
        <p:nvSpPr>
          <p:cNvPr id="6" name="Footer Placeholder 5"/>
          <p:cNvSpPr>
            <a:spLocks noGrp="1"/>
          </p:cNvSpPr>
          <p:nvPr>
            <p:ph type="ftr" sz="quarter" idx="11"/>
          </p:nvPr>
        </p:nvSpPr>
        <p:spPr>
          <a:xfrm rot="-60000">
            <a:off x="914554" y="5829261"/>
            <a:ext cx="3522607" cy="365125"/>
          </a:xfrm>
        </p:spPr>
        <p:txBody>
          <a:bodyPr/>
          <a:lstStyle/>
          <a:p>
            <a:endParaRPr lang="zh-TW" altLang="en-US"/>
          </a:p>
        </p:txBody>
      </p:sp>
      <p:sp>
        <p:nvSpPr>
          <p:cNvPr id="7" name="Slide Number Placeholder 6"/>
          <p:cNvSpPr>
            <a:spLocks noGrp="1"/>
          </p:cNvSpPr>
          <p:nvPr>
            <p:ph type="sldNum" sz="quarter" idx="12"/>
          </p:nvPr>
        </p:nvSpPr>
        <p:spPr>
          <a:xfrm rot="60000">
            <a:off x="7557313" y="5896961"/>
            <a:ext cx="554023" cy="365125"/>
          </a:xfrm>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6345936" y="5888737"/>
            <a:ext cx="1213821" cy="365125"/>
          </a:xfrm>
        </p:spPr>
        <p:txBody>
          <a:bodyPr/>
          <a:lstStyle/>
          <a:p>
            <a:fld id="{5BBEAD13-0566-4C6C-97E7-55F17F24B09F}" type="datetimeFigureOut">
              <a:rPr lang="zh-TW" altLang="en-US" smtClean="0"/>
              <a:pPr/>
              <a:t>2018/10/30</a:t>
            </a:fld>
            <a:endParaRPr lang="zh-TW" altLang="en-US"/>
          </a:p>
        </p:txBody>
      </p:sp>
      <p:sp>
        <p:nvSpPr>
          <p:cNvPr id="6" name="Footer Placeholder 5"/>
          <p:cNvSpPr>
            <a:spLocks noGrp="1"/>
          </p:cNvSpPr>
          <p:nvPr>
            <p:ph type="ftr" sz="quarter" idx="11"/>
          </p:nvPr>
        </p:nvSpPr>
        <p:spPr>
          <a:xfrm rot="-60000">
            <a:off x="914569" y="5831037"/>
            <a:ext cx="3319043" cy="365125"/>
          </a:xfrm>
        </p:spPr>
        <p:txBody>
          <a:bodyPr/>
          <a:lstStyle/>
          <a:p>
            <a:endParaRPr lang="zh-TW" altLang="en-US"/>
          </a:p>
        </p:txBody>
      </p:sp>
      <p:sp>
        <p:nvSpPr>
          <p:cNvPr id="7" name="Slide Number Placeholder 6"/>
          <p:cNvSpPr>
            <a:spLocks noGrp="1"/>
          </p:cNvSpPr>
          <p:nvPr>
            <p:ph type="sldNum" sz="quarter" idx="12"/>
          </p:nvPr>
        </p:nvSpPr>
        <p:spPr>
          <a:xfrm rot="60000">
            <a:off x="7562089" y="5900026"/>
            <a:ext cx="554023" cy="365125"/>
          </a:xfrm>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BBEAD13-0566-4C6C-97E7-55F17F24B09F}" type="datetimeFigureOut">
              <a:rPr lang="zh-TW" altLang="en-US" smtClean="0"/>
              <a:pPr/>
              <a:t>2018/10/30</a:t>
            </a:fld>
            <a:endParaRPr lang="zh-TW" alt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zh-TW" alt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9.jpeg"/><Relationship Id="rId4" Type="http://schemas.openxmlformats.org/officeDocument/2006/relationships/image" Target="../media/image6.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727201" y="1484784"/>
            <a:ext cx="5723468" cy="2138241"/>
          </a:xfrm>
        </p:spPr>
        <p:txBody>
          <a:bodyPr>
            <a:normAutofit fontScale="90000"/>
          </a:bodyPr>
          <a:lstStyle/>
          <a:p>
            <a:pPr>
              <a:lnSpc>
                <a:spcPct val="150000"/>
              </a:lnSpc>
            </a:pPr>
            <a:r>
              <a:rPr lang="zh-TW" altLang="zh-TW" b="1" dirty="0" smtClean="0">
                <a:latin typeface="+mn-ea"/>
                <a:ea typeface="+mn-ea"/>
              </a:rPr>
              <a:t>果果大變身</a:t>
            </a:r>
            <a:r>
              <a:rPr lang="en-US" altLang="zh-TW" b="1" dirty="0" smtClean="0">
                <a:latin typeface="+mn-ea"/>
                <a:ea typeface="+mn-ea"/>
              </a:rPr>
              <a:t>-</a:t>
            </a:r>
            <a:br>
              <a:rPr lang="en-US" altLang="zh-TW" b="1" dirty="0" smtClean="0">
                <a:latin typeface="+mn-ea"/>
                <a:ea typeface="+mn-ea"/>
              </a:rPr>
            </a:br>
            <a:r>
              <a:rPr lang="zh-TW" altLang="zh-TW" b="1" dirty="0" smtClean="0">
                <a:latin typeface="+mn-ea"/>
                <a:ea typeface="+mn-ea"/>
              </a:rPr>
              <a:t>無患子清潔劑研究</a:t>
            </a:r>
            <a:endParaRPr lang="zh-TW" altLang="en-US" b="1" dirty="0">
              <a:latin typeface="+mn-ea"/>
              <a:ea typeface="+mn-ea"/>
            </a:endParaRPr>
          </a:p>
        </p:txBody>
      </p:sp>
      <p:sp>
        <p:nvSpPr>
          <p:cNvPr id="3" name="副標題 2"/>
          <p:cNvSpPr>
            <a:spLocks noGrp="1"/>
          </p:cNvSpPr>
          <p:nvPr>
            <p:ph type="subTitle" idx="1"/>
          </p:nvPr>
        </p:nvSpPr>
        <p:spPr>
          <a:xfrm>
            <a:off x="1727200" y="3736622"/>
            <a:ext cx="5712179" cy="1996634"/>
          </a:xfrm>
        </p:spPr>
        <p:txBody>
          <a:bodyPr>
            <a:normAutofit lnSpcReduction="10000"/>
          </a:bodyPr>
          <a:lstStyle/>
          <a:p>
            <a:pPr>
              <a:lnSpc>
                <a:spcPct val="150000"/>
              </a:lnSpc>
            </a:pPr>
            <a:r>
              <a:rPr lang="zh-TW" altLang="en-US" sz="3200" dirty="0" smtClean="0">
                <a:latin typeface="+mn-ea"/>
              </a:rPr>
              <a:t>志學國小</a:t>
            </a:r>
            <a:r>
              <a:rPr lang="en-US" altLang="zh-TW" sz="3200" dirty="0" smtClean="0">
                <a:latin typeface="+mn-ea"/>
              </a:rPr>
              <a:t>_</a:t>
            </a:r>
            <a:r>
              <a:rPr lang="zh-TW" altLang="en-US" sz="3200" dirty="0" smtClean="0">
                <a:latin typeface="+mn-ea"/>
              </a:rPr>
              <a:t>果果調查團</a:t>
            </a:r>
            <a:endParaRPr lang="en-US" altLang="zh-TW" sz="3200" dirty="0" smtClean="0">
              <a:latin typeface="+mn-ea"/>
            </a:endParaRPr>
          </a:p>
          <a:p>
            <a:pPr>
              <a:lnSpc>
                <a:spcPct val="150000"/>
              </a:lnSpc>
            </a:pPr>
            <a:r>
              <a:rPr lang="zh-TW" altLang="en-US" dirty="0" smtClean="0">
                <a:solidFill>
                  <a:schemeClr val="tx1"/>
                </a:solidFill>
                <a:latin typeface="+mn-ea"/>
              </a:rPr>
              <a:t>施得瑩、許書庭、郭鈺菁、陳愷振</a:t>
            </a:r>
            <a:endParaRPr lang="en-US" altLang="zh-TW" dirty="0" smtClean="0">
              <a:solidFill>
                <a:schemeClr val="tx1"/>
              </a:solidFill>
              <a:latin typeface="+mn-ea"/>
            </a:endParaRPr>
          </a:p>
          <a:p>
            <a:pPr>
              <a:lnSpc>
                <a:spcPct val="150000"/>
              </a:lnSpc>
            </a:pPr>
            <a:r>
              <a:rPr lang="zh-TW" altLang="en-US" dirty="0" smtClean="0">
                <a:latin typeface="+mn-ea"/>
              </a:rPr>
              <a:t>指導老師</a:t>
            </a:r>
            <a:r>
              <a:rPr lang="en-US" altLang="zh-TW" dirty="0" smtClean="0">
                <a:latin typeface="+mn-ea"/>
              </a:rPr>
              <a:t>:</a:t>
            </a:r>
            <a:r>
              <a:rPr lang="zh-TW" altLang="en-US" dirty="0" smtClean="0">
                <a:latin typeface="+mn-ea"/>
              </a:rPr>
              <a:t>方雅芬老師、吳宇凡老師</a:t>
            </a:r>
            <a:endParaRPr lang="en-US" altLang="zh-TW" dirty="0" smtClean="0">
              <a:latin typeface="+mn-ea"/>
            </a:endParaRPr>
          </a:p>
        </p:txBody>
      </p:sp>
      <p:pic>
        <p:nvPicPr>
          <p:cNvPr id="2052" name="Picture 4" descr="https://lh3.googleusercontent.com/zdHfPBiBlVgY-YhDAnMoGDG4llbS-OKSvLC6V6KOQY_w07bBIfY4wrnLmv-pHy_YVuaqjw8MfVZF1lwi9UNjZI9U7aXYFEjaXhirwkjwZR_VMuJeH6C5kgasA_DOYePMyB_emCZ0PgH95PAO-emRF-KTDv161ivM4LVspG_Z_DwVA8dZ0bPgsALF1QTyWqB9h7r-qD2kw76xAr-wXKom5d1zOqpvbR4XiF2lwyjv1QZ8rVIGAdHA1fsOiQYxGWQLPNEnZGkBO2sYqNsNWZCenuGirKuIDvHMsyTAHYS8hTGOBmdPtYWPDE2A9UrImJsoz5-t7fjJ3rMDx4Kz5_hnBLi-k07SvjYP5TTXBETVDBgUeMtfRo-6r9UZ3LcgXqHvyVXzfTxPYGBiVrJiFZ2myP27-0jhSFkny6Bd5jEqh4oTBfz50mz4pqNYY_P1yYs9VAusps_iTqpMeaC3sX9DuhsdGVX1t_K6LHPM-GDpFfnWyoS1GHxQbFBcacX2uXlPfIkCqTj_5RmhkIL_eCeCkjP2YUYHJvFm7pTDd-peCo6uyrc8MWlePz1G47oTdgQtKBuRv0WLHYrcMAdN6rOgAliCJ9lheuiyZm7KVpgNyCTkcOJe8L8D25i70BkfcMk=w1636-h920-no"/>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59263" b="84752" l="11444" r="28048">
                        <a14:backgroundMark x1="20293" y1="83587" x2="20293" y2="83587"/>
                      </a14:backgroundRemoval>
                    </a14:imgEffect>
                  </a14:imgLayer>
                </a14:imgProps>
              </a:ext>
              <a:ext uri="{28A0092B-C50C-407E-A947-70E740481C1C}">
                <a14:useLocalDpi xmlns:a14="http://schemas.microsoft.com/office/drawing/2010/main" xmlns="" val="0"/>
              </a:ext>
            </a:extLst>
          </a:blip>
          <a:srcRect l="11122" t="60840" r="72210" b="14856"/>
          <a:stretch/>
        </p:blipFill>
        <p:spPr bwMode="auto">
          <a:xfrm>
            <a:off x="836757" y="4673176"/>
            <a:ext cx="1117150" cy="91606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s://lh3.googleusercontent.com/zdHfPBiBlVgY-YhDAnMoGDG4llbS-OKSvLC6V6KOQY_w07bBIfY4wrnLmv-pHy_YVuaqjw8MfVZF1lwi9UNjZI9U7aXYFEjaXhirwkjwZR_VMuJeH6C5kgasA_DOYePMyB_emCZ0PgH95PAO-emRF-KTDv161ivM4LVspG_Z_DwVA8dZ0bPgsALF1QTyWqB9h7r-qD2kw76xAr-wXKom5d1zOqpvbR4XiF2lwyjv1QZ8rVIGAdHA1fsOiQYxGWQLPNEnZGkBO2sYqNsNWZCenuGirKuIDvHMsyTAHYS8hTGOBmdPtYWPDE2A9UrImJsoz5-t7fjJ3rMDx4Kz5_hnBLi-k07SvjYP5TTXBETVDBgUeMtfRo-6r9UZ3LcgXqHvyVXzfTxPYGBiVrJiFZ2myP27-0jhSFkny6Bd5jEqh4oTBfz50mz4pqNYY_P1yYs9VAusps_iTqpMeaC3sX9DuhsdGVX1t_K6LHPM-GDpFfnWyoS1GHxQbFBcacX2uXlPfIkCqTj_5RmhkIL_eCeCkjP2YUYHJvFm7pTDd-peCo6uyrc8MWlePz1G47oTdgQtKBuRv0WLHYrcMAdN6rOgAliCJ9lheuiyZm7KVpgNyCTkcOJe8L8D25i70BkfcMk=w1636-h920-no"/>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backgroundRemoval t="11903" b="32727" l="23276" r="34400">
                        <a14:backgroundMark x1="32702" y1="26630" x2="32702" y2="26630"/>
                        <a14:backgroundMark x1="32824" y1="25761" x2="32824" y2="25761"/>
                        <a14:backgroundMark x1="33191" y1="23587" x2="33191" y2="23587"/>
                        <a14:backgroundMark x1="27995" y1="30543" x2="27995" y2="30543"/>
                      </a14:backgroundRemoval>
                    </a14:imgEffect>
                  </a14:imgLayer>
                </a14:imgProps>
              </a:ext>
              <a:ext uri="{28A0092B-C50C-407E-A947-70E740481C1C}">
                <a14:useLocalDpi xmlns:a14="http://schemas.microsoft.com/office/drawing/2010/main" xmlns="" val="0"/>
              </a:ext>
            </a:extLst>
          </a:blip>
          <a:srcRect l="23330" t="12418" r="65117" b="68698"/>
          <a:stretch/>
        </p:blipFill>
        <p:spPr bwMode="auto">
          <a:xfrm>
            <a:off x="7380312" y="1124744"/>
            <a:ext cx="917369" cy="84317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p:cNvPicPr>
            <a:picLocks noChangeAspect="1" noChangeArrowheads="1"/>
          </p:cNvPicPr>
          <p:nvPr/>
        </p:nvPicPr>
        <p:blipFill rotWithShape="1">
          <a:blip r:embed="rId8" cstate="print">
            <a:lum contrast="30000"/>
            <a:extLst>
              <a:ext uri="{BEBA8EAE-BF5A-486C-A8C5-ECC9F3942E4B}">
                <a14:imgProps xmlns:a14="http://schemas.microsoft.com/office/drawing/2010/main" xmlns="">
                  <a14:imgLayer r:embed="rId9">
                    <a14:imgEffect>
                      <a14:backgroundRemoval t="6155" b="55391" l="45304" r="78252">
                        <a14:backgroundMark x1="55405" y1="34746" x2="55405" y2="34746"/>
                        <a14:backgroundMark x1="57770" y1="21610" x2="57770" y2="21610"/>
                        <a14:backgroundMark x1="62162" y1="16102" x2="62162" y2="16102"/>
                        <a14:backgroundMark x1="50676" y1="30085" x2="50676" y2="30085"/>
                        <a14:backgroundMark x1="53378" y1="25847" x2="53378" y2="25847"/>
                      </a14:backgroundRemoval>
                    </a14:imgEffect>
                  </a14:imgLayer>
                </a14:imgProps>
              </a:ext>
              <a:ext uri="{28A0092B-C50C-407E-A947-70E740481C1C}">
                <a14:useLocalDpi xmlns:a14="http://schemas.microsoft.com/office/drawing/2010/main" xmlns="" val="0"/>
              </a:ext>
            </a:extLst>
          </a:blip>
          <a:srcRect l="49460" t="10257" r="27033" b="52132"/>
          <a:stretch/>
        </p:blipFill>
        <p:spPr bwMode="auto">
          <a:xfrm>
            <a:off x="1835696" y="1556791"/>
            <a:ext cx="864096" cy="950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 descr="C:\Users\user\Desktop\雅芬暫存\志學國小\小論文_2018\照片\DSCN3489.JPG"/>
          <p:cNvPicPr>
            <a:picLocks noChangeAspect="1" noChangeArrowheads="1"/>
          </p:cNvPicPr>
          <p:nvPr/>
        </p:nvPicPr>
        <p:blipFill>
          <a:blip r:embed="rId10" cstate="print"/>
          <a:srcRect/>
          <a:stretch>
            <a:fillRect/>
          </a:stretch>
        </p:blipFill>
        <p:spPr bwMode="auto">
          <a:xfrm>
            <a:off x="7092280" y="5364717"/>
            <a:ext cx="1944215" cy="1458084"/>
          </a:xfrm>
          <a:prstGeom prst="rect">
            <a:avLst/>
          </a:prstGeom>
          <a:ln>
            <a:noFill/>
          </a:ln>
          <a:effectLst>
            <a:softEdge rad="112500"/>
          </a:effectLst>
        </p:spPr>
      </p:pic>
    </p:spTree>
    <p:extLst>
      <p:ext uri="{BB962C8B-B14F-4D97-AF65-F5344CB8AC3E}">
        <p14:creationId xmlns:p14="http://schemas.microsoft.com/office/powerpoint/2010/main" xmlns="" val="3009618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C:\Users\user\Downloads\IMAG9202.jpg"/>
          <p:cNvPicPr/>
          <p:nvPr/>
        </p:nvPicPr>
        <p:blipFill>
          <a:blip r:embed="rId3" cstate="print"/>
          <a:srcRect l="11572" r="12662"/>
          <a:stretch>
            <a:fillRect/>
          </a:stretch>
        </p:blipFill>
        <p:spPr bwMode="auto">
          <a:xfrm>
            <a:off x="5652120" y="3717032"/>
            <a:ext cx="1596716" cy="1150966"/>
          </a:xfrm>
          <a:prstGeom prst="rect">
            <a:avLst/>
          </a:prstGeom>
          <a:noFill/>
          <a:ln w="9525">
            <a:noFill/>
            <a:miter lim="800000"/>
            <a:headEnd/>
            <a:tailEnd/>
          </a:ln>
        </p:spPr>
      </p:pic>
      <p:pic>
        <p:nvPicPr>
          <p:cNvPr id="5" name="圖片 4" descr="C:\Users\user\Desktop\雅芬暫存\志學國小\小論文_2018\照片\IMAG8808.jpg"/>
          <p:cNvPicPr/>
          <p:nvPr/>
        </p:nvPicPr>
        <p:blipFill>
          <a:blip r:embed="rId4" cstate="print"/>
          <a:srcRect l="23508" t="36758" r="32909" b="9235"/>
          <a:stretch>
            <a:fillRect/>
          </a:stretch>
        </p:blipFill>
        <p:spPr bwMode="auto">
          <a:xfrm>
            <a:off x="5458013" y="2071852"/>
            <a:ext cx="1790823" cy="1209886"/>
          </a:xfrm>
          <a:prstGeom prst="ellipse">
            <a:avLst/>
          </a:prstGeom>
          <a:ln>
            <a:noFill/>
          </a:ln>
          <a:effectLst>
            <a:softEdge rad="112500"/>
          </a:effectLst>
        </p:spPr>
      </p:pic>
      <p:sp>
        <p:nvSpPr>
          <p:cNvPr id="6" name="向右箭號 5"/>
          <p:cNvSpPr/>
          <p:nvPr/>
        </p:nvSpPr>
        <p:spPr>
          <a:xfrm rot="5400000">
            <a:off x="6192465" y="3320703"/>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7164288" y="2350621"/>
            <a:ext cx="1571636" cy="646331"/>
          </a:xfrm>
          <a:prstGeom prst="rect">
            <a:avLst/>
          </a:prstGeom>
          <a:noFill/>
        </p:spPr>
        <p:txBody>
          <a:bodyPr wrap="square" rtlCol="0">
            <a:spAutoFit/>
          </a:bodyPr>
          <a:lstStyle/>
          <a:p>
            <a:r>
              <a:rPr lang="zh-TW" altLang="en-US" dirty="0" smtClean="0"/>
              <a:t>挑選無患子（右</a:t>
            </a:r>
            <a:r>
              <a:rPr lang="en-US" dirty="0" smtClean="0"/>
              <a:t>-</a:t>
            </a:r>
            <a:r>
              <a:rPr lang="zh-TW" altLang="en-US" dirty="0" smtClean="0"/>
              <a:t>發霉）</a:t>
            </a:r>
            <a:endParaRPr lang="zh-TW" altLang="en-US" dirty="0"/>
          </a:p>
        </p:txBody>
      </p:sp>
      <p:sp>
        <p:nvSpPr>
          <p:cNvPr id="11" name="文字方塊 10"/>
          <p:cNvSpPr txBox="1"/>
          <p:nvPr/>
        </p:nvSpPr>
        <p:spPr>
          <a:xfrm>
            <a:off x="7676577" y="3933056"/>
            <a:ext cx="500034" cy="646331"/>
          </a:xfrm>
          <a:prstGeom prst="rect">
            <a:avLst/>
          </a:prstGeom>
          <a:noFill/>
        </p:spPr>
        <p:txBody>
          <a:bodyPr wrap="square" rtlCol="0">
            <a:spAutoFit/>
          </a:bodyPr>
          <a:lstStyle/>
          <a:p>
            <a:r>
              <a:rPr lang="zh-TW" altLang="en-US" dirty="0" smtClean="0"/>
              <a:t>日曬</a:t>
            </a:r>
            <a:endParaRPr lang="zh-TW" altLang="en-US" dirty="0"/>
          </a:p>
        </p:txBody>
      </p:sp>
      <p:sp>
        <p:nvSpPr>
          <p:cNvPr id="12" name="標題 1"/>
          <p:cNvSpPr txBox="1">
            <a:spLocks/>
          </p:cNvSpPr>
          <p:nvPr/>
        </p:nvSpPr>
        <p:spPr>
          <a:xfrm>
            <a:off x="1247423" y="969982"/>
            <a:ext cx="6965245" cy="120248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0" i="0" u="none" strike="noStrike" kern="1200" cap="none" spc="0" normalizeH="0" baseline="0" noProof="0" dirty="0" smtClean="0">
                <a:ln>
                  <a:noFill/>
                </a:ln>
                <a:solidFill>
                  <a:schemeClr val="tx1"/>
                </a:solidFill>
                <a:effectLst/>
                <a:uLnTx/>
                <a:uFillTx/>
                <a:latin typeface="+mj-lt"/>
                <a:ea typeface="+mj-ea"/>
                <a:cs typeface="+mj-cs"/>
              </a:rPr>
              <a:t>無患子清潔劑製作過程</a:t>
            </a:r>
            <a:endParaRPr kumimoji="0" lang="zh-TW" altLang="en-US"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13" name="Picture 5"/>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6155" b="55391" l="45304" r="78252">
                        <a14:backgroundMark x1="55405" y1="34746" x2="55405" y2="34746"/>
                        <a14:backgroundMark x1="57770" y1="21610" x2="57770" y2="21610"/>
                        <a14:backgroundMark x1="62162" y1="16102" x2="62162" y2="16102"/>
                        <a14:backgroundMark x1="50676" y1="30085" x2="50676" y2="30085"/>
                        <a14:backgroundMark x1="53378" y1="25847" x2="53378" y2="25847"/>
                      </a14:backgroundRemoval>
                    </a14:imgEffect>
                  </a14:imgLayer>
                </a14:imgProps>
              </a:ext>
              <a:ext uri="{28A0092B-C50C-407E-A947-70E740481C1C}">
                <a14:useLocalDpi xmlns:a14="http://schemas.microsoft.com/office/drawing/2010/main" xmlns="" val="0"/>
              </a:ext>
            </a:extLst>
          </a:blip>
          <a:srcRect l="47818" t="10151" r="27164" b="56355"/>
          <a:stretch/>
        </p:blipFill>
        <p:spPr bwMode="auto">
          <a:xfrm>
            <a:off x="1010194" y="1340768"/>
            <a:ext cx="766354" cy="7053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矩形 2"/>
          <p:cNvSpPr/>
          <p:nvPr/>
        </p:nvSpPr>
        <p:spPr>
          <a:xfrm>
            <a:off x="1907704" y="2210381"/>
            <a:ext cx="2934072" cy="830997"/>
          </a:xfrm>
          <a:prstGeom prst="rect">
            <a:avLst/>
          </a:prstGeom>
        </p:spPr>
        <p:txBody>
          <a:bodyPr wrap="square">
            <a:spAutoFit/>
          </a:bodyPr>
          <a:lstStyle/>
          <a:p>
            <a:pPr algn="ctr"/>
            <a:r>
              <a:rPr lang="zh-TW" altLang="en-US" sz="2400" dirty="0" smtClean="0">
                <a:latin typeface="+mn-ea"/>
              </a:rPr>
              <a:t>採集</a:t>
            </a:r>
            <a:endParaRPr lang="en-US" altLang="zh-TW" sz="2400" dirty="0" smtClean="0">
              <a:latin typeface="+mn-ea"/>
            </a:endParaRPr>
          </a:p>
          <a:p>
            <a:pPr algn="ctr"/>
            <a:r>
              <a:rPr lang="zh-TW" altLang="en-US" sz="2400" dirty="0" smtClean="0">
                <a:latin typeface="+mn-ea"/>
              </a:rPr>
              <a:t>挑</a:t>
            </a:r>
            <a:r>
              <a:rPr lang="zh-TW" altLang="en-US" sz="2400" dirty="0">
                <a:latin typeface="+mn-ea"/>
              </a:rPr>
              <a:t>新鮮無</a:t>
            </a:r>
            <a:r>
              <a:rPr lang="zh-TW" altLang="en-US" sz="2400" dirty="0" smtClean="0">
                <a:latin typeface="+mn-ea"/>
              </a:rPr>
              <a:t>碰撞</a:t>
            </a:r>
            <a:endParaRPr lang="zh-TW" altLang="en-US" sz="2400" dirty="0"/>
          </a:p>
        </p:txBody>
      </p:sp>
      <p:sp>
        <p:nvSpPr>
          <p:cNvPr id="8" name="矩形 7"/>
          <p:cNvSpPr/>
          <p:nvPr/>
        </p:nvSpPr>
        <p:spPr>
          <a:xfrm>
            <a:off x="2907685" y="3501008"/>
            <a:ext cx="800219" cy="461665"/>
          </a:xfrm>
          <a:prstGeom prst="rect">
            <a:avLst/>
          </a:prstGeom>
        </p:spPr>
        <p:txBody>
          <a:bodyPr wrap="none">
            <a:spAutoFit/>
          </a:bodyPr>
          <a:lstStyle/>
          <a:p>
            <a:r>
              <a:rPr lang="zh-TW" altLang="en-US" sz="2400" dirty="0" smtClean="0">
                <a:latin typeface="+mn-ea"/>
              </a:rPr>
              <a:t>日</a:t>
            </a:r>
            <a:r>
              <a:rPr lang="zh-TW" altLang="en-US" sz="2400" dirty="0">
                <a:latin typeface="+mn-ea"/>
              </a:rPr>
              <a:t>曬</a:t>
            </a:r>
            <a:endParaRPr lang="zh-TW" altLang="en-US" sz="2400" dirty="0"/>
          </a:p>
        </p:txBody>
      </p:sp>
      <p:sp>
        <p:nvSpPr>
          <p:cNvPr id="14" name="向右箭號 13"/>
          <p:cNvSpPr/>
          <p:nvPr/>
        </p:nvSpPr>
        <p:spPr>
          <a:xfrm rot="5400000">
            <a:off x="3170409" y="3176687"/>
            <a:ext cx="357190" cy="28575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6" name="矩形 15"/>
          <p:cNvSpPr/>
          <p:nvPr/>
        </p:nvSpPr>
        <p:spPr>
          <a:xfrm>
            <a:off x="1763688" y="4405926"/>
            <a:ext cx="3312368" cy="1569660"/>
          </a:xfrm>
          <a:prstGeom prst="rect">
            <a:avLst/>
          </a:prstGeom>
        </p:spPr>
        <p:txBody>
          <a:bodyPr wrap="square">
            <a:spAutoFit/>
          </a:bodyPr>
          <a:lstStyle/>
          <a:p>
            <a:pPr algn="ctr"/>
            <a:r>
              <a:rPr lang="zh-TW" altLang="en-US" sz="2400" dirty="0" smtClean="0"/>
              <a:t>秤重</a:t>
            </a:r>
            <a:endParaRPr lang="en-US" altLang="zh-TW" sz="2400" dirty="0" smtClean="0"/>
          </a:p>
          <a:p>
            <a:pPr algn="ctr"/>
            <a:r>
              <a:rPr lang="zh-TW" altLang="zh-TW" sz="2400" dirty="0" smtClean="0">
                <a:solidFill>
                  <a:srgbClr val="FF0000"/>
                </a:solidFill>
              </a:rPr>
              <a:t>訂</a:t>
            </a:r>
            <a:r>
              <a:rPr lang="zh-TW" altLang="zh-TW" sz="2400" dirty="0">
                <a:solidFill>
                  <a:srgbClr val="FF0000"/>
                </a:solidFill>
              </a:rPr>
              <a:t>定標準</a:t>
            </a:r>
            <a:r>
              <a:rPr lang="zh-TW" altLang="zh-TW" sz="2400" dirty="0" smtClean="0">
                <a:solidFill>
                  <a:srgbClr val="FF0000"/>
                </a:solidFill>
              </a:rPr>
              <a:t>重量</a:t>
            </a:r>
            <a:endParaRPr lang="en-US" altLang="zh-TW" sz="2400" dirty="0" smtClean="0"/>
          </a:p>
          <a:p>
            <a:r>
              <a:rPr lang="zh-TW" altLang="zh-TW" sz="2400" dirty="0" smtClean="0"/>
              <a:t>不受</a:t>
            </a:r>
            <a:r>
              <a:rPr lang="zh-TW" altLang="zh-TW" sz="2400" dirty="0"/>
              <a:t>果實顆粒大小不同，影響</a:t>
            </a:r>
            <a:r>
              <a:rPr lang="zh-TW" altLang="zh-TW" sz="2400" dirty="0" smtClean="0"/>
              <a:t>清潔劑濃度</a:t>
            </a:r>
            <a:r>
              <a:rPr lang="zh-TW" altLang="en-US" sz="2400" dirty="0" smtClean="0"/>
              <a:t>。</a:t>
            </a:r>
            <a:endParaRPr lang="en-US" altLang="zh-TW" sz="2400" dirty="0" smtClean="0"/>
          </a:p>
        </p:txBody>
      </p:sp>
      <p:pic>
        <p:nvPicPr>
          <p:cNvPr id="17" name="圖片 16"/>
          <p:cNvPicPr>
            <a:picLocks noChangeAspect="1"/>
          </p:cNvPicPr>
          <p:nvPr/>
        </p:nvPicPr>
        <p:blipFill>
          <a:blip r:embed="rId7" cstate="print">
            <a:extLst>
              <a:ext uri="{28A0092B-C50C-407E-A947-70E740481C1C}">
                <a14:useLocalDpi xmlns:a14="http://schemas.microsoft.com/office/drawing/2010/main" xmlns="" val="0"/>
              </a:ext>
            </a:extLst>
          </a:blip>
          <a:srcRect r="6250" b="12500"/>
          <a:stretch>
            <a:fillRect/>
          </a:stretch>
        </p:blipFill>
        <p:spPr>
          <a:xfrm>
            <a:off x="5641833" y="5373216"/>
            <a:ext cx="1645896" cy="1152128"/>
          </a:xfrm>
          <a:prstGeom prst="rect">
            <a:avLst/>
          </a:prstGeom>
        </p:spPr>
      </p:pic>
      <p:sp>
        <p:nvSpPr>
          <p:cNvPr id="19" name="向右箭號 18"/>
          <p:cNvSpPr/>
          <p:nvPr/>
        </p:nvSpPr>
        <p:spPr>
          <a:xfrm rot="5400000">
            <a:off x="6192465" y="4976887"/>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右箭號 19"/>
          <p:cNvSpPr/>
          <p:nvPr/>
        </p:nvSpPr>
        <p:spPr>
          <a:xfrm rot="5400000">
            <a:off x="3168129" y="4043633"/>
            <a:ext cx="357190" cy="28575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21" name="文字方塊 20"/>
          <p:cNvSpPr txBox="1"/>
          <p:nvPr/>
        </p:nvSpPr>
        <p:spPr>
          <a:xfrm>
            <a:off x="7668344" y="5590981"/>
            <a:ext cx="500034" cy="646331"/>
          </a:xfrm>
          <a:prstGeom prst="rect">
            <a:avLst/>
          </a:prstGeom>
          <a:noFill/>
        </p:spPr>
        <p:txBody>
          <a:bodyPr wrap="square" rtlCol="0">
            <a:spAutoFit/>
          </a:bodyPr>
          <a:lstStyle/>
          <a:p>
            <a:r>
              <a:rPr lang="zh-TW" altLang="en-US" dirty="0" smtClean="0"/>
              <a:t>秤重</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75656" y="2201452"/>
            <a:ext cx="6196405" cy="514810"/>
          </a:xfrm>
        </p:spPr>
        <p:txBody>
          <a:bodyPr>
            <a:normAutofit/>
          </a:bodyPr>
          <a:lstStyle/>
          <a:p>
            <a:r>
              <a:rPr lang="zh-TW" altLang="zh-TW" dirty="0"/>
              <a:t>製作</a:t>
            </a:r>
            <a:r>
              <a:rPr lang="zh-TW" altLang="zh-TW" dirty="0" smtClean="0"/>
              <a:t>方法</a:t>
            </a:r>
            <a:r>
              <a:rPr lang="zh-TW" altLang="en-US" dirty="0" smtClean="0"/>
              <a:t>：水煮法</a:t>
            </a:r>
            <a:endParaRPr lang="en-US" altLang="zh-TW" dirty="0" smtClean="0"/>
          </a:p>
        </p:txBody>
      </p:sp>
      <p:pic>
        <p:nvPicPr>
          <p:cNvPr id="6" name="圖片 5" descr="C:\Users\user\Downloads\IMAG9137.jpg"/>
          <p:cNvPicPr/>
          <p:nvPr/>
        </p:nvPicPr>
        <p:blipFill>
          <a:blip r:embed="rId2" cstate="print"/>
          <a:srcRect l="13376" r="11535"/>
          <a:stretch>
            <a:fillRect/>
          </a:stretch>
        </p:blipFill>
        <p:spPr bwMode="auto">
          <a:xfrm>
            <a:off x="5076056" y="5403758"/>
            <a:ext cx="1635910" cy="1382234"/>
          </a:xfrm>
          <a:prstGeom prst="rect">
            <a:avLst/>
          </a:prstGeom>
          <a:noFill/>
          <a:ln w="9525">
            <a:noFill/>
            <a:miter lim="800000"/>
            <a:headEnd/>
            <a:tailEnd/>
          </a:ln>
        </p:spPr>
      </p:pic>
      <p:pic>
        <p:nvPicPr>
          <p:cNvPr id="7" name="Picture 5"/>
          <p:cNvPicPr>
            <a:picLocks noChangeAspect="1" noChangeArrowheads="1"/>
          </p:cNvPicPr>
          <p:nvPr/>
        </p:nvPicPr>
        <p:blipFill rotWithShape="1">
          <a:blip r:embed="rId3" cstate="print">
            <a:extLst>
              <a:ext uri="{BEBA8EAE-BF5A-486C-A8C5-ECC9F3942E4B}">
                <a14:imgProps xmlns:a14="http://schemas.microsoft.com/office/drawing/2010/main" xmlns="">
                  <a14:imgLayer r:embed="rId5">
                    <a14:imgEffect>
                      <a14:backgroundRemoval t="6155" b="55391" l="45304" r="78252">
                        <a14:backgroundMark x1="55405" y1="34746" x2="55405" y2="34746"/>
                        <a14:backgroundMark x1="57770" y1="21610" x2="57770" y2="21610"/>
                        <a14:backgroundMark x1="62162" y1="16102" x2="62162" y2="16102"/>
                        <a14:backgroundMark x1="50676" y1="30085" x2="50676" y2="30085"/>
                        <a14:backgroundMark x1="53378" y1="25847" x2="53378" y2="25847"/>
                      </a14:backgroundRemoval>
                    </a14:imgEffect>
                  </a14:imgLayer>
                </a14:imgProps>
              </a:ext>
              <a:ext uri="{28A0092B-C50C-407E-A947-70E740481C1C}">
                <a14:useLocalDpi xmlns:a14="http://schemas.microsoft.com/office/drawing/2010/main" xmlns="" val="0"/>
              </a:ext>
            </a:extLst>
          </a:blip>
          <a:srcRect l="47818" t="10151" r="27164" b="56355"/>
          <a:stretch/>
        </p:blipFill>
        <p:spPr bwMode="auto">
          <a:xfrm>
            <a:off x="1043608" y="1124744"/>
            <a:ext cx="766354" cy="7053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文字方塊 3"/>
          <p:cNvSpPr txBox="1"/>
          <p:nvPr/>
        </p:nvSpPr>
        <p:spPr>
          <a:xfrm>
            <a:off x="2128371" y="2852936"/>
            <a:ext cx="1723549" cy="461665"/>
          </a:xfrm>
          <a:prstGeom prst="rect">
            <a:avLst/>
          </a:prstGeom>
          <a:noFill/>
        </p:spPr>
        <p:txBody>
          <a:bodyPr wrap="none" rtlCol="0">
            <a:spAutoFit/>
          </a:bodyPr>
          <a:lstStyle/>
          <a:p>
            <a:r>
              <a:rPr lang="zh-TW" altLang="en-US" sz="2400" dirty="0"/>
              <a:t>無患</a:t>
            </a:r>
            <a:r>
              <a:rPr lang="zh-TW" altLang="en-US" sz="2400" dirty="0" smtClean="0"/>
              <a:t>子加水</a:t>
            </a:r>
            <a:endParaRPr lang="en-US" altLang="zh-TW" sz="2400" dirty="0"/>
          </a:p>
        </p:txBody>
      </p:sp>
      <p:sp>
        <p:nvSpPr>
          <p:cNvPr id="8" name="文字方塊 7"/>
          <p:cNvSpPr txBox="1"/>
          <p:nvPr/>
        </p:nvSpPr>
        <p:spPr>
          <a:xfrm>
            <a:off x="1940946" y="3750131"/>
            <a:ext cx="1982982" cy="830997"/>
          </a:xfrm>
          <a:prstGeom prst="rect">
            <a:avLst/>
          </a:prstGeom>
          <a:noFill/>
        </p:spPr>
        <p:txBody>
          <a:bodyPr wrap="square" rtlCol="0">
            <a:spAutoFit/>
          </a:bodyPr>
          <a:lstStyle/>
          <a:p>
            <a:r>
              <a:rPr lang="zh-TW" altLang="en-US" sz="2400" dirty="0" smtClean="0"/>
              <a:t>熬煮</a:t>
            </a:r>
            <a:r>
              <a:rPr lang="en-US" altLang="zh-TW" sz="2400" dirty="0" smtClean="0"/>
              <a:t>1</a:t>
            </a:r>
            <a:r>
              <a:rPr lang="zh-TW" altLang="en-US" sz="2400" dirty="0" smtClean="0"/>
              <a:t>個小時</a:t>
            </a:r>
            <a:endParaRPr lang="en-US" altLang="zh-TW" sz="2400" dirty="0" smtClean="0"/>
          </a:p>
          <a:p>
            <a:r>
              <a:rPr lang="zh-TW" altLang="zh-TW" sz="2400" dirty="0"/>
              <a:t>變成</a:t>
            </a:r>
            <a:r>
              <a:rPr lang="zh-TW" altLang="zh-TW" sz="2400" dirty="0" smtClean="0"/>
              <a:t>清潔劑</a:t>
            </a:r>
            <a:endParaRPr lang="en-US" altLang="zh-TW" sz="2400" dirty="0"/>
          </a:p>
        </p:txBody>
      </p:sp>
      <p:sp>
        <p:nvSpPr>
          <p:cNvPr id="10" name="文字方塊 9"/>
          <p:cNvSpPr txBox="1"/>
          <p:nvPr/>
        </p:nvSpPr>
        <p:spPr>
          <a:xfrm>
            <a:off x="2555776" y="4983559"/>
            <a:ext cx="800219" cy="461665"/>
          </a:xfrm>
          <a:prstGeom prst="rect">
            <a:avLst/>
          </a:prstGeom>
          <a:noFill/>
        </p:spPr>
        <p:txBody>
          <a:bodyPr wrap="none" rtlCol="0">
            <a:spAutoFit/>
          </a:bodyPr>
          <a:lstStyle/>
          <a:p>
            <a:r>
              <a:rPr kumimoji="1" lang="zh-TW" altLang="en-US" sz="2400" dirty="0">
                <a:latin typeface="+mn-ea"/>
                <a:cs typeface="Times New Roman" pitchFamily="18" charset="0"/>
              </a:rPr>
              <a:t>放涼</a:t>
            </a:r>
            <a:endParaRPr lang="zh-TW" altLang="en-US" sz="2400" dirty="0">
              <a:latin typeface="+mn-ea"/>
            </a:endParaRPr>
          </a:p>
        </p:txBody>
      </p:sp>
      <p:sp>
        <p:nvSpPr>
          <p:cNvPr id="11" name="文字方塊 10"/>
          <p:cNvSpPr txBox="1"/>
          <p:nvPr/>
        </p:nvSpPr>
        <p:spPr>
          <a:xfrm>
            <a:off x="2551331" y="5847655"/>
            <a:ext cx="800219" cy="461665"/>
          </a:xfrm>
          <a:prstGeom prst="rect">
            <a:avLst/>
          </a:prstGeom>
          <a:noFill/>
        </p:spPr>
        <p:txBody>
          <a:bodyPr wrap="none" rtlCol="0">
            <a:spAutoFit/>
          </a:bodyPr>
          <a:lstStyle/>
          <a:p>
            <a:r>
              <a:rPr kumimoji="1" lang="zh-TW" altLang="en-US" sz="2400" dirty="0">
                <a:latin typeface="+mn-ea"/>
                <a:cs typeface="Times New Roman" pitchFamily="18" charset="0"/>
              </a:rPr>
              <a:t>裝</a:t>
            </a:r>
            <a:r>
              <a:rPr kumimoji="1" lang="zh-TW" altLang="en-US" sz="2400" dirty="0" smtClean="0">
                <a:latin typeface="+mn-ea"/>
                <a:cs typeface="Times New Roman" pitchFamily="18" charset="0"/>
              </a:rPr>
              <a:t>瓶</a:t>
            </a:r>
            <a:endParaRPr lang="zh-TW" altLang="en-US" sz="2400" dirty="0">
              <a:latin typeface="+mn-ea"/>
            </a:endParaRPr>
          </a:p>
        </p:txBody>
      </p:sp>
      <p:sp>
        <p:nvSpPr>
          <p:cNvPr id="19" name="向右箭號 18"/>
          <p:cNvSpPr/>
          <p:nvPr/>
        </p:nvSpPr>
        <p:spPr>
          <a:xfrm rot="5400000">
            <a:off x="2810369" y="3320703"/>
            <a:ext cx="357190" cy="28575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2" name="標題 1"/>
          <p:cNvSpPr txBox="1">
            <a:spLocks/>
          </p:cNvSpPr>
          <p:nvPr/>
        </p:nvSpPr>
        <p:spPr>
          <a:xfrm>
            <a:off x="1247423" y="969982"/>
            <a:ext cx="6965245" cy="120248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0" i="0" u="none" strike="noStrike" kern="1200" cap="none" spc="0" normalizeH="0" baseline="0" noProof="0" dirty="0" smtClean="0">
                <a:ln>
                  <a:noFill/>
                </a:ln>
                <a:solidFill>
                  <a:schemeClr val="tx1"/>
                </a:solidFill>
                <a:effectLst/>
                <a:uLnTx/>
                <a:uFillTx/>
                <a:latin typeface="+mj-lt"/>
                <a:ea typeface="+mj-ea"/>
                <a:cs typeface="+mj-cs"/>
              </a:rPr>
              <a:t>無患子清潔劑製作過程</a:t>
            </a:r>
            <a:endParaRPr kumimoji="0" lang="zh-TW" alt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向右箭號 12"/>
          <p:cNvSpPr/>
          <p:nvPr/>
        </p:nvSpPr>
        <p:spPr>
          <a:xfrm rot="5400000">
            <a:off x="2808089" y="4619697"/>
            <a:ext cx="357190" cy="28575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4" name="向右箭號 13"/>
          <p:cNvSpPr/>
          <p:nvPr/>
        </p:nvSpPr>
        <p:spPr>
          <a:xfrm rot="5400000">
            <a:off x="2808089" y="5483793"/>
            <a:ext cx="357190" cy="28575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5" name="文字方塊 14"/>
          <p:cNvSpPr txBox="1"/>
          <p:nvPr/>
        </p:nvSpPr>
        <p:spPr>
          <a:xfrm>
            <a:off x="7020272" y="2348880"/>
            <a:ext cx="500034" cy="1200329"/>
          </a:xfrm>
          <a:prstGeom prst="rect">
            <a:avLst/>
          </a:prstGeom>
          <a:noFill/>
        </p:spPr>
        <p:txBody>
          <a:bodyPr wrap="square" rtlCol="0">
            <a:spAutoFit/>
          </a:bodyPr>
          <a:lstStyle/>
          <a:p>
            <a:r>
              <a:rPr lang="zh-TW" altLang="en-US" dirty="0" smtClean="0"/>
              <a:t>加水熬煮</a:t>
            </a:r>
            <a:endParaRPr lang="zh-TW" altLang="en-US" dirty="0"/>
          </a:p>
        </p:txBody>
      </p:sp>
      <p:sp>
        <p:nvSpPr>
          <p:cNvPr id="16" name="向右箭號 15"/>
          <p:cNvSpPr/>
          <p:nvPr/>
        </p:nvSpPr>
        <p:spPr>
          <a:xfrm rot="5400000">
            <a:off x="5616401" y="4976887"/>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7020272" y="5589240"/>
            <a:ext cx="500034" cy="646331"/>
          </a:xfrm>
          <a:prstGeom prst="rect">
            <a:avLst/>
          </a:prstGeom>
          <a:noFill/>
        </p:spPr>
        <p:txBody>
          <a:bodyPr wrap="square" rtlCol="0">
            <a:spAutoFit/>
          </a:bodyPr>
          <a:lstStyle/>
          <a:p>
            <a:r>
              <a:rPr lang="zh-TW" altLang="en-US" dirty="0" smtClean="0"/>
              <a:t>裝瓶</a:t>
            </a:r>
            <a:endParaRPr lang="zh-TW" altLang="en-US" dirty="0"/>
          </a:p>
        </p:txBody>
      </p:sp>
      <p:pic>
        <p:nvPicPr>
          <p:cNvPr id="6146" name="Picture 2" descr="https://lh3.googleusercontent.com/CoYtwiJVRX0-J-Gn_cNDggr2oE26xDMHV1uoQ9mH_FtveX9F9Zy47tluQVo-DGT4wanw2trb-Xims_Eb5L8BQiIXeCrB6bkAQAajAWk8C7aaVn8yQ8vhASQn_mL31427HZT3n-uwHsU9cGCEW6q4UYrfsOZ_QDsBz_KJcLaROENLhQm6LxCViYxw4lQd-sqp9DdqyuvaxQkT3aJO54R8t8g9cYNzCVamG7SzEMg39bw8Xpg_5Wg062LpKv8jzJbgKR399dJGrBvJdlvuciYvfY6gexn4crYWO2PJyCeuGRcsKdn19VkRrG7hMh8su-hXF5nldp14nnsuqWC6ZPixps80w7_FDlNP3i0_23Q-FoHOfEwP3IumxcbuzWEygVPdVRnqqTXz34C0_ofsCI3Hae6l4b8zK_g7QcIckpoorFr5bZNJQ5MTy4Qh4epkAEA_dBSrPUlKz7x7xtZ-tJzNNcJEY1motj7tJNrCeUxYu3GSObo3ejWxZASZJKSSHt5scCLJqxoBRIUXStuzlZJxX2JeUdiwdHCBnxJHQSIUFMFTCRjR2uB31pQwQfjF1q4H7T2DPsMJP1VCpVPX-kCGSDM7kV7zEwLu1SXZ6wqJNqvXTrt2xOFXi_ZW-Ue-Y-s=w1634-h919-no"/>
          <p:cNvPicPr>
            <a:picLocks noChangeAspect="1" noChangeArrowheads="1"/>
          </p:cNvPicPr>
          <p:nvPr/>
        </p:nvPicPr>
        <p:blipFill>
          <a:blip r:embed="rId6" cstate="print"/>
          <a:srcRect l="12498" r="21886"/>
          <a:stretch>
            <a:fillRect/>
          </a:stretch>
        </p:blipFill>
        <p:spPr bwMode="auto">
          <a:xfrm>
            <a:off x="5076056" y="2060848"/>
            <a:ext cx="1512168" cy="1296144"/>
          </a:xfrm>
          <a:prstGeom prst="rect">
            <a:avLst/>
          </a:prstGeom>
          <a:noFill/>
        </p:spPr>
      </p:pic>
      <p:pic>
        <p:nvPicPr>
          <p:cNvPr id="6148" name="Picture 4" descr="https://lh3.googleusercontent.com/dCjzaHtgLUdlllHDtppliiPD0-Undg-qHjzR46NVkO00S-9e6aYhlH7xoRiTeYD1ZIE1X733Z4Vvq1CwfcvEX5DvnUTv0F5cUhX2ZQ-rMTHPk_vJ3lQTmnUMNNY3mTQr7ZMA0ElxgYKIqNKumrGuaXEIeqMHtl2srHrp5FA8KHuso99pDikZbAnu-jRsg1XpVQKAJ2gn84tTqsHEANKZYwGchsFYuTh69wF7jrqyX9GBnwyKgjZ9hh0G9R77E9leDmH4wbI4IyaPKEmrsyXm9ho-8NlIWc5JpOKUSgMfJyPwqveicEfrqTHcmRDlARBsFGzKVEA_Eg-qsZTkEESgjslnmLheZMOk2xaaaSCGw3zcBOZFB7SGvrtfHvX5kM6MGTWfg4ftFF2G14mp4yAnVdAovDt1OmA96CRr6_5mVOm3jSObiBn2plFinK-PpSXgjKIXPrvfiR1fpmhpqY14Mu2DDqM9-syvh3UPJD6CO2ArJbxdOzoXCoD-uh_D8JPrQvy2zuXhTR9vKoloYgXX0Pf8QrXDVQ1qY20uTlOo_GH17MDOILDu2sl2PVexYYBib1RaFk6r_45aAGKakEmPxrG-3xDrZkQhBXwXptKBo0pw0aNAZBE5y7lh4WHimow=w1634-h919-no"/>
          <p:cNvPicPr>
            <a:picLocks noChangeAspect="1" noChangeArrowheads="1"/>
          </p:cNvPicPr>
          <p:nvPr/>
        </p:nvPicPr>
        <p:blipFill>
          <a:blip r:embed="rId7" cstate="print"/>
          <a:srcRect l="2346" t="6090" r="1483" b="5466"/>
          <a:stretch>
            <a:fillRect/>
          </a:stretch>
        </p:blipFill>
        <p:spPr bwMode="auto">
          <a:xfrm>
            <a:off x="4716016" y="3789040"/>
            <a:ext cx="2232248" cy="1154593"/>
          </a:xfrm>
          <a:prstGeom prst="rect">
            <a:avLst/>
          </a:prstGeom>
          <a:noFill/>
        </p:spPr>
      </p:pic>
      <p:sp>
        <p:nvSpPr>
          <p:cNvPr id="20" name="文字方塊 19"/>
          <p:cNvSpPr txBox="1"/>
          <p:nvPr/>
        </p:nvSpPr>
        <p:spPr>
          <a:xfrm>
            <a:off x="7092280" y="4077072"/>
            <a:ext cx="500034" cy="646331"/>
          </a:xfrm>
          <a:prstGeom prst="rect">
            <a:avLst/>
          </a:prstGeom>
          <a:noFill/>
        </p:spPr>
        <p:txBody>
          <a:bodyPr wrap="square" rtlCol="0">
            <a:spAutoFit/>
          </a:bodyPr>
          <a:lstStyle/>
          <a:p>
            <a:r>
              <a:rPr lang="zh-TW" altLang="en-US" dirty="0" smtClean="0"/>
              <a:t>放涼</a:t>
            </a:r>
            <a:endParaRPr lang="zh-TW" altLang="en-US" dirty="0"/>
          </a:p>
        </p:txBody>
      </p:sp>
      <p:sp>
        <p:nvSpPr>
          <p:cNvPr id="21" name="向右箭號 20"/>
          <p:cNvSpPr/>
          <p:nvPr/>
        </p:nvSpPr>
        <p:spPr>
          <a:xfrm rot="5400000">
            <a:off x="5616401" y="3392711"/>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酸鹼度檢驗</a:t>
            </a:r>
            <a:endParaRPr lang="zh-TW" altLang="en-US" sz="4000" dirty="0"/>
          </a:p>
        </p:txBody>
      </p:sp>
      <p:sp>
        <p:nvSpPr>
          <p:cNvPr id="3" name="內容版面配置區 2"/>
          <p:cNvSpPr>
            <a:spLocks noGrp="1"/>
          </p:cNvSpPr>
          <p:nvPr>
            <p:ph idx="1"/>
          </p:nvPr>
        </p:nvSpPr>
        <p:spPr/>
        <p:txBody>
          <a:bodyPr/>
          <a:lstStyle/>
          <a:p>
            <a:r>
              <a:rPr lang="en-US" dirty="0" smtClean="0"/>
              <a:t>(1)</a:t>
            </a:r>
            <a:r>
              <a:rPr lang="zh-TW" altLang="en-US" dirty="0" smtClean="0"/>
              <a:t>石蕊試紙檢驗</a:t>
            </a:r>
            <a:endParaRPr lang="en-US" altLang="zh-TW" dirty="0" smtClean="0"/>
          </a:p>
          <a:p>
            <a:pPr marL="0" indent="0">
              <a:buNone/>
            </a:pPr>
            <a:r>
              <a:rPr lang="zh-TW" altLang="en-US" dirty="0" smtClean="0"/>
              <a:t>        藍色試紙呈現紅色</a:t>
            </a:r>
            <a:r>
              <a:rPr lang="zh-TW" altLang="en-US" dirty="0"/>
              <a:t>，為酸性</a:t>
            </a:r>
            <a:r>
              <a:rPr lang="zh-TW" altLang="en-US" dirty="0" smtClean="0"/>
              <a:t>。</a:t>
            </a:r>
          </a:p>
          <a:p>
            <a:r>
              <a:rPr lang="en-US" dirty="0" smtClean="0"/>
              <a:t>(2)</a:t>
            </a:r>
            <a:r>
              <a:rPr lang="zh-TW" altLang="en-US" dirty="0" smtClean="0"/>
              <a:t>廣用試紙檢驗</a:t>
            </a:r>
            <a:endParaRPr lang="en-US" altLang="zh-TW" dirty="0" smtClean="0"/>
          </a:p>
          <a:p>
            <a:pPr marL="0" indent="0">
              <a:buNone/>
            </a:pPr>
            <a:r>
              <a:rPr lang="zh-TW" altLang="en-US" dirty="0"/>
              <a:t> </a:t>
            </a:r>
            <a:r>
              <a:rPr lang="zh-TW" altLang="en-US" dirty="0" smtClean="0"/>
              <a:t>      綠色試紙呈現黃色，</a:t>
            </a:r>
            <a:r>
              <a:rPr lang="en-US" altLang="zh-TW" dirty="0"/>
              <a:t>PH</a:t>
            </a:r>
            <a:r>
              <a:rPr lang="zh-TW" altLang="en-US" dirty="0" smtClean="0"/>
              <a:t>值</a:t>
            </a:r>
            <a:r>
              <a:rPr lang="en-US" altLang="zh-TW" dirty="0" smtClean="0"/>
              <a:t>5-6</a:t>
            </a:r>
            <a:r>
              <a:rPr lang="zh-TW" altLang="en-US" dirty="0"/>
              <a:t>，</a:t>
            </a:r>
            <a:r>
              <a:rPr lang="zh-TW" altLang="en-US" dirty="0" smtClean="0">
                <a:solidFill>
                  <a:srgbClr val="FF0000"/>
                </a:solidFill>
              </a:rPr>
              <a:t>為弱酸</a:t>
            </a:r>
            <a:r>
              <a:rPr lang="zh-TW" altLang="en-US" dirty="0" smtClean="0"/>
              <a:t>。</a:t>
            </a:r>
          </a:p>
          <a:p>
            <a:pPr>
              <a:buNone/>
            </a:pP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xmlns="" val="0"/>
              </a:ext>
            </a:extLst>
          </a:blip>
          <a:srcRect l="24138" t="18391" b="26437"/>
          <a:stretch>
            <a:fillRect/>
          </a:stretch>
        </p:blipFill>
        <p:spPr>
          <a:xfrm>
            <a:off x="2195736" y="4581128"/>
            <a:ext cx="2112235" cy="1152128"/>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rcRect l="13836" t="9224" r="6609" b="3150"/>
          <a:stretch>
            <a:fillRect/>
          </a:stretch>
        </p:blipFill>
        <p:spPr>
          <a:xfrm>
            <a:off x="5004048" y="4365104"/>
            <a:ext cx="1656184" cy="1368152"/>
          </a:xfrm>
          <a:prstGeom prst="rect">
            <a:avLst/>
          </a:prstGeom>
        </p:spPr>
      </p:pic>
      <p:sp>
        <p:nvSpPr>
          <p:cNvPr id="7" name="矩形 6"/>
          <p:cNvSpPr/>
          <p:nvPr/>
        </p:nvSpPr>
        <p:spPr>
          <a:xfrm>
            <a:off x="2483768" y="5733256"/>
            <a:ext cx="1569660" cy="369332"/>
          </a:xfrm>
          <a:prstGeom prst="rect">
            <a:avLst/>
          </a:prstGeom>
        </p:spPr>
        <p:txBody>
          <a:bodyPr wrap="none">
            <a:spAutoFit/>
          </a:bodyPr>
          <a:lstStyle/>
          <a:p>
            <a:r>
              <a:rPr lang="zh-TW" altLang="en-US" dirty="0" smtClean="0"/>
              <a:t>石蕊試紙檢驗</a:t>
            </a:r>
            <a:endParaRPr lang="zh-TW" altLang="en-US" dirty="0"/>
          </a:p>
        </p:txBody>
      </p:sp>
      <p:sp>
        <p:nvSpPr>
          <p:cNvPr id="8" name="矩形 7"/>
          <p:cNvSpPr/>
          <p:nvPr/>
        </p:nvSpPr>
        <p:spPr>
          <a:xfrm>
            <a:off x="5004048" y="5733256"/>
            <a:ext cx="1569660" cy="369332"/>
          </a:xfrm>
          <a:prstGeom prst="rect">
            <a:avLst/>
          </a:prstGeom>
        </p:spPr>
        <p:txBody>
          <a:bodyPr wrap="none">
            <a:spAutoFit/>
          </a:bodyPr>
          <a:lstStyle/>
          <a:p>
            <a:r>
              <a:rPr lang="zh-TW" altLang="en-US" dirty="0" smtClean="0"/>
              <a:t>廣用試紙檢驗</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選擇清潔劑在意項目</a:t>
            </a:r>
            <a:endParaRPr lang="zh-TW" altLang="en-US" sz="4000" dirty="0"/>
          </a:p>
        </p:txBody>
      </p:sp>
      <p:sp>
        <p:nvSpPr>
          <p:cNvPr id="3" name="內容版面配置區 2"/>
          <p:cNvSpPr>
            <a:spLocks noGrp="1"/>
          </p:cNvSpPr>
          <p:nvPr>
            <p:ph idx="1"/>
          </p:nvPr>
        </p:nvSpPr>
        <p:spPr>
          <a:xfrm>
            <a:off x="1463040" y="2263273"/>
            <a:ext cx="6421328" cy="1885807"/>
          </a:xfrm>
        </p:spPr>
        <p:txBody>
          <a:bodyPr>
            <a:normAutofit/>
          </a:bodyPr>
          <a:lstStyle/>
          <a:p>
            <a:r>
              <a:rPr lang="zh-TW" altLang="en-US" dirty="0" smtClean="0"/>
              <a:t>第</a:t>
            </a:r>
            <a:r>
              <a:rPr lang="en-US" altLang="zh-TW" dirty="0" smtClean="0"/>
              <a:t>1</a:t>
            </a:r>
            <a:r>
              <a:rPr lang="zh-TW" altLang="zh-TW" dirty="0" smtClean="0"/>
              <a:t>在意</a:t>
            </a:r>
            <a:r>
              <a:rPr lang="zh-TW" altLang="en-US" dirty="0" smtClean="0"/>
              <a:t>是</a:t>
            </a:r>
            <a:r>
              <a:rPr lang="zh-TW" altLang="zh-TW" dirty="0" smtClean="0">
                <a:solidFill>
                  <a:srgbClr val="FF0000"/>
                </a:solidFill>
              </a:rPr>
              <a:t>不</a:t>
            </a:r>
            <a:r>
              <a:rPr lang="zh-TW" altLang="zh-TW" dirty="0">
                <a:solidFill>
                  <a:srgbClr val="FF0000"/>
                </a:solidFill>
              </a:rPr>
              <a:t>傷</a:t>
            </a:r>
            <a:r>
              <a:rPr lang="zh-TW" altLang="zh-TW" dirty="0" smtClean="0">
                <a:solidFill>
                  <a:srgbClr val="FF0000"/>
                </a:solidFill>
              </a:rPr>
              <a:t>身</a:t>
            </a:r>
            <a:r>
              <a:rPr lang="zh-TW" altLang="zh-TW" dirty="0" smtClean="0"/>
              <a:t>，</a:t>
            </a:r>
            <a:r>
              <a:rPr lang="zh-TW" altLang="zh-TW" dirty="0"/>
              <a:t>整體在意的</a:t>
            </a:r>
            <a:r>
              <a:rPr lang="zh-TW" altLang="en-US" dirty="0"/>
              <a:t>超過</a:t>
            </a:r>
            <a:r>
              <a:rPr lang="en-US" altLang="zh-TW" dirty="0">
                <a:solidFill>
                  <a:srgbClr val="FF0000"/>
                </a:solidFill>
              </a:rPr>
              <a:t>90%</a:t>
            </a:r>
            <a:r>
              <a:rPr lang="zh-TW" altLang="en-US" dirty="0"/>
              <a:t>。</a:t>
            </a:r>
          </a:p>
          <a:p>
            <a:r>
              <a:rPr lang="zh-TW" altLang="en-US" dirty="0" smtClean="0"/>
              <a:t>第</a:t>
            </a:r>
            <a:r>
              <a:rPr lang="en-US" altLang="zh-TW" dirty="0" smtClean="0"/>
              <a:t>2</a:t>
            </a:r>
            <a:r>
              <a:rPr lang="zh-TW" altLang="zh-TW" dirty="0" smtClean="0"/>
              <a:t>在意</a:t>
            </a:r>
            <a:r>
              <a:rPr lang="zh-TW" altLang="en-US" dirty="0" smtClean="0"/>
              <a:t>是</a:t>
            </a:r>
            <a:r>
              <a:rPr lang="zh-TW" altLang="zh-TW" dirty="0" smtClean="0">
                <a:solidFill>
                  <a:srgbClr val="FF0000"/>
                </a:solidFill>
              </a:rPr>
              <a:t>成分環保</a:t>
            </a:r>
            <a:r>
              <a:rPr lang="zh-TW" altLang="zh-TW" dirty="0" smtClean="0"/>
              <a:t>，</a:t>
            </a:r>
            <a:r>
              <a:rPr lang="zh-TW" altLang="zh-TW" dirty="0"/>
              <a:t>整體在意的</a:t>
            </a:r>
            <a:r>
              <a:rPr lang="zh-TW" altLang="en-US" dirty="0"/>
              <a:t>超過</a:t>
            </a:r>
            <a:r>
              <a:rPr lang="en-US" altLang="zh-TW" dirty="0">
                <a:solidFill>
                  <a:srgbClr val="FF0000"/>
                </a:solidFill>
              </a:rPr>
              <a:t>80%</a:t>
            </a:r>
            <a:r>
              <a:rPr lang="en-US" altLang="zh-TW" dirty="0"/>
              <a:t> </a:t>
            </a:r>
            <a:r>
              <a:rPr lang="zh-TW" altLang="zh-TW" dirty="0" smtClean="0"/>
              <a:t>。</a:t>
            </a:r>
            <a:endParaRPr lang="en-US" altLang="zh-TW" dirty="0" smtClean="0"/>
          </a:p>
          <a:p>
            <a:r>
              <a:rPr lang="zh-TW" altLang="en-US" dirty="0" smtClean="0"/>
              <a:t>第</a:t>
            </a:r>
            <a:r>
              <a:rPr lang="en-US" altLang="zh-TW" dirty="0" smtClean="0"/>
              <a:t>3</a:t>
            </a:r>
            <a:r>
              <a:rPr lang="zh-TW" altLang="zh-TW" dirty="0" smtClean="0"/>
              <a:t>在意</a:t>
            </a:r>
            <a:r>
              <a:rPr lang="zh-TW" altLang="en-US" dirty="0" smtClean="0"/>
              <a:t>是</a:t>
            </a:r>
            <a:r>
              <a:rPr lang="zh-TW" altLang="zh-TW" dirty="0" smtClean="0">
                <a:solidFill>
                  <a:srgbClr val="FF0000"/>
                </a:solidFill>
              </a:rPr>
              <a:t>洗淨力</a:t>
            </a:r>
            <a:r>
              <a:rPr lang="zh-TW" altLang="zh-TW" dirty="0" smtClean="0"/>
              <a:t>，整體感到在意的有</a:t>
            </a:r>
            <a:r>
              <a:rPr lang="en-US" altLang="zh-TW" dirty="0" smtClean="0">
                <a:solidFill>
                  <a:srgbClr val="FF0000"/>
                </a:solidFill>
              </a:rPr>
              <a:t>88%</a:t>
            </a:r>
            <a:r>
              <a:rPr lang="zh-TW" altLang="zh-TW" dirty="0" smtClean="0"/>
              <a:t>。</a:t>
            </a:r>
            <a:endParaRPr lang="zh-TW" altLang="en-US" dirty="0"/>
          </a:p>
        </p:txBody>
      </p:sp>
      <p:pic>
        <p:nvPicPr>
          <p:cNvPr id="4098" name="Picture 2"/>
          <p:cNvPicPr>
            <a:picLocks noChangeAspect="1" noChangeArrowheads="1"/>
          </p:cNvPicPr>
          <p:nvPr/>
        </p:nvPicPr>
        <p:blipFill>
          <a:blip r:embed="rId2" cstate="print"/>
          <a:srcRect l="11611" t="26060" r="17435" b="30336"/>
          <a:stretch>
            <a:fillRect/>
          </a:stretch>
        </p:blipFill>
        <p:spPr bwMode="auto">
          <a:xfrm>
            <a:off x="251521" y="4077072"/>
            <a:ext cx="4464496" cy="223224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1196" t="30454" r="17147" b="21177"/>
          <a:stretch>
            <a:fillRect/>
          </a:stretch>
        </p:blipFill>
        <p:spPr bwMode="auto">
          <a:xfrm>
            <a:off x="4724324" y="4077072"/>
            <a:ext cx="4240163" cy="2232248"/>
          </a:xfrm>
          <a:prstGeom prst="rect">
            <a:avLst/>
          </a:prstGeom>
          <a:noFill/>
          <a:ln w="9525">
            <a:noFill/>
            <a:miter lim="800000"/>
            <a:headEnd/>
            <a:tailEnd/>
          </a:ln>
        </p:spPr>
      </p:pic>
      <p:grpSp>
        <p:nvGrpSpPr>
          <p:cNvPr id="8" name="群組 7"/>
          <p:cNvGrpSpPr/>
          <p:nvPr/>
        </p:nvGrpSpPr>
        <p:grpSpPr>
          <a:xfrm>
            <a:off x="7423839" y="4137699"/>
            <a:ext cx="604545" cy="659453"/>
            <a:chOff x="7106271" y="4149080"/>
            <a:chExt cx="457200" cy="457200"/>
          </a:xfrm>
        </p:grpSpPr>
        <p:sp>
          <p:nvSpPr>
            <p:cNvPr id="6" name="文字方塊 5"/>
            <p:cNvSpPr txBox="1"/>
            <p:nvPr/>
          </p:nvSpPr>
          <p:spPr>
            <a:xfrm>
              <a:off x="7212036" y="4260452"/>
              <a:ext cx="271569" cy="280862"/>
            </a:xfrm>
            <a:prstGeom prst="rect">
              <a:avLst/>
            </a:prstGeom>
            <a:noFill/>
          </p:spPr>
          <p:txBody>
            <a:bodyPr wrap="square" rtlCol="0">
              <a:spAutoFit/>
            </a:bodyPr>
            <a:lstStyle/>
            <a:p>
              <a:r>
                <a:rPr lang="en-US" altLang="zh-TW" dirty="0" smtClean="0">
                  <a:solidFill>
                    <a:srgbClr val="0000FF"/>
                  </a:solidFill>
                </a:rPr>
                <a:t>1</a:t>
              </a:r>
              <a:endParaRPr lang="zh-TW" altLang="en-US" dirty="0">
                <a:solidFill>
                  <a:srgbClr val="0000FF"/>
                </a:solidFill>
              </a:endParaRPr>
            </a:p>
          </p:txBody>
        </p:sp>
        <p:sp>
          <p:nvSpPr>
            <p:cNvPr id="7" name="六角星形 6"/>
            <p:cNvSpPr/>
            <p:nvPr/>
          </p:nvSpPr>
          <p:spPr>
            <a:xfrm>
              <a:off x="7106271" y="4149080"/>
              <a:ext cx="457200" cy="457200"/>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 name="群組 9"/>
          <p:cNvGrpSpPr/>
          <p:nvPr/>
        </p:nvGrpSpPr>
        <p:grpSpPr>
          <a:xfrm>
            <a:off x="4623836" y="4120699"/>
            <a:ext cx="619593" cy="676453"/>
            <a:chOff x="7106271" y="4149080"/>
            <a:chExt cx="457200" cy="457200"/>
          </a:xfrm>
        </p:grpSpPr>
        <p:sp>
          <p:nvSpPr>
            <p:cNvPr id="11" name="文字方塊 10"/>
            <p:cNvSpPr txBox="1"/>
            <p:nvPr/>
          </p:nvSpPr>
          <p:spPr>
            <a:xfrm>
              <a:off x="7223689" y="4276835"/>
              <a:ext cx="259917" cy="273804"/>
            </a:xfrm>
            <a:prstGeom prst="rect">
              <a:avLst/>
            </a:prstGeom>
            <a:noFill/>
          </p:spPr>
          <p:txBody>
            <a:bodyPr wrap="square" rtlCol="0">
              <a:spAutoFit/>
            </a:bodyPr>
            <a:lstStyle/>
            <a:p>
              <a:r>
                <a:rPr lang="en-US" altLang="zh-TW" dirty="0" smtClean="0">
                  <a:solidFill>
                    <a:srgbClr val="0000FF"/>
                  </a:solidFill>
                </a:rPr>
                <a:t>2</a:t>
              </a:r>
              <a:endParaRPr lang="zh-TW" altLang="en-US" dirty="0">
                <a:solidFill>
                  <a:srgbClr val="0000FF"/>
                </a:solidFill>
              </a:endParaRPr>
            </a:p>
          </p:txBody>
        </p:sp>
        <p:sp>
          <p:nvSpPr>
            <p:cNvPr id="12" name="六角星形 11"/>
            <p:cNvSpPr/>
            <p:nvPr/>
          </p:nvSpPr>
          <p:spPr>
            <a:xfrm>
              <a:off x="7106271" y="4149080"/>
              <a:ext cx="457200" cy="457200"/>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p:cNvGrpSpPr/>
          <p:nvPr/>
        </p:nvGrpSpPr>
        <p:grpSpPr>
          <a:xfrm>
            <a:off x="1691680" y="4077072"/>
            <a:ext cx="619593" cy="613810"/>
            <a:chOff x="7106271" y="4149080"/>
            <a:chExt cx="457200" cy="457200"/>
          </a:xfrm>
        </p:grpSpPr>
        <p:sp>
          <p:nvSpPr>
            <p:cNvPr id="14" name="文字方塊 13"/>
            <p:cNvSpPr txBox="1"/>
            <p:nvPr/>
          </p:nvSpPr>
          <p:spPr>
            <a:xfrm>
              <a:off x="7222403" y="4237248"/>
              <a:ext cx="224935" cy="280862"/>
            </a:xfrm>
            <a:prstGeom prst="rect">
              <a:avLst/>
            </a:prstGeom>
            <a:noFill/>
          </p:spPr>
          <p:txBody>
            <a:bodyPr wrap="square" rtlCol="0">
              <a:spAutoFit/>
            </a:bodyPr>
            <a:lstStyle/>
            <a:p>
              <a:r>
                <a:rPr lang="en-US" altLang="zh-TW" dirty="0" smtClean="0">
                  <a:solidFill>
                    <a:srgbClr val="0000FF"/>
                  </a:solidFill>
                </a:rPr>
                <a:t>3</a:t>
              </a:r>
              <a:endParaRPr lang="zh-TW" altLang="en-US" dirty="0">
                <a:solidFill>
                  <a:srgbClr val="0000FF"/>
                </a:solidFill>
              </a:endParaRPr>
            </a:p>
          </p:txBody>
        </p:sp>
        <p:sp>
          <p:nvSpPr>
            <p:cNvPr id="15" name="六角星形 14"/>
            <p:cNvSpPr/>
            <p:nvPr/>
          </p:nvSpPr>
          <p:spPr>
            <a:xfrm>
              <a:off x="7106271" y="4149080"/>
              <a:ext cx="457200" cy="457200"/>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 name="矩形 15"/>
          <p:cNvSpPr/>
          <p:nvPr/>
        </p:nvSpPr>
        <p:spPr>
          <a:xfrm>
            <a:off x="251520" y="6309320"/>
            <a:ext cx="1512169" cy="523220"/>
          </a:xfrm>
          <a:prstGeom prst="rect">
            <a:avLst/>
          </a:prstGeom>
        </p:spPr>
        <p:txBody>
          <a:bodyPr wrap="square">
            <a:spAutoFit/>
          </a:bodyPr>
          <a:lstStyle/>
          <a:p>
            <a:r>
              <a:rPr lang="zh-TW" altLang="zh-TW" sz="1400" dirty="0" smtClean="0">
                <a:solidFill>
                  <a:schemeClr val="bg1"/>
                </a:solidFill>
              </a:rPr>
              <a:t>圖二十一 對價格在意程度</a:t>
            </a:r>
            <a:endParaRPr lang="zh-TW" altLang="en-US" sz="1400" dirty="0">
              <a:solidFill>
                <a:schemeClr val="bg1"/>
              </a:solidFill>
            </a:endParaRPr>
          </a:p>
        </p:txBody>
      </p:sp>
      <p:sp>
        <p:nvSpPr>
          <p:cNvPr id="17" name="矩形 16"/>
          <p:cNvSpPr/>
          <p:nvPr/>
        </p:nvSpPr>
        <p:spPr>
          <a:xfrm>
            <a:off x="1691681" y="6309320"/>
            <a:ext cx="1584176" cy="523220"/>
          </a:xfrm>
          <a:prstGeom prst="rect">
            <a:avLst/>
          </a:prstGeom>
        </p:spPr>
        <p:txBody>
          <a:bodyPr wrap="square">
            <a:spAutoFit/>
          </a:bodyPr>
          <a:lstStyle/>
          <a:p>
            <a:r>
              <a:rPr lang="zh-TW" altLang="zh-TW" sz="1400" dirty="0" smtClean="0">
                <a:solidFill>
                  <a:schemeClr val="bg1"/>
                </a:solidFill>
              </a:rPr>
              <a:t>圖二十二 對洗淨力在意程度</a:t>
            </a:r>
            <a:endParaRPr lang="zh-TW" altLang="en-US" sz="1400" dirty="0">
              <a:solidFill>
                <a:schemeClr val="bg1"/>
              </a:solidFill>
            </a:endParaRPr>
          </a:p>
        </p:txBody>
      </p:sp>
      <p:sp>
        <p:nvSpPr>
          <p:cNvPr id="18" name="矩形 17"/>
          <p:cNvSpPr/>
          <p:nvPr/>
        </p:nvSpPr>
        <p:spPr>
          <a:xfrm>
            <a:off x="3203848" y="6309320"/>
            <a:ext cx="1512168" cy="523220"/>
          </a:xfrm>
          <a:prstGeom prst="rect">
            <a:avLst/>
          </a:prstGeom>
        </p:spPr>
        <p:txBody>
          <a:bodyPr wrap="square">
            <a:spAutoFit/>
          </a:bodyPr>
          <a:lstStyle/>
          <a:p>
            <a:r>
              <a:rPr lang="zh-TW" altLang="zh-TW" sz="1400" dirty="0" smtClean="0">
                <a:solidFill>
                  <a:schemeClr val="bg1"/>
                </a:solidFill>
              </a:rPr>
              <a:t>圖二十三 對味道在意程度</a:t>
            </a:r>
            <a:endParaRPr lang="zh-TW" altLang="en-US" sz="1400" dirty="0">
              <a:solidFill>
                <a:schemeClr val="bg1"/>
              </a:solidFill>
            </a:endParaRPr>
          </a:p>
        </p:txBody>
      </p:sp>
      <p:sp>
        <p:nvSpPr>
          <p:cNvPr id="19" name="矩形 18"/>
          <p:cNvSpPr/>
          <p:nvPr/>
        </p:nvSpPr>
        <p:spPr>
          <a:xfrm>
            <a:off x="4644008" y="6309320"/>
            <a:ext cx="1440160" cy="523220"/>
          </a:xfrm>
          <a:prstGeom prst="rect">
            <a:avLst/>
          </a:prstGeom>
        </p:spPr>
        <p:txBody>
          <a:bodyPr wrap="square">
            <a:spAutoFit/>
          </a:bodyPr>
          <a:lstStyle/>
          <a:p>
            <a:r>
              <a:rPr lang="zh-TW" altLang="zh-TW" sz="1400" dirty="0" smtClean="0">
                <a:solidFill>
                  <a:schemeClr val="bg1"/>
                </a:solidFill>
              </a:rPr>
              <a:t>圖二十四 對成分環保在意程度</a:t>
            </a:r>
            <a:endParaRPr lang="zh-TW" altLang="en-US" sz="1400" dirty="0">
              <a:solidFill>
                <a:schemeClr val="bg1"/>
              </a:solidFill>
            </a:endParaRPr>
          </a:p>
        </p:txBody>
      </p:sp>
      <p:sp>
        <p:nvSpPr>
          <p:cNvPr id="20" name="矩形 19"/>
          <p:cNvSpPr/>
          <p:nvPr/>
        </p:nvSpPr>
        <p:spPr>
          <a:xfrm>
            <a:off x="6084169" y="6309320"/>
            <a:ext cx="1440160" cy="523220"/>
          </a:xfrm>
          <a:prstGeom prst="rect">
            <a:avLst/>
          </a:prstGeom>
        </p:spPr>
        <p:txBody>
          <a:bodyPr wrap="square">
            <a:spAutoFit/>
          </a:bodyPr>
          <a:lstStyle/>
          <a:p>
            <a:r>
              <a:rPr lang="zh-TW" altLang="zh-TW" sz="1400" dirty="0" smtClean="0">
                <a:solidFill>
                  <a:schemeClr val="bg1"/>
                </a:solidFill>
              </a:rPr>
              <a:t>圖二十五 對成分天然在意程度</a:t>
            </a:r>
            <a:endParaRPr lang="zh-TW" altLang="en-US" sz="1400" dirty="0">
              <a:solidFill>
                <a:schemeClr val="bg1"/>
              </a:solidFill>
            </a:endParaRPr>
          </a:p>
        </p:txBody>
      </p:sp>
      <p:sp>
        <p:nvSpPr>
          <p:cNvPr id="21" name="矩形 20"/>
          <p:cNvSpPr/>
          <p:nvPr/>
        </p:nvSpPr>
        <p:spPr>
          <a:xfrm>
            <a:off x="7637819" y="6309320"/>
            <a:ext cx="1326670" cy="523220"/>
          </a:xfrm>
          <a:prstGeom prst="rect">
            <a:avLst/>
          </a:prstGeom>
        </p:spPr>
        <p:txBody>
          <a:bodyPr wrap="square">
            <a:spAutoFit/>
          </a:bodyPr>
          <a:lstStyle/>
          <a:p>
            <a:r>
              <a:rPr lang="zh-TW" altLang="zh-TW" sz="1400" dirty="0" smtClean="0">
                <a:solidFill>
                  <a:schemeClr val="bg1"/>
                </a:solidFill>
              </a:rPr>
              <a:t>圖二十六 對不傷身在意程度</a:t>
            </a:r>
            <a:endParaRPr lang="zh-TW" altLang="en-US" sz="1400" dirty="0">
              <a:solidFill>
                <a:schemeClr val="bg1"/>
              </a:solidFill>
            </a:endParaRPr>
          </a:p>
        </p:txBody>
      </p:sp>
    </p:spTree>
    <p:extLst>
      <p:ext uri="{BB962C8B-B14F-4D97-AF65-F5344CB8AC3E}">
        <p14:creationId xmlns:p14="http://schemas.microsoft.com/office/powerpoint/2010/main" xmlns="" val="444775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mn-ea"/>
                <a:ea typeface="+mn-ea"/>
              </a:rPr>
              <a:t>結論與建議</a:t>
            </a:r>
            <a:endParaRPr lang="zh-TW" altLang="en-US" sz="4000" dirty="0">
              <a:latin typeface="+mn-ea"/>
              <a:ea typeface="+mn-ea"/>
            </a:endParaRPr>
          </a:p>
        </p:txBody>
      </p:sp>
      <p:sp>
        <p:nvSpPr>
          <p:cNvPr id="4" name="內容版面配置區 2"/>
          <p:cNvSpPr>
            <a:spLocks noGrp="1"/>
          </p:cNvSpPr>
          <p:nvPr>
            <p:ph idx="1"/>
          </p:nvPr>
        </p:nvSpPr>
        <p:spPr>
          <a:xfrm>
            <a:off x="1463040" y="2119256"/>
            <a:ext cx="5989280" cy="4046047"/>
          </a:xfrm>
        </p:spPr>
        <p:txBody>
          <a:bodyPr>
            <a:normAutofit/>
          </a:bodyPr>
          <a:lstStyle/>
          <a:p>
            <a:pPr marL="0" indent="0">
              <a:buNone/>
            </a:pPr>
            <a:r>
              <a:rPr lang="zh-TW" altLang="en-US" sz="2800" b="1" dirty="0" smtClean="0"/>
              <a:t>結論</a:t>
            </a:r>
            <a:r>
              <a:rPr lang="zh-TW" altLang="en-US" sz="2800" dirty="0" smtClean="0"/>
              <a:t>：</a:t>
            </a:r>
            <a:endParaRPr lang="en-US" altLang="zh-TW" sz="2800" dirty="0" smtClean="0"/>
          </a:p>
          <a:p>
            <a:r>
              <a:rPr lang="zh-TW" altLang="en-US" dirty="0" smtClean="0"/>
              <a:t>我們訂出無患子清潔劑標準</a:t>
            </a:r>
            <a:r>
              <a:rPr lang="zh-TW" altLang="en-US" dirty="0"/>
              <a:t>製程</a:t>
            </a:r>
            <a:r>
              <a:rPr lang="zh-TW" altLang="en-US" dirty="0" smtClean="0"/>
              <a:t>與重量。</a:t>
            </a:r>
            <a:endParaRPr lang="en-US" altLang="zh-TW" dirty="0" smtClean="0"/>
          </a:p>
          <a:p>
            <a:r>
              <a:rPr lang="zh-TW" altLang="zh-TW" dirty="0" smtClean="0"/>
              <a:t>全校師生</a:t>
            </a:r>
            <a:r>
              <a:rPr lang="zh-TW" altLang="en-US" dirty="0" smtClean="0"/>
              <a:t>對於無患子清潔劑感到很滿意。</a:t>
            </a:r>
            <a:endParaRPr lang="en-US" altLang="zh-TW" dirty="0" smtClean="0"/>
          </a:p>
          <a:p>
            <a:r>
              <a:rPr lang="zh-TW" altLang="zh-TW" dirty="0" smtClean="0"/>
              <a:t>天然無患子清潔劑</a:t>
            </a:r>
            <a:r>
              <a:rPr lang="zh-TW" altLang="en-US" dirty="0" smtClean="0"/>
              <a:t>，符合全校師生選購在意事項。</a:t>
            </a:r>
            <a:endParaRPr lang="en-US" altLang="zh-TW" dirty="0" smtClean="0"/>
          </a:p>
          <a:p>
            <a:r>
              <a:rPr lang="zh-TW" altLang="en-US" dirty="0" smtClean="0"/>
              <a:t>多數</a:t>
            </a:r>
            <a:r>
              <a:rPr lang="zh-TW" altLang="zh-TW" dirty="0" smtClean="0"/>
              <a:t>六年級同學</a:t>
            </a:r>
            <a:r>
              <a:rPr lang="zh-TW" altLang="en-US" dirty="0" smtClean="0"/>
              <a:t>願意再次</a:t>
            </a:r>
            <a:endParaRPr lang="en-US" altLang="zh-TW" dirty="0" smtClean="0"/>
          </a:p>
          <a:p>
            <a:pPr>
              <a:buNone/>
            </a:pPr>
            <a:r>
              <a:rPr lang="zh-TW" altLang="en-US" dirty="0" smtClean="0"/>
              <a:t>    製作無患子清潔劑，</a:t>
            </a:r>
            <a:r>
              <a:rPr lang="zh-TW" altLang="zh-TW" dirty="0" smtClean="0"/>
              <a:t>顯示</a:t>
            </a:r>
            <a:endParaRPr lang="en-US" altLang="zh-TW" dirty="0" smtClean="0"/>
          </a:p>
          <a:p>
            <a:pPr>
              <a:buNone/>
            </a:pPr>
            <a:r>
              <a:rPr lang="zh-TW" altLang="en-US" dirty="0" smtClean="0"/>
              <a:t>    </a:t>
            </a:r>
            <a:r>
              <a:rPr lang="zh-TW" altLang="zh-TW" dirty="0" smtClean="0"/>
              <a:t>方法簡單</a:t>
            </a:r>
            <a:r>
              <a:rPr lang="zh-TW" altLang="en-US" dirty="0" smtClean="0"/>
              <a:t>，值得推廣。</a:t>
            </a:r>
            <a:endParaRPr lang="zh-TW" alt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306831">
            <a:off x="5745351" y="4233970"/>
            <a:ext cx="2615026"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0747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mn-ea"/>
                <a:ea typeface="+mn-ea"/>
              </a:rPr>
              <a:t>結論與建議</a:t>
            </a:r>
            <a:endParaRPr lang="zh-TW" altLang="en-US" sz="4000" dirty="0">
              <a:latin typeface="+mn-ea"/>
              <a:ea typeface="+mn-ea"/>
            </a:endParaRPr>
          </a:p>
        </p:txBody>
      </p:sp>
      <p:sp>
        <p:nvSpPr>
          <p:cNvPr id="4" name="內容版面配置區 2"/>
          <p:cNvSpPr>
            <a:spLocks noGrp="1"/>
          </p:cNvSpPr>
          <p:nvPr>
            <p:ph idx="1"/>
          </p:nvPr>
        </p:nvSpPr>
        <p:spPr>
          <a:xfrm>
            <a:off x="1463040" y="2119256"/>
            <a:ext cx="6349320" cy="3902031"/>
          </a:xfrm>
        </p:spPr>
        <p:txBody>
          <a:bodyPr>
            <a:normAutofit lnSpcReduction="10000"/>
          </a:bodyPr>
          <a:lstStyle/>
          <a:p>
            <a:pPr marL="0" indent="0">
              <a:buNone/>
            </a:pPr>
            <a:r>
              <a:rPr lang="zh-TW" altLang="en-US" sz="2800" b="1" dirty="0" smtClean="0"/>
              <a:t>建</a:t>
            </a:r>
            <a:r>
              <a:rPr lang="zh-TW" altLang="en-US" sz="2800" b="1" dirty="0"/>
              <a:t>議</a:t>
            </a:r>
            <a:r>
              <a:rPr lang="zh-TW" altLang="en-US" sz="2800" dirty="0" smtClean="0"/>
              <a:t>：</a:t>
            </a:r>
            <a:endParaRPr lang="en-US" altLang="zh-TW" sz="2800" dirty="0" smtClean="0"/>
          </a:p>
          <a:p>
            <a:r>
              <a:rPr lang="zh-TW" altLang="en-US" dirty="0" smtClean="0"/>
              <a:t>使用適當的容器。</a:t>
            </a:r>
            <a:endParaRPr lang="en-US" altLang="zh-TW" dirty="0" smtClean="0"/>
          </a:p>
          <a:p>
            <a:r>
              <a:rPr lang="zh-TW" altLang="en-US" dirty="0" smtClean="0"/>
              <a:t>問卷施作與回收：讓每份問卷都是有效問卷。</a:t>
            </a:r>
            <a:endParaRPr lang="en-US" altLang="zh-TW" dirty="0" smtClean="0"/>
          </a:p>
          <a:p>
            <a:r>
              <a:rPr lang="zh-TW" altLang="en-US" dirty="0" smtClean="0">
                <a:solidFill>
                  <a:srgbClr val="FF0000"/>
                </a:solidFill>
              </a:rPr>
              <a:t>學校方面</a:t>
            </a:r>
            <a:r>
              <a:rPr lang="zh-TW" altLang="en-US" dirty="0" smtClean="0">
                <a:solidFill>
                  <a:srgbClr val="FF0000"/>
                </a:solidFill>
                <a:sym typeface="Wingdings" panose="05000000000000000000" pitchFamily="2" charset="2"/>
              </a:rPr>
              <a:t>：</a:t>
            </a:r>
            <a:endParaRPr lang="en-US" altLang="zh-TW" dirty="0" smtClean="0">
              <a:solidFill>
                <a:srgbClr val="FF0000"/>
              </a:solidFill>
              <a:sym typeface="Wingdings" panose="05000000000000000000" pitchFamily="2" charset="2"/>
            </a:endParaRPr>
          </a:p>
          <a:p>
            <a:pPr marL="0" indent="0">
              <a:buNone/>
            </a:pPr>
            <a:r>
              <a:rPr lang="zh-TW" altLang="en-US" dirty="0" smtClean="0">
                <a:solidFill>
                  <a:srgbClr val="FF0000"/>
                </a:solidFill>
                <a:sym typeface="Wingdings" panose="05000000000000000000" pitchFamily="2" charset="2"/>
              </a:rPr>
              <a:t>　（１）列入課程，擬定列入</a:t>
            </a:r>
            <a:r>
              <a:rPr lang="en-US" altLang="zh-TW" dirty="0" smtClean="0">
                <a:solidFill>
                  <a:srgbClr val="FF0000"/>
                </a:solidFill>
                <a:sym typeface="Wingdings" panose="05000000000000000000" pitchFamily="2" charset="2"/>
              </a:rPr>
              <a:t>108</a:t>
            </a:r>
            <a:r>
              <a:rPr lang="zh-TW" altLang="en-US" dirty="0" smtClean="0">
                <a:solidFill>
                  <a:srgbClr val="FF0000"/>
                </a:solidFill>
                <a:sym typeface="Wingdings" panose="05000000000000000000" pitchFamily="2" charset="2"/>
              </a:rPr>
              <a:t>年課綱</a:t>
            </a:r>
            <a:endParaRPr lang="en-US" altLang="zh-TW" dirty="0" smtClean="0">
              <a:solidFill>
                <a:srgbClr val="FF0000"/>
              </a:solidFill>
              <a:sym typeface="Wingdings" panose="05000000000000000000" pitchFamily="2" charset="2"/>
            </a:endParaRPr>
          </a:p>
          <a:p>
            <a:pPr marL="0" indent="0">
              <a:buNone/>
            </a:pPr>
            <a:r>
              <a:rPr lang="zh-TW" altLang="en-US" dirty="0" smtClean="0">
                <a:solidFill>
                  <a:srgbClr val="FF0000"/>
                </a:solidFill>
                <a:sym typeface="Wingdings" panose="05000000000000000000" pitchFamily="2" charset="2"/>
              </a:rPr>
              <a:t>                校定課程。</a:t>
            </a:r>
            <a:r>
              <a:rPr lang="zh-TW" altLang="en-US" dirty="0" smtClean="0"/>
              <a:t>　</a:t>
            </a:r>
            <a:endParaRPr lang="en-US" altLang="zh-TW" dirty="0" smtClean="0"/>
          </a:p>
          <a:p>
            <a:pPr marL="0" indent="0">
              <a:buNone/>
            </a:pPr>
            <a:r>
              <a:rPr lang="zh-TW" altLang="en-US" dirty="0" smtClean="0"/>
              <a:t>    （２）製作無患子清潔劑。</a:t>
            </a:r>
            <a:endParaRPr lang="en-US" altLang="zh-TW" dirty="0" smtClean="0"/>
          </a:p>
          <a:p>
            <a:r>
              <a:rPr lang="zh-TW" altLang="en-US" dirty="0" smtClean="0"/>
              <a:t>進行社區推</a:t>
            </a:r>
            <a:r>
              <a:rPr lang="zh-TW" altLang="en-US" dirty="0"/>
              <a:t>廣</a:t>
            </a:r>
            <a:r>
              <a:rPr lang="zh-TW" altLang="en-US" dirty="0" smtClean="0"/>
              <a:t>。</a:t>
            </a:r>
            <a:endParaRPr lang="zh-TW" altLang="en-US" dirty="0"/>
          </a:p>
        </p:txBody>
      </p:sp>
      <p:pic>
        <p:nvPicPr>
          <p:cNvPr id="5" name="Picture 6" descr="https://lh3.googleusercontent.com/mpajtxmjGKoW1udTEGAhJUBbPte5_N6CBgWo-WqgsfH0iqXst_20qu72mEjps1NJgxADYlBKq38wpbKePgQkhHIRNuzyZlGqPD-X_drgwzWx3h2HD95L9nqLN--ZBGqPDIYhRwnA5tdh4TCSQdlSx5iDv3GZ1W4VppVjy0IUmVfYIvnbXhnZlGkggf839mrrHNHB2wIQujYqqmey9oye91e3x7prhXQ1Ewthq_s7POe0K7hEnbtYZL3hpr0Po0CsWMm1oICm053hUpoIHzBQ3jktBhsmnuTJ6ijfJkCvBPzmJxkNkIm3qwY5kSmcynQEvmDVIYYqWV3JjFPddlYZm1PIsKeatQO-WfeDuoAr0oZTcqkP2vTYnTgK-CaCas7qD7O62nC9RkcgY-fw2h0JdiALHczfTUg7FbJJlI_K5CoxFXMGnY7OvZ3qm2YcmRBKsDsCsMcg6eMD93UGRzaNgmQFSiQnQwjYW5Q-d1Mt6TJ6vhK864oIh16TxgRig8UvFLLxgD9s_MTLLLD8OWWs-aAJ-NcpJ15JFfjf8T6nCtnBYN1q2_UBj9DYwq_BMMb7s22jREzqDQDDElOeDlYYLvs2manKDt6GT7te914KMYsGzCJD4ZvPj-8N_jC82_I=w1634-h919-no"/>
          <p:cNvPicPr>
            <a:picLocks noChangeAspect="1" noChangeArrowheads="1"/>
          </p:cNvPicPr>
          <p:nvPr/>
        </p:nvPicPr>
        <p:blipFill>
          <a:blip r:embed="rId2" cstate="print"/>
          <a:srcRect/>
          <a:stretch>
            <a:fillRect/>
          </a:stretch>
        </p:blipFill>
        <p:spPr bwMode="auto">
          <a:xfrm>
            <a:off x="5868144" y="4680106"/>
            <a:ext cx="2512679" cy="1413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94898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mn-ea"/>
                <a:ea typeface="+mn-ea"/>
              </a:rPr>
              <a:t>引註資料</a:t>
            </a:r>
            <a:endParaRPr lang="zh-TW" altLang="en-US" sz="4000" dirty="0">
              <a:latin typeface="+mn-ea"/>
              <a:ea typeface="+mn-ea"/>
            </a:endParaRPr>
          </a:p>
        </p:txBody>
      </p:sp>
      <p:sp>
        <p:nvSpPr>
          <p:cNvPr id="3" name="內容版面配置區 2"/>
          <p:cNvSpPr>
            <a:spLocks noGrp="1"/>
          </p:cNvSpPr>
          <p:nvPr>
            <p:ph idx="1"/>
          </p:nvPr>
        </p:nvSpPr>
        <p:spPr>
          <a:xfrm>
            <a:off x="755576" y="1916832"/>
            <a:ext cx="7704856" cy="4392487"/>
          </a:xfrm>
        </p:spPr>
        <p:txBody>
          <a:bodyPr>
            <a:noAutofit/>
          </a:bodyPr>
          <a:lstStyle/>
          <a:p>
            <a:r>
              <a:rPr lang="zh-TW" altLang="zh-TW" sz="1600" b="1" dirty="0" smtClean="0"/>
              <a:t>一、書籍、論文及刊物</a:t>
            </a:r>
          </a:p>
          <a:p>
            <a:r>
              <a:rPr lang="zh-TW" altLang="zh-TW" sz="1200" dirty="0" smtClean="0"/>
              <a:t>方雅芬。</a:t>
            </a:r>
            <a:r>
              <a:rPr lang="en-US" altLang="zh-TW" sz="1200" dirty="0" smtClean="0"/>
              <a:t>2017</a:t>
            </a:r>
            <a:r>
              <a:rPr lang="zh-TW" altLang="zh-TW" sz="1200" dirty="0" smtClean="0"/>
              <a:t>。會呼吸的校園。志學風華第</a:t>
            </a:r>
            <a:r>
              <a:rPr lang="en-US" altLang="zh-TW" sz="1200" dirty="0" smtClean="0"/>
              <a:t>6</a:t>
            </a:r>
            <a:r>
              <a:rPr lang="zh-TW" altLang="zh-TW" sz="1200" dirty="0" smtClean="0"/>
              <a:t>期。花蓮縣壽豐鄉志學國民小學。</a:t>
            </a:r>
          </a:p>
          <a:p>
            <a:r>
              <a:rPr lang="zh-TW" altLang="zh-TW" sz="1200" dirty="0" smtClean="0"/>
              <a:t>邱年永、張光雄。</a:t>
            </a:r>
            <a:r>
              <a:rPr lang="en-US" altLang="zh-TW" sz="1200" dirty="0" smtClean="0"/>
              <a:t>1992</a:t>
            </a:r>
            <a:r>
              <a:rPr lang="zh-TW" altLang="zh-TW" sz="1200" dirty="0" smtClean="0"/>
              <a:t>。原色臺灣藥用植物圖鑑</a:t>
            </a:r>
            <a:r>
              <a:rPr lang="en-US" altLang="zh-TW" sz="1200" dirty="0" smtClean="0"/>
              <a:t>(1)</a:t>
            </a:r>
            <a:r>
              <a:rPr lang="zh-TW" altLang="zh-TW" sz="1200" dirty="0" smtClean="0"/>
              <a:t>，南天書局，台北。</a:t>
            </a:r>
          </a:p>
          <a:p>
            <a:r>
              <a:rPr lang="zh-TW" altLang="zh-TW" sz="1200" dirty="0" smtClean="0"/>
              <a:t>郭信厚。</a:t>
            </a:r>
            <a:r>
              <a:rPr lang="en-US" altLang="zh-TW" sz="1200" dirty="0" smtClean="0"/>
              <a:t>2015</a:t>
            </a:r>
            <a:r>
              <a:rPr lang="zh-TW" altLang="zh-TW" sz="1200" dirty="0" smtClean="0"/>
              <a:t>。自然珍藏</a:t>
            </a:r>
            <a:r>
              <a:rPr lang="en-US" altLang="zh-TW" sz="1200" dirty="0" smtClean="0"/>
              <a:t>35 </a:t>
            </a:r>
            <a:r>
              <a:rPr lang="zh-TW" altLang="zh-TW" sz="1200" dirty="0" smtClean="0"/>
              <a:t>臺灣經濟作物圖鑑。貓頭鷹出版。台北。</a:t>
            </a:r>
          </a:p>
          <a:p>
            <a:r>
              <a:rPr lang="zh-TW" altLang="zh-TW" sz="1200" dirty="0" smtClean="0"/>
              <a:t>陳蓓琴。</a:t>
            </a:r>
            <a:r>
              <a:rPr lang="en-US" altLang="zh-TW" sz="1200" dirty="0" smtClean="0"/>
              <a:t>2007</a:t>
            </a:r>
            <a:r>
              <a:rPr lang="zh-TW" altLang="zh-TW" sz="1200" dirty="0" smtClean="0"/>
              <a:t>。月桃不同部位精油之抗菌作用。中興大學食品暨應用生物科技學系。碩士論文。</a:t>
            </a:r>
          </a:p>
          <a:p>
            <a:r>
              <a:rPr lang="zh-TW" altLang="zh-TW" sz="1200" dirty="0" smtClean="0"/>
              <a:t>黃世勳。</a:t>
            </a:r>
            <a:r>
              <a:rPr lang="en-US" altLang="zh-TW" sz="1200" dirty="0" smtClean="0"/>
              <a:t>2015</a:t>
            </a:r>
            <a:r>
              <a:rPr lang="zh-TW" altLang="zh-TW" sz="1200" dirty="0" smtClean="0"/>
              <a:t>。神農嘗百草</a:t>
            </a:r>
            <a:r>
              <a:rPr lang="en-US" altLang="zh-TW" sz="1200" dirty="0" smtClean="0"/>
              <a:t>1 </a:t>
            </a:r>
            <a:r>
              <a:rPr lang="zh-TW" altLang="zh-TW" sz="1200" dirty="0" smtClean="0"/>
              <a:t>食用藥用植物圖鑑及驗方：易學易懂</a:t>
            </a:r>
            <a:r>
              <a:rPr lang="en-US" altLang="zh-TW" sz="1200" dirty="0" smtClean="0"/>
              <a:t>600</a:t>
            </a:r>
            <a:r>
              <a:rPr lang="zh-TW" altLang="zh-TW" sz="1200" dirty="0" smtClean="0"/>
              <a:t>種。文興印刷事業有限公司。台中。</a:t>
            </a:r>
          </a:p>
          <a:p>
            <a:r>
              <a:rPr lang="zh-TW" altLang="zh-TW" sz="1200" dirty="0" smtClean="0"/>
              <a:t>賴麗娟。</a:t>
            </a:r>
            <a:r>
              <a:rPr lang="en-US" altLang="zh-TW" sz="1200" dirty="0" smtClean="0"/>
              <a:t>2002</a:t>
            </a:r>
            <a:r>
              <a:rPr lang="zh-TW" altLang="zh-TW" sz="1200" dirty="0" smtClean="0"/>
              <a:t>。臺灣野果觀賞情報。晨星出版有限公司。台中。</a:t>
            </a:r>
          </a:p>
          <a:p>
            <a:r>
              <a:rPr lang="zh-TW" altLang="zh-TW" sz="1200" dirty="0" smtClean="0"/>
              <a:t>鮑冠霖、呂佩珉、鄭郁慈。</a:t>
            </a:r>
            <a:r>
              <a:rPr lang="en-US" altLang="zh-TW" sz="1200" dirty="0" smtClean="0"/>
              <a:t>2005</a:t>
            </a:r>
            <a:r>
              <a:rPr lang="zh-TW" altLang="zh-TW" sz="1200" dirty="0" smtClean="0"/>
              <a:t>。老祖母的清潔法寶</a:t>
            </a:r>
            <a:r>
              <a:rPr lang="en-US" altLang="zh-TW" sz="1200" dirty="0" smtClean="0"/>
              <a:t>-</a:t>
            </a:r>
            <a:r>
              <a:rPr lang="zh-TW" altLang="zh-TW" sz="1200" dirty="0" smtClean="0"/>
              <a:t>無患子中華民國第四十五屆中小學科學展覽會作品說明書澎湖縣馬公市文澳國民小學。</a:t>
            </a:r>
          </a:p>
          <a:p>
            <a:r>
              <a:rPr lang="zh-TW" altLang="zh-TW" sz="1600" b="1" dirty="0" smtClean="0"/>
              <a:t>二、網路資料</a:t>
            </a:r>
          </a:p>
          <a:p>
            <a:r>
              <a:rPr lang="zh-TW" altLang="zh-TW" sz="1200" dirty="0" smtClean="0"/>
              <a:t>天然無患子清潔水作法</a:t>
            </a:r>
            <a:r>
              <a:rPr lang="en-US" altLang="zh-TW" sz="1200" dirty="0" smtClean="0"/>
              <a:t>https://naturemiffy.blogspot.com/2011/10/blog-post.html?m=1</a:t>
            </a:r>
            <a:r>
              <a:rPr lang="zh-TW" altLang="zh-TW" sz="1200" dirty="0" smtClean="0"/>
              <a:t>（瀏覽日期：</a:t>
            </a:r>
            <a:r>
              <a:rPr lang="en-US" altLang="zh-TW" sz="1200" dirty="0" smtClean="0"/>
              <a:t>2018.08.31</a:t>
            </a:r>
            <a:r>
              <a:rPr lang="zh-TW" altLang="zh-TW" sz="1200" dirty="0" smtClean="0"/>
              <a:t>）</a:t>
            </a:r>
          </a:p>
          <a:p>
            <a:r>
              <a:rPr lang="zh-TW" altLang="zh-TW" sz="1200" dirty="0" smtClean="0"/>
              <a:t>自製天然無患子清潔水 製作過程及使用結果分享</a:t>
            </a:r>
            <a:r>
              <a:rPr lang="en-US" altLang="zh-TW" sz="1200" dirty="0" smtClean="0"/>
              <a:t>https://kokoye.pixnet.net/blog/post/59188066</a:t>
            </a:r>
            <a:r>
              <a:rPr lang="zh-TW" altLang="zh-TW" sz="1200" dirty="0" smtClean="0"/>
              <a:t>（瀏覽日期：</a:t>
            </a:r>
            <a:r>
              <a:rPr lang="en-US" altLang="zh-TW" sz="1200" dirty="0" smtClean="0"/>
              <a:t>2018.08.31</a:t>
            </a:r>
            <a:r>
              <a:rPr lang="zh-TW" altLang="zh-TW" sz="1200" dirty="0" smtClean="0"/>
              <a:t>）</a:t>
            </a:r>
          </a:p>
          <a:p>
            <a:r>
              <a:rPr lang="zh-TW" altLang="zh-TW" sz="1200" dirty="0" smtClean="0"/>
              <a:t>最簡易ＤＩＹ無患子清潔劑</a:t>
            </a:r>
            <a:r>
              <a:rPr lang="en-US" altLang="zh-TW" sz="1200" dirty="0" smtClean="0"/>
              <a:t>http://lafit.pixnet.net/blog/post/112687033</a:t>
            </a:r>
            <a:r>
              <a:rPr lang="zh-TW" altLang="zh-TW" sz="1200" dirty="0" smtClean="0"/>
              <a:t>（瀏覽日期：</a:t>
            </a:r>
            <a:r>
              <a:rPr lang="en-US" altLang="zh-TW" sz="1200" dirty="0" smtClean="0"/>
              <a:t>2018.08.31</a:t>
            </a:r>
            <a:r>
              <a:rPr lang="zh-TW" altLang="zh-TW" sz="1200" dirty="0" smtClean="0"/>
              <a:t>）</a:t>
            </a:r>
          </a:p>
          <a:p>
            <a:r>
              <a:rPr lang="zh-TW" altLang="zh-TW" sz="1200" dirty="0" smtClean="0"/>
              <a:t>認識植物</a:t>
            </a:r>
            <a:r>
              <a:rPr lang="en-US" altLang="zh-TW" sz="1200" dirty="0" smtClean="0"/>
              <a:t>http</a:t>
            </a:r>
            <a:r>
              <a:rPr lang="zh-TW" altLang="zh-TW" sz="1200" dirty="0" smtClean="0"/>
              <a:t>：</a:t>
            </a:r>
            <a:r>
              <a:rPr lang="en-US" altLang="zh-TW" sz="1200" dirty="0" smtClean="0"/>
              <a:t>//kplant.biodiv.tw</a:t>
            </a:r>
            <a:r>
              <a:rPr lang="zh-TW" altLang="zh-TW" sz="1200" dirty="0" smtClean="0"/>
              <a:t>（瀏覽日期：</a:t>
            </a:r>
            <a:r>
              <a:rPr lang="en-US" altLang="zh-TW" sz="1200" dirty="0" smtClean="0"/>
              <a:t>2018.09.01</a:t>
            </a:r>
            <a:r>
              <a:rPr lang="zh-TW" altLang="zh-TW" sz="1200" dirty="0" smtClean="0"/>
              <a:t>）</a:t>
            </a:r>
          </a:p>
          <a:p>
            <a:r>
              <a:rPr lang="zh-TW" altLang="zh-TW" sz="1200" dirty="0" smtClean="0"/>
              <a:t>臺灣維管束植物簡誌行政院農業委員會</a:t>
            </a:r>
            <a:r>
              <a:rPr lang="en-US" altLang="zh-TW" sz="1200" dirty="0" smtClean="0"/>
              <a:t>http</a:t>
            </a:r>
            <a:r>
              <a:rPr lang="zh-TW" altLang="zh-TW" sz="1200" dirty="0" smtClean="0"/>
              <a:t>：</a:t>
            </a:r>
            <a:r>
              <a:rPr lang="en-US" altLang="zh-TW" sz="1200" dirty="0" smtClean="0"/>
              <a:t>//subject.forest.gov.tw/species/vascular/5/index-1.htm</a:t>
            </a:r>
            <a:r>
              <a:rPr lang="zh-TW" altLang="zh-TW" sz="1200" dirty="0" smtClean="0"/>
              <a:t>（瀏覽日期：</a:t>
            </a:r>
            <a:r>
              <a:rPr lang="en-US" altLang="zh-TW" sz="1200" dirty="0" smtClean="0"/>
              <a:t>2018.09.10</a:t>
            </a:r>
            <a:r>
              <a:rPr lang="zh-TW" altLang="zh-TW" sz="1200" dirty="0" smtClean="0"/>
              <a:t>）</a:t>
            </a:r>
          </a:p>
          <a:p>
            <a:r>
              <a:rPr lang="zh-TW" altLang="zh-TW" sz="1200" dirty="0" smtClean="0"/>
              <a:t>空氣品質淨化區及環境綠化育苗計畫申報及查詢系統</a:t>
            </a:r>
            <a:r>
              <a:rPr lang="en-US" altLang="zh-TW" sz="1200" dirty="0" smtClean="0"/>
              <a:t>https</a:t>
            </a:r>
            <a:r>
              <a:rPr lang="zh-TW" altLang="zh-TW" sz="1200" dirty="0" smtClean="0"/>
              <a:t>：</a:t>
            </a:r>
            <a:r>
              <a:rPr lang="en-US" altLang="zh-TW" sz="1200" dirty="0" smtClean="0"/>
              <a:t>//freshair.epa.gov.tw/s01.asp</a:t>
            </a:r>
            <a:r>
              <a:rPr lang="zh-TW" altLang="zh-TW" sz="1200" dirty="0" smtClean="0"/>
              <a:t>（瀏覽日期：</a:t>
            </a:r>
            <a:r>
              <a:rPr lang="en-US" altLang="zh-TW" sz="1200" dirty="0" smtClean="0"/>
              <a:t>2018.09.10</a:t>
            </a:r>
            <a:r>
              <a:rPr lang="zh-TW" altLang="zh-TW" sz="1200" dirty="0" smtClean="0"/>
              <a:t>）</a:t>
            </a:r>
            <a:endParaRPr lang="zh-TW" alt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82216" y="3931411"/>
            <a:ext cx="6196405" cy="1148679"/>
          </a:xfrm>
        </p:spPr>
        <p:txBody>
          <a:bodyPr>
            <a:normAutofit/>
          </a:bodyPr>
          <a:lstStyle/>
          <a:p>
            <a:pPr algn="r"/>
            <a:r>
              <a:rPr lang="zh-TW" altLang="en-US" sz="2800" dirty="0" smtClean="0"/>
              <a:t>報告完畢！謝謝聆聽！</a:t>
            </a:r>
            <a:endParaRPr lang="zh-TW" alt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4293096"/>
            <a:ext cx="3265451" cy="1836317"/>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1800860" y="1639800"/>
            <a:ext cx="5723468" cy="10691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zh-TW" altLang="zh-TW" sz="3200" b="1" dirty="0" smtClean="0">
                <a:latin typeface="+mn-ea"/>
                <a:ea typeface="+mn-ea"/>
              </a:rPr>
              <a:t>果果大變身</a:t>
            </a:r>
            <a:r>
              <a:rPr lang="en-US" altLang="zh-TW" sz="3200" b="1" dirty="0" smtClean="0">
                <a:latin typeface="+mn-ea"/>
                <a:ea typeface="+mn-ea"/>
              </a:rPr>
              <a:t>-</a:t>
            </a:r>
            <a:r>
              <a:rPr lang="zh-TW" altLang="zh-TW" sz="3200" b="1" dirty="0" smtClean="0">
                <a:latin typeface="+mn-ea"/>
                <a:ea typeface="+mn-ea"/>
              </a:rPr>
              <a:t>無患子清潔劑研究</a:t>
            </a:r>
            <a:endParaRPr lang="zh-TW" altLang="en-US" sz="3200" b="1" dirty="0">
              <a:latin typeface="+mn-ea"/>
              <a:ea typeface="+mn-ea"/>
            </a:endParaRPr>
          </a:p>
        </p:txBody>
      </p:sp>
      <p:sp>
        <p:nvSpPr>
          <p:cNvPr id="6" name="副標題 2"/>
          <p:cNvSpPr txBox="1">
            <a:spLocks/>
          </p:cNvSpPr>
          <p:nvPr/>
        </p:nvSpPr>
        <p:spPr>
          <a:xfrm>
            <a:off x="1953907" y="3016542"/>
            <a:ext cx="5712179" cy="1996634"/>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ctr">
              <a:lnSpc>
                <a:spcPct val="150000"/>
              </a:lnSpc>
            </a:pPr>
            <a:r>
              <a:rPr lang="zh-TW" altLang="en-US" sz="2800" dirty="0" smtClean="0">
                <a:latin typeface="+mn-ea"/>
              </a:rPr>
              <a:t>志學國小</a:t>
            </a:r>
            <a:r>
              <a:rPr lang="en-US" altLang="zh-TW" sz="2800" dirty="0" smtClean="0">
                <a:latin typeface="+mn-ea"/>
              </a:rPr>
              <a:t>_</a:t>
            </a:r>
            <a:r>
              <a:rPr lang="zh-TW" altLang="en-US" sz="2800" dirty="0" smtClean="0">
                <a:latin typeface="+mn-ea"/>
              </a:rPr>
              <a:t>果果調查團</a:t>
            </a:r>
            <a:endParaRPr lang="en-US" altLang="zh-TW" sz="2800" dirty="0" smtClean="0">
              <a:latin typeface="+mn-ea"/>
            </a:endParaRPr>
          </a:p>
        </p:txBody>
      </p:sp>
      <p:pic>
        <p:nvPicPr>
          <p:cNvPr id="9" name="Picture 5"/>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6155" b="55391" l="45304" r="78252">
                        <a14:backgroundMark x1="55405" y1="34746" x2="55405" y2="34746"/>
                        <a14:backgroundMark x1="57770" y1="21610" x2="57770" y2="21610"/>
                        <a14:backgroundMark x1="62162" y1="16102" x2="62162" y2="16102"/>
                        <a14:backgroundMark x1="50676" y1="30085" x2="50676" y2="30085"/>
                        <a14:backgroundMark x1="53378" y1="25847" x2="53378" y2="25847"/>
                      </a14:backgroundRemoval>
                    </a14:imgEffect>
                  </a14:imgLayer>
                </a14:imgProps>
              </a:ext>
              <a:ext uri="{28A0092B-C50C-407E-A947-70E740481C1C}">
                <a14:useLocalDpi xmlns:a14="http://schemas.microsoft.com/office/drawing/2010/main" xmlns="" val="0"/>
              </a:ext>
            </a:extLst>
          </a:blip>
          <a:srcRect l="41185" r="17630" b="38455"/>
          <a:stretch/>
        </p:blipFill>
        <p:spPr bwMode="auto">
          <a:xfrm>
            <a:off x="1096405" y="1484784"/>
            <a:ext cx="1261592" cy="1296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mn-ea"/>
                <a:ea typeface="+mn-ea"/>
              </a:rPr>
              <a:t>研究動機</a:t>
            </a:r>
            <a:endParaRPr lang="zh-TW" altLang="en-US" sz="4000" dirty="0">
              <a:latin typeface="+mn-ea"/>
              <a:ea typeface="+mn-ea"/>
            </a:endParaRPr>
          </a:p>
        </p:txBody>
      </p:sp>
      <p:sp>
        <p:nvSpPr>
          <p:cNvPr id="3" name="內容版面配置區 2"/>
          <p:cNvSpPr>
            <a:spLocks noGrp="1"/>
          </p:cNvSpPr>
          <p:nvPr>
            <p:ph idx="1"/>
          </p:nvPr>
        </p:nvSpPr>
        <p:spPr>
          <a:xfrm>
            <a:off x="1463040" y="1988840"/>
            <a:ext cx="6196405" cy="3603812"/>
          </a:xfrm>
        </p:spPr>
        <p:txBody>
          <a:bodyPr>
            <a:normAutofit/>
          </a:bodyPr>
          <a:lstStyle/>
          <a:p>
            <a:r>
              <a:rPr lang="zh-TW" altLang="en-US" dirty="0" smtClean="0"/>
              <a:t>校園豐富植物中，我們使用「無患子」製作天然清潔劑。</a:t>
            </a:r>
            <a:endParaRPr lang="en-US" altLang="zh-TW" dirty="0" smtClean="0"/>
          </a:p>
          <a:p>
            <a:r>
              <a:rPr lang="zh-TW" altLang="en-US" dirty="0" smtClean="0"/>
              <a:t>自製樟樹</a:t>
            </a:r>
            <a:r>
              <a:rPr lang="zh-TW" altLang="en-US" dirty="0"/>
              <a:t>、</a:t>
            </a:r>
            <a:r>
              <a:rPr lang="zh-TW" altLang="en-US" dirty="0" smtClean="0"/>
              <a:t>月桃凝露作為芳香劑。</a:t>
            </a:r>
            <a:endParaRPr lang="en-US" altLang="zh-TW" dirty="0" smtClean="0"/>
          </a:p>
          <a:p>
            <a:r>
              <a:rPr lang="zh-TW" altLang="en-US" dirty="0" smtClean="0"/>
              <a:t>自製「無患子清潔劑」既</a:t>
            </a:r>
            <a:r>
              <a:rPr lang="zh-TW" altLang="en-US" dirty="0"/>
              <a:t>環保</a:t>
            </a:r>
            <a:r>
              <a:rPr lang="zh-TW" altLang="en-US" dirty="0" smtClean="0"/>
              <a:t>又愛護地球！</a:t>
            </a:r>
            <a:endParaRPr lang="en-US" altLang="zh-TW" dirty="0" smtClean="0"/>
          </a:p>
          <a:p>
            <a:r>
              <a:rPr lang="zh-TW" altLang="en-US" dirty="0" smtClean="0"/>
              <a:t>「無患子清潔劑」真的能被大家接受嗎？</a:t>
            </a:r>
          </a:p>
          <a:p>
            <a:endParaRPr lang="zh-TW" altLang="en-US" dirty="0"/>
          </a:p>
        </p:txBody>
      </p:sp>
      <p:pic>
        <p:nvPicPr>
          <p:cNvPr id="4" name="圖片 3" descr="C:\Users\user\Desktop\雅芬暫存\志學國小\小論文_2018\照片\DSCN3525.JPG"/>
          <p:cNvPicPr/>
          <p:nvPr/>
        </p:nvPicPr>
        <p:blipFill>
          <a:blip r:embed="rId2" cstate="print"/>
          <a:srcRect/>
          <a:stretch>
            <a:fillRect/>
          </a:stretch>
        </p:blipFill>
        <p:spPr bwMode="auto">
          <a:xfrm>
            <a:off x="1763688" y="4469050"/>
            <a:ext cx="1800200" cy="1440160"/>
          </a:xfrm>
          <a:prstGeom prst="rect">
            <a:avLst/>
          </a:prstGeom>
          <a:noFill/>
          <a:ln w="9525">
            <a:noFill/>
            <a:miter lim="800000"/>
            <a:headEnd/>
            <a:tailEnd/>
          </a:ln>
        </p:spPr>
      </p:pic>
      <p:pic>
        <p:nvPicPr>
          <p:cNvPr id="5" name="圖片 4" descr="C:\Users\user\Desktop\雅芬暫存\志學國小\小論文_2018\照片\DSCN3533.JPG"/>
          <p:cNvPicPr/>
          <p:nvPr/>
        </p:nvPicPr>
        <p:blipFill>
          <a:blip r:embed="rId3" cstate="print"/>
          <a:srcRect/>
          <a:stretch>
            <a:fillRect/>
          </a:stretch>
        </p:blipFill>
        <p:spPr bwMode="auto">
          <a:xfrm>
            <a:off x="5940152" y="4469050"/>
            <a:ext cx="1800200" cy="1440160"/>
          </a:xfrm>
          <a:prstGeom prst="rect">
            <a:avLst/>
          </a:prstGeom>
          <a:noFill/>
          <a:ln w="9525">
            <a:noFill/>
            <a:miter lim="800000"/>
            <a:headEnd/>
            <a:tailEnd/>
          </a:ln>
        </p:spPr>
      </p:pic>
      <p:pic>
        <p:nvPicPr>
          <p:cNvPr id="6" name="圖片 5" descr="C:\Users\user\Desktop\雅芬暫存\志學國小\小論文_2018\照片\DSCN3563.JPG"/>
          <p:cNvPicPr/>
          <p:nvPr/>
        </p:nvPicPr>
        <p:blipFill>
          <a:blip r:embed="rId4" cstate="print"/>
          <a:srcRect/>
          <a:stretch>
            <a:fillRect/>
          </a:stretch>
        </p:blipFill>
        <p:spPr bwMode="auto">
          <a:xfrm>
            <a:off x="3851920" y="4469050"/>
            <a:ext cx="1800201" cy="1440160"/>
          </a:xfrm>
          <a:prstGeom prst="rect">
            <a:avLst/>
          </a:prstGeom>
          <a:noFill/>
          <a:ln w="9525">
            <a:noFill/>
            <a:miter lim="800000"/>
            <a:headEnd/>
            <a:tailEnd/>
          </a:ln>
        </p:spPr>
      </p:pic>
      <p:sp>
        <p:nvSpPr>
          <p:cNvPr id="7" name="文字方塊 6"/>
          <p:cNvSpPr txBox="1"/>
          <p:nvPr/>
        </p:nvSpPr>
        <p:spPr>
          <a:xfrm>
            <a:off x="1763688" y="5909210"/>
            <a:ext cx="1800200" cy="400110"/>
          </a:xfrm>
          <a:prstGeom prst="rect">
            <a:avLst/>
          </a:prstGeom>
          <a:noFill/>
        </p:spPr>
        <p:txBody>
          <a:bodyPr wrap="square" rtlCol="0">
            <a:spAutoFit/>
          </a:bodyPr>
          <a:lstStyle/>
          <a:p>
            <a:pPr algn="ctr"/>
            <a:r>
              <a:rPr lang="zh-TW" altLang="en-US" sz="2000" dirty="0" smtClean="0"/>
              <a:t>無患子</a:t>
            </a:r>
            <a:endParaRPr lang="zh-TW" altLang="en-US" sz="2000" dirty="0"/>
          </a:p>
        </p:txBody>
      </p:sp>
      <p:sp>
        <p:nvSpPr>
          <p:cNvPr id="8" name="文字方塊 7"/>
          <p:cNvSpPr txBox="1"/>
          <p:nvPr/>
        </p:nvSpPr>
        <p:spPr>
          <a:xfrm>
            <a:off x="3851920" y="5909210"/>
            <a:ext cx="1800200" cy="400110"/>
          </a:xfrm>
          <a:prstGeom prst="rect">
            <a:avLst/>
          </a:prstGeom>
          <a:noFill/>
        </p:spPr>
        <p:txBody>
          <a:bodyPr wrap="square" rtlCol="0">
            <a:spAutoFit/>
          </a:bodyPr>
          <a:lstStyle/>
          <a:p>
            <a:pPr algn="ctr"/>
            <a:r>
              <a:rPr lang="zh-TW" altLang="en-US" sz="2000" dirty="0" smtClean="0"/>
              <a:t>樟樹</a:t>
            </a:r>
            <a:endParaRPr lang="zh-TW" altLang="en-US" sz="2000" dirty="0"/>
          </a:p>
        </p:txBody>
      </p:sp>
      <p:sp>
        <p:nvSpPr>
          <p:cNvPr id="9" name="文字方塊 8"/>
          <p:cNvSpPr txBox="1"/>
          <p:nvPr/>
        </p:nvSpPr>
        <p:spPr>
          <a:xfrm>
            <a:off x="5940152" y="5909210"/>
            <a:ext cx="1800200" cy="400110"/>
          </a:xfrm>
          <a:prstGeom prst="rect">
            <a:avLst/>
          </a:prstGeom>
          <a:noFill/>
        </p:spPr>
        <p:txBody>
          <a:bodyPr wrap="square" rtlCol="0">
            <a:spAutoFit/>
          </a:bodyPr>
          <a:lstStyle/>
          <a:p>
            <a:pPr algn="ctr"/>
            <a:r>
              <a:rPr lang="zh-TW" altLang="en-US" sz="2000" dirty="0" smtClean="0"/>
              <a:t>月桃</a:t>
            </a:r>
            <a:endParaRPr lang="zh-TW" altLang="en-US" sz="2000" dirty="0"/>
          </a:p>
        </p:txBody>
      </p:sp>
      <p:pic>
        <p:nvPicPr>
          <p:cNvPr id="10" name="圖片 9"/>
          <p:cNvPicPr>
            <a:picLocks noChangeAspect="1"/>
          </p:cNvPicPr>
          <p:nvPr/>
        </p:nvPicPr>
        <p:blipFill rotWithShape="1">
          <a:blip r:embed="rId5" cstate="print">
            <a:extLst>
              <a:ext uri="{28A0092B-C50C-407E-A947-70E740481C1C}">
                <a14:useLocalDpi xmlns:a14="http://schemas.microsoft.com/office/drawing/2010/main" xmlns="" val="0"/>
              </a:ext>
            </a:extLst>
          </a:blip>
          <a:srcRect/>
          <a:stretch/>
        </p:blipFill>
        <p:spPr>
          <a:xfrm>
            <a:off x="323528" y="4821155"/>
            <a:ext cx="1080120" cy="1920213"/>
          </a:xfrm>
          <a:prstGeom prst="rect">
            <a:avLst/>
          </a:prstGeom>
        </p:spPr>
      </p:pic>
    </p:spTree>
    <p:extLst>
      <p:ext uri="{BB962C8B-B14F-4D97-AF65-F5344CB8AC3E}">
        <p14:creationId xmlns:p14="http://schemas.microsoft.com/office/powerpoint/2010/main" xmlns="" val="816600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mn-ea"/>
                <a:ea typeface="+mn-ea"/>
              </a:rPr>
              <a:t>研究目的</a:t>
            </a:r>
            <a:endParaRPr lang="zh-TW" altLang="en-US" sz="4000" dirty="0">
              <a:latin typeface="+mn-ea"/>
              <a:ea typeface="+mn-ea"/>
            </a:endParaRPr>
          </a:p>
        </p:txBody>
      </p:sp>
      <p:sp>
        <p:nvSpPr>
          <p:cNvPr id="3" name="內容版面配置區 2"/>
          <p:cNvSpPr>
            <a:spLocks noGrp="1"/>
          </p:cNvSpPr>
          <p:nvPr>
            <p:ph idx="1"/>
          </p:nvPr>
        </p:nvSpPr>
        <p:spPr>
          <a:xfrm>
            <a:off x="1547664" y="2132856"/>
            <a:ext cx="6196405" cy="3603812"/>
          </a:xfrm>
        </p:spPr>
        <p:txBody>
          <a:bodyPr/>
          <a:lstStyle/>
          <a:p>
            <a:r>
              <a:rPr lang="zh-TW" altLang="en-US" dirty="0" smtClean="0"/>
              <a:t>了解</a:t>
            </a:r>
            <a:r>
              <a:rPr lang="zh-TW" altLang="en-US" dirty="0"/>
              <a:t>「無患子清潔劑</a:t>
            </a:r>
            <a:r>
              <a:rPr lang="zh-TW" altLang="en-US" dirty="0" smtClean="0"/>
              <a:t>」製作</a:t>
            </a:r>
            <a:r>
              <a:rPr lang="zh-TW" altLang="en-US" dirty="0"/>
              <a:t>方法</a:t>
            </a:r>
            <a:r>
              <a:rPr lang="zh-TW" altLang="en-US" dirty="0" smtClean="0"/>
              <a:t>。</a:t>
            </a:r>
            <a:endParaRPr lang="en-US" altLang="zh-TW" dirty="0" smtClean="0"/>
          </a:p>
          <a:p>
            <a:r>
              <a:rPr lang="zh-TW" altLang="en-US" dirty="0" smtClean="0"/>
              <a:t>製作</a:t>
            </a:r>
            <a:r>
              <a:rPr lang="zh-TW" altLang="en-US" dirty="0"/>
              <a:t>三種不同味道（原</a:t>
            </a:r>
            <a:r>
              <a:rPr lang="zh-TW" altLang="en-US" dirty="0" smtClean="0"/>
              <a:t>味、月桃、樟樹）</a:t>
            </a:r>
            <a:r>
              <a:rPr lang="zh-TW" altLang="en-US" dirty="0"/>
              <a:t>的「無患子清潔劑」。 </a:t>
            </a:r>
            <a:endParaRPr lang="en-US" altLang="zh-TW" dirty="0" smtClean="0"/>
          </a:p>
          <a:p>
            <a:r>
              <a:rPr lang="zh-TW" altLang="en-US" dirty="0" smtClean="0"/>
              <a:t>向全</a:t>
            </a:r>
            <a:r>
              <a:rPr lang="zh-TW" altLang="en-US" dirty="0"/>
              <a:t>校師生推廣自製「無患子清潔劑」的好處與實用性，探討大家</a:t>
            </a:r>
            <a:r>
              <a:rPr lang="zh-TW" altLang="en-US" dirty="0" smtClean="0"/>
              <a:t>的接受</a:t>
            </a:r>
            <a:r>
              <a:rPr lang="zh-TW" altLang="en-US" dirty="0"/>
              <a:t>程度。</a:t>
            </a:r>
          </a:p>
        </p:txBody>
      </p:sp>
      <p:pic>
        <p:nvPicPr>
          <p:cNvPr id="4" name="圖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07904" y="4509120"/>
            <a:ext cx="1841782" cy="1381336"/>
          </a:xfrm>
          <a:prstGeom prst="ellipse">
            <a:avLst/>
          </a:prstGeom>
          <a:ln>
            <a:noFill/>
          </a:ln>
          <a:effectLst>
            <a:softEdge rad="112500"/>
          </a:effectLst>
        </p:spPr>
      </p:pic>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1640" y="4549667"/>
            <a:ext cx="1866151" cy="1399613"/>
          </a:xfrm>
          <a:prstGeom prst="rect">
            <a:avLst/>
          </a:prstGeom>
        </p:spPr>
      </p:pic>
      <p:pic>
        <p:nvPicPr>
          <p:cNvPr id="8" name="Picture 3" descr="C:\Users\user\Desktop\雅芬暫存\志學國小\小論文_2018\照片\DSCN3497.JPG"/>
          <p:cNvPicPr>
            <a:picLocks noChangeAspect="1" noChangeArrowheads="1"/>
          </p:cNvPicPr>
          <p:nvPr/>
        </p:nvPicPr>
        <p:blipFill>
          <a:blip r:embed="rId4" cstate="print"/>
          <a:srcRect/>
          <a:stretch>
            <a:fillRect/>
          </a:stretch>
        </p:blipFill>
        <p:spPr bwMode="auto">
          <a:xfrm>
            <a:off x="6012160" y="4581128"/>
            <a:ext cx="1872208" cy="1404081"/>
          </a:xfrm>
          <a:prstGeom prst="rect">
            <a:avLst/>
          </a:prstGeom>
          <a:noFill/>
        </p:spPr>
      </p:pic>
    </p:spTree>
    <p:extLst>
      <p:ext uri="{BB962C8B-B14F-4D97-AF65-F5344CB8AC3E}">
        <p14:creationId xmlns:p14="http://schemas.microsoft.com/office/powerpoint/2010/main" xmlns="" val="2958342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mn-ea"/>
                <a:ea typeface="+mn-ea"/>
              </a:rPr>
              <a:t>校園推廣與問卷調查</a:t>
            </a:r>
            <a:endParaRPr lang="zh-TW" altLang="en-US" sz="4000" dirty="0">
              <a:latin typeface="+mn-ea"/>
              <a:ea typeface="+mn-ea"/>
            </a:endParaRPr>
          </a:p>
        </p:txBody>
      </p:sp>
      <p:sp>
        <p:nvSpPr>
          <p:cNvPr id="3" name="內容版面配置區 2"/>
          <p:cNvSpPr>
            <a:spLocks noGrp="1"/>
          </p:cNvSpPr>
          <p:nvPr>
            <p:ph idx="1"/>
          </p:nvPr>
        </p:nvSpPr>
        <p:spPr/>
        <p:txBody>
          <a:bodyPr/>
          <a:lstStyle/>
          <a:p>
            <a:r>
              <a:rPr lang="zh-TW" altLang="zh-TW" dirty="0" smtClean="0"/>
              <a:t>洗手體驗</a:t>
            </a:r>
            <a:endParaRPr lang="en-US" altLang="zh-TW" dirty="0" smtClean="0"/>
          </a:p>
          <a:p>
            <a:r>
              <a:rPr lang="zh-TW" altLang="zh-TW" dirty="0" smtClean="0"/>
              <a:t>洗碗體驗</a:t>
            </a:r>
            <a:endParaRPr lang="en-US" altLang="zh-TW" dirty="0" smtClean="0"/>
          </a:p>
          <a:p>
            <a:r>
              <a:rPr lang="zh-TW" altLang="zh-TW" dirty="0" smtClean="0"/>
              <a:t>無</a:t>
            </a:r>
            <a:r>
              <a:rPr lang="zh-TW" altLang="zh-TW" dirty="0"/>
              <a:t>患子清潔劑動手</a:t>
            </a:r>
            <a:r>
              <a:rPr lang="en-US" altLang="zh-TW" dirty="0" smtClean="0"/>
              <a:t>DIY</a:t>
            </a:r>
          </a:p>
          <a:p>
            <a:r>
              <a:rPr lang="zh-TW" altLang="en-US" dirty="0"/>
              <a:t>問卷調查</a:t>
            </a:r>
            <a:endParaRPr lang="zh-TW" altLang="zh-TW" dirty="0"/>
          </a:p>
          <a:p>
            <a:endParaRPr lang="en-US" altLang="zh-TW" dirty="0" smtClean="0"/>
          </a:p>
        </p:txBody>
      </p:sp>
      <p:pic>
        <p:nvPicPr>
          <p:cNvPr id="1026" name="Picture 2" descr="C:\Users\user\Desktop\雅芬暫存\志學國小\小論文_2018\照片\IMAG9198.jpg"/>
          <p:cNvPicPr>
            <a:picLocks noChangeAspect="1" noChangeArrowheads="1"/>
          </p:cNvPicPr>
          <p:nvPr/>
        </p:nvPicPr>
        <p:blipFill>
          <a:blip r:embed="rId2" cstate="print"/>
          <a:srcRect l="11426" r="9824" b="10000"/>
          <a:stretch>
            <a:fillRect/>
          </a:stretch>
        </p:blipFill>
        <p:spPr bwMode="auto">
          <a:xfrm>
            <a:off x="7020272" y="1700808"/>
            <a:ext cx="2016224" cy="1296144"/>
          </a:xfrm>
          <a:prstGeom prst="rect">
            <a:avLst/>
          </a:prstGeom>
          <a:noFill/>
        </p:spPr>
      </p:pic>
      <p:pic>
        <p:nvPicPr>
          <p:cNvPr id="5" name="Picture 2" descr="https://lh3.googleusercontent.com/7J94Bed1o3ObluMlX9QuZSt2KVOAVOuQtVy9ooStR14nGHxRIPsuNw54Wj6nv-Vc0-J9l2bnhGdo9-wL8aYZx6cZVNFh7InevFg4CH_F8ofq2VP5jZgQWLn3pxrfxBll8I-KdDqFURBNfidw-lCU6tGbeKLLjCMo1psZTQ0z2MKDh0mhja61lvrhnwLY2MRBKC9_h49_Be-c6apphYaPW80hfmMj_c2tBWedFmT-P5cK1kJWh8IBMo8-vTO0VirjAGlwtTnk7SiVqNEOqeIISO851FjZ-etov7W4k0K0iUiTIq-ovr6HsS5CSeh--8OEMEaItNwhIHUZDlwKDA5_QCM0Pt2TYqkeBmLoypAbpW-OhwB60U_Rso4TYGLyKcWO_1FFmnPNMXSvwZwIfDq2I4fx4Z2g79tiqqUIp9a7a5LBvsxH0zUOvTqIDJAubw2yd4nWvQkMZlhqSPKZqK0CX9lFntKGbDgbnZc59_coxWM51GIA8pFeUiIepRX1LGG82SqElDW2ylACxSD8ugLjp-cxF2cNG5uMfeVL9Pg9d7SnvfzJo7PX1pI5eHtjdYGs_1YX8z2n1WUVUENhPHL51ssSky5FIV2t-w0Ii0-v7jHE2Seynqy33PsUvg-laag=w1636-h920-n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888" y="4797152"/>
            <a:ext cx="2672027" cy="1502607"/>
          </a:xfrm>
          <a:prstGeom prst="rect">
            <a:avLst/>
          </a:prstGeom>
          <a:noFill/>
          <a:extLst>
            <a:ext uri="{909E8E84-426E-40DD-AFC4-6F175D3DCCD1}">
              <a14:hiddenFill xmlns:a14="http://schemas.microsoft.com/office/drawing/2010/main" xmlns="">
                <a:solidFill>
                  <a:srgbClr val="FFFFFF"/>
                </a:solidFill>
              </a14:hiddenFill>
            </a:ext>
          </a:extLst>
        </p:spPr>
      </p:pic>
      <p:pic>
        <p:nvPicPr>
          <p:cNvPr id="14338" name="Picture 2"/>
          <p:cNvPicPr>
            <a:picLocks noChangeAspect="1" noChangeArrowheads="1"/>
          </p:cNvPicPr>
          <p:nvPr/>
        </p:nvPicPr>
        <p:blipFill>
          <a:blip r:embed="rId4" cstate="print"/>
          <a:srcRect t="2776" b="3941"/>
          <a:stretch>
            <a:fillRect/>
          </a:stretch>
        </p:blipFill>
        <p:spPr bwMode="auto">
          <a:xfrm>
            <a:off x="6516216" y="2996952"/>
            <a:ext cx="2483768" cy="3276460"/>
          </a:xfrm>
          <a:prstGeom prst="rect">
            <a:avLst/>
          </a:prstGeom>
          <a:noFill/>
          <a:ln w="9525">
            <a:noFill/>
            <a:miter lim="800000"/>
            <a:headEnd/>
            <a:tailEnd/>
          </a:ln>
        </p:spPr>
      </p:pic>
      <p:pic>
        <p:nvPicPr>
          <p:cNvPr id="7" name="圖片 6" descr="C:\Users\user\Downloads\IMAG9372.jpg"/>
          <p:cNvPicPr/>
          <p:nvPr/>
        </p:nvPicPr>
        <p:blipFill>
          <a:blip r:embed="rId5" cstate="print"/>
          <a:srcRect l="11529" r="3403"/>
          <a:stretch>
            <a:fillRect/>
          </a:stretch>
        </p:blipFill>
        <p:spPr bwMode="auto">
          <a:xfrm>
            <a:off x="971600" y="4797152"/>
            <a:ext cx="2304256" cy="1512168"/>
          </a:xfrm>
          <a:prstGeom prst="rect">
            <a:avLst/>
          </a:prstGeom>
          <a:noFill/>
          <a:ln w="9525">
            <a:noFill/>
            <a:miter lim="800000"/>
            <a:headEnd/>
            <a:tailEnd/>
          </a:ln>
        </p:spPr>
      </p:pic>
    </p:spTree>
    <p:extLst>
      <p:ext uri="{BB962C8B-B14F-4D97-AF65-F5344CB8AC3E}">
        <p14:creationId xmlns:p14="http://schemas.microsoft.com/office/powerpoint/2010/main" xmlns="" val="2975454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使用滿意度分析</a:t>
            </a:r>
            <a:endParaRPr lang="zh-TW" altLang="en-US" sz="4000" dirty="0"/>
          </a:p>
        </p:txBody>
      </p:sp>
      <p:sp>
        <p:nvSpPr>
          <p:cNvPr id="3" name="內容版面配置區 2"/>
          <p:cNvSpPr>
            <a:spLocks noGrp="1"/>
          </p:cNvSpPr>
          <p:nvPr>
            <p:ph idx="1"/>
          </p:nvPr>
        </p:nvSpPr>
        <p:spPr/>
        <p:txBody>
          <a:bodyPr>
            <a:normAutofit/>
          </a:bodyPr>
          <a:lstStyle/>
          <a:p>
            <a:r>
              <a:rPr lang="zh-TW" altLang="en-US" dirty="0" smtClean="0">
                <a:solidFill>
                  <a:srgbClr val="FF0000"/>
                </a:solidFill>
              </a:rPr>
              <a:t>洗手體驗</a:t>
            </a:r>
            <a:r>
              <a:rPr lang="zh-TW" altLang="en-US" dirty="0" smtClean="0"/>
              <a:t>：</a:t>
            </a:r>
            <a:r>
              <a:rPr lang="zh-TW" altLang="zh-TW" dirty="0" smtClean="0"/>
              <a:t>全校師生</a:t>
            </a:r>
            <a:endParaRPr lang="en-US" altLang="zh-TW" dirty="0" smtClean="0"/>
          </a:p>
          <a:p>
            <a:r>
              <a:rPr lang="zh-TW" altLang="zh-TW" dirty="0" smtClean="0"/>
              <a:t>洗</a:t>
            </a:r>
            <a:r>
              <a:rPr lang="zh-TW" altLang="zh-TW" dirty="0"/>
              <a:t>得</a:t>
            </a:r>
            <a:r>
              <a:rPr lang="zh-TW" altLang="zh-TW" dirty="0" smtClean="0"/>
              <a:t>乾淨，</a:t>
            </a:r>
            <a:r>
              <a:rPr lang="zh-TW" altLang="en-US" dirty="0" smtClean="0"/>
              <a:t>整體</a:t>
            </a:r>
            <a:r>
              <a:rPr lang="zh-TW" altLang="zh-TW" dirty="0" smtClean="0"/>
              <a:t>滿意度</a:t>
            </a:r>
            <a:r>
              <a:rPr lang="zh-TW" altLang="en-US" dirty="0" smtClean="0"/>
              <a:t>為</a:t>
            </a:r>
            <a:r>
              <a:rPr lang="en-US" altLang="zh-TW" dirty="0" smtClean="0">
                <a:solidFill>
                  <a:srgbClr val="FF0000"/>
                </a:solidFill>
              </a:rPr>
              <a:t>87%</a:t>
            </a:r>
            <a:r>
              <a:rPr lang="zh-TW" altLang="en-US" dirty="0" smtClean="0"/>
              <a:t>，</a:t>
            </a:r>
            <a:r>
              <a:rPr lang="zh-TW" altLang="zh-TW" dirty="0" smtClean="0"/>
              <a:t>年級</a:t>
            </a:r>
            <a:r>
              <a:rPr lang="zh-TW" altLang="zh-TW" dirty="0"/>
              <a:t>越高感到越滿意。</a:t>
            </a:r>
          </a:p>
          <a:p>
            <a:r>
              <a:rPr lang="zh-TW" altLang="zh-TW" dirty="0"/>
              <a:t>不易</a:t>
            </a:r>
            <a:r>
              <a:rPr lang="zh-TW" altLang="zh-TW" dirty="0" smtClean="0"/>
              <a:t>殘留，</a:t>
            </a:r>
            <a:r>
              <a:rPr lang="zh-TW" altLang="en-US" dirty="0" smtClean="0"/>
              <a:t>整體</a:t>
            </a:r>
            <a:r>
              <a:rPr lang="zh-TW" altLang="zh-TW" dirty="0" smtClean="0"/>
              <a:t>滿意度</a:t>
            </a:r>
            <a:r>
              <a:rPr lang="zh-TW" altLang="en-US" dirty="0" smtClean="0"/>
              <a:t>為</a:t>
            </a:r>
            <a:r>
              <a:rPr lang="en-US" altLang="zh-TW" dirty="0" smtClean="0">
                <a:solidFill>
                  <a:srgbClr val="FF0000"/>
                </a:solidFill>
              </a:rPr>
              <a:t>88%</a:t>
            </a:r>
            <a:r>
              <a:rPr lang="zh-TW" altLang="zh-TW" dirty="0" smtClean="0"/>
              <a:t>。</a:t>
            </a:r>
            <a:endParaRPr lang="zh-TW" altLang="zh-TW" dirty="0"/>
          </a:p>
          <a:p>
            <a:endParaRPr lang="zh-TW" altLang="zh-TW" dirty="0"/>
          </a:p>
          <a:p>
            <a:pPr marL="0" indent="0">
              <a:buNone/>
            </a:pPr>
            <a:endParaRPr lang="zh-TW" altLang="en-US" dirty="0"/>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603" t="46450" r="16769" b="15910"/>
          <a:stretch/>
        </p:blipFill>
        <p:spPr bwMode="auto">
          <a:xfrm>
            <a:off x="755576" y="3861048"/>
            <a:ext cx="7632848"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橢圓 7"/>
          <p:cNvSpPr/>
          <p:nvPr/>
        </p:nvSpPr>
        <p:spPr>
          <a:xfrm>
            <a:off x="7668344" y="4077072"/>
            <a:ext cx="360040" cy="845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3851920" y="4077072"/>
            <a:ext cx="360040"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83568" y="6309320"/>
            <a:ext cx="3935693" cy="369332"/>
          </a:xfrm>
          <a:prstGeom prst="rect">
            <a:avLst/>
          </a:prstGeom>
        </p:spPr>
        <p:txBody>
          <a:bodyPr wrap="none">
            <a:spAutoFit/>
          </a:bodyPr>
          <a:lstStyle/>
          <a:p>
            <a:r>
              <a:rPr lang="zh-TW" altLang="zh-TW" dirty="0" smtClean="0">
                <a:solidFill>
                  <a:schemeClr val="bg1"/>
                </a:solidFill>
              </a:rPr>
              <a:t>圖十四 洗手體驗者對洗得乾淨滿意度</a:t>
            </a:r>
            <a:endParaRPr lang="zh-TW" altLang="en-US" dirty="0">
              <a:solidFill>
                <a:schemeClr val="bg1"/>
              </a:solidFill>
            </a:endParaRPr>
          </a:p>
        </p:txBody>
      </p:sp>
      <p:sp>
        <p:nvSpPr>
          <p:cNvPr id="9" name="矩形 8"/>
          <p:cNvSpPr/>
          <p:nvPr/>
        </p:nvSpPr>
        <p:spPr>
          <a:xfrm>
            <a:off x="4572000" y="6309320"/>
            <a:ext cx="3935693" cy="369332"/>
          </a:xfrm>
          <a:prstGeom prst="rect">
            <a:avLst/>
          </a:prstGeom>
        </p:spPr>
        <p:txBody>
          <a:bodyPr wrap="none">
            <a:spAutoFit/>
          </a:bodyPr>
          <a:lstStyle/>
          <a:p>
            <a:r>
              <a:rPr lang="zh-TW" altLang="zh-TW" dirty="0" smtClean="0">
                <a:solidFill>
                  <a:schemeClr val="bg1"/>
                </a:solidFill>
              </a:rPr>
              <a:t>圖十五 洗手體驗者對不易殘留滿意度</a:t>
            </a:r>
            <a:endParaRPr lang="zh-TW" altLang="en-US" dirty="0">
              <a:solidFill>
                <a:schemeClr val="bg1"/>
              </a:solidFill>
            </a:endParaRPr>
          </a:p>
        </p:txBody>
      </p:sp>
    </p:spTree>
    <p:extLst>
      <p:ext uri="{BB962C8B-B14F-4D97-AF65-F5344CB8AC3E}">
        <p14:creationId xmlns:p14="http://schemas.microsoft.com/office/powerpoint/2010/main" xmlns="" val="2270855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63040" y="1988840"/>
            <a:ext cx="6196405" cy="3603812"/>
          </a:xfrm>
        </p:spPr>
        <p:txBody>
          <a:bodyPr/>
          <a:lstStyle/>
          <a:p>
            <a:r>
              <a:rPr lang="zh-TW" altLang="en-US" dirty="0" smtClean="0">
                <a:solidFill>
                  <a:srgbClr val="FF0000"/>
                </a:solidFill>
              </a:rPr>
              <a:t>洗碗體驗</a:t>
            </a:r>
            <a:r>
              <a:rPr lang="zh-TW" altLang="en-US" dirty="0" smtClean="0"/>
              <a:t>：老</a:t>
            </a:r>
            <a:r>
              <a:rPr lang="zh-TW" altLang="zh-TW" dirty="0" smtClean="0"/>
              <a:t>師</a:t>
            </a:r>
            <a:r>
              <a:rPr lang="zh-TW" altLang="en-US" dirty="0" smtClean="0"/>
              <a:t>、六年級學</a:t>
            </a:r>
            <a:r>
              <a:rPr lang="zh-TW" altLang="zh-TW" dirty="0" smtClean="0"/>
              <a:t>生</a:t>
            </a:r>
            <a:endParaRPr lang="en-US" altLang="zh-TW" dirty="0" smtClean="0"/>
          </a:p>
          <a:p>
            <a:r>
              <a:rPr lang="zh-TW" altLang="zh-TW" dirty="0" smtClean="0"/>
              <a:t>洗得乾淨，</a:t>
            </a:r>
            <a:r>
              <a:rPr lang="zh-TW" altLang="en-US" dirty="0" smtClean="0"/>
              <a:t>整體</a:t>
            </a:r>
            <a:r>
              <a:rPr lang="zh-TW" altLang="zh-TW" dirty="0" smtClean="0"/>
              <a:t>滿意</a:t>
            </a:r>
            <a:r>
              <a:rPr lang="zh-TW" altLang="en-US" dirty="0" smtClean="0"/>
              <a:t>度為</a:t>
            </a:r>
            <a:r>
              <a:rPr lang="en-US" altLang="zh-TW" dirty="0" smtClean="0">
                <a:solidFill>
                  <a:srgbClr val="FF0000"/>
                </a:solidFill>
              </a:rPr>
              <a:t>93%</a:t>
            </a:r>
            <a:r>
              <a:rPr lang="zh-TW" altLang="en-US" dirty="0" smtClean="0"/>
              <a:t>，</a:t>
            </a:r>
            <a:r>
              <a:rPr lang="zh-TW" altLang="zh-TW" dirty="0" smtClean="0"/>
              <a:t>尤其是全部的六年級學生都很滿意。</a:t>
            </a:r>
          </a:p>
          <a:p>
            <a:r>
              <a:rPr lang="zh-TW" altLang="zh-TW" dirty="0" smtClean="0"/>
              <a:t>不易殘留，全部體驗者均感到滿意。</a:t>
            </a:r>
          </a:p>
          <a:p>
            <a:endParaRPr lang="zh-TW" altLang="en-US" dirty="0"/>
          </a:p>
        </p:txBody>
      </p:sp>
      <p:pic>
        <p:nvPicPr>
          <p:cNvPr id="3074" name="Picture 2"/>
          <p:cNvPicPr>
            <a:picLocks noChangeAspect="1" noChangeArrowheads="1"/>
          </p:cNvPicPr>
          <p:nvPr/>
        </p:nvPicPr>
        <p:blipFill rotWithShape="1">
          <a:blip r:embed="rId2" cstate="print"/>
          <a:srcRect l="11206" t="37555" r="19700" b="24324"/>
          <a:stretch/>
        </p:blipFill>
        <p:spPr bwMode="auto">
          <a:xfrm>
            <a:off x="755576" y="3861048"/>
            <a:ext cx="7632848" cy="2448272"/>
          </a:xfrm>
          <a:prstGeom prst="rect">
            <a:avLst/>
          </a:prstGeom>
          <a:noFill/>
          <a:ln w="9525">
            <a:noFill/>
            <a:miter lim="800000"/>
            <a:headEnd/>
            <a:tailEnd/>
          </a:ln>
        </p:spPr>
      </p:pic>
      <p:sp>
        <p:nvSpPr>
          <p:cNvPr id="8" name="矩形 7"/>
          <p:cNvSpPr/>
          <p:nvPr/>
        </p:nvSpPr>
        <p:spPr>
          <a:xfrm>
            <a:off x="708315" y="6309320"/>
            <a:ext cx="3935693" cy="369332"/>
          </a:xfrm>
          <a:prstGeom prst="rect">
            <a:avLst/>
          </a:prstGeom>
        </p:spPr>
        <p:txBody>
          <a:bodyPr wrap="none">
            <a:spAutoFit/>
          </a:bodyPr>
          <a:lstStyle/>
          <a:p>
            <a:r>
              <a:rPr lang="zh-TW" altLang="zh-TW" dirty="0" smtClean="0">
                <a:solidFill>
                  <a:schemeClr val="bg1"/>
                </a:solidFill>
              </a:rPr>
              <a:t>圖十九 洗碗體驗對於洗得乾淨滿意度</a:t>
            </a:r>
            <a:endParaRPr lang="zh-TW" altLang="en-US" dirty="0">
              <a:solidFill>
                <a:schemeClr val="bg1"/>
              </a:solidFill>
            </a:endParaRPr>
          </a:p>
        </p:txBody>
      </p:sp>
      <p:sp>
        <p:nvSpPr>
          <p:cNvPr id="9" name="矩形 8"/>
          <p:cNvSpPr/>
          <p:nvPr/>
        </p:nvSpPr>
        <p:spPr>
          <a:xfrm>
            <a:off x="4572000" y="6309320"/>
            <a:ext cx="3935693" cy="369332"/>
          </a:xfrm>
          <a:prstGeom prst="rect">
            <a:avLst/>
          </a:prstGeom>
        </p:spPr>
        <p:txBody>
          <a:bodyPr wrap="none">
            <a:spAutoFit/>
          </a:bodyPr>
          <a:lstStyle/>
          <a:p>
            <a:r>
              <a:rPr lang="zh-TW" altLang="zh-TW" dirty="0" smtClean="0">
                <a:solidFill>
                  <a:schemeClr val="bg1"/>
                </a:solidFill>
              </a:rPr>
              <a:t>圖二十 洗碗體驗對於不易殘留滿意度</a:t>
            </a:r>
            <a:endParaRPr lang="zh-TW" altLang="en-US" dirty="0">
              <a:solidFill>
                <a:schemeClr val="bg1"/>
              </a:solidFill>
            </a:endParaRPr>
          </a:p>
        </p:txBody>
      </p:sp>
    </p:spTree>
    <p:extLst>
      <p:ext uri="{BB962C8B-B14F-4D97-AF65-F5344CB8AC3E}">
        <p14:creationId xmlns:p14="http://schemas.microsoft.com/office/powerpoint/2010/main" xmlns="" val="1689049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63040" y="1196752"/>
            <a:ext cx="6637352" cy="3603812"/>
          </a:xfrm>
        </p:spPr>
        <p:txBody>
          <a:bodyPr>
            <a:normAutofit/>
          </a:bodyPr>
          <a:lstStyle/>
          <a:p>
            <a:r>
              <a:rPr lang="zh-TW" altLang="en-US" dirty="0" smtClean="0"/>
              <a:t>三種味道滿意度</a:t>
            </a:r>
            <a:endParaRPr lang="en-US" altLang="zh-TW" dirty="0" smtClean="0"/>
          </a:p>
          <a:p>
            <a:r>
              <a:rPr lang="zh-TW" altLang="zh-TW" dirty="0" smtClean="0"/>
              <a:t>原味</a:t>
            </a:r>
            <a:r>
              <a:rPr lang="zh-TW" altLang="en-US" dirty="0" smtClean="0"/>
              <a:t>：</a:t>
            </a:r>
            <a:r>
              <a:rPr lang="zh-TW" altLang="zh-TW" dirty="0" smtClean="0"/>
              <a:t>整體滿意度</a:t>
            </a:r>
            <a:r>
              <a:rPr lang="en-US" altLang="zh-TW" dirty="0" smtClean="0">
                <a:solidFill>
                  <a:srgbClr val="FF0000"/>
                </a:solidFill>
              </a:rPr>
              <a:t>62%</a:t>
            </a:r>
            <a:r>
              <a:rPr lang="zh-TW" altLang="zh-TW" dirty="0" smtClean="0"/>
              <a:t>，高年級最滿意的味道</a:t>
            </a:r>
            <a:r>
              <a:rPr lang="zh-TW" altLang="en-US" dirty="0" smtClean="0"/>
              <a:t>。</a:t>
            </a:r>
            <a:endParaRPr lang="en-US" altLang="zh-TW" dirty="0" smtClean="0"/>
          </a:p>
          <a:p>
            <a:r>
              <a:rPr lang="zh-TW" altLang="zh-TW" dirty="0" smtClean="0"/>
              <a:t>月桃味</a:t>
            </a:r>
            <a:r>
              <a:rPr lang="zh-TW" altLang="en-US" dirty="0" smtClean="0"/>
              <a:t>：</a:t>
            </a:r>
            <a:r>
              <a:rPr lang="zh-TW" altLang="zh-TW" dirty="0" smtClean="0"/>
              <a:t>整體滿意度</a:t>
            </a:r>
            <a:r>
              <a:rPr lang="en-US" altLang="zh-TW" dirty="0" smtClean="0">
                <a:solidFill>
                  <a:srgbClr val="FF0000"/>
                </a:solidFill>
              </a:rPr>
              <a:t>71%</a:t>
            </a:r>
            <a:r>
              <a:rPr lang="zh-TW" altLang="zh-TW" dirty="0" smtClean="0"/>
              <a:t>，各年段都滿意的味道，尤其中低年級最滿意正是月桃味。</a:t>
            </a:r>
            <a:endParaRPr lang="en-US" altLang="zh-TW" dirty="0" smtClean="0"/>
          </a:p>
          <a:p>
            <a:r>
              <a:rPr lang="zh-TW" altLang="zh-TW" dirty="0" smtClean="0"/>
              <a:t>樟樹味</a:t>
            </a:r>
            <a:r>
              <a:rPr lang="zh-TW" altLang="en-US" dirty="0" smtClean="0"/>
              <a:t>：</a:t>
            </a:r>
            <a:r>
              <a:rPr lang="zh-TW" altLang="zh-TW" dirty="0" smtClean="0"/>
              <a:t>整體滿意度</a:t>
            </a:r>
            <a:r>
              <a:rPr lang="en-US" altLang="zh-TW" dirty="0" smtClean="0">
                <a:solidFill>
                  <a:srgbClr val="FF0000"/>
                </a:solidFill>
              </a:rPr>
              <a:t>61%</a:t>
            </a:r>
            <a:r>
              <a:rPr lang="zh-TW" altLang="zh-TW" dirty="0" smtClean="0"/>
              <a:t>，讓老師感到最滿意的味道。 </a:t>
            </a:r>
            <a:endParaRPr lang="zh-TW" altLang="zh-TW" dirty="0"/>
          </a:p>
          <a:p>
            <a:endParaRPr lang="zh-TW" altLang="en-US" dirty="0"/>
          </a:p>
        </p:txBody>
      </p:sp>
      <p:pic>
        <p:nvPicPr>
          <p:cNvPr id="1027" name="Picture 3"/>
          <p:cNvPicPr>
            <a:picLocks noChangeAspect="1" noChangeArrowheads="1"/>
          </p:cNvPicPr>
          <p:nvPr/>
        </p:nvPicPr>
        <p:blipFill>
          <a:blip r:embed="rId3" cstate="print"/>
          <a:srcRect l="11472" t="32718" r="17622" b="14054"/>
          <a:stretch>
            <a:fillRect/>
          </a:stretch>
        </p:blipFill>
        <p:spPr bwMode="auto">
          <a:xfrm>
            <a:off x="3203848" y="3573016"/>
            <a:ext cx="5256584" cy="2736304"/>
          </a:xfrm>
          <a:prstGeom prst="rect">
            <a:avLst/>
          </a:prstGeom>
          <a:noFill/>
          <a:ln w="9525">
            <a:noFill/>
            <a:miter lim="800000"/>
            <a:headEnd/>
            <a:tailEnd/>
          </a:ln>
        </p:spPr>
      </p:pic>
      <p:sp>
        <p:nvSpPr>
          <p:cNvPr id="5" name="橢圓 4"/>
          <p:cNvSpPr/>
          <p:nvPr/>
        </p:nvSpPr>
        <p:spPr>
          <a:xfrm>
            <a:off x="4283968" y="3645024"/>
            <a:ext cx="216024" cy="2520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5724128" y="3645024"/>
            <a:ext cx="360040"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7956376" y="3645024"/>
            <a:ext cx="216024"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805915"/>
            <a:ext cx="2673446" cy="15034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p:nvSpPr>
        <p:spPr>
          <a:xfrm>
            <a:off x="3131840" y="6300028"/>
            <a:ext cx="5616624" cy="369332"/>
          </a:xfrm>
          <a:prstGeom prst="rect">
            <a:avLst/>
          </a:prstGeom>
        </p:spPr>
        <p:txBody>
          <a:bodyPr wrap="square">
            <a:spAutoFit/>
          </a:bodyPr>
          <a:lstStyle/>
          <a:p>
            <a:r>
              <a:rPr lang="zh-TW" altLang="zh-TW" dirty="0" smtClean="0">
                <a:solidFill>
                  <a:schemeClr val="bg1"/>
                </a:solidFill>
              </a:rPr>
              <a:t>圖十六 全校師生對於對三種無患子清潔劑味道滿意度</a:t>
            </a:r>
            <a:endParaRPr lang="zh-TW" altLang="en-US" dirty="0">
              <a:solidFill>
                <a:schemeClr val="bg1"/>
              </a:solidFill>
            </a:endParaRPr>
          </a:p>
        </p:txBody>
      </p:sp>
    </p:spTree>
    <p:extLst>
      <p:ext uri="{BB962C8B-B14F-4D97-AF65-F5344CB8AC3E}">
        <p14:creationId xmlns:p14="http://schemas.microsoft.com/office/powerpoint/2010/main" xmlns="" val="2643636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63040" y="1844824"/>
            <a:ext cx="6196405" cy="3603812"/>
          </a:xfrm>
        </p:spPr>
        <p:txBody>
          <a:bodyPr/>
          <a:lstStyle/>
          <a:p>
            <a:r>
              <a:rPr lang="zh-TW" altLang="zh-TW" dirty="0" smtClean="0"/>
              <a:t>再使用無患子清潔劑意願</a:t>
            </a:r>
            <a:endParaRPr lang="en-US" altLang="zh-TW" dirty="0" smtClean="0"/>
          </a:p>
          <a:p>
            <a:r>
              <a:rPr lang="zh-TW" altLang="zh-TW" dirty="0" smtClean="0"/>
              <a:t>有</a:t>
            </a:r>
            <a:r>
              <a:rPr lang="en-US" altLang="zh-TW" dirty="0" smtClean="0"/>
              <a:t>76%</a:t>
            </a:r>
            <a:r>
              <a:rPr lang="zh-TW" altLang="zh-TW" dirty="0" smtClean="0"/>
              <a:t>的人願意再使用</a:t>
            </a:r>
            <a:endParaRPr lang="en-US" altLang="zh-TW" dirty="0" smtClean="0"/>
          </a:p>
          <a:p>
            <a:r>
              <a:rPr lang="zh-TW" altLang="zh-TW" dirty="0" smtClean="0"/>
              <a:t>老師</a:t>
            </a:r>
            <a:r>
              <a:rPr lang="zh-TW" altLang="en-US" dirty="0" smtClean="0"/>
              <a:t>高達</a:t>
            </a:r>
            <a:r>
              <a:rPr lang="en-US" altLang="zh-TW" dirty="0" smtClean="0"/>
              <a:t>100%</a:t>
            </a:r>
            <a:r>
              <a:rPr lang="zh-TW" altLang="zh-TW" dirty="0" smtClean="0"/>
              <a:t>願意</a:t>
            </a:r>
          </a:p>
        </p:txBody>
      </p:sp>
      <p:pic>
        <p:nvPicPr>
          <p:cNvPr id="2051" name="Picture 3"/>
          <p:cNvPicPr>
            <a:picLocks noChangeAspect="1" noChangeArrowheads="1"/>
          </p:cNvPicPr>
          <p:nvPr/>
        </p:nvPicPr>
        <p:blipFill>
          <a:blip r:embed="rId2" cstate="print"/>
          <a:srcRect l="11137" t="42623" r="54486" b="23953"/>
          <a:stretch>
            <a:fillRect/>
          </a:stretch>
        </p:blipFill>
        <p:spPr bwMode="auto">
          <a:xfrm>
            <a:off x="2123728" y="3284984"/>
            <a:ext cx="4896544" cy="3024336"/>
          </a:xfrm>
          <a:prstGeom prst="rect">
            <a:avLst/>
          </a:prstGeom>
          <a:noFill/>
          <a:ln w="9525">
            <a:noFill/>
            <a:miter lim="800000"/>
            <a:headEnd/>
            <a:tailEnd/>
          </a:ln>
        </p:spPr>
      </p:pic>
      <p:sp>
        <p:nvSpPr>
          <p:cNvPr id="5" name="橢圓 4"/>
          <p:cNvSpPr/>
          <p:nvPr/>
        </p:nvSpPr>
        <p:spPr>
          <a:xfrm>
            <a:off x="5940152" y="3501008"/>
            <a:ext cx="648072"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2771800" y="6309320"/>
            <a:ext cx="3704860" cy="369332"/>
          </a:xfrm>
          <a:prstGeom prst="rect">
            <a:avLst/>
          </a:prstGeom>
        </p:spPr>
        <p:txBody>
          <a:bodyPr wrap="none">
            <a:spAutoFit/>
          </a:bodyPr>
          <a:lstStyle/>
          <a:p>
            <a:r>
              <a:rPr lang="zh-TW" altLang="zh-TW" dirty="0" smtClean="0">
                <a:solidFill>
                  <a:schemeClr val="bg1"/>
                </a:solidFill>
              </a:rPr>
              <a:t>圖十七 再使用無患子清潔劑的意願</a:t>
            </a:r>
            <a:endParaRPr lang="zh-TW" altLang="en-US" dirty="0">
              <a:solidFill>
                <a:schemeClr val="bg1"/>
              </a:solidFill>
            </a:endParaRPr>
          </a:p>
        </p:txBody>
      </p:sp>
    </p:spTree>
    <p:extLst>
      <p:ext uri="{BB962C8B-B14F-4D97-AF65-F5344CB8AC3E}">
        <p14:creationId xmlns:p14="http://schemas.microsoft.com/office/powerpoint/2010/main" xmlns="" val="1206773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無患子清潔劑製作推廣</a:t>
            </a:r>
            <a:endParaRPr lang="zh-TW" altLang="en-US" sz="4000" dirty="0"/>
          </a:p>
        </p:txBody>
      </p:sp>
      <p:sp>
        <p:nvSpPr>
          <p:cNvPr id="3" name="內容版面配置區 2"/>
          <p:cNvSpPr>
            <a:spLocks noGrp="1"/>
          </p:cNvSpPr>
          <p:nvPr>
            <p:ph idx="1"/>
          </p:nvPr>
        </p:nvSpPr>
        <p:spPr/>
        <p:txBody>
          <a:bodyPr/>
          <a:lstStyle/>
          <a:p>
            <a:r>
              <a:rPr lang="zh-TW" altLang="zh-TW" dirty="0" smtClean="0"/>
              <a:t>六年級</a:t>
            </a:r>
            <a:r>
              <a:rPr lang="zh-TW" altLang="en-US" dirty="0" smtClean="0"/>
              <a:t>動手</a:t>
            </a:r>
            <a:r>
              <a:rPr lang="en-US" altLang="zh-TW" dirty="0" smtClean="0"/>
              <a:t>DIY</a:t>
            </a:r>
            <a:r>
              <a:rPr lang="zh-TW" altLang="en-US" dirty="0" smtClean="0"/>
              <a:t>：自</a:t>
            </a:r>
            <a:r>
              <a:rPr lang="zh-TW" altLang="zh-TW" dirty="0" smtClean="0"/>
              <a:t>製無患子清潔劑</a:t>
            </a:r>
            <a:endParaRPr lang="en-US" altLang="zh-TW" dirty="0" smtClean="0"/>
          </a:p>
          <a:p>
            <a:r>
              <a:rPr lang="zh-TW" altLang="zh-TW" dirty="0" smtClean="0"/>
              <a:t>再次自製意願，</a:t>
            </a:r>
            <a:r>
              <a:rPr lang="zh-TW" altLang="en-US" dirty="0" smtClean="0">
                <a:solidFill>
                  <a:srgbClr val="FF0000"/>
                </a:solidFill>
              </a:rPr>
              <a:t>超過</a:t>
            </a:r>
            <a:r>
              <a:rPr lang="en-US" altLang="zh-TW" dirty="0" smtClean="0">
                <a:solidFill>
                  <a:srgbClr val="FF0000"/>
                </a:solidFill>
              </a:rPr>
              <a:t>80%</a:t>
            </a:r>
            <a:r>
              <a:rPr lang="zh-TW" altLang="zh-TW" dirty="0" smtClean="0"/>
              <a:t>同學願意。</a:t>
            </a:r>
            <a:endParaRPr lang="zh-TW" altLang="en-US" dirty="0"/>
          </a:p>
        </p:txBody>
      </p:sp>
      <p:pic>
        <p:nvPicPr>
          <p:cNvPr id="5" name="圖片 4" descr="C:\Users\user\Downloads\IMAG9242.jpg"/>
          <p:cNvPicPr/>
          <p:nvPr/>
        </p:nvPicPr>
        <p:blipFill>
          <a:blip r:embed="rId2" cstate="print"/>
          <a:srcRect/>
          <a:stretch>
            <a:fillRect/>
          </a:stretch>
        </p:blipFill>
        <p:spPr bwMode="auto">
          <a:xfrm>
            <a:off x="751155" y="3501008"/>
            <a:ext cx="2050520" cy="1296144"/>
          </a:xfrm>
          <a:prstGeom prst="rect">
            <a:avLst/>
          </a:prstGeom>
          <a:noFill/>
          <a:ln w="9525">
            <a:noFill/>
            <a:miter lim="800000"/>
            <a:headEnd/>
            <a:tailEnd/>
          </a:ln>
        </p:spPr>
      </p:pic>
      <p:pic>
        <p:nvPicPr>
          <p:cNvPr id="6" name="圖片 5" descr="C:\Users\user\Downloads\IMAG9251.jpg"/>
          <p:cNvPicPr/>
          <p:nvPr/>
        </p:nvPicPr>
        <p:blipFill>
          <a:blip r:embed="rId3" cstate="print"/>
          <a:srcRect/>
          <a:stretch>
            <a:fillRect/>
          </a:stretch>
        </p:blipFill>
        <p:spPr bwMode="auto">
          <a:xfrm>
            <a:off x="2627784" y="4797152"/>
            <a:ext cx="1867659" cy="1296144"/>
          </a:xfrm>
          <a:prstGeom prst="rect">
            <a:avLst/>
          </a:prstGeom>
          <a:noFill/>
          <a:ln w="9525">
            <a:noFill/>
            <a:miter lim="800000"/>
            <a:headEnd/>
            <a:tailEnd/>
          </a:ln>
        </p:spPr>
      </p:pic>
      <p:sp>
        <p:nvSpPr>
          <p:cNvPr id="4" name="文字方塊 3"/>
          <p:cNvSpPr txBox="1"/>
          <p:nvPr/>
        </p:nvSpPr>
        <p:spPr>
          <a:xfrm>
            <a:off x="4211960" y="6309320"/>
            <a:ext cx="4536504" cy="369332"/>
          </a:xfrm>
          <a:prstGeom prst="rect">
            <a:avLst/>
          </a:prstGeom>
          <a:noFill/>
        </p:spPr>
        <p:txBody>
          <a:bodyPr wrap="square" rtlCol="0">
            <a:spAutoFit/>
          </a:bodyPr>
          <a:lstStyle/>
          <a:p>
            <a:pPr algn="ctr"/>
            <a:r>
              <a:rPr lang="zh-TW" altLang="en-US" dirty="0" smtClean="0">
                <a:solidFill>
                  <a:schemeClr val="bg1"/>
                </a:solidFill>
              </a:rPr>
              <a:t>圖十八 </a:t>
            </a:r>
            <a:r>
              <a:rPr lang="zh-TW" altLang="zh-TW" dirty="0" smtClean="0">
                <a:solidFill>
                  <a:schemeClr val="bg1"/>
                </a:solidFill>
              </a:rPr>
              <a:t>六年級</a:t>
            </a:r>
            <a:r>
              <a:rPr lang="zh-TW" altLang="zh-TW" dirty="0">
                <a:solidFill>
                  <a:schemeClr val="bg1"/>
                </a:solidFill>
              </a:rPr>
              <a:t>再次</a:t>
            </a:r>
            <a:r>
              <a:rPr lang="zh-TW" altLang="en-US" dirty="0" smtClean="0">
                <a:solidFill>
                  <a:schemeClr val="bg1"/>
                </a:solidFill>
              </a:rPr>
              <a:t>自</a:t>
            </a:r>
            <a:r>
              <a:rPr lang="zh-TW" altLang="zh-TW" dirty="0" smtClean="0">
                <a:solidFill>
                  <a:schemeClr val="bg1"/>
                </a:solidFill>
              </a:rPr>
              <a:t>製</a:t>
            </a:r>
            <a:r>
              <a:rPr lang="zh-TW" altLang="zh-TW" dirty="0">
                <a:solidFill>
                  <a:schemeClr val="bg1"/>
                </a:solidFill>
              </a:rPr>
              <a:t>無患子</a:t>
            </a:r>
            <a:r>
              <a:rPr lang="zh-TW" altLang="zh-TW" dirty="0" smtClean="0">
                <a:solidFill>
                  <a:schemeClr val="bg1"/>
                </a:solidFill>
              </a:rPr>
              <a:t>清潔劑</a:t>
            </a:r>
            <a:r>
              <a:rPr lang="zh-TW" altLang="zh-TW" dirty="0">
                <a:solidFill>
                  <a:schemeClr val="bg1"/>
                </a:solidFill>
              </a:rPr>
              <a:t>意願</a:t>
            </a:r>
            <a:endParaRPr lang="zh-TW" altLang="en-US" dirty="0">
              <a:solidFill>
                <a:schemeClr val="bg1"/>
              </a:solidFill>
            </a:endParaRPr>
          </a:p>
        </p:txBody>
      </p:sp>
      <p:pic>
        <p:nvPicPr>
          <p:cNvPr id="2050" name="Picture 2"/>
          <p:cNvPicPr>
            <a:picLocks noChangeAspect="1" noChangeArrowheads="1"/>
          </p:cNvPicPr>
          <p:nvPr/>
        </p:nvPicPr>
        <p:blipFill>
          <a:blip r:embed="rId4" cstate="print"/>
          <a:srcRect l="32184" t="31770" r="16432" b="15311"/>
          <a:stretch>
            <a:fillRect/>
          </a:stretch>
        </p:blipFill>
        <p:spPr bwMode="auto">
          <a:xfrm>
            <a:off x="4555282" y="3770002"/>
            <a:ext cx="3833142" cy="2467310"/>
          </a:xfrm>
          <a:prstGeom prst="rect">
            <a:avLst/>
          </a:prstGeom>
          <a:noFill/>
          <a:ln w="9525">
            <a:noFill/>
            <a:miter lim="800000"/>
            <a:headEnd/>
            <a:tailEnd/>
          </a:ln>
        </p:spPr>
      </p:pic>
    </p:spTree>
    <p:extLst>
      <p:ext uri="{BB962C8B-B14F-4D97-AF65-F5344CB8AC3E}">
        <p14:creationId xmlns:p14="http://schemas.microsoft.com/office/powerpoint/2010/main" xmlns="" val="1206773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圖釘">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圖釘">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釘">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601</TotalTime>
  <Words>1056</Words>
  <Application>Microsoft Office PowerPoint</Application>
  <PresentationFormat>如螢幕大小 (4:3)</PresentationFormat>
  <Paragraphs>124</Paragraphs>
  <Slides>17</Slides>
  <Notes>3</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圖釘</vt:lpstr>
      <vt:lpstr>果果大變身- 無患子清潔劑研究</vt:lpstr>
      <vt:lpstr>研究動機</vt:lpstr>
      <vt:lpstr>研究目的</vt:lpstr>
      <vt:lpstr>校園推廣與問卷調查</vt:lpstr>
      <vt:lpstr>使用滿意度分析</vt:lpstr>
      <vt:lpstr>投影片 6</vt:lpstr>
      <vt:lpstr>投影片 7</vt:lpstr>
      <vt:lpstr>投影片 8</vt:lpstr>
      <vt:lpstr>無患子清潔劑製作推廣</vt:lpstr>
      <vt:lpstr>投影片 10</vt:lpstr>
      <vt:lpstr>投影片 11</vt:lpstr>
      <vt:lpstr>酸鹼度檢驗</vt:lpstr>
      <vt:lpstr>選擇清潔劑在意項目</vt:lpstr>
      <vt:lpstr>結論與建議</vt:lpstr>
      <vt:lpstr>結論與建議</vt:lpstr>
      <vt:lpstr>引註資料</vt:lpstr>
      <vt:lpstr>投影片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小論文書面報告</dc:title>
  <dc:creator>USER</dc:creator>
  <cp:lastModifiedBy>user</cp:lastModifiedBy>
  <cp:revision>164</cp:revision>
  <dcterms:created xsi:type="dcterms:W3CDTF">2018-10-08T04:46:27Z</dcterms:created>
  <dcterms:modified xsi:type="dcterms:W3CDTF">2018-10-30T13:36:06Z</dcterms:modified>
</cp:coreProperties>
</file>