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256" r:id="rId2"/>
    <p:sldId id="268" r:id="rId3"/>
    <p:sldId id="259" r:id="rId4"/>
    <p:sldId id="269" r:id="rId5"/>
    <p:sldId id="270" r:id="rId6"/>
    <p:sldId id="261" r:id="rId7"/>
    <p:sldId id="262" r:id="rId8"/>
    <p:sldId id="263" r:id="rId9"/>
    <p:sldId id="273" r:id="rId10"/>
    <p:sldId id="278" r:id="rId11"/>
    <p:sldId id="264" r:id="rId12"/>
    <p:sldId id="275" r:id="rId13"/>
    <p:sldId id="276" r:id="rId14"/>
    <p:sldId id="277" r:id="rId15"/>
    <p:sldId id="265" r:id="rId16"/>
    <p:sldId id="279" r:id="rId17"/>
    <p:sldId id="274" r:id="rId18"/>
    <p:sldId id="266" r:id="rId19"/>
    <p:sldId id="267" r:id="rId20"/>
    <p:sldId id="280" r:id="rId21"/>
    <p:sldId id="271"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p:scale>
          <a:sx n="70" d="100"/>
          <a:sy n="70" d="100"/>
        </p:scale>
        <p:origin x="-139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8F84D-0963-45EC-ABFE-AADD93FF4F2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zh-TW" altLang="en-US"/>
        </a:p>
      </dgm:t>
    </dgm:pt>
    <dgm:pt modelId="{68706496-812C-4960-BCCF-43AA95EB3A34}">
      <dgm:prSet phldrT="[文字]"/>
      <dgm:spPr/>
      <dgm:t>
        <a:bodyPr/>
        <a:lstStyle/>
        <a:p>
          <a:r>
            <a:rPr lang="zh-TW" altLang="en-US" dirty="0" smtClean="0"/>
            <a:t>決定主題</a:t>
          </a:r>
          <a:endParaRPr lang="zh-TW" altLang="en-US" dirty="0"/>
        </a:p>
      </dgm:t>
    </dgm:pt>
    <dgm:pt modelId="{16842072-DB46-4E56-BED1-D856CC08BAAE}" type="parTrans" cxnId="{0B616BF2-3D97-4F6E-A47D-CE46FF3CD228}">
      <dgm:prSet/>
      <dgm:spPr/>
      <dgm:t>
        <a:bodyPr/>
        <a:lstStyle/>
        <a:p>
          <a:endParaRPr lang="zh-TW" altLang="en-US"/>
        </a:p>
      </dgm:t>
    </dgm:pt>
    <dgm:pt modelId="{CE4A955A-BB12-47F7-9CFA-35C5F0040AA5}" type="sibTrans" cxnId="{0B616BF2-3D97-4F6E-A47D-CE46FF3CD228}">
      <dgm:prSet/>
      <dgm:spPr/>
      <dgm:t>
        <a:bodyPr/>
        <a:lstStyle/>
        <a:p>
          <a:endParaRPr lang="zh-TW" altLang="en-US" b="0"/>
        </a:p>
      </dgm:t>
    </dgm:pt>
    <dgm:pt modelId="{277173D2-8BB2-4031-96EC-91016F12BDC4}">
      <dgm:prSet phldrT="[文字]"/>
      <dgm:spPr/>
      <dgm:t>
        <a:bodyPr/>
        <a:lstStyle/>
        <a:p>
          <a:r>
            <a:rPr lang="zh-TW" altLang="en-US" dirty="0" smtClean="0"/>
            <a:t>擬定研究方法</a:t>
          </a:r>
          <a:endParaRPr lang="zh-TW" altLang="en-US" dirty="0"/>
        </a:p>
      </dgm:t>
    </dgm:pt>
    <dgm:pt modelId="{378C22C2-C8A9-40E6-BCCD-4587DCA9BFD4}" type="parTrans" cxnId="{24CC5B6B-7B58-4468-AEC1-E2F135C8B8F0}">
      <dgm:prSet/>
      <dgm:spPr/>
      <dgm:t>
        <a:bodyPr/>
        <a:lstStyle/>
        <a:p>
          <a:endParaRPr lang="zh-TW" altLang="en-US"/>
        </a:p>
      </dgm:t>
    </dgm:pt>
    <dgm:pt modelId="{1D9721DF-7971-4B93-8ABB-C74F5D88EF1B}" type="sibTrans" cxnId="{24CC5B6B-7B58-4468-AEC1-E2F135C8B8F0}">
      <dgm:prSet/>
      <dgm:spPr/>
      <dgm:t>
        <a:bodyPr/>
        <a:lstStyle/>
        <a:p>
          <a:endParaRPr lang="zh-TW" altLang="en-US"/>
        </a:p>
      </dgm:t>
    </dgm:pt>
    <dgm:pt modelId="{DC3A315D-F462-4167-A9B4-35C3A0FB2FC0}">
      <dgm:prSet phldrT="[文字]" custT="1"/>
      <dgm:spPr/>
      <dgm:t>
        <a:bodyPr/>
        <a:lstStyle/>
        <a:p>
          <a:r>
            <a:rPr lang="zh-TW" altLang="en-US" sz="3000" dirty="0" smtClean="0"/>
            <a:t>蒐集資料</a:t>
          </a:r>
          <a:endParaRPr lang="en-US" altLang="zh-TW" sz="3000" dirty="0" smtClean="0"/>
        </a:p>
        <a:p>
          <a:r>
            <a:rPr lang="en-US" altLang="zh-TW" sz="1800" dirty="0" smtClean="0"/>
            <a:t>(</a:t>
          </a:r>
          <a:r>
            <a:rPr lang="zh-TW" altLang="en-US" sz="1800" dirty="0" smtClean="0"/>
            <a:t>網站、書籍、採訪</a:t>
          </a:r>
          <a:r>
            <a:rPr lang="en-US" altLang="zh-TW" sz="1800" dirty="0" smtClean="0"/>
            <a:t>)</a:t>
          </a:r>
          <a:endParaRPr lang="zh-TW" altLang="en-US" sz="1800" dirty="0"/>
        </a:p>
      </dgm:t>
    </dgm:pt>
    <dgm:pt modelId="{FD268023-7347-42E2-B00A-1D08C51717E9}" type="parTrans" cxnId="{E62F2E3A-E818-43EC-B1BF-18C46428F315}">
      <dgm:prSet/>
      <dgm:spPr/>
      <dgm:t>
        <a:bodyPr/>
        <a:lstStyle/>
        <a:p>
          <a:endParaRPr lang="zh-TW" altLang="en-US"/>
        </a:p>
      </dgm:t>
    </dgm:pt>
    <dgm:pt modelId="{2B380F2B-72A7-441D-996A-AE296B429DC4}" type="sibTrans" cxnId="{E62F2E3A-E818-43EC-B1BF-18C46428F315}">
      <dgm:prSet/>
      <dgm:spPr/>
      <dgm:t>
        <a:bodyPr/>
        <a:lstStyle/>
        <a:p>
          <a:endParaRPr lang="zh-TW" altLang="en-US"/>
        </a:p>
      </dgm:t>
    </dgm:pt>
    <dgm:pt modelId="{5FADDFDE-6AA4-4C24-8EA3-B7E49D0671C5}">
      <dgm:prSet phldrT="[文字]"/>
      <dgm:spPr/>
      <dgm:t>
        <a:bodyPr/>
        <a:lstStyle/>
        <a:p>
          <a:r>
            <a:rPr lang="zh-TW" altLang="en-US" dirty="0" smtClean="0"/>
            <a:t>製作問卷</a:t>
          </a:r>
          <a:endParaRPr lang="zh-TW" altLang="en-US" dirty="0"/>
        </a:p>
      </dgm:t>
    </dgm:pt>
    <dgm:pt modelId="{C785C5C5-EE23-4A8F-9E5B-14EB70C67F5F}" type="parTrans" cxnId="{B08CDF9D-D40D-4581-8F96-0E752D71BA7E}">
      <dgm:prSet/>
      <dgm:spPr/>
      <dgm:t>
        <a:bodyPr/>
        <a:lstStyle/>
        <a:p>
          <a:endParaRPr lang="zh-TW" altLang="en-US"/>
        </a:p>
      </dgm:t>
    </dgm:pt>
    <dgm:pt modelId="{1086FD49-EECA-48FB-8580-5B3793DAEA53}" type="sibTrans" cxnId="{B08CDF9D-D40D-4581-8F96-0E752D71BA7E}">
      <dgm:prSet/>
      <dgm:spPr/>
      <dgm:t>
        <a:bodyPr/>
        <a:lstStyle/>
        <a:p>
          <a:endParaRPr lang="zh-TW" altLang="en-US"/>
        </a:p>
      </dgm:t>
    </dgm:pt>
    <dgm:pt modelId="{14EA8ACF-FD8E-4BE2-B89E-D5E1C23A3DF9}">
      <dgm:prSet phldrT="[文字]"/>
      <dgm:spPr/>
      <dgm:t>
        <a:bodyPr/>
        <a:lstStyle/>
        <a:p>
          <a:r>
            <a:rPr lang="zh-TW" altLang="en-US" dirty="0" smtClean="0"/>
            <a:t>回收並分析問卷資料</a:t>
          </a:r>
          <a:endParaRPr lang="zh-TW" altLang="en-US" dirty="0"/>
        </a:p>
      </dgm:t>
    </dgm:pt>
    <dgm:pt modelId="{7D23AE3D-B766-4D1E-9852-477A2036F126}" type="parTrans" cxnId="{DB01D571-6C1A-49C2-AC16-CC99F98F0B6B}">
      <dgm:prSet/>
      <dgm:spPr/>
      <dgm:t>
        <a:bodyPr/>
        <a:lstStyle/>
        <a:p>
          <a:endParaRPr lang="zh-TW" altLang="en-US"/>
        </a:p>
      </dgm:t>
    </dgm:pt>
    <dgm:pt modelId="{41AACF64-E198-4D20-8372-04DD5E34AFE0}" type="sibTrans" cxnId="{DB01D571-6C1A-49C2-AC16-CC99F98F0B6B}">
      <dgm:prSet/>
      <dgm:spPr/>
      <dgm:t>
        <a:bodyPr/>
        <a:lstStyle/>
        <a:p>
          <a:endParaRPr lang="zh-TW" altLang="en-US"/>
        </a:p>
      </dgm:t>
    </dgm:pt>
    <dgm:pt modelId="{BFB246F6-3DC2-414D-B74A-196C0A23D2EB}">
      <dgm:prSet phldrT="[文字]"/>
      <dgm:spPr/>
      <dgm:t>
        <a:bodyPr/>
        <a:lstStyle/>
        <a:p>
          <a:r>
            <a:rPr lang="zh-TW" altLang="en-US" dirty="0" smtClean="0"/>
            <a:t>製作研究報告</a:t>
          </a:r>
          <a:endParaRPr lang="zh-TW" altLang="en-US" dirty="0"/>
        </a:p>
      </dgm:t>
    </dgm:pt>
    <dgm:pt modelId="{DC37792D-B582-4FF4-92C9-CD9801899C68}" type="parTrans" cxnId="{321A10DE-6712-4C20-9BCF-29DEB458B29F}">
      <dgm:prSet/>
      <dgm:spPr/>
      <dgm:t>
        <a:bodyPr/>
        <a:lstStyle/>
        <a:p>
          <a:endParaRPr lang="zh-TW" altLang="en-US"/>
        </a:p>
      </dgm:t>
    </dgm:pt>
    <dgm:pt modelId="{577932F3-513C-4FB2-976F-9E9824EE8E8B}" type="sibTrans" cxnId="{321A10DE-6712-4C20-9BCF-29DEB458B29F}">
      <dgm:prSet/>
      <dgm:spPr/>
      <dgm:t>
        <a:bodyPr/>
        <a:lstStyle/>
        <a:p>
          <a:endParaRPr lang="zh-TW" altLang="en-US"/>
        </a:p>
      </dgm:t>
    </dgm:pt>
    <dgm:pt modelId="{3383EBE8-77D2-4117-B219-C0C570A4A9F4}" type="pres">
      <dgm:prSet presAssocID="{01C8F84D-0963-45EC-ABFE-AADD93FF4F2B}" presName="Name0" presStyleCnt="0">
        <dgm:presLayoutVars>
          <dgm:dir/>
          <dgm:resizeHandles val="exact"/>
        </dgm:presLayoutVars>
      </dgm:prSet>
      <dgm:spPr/>
      <dgm:t>
        <a:bodyPr/>
        <a:lstStyle/>
        <a:p>
          <a:endParaRPr lang="zh-TW" altLang="en-US"/>
        </a:p>
      </dgm:t>
    </dgm:pt>
    <dgm:pt modelId="{8AE08072-C3D0-4971-A3D1-87B4D2F85E9D}" type="pres">
      <dgm:prSet presAssocID="{68706496-812C-4960-BCCF-43AA95EB3A34}" presName="node" presStyleLbl="node1" presStyleIdx="0" presStyleCnt="6">
        <dgm:presLayoutVars>
          <dgm:bulletEnabled val="1"/>
        </dgm:presLayoutVars>
      </dgm:prSet>
      <dgm:spPr/>
      <dgm:t>
        <a:bodyPr/>
        <a:lstStyle/>
        <a:p>
          <a:endParaRPr lang="zh-TW" altLang="en-US"/>
        </a:p>
      </dgm:t>
    </dgm:pt>
    <dgm:pt modelId="{F4676423-A75D-4F3B-874D-8C11D1D5E38F}" type="pres">
      <dgm:prSet presAssocID="{CE4A955A-BB12-47F7-9CFA-35C5F0040AA5}" presName="sibTrans" presStyleLbl="sibTrans1D1" presStyleIdx="0" presStyleCnt="5"/>
      <dgm:spPr/>
      <dgm:t>
        <a:bodyPr/>
        <a:lstStyle/>
        <a:p>
          <a:endParaRPr lang="zh-TW" altLang="en-US"/>
        </a:p>
      </dgm:t>
    </dgm:pt>
    <dgm:pt modelId="{B767CB5C-6C1D-487A-85A6-498DFC6C49F7}" type="pres">
      <dgm:prSet presAssocID="{CE4A955A-BB12-47F7-9CFA-35C5F0040AA5}" presName="connectorText" presStyleLbl="sibTrans1D1" presStyleIdx="0" presStyleCnt="5"/>
      <dgm:spPr/>
      <dgm:t>
        <a:bodyPr/>
        <a:lstStyle/>
        <a:p>
          <a:endParaRPr lang="zh-TW" altLang="en-US"/>
        </a:p>
      </dgm:t>
    </dgm:pt>
    <dgm:pt modelId="{5BB7B3AE-2F19-4421-848C-ED6800890E01}" type="pres">
      <dgm:prSet presAssocID="{277173D2-8BB2-4031-96EC-91016F12BDC4}" presName="node" presStyleLbl="node1" presStyleIdx="1" presStyleCnt="6">
        <dgm:presLayoutVars>
          <dgm:bulletEnabled val="1"/>
        </dgm:presLayoutVars>
      </dgm:prSet>
      <dgm:spPr/>
      <dgm:t>
        <a:bodyPr/>
        <a:lstStyle/>
        <a:p>
          <a:endParaRPr lang="zh-TW" altLang="en-US"/>
        </a:p>
      </dgm:t>
    </dgm:pt>
    <dgm:pt modelId="{0610CE04-2392-4776-93F8-445277264AAE}" type="pres">
      <dgm:prSet presAssocID="{1D9721DF-7971-4B93-8ABB-C74F5D88EF1B}" presName="sibTrans" presStyleLbl="sibTrans1D1" presStyleIdx="1" presStyleCnt="5"/>
      <dgm:spPr/>
      <dgm:t>
        <a:bodyPr/>
        <a:lstStyle/>
        <a:p>
          <a:endParaRPr lang="zh-TW" altLang="en-US"/>
        </a:p>
      </dgm:t>
    </dgm:pt>
    <dgm:pt modelId="{E6B59F00-EFF8-4617-A53A-13DF064EB117}" type="pres">
      <dgm:prSet presAssocID="{1D9721DF-7971-4B93-8ABB-C74F5D88EF1B}" presName="connectorText" presStyleLbl="sibTrans1D1" presStyleIdx="1" presStyleCnt="5"/>
      <dgm:spPr/>
      <dgm:t>
        <a:bodyPr/>
        <a:lstStyle/>
        <a:p>
          <a:endParaRPr lang="zh-TW" altLang="en-US"/>
        </a:p>
      </dgm:t>
    </dgm:pt>
    <dgm:pt modelId="{9027424D-8697-4D6D-ADE7-77AA15F965FF}" type="pres">
      <dgm:prSet presAssocID="{DC3A315D-F462-4167-A9B4-35C3A0FB2FC0}" presName="node" presStyleLbl="node1" presStyleIdx="2" presStyleCnt="6">
        <dgm:presLayoutVars>
          <dgm:bulletEnabled val="1"/>
        </dgm:presLayoutVars>
      </dgm:prSet>
      <dgm:spPr/>
      <dgm:t>
        <a:bodyPr/>
        <a:lstStyle/>
        <a:p>
          <a:endParaRPr lang="zh-TW" altLang="en-US"/>
        </a:p>
      </dgm:t>
    </dgm:pt>
    <dgm:pt modelId="{4C107F40-72D0-47EF-B33C-761D657C6F74}" type="pres">
      <dgm:prSet presAssocID="{2B380F2B-72A7-441D-996A-AE296B429DC4}" presName="sibTrans" presStyleLbl="sibTrans1D1" presStyleIdx="2" presStyleCnt="5"/>
      <dgm:spPr/>
      <dgm:t>
        <a:bodyPr/>
        <a:lstStyle/>
        <a:p>
          <a:endParaRPr lang="zh-TW" altLang="en-US"/>
        </a:p>
      </dgm:t>
    </dgm:pt>
    <dgm:pt modelId="{B600CB31-08AD-4E41-8F21-40A72D7B02B4}" type="pres">
      <dgm:prSet presAssocID="{2B380F2B-72A7-441D-996A-AE296B429DC4}" presName="connectorText" presStyleLbl="sibTrans1D1" presStyleIdx="2" presStyleCnt="5"/>
      <dgm:spPr/>
      <dgm:t>
        <a:bodyPr/>
        <a:lstStyle/>
        <a:p>
          <a:endParaRPr lang="zh-TW" altLang="en-US"/>
        </a:p>
      </dgm:t>
    </dgm:pt>
    <dgm:pt modelId="{BA91BD5C-196E-4E40-868D-F87A73144589}" type="pres">
      <dgm:prSet presAssocID="{5FADDFDE-6AA4-4C24-8EA3-B7E49D0671C5}" presName="node" presStyleLbl="node1" presStyleIdx="3" presStyleCnt="6">
        <dgm:presLayoutVars>
          <dgm:bulletEnabled val="1"/>
        </dgm:presLayoutVars>
      </dgm:prSet>
      <dgm:spPr/>
      <dgm:t>
        <a:bodyPr/>
        <a:lstStyle/>
        <a:p>
          <a:endParaRPr lang="zh-TW" altLang="en-US"/>
        </a:p>
      </dgm:t>
    </dgm:pt>
    <dgm:pt modelId="{14A14447-C8A4-4124-BAD2-8CAEBE95A8BF}" type="pres">
      <dgm:prSet presAssocID="{1086FD49-EECA-48FB-8580-5B3793DAEA53}" presName="sibTrans" presStyleLbl="sibTrans1D1" presStyleIdx="3" presStyleCnt="5"/>
      <dgm:spPr/>
      <dgm:t>
        <a:bodyPr/>
        <a:lstStyle/>
        <a:p>
          <a:endParaRPr lang="zh-TW" altLang="en-US"/>
        </a:p>
      </dgm:t>
    </dgm:pt>
    <dgm:pt modelId="{2D3C1900-BF00-4D33-A0D3-B8329365F834}" type="pres">
      <dgm:prSet presAssocID="{1086FD49-EECA-48FB-8580-5B3793DAEA53}" presName="connectorText" presStyleLbl="sibTrans1D1" presStyleIdx="3" presStyleCnt="5"/>
      <dgm:spPr/>
      <dgm:t>
        <a:bodyPr/>
        <a:lstStyle/>
        <a:p>
          <a:endParaRPr lang="zh-TW" altLang="en-US"/>
        </a:p>
      </dgm:t>
    </dgm:pt>
    <dgm:pt modelId="{FE952C6B-5843-45FA-9358-71FACDF970CA}" type="pres">
      <dgm:prSet presAssocID="{14EA8ACF-FD8E-4BE2-B89E-D5E1C23A3DF9}" presName="node" presStyleLbl="node1" presStyleIdx="4" presStyleCnt="6">
        <dgm:presLayoutVars>
          <dgm:bulletEnabled val="1"/>
        </dgm:presLayoutVars>
      </dgm:prSet>
      <dgm:spPr/>
      <dgm:t>
        <a:bodyPr/>
        <a:lstStyle/>
        <a:p>
          <a:endParaRPr lang="zh-TW" altLang="en-US"/>
        </a:p>
      </dgm:t>
    </dgm:pt>
    <dgm:pt modelId="{A23ED058-198F-4B7B-9343-41FD6F56706F}" type="pres">
      <dgm:prSet presAssocID="{41AACF64-E198-4D20-8372-04DD5E34AFE0}" presName="sibTrans" presStyleLbl="sibTrans1D1" presStyleIdx="4" presStyleCnt="5"/>
      <dgm:spPr/>
      <dgm:t>
        <a:bodyPr/>
        <a:lstStyle/>
        <a:p>
          <a:endParaRPr lang="zh-TW" altLang="en-US"/>
        </a:p>
      </dgm:t>
    </dgm:pt>
    <dgm:pt modelId="{75436A66-C6B6-41DD-9B94-0231D44BF6BE}" type="pres">
      <dgm:prSet presAssocID="{41AACF64-E198-4D20-8372-04DD5E34AFE0}" presName="connectorText" presStyleLbl="sibTrans1D1" presStyleIdx="4" presStyleCnt="5"/>
      <dgm:spPr/>
      <dgm:t>
        <a:bodyPr/>
        <a:lstStyle/>
        <a:p>
          <a:endParaRPr lang="zh-TW" altLang="en-US"/>
        </a:p>
      </dgm:t>
    </dgm:pt>
    <dgm:pt modelId="{90A3968D-ABDD-44BA-A43F-A8D0380DC47D}" type="pres">
      <dgm:prSet presAssocID="{BFB246F6-3DC2-414D-B74A-196C0A23D2EB}" presName="node" presStyleLbl="node1" presStyleIdx="5" presStyleCnt="6">
        <dgm:presLayoutVars>
          <dgm:bulletEnabled val="1"/>
        </dgm:presLayoutVars>
      </dgm:prSet>
      <dgm:spPr/>
      <dgm:t>
        <a:bodyPr/>
        <a:lstStyle/>
        <a:p>
          <a:endParaRPr lang="zh-TW" altLang="en-US"/>
        </a:p>
      </dgm:t>
    </dgm:pt>
  </dgm:ptLst>
  <dgm:cxnLst>
    <dgm:cxn modelId="{F4CCECE8-0504-42BC-B8F7-412E6F3D5E50}" type="presOf" srcId="{1D9721DF-7971-4B93-8ABB-C74F5D88EF1B}" destId="{0610CE04-2392-4776-93F8-445277264AAE}" srcOrd="0" destOrd="0" presId="urn:microsoft.com/office/officeart/2005/8/layout/bProcess3"/>
    <dgm:cxn modelId="{E62F2E3A-E818-43EC-B1BF-18C46428F315}" srcId="{01C8F84D-0963-45EC-ABFE-AADD93FF4F2B}" destId="{DC3A315D-F462-4167-A9B4-35C3A0FB2FC0}" srcOrd="2" destOrd="0" parTransId="{FD268023-7347-42E2-B00A-1D08C51717E9}" sibTransId="{2B380F2B-72A7-441D-996A-AE296B429DC4}"/>
    <dgm:cxn modelId="{62137C09-F19A-45D2-ABCA-99CCDA799E5D}" type="presOf" srcId="{14EA8ACF-FD8E-4BE2-B89E-D5E1C23A3DF9}" destId="{FE952C6B-5843-45FA-9358-71FACDF970CA}" srcOrd="0" destOrd="0" presId="urn:microsoft.com/office/officeart/2005/8/layout/bProcess3"/>
    <dgm:cxn modelId="{CB61B48D-2F07-4984-BDD8-479EB5E5175A}" type="presOf" srcId="{41AACF64-E198-4D20-8372-04DD5E34AFE0}" destId="{75436A66-C6B6-41DD-9B94-0231D44BF6BE}" srcOrd="1" destOrd="0" presId="urn:microsoft.com/office/officeart/2005/8/layout/bProcess3"/>
    <dgm:cxn modelId="{DE52A937-F64C-4310-91BA-20158C0D85C3}" type="presOf" srcId="{DC3A315D-F462-4167-A9B4-35C3A0FB2FC0}" destId="{9027424D-8697-4D6D-ADE7-77AA15F965FF}" srcOrd="0" destOrd="0" presId="urn:microsoft.com/office/officeart/2005/8/layout/bProcess3"/>
    <dgm:cxn modelId="{D7C9601B-174A-4075-8249-970EFB5F2907}" type="presOf" srcId="{2B380F2B-72A7-441D-996A-AE296B429DC4}" destId="{4C107F40-72D0-47EF-B33C-761D657C6F74}" srcOrd="0" destOrd="0" presId="urn:microsoft.com/office/officeart/2005/8/layout/bProcess3"/>
    <dgm:cxn modelId="{321A10DE-6712-4C20-9BCF-29DEB458B29F}" srcId="{01C8F84D-0963-45EC-ABFE-AADD93FF4F2B}" destId="{BFB246F6-3DC2-414D-B74A-196C0A23D2EB}" srcOrd="5" destOrd="0" parTransId="{DC37792D-B582-4FF4-92C9-CD9801899C68}" sibTransId="{577932F3-513C-4FB2-976F-9E9824EE8E8B}"/>
    <dgm:cxn modelId="{CC04AF84-9AF2-4E6A-B2AA-5C892B50F40B}" type="presOf" srcId="{1086FD49-EECA-48FB-8580-5B3793DAEA53}" destId="{2D3C1900-BF00-4D33-A0D3-B8329365F834}" srcOrd="1" destOrd="0" presId="urn:microsoft.com/office/officeart/2005/8/layout/bProcess3"/>
    <dgm:cxn modelId="{1CF6B8B8-9C68-4C60-B571-3A847BAA6527}" type="presOf" srcId="{41AACF64-E198-4D20-8372-04DD5E34AFE0}" destId="{A23ED058-198F-4B7B-9343-41FD6F56706F}" srcOrd="0" destOrd="0" presId="urn:microsoft.com/office/officeart/2005/8/layout/bProcess3"/>
    <dgm:cxn modelId="{BBE8D37D-82C1-492C-8080-56CD92D615D8}" type="presOf" srcId="{5FADDFDE-6AA4-4C24-8EA3-B7E49D0671C5}" destId="{BA91BD5C-196E-4E40-868D-F87A73144589}" srcOrd="0" destOrd="0" presId="urn:microsoft.com/office/officeart/2005/8/layout/bProcess3"/>
    <dgm:cxn modelId="{B08CDF9D-D40D-4581-8F96-0E752D71BA7E}" srcId="{01C8F84D-0963-45EC-ABFE-AADD93FF4F2B}" destId="{5FADDFDE-6AA4-4C24-8EA3-B7E49D0671C5}" srcOrd="3" destOrd="0" parTransId="{C785C5C5-EE23-4A8F-9E5B-14EB70C67F5F}" sibTransId="{1086FD49-EECA-48FB-8580-5B3793DAEA53}"/>
    <dgm:cxn modelId="{24CC5B6B-7B58-4468-AEC1-E2F135C8B8F0}" srcId="{01C8F84D-0963-45EC-ABFE-AADD93FF4F2B}" destId="{277173D2-8BB2-4031-96EC-91016F12BDC4}" srcOrd="1" destOrd="0" parTransId="{378C22C2-C8A9-40E6-BCCD-4587DCA9BFD4}" sibTransId="{1D9721DF-7971-4B93-8ABB-C74F5D88EF1B}"/>
    <dgm:cxn modelId="{4F6B4E6E-3E02-4BD7-827B-22F87463022A}" type="presOf" srcId="{CE4A955A-BB12-47F7-9CFA-35C5F0040AA5}" destId="{F4676423-A75D-4F3B-874D-8C11D1D5E38F}" srcOrd="0" destOrd="0" presId="urn:microsoft.com/office/officeart/2005/8/layout/bProcess3"/>
    <dgm:cxn modelId="{DB01D571-6C1A-49C2-AC16-CC99F98F0B6B}" srcId="{01C8F84D-0963-45EC-ABFE-AADD93FF4F2B}" destId="{14EA8ACF-FD8E-4BE2-B89E-D5E1C23A3DF9}" srcOrd="4" destOrd="0" parTransId="{7D23AE3D-B766-4D1E-9852-477A2036F126}" sibTransId="{41AACF64-E198-4D20-8372-04DD5E34AFE0}"/>
    <dgm:cxn modelId="{12620561-A119-41B9-AA4E-33EAC945842C}" type="presOf" srcId="{1D9721DF-7971-4B93-8ABB-C74F5D88EF1B}" destId="{E6B59F00-EFF8-4617-A53A-13DF064EB117}" srcOrd="1" destOrd="0" presId="urn:microsoft.com/office/officeart/2005/8/layout/bProcess3"/>
    <dgm:cxn modelId="{7431C977-7CA2-4BBF-BC87-FDF216196D1C}" type="presOf" srcId="{68706496-812C-4960-BCCF-43AA95EB3A34}" destId="{8AE08072-C3D0-4971-A3D1-87B4D2F85E9D}" srcOrd="0" destOrd="0" presId="urn:microsoft.com/office/officeart/2005/8/layout/bProcess3"/>
    <dgm:cxn modelId="{99604391-4600-40CA-8325-0D22DEB89D5F}" type="presOf" srcId="{1086FD49-EECA-48FB-8580-5B3793DAEA53}" destId="{14A14447-C8A4-4124-BAD2-8CAEBE95A8BF}" srcOrd="0" destOrd="0" presId="urn:microsoft.com/office/officeart/2005/8/layout/bProcess3"/>
    <dgm:cxn modelId="{0FE73354-9A27-4F9C-A649-D00B88A6C2F3}" type="presOf" srcId="{01C8F84D-0963-45EC-ABFE-AADD93FF4F2B}" destId="{3383EBE8-77D2-4117-B219-C0C570A4A9F4}" srcOrd="0" destOrd="0" presId="urn:microsoft.com/office/officeart/2005/8/layout/bProcess3"/>
    <dgm:cxn modelId="{51F955FB-3462-4674-8B53-239E8D015C7F}" type="presOf" srcId="{BFB246F6-3DC2-414D-B74A-196C0A23D2EB}" destId="{90A3968D-ABDD-44BA-A43F-A8D0380DC47D}" srcOrd="0" destOrd="0" presId="urn:microsoft.com/office/officeart/2005/8/layout/bProcess3"/>
    <dgm:cxn modelId="{985E8148-A5BB-479D-8A27-258434751151}" type="presOf" srcId="{2B380F2B-72A7-441D-996A-AE296B429DC4}" destId="{B600CB31-08AD-4E41-8F21-40A72D7B02B4}" srcOrd="1" destOrd="0" presId="urn:microsoft.com/office/officeart/2005/8/layout/bProcess3"/>
    <dgm:cxn modelId="{0B616BF2-3D97-4F6E-A47D-CE46FF3CD228}" srcId="{01C8F84D-0963-45EC-ABFE-AADD93FF4F2B}" destId="{68706496-812C-4960-BCCF-43AA95EB3A34}" srcOrd="0" destOrd="0" parTransId="{16842072-DB46-4E56-BED1-D856CC08BAAE}" sibTransId="{CE4A955A-BB12-47F7-9CFA-35C5F0040AA5}"/>
    <dgm:cxn modelId="{A38AA9B8-C8AB-4567-A24B-D4137AD64BB3}" type="presOf" srcId="{CE4A955A-BB12-47F7-9CFA-35C5F0040AA5}" destId="{B767CB5C-6C1D-487A-85A6-498DFC6C49F7}" srcOrd="1" destOrd="0" presId="urn:microsoft.com/office/officeart/2005/8/layout/bProcess3"/>
    <dgm:cxn modelId="{3DDC3A8B-5CA1-4725-9B9F-88A255941E5A}" type="presOf" srcId="{277173D2-8BB2-4031-96EC-91016F12BDC4}" destId="{5BB7B3AE-2F19-4421-848C-ED6800890E01}" srcOrd="0" destOrd="0" presId="urn:microsoft.com/office/officeart/2005/8/layout/bProcess3"/>
    <dgm:cxn modelId="{756FE7F8-EB23-42BD-9764-61E7C3C44C2A}" type="presParOf" srcId="{3383EBE8-77D2-4117-B219-C0C570A4A9F4}" destId="{8AE08072-C3D0-4971-A3D1-87B4D2F85E9D}" srcOrd="0" destOrd="0" presId="urn:microsoft.com/office/officeart/2005/8/layout/bProcess3"/>
    <dgm:cxn modelId="{E71117C5-F422-4E8B-B5EB-979CA1713D41}" type="presParOf" srcId="{3383EBE8-77D2-4117-B219-C0C570A4A9F4}" destId="{F4676423-A75D-4F3B-874D-8C11D1D5E38F}" srcOrd="1" destOrd="0" presId="urn:microsoft.com/office/officeart/2005/8/layout/bProcess3"/>
    <dgm:cxn modelId="{5B4ADE62-EBFD-46F1-AD00-A208883A390B}" type="presParOf" srcId="{F4676423-A75D-4F3B-874D-8C11D1D5E38F}" destId="{B767CB5C-6C1D-487A-85A6-498DFC6C49F7}" srcOrd="0" destOrd="0" presId="urn:microsoft.com/office/officeart/2005/8/layout/bProcess3"/>
    <dgm:cxn modelId="{1681EB81-198D-4DAF-BEAB-664106DC61E0}" type="presParOf" srcId="{3383EBE8-77D2-4117-B219-C0C570A4A9F4}" destId="{5BB7B3AE-2F19-4421-848C-ED6800890E01}" srcOrd="2" destOrd="0" presId="urn:microsoft.com/office/officeart/2005/8/layout/bProcess3"/>
    <dgm:cxn modelId="{D9EB59C4-B290-43B4-A13D-8A77688F2331}" type="presParOf" srcId="{3383EBE8-77D2-4117-B219-C0C570A4A9F4}" destId="{0610CE04-2392-4776-93F8-445277264AAE}" srcOrd="3" destOrd="0" presId="urn:microsoft.com/office/officeart/2005/8/layout/bProcess3"/>
    <dgm:cxn modelId="{E477FFE5-4E5A-4418-BDF2-60C3E24A5B6E}" type="presParOf" srcId="{0610CE04-2392-4776-93F8-445277264AAE}" destId="{E6B59F00-EFF8-4617-A53A-13DF064EB117}" srcOrd="0" destOrd="0" presId="urn:microsoft.com/office/officeart/2005/8/layout/bProcess3"/>
    <dgm:cxn modelId="{5E19985A-10F4-4F52-A36E-3F25FDA0F1D6}" type="presParOf" srcId="{3383EBE8-77D2-4117-B219-C0C570A4A9F4}" destId="{9027424D-8697-4D6D-ADE7-77AA15F965FF}" srcOrd="4" destOrd="0" presId="urn:microsoft.com/office/officeart/2005/8/layout/bProcess3"/>
    <dgm:cxn modelId="{832BFE28-7A36-4076-923E-1EB3BF99E21C}" type="presParOf" srcId="{3383EBE8-77D2-4117-B219-C0C570A4A9F4}" destId="{4C107F40-72D0-47EF-B33C-761D657C6F74}" srcOrd="5" destOrd="0" presId="urn:microsoft.com/office/officeart/2005/8/layout/bProcess3"/>
    <dgm:cxn modelId="{25D9097A-6A5D-4FBC-B55A-AEB5B08B82CB}" type="presParOf" srcId="{4C107F40-72D0-47EF-B33C-761D657C6F74}" destId="{B600CB31-08AD-4E41-8F21-40A72D7B02B4}" srcOrd="0" destOrd="0" presId="urn:microsoft.com/office/officeart/2005/8/layout/bProcess3"/>
    <dgm:cxn modelId="{6AFA422F-43F7-41BC-8190-0FDFB26130FF}" type="presParOf" srcId="{3383EBE8-77D2-4117-B219-C0C570A4A9F4}" destId="{BA91BD5C-196E-4E40-868D-F87A73144589}" srcOrd="6" destOrd="0" presId="urn:microsoft.com/office/officeart/2005/8/layout/bProcess3"/>
    <dgm:cxn modelId="{F3E66739-BB74-4100-9787-C17CBA890AE8}" type="presParOf" srcId="{3383EBE8-77D2-4117-B219-C0C570A4A9F4}" destId="{14A14447-C8A4-4124-BAD2-8CAEBE95A8BF}" srcOrd="7" destOrd="0" presId="urn:microsoft.com/office/officeart/2005/8/layout/bProcess3"/>
    <dgm:cxn modelId="{980DD396-AEC5-45B0-B334-D88305291886}" type="presParOf" srcId="{14A14447-C8A4-4124-BAD2-8CAEBE95A8BF}" destId="{2D3C1900-BF00-4D33-A0D3-B8329365F834}" srcOrd="0" destOrd="0" presId="urn:microsoft.com/office/officeart/2005/8/layout/bProcess3"/>
    <dgm:cxn modelId="{B46BE70E-6F4C-4F8E-9949-B923DD4E1BF9}" type="presParOf" srcId="{3383EBE8-77D2-4117-B219-C0C570A4A9F4}" destId="{FE952C6B-5843-45FA-9358-71FACDF970CA}" srcOrd="8" destOrd="0" presId="urn:microsoft.com/office/officeart/2005/8/layout/bProcess3"/>
    <dgm:cxn modelId="{A5183D0C-B1F4-4D27-B324-D8D118B0E82E}" type="presParOf" srcId="{3383EBE8-77D2-4117-B219-C0C570A4A9F4}" destId="{A23ED058-198F-4B7B-9343-41FD6F56706F}" srcOrd="9" destOrd="0" presId="urn:microsoft.com/office/officeart/2005/8/layout/bProcess3"/>
    <dgm:cxn modelId="{4402E58C-4D76-47C7-B2DF-940708C73401}" type="presParOf" srcId="{A23ED058-198F-4B7B-9343-41FD6F56706F}" destId="{75436A66-C6B6-41DD-9B94-0231D44BF6BE}" srcOrd="0" destOrd="0" presId="urn:microsoft.com/office/officeart/2005/8/layout/bProcess3"/>
    <dgm:cxn modelId="{004405BF-E0F8-4F9A-84B2-44294C0659FC}" type="presParOf" srcId="{3383EBE8-77D2-4117-B219-C0C570A4A9F4}" destId="{90A3968D-ABDD-44BA-A43F-A8D0380DC47D}" srcOrd="1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676423-A75D-4F3B-874D-8C11D1D5E38F}">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0" kern="1200"/>
        </a:p>
      </dsp:txBody>
      <dsp:txXfrm>
        <a:off x="2623511" y="1274687"/>
        <a:ext cx="27310" cy="5462"/>
      </dsp:txXfrm>
    </dsp:sp>
    <dsp:sp modelId="{8AE08072-C3D0-4971-A3D1-87B4D2F85E9D}">
      <dsp:nvSpPr>
        <dsp:cNvPr id="0" name=""/>
        <dsp:cNvSpPr/>
      </dsp:nvSpPr>
      <dsp:spPr>
        <a:xfrm>
          <a:off x="6308"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t>決定主題</a:t>
          </a:r>
          <a:endParaRPr lang="zh-TW" altLang="en-US" sz="3000" kern="1200" dirty="0"/>
        </a:p>
      </dsp:txBody>
      <dsp:txXfrm>
        <a:off x="6308" y="564963"/>
        <a:ext cx="2374850" cy="1424910"/>
      </dsp:txXfrm>
    </dsp:sp>
    <dsp:sp modelId="{0610CE04-2392-4776-93F8-445277264AAE}">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544577" y="1274687"/>
        <a:ext cx="27310" cy="5462"/>
      </dsp:txXfrm>
    </dsp:sp>
    <dsp:sp modelId="{5BB7B3AE-2F19-4421-848C-ED6800890E01}">
      <dsp:nvSpPr>
        <dsp:cNvPr id="0" name=""/>
        <dsp:cNvSpPr/>
      </dsp:nvSpPr>
      <dsp:spPr>
        <a:xfrm>
          <a:off x="2927374"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t>擬定研究方法</a:t>
          </a:r>
          <a:endParaRPr lang="zh-TW" altLang="en-US" sz="3000" kern="1200" dirty="0"/>
        </a:p>
      </dsp:txBody>
      <dsp:txXfrm>
        <a:off x="2927374" y="564963"/>
        <a:ext cx="2374850" cy="1424910"/>
      </dsp:txXfrm>
    </dsp:sp>
    <dsp:sp modelId="{4C107F40-72D0-47EF-B33C-761D657C6F74}">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968109" y="2243150"/>
        <a:ext cx="293380" cy="5462"/>
      </dsp:txXfrm>
    </dsp:sp>
    <dsp:sp modelId="{9027424D-8697-4D6D-ADE7-77AA15F965FF}">
      <dsp:nvSpPr>
        <dsp:cNvPr id="0" name=""/>
        <dsp:cNvSpPr/>
      </dsp:nvSpPr>
      <dsp:spPr>
        <a:xfrm>
          <a:off x="5848440"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t>蒐集資料</a:t>
          </a:r>
          <a:endParaRPr lang="en-US" altLang="zh-TW" sz="3000" kern="1200" dirty="0" smtClean="0"/>
        </a:p>
        <a:p>
          <a:pPr lvl="0" algn="ctr" defTabSz="1333500">
            <a:lnSpc>
              <a:spcPct val="90000"/>
            </a:lnSpc>
            <a:spcBef>
              <a:spcPct val="0"/>
            </a:spcBef>
            <a:spcAft>
              <a:spcPct val="35000"/>
            </a:spcAft>
          </a:pPr>
          <a:r>
            <a:rPr lang="en-US" altLang="zh-TW" sz="1800" kern="1200" dirty="0" smtClean="0"/>
            <a:t>(</a:t>
          </a:r>
          <a:r>
            <a:rPr lang="zh-TW" altLang="en-US" sz="1800" kern="1200" dirty="0" smtClean="0"/>
            <a:t>網站、書籍、採訪</a:t>
          </a:r>
          <a:r>
            <a:rPr lang="en-US" altLang="zh-TW" sz="1800" kern="1200" dirty="0" smtClean="0"/>
            <a:t>)</a:t>
          </a:r>
          <a:endParaRPr lang="zh-TW" altLang="en-US" sz="1800" kern="1200" dirty="0"/>
        </a:p>
      </dsp:txBody>
      <dsp:txXfrm>
        <a:off x="5848440" y="564963"/>
        <a:ext cx="2374850" cy="1424910"/>
      </dsp:txXfrm>
    </dsp:sp>
    <dsp:sp modelId="{14A14447-C8A4-4124-BAD2-8CAEBE95A8BF}">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623511" y="3245813"/>
        <a:ext cx="27310" cy="5462"/>
      </dsp:txXfrm>
    </dsp:sp>
    <dsp:sp modelId="{BA91BD5C-196E-4E40-868D-F87A73144589}">
      <dsp:nvSpPr>
        <dsp:cNvPr id="0" name=""/>
        <dsp:cNvSpPr/>
      </dsp:nvSpPr>
      <dsp:spPr>
        <a:xfrm>
          <a:off x="6308"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t>製作問卷</a:t>
          </a:r>
          <a:endParaRPr lang="zh-TW" altLang="en-US" sz="3000" kern="1200" dirty="0"/>
        </a:p>
      </dsp:txBody>
      <dsp:txXfrm>
        <a:off x="6308" y="2536089"/>
        <a:ext cx="2374850" cy="1424910"/>
      </dsp:txXfrm>
    </dsp:sp>
    <dsp:sp modelId="{A23ED058-198F-4B7B-9343-41FD6F56706F}">
      <dsp:nvSpPr>
        <dsp:cNvPr id="0" name=""/>
        <dsp:cNvSpPr/>
      </dsp:nvSpPr>
      <dsp:spPr>
        <a:xfrm>
          <a:off x="5300425" y="3202824"/>
          <a:ext cx="515615" cy="91440"/>
        </a:xfrm>
        <a:custGeom>
          <a:avLst/>
          <a:gdLst/>
          <a:ahLst/>
          <a:cxnLst/>
          <a:rect l="0" t="0" r="0" b="0"/>
          <a:pathLst>
            <a:path>
              <a:moveTo>
                <a:pt x="0" y="45720"/>
              </a:moveTo>
              <a:lnTo>
                <a:pt x="515615"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544577" y="3245813"/>
        <a:ext cx="27310" cy="5462"/>
      </dsp:txXfrm>
    </dsp:sp>
    <dsp:sp modelId="{FE952C6B-5843-45FA-9358-71FACDF970CA}">
      <dsp:nvSpPr>
        <dsp:cNvPr id="0" name=""/>
        <dsp:cNvSpPr/>
      </dsp:nvSpPr>
      <dsp:spPr>
        <a:xfrm>
          <a:off x="2927374"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t>回收並分析問卷資料</a:t>
          </a:r>
          <a:endParaRPr lang="zh-TW" altLang="en-US" sz="3000" kern="1200" dirty="0"/>
        </a:p>
      </dsp:txBody>
      <dsp:txXfrm>
        <a:off x="2927374" y="2536089"/>
        <a:ext cx="2374850" cy="1424910"/>
      </dsp:txXfrm>
    </dsp:sp>
    <dsp:sp modelId="{90A3968D-ABDD-44BA-A43F-A8D0380DC47D}">
      <dsp:nvSpPr>
        <dsp:cNvPr id="0" name=""/>
        <dsp:cNvSpPr/>
      </dsp:nvSpPr>
      <dsp:spPr>
        <a:xfrm>
          <a:off x="5848440"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t>製作研究報告</a:t>
          </a:r>
          <a:endParaRPr lang="zh-TW" altLang="en-US" sz="3000" kern="1200" dirty="0"/>
        </a:p>
      </dsp:txBody>
      <dsp:txXfrm>
        <a:off x="5848440" y="2536089"/>
        <a:ext cx="2374850" cy="14249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50B2E-2316-45CD-AD76-ACE0C072C2F4}" type="datetimeFigureOut">
              <a:rPr lang="zh-TW" altLang="en-US" smtClean="0"/>
              <a:pPr/>
              <a:t>2018/10/31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713978-2992-400F-BC4A-2FDC4265AC48}" type="slidenum">
              <a:rPr lang="zh-TW" altLang="en-US" smtClean="0"/>
              <a:pPr/>
              <a:t>‹#›</a:t>
            </a:fld>
            <a:endParaRPr lang="zh-TW" altLang="en-US"/>
          </a:p>
        </p:txBody>
      </p:sp>
    </p:spTree>
    <p:extLst>
      <p:ext uri="{BB962C8B-B14F-4D97-AF65-F5344CB8AC3E}">
        <p14:creationId xmlns:p14="http://schemas.microsoft.com/office/powerpoint/2010/main" xmlns="" val="221539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 花岡山遺址文物特展是花蓮縣第一次完整呈現在地史前文物的展覽，花蓮港街的常民生活與興衰過程、日治時期外來物質文化的消費模式與社會歷史情境，，年代最早的展出文物是距今約</a:t>
            </a:r>
            <a:r>
              <a:rPr lang="en-US" altLang="zh-TW" dirty="0" smtClean="0"/>
              <a:t>4500</a:t>
            </a:r>
            <a:r>
              <a:rPr lang="zh-TW" altLang="en-US" dirty="0" smtClean="0"/>
              <a:t>年新石器時代中期東部繩紋陶文化遺物，最晚的是約</a:t>
            </a:r>
            <a:r>
              <a:rPr lang="en-US" altLang="zh-TW" dirty="0" smtClean="0"/>
              <a:t>60</a:t>
            </a:r>
            <a:r>
              <a:rPr lang="zh-TW" altLang="en-US" dirty="0" smtClean="0"/>
              <a:t>年前日治時期在台日人所遺留的生活器物，展出的人類生活遺物見證了</a:t>
            </a:r>
            <a:r>
              <a:rPr lang="en-US" altLang="zh-TW" dirty="0" smtClean="0"/>
              <a:t>5000</a:t>
            </a:r>
            <a:r>
              <a:rPr lang="zh-TW" altLang="en-US" dirty="0" smtClean="0"/>
              <a:t>年來，發生在花崗山這個獨特「活沙丘」的故事，不同時期的人類在這個沙丘上留下他們生活的痕跡，考古學家利用先進的科學技術與自身的智慧結合，為我們解開史前人類生存的非文字密碼，來到展場有如通過時間的甬道，讓我們體會到古人在這塊土地上生存的智慧。</a:t>
            </a:r>
          </a:p>
          <a:p>
            <a:endParaRPr lang="zh-TW" altLang="en-US" dirty="0" smtClean="0"/>
          </a:p>
          <a:p>
            <a:r>
              <a:rPr lang="zh-TW" altLang="en-US" dirty="0" smtClean="0"/>
              <a:t> </a:t>
            </a:r>
          </a:p>
          <a:p>
            <a:r>
              <a:rPr lang="en-US" altLang="zh-TW" dirty="0" smtClean="0"/>
              <a:t>2008</a:t>
            </a:r>
            <a:r>
              <a:rPr lang="zh-TW" altLang="en-US" dirty="0" smtClean="0"/>
              <a:t>年至</a:t>
            </a:r>
            <a:r>
              <a:rPr lang="en-US" altLang="zh-TW" dirty="0" smtClean="0"/>
              <a:t>2012</a:t>
            </a:r>
            <a:r>
              <a:rPr lang="zh-TW" altLang="en-US" dirty="0" smtClean="0"/>
              <a:t>年中研院研究員劉益昌先生等主持的考古團隊搶救發掘花崗國中新建校舍基地，出土生活遺物數十萬件文化遺物並有豐富的生活遺跡，顯示遺址文化遺留極為豐富多樣，考古團隊特別從眾多的遺物之中挑選出，完整且具代表性的文化遺物展示，以時間的脈絡為縱軸，涵蓋新石器時代、金屬器時期、日治時期三個不同時期文化體系，是一個瞭解人類文化發展進程與環境互動關係，是難得一見重量級的文化饗宴。</a:t>
            </a:r>
          </a:p>
          <a:p>
            <a:r>
              <a:rPr lang="zh-TW" altLang="en-US" dirty="0" smtClean="0"/>
              <a:t> </a:t>
            </a:r>
          </a:p>
          <a:p>
            <a:r>
              <a:rPr lang="zh-TW" altLang="en-US" dirty="0" smtClean="0"/>
              <a:t>歡迎鄉親於 </a:t>
            </a:r>
            <a:r>
              <a:rPr lang="en-US" altLang="zh-TW" dirty="0" smtClean="0"/>
              <a:t>9</a:t>
            </a:r>
            <a:r>
              <a:rPr lang="zh-TW" altLang="en-US" dirty="0" smtClean="0"/>
              <a:t>月</a:t>
            </a:r>
            <a:r>
              <a:rPr lang="en-US" altLang="zh-TW" dirty="0" smtClean="0"/>
              <a:t>14</a:t>
            </a:r>
            <a:r>
              <a:rPr lang="zh-TW" altLang="en-US" dirty="0" smtClean="0"/>
              <a:t>日～</a:t>
            </a:r>
            <a:r>
              <a:rPr lang="en-US" altLang="zh-TW" dirty="0" smtClean="0"/>
              <a:t>11</a:t>
            </a:r>
            <a:r>
              <a:rPr lang="zh-TW" altLang="en-US" dirty="0" smtClean="0"/>
              <a:t>月</a:t>
            </a:r>
            <a:r>
              <a:rPr lang="en-US" altLang="zh-TW" dirty="0" smtClean="0"/>
              <a:t>10</a:t>
            </a:r>
            <a:r>
              <a:rPr lang="zh-TW" altLang="en-US" dirty="0" smtClean="0"/>
              <a:t>日 在 花蓮鐵道文化園區二館 見證涵蓋日治時期、金屬器時期、新石器時代等不同階段的文化體系。</a:t>
            </a:r>
          </a:p>
          <a:p>
            <a:endParaRPr lang="zh-TW" altLang="en-US" dirty="0"/>
          </a:p>
        </p:txBody>
      </p:sp>
      <p:sp>
        <p:nvSpPr>
          <p:cNvPr id="4" name="投影片編號版面配置區 3"/>
          <p:cNvSpPr>
            <a:spLocks noGrp="1"/>
          </p:cNvSpPr>
          <p:nvPr>
            <p:ph type="sldNum" sz="quarter" idx="10"/>
          </p:nvPr>
        </p:nvSpPr>
        <p:spPr/>
        <p:txBody>
          <a:bodyPr/>
          <a:lstStyle/>
          <a:p>
            <a:fld id="{20713978-2992-400F-BC4A-2FDC4265AC48}" type="slidenum">
              <a:rPr lang="zh-TW" altLang="en-US" smtClean="0"/>
              <a:pPr/>
              <a:t>8</a:t>
            </a:fld>
            <a:endParaRPr lang="zh-TW" altLang="en-US"/>
          </a:p>
        </p:txBody>
      </p:sp>
    </p:spTree>
    <p:extLst>
      <p:ext uri="{BB962C8B-B14F-4D97-AF65-F5344CB8AC3E}">
        <p14:creationId xmlns:p14="http://schemas.microsoft.com/office/powerpoint/2010/main" xmlns="" val="242172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請問你是否知道花崗山遺址。</a:t>
            </a:r>
            <a:r>
              <a:rPr lang="en-US" altLang="zh-TW" dirty="0" smtClean="0"/>
              <a:t>2.</a:t>
            </a:r>
            <a:r>
              <a:rPr lang="zh-TW" altLang="en-US" dirty="0" smtClean="0"/>
              <a:t>請問您是透過何種方式得知花崗山遺址</a:t>
            </a:r>
            <a:r>
              <a:rPr lang="en-US" altLang="zh-TW" dirty="0" smtClean="0"/>
              <a:t>?3. </a:t>
            </a:r>
            <a:r>
              <a:rPr lang="zh-TW" altLang="en-US" dirty="0" smtClean="0"/>
              <a:t>如果有花崗山遺址文物特展，您是否會蒞臨</a:t>
            </a:r>
            <a:r>
              <a:rPr lang="en-US" altLang="zh-TW" dirty="0" smtClean="0"/>
              <a:t>? 4.</a:t>
            </a:r>
            <a:r>
              <a:rPr lang="zh-TW" altLang="en-US" dirty="0" smtClean="0"/>
              <a:t>請問您會想要更深入的了解花崗山遺址嗎</a:t>
            </a:r>
            <a:r>
              <a:rPr lang="en-US" altLang="zh-TW" dirty="0" smtClean="0"/>
              <a:t>?5. </a:t>
            </a:r>
            <a:r>
              <a:rPr lang="zh-TW" altLang="en-US" dirty="0" smtClean="0"/>
              <a:t>請問您是否知道花崗山遺址有出土那些文物</a:t>
            </a:r>
            <a:r>
              <a:rPr lang="en-US" altLang="zh-TW" dirty="0" smtClean="0"/>
              <a:t>? 6.</a:t>
            </a:r>
            <a:r>
              <a:rPr lang="zh-TW" altLang="en-US" dirty="0" smtClean="0"/>
              <a:t>請問您覺得了解花崗山遺址對您有甚麼幫助請問您對花崗山遺址的想法是甚麼</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20713978-2992-400F-BC4A-2FDC4265AC48}" type="slidenum">
              <a:rPr lang="zh-TW" altLang="en-US" smtClean="0"/>
              <a:pPr/>
              <a:t>11</a:t>
            </a:fld>
            <a:endParaRPr lang="zh-TW" altLang="en-US"/>
          </a:p>
        </p:txBody>
      </p:sp>
    </p:spTree>
    <p:extLst>
      <p:ext uri="{BB962C8B-B14F-4D97-AF65-F5344CB8AC3E}">
        <p14:creationId xmlns:p14="http://schemas.microsoft.com/office/powerpoint/2010/main" xmlns="" val="379349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花岡山遺址涵蓋</a:t>
            </a:r>
            <a:r>
              <a:rPr lang="en-US" altLang="zh-TW" dirty="0" smtClean="0"/>
              <a:t>6</a:t>
            </a:r>
            <a:r>
              <a:rPr lang="zh-TW" altLang="en-US" dirty="0" smtClean="0"/>
              <a:t>個文化層，出土文物大多是石器及陶器。當時人類製作器物的技術高超，相當倚重海洋資源，也利用大量中央山脈的石、玉材來製造器物。遺址的文物也能看出日治時期花岡山已被開發。</a:t>
            </a:r>
          </a:p>
          <a:p>
            <a:r>
              <a:rPr lang="zh-TW" altLang="en-US" dirty="0" smtClean="0"/>
              <a:t>我們收回的問卷中，有</a:t>
            </a:r>
            <a:r>
              <a:rPr lang="en-US" altLang="zh-TW" dirty="0" smtClean="0"/>
              <a:t>70%</a:t>
            </a:r>
            <a:r>
              <a:rPr lang="zh-TW" altLang="en-US" dirty="0" smtClean="0"/>
              <a:t>的民眾之知道花岡山遺址的存在，表示民眾並不陌生，高達</a:t>
            </a:r>
            <a:r>
              <a:rPr lang="en-US" altLang="zh-TW" dirty="0" smtClean="0"/>
              <a:t>76.6%</a:t>
            </a:r>
            <a:r>
              <a:rPr lang="zh-TW" altLang="en-US" dirty="0" smtClean="0"/>
              <a:t>的民眾表示對花岡山遺址有興趣，希望政府或民間團體推動有關花岡山遺址的展覽或推廣活動，增加花岡山遺址的能見度。</a:t>
            </a:r>
          </a:p>
          <a:p>
            <a:endParaRPr lang="zh-TW" altLang="en-US" dirty="0"/>
          </a:p>
        </p:txBody>
      </p:sp>
      <p:sp>
        <p:nvSpPr>
          <p:cNvPr id="4" name="投影片編號版面配置區 3"/>
          <p:cNvSpPr>
            <a:spLocks noGrp="1"/>
          </p:cNvSpPr>
          <p:nvPr>
            <p:ph type="sldNum" sz="quarter" idx="10"/>
          </p:nvPr>
        </p:nvSpPr>
        <p:spPr/>
        <p:txBody>
          <a:bodyPr/>
          <a:lstStyle/>
          <a:p>
            <a:fld id="{20713978-2992-400F-BC4A-2FDC4265AC48}" type="slidenum">
              <a:rPr lang="zh-TW" altLang="en-US" smtClean="0"/>
              <a:pPr/>
              <a:t>18</a:t>
            </a:fld>
            <a:endParaRPr lang="zh-TW" altLang="en-US"/>
          </a:p>
        </p:txBody>
      </p:sp>
    </p:spTree>
    <p:extLst>
      <p:ext uri="{BB962C8B-B14F-4D97-AF65-F5344CB8AC3E}">
        <p14:creationId xmlns:p14="http://schemas.microsoft.com/office/powerpoint/2010/main" xmlns="" val="71281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花岡山遺址涵蓋</a:t>
            </a:r>
            <a:r>
              <a:rPr lang="en-US" altLang="zh-TW" sz="1200" kern="1200" dirty="0" smtClean="0">
                <a:solidFill>
                  <a:schemeClr val="tx1"/>
                </a:solidFill>
                <a:effectLst/>
                <a:latin typeface="+mn-lt"/>
                <a:ea typeface="+mn-ea"/>
                <a:cs typeface="+mn-cs"/>
              </a:rPr>
              <a:t> 6 </a:t>
            </a:r>
            <a:r>
              <a:rPr lang="zh-TW" altLang="zh-TW" sz="1200" kern="1200" dirty="0" smtClean="0">
                <a:solidFill>
                  <a:schemeClr val="tx1"/>
                </a:solidFill>
                <a:effectLst/>
                <a:latin typeface="+mn-lt"/>
                <a:ea typeface="+mn-ea"/>
                <a:cs typeface="+mn-cs"/>
              </a:rPr>
              <a:t>個文化層。從出土器物 中可以發現當時人類製作器物的技術高超，相當倚重海洋資源花岡山文化的紅彩陶傳承自新石器時代 中期的繩紋陶，盛行於新石器時代中後期，為主流陶群，</a:t>
            </a:r>
          </a:p>
          <a:p>
            <a:r>
              <a:rPr lang="zh-TW" altLang="en-US" dirty="0" smtClean="0"/>
              <a:t>他們製作器物的技術高超，但不重視身體裝飾。推測當時人類可能處於族群繁衍與器物製作技術之鼎盛期。</a:t>
            </a:r>
            <a:endParaRPr lang="en-US" altLang="zh-TW" dirty="0" smtClean="0"/>
          </a:p>
          <a:p>
            <a:r>
              <a:rPr lang="zh-TW" altLang="en-US" dirty="0" smtClean="0"/>
              <a:t>希望未來政府機關或民間單位能在學校、媒體多多宣傳、推廣花岡山遺址，讓更多人了解這花蓮的文化特色。就算已經成為歷史，他們的精神與智慧仍然值得我們學習！</a:t>
            </a:r>
            <a:endParaRPr lang="zh-TW" altLang="en-US" dirty="0"/>
          </a:p>
        </p:txBody>
      </p:sp>
      <p:sp>
        <p:nvSpPr>
          <p:cNvPr id="4" name="投影片編號版面配置區 3"/>
          <p:cNvSpPr>
            <a:spLocks noGrp="1"/>
          </p:cNvSpPr>
          <p:nvPr>
            <p:ph type="sldNum" sz="quarter" idx="10"/>
          </p:nvPr>
        </p:nvSpPr>
        <p:spPr/>
        <p:txBody>
          <a:bodyPr/>
          <a:lstStyle/>
          <a:p>
            <a:fld id="{20713978-2992-400F-BC4A-2FDC4265AC48}" type="slidenum">
              <a:rPr lang="zh-TW" altLang="en-US" smtClean="0"/>
              <a:pPr/>
              <a:t>19</a:t>
            </a:fld>
            <a:endParaRPr lang="zh-TW" altLang="en-US"/>
          </a:p>
        </p:txBody>
      </p:sp>
    </p:spTree>
    <p:extLst>
      <p:ext uri="{BB962C8B-B14F-4D97-AF65-F5344CB8AC3E}">
        <p14:creationId xmlns:p14="http://schemas.microsoft.com/office/powerpoint/2010/main" xmlns="" val="257201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7C5225-158B-4EC3-8F00-7BCB9051AB41}" type="slidenum">
              <a:rPr lang="zh-TW" altLang="en-US" smtClean="0"/>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CF51388-5ADE-4D06-A8AE-6B40094B729A}" type="datetimeFigureOut">
              <a:rPr lang="zh-TW" altLang="en-US" smtClean="0"/>
              <a:pPr/>
              <a:t>2018/10/31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7C5225-158B-4EC3-8F00-7BCB9051AB41}"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1CF51388-5ADE-4D06-A8AE-6B40094B729A}" type="datetimeFigureOut">
              <a:rPr lang="zh-TW" altLang="en-US" smtClean="0"/>
              <a:pPr/>
              <a:t>2018/10/31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D07C5225-158B-4EC3-8F00-7BCB9051AB4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hyperlink" Target="https://www.cna.com.tw/news/acul/201803270180.aspx" TargetMode="External"/><Relationship Id="rId3" Type="http://schemas.openxmlformats.org/officeDocument/2006/relationships/hyperlink" Target="http://www.beha.tcu.edu.tw/arch/HKS/index.htm" TargetMode="External"/><Relationship Id="rId7" Type="http://schemas.openxmlformats.org/officeDocument/2006/relationships/hyperlink" Target="https://cht.tw/x/f59ge" TargetMode="External"/><Relationship Id="rId2" Type="http://schemas.openxmlformats.org/officeDocument/2006/relationships/hyperlink" Target="https://www.google.com.tw/maps/@23.9768534,121.6140072,17z?hl=zh-TW" TargetMode="External"/><Relationship Id="rId1" Type="http://schemas.openxmlformats.org/officeDocument/2006/relationships/slideLayout" Target="../slideLayouts/slideLayout2.xml"/><Relationship Id="rId6" Type="http://schemas.openxmlformats.org/officeDocument/2006/relationships/hyperlink" Target="https://www.hccc.gov.tw/zh-tw/News/Detail/673" TargetMode="External"/><Relationship Id="rId5" Type="http://schemas.openxmlformats.org/officeDocument/2006/relationships/hyperlink" Target="https://news.housefun.com.tw/news/article/63273849149.html" TargetMode="External"/><Relationship Id="rId4" Type="http://schemas.openxmlformats.org/officeDocument/2006/relationships/hyperlink" Target="https://udn.com/news/story/7328/3213385" TargetMode="External"/><Relationship Id="rId9" Type="http://schemas.openxmlformats.org/officeDocument/2006/relationships/hyperlink" Target="https://www.youtube.com/watch?v=0SEdswxf1A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5400" b="1" dirty="0" smtClean="0"/>
              <a:t>花岡山遺址研究</a:t>
            </a:r>
            <a:endParaRPr lang="zh-TW" altLang="en-US" sz="5400" b="1" dirty="0"/>
          </a:p>
        </p:txBody>
      </p:sp>
      <p:sp>
        <p:nvSpPr>
          <p:cNvPr id="3" name="副標題 2"/>
          <p:cNvSpPr>
            <a:spLocks noGrp="1"/>
          </p:cNvSpPr>
          <p:nvPr>
            <p:ph type="subTitle" idx="1"/>
          </p:nvPr>
        </p:nvSpPr>
        <p:spPr>
          <a:xfrm>
            <a:off x="687716" y="2643182"/>
            <a:ext cx="7196652" cy="2153970"/>
          </a:xfrm>
        </p:spPr>
        <p:txBody>
          <a:bodyPr>
            <a:normAutofit/>
          </a:bodyPr>
          <a:lstStyle/>
          <a:p>
            <a:r>
              <a:rPr lang="zh-TW" altLang="en-US" dirty="0" smtClean="0">
                <a:solidFill>
                  <a:schemeClr val="bg2">
                    <a:lumMod val="50000"/>
                  </a:schemeClr>
                </a:solidFill>
              </a:rPr>
              <a:t> </a:t>
            </a:r>
            <a:endParaRPr lang="en-US" altLang="zh-TW" dirty="0" smtClean="0">
              <a:solidFill>
                <a:schemeClr val="bg2">
                  <a:lumMod val="50000"/>
                </a:schemeClr>
              </a:solidFill>
            </a:endParaRPr>
          </a:p>
          <a:p>
            <a:r>
              <a:rPr lang="zh-TW" altLang="en-US" b="1" dirty="0" smtClean="0">
                <a:solidFill>
                  <a:schemeClr val="bg2">
                    <a:lumMod val="25000"/>
                  </a:schemeClr>
                </a:solidFill>
              </a:rPr>
              <a:t>參賽</a:t>
            </a:r>
            <a:r>
              <a:rPr lang="zh-TW" altLang="en-US" b="1" dirty="0" smtClean="0">
                <a:solidFill>
                  <a:schemeClr val="bg2">
                    <a:lumMod val="25000"/>
                  </a:schemeClr>
                </a:solidFill>
              </a:rPr>
              <a:t>學生</a:t>
            </a:r>
            <a:r>
              <a:rPr lang="en-US" altLang="zh-TW" b="1" dirty="0" smtClean="0">
                <a:solidFill>
                  <a:schemeClr val="bg2">
                    <a:lumMod val="25000"/>
                  </a:schemeClr>
                </a:solidFill>
              </a:rPr>
              <a:t>:</a:t>
            </a:r>
            <a:r>
              <a:rPr lang="zh-TW" altLang="en-US" b="1" dirty="0" smtClean="0">
                <a:solidFill>
                  <a:schemeClr val="bg2">
                    <a:lumMod val="25000"/>
                  </a:schemeClr>
                </a:solidFill>
              </a:rPr>
              <a:t>張</a:t>
            </a:r>
            <a:r>
              <a:rPr lang="zh-TW" altLang="en-US" b="1" dirty="0" smtClean="0">
                <a:solidFill>
                  <a:schemeClr val="bg2">
                    <a:lumMod val="25000"/>
                  </a:schemeClr>
                </a:solidFill>
              </a:rPr>
              <a:t>庭</a:t>
            </a:r>
            <a:r>
              <a:rPr lang="zh-TW" altLang="en-US" b="1" dirty="0" smtClean="0">
                <a:solidFill>
                  <a:schemeClr val="bg2">
                    <a:lumMod val="25000"/>
                  </a:schemeClr>
                </a:solidFill>
              </a:rPr>
              <a:t>昊  </a:t>
            </a:r>
            <a:r>
              <a:rPr lang="zh-TW" altLang="en-US" b="1" dirty="0" smtClean="0">
                <a:solidFill>
                  <a:schemeClr val="bg2">
                    <a:lumMod val="25000"/>
                  </a:schemeClr>
                </a:solidFill>
              </a:rPr>
              <a:t>嚴</a:t>
            </a:r>
            <a:r>
              <a:rPr lang="zh-TW" altLang="en-US" b="1" dirty="0">
                <a:solidFill>
                  <a:schemeClr val="bg2">
                    <a:lumMod val="25000"/>
                  </a:schemeClr>
                </a:solidFill>
              </a:rPr>
              <a:t>得</a:t>
            </a:r>
            <a:r>
              <a:rPr lang="zh-TW" altLang="en-US" b="1" dirty="0" smtClean="0">
                <a:solidFill>
                  <a:schemeClr val="bg2">
                    <a:lumMod val="25000"/>
                  </a:schemeClr>
                </a:solidFill>
              </a:rPr>
              <a:t>愷  </a:t>
            </a:r>
            <a:r>
              <a:rPr lang="zh-TW" altLang="en-US" b="1" dirty="0">
                <a:solidFill>
                  <a:schemeClr val="bg2">
                    <a:lumMod val="25000"/>
                  </a:schemeClr>
                </a:solidFill>
              </a:rPr>
              <a:t>顧崇</a:t>
            </a:r>
            <a:r>
              <a:rPr lang="zh-TW" altLang="en-US" b="1" dirty="0" smtClean="0">
                <a:solidFill>
                  <a:schemeClr val="bg2">
                    <a:lumMod val="25000"/>
                  </a:schemeClr>
                </a:solidFill>
              </a:rPr>
              <a:t>懷</a:t>
            </a:r>
            <a:endParaRPr lang="en-US" altLang="zh-TW" b="1" dirty="0" smtClean="0">
              <a:solidFill>
                <a:schemeClr val="bg2">
                  <a:lumMod val="25000"/>
                </a:schemeClr>
              </a:solidFill>
            </a:endParaRPr>
          </a:p>
          <a:p>
            <a:r>
              <a:rPr lang="zh-TW" altLang="en-US" b="1" dirty="0" smtClean="0">
                <a:solidFill>
                  <a:schemeClr val="bg2">
                    <a:lumMod val="25000"/>
                  </a:schemeClr>
                </a:solidFill>
              </a:rPr>
              <a:t>指導</a:t>
            </a:r>
            <a:r>
              <a:rPr lang="zh-TW" altLang="en-US" b="1" dirty="0" smtClean="0">
                <a:solidFill>
                  <a:schemeClr val="bg2">
                    <a:lumMod val="25000"/>
                  </a:schemeClr>
                </a:solidFill>
              </a:rPr>
              <a:t>老師</a:t>
            </a:r>
            <a:r>
              <a:rPr lang="en-US" altLang="zh-TW" b="1" dirty="0" smtClean="0">
                <a:solidFill>
                  <a:schemeClr val="bg2">
                    <a:lumMod val="25000"/>
                  </a:schemeClr>
                </a:solidFill>
              </a:rPr>
              <a:t>:</a:t>
            </a:r>
            <a:r>
              <a:rPr lang="zh-TW" altLang="en-US" b="1" dirty="0" smtClean="0">
                <a:solidFill>
                  <a:schemeClr val="bg2">
                    <a:lumMod val="25000"/>
                  </a:schemeClr>
                </a:solidFill>
              </a:rPr>
              <a:t>劉</a:t>
            </a:r>
            <a:r>
              <a:rPr lang="zh-TW" altLang="en-US" b="1" dirty="0">
                <a:solidFill>
                  <a:schemeClr val="bg2">
                    <a:lumMod val="25000"/>
                  </a:schemeClr>
                </a:solidFill>
              </a:rPr>
              <a:t>盈孜老師</a:t>
            </a:r>
            <a:endParaRPr lang="en-US" altLang="zh-TW" b="1" dirty="0">
              <a:solidFill>
                <a:schemeClr val="bg2">
                  <a:lumMod val="25000"/>
                </a:schemeClr>
              </a:solidFill>
            </a:endParaRPr>
          </a:p>
          <a:p>
            <a:endParaRPr lang="en-US" altLang="zh-TW" dirty="0">
              <a:solidFill>
                <a:schemeClr val="bg2">
                  <a:lumMod val="50000"/>
                </a:schemeClr>
              </a:solidFill>
            </a:endParaRPr>
          </a:p>
          <a:p>
            <a:endParaRPr lang="en-US" altLang="zh-TW" dirty="0">
              <a:solidFill>
                <a:schemeClr val="bg2">
                  <a:lumMod val="50000"/>
                </a:schemeClr>
              </a:solidFill>
            </a:endParaRPr>
          </a:p>
          <a:p>
            <a:endParaRPr lang="zh-TW" altLang="en-US" dirty="0"/>
          </a:p>
        </p:txBody>
      </p:sp>
    </p:spTree>
    <p:extLst>
      <p:ext uri="{BB962C8B-B14F-4D97-AF65-F5344CB8AC3E}">
        <p14:creationId xmlns:p14="http://schemas.microsoft.com/office/powerpoint/2010/main" xmlns="" val="1767428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花岡山遺址的展覽與</a:t>
            </a:r>
            <a:r>
              <a:rPr lang="zh-TW" altLang="en-US" dirty="0" smtClean="0"/>
              <a:t>推廣</a:t>
            </a:r>
            <a:endParaRPr lang="zh-TW" altLang="en-US" dirty="0"/>
          </a:p>
        </p:txBody>
      </p:sp>
      <p:sp>
        <p:nvSpPr>
          <p:cNvPr id="3" name="內容版面配置區 2"/>
          <p:cNvSpPr>
            <a:spLocks noGrp="1"/>
          </p:cNvSpPr>
          <p:nvPr>
            <p:ph idx="1"/>
          </p:nvPr>
        </p:nvSpPr>
        <p:spPr/>
        <p:txBody>
          <a:bodyPr/>
          <a:lstStyle/>
          <a:p>
            <a:r>
              <a:rPr lang="zh-TW" altLang="en-US" dirty="0" smtClean="0"/>
              <a:t>推廣</a:t>
            </a:r>
            <a:endParaRPr lang="en-US" altLang="zh-TW" dirty="0" smtClean="0"/>
          </a:p>
          <a:p>
            <a:pPr lvl="1"/>
            <a:r>
              <a:rPr lang="zh-TW" altLang="en-US" dirty="0" smtClean="0"/>
              <a:t>我們共回收</a:t>
            </a:r>
            <a:r>
              <a:rPr lang="en-US" altLang="zh-TW" dirty="0" smtClean="0"/>
              <a:t>151</a:t>
            </a:r>
            <a:r>
              <a:rPr lang="zh-TW" altLang="en-US" dirty="0" smtClean="0"/>
              <a:t>份問卷，有效問卷</a:t>
            </a:r>
            <a:r>
              <a:rPr lang="en-US" altLang="zh-TW" dirty="0" smtClean="0"/>
              <a:t>151</a:t>
            </a:r>
            <a:r>
              <a:rPr lang="zh-TW" altLang="en-US" dirty="0" smtClean="0"/>
              <a:t>份。</a:t>
            </a:r>
            <a:r>
              <a:rPr lang="zh-TW" altLang="en-US" dirty="0" smtClean="0"/>
              <a:t>以下選擇</a:t>
            </a:r>
            <a:r>
              <a:rPr lang="zh-TW" altLang="en-US" dirty="0" smtClean="0"/>
              <a:t>具有代表性的問題進行發表</a:t>
            </a:r>
            <a:r>
              <a:rPr lang="zh-TW" altLang="en-US" dirty="0" smtClean="0"/>
              <a:t>。</a:t>
            </a:r>
            <a:r>
              <a:rPr lang="en-US" altLang="zh-TW" dirty="0" smtClean="0"/>
              <a:t>(</a:t>
            </a:r>
            <a:r>
              <a:rPr lang="zh-TW" altLang="en-US" dirty="0" smtClean="0"/>
              <a:t>問題一</a:t>
            </a:r>
            <a:r>
              <a:rPr lang="en-US" altLang="zh-TW" dirty="0" smtClean="0"/>
              <a:t>~</a:t>
            </a:r>
            <a:r>
              <a:rPr lang="zh-TW" altLang="en-US" dirty="0" smtClean="0"/>
              <a:t>三是民眾對花岡山遺址的認識，問題四</a:t>
            </a:r>
            <a:r>
              <a:rPr lang="en-US" altLang="zh-TW" dirty="0" smtClean="0"/>
              <a:t>~</a:t>
            </a:r>
            <a:r>
              <a:rPr lang="zh-TW" altLang="en-US" dirty="0" smtClean="0"/>
              <a:t>六則是民眾對花岡山遺址的看法</a:t>
            </a:r>
            <a:r>
              <a:rPr lang="en-US" altLang="zh-TW" dirty="0" smtClean="0"/>
              <a:t>)</a:t>
            </a:r>
          </a:p>
          <a:p>
            <a:pPr marL="0" indent="0">
              <a:buNone/>
            </a:pPr>
            <a:endParaRPr lang="zh-TW" altLang="en-US" dirty="0"/>
          </a:p>
        </p:txBody>
      </p:sp>
    </p:spTree>
    <p:extLst>
      <p:ext uri="{BB962C8B-B14F-4D97-AF65-F5344CB8AC3E}">
        <p14:creationId xmlns:p14="http://schemas.microsoft.com/office/powerpoint/2010/main" xmlns="" val="624196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花岡山</a:t>
            </a:r>
            <a:r>
              <a:rPr lang="zh-TW" altLang="en-US" dirty="0"/>
              <a:t>遺址的展覽與</a:t>
            </a:r>
            <a:r>
              <a:rPr lang="zh-TW" altLang="en-US" dirty="0" smtClean="0"/>
              <a:t>推廣</a:t>
            </a:r>
            <a:endParaRPr lang="zh-TW"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666" y="1808192"/>
            <a:ext cx="8396334"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文字方塊 7"/>
          <p:cNvSpPr txBox="1"/>
          <p:nvPr/>
        </p:nvSpPr>
        <p:spPr>
          <a:xfrm>
            <a:off x="827584" y="1268760"/>
            <a:ext cx="6267036" cy="523220"/>
          </a:xfrm>
          <a:prstGeom prst="rect">
            <a:avLst/>
          </a:prstGeom>
          <a:noFill/>
        </p:spPr>
        <p:txBody>
          <a:bodyPr wrap="square" rtlCol="0">
            <a:spAutoFit/>
          </a:bodyPr>
          <a:lstStyle/>
          <a:p>
            <a:r>
              <a:rPr lang="zh-TW" altLang="en-US" sz="2800" dirty="0" smtClean="0"/>
              <a:t>一、民眾是否知道花岡山遺址</a:t>
            </a:r>
            <a:endParaRPr lang="zh-TW" altLang="en-US" sz="2800" dirty="0"/>
          </a:p>
        </p:txBody>
      </p:sp>
    </p:spTree>
    <p:extLst>
      <p:ext uri="{BB962C8B-B14F-4D97-AF65-F5344CB8AC3E}">
        <p14:creationId xmlns:p14="http://schemas.microsoft.com/office/powerpoint/2010/main" xmlns="" val="77650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花岡山遺址的展覽與</a:t>
            </a:r>
            <a:r>
              <a:rPr lang="zh-TW" altLang="en-US" dirty="0" smtClean="0"/>
              <a:t>推廣</a:t>
            </a:r>
            <a:endParaRPr lang="zh-TW" alt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916832"/>
            <a:ext cx="8623883" cy="4703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文字方塊 4"/>
          <p:cNvSpPr txBox="1"/>
          <p:nvPr/>
        </p:nvSpPr>
        <p:spPr>
          <a:xfrm>
            <a:off x="827584" y="1269437"/>
            <a:ext cx="5931815" cy="523220"/>
          </a:xfrm>
          <a:prstGeom prst="rect">
            <a:avLst/>
          </a:prstGeom>
          <a:noFill/>
        </p:spPr>
        <p:txBody>
          <a:bodyPr wrap="square" rtlCol="0">
            <a:spAutoFit/>
          </a:bodyPr>
          <a:lstStyle/>
          <a:p>
            <a:r>
              <a:rPr lang="zh-TW" altLang="en-US" sz="2800" dirty="0" smtClean="0"/>
              <a:t>二、民眾知道</a:t>
            </a:r>
            <a:r>
              <a:rPr lang="zh-TW" altLang="en-US" sz="2800" dirty="0" smtClean="0"/>
              <a:t>花岡山</a:t>
            </a:r>
            <a:r>
              <a:rPr lang="zh-TW" altLang="en-US" sz="2800" dirty="0" smtClean="0"/>
              <a:t>遺址方式</a:t>
            </a:r>
            <a:endParaRPr lang="zh-TW" altLang="en-US" sz="2800" dirty="0"/>
          </a:p>
        </p:txBody>
      </p:sp>
    </p:spTree>
    <p:extLst>
      <p:ext uri="{BB962C8B-B14F-4D97-AF65-F5344CB8AC3E}">
        <p14:creationId xmlns:p14="http://schemas.microsoft.com/office/powerpoint/2010/main" xmlns="" val="1314583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花岡山遺址的展覽與</a:t>
            </a:r>
            <a:r>
              <a:rPr lang="zh-TW" altLang="en-US" dirty="0" smtClean="0"/>
              <a:t>推廣</a:t>
            </a:r>
            <a:endParaRPr lang="zh-TW" alt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791980"/>
            <a:ext cx="8303074" cy="4906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矩形 3"/>
          <p:cNvSpPr/>
          <p:nvPr/>
        </p:nvSpPr>
        <p:spPr>
          <a:xfrm>
            <a:off x="827584" y="1268760"/>
            <a:ext cx="5570756" cy="523220"/>
          </a:xfrm>
          <a:prstGeom prst="rect">
            <a:avLst/>
          </a:prstGeom>
        </p:spPr>
        <p:txBody>
          <a:bodyPr wrap="none">
            <a:spAutoFit/>
          </a:bodyPr>
          <a:lstStyle/>
          <a:p>
            <a:r>
              <a:rPr lang="zh-TW" altLang="en-US" sz="2800" dirty="0"/>
              <a:t>三、</a:t>
            </a:r>
            <a:r>
              <a:rPr lang="zh-TW" altLang="en-US" sz="2800" dirty="0" smtClean="0"/>
              <a:t>民眾</a:t>
            </a:r>
            <a:r>
              <a:rPr lang="zh-TW" altLang="en-US" sz="2800" dirty="0"/>
              <a:t>對花岡山遺址文物的認知</a:t>
            </a:r>
          </a:p>
        </p:txBody>
      </p:sp>
    </p:spTree>
    <p:extLst>
      <p:ext uri="{BB962C8B-B14F-4D97-AF65-F5344CB8AC3E}">
        <p14:creationId xmlns:p14="http://schemas.microsoft.com/office/powerpoint/2010/main" xmlns="" val="3271071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花岡山遺址的展覽與</a:t>
            </a:r>
            <a:r>
              <a:rPr lang="zh-TW" altLang="en-US" dirty="0" smtClean="0"/>
              <a:t>推廣</a:t>
            </a:r>
            <a:endParaRPr lang="zh-TW" alt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84784"/>
            <a:ext cx="9577064" cy="5833303"/>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755576" y="1295182"/>
            <a:ext cx="5570756" cy="523220"/>
          </a:xfrm>
          <a:prstGeom prst="rect">
            <a:avLst/>
          </a:prstGeom>
        </p:spPr>
        <p:txBody>
          <a:bodyPr wrap="none">
            <a:spAutoFit/>
          </a:bodyPr>
          <a:lstStyle/>
          <a:p>
            <a:r>
              <a:rPr lang="zh-TW" altLang="en-US" sz="2800" dirty="0" smtClean="0"/>
              <a:t>四、民眾</a:t>
            </a:r>
            <a:r>
              <a:rPr lang="zh-TW" altLang="en-US" sz="2800" dirty="0"/>
              <a:t>對花岡山遺址的宣傳想法</a:t>
            </a:r>
          </a:p>
        </p:txBody>
      </p:sp>
    </p:spTree>
    <p:extLst>
      <p:ext uri="{BB962C8B-B14F-4D97-AF65-F5344CB8AC3E}">
        <p14:creationId xmlns:p14="http://schemas.microsoft.com/office/powerpoint/2010/main" xmlns="" val="5717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花岡山</a:t>
            </a:r>
            <a:r>
              <a:rPr lang="zh-TW" altLang="en-US" dirty="0"/>
              <a:t>遺址的展覽與</a:t>
            </a:r>
            <a:r>
              <a:rPr lang="zh-TW" altLang="en-US" dirty="0" smtClean="0"/>
              <a:t>推廣</a:t>
            </a:r>
            <a:endParaRPr lang="zh-TW" altLang="en-US" dirty="0"/>
          </a:p>
        </p:txBody>
      </p:sp>
      <p:pic>
        <p:nvPicPr>
          <p:cNvPr id="7"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45"/>
          <a:stretch/>
        </p:blipFill>
        <p:spPr bwMode="auto">
          <a:xfrm>
            <a:off x="855210" y="1863988"/>
            <a:ext cx="8126934" cy="4752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文字方塊 2"/>
          <p:cNvSpPr txBox="1"/>
          <p:nvPr/>
        </p:nvSpPr>
        <p:spPr>
          <a:xfrm>
            <a:off x="807990" y="1340768"/>
            <a:ext cx="6500314" cy="523220"/>
          </a:xfrm>
          <a:prstGeom prst="rect">
            <a:avLst/>
          </a:prstGeom>
          <a:noFill/>
        </p:spPr>
        <p:txBody>
          <a:bodyPr wrap="square" rtlCol="0">
            <a:spAutoFit/>
          </a:bodyPr>
          <a:lstStyle/>
          <a:p>
            <a:r>
              <a:rPr lang="zh-TW" altLang="en-US" sz="2800" dirty="0"/>
              <a:t>五、</a:t>
            </a:r>
            <a:r>
              <a:rPr lang="zh-TW" altLang="en-US" sz="2800" dirty="0" smtClean="0"/>
              <a:t>民眾想深入了解</a:t>
            </a:r>
            <a:r>
              <a:rPr lang="zh-TW" altLang="en-US" sz="2800" dirty="0" smtClean="0"/>
              <a:t>花岡山</a:t>
            </a:r>
            <a:r>
              <a:rPr lang="zh-TW" altLang="en-US" sz="2800" dirty="0" smtClean="0"/>
              <a:t>遺址的意願</a:t>
            </a:r>
            <a:endParaRPr lang="zh-TW" altLang="en-US" sz="2800" dirty="0"/>
          </a:p>
        </p:txBody>
      </p:sp>
    </p:spTree>
    <p:extLst>
      <p:ext uri="{BB962C8B-B14F-4D97-AF65-F5344CB8AC3E}">
        <p14:creationId xmlns:p14="http://schemas.microsoft.com/office/powerpoint/2010/main" xmlns="" val="3422053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花岡山遺址的展覽與</a:t>
            </a:r>
            <a:r>
              <a:rPr lang="zh-TW" altLang="en-US" dirty="0" smtClean="0"/>
              <a:t>推廣</a:t>
            </a:r>
            <a:endParaRPr lang="zh-TW" alt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566" y="2008004"/>
            <a:ext cx="9785134" cy="5210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矩形 3"/>
          <p:cNvSpPr/>
          <p:nvPr/>
        </p:nvSpPr>
        <p:spPr>
          <a:xfrm>
            <a:off x="827584" y="1340768"/>
            <a:ext cx="6288901" cy="523220"/>
          </a:xfrm>
          <a:prstGeom prst="rect">
            <a:avLst/>
          </a:prstGeom>
        </p:spPr>
        <p:txBody>
          <a:bodyPr wrap="none">
            <a:spAutoFit/>
          </a:bodyPr>
          <a:lstStyle/>
          <a:p>
            <a:r>
              <a:rPr lang="zh-TW" altLang="en-US" sz="2800" dirty="0"/>
              <a:t>六、</a:t>
            </a:r>
            <a:r>
              <a:rPr lang="zh-TW" altLang="en-US" sz="2800" dirty="0" smtClean="0"/>
              <a:t>民眾</a:t>
            </a:r>
            <a:r>
              <a:rPr lang="zh-TW" altLang="en-US" sz="2800" dirty="0"/>
              <a:t>對花岡山遺址文物特展的興趣</a:t>
            </a:r>
          </a:p>
        </p:txBody>
      </p:sp>
    </p:spTree>
    <p:extLst>
      <p:ext uri="{BB962C8B-B14F-4D97-AF65-F5344CB8AC3E}">
        <p14:creationId xmlns:p14="http://schemas.microsoft.com/office/powerpoint/2010/main" xmlns="" val="237279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花岡山遺址的展覽與推廣</a:t>
            </a:r>
          </a:p>
        </p:txBody>
      </p:sp>
      <p:sp>
        <p:nvSpPr>
          <p:cNvPr id="3" name="內容版面配置區 2"/>
          <p:cNvSpPr>
            <a:spLocks noGrp="1"/>
          </p:cNvSpPr>
          <p:nvPr>
            <p:ph idx="1"/>
          </p:nvPr>
        </p:nvSpPr>
        <p:spPr>
          <a:xfrm>
            <a:off x="457200" y="1600200"/>
            <a:ext cx="8229600" cy="5069160"/>
          </a:xfrm>
        </p:spPr>
        <p:txBody>
          <a:bodyPr>
            <a:normAutofit/>
          </a:bodyPr>
          <a:lstStyle/>
          <a:p>
            <a:pPr lvl="1">
              <a:buClr>
                <a:srgbClr val="9B2D1F"/>
              </a:buClr>
            </a:pPr>
            <a:r>
              <a:rPr lang="zh-TW" altLang="en-US" sz="3200" dirty="0" smtClean="0">
                <a:solidFill>
                  <a:prstClr val="black"/>
                </a:solidFill>
              </a:rPr>
              <a:t>根據</a:t>
            </a:r>
            <a:r>
              <a:rPr lang="zh-TW" altLang="en-US" sz="3200" dirty="0">
                <a:solidFill>
                  <a:prstClr val="black"/>
                </a:solidFill>
              </a:rPr>
              <a:t>這次的問卷</a:t>
            </a:r>
            <a:r>
              <a:rPr lang="zh-TW" altLang="en-US" sz="3200" dirty="0" smtClean="0">
                <a:solidFill>
                  <a:prstClr val="black"/>
                </a:solidFill>
              </a:rPr>
              <a:t>資料發現</a:t>
            </a:r>
            <a:r>
              <a:rPr lang="en-US" altLang="zh-TW" sz="3200" dirty="0" smtClean="0">
                <a:solidFill>
                  <a:prstClr val="black"/>
                </a:solidFill>
              </a:rPr>
              <a:t>:</a:t>
            </a:r>
          </a:p>
          <a:p>
            <a:pPr lvl="2">
              <a:buClr>
                <a:srgbClr val="9B2D1F"/>
              </a:buClr>
            </a:pPr>
            <a:r>
              <a:rPr lang="en-US" altLang="zh-TW" sz="2800" b="1" u="sng" dirty="0" smtClean="0">
                <a:solidFill>
                  <a:srgbClr val="FF0000"/>
                </a:solidFill>
              </a:rPr>
              <a:t>70</a:t>
            </a:r>
            <a:r>
              <a:rPr lang="en-US" altLang="zh-TW" sz="2800" b="1" u="sng" dirty="0">
                <a:solidFill>
                  <a:srgbClr val="FF0000"/>
                </a:solidFill>
              </a:rPr>
              <a:t>%</a:t>
            </a:r>
            <a:r>
              <a:rPr lang="zh-TW" altLang="en-US" sz="2800" dirty="0"/>
              <a:t>人都</a:t>
            </a:r>
            <a:r>
              <a:rPr lang="zh-TW" altLang="en-US" sz="2800" b="1" u="sng" dirty="0">
                <a:solidFill>
                  <a:srgbClr val="FF0000"/>
                </a:solidFill>
              </a:rPr>
              <a:t>知道花岡山</a:t>
            </a:r>
            <a:r>
              <a:rPr lang="zh-TW" altLang="en-US" sz="2800" b="1" u="sng" dirty="0" smtClean="0">
                <a:solidFill>
                  <a:srgbClr val="FF0000"/>
                </a:solidFill>
              </a:rPr>
              <a:t>遺址</a:t>
            </a:r>
            <a:endParaRPr lang="en-US" altLang="zh-TW" sz="2800" dirty="0"/>
          </a:p>
          <a:p>
            <a:pPr lvl="2">
              <a:buClr>
                <a:srgbClr val="9B2D1F"/>
              </a:buClr>
            </a:pPr>
            <a:r>
              <a:rPr lang="en-US" altLang="zh-TW" sz="2800" b="1" u="sng" dirty="0" smtClean="0">
                <a:solidFill>
                  <a:srgbClr val="FF0000"/>
                </a:solidFill>
              </a:rPr>
              <a:t>80</a:t>
            </a:r>
            <a:r>
              <a:rPr lang="en-US" altLang="zh-TW" sz="2800" b="1" u="sng" dirty="0">
                <a:solidFill>
                  <a:srgbClr val="FF0000"/>
                </a:solidFill>
              </a:rPr>
              <a:t>%</a:t>
            </a:r>
            <a:r>
              <a:rPr lang="zh-TW" altLang="en-US" sz="2800" dirty="0"/>
              <a:t>的人</a:t>
            </a:r>
            <a:r>
              <a:rPr lang="zh-TW" altLang="en-US" sz="2800" b="1" u="sng" dirty="0">
                <a:solidFill>
                  <a:srgbClr val="FF0000"/>
                </a:solidFill>
              </a:rPr>
              <a:t>有興趣深入</a:t>
            </a:r>
            <a:r>
              <a:rPr lang="zh-TW" altLang="en-US" sz="2800" b="1" u="sng" dirty="0" smtClean="0">
                <a:solidFill>
                  <a:srgbClr val="FF0000"/>
                </a:solidFill>
              </a:rPr>
              <a:t>了解</a:t>
            </a:r>
            <a:endParaRPr lang="en-US" altLang="zh-TW" sz="2800" dirty="0" smtClean="0"/>
          </a:p>
          <a:p>
            <a:pPr lvl="2">
              <a:buClr>
                <a:srgbClr val="9B2D1F"/>
              </a:buClr>
            </a:pPr>
            <a:r>
              <a:rPr lang="en-US" altLang="zh-TW" sz="2800" b="1" u="sng" dirty="0" smtClean="0">
                <a:solidFill>
                  <a:srgbClr val="FF0000"/>
                </a:solidFill>
              </a:rPr>
              <a:t>80 %</a:t>
            </a:r>
            <a:r>
              <a:rPr lang="zh-TW" altLang="en-US" sz="2800" dirty="0" smtClean="0"/>
              <a:t>的受訪者</a:t>
            </a:r>
            <a:r>
              <a:rPr lang="zh-TW" altLang="en-US" sz="2800" b="1" u="sng" dirty="0" smtClean="0">
                <a:solidFill>
                  <a:srgbClr val="FF0000"/>
                </a:solidFill>
              </a:rPr>
              <a:t>不知道</a:t>
            </a:r>
            <a:r>
              <a:rPr lang="zh-TW" altLang="en-US" sz="2800" dirty="0" smtClean="0"/>
              <a:t>花岡山遺址</a:t>
            </a:r>
            <a:r>
              <a:rPr lang="zh-TW" altLang="en-US" sz="2800" b="1" u="sng" dirty="0" smtClean="0">
                <a:solidFill>
                  <a:srgbClr val="FF0000"/>
                </a:solidFill>
              </a:rPr>
              <a:t>出土哪些</a:t>
            </a:r>
            <a:r>
              <a:rPr lang="zh-TW" altLang="en-US" sz="2800" b="1" u="sng" dirty="0" smtClean="0">
                <a:solidFill>
                  <a:srgbClr val="FF0000"/>
                </a:solidFill>
              </a:rPr>
              <a:t>文物</a:t>
            </a:r>
            <a:endParaRPr lang="en-US" altLang="zh-TW" sz="2800" dirty="0"/>
          </a:p>
          <a:p>
            <a:pPr lvl="2">
              <a:buClr>
                <a:srgbClr val="9B2D1F"/>
              </a:buClr>
            </a:pPr>
            <a:r>
              <a:rPr lang="en-US" altLang="zh-TW" sz="2800" b="1" u="sng" dirty="0" smtClean="0">
                <a:solidFill>
                  <a:srgbClr val="FF0000"/>
                </a:solidFill>
              </a:rPr>
              <a:t>60%</a:t>
            </a:r>
            <a:r>
              <a:rPr lang="zh-TW" altLang="en-US" sz="2800" dirty="0" smtClean="0"/>
              <a:t>的人</a:t>
            </a:r>
            <a:r>
              <a:rPr lang="zh-TW" altLang="en-US" sz="2800" b="1" u="sng" dirty="0" smtClean="0">
                <a:solidFill>
                  <a:srgbClr val="FF0000"/>
                </a:solidFill>
              </a:rPr>
              <a:t>不知道</a:t>
            </a:r>
            <a:r>
              <a:rPr lang="zh-TW" altLang="en-US" sz="2800" dirty="0" smtClean="0"/>
              <a:t>花岡山遺址的</a:t>
            </a:r>
            <a:r>
              <a:rPr lang="zh-TW" altLang="en-US" sz="2800" b="1" u="sng" dirty="0" smtClean="0">
                <a:solidFill>
                  <a:srgbClr val="FF0000"/>
                </a:solidFill>
              </a:rPr>
              <a:t>近期挖掘狀況</a:t>
            </a:r>
            <a:endParaRPr lang="en-US" altLang="zh-TW" sz="2800" dirty="0" smtClean="0">
              <a:solidFill>
                <a:prstClr val="black"/>
              </a:solidFill>
            </a:endParaRPr>
          </a:p>
          <a:p>
            <a:pPr lvl="1">
              <a:buClr>
                <a:srgbClr val="9B2D1F"/>
              </a:buClr>
            </a:pPr>
            <a:r>
              <a:rPr lang="zh-TW" altLang="en-US" sz="3200" dirty="0" smtClean="0">
                <a:solidFill>
                  <a:prstClr val="black"/>
                </a:solidFill>
              </a:rPr>
              <a:t>可見</a:t>
            </a:r>
            <a:r>
              <a:rPr lang="zh-TW" altLang="en-US" sz="3200" b="1" u="sng" dirty="0" smtClean="0">
                <a:solidFill>
                  <a:srgbClr val="FF0000"/>
                </a:solidFill>
              </a:rPr>
              <a:t>民眾雖然稍有耳聞，但對花</a:t>
            </a:r>
            <a:r>
              <a:rPr lang="zh-TW" altLang="en-US" sz="3200" b="1" u="sng" dirty="0">
                <a:solidFill>
                  <a:srgbClr val="FF0000"/>
                </a:solidFill>
              </a:rPr>
              <a:t>岡山遺址沒有清楚</a:t>
            </a:r>
            <a:r>
              <a:rPr lang="zh-TW" altLang="en-US" sz="3200" b="1" u="sng" dirty="0" smtClean="0">
                <a:solidFill>
                  <a:srgbClr val="FF0000"/>
                </a:solidFill>
              </a:rPr>
              <a:t>的認知</a:t>
            </a:r>
            <a:r>
              <a:rPr lang="zh-TW" altLang="en-US" sz="3200" dirty="0" smtClean="0">
                <a:solidFill>
                  <a:prstClr val="black"/>
                </a:solidFill>
              </a:rPr>
              <a:t>。</a:t>
            </a:r>
            <a:endParaRPr lang="en-US" altLang="zh-TW" sz="3200" dirty="0">
              <a:solidFill>
                <a:prstClr val="black"/>
              </a:solidFill>
            </a:endParaRPr>
          </a:p>
          <a:p>
            <a:endParaRPr lang="zh-TW" altLang="en-US" dirty="0"/>
          </a:p>
        </p:txBody>
      </p:sp>
    </p:spTree>
    <p:extLst>
      <p:ext uri="{BB962C8B-B14F-4D97-AF65-F5344CB8AC3E}">
        <p14:creationId xmlns:p14="http://schemas.microsoft.com/office/powerpoint/2010/main" xmlns="" val="515292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研究結果</a:t>
            </a:r>
            <a:endParaRPr lang="zh-TW" altLang="en-US" dirty="0"/>
          </a:p>
        </p:txBody>
      </p:sp>
      <p:sp>
        <p:nvSpPr>
          <p:cNvPr id="3" name="內容版面配置區 2"/>
          <p:cNvSpPr>
            <a:spLocks noGrp="1"/>
          </p:cNvSpPr>
          <p:nvPr>
            <p:ph idx="1"/>
          </p:nvPr>
        </p:nvSpPr>
        <p:spPr>
          <a:xfrm>
            <a:off x="457200" y="1600200"/>
            <a:ext cx="8229600" cy="4853136"/>
          </a:xfrm>
        </p:spPr>
        <p:txBody>
          <a:bodyPr>
            <a:normAutofit/>
          </a:bodyPr>
          <a:lstStyle/>
          <a:p>
            <a:pPr>
              <a:lnSpc>
                <a:spcPct val="110000"/>
              </a:lnSpc>
            </a:pPr>
            <a:r>
              <a:rPr lang="zh-TW" altLang="en-US" dirty="0"/>
              <a:t>花岡山遺址</a:t>
            </a:r>
            <a:r>
              <a:rPr lang="zh-TW" altLang="en-US" dirty="0" smtClean="0"/>
              <a:t>涵蓋</a:t>
            </a:r>
            <a:r>
              <a:rPr lang="zh-TW" altLang="en-US" b="1" u="sng" dirty="0">
                <a:solidFill>
                  <a:srgbClr val="FF0000"/>
                </a:solidFill>
              </a:rPr>
              <a:t>六</a:t>
            </a:r>
            <a:r>
              <a:rPr lang="zh-TW" altLang="en-US" b="1" u="sng" dirty="0" smtClean="0">
                <a:solidFill>
                  <a:srgbClr val="FF0000"/>
                </a:solidFill>
              </a:rPr>
              <a:t>個</a:t>
            </a:r>
            <a:r>
              <a:rPr lang="zh-TW" altLang="en-US" b="1" u="sng" dirty="0">
                <a:solidFill>
                  <a:srgbClr val="FF0000"/>
                </a:solidFill>
              </a:rPr>
              <a:t>文化層</a:t>
            </a:r>
            <a:r>
              <a:rPr lang="zh-TW" altLang="en-US" dirty="0" smtClean="0"/>
              <a:t>。當時</a:t>
            </a:r>
            <a:r>
              <a:rPr lang="zh-TW" altLang="en-US" dirty="0"/>
              <a:t>人類製作器物的</a:t>
            </a:r>
            <a:r>
              <a:rPr lang="zh-TW" altLang="en-US" b="1" u="sng" dirty="0">
                <a:solidFill>
                  <a:srgbClr val="FF0000"/>
                </a:solidFill>
              </a:rPr>
              <a:t>技術高超</a:t>
            </a:r>
            <a:r>
              <a:rPr lang="zh-TW" altLang="en-US" dirty="0" smtClean="0"/>
              <a:t>，利用</a:t>
            </a:r>
            <a:r>
              <a:rPr lang="zh-TW" altLang="en-US" dirty="0"/>
              <a:t>大量</a:t>
            </a:r>
            <a:r>
              <a:rPr lang="zh-TW" altLang="en-US" b="1" u="sng" dirty="0">
                <a:solidFill>
                  <a:srgbClr val="FF0000"/>
                </a:solidFill>
              </a:rPr>
              <a:t>中央山脈的石、玉材</a:t>
            </a:r>
            <a:r>
              <a:rPr lang="zh-TW" altLang="en-US" dirty="0"/>
              <a:t>來</a:t>
            </a:r>
            <a:r>
              <a:rPr lang="zh-TW" altLang="en-US" dirty="0" smtClean="0"/>
              <a:t>製造精緻的器物。</a:t>
            </a:r>
            <a:endParaRPr lang="en-US" altLang="zh-TW" dirty="0" smtClean="0"/>
          </a:p>
          <a:p>
            <a:pPr>
              <a:lnSpc>
                <a:spcPct val="110000"/>
              </a:lnSpc>
            </a:pPr>
            <a:r>
              <a:rPr lang="zh-TW" altLang="en-US" dirty="0" smtClean="0"/>
              <a:t>由出土的大量</a:t>
            </a:r>
            <a:r>
              <a:rPr lang="zh-TW" altLang="en-US" b="1" u="sng" dirty="0" smtClean="0">
                <a:solidFill>
                  <a:srgbClr val="FF0000"/>
                </a:solidFill>
              </a:rPr>
              <a:t>網墜</a:t>
            </a:r>
            <a:r>
              <a:rPr lang="zh-TW" altLang="en-US" dirty="0" smtClean="0"/>
              <a:t>看出：當時人類相當</a:t>
            </a:r>
            <a:r>
              <a:rPr lang="zh-TW" altLang="en-US" b="1" u="sng" dirty="0" smtClean="0">
                <a:solidFill>
                  <a:srgbClr val="FF0000"/>
                </a:solidFill>
              </a:rPr>
              <a:t>倚重海洋資源</a:t>
            </a:r>
            <a:endParaRPr lang="en-US" altLang="zh-TW" b="1" u="sng" dirty="0" smtClean="0">
              <a:solidFill>
                <a:srgbClr val="FF0000"/>
              </a:solidFill>
            </a:endParaRPr>
          </a:p>
          <a:p>
            <a:pPr>
              <a:lnSpc>
                <a:spcPct val="110000"/>
              </a:lnSpc>
            </a:pPr>
            <a:r>
              <a:rPr lang="zh-TW" altLang="en-US" dirty="0" smtClean="0"/>
              <a:t>大部分的民眾都知道花岡山遺址，但</a:t>
            </a:r>
            <a:r>
              <a:rPr lang="zh-TW" altLang="en-US" b="1" u="sng" dirty="0" smtClean="0">
                <a:solidFill>
                  <a:srgbClr val="FF0000"/>
                </a:solidFill>
              </a:rPr>
              <a:t>大部分的人仍然不清楚花岡山遺址的詳細資訊</a:t>
            </a:r>
            <a:r>
              <a:rPr lang="zh-TW" altLang="en-US" dirty="0" smtClean="0"/>
              <a:t>。</a:t>
            </a:r>
            <a:endParaRPr lang="en-US" altLang="zh-TW" dirty="0" smtClean="0"/>
          </a:p>
          <a:p>
            <a:pPr>
              <a:lnSpc>
                <a:spcPct val="110000"/>
              </a:lnSpc>
            </a:pPr>
            <a:endParaRPr lang="en-US" altLang="zh-TW" dirty="0" smtClean="0"/>
          </a:p>
          <a:p>
            <a:pPr>
              <a:lnSpc>
                <a:spcPct val="110000"/>
              </a:lnSpc>
            </a:pPr>
            <a:endParaRPr lang="en-US" altLang="zh-TW" dirty="0"/>
          </a:p>
        </p:txBody>
      </p:sp>
    </p:spTree>
    <p:extLst>
      <p:ext uri="{BB962C8B-B14F-4D97-AF65-F5344CB8AC3E}">
        <p14:creationId xmlns:p14="http://schemas.microsoft.com/office/powerpoint/2010/main" xmlns="" val="714916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感想與展望</a:t>
            </a:r>
            <a:endParaRPr lang="zh-TW" altLang="en-US" dirty="0"/>
          </a:p>
        </p:txBody>
      </p:sp>
      <p:sp>
        <p:nvSpPr>
          <p:cNvPr id="3" name="內容版面配置區 2"/>
          <p:cNvSpPr>
            <a:spLocks noGrp="1"/>
          </p:cNvSpPr>
          <p:nvPr>
            <p:ph idx="1"/>
          </p:nvPr>
        </p:nvSpPr>
        <p:spPr>
          <a:xfrm>
            <a:off x="457200" y="1600200"/>
            <a:ext cx="8229600" cy="5069160"/>
          </a:xfrm>
        </p:spPr>
        <p:txBody>
          <a:bodyPr>
            <a:normAutofit/>
          </a:bodyPr>
          <a:lstStyle/>
          <a:p>
            <a:r>
              <a:rPr lang="zh-TW" altLang="en-US" dirty="0" smtClean="0"/>
              <a:t>花岡山遺址是台灣</a:t>
            </a:r>
            <a:r>
              <a:rPr lang="zh-TW" altLang="en-US" b="1" u="sng" dirty="0" smtClean="0">
                <a:solidFill>
                  <a:srgbClr val="FF0000"/>
                </a:solidFill>
              </a:rPr>
              <a:t>東海岸的重要遺址</a:t>
            </a:r>
            <a:r>
              <a:rPr lang="zh-TW" altLang="en-US" dirty="0" smtClean="0"/>
              <a:t>之一，</a:t>
            </a:r>
            <a:r>
              <a:rPr lang="zh-TW" altLang="en-US" b="1" u="sng" dirty="0" smtClean="0">
                <a:solidFill>
                  <a:srgbClr val="FF0000"/>
                </a:solidFill>
              </a:rPr>
              <a:t>有助於了解台灣的史前文化發展</a:t>
            </a:r>
            <a:r>
              <a:rPr lang="zh-TW" altLang="en-US" dirty="0" smtClean="0"/>
              <a:t>。因此</a:t>
            </a:r>
            <a:r>
              <a:rPr lang="zh-TW" altLang="en-US" dirty="0"/>
              <a:t>，了解他們是生活</a:t>
            </a:r>
            <a:r>
              <a:rPr lang="zh-TW" altLang="en-US" dirty="0" smtClean="0"/>
              <a:t>在這一片土地上的我們之責任。</a:t>
            </a:r>
            <a:endParaRPr lang="en-US" altLang="zh-TW" dirty="0" smtClean="0"/>
          </a:p>
          <a:p>
            <a:r>
              <a:rPr lang="zh-TW" altLang="en-US" dirty="0" smtClean="0"/>
              <a:t>約</a:t>
            </a:r>
            <a:r>
              <a:rPr lang="en-US" altLang="zh-TW" dirty="0" smtClean="0"/>
              <a:t>73 %</a:t>
            </a:r>
            <a:r>
              <a:rPr lang="zh-TW" altLang="en-US" dirty="0" smtClean="0"/>
              <a:t>民眾</a:t>
            </a:r>
            <a:r>
              <a:rPr lang="zh-TW" altLang="en-US" dirty="0"/>
              <a:t>是由</a:t>
            </a:r>
            <a:r>
              <a:rPr lang="zh-TW" altLang="en-US" b="1" u="sng" dirty="0">
                <a:solidFill>
                  <a:srgbClr val="FF0000"/>
                </a:solidFill>
              </a:rPr>
              <a:t>師長介紹、新聞媒體和親朋好友</a:t>
            </a:r>
            <a:r>
              <a:rPr lang="zh-TW" altLang="en-US" dirty="0"/>
              <a:t>三種方式得知</a:t>
            </a:r>
            <a:r>
              <a:rPr lang="zh-TW" altLang="en-US" dirty="0" smtClean="0"/>
              <a:t>花岡山</a:t>
            </a:r>
            <a:r>
              <a:rPr lang="zh-TW" altLang="en-US" dirty="0"/>
              <a:t>遺址。我們</a:t>
            </a:r>
            <a:r>
              <a:rPr lang="zh-TW" altLang="en-US" dirty="0" smtClean="0"/>
              <a:t>認為舉辦</a:t>
            </a:r>
            <a:r>
              <a:rPr lang="zh-TW" altLang="en-US" b="1" u="sng" dirty="0" smtClean="0">
                <a:solidFill>
                  <a:srgbClr val="FF0000"/>
                </a:solidFill>
              </a:rPr>
              <a:t>花</a:t>
            </a:r>
            <a:r>
              <a:rPr lang="zh-TW" altLang="en-US" b="1" u="sng" dirty="0">
                <a:solidFill>
                  <a:srgbClr val="FF0000"/>
                </a:solidFill>
              </a:rPr>
              <a:t>岡</a:t>
            </a:r>
            <a:r>
              <a:rPr lang="zh-TW" altLang="en-US" b="1" u="sng" dirty="0" smtClean="0">
                <a:solidFill>
                  <a:srgbClr val="FF0000"/>
                </a:solidFill>
              </a:rPr>
              <a:t>山</a:t>
            </a:r>
            <a:r>
              <a:rPr lang="zh-TW" altLang="en-US" b="1" u="sng" dirty="0">
                <a:solidFill>
                  <a:srgbClr val="FF0000"/>
                </a:solidFill>
              </a:rPr>
              <a:t>遺址相關活動</a:t>
            </a:r>
            <a:r>
              <a:rPr lang="zh-TW" altLang="en-US" dirty="0"/>
              <a:t>，讓</a:t>
            </a:r>
            <a:r>
              <a:rPr lang="zh-TW" altLang="en-US" b="1" u="sng" dirty="0">
                <a:solidFill>
                  <a:srgbClr val="FF0000"/>
                </a:solidFill>
              </a:rPr>
              <a:t>師生與民眾參與</a:t>
            </a:r>
            <a:r>
              <a:rPr lang="zh-TW" altLang="en-US" dirty="0"/>
              <a:t>，再藉由</a:t>
            </a:r>
            <a:r>
              <a:rPr lang="zh-TW" altLang="en-US" b="1" u="sng" dirty="0">
                <a:solidFill>
                  <a:srgbClr val="FF0000"/>
                </a:solidFill>
              </a:rPr>
              <a:t>新聞媒體</a:t>
            </a:r>
            <a:r>
              <a:rPr lang="zh-TW" altLang="en-US" b="1" u="sng" dirty="0" smtClean="0">
                <a:solidFill>
                  <a:srgbClr val="FF0000"/>
                </a:solidFill>
              </a:rPr>
              <a:t>傳播</a:t>
            </a:r>
            <a:r>
              <a:rPr lang="zh-TW" altLang="en-US" dirty="0" smtClean="0"/>
              <a:t>達到</a:t>
            </a:r>
            <a:r>
              <a:rPr lang="zh-TW" altLang="en-US" dirty="0"/>
              <a:t>宣傳效果，將是最佳的推廣方法。</a:t>
            </a:r>
          </a:p>
          <a:p>
            <a:endParaRPr lang="zh-TW" altLang="en-US" sz="3000" dirty="0"/>
          </a:p>
        </p:txBody>
      </p:sp>
    </p:spTree>
    <p:extLst>
      <p:ext uri="{BB962C8B-B14F-4D97-AF65-F5344CB8AC3E}">
        <p14:creationId xmlns:p14="http://schemas.microsoft.com/office/powerpoint/2010/main" xmlns="" val="3006321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研究流程</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xmlns="" val="27233842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35400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a:xfrm>
            <a:off x="457200" y="1600200"/>
            <a:ext cx="8229600" cy="5257800"/>
          </a:xfrm>
        </p:spPr>
        <p:txBody>
          <a:bodyPr/>
          <a:lstStyle/>
          <a:p>
            <a:r>
              <a:rPr lang="en-US" altLang="zh-TW" sz="2000" dirty="0" smtClean="0">
                <a:hlinkClick r:id="rId2"/>
              </a:rPr>
              <a:t>https://www.google.com.tw/maps/@</a:t>
            </a:r>
            <a:r>
              <a:rPr lang="en-US" altLang="zh-TW" sz="2000" dirty="0" smtClean="0">
                <a:hlinkClick r:id="rId2"/>
              </a:rPr>
              <a:t>23.9768534,121.6140072,17z?hl=zh-TW</a:t>
            </a:r>
            <a:endParaRPr lang="en-US" altLang="zh-TW" sz="2000" dirty="0" smtClean="0"/>
          </a:p>
          <a:p>
            <a:r>
              <a:rPr lang="en-US" altLang="zh-TW" sz="2000" dirty="0" smtClean="0">
                <a:hlinkClick r:id="rId3"/>
              </a:rPr>
              <a:t>http://</a:t>
            </a:r>
            <a:r>
              <a:rPr lang="en-US" altLang="zh-TW" sz="2000" dirty="0" smtClean="0">
                <a:hlinkClick r:id="rId3"/>
              </a:rPr>
              <a:t>www.beha.tcu.edu.tw/arch/HKS/index.htm</a:t>
            </a:r>
            <a:endParaRPr lang="en-US" altLang="zh-TW" sz="2000" dirty="0" smtClean="0"/>
          </a:p>
          <a:p>
            <a:r>
              <a:rPr lang="en-US" altLang="zh-TW" sz="2000" dirty="0" smtClean="0">
                <a:hlinkClick r:id="rId4"/>
              </a:rPr>
              <a:t>https</a:t>
            </a:r>
            <a:r>
              <a:rPr lang="en-US" altLang="zh-TW" sz="2000" dirty="0" smtClean="0">
                <a:hlinkClick r:id="rId4"/>
              </a:rPr>
              <a:t>://udn.com/news/story/7328/3213385#prettyPhoto[pp_gal]/1</a:t>
            </a:r>
            <a:r>
              <a:rPr lang="en-US" altLang="zh-TW" sz="2000" dirty="0" smtClean="0">
                <a:hlinkClick r:id="rId4"/>
              </a:rPr>
              <a:t>/</a:t>
            </a:r>
            <a:endParaRPr lang="en-US" altLang="zh-TW" sz="2000" dirty="0" smtClean="0"/>
          </a:p>
          <a:p>
            <a:r>
              <a:rPr lang="en-US" altLang="zh-TW" sz="2000" dirty="0" smtClean="0">
                <a:hlinkClick r:id="rId5"/>
              </a:rPr>
              <a:t>https</a:t>
            </a:r>
            <a:r>
              <a:rPr lang="en-US" altLang="zh-TW" sz="2000" dirty="0" smtClean="0">
                <a:hlinkClick r:id="rId5"/>
              </a:rPr>
              <a:t>://</a:t>
            </a:r>
            <a:r>
              <a:rPr lang="en-US" altLang="zh-TW" sz="2000" dirty="0" smtClean="0">
                <a:hlinkClick r:id="rId5"/>
              </a:rPr>
              <a:t>news.housefun.com.tw/news/article/63273849149.html</a:t>
            </a:r>
            <a:endParaRPr lang="en-US" altLang="zh-TW" sz="2000" dirty="0" smtClean="0"/>
          </a:p>
          <a:p>
            <a:r>
              <a:rPr lang="en-US" altLang="zh-TW" sz="2000" dirty="0" smtClean="0">
                <a:hlinkClick r:id="rId6"/>
              </a:rPr>
              <a:t>https://www.hccc.gov.tw/zh-tw/News/Detail/673#&amp;</a:t>
            </a:r>
            <a:r>
              <a:rPr lang="en-US" altLang="zh-TW" sz="2000" dirty="0" smtClean="0">
                <a:hlinkClick r:id="rId6"/>
              </a:rPr>
              <a:t>gid=1&amp;pid=1</a:t>
            </a:r>
            <a:endParaRPr lang="en-US" altLang="zh-TW" sz="2000" dirty="0" smtClean="0"/>
          </a:p>
          <a:p>
            <a:r>
              <a:rPr lang="en-US" altLang="zh-TW" sz="2000" dirty="0" smtClean="0">
                <a:hlinkClick r:id="rId7"/>
              </a:rPr>
              <a:t>https</a:t>
            </a:r>
            <a:r>
              <a:rPr lang="en-US" altLang="zh-TW" sz="2000" dirty="0" smtClean="0">
                <a:hlinkClick r:id="rId7"/>
              </a:rPr>
              <a:t>://</a:t>
            </a:r>
            <a:r>
              <a:rPr lang="en-US" altLang="zh-TW" sz="2000" dirty="0" smtClean="0">
                <a:hlinkClick r:id="rId7"/>
              </a:rPr>
              <a:t>cht.tw/x/f59ge</a:t>
            </a:r>
            <a:endParaRPr lang="en-US" altLang="zh-TW" sz="2000" dirty="0" smtClean="0"/>
          </a:p>
          <a:p>
            <a:r>
              <a:rPr lang="en-US" altLang="zh-TW" sz="2000" dirty="0" smtClean="0">
                <a:hlinkClick r:id="rId8"/>
              </a:rPr>
              <a:t>https://</a:t>
            </a:r>
            <a:r>
              <a:rPr lang="en-US" altLang="zh-TW" sz="2000" dirty="0" smtClean="0">
                <a:hlinkClick r:id="rId8"/>
              </a:rPr>
              <a:t>www.cna.com.tw/news/acul/201803270180.aspx</a:t>
            </a:r>
            <a:endParaRPr lang="en-US" altLang="zh-TW" sz="2000" dirty="0" smtClean="0"/>
          </a:p>
          <a:p>
            <a:r>
              <a:rPr lang="en-US" altLang="zh-TW" sz="2000" dirty="0" smtClean="0">
                <a:hlinkClick r:id="rId9"/>
              </a:rPr>
              <a:t>https://</a:t>
            </a:r>
            <a:r>
              <a:rPr lang="en-US" altLang="zh-TW" sz="2000" dirty="0" smtClean="0">
                <a:hlinkClick r:id="rId9"/>
              </a:rPr>
              <a:t>www.youtube.com/watch?v=0SEdswxf1Aw</a:t>
            </a:r>
            <a:endParaRPr lang="en-US" altLang="zh-TW" sz="2000" dirty="0" smtClean="0"/>
          </a:p>
          <a:p>
            <a:endParaRPr lang="en-US" altLang="zh-TW" sz="2000" dirty="0" smtClean="0"/>
          </a:p>
          <a:p>
            <a:endParaRPr lang="en-US" altLang="zh-TW" sz="2000" dirty="0" smtClean="0"/>
          </a:p>
          <a:p>
            <a:endParaRPr lang="en-US" altLang="zh-TW" sz="2000" dirty="0" smtClean="0"/>
          </a:p>
          <a:p>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36912"/>
            <a:ext cx="8229600" cy="1143000"/>
          </a:xfrm>
        </p:spPr>
        <p:txBody>
          <a:bodyPr>
            <a:normAutofit/>
          </a:bodyPr>
          <a:lstStyle/>
          <a:p>
            <a:r>
              <a:rPr lang="zh-TW" altLang="en-US" sz="5400" dirty="0" smtClean="0"/>
              <a:t>謝謝各位評審老師！</a:t>
            </a:r>
            <a:endParaRPr lang="zh-TW" altLang="en-US" sz="5400" dirty="0"/>
          </a:p>
        </p:txBody>
      </p:sp>
      <p:sp>
        <p:nvSpPr>
          <p:cNvPr id="4" name="文字方塊 3"/>
          <p:cNvSpPr txBox="1"/>
          <p:nvPr/>
        </p:nvSpPr>
        <p:spPr>
          <a:xfrm>
            <a:off x="1410091" y="1772816"/>
            <a:ext cx="6762307" cy="923330"/>
          </a:xfrm>
          <a:prstGeom prst="rect">
            <a:avLst/>
          </a:prstGeom>
          <a:noFill/>
        </p:spPr>
        <p:txBody>
          <a:bodyPr wrap="square" rtlCol="0">
            <a:spAutoFit/>
          </a:bodyPr>
          <a:lstStyle/>
          <a:p>
            <a:r>
              <a:rPr lang="zh-TW" altLang="en-US" sz="5400" dirty="0" smtClean="0">
                <a:solidFill>
                  <a:schemeClr val="accent5">
                    <a:lumMod val="75000"/>
                  </a:schemeClr>
                </a:solidFill>
                <a:latin typeface="+mj-ea"/>
                <a:ea typeface="+mj-ea"/>
              </a:rPr>
              <a:t>我們的報告到此結束</a:t>
            </a:r>
            <a:r>
              <a:rPr lang="zh-TW" altLang="en-US" sz="5400" dirty="0" smtClean="0">
                <a:solidFill>
                  <a:schemeClr val="accent5">
                    <a:lumMod val="75000"/>
                  </a:schemeClr>
                </a:solidFill>
              </a:rPr>
              <a:t>，</a:t>
            </a:r>
            <a:endParaRPr lang="zh-TW" altLang="en-US" sz="5400" dirty="0">
              <a:solidFill>
                <a:schemeClr val="accent5">
                  <a:lumMod val="75000"/>
                </a:schemeClr>
              </a:solidFill>
            </a:endParaRPr>
          </a:p>
        </p:txBody>
      </p:sp>
    </p:spTree>
    <p:extLst>
      <p:ext uri="{BB962C8B-B14F-4D97-AF65-F5344CB8AC3E}">
        <p14:creationId xmlns:p14="http://schemas.microsoft.com/office/powerpoint/2010/main" xmlns="" val="1126760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研究架構</a:t>
            </a:r>
            <a:endParaRPr lang="zh-TW" altLang="en-US" dirty="0"/>
          </a:p>
        </p:txBody>
      </p:sp>
      <p:sp>
        <p:nvSpPr>
          <p:cNvPr id="5" name="內容版面配置區 4"/>
          <p:cNvSpPr>
            <a:spLocks noGrp="1"/>
          </p:cNvSpPr>
          <p:nvPr>
            <p:ph idx="1"/>
          </p:nvPr>
        </p:nvSpPr>
        <p:spPr/>
        <p:txBody>
          <a:bodyPr/>
          <a:lstStyle/>
          <a:p>
            <a:r>
              <a:rPr lang="zh-TW" altLang="en-US" sz="3000" dirty="0" smtClean="0"/>
              <a:t>以</a:t>
            </a:r>
            <a:r>
              <a:rPr lang="zh-TW" altLang="en-US" dirty="0" smtClean="0"/>
              <a:t>下是我們的研究架構圖</a:t>
            </a:r>
            <a:r>
              <a:rPr lang="en-US" altLang="zh-TW" dirty="0" smtClean="0"/>
              <a:t>:</a:t>
            </a:r>
          </a:p>
          <a:p>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2204864"/>
            <a:ext cx="6984776" cy="4482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21934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分布範圍與文化層位置</a:t>
            </a:r>
            <a:endParaRPr lang="zh-TW" altLang="en-US" dirty="0"/>
          </a:p>
        </p:txBody>
      </p:sp>
      <p:pic>
        <p:nvPicPr>
          <p:cNvPr id="4" name="image6.png"/>
          <p:cNvPicPr>
            <a:picLocks noGrp="1"/>
          </p:cNvPicPr>
          <p:nvPr>
            <p:ph idx="1"/>
          </p:nvPr>
        </p:nvPicPr>
        <p:blipFill rotWithShape="1">
          <a:blip r:embed="rId2" cstate="print"/>
          <a:srcRect r="20566"/>
          <a:stretch/>
        </p:blipFill>
        <p:spPr>
          <a:xfrm>
            <a:off x="467544" y="1340768"/>
            <a:ext cx="5832647" cy="2880320"/>
          </a:xfrm>
          <a:prstGeom prst="rect">
            <a:avLst/>
          </a:prstGeom>
          <a:ln>
            <a:noFill/>
          </a:ln>
          <a:effectLst>
            <a:outerShdw blurRad="292100" dist="139700" dir="2700000" algn="tl" rotWithShape="0">
              <a:srgbClr val="333333">
                <a:alpha val="65000"/>
              </a:srgbClr>
            </a:outerShdw>
          </a:effectLst>
        </p:spPr>
      </p:pic>
      <p:sp>
        <p:nvSpPr>
          <p:cNvPr id="5" name="文字方塊 4"/>
          <p:cNvSpPr txBox="1"/>
          <p:nvPr/>
        </p:nvSpPr>
        <p:spPr>
          <a:xfrm>
            <a:off x="467543" y="4293096"/>
            <a:ext cx="5806173" cy="646331"/>
          </a:xfrm>
          <a:prstGeom prst="rect">
            <a:avLst/>
          </a:prstGeom>
          <a:noFill/>
        </p:spPr>
        <p:txBody>
          <a:bodyPr wrap="square" rtlCol="0">
            <a:spAutoFit/>
          </a:bodyPr>
          <a:lstStyle/>
          <a:p>
            <a:r>
              <a:rPr lang="zh-TW" altLang="en-US" dirty="0"/>
              <a:t>上</a:t>
            </a:r>
            <a:r>
              <a:rPr lang="zh-TW" altLang="en-US" dirty="0" smtClean="0"/>
              <a:t>圖</a:t>
            </a:r>
            <a:r>
              <a:rPr lang="en-US" altLang="zh-TW" dirty="0" smtClean="0"/>
              <a:t>:</a:t>
            </a:r>
            <a:r>
              <a:rPr lang="zh-TW" altLang="en-US" dirty="0" smtClean="0"/>
              <a:t>花</a:t>
            </a:r>
            <a:r>
              <a:rPr lang="zh-TW" altLang="en-US" dirty="0"/>
              <a:t>崗</a:t>
            </a:r>
            <a:r>
              <a:rPr lang="zh-TW" altLang="en-US" dirty="0" smtClean="0"/>
              <a:t>山</a:t>
            </a:r>
            <a:r>
              <a:rPr lang="zh-TW" altLang="en-US" dirty="0"/>
              <a:t>遺址的分布</a:t>
            </a:r>
            <a:r>
              <a:rPr lang="zh-TW" altLang="en-US" dirty="0" smtClean="0"/>
              <a:t>範圍</a:t>
            </a:r>
            <a:r>
              <a:rPr lang="en-US" altLang="zh-TW" dirty="0" smtClean="0"/>
              <a:t>(</a:t>
            </a:r>
            <a:r>
              <a:rPr lang="zh-TW" altLang="en-US" dirty="0" smtClean="0"/>
              <a:t>文物主要出土於</a:t>
            </a:r>
            <a:r>
              <a:rPr lang="zh-TW" altLang="en-US" b="1" u="sng" dirty="0" smtClean="0">
                <a:solidFill>
                  <a:srgbClr val="FF0000"/>
                </a:solidFill>
              </a:rPr>
              <a:t>花崗山田徑場</a:t>
            </a:r>
            <a:r>
              <a:rPr lang="en-US" altLang="zh-TW" dirty="0" smtClean="0"/>
              <a:t>)</a:t>
            </a:r>
            <a:endParaRPr lang="zh-TW" altLang="en-US" dirty="0"/>
          </a:p>
        </p:txBody>
      </p:sp>
      <p:sp>
        <p:nvSpPr>
          <p:cNvPr id="6" name="文字方塊 5"/>
          <p:cNvSpPr txBox="1"/>
          <p:nvPr/>
        </p:nvSpPr>
        <p:spPr>
          <a:xfrm>
            <a:off x="513077" y="4939427"/>
            <a:ext cx="5760640" cy="1323439"/>
          </a:xfrm>
          <a:prstGeom prst="rect">
            <a:avLst/>
          </a:prstGeom>
          <a:noFill/>
        </p:spPr>
        <p:txBody>
          <a:bodyPr wrap="square" rtlCol="0">
            <a:spAutoFit/>
          </a:bodyPr>
          <a:lstStyle/>
          <a:p>
            <a:r>
              <a:rPr lang="zh-TW" altLang="en-US" sz="2000" dirty="0" smtClean="0"/>
              <a:t>右圖</a:t>
            </a:r>
            <a:r>
              <a:rPr lang="en-US" altLang="zh-TW" sz="2000" dirty="0" smtClean="0"/>
              <a:t>:</a:t>
            </a:r>
            <a:r>
              <a:rPr lang="zh-TW" altLang="en-US" sz="2000" dirty="0" smtClean="0"/>
              <a:t>花岡山地質示意圖</a:t>
            </a:r>
            <a:endParaRPr lang="en-US" altLang="zh-TW" sz="2000" dirty="0" smtClean="0"/>
          </a:p>
          <a:p>
            <a:r>
              <a:rPr lang="zh-TW" altLang="en-US" sz="2000" dirty="0" smtClean="0"/>
              <a:t>花</a:t>
            </a:r>
            <a:r>
              <a:rPr lang="zh-TW" altLang="en-US" sz="2000" dirty="0"/>
              <a:t>崗</a:t>
            </a:r>
            <a:r>
              <a:rPr lang="zh-TW" altLang="en-US" sz="2000" dirty="0" smtClean="0"/>
              <a:t>山</a:t>
            </a:r>
            <a:r>
              <a:rPr lang="zh-TW" altLang="en-US" sz="2000" dirty="0"/>
              <a:t>的</a:t>
            </a:r>
            <a:r>
              <a:rPr lang="zh-TW" altLang="en-US" sz="2000" dirty="0" smtClean="0"/>
              <a:t>地形為</a:t>
            </a:r>
            <a:r>
              <a:rPr lang="zh-TW" altLang="en-US" sz="2000" dirty="0"/>
              <a:t>沙丘</a:t>
            </a:r>
            <a:r>
              <a:rPr lang="zh-TW" altLang="en-US" sz="2000" dirty="0" smtClean="0"/>
              <a:t>，有</a:t>
            </a:r>
            <a:r>
              <a:rPr lang="zh-TW" altLang="en-US" sz="2000" dirty="0"/>
              <a:t>厚約</a:t>
            </a:r>
            <a:r>
              <a:rPr lang="en-US" altLang="zh-TW" sz="2000" dirty="0"/>
              <a:t>10</a:t>
            </a:r>
            <a:r>
              <a:rPr lang="zh-TW" altLang="en-US" sz="2000" dirty="0"/>
              <a:t>公分的現代混凝土層，</a:t>
            </a:r>
            <a:r>
              <a:rPr lang="zh-TW" altLang="en-US" sz="2000" dirty="0" smtClean="0"/>
              <a:t>下方沙</a:t>
            </a:r>
            <a:r>
              <a:rPr lang="zh-TW" altLang="en-US" sz="2000" dirty="0"/>
              <a:t>質</a:t>
            </a:r>
            <a:r>
              <a:rPr lang="zh-TW" altLang="en-US" sz="2000" dirty="0" smtClean="0"/>
              <a:t>壤土</a:t>
            </a:r>
            <a:r>
              <a:rPr lang="zh-TW" altLang="en-US" sz="2000" dirty="0"/>
              <a:t>、</a:t>
            </a:r>
            <a:r>
              <a:rPr lang="zh-TW" altLang="en-US" sz="2000" dirty="0" smtClean="0"/>
              <a:t>細沙土層</a:t>
            </a:r>
            <a:r>
              <a:rPr lang="zh-TW" altLang="en-US" sz="2000" dirty="0"/>
              <a:t>及</a:t>
            </a:r>
            <a:r>
              <a:rPr lang="zh-TW" altLang="en-US" sz="2000" dirty="0" smtClean="0"/>
              <a:t>粗</a:t>
            </a:r>
            <a:r>
              <a:rPr lang="zh-TW" altLang="en-US" sz="2000" dirty="0"/>
              <a:t>砂層。</a:t>
            </a:r>
            <a:r>
              <a:rPr lang="zh-TW" altLang="en-US" sz="2000" b="1" u="sng" dirty="0">
                <a:solidFill>
                  <a:srgbClr val="FF0000"/>
                </a:solidFill>
              </a:rPr>
              <a:t>文物大約分布在沙質壤土與細沙土層上部</a:t>
            </a:r>
            <a:r>
              <a:rPr lang="zh-TW" altLang="en-US" sz="2000" dirty="0"/>
              <a:t>。</a:t>
            </a:r>
          </a:p>
        </p:txBody>
      </p:sp>
      <p:graphicFrame>
        <p:nvGraphicFramePr>
          <p:cNvPr id="8" name="表格 7"/>
          <p:cNvGraphicFramePr>
            <a:graphicFrameLocks noGrp="1"/>
          </p:cNvGraphicFramePr>
          <p:nvPr>
            <p:extLst>
              <p:ext uri="{D42A27DB-BD31-4B8C-83A1-F6EECF244321}">
                <p14:modId xmlns:p14="http://schemas.microsoft.com/office/powerpoint/2010/main" xmlns="" val="2285928771"/>
              </p:ext>
            </p:extLst>
          </p:nvPr>
        </p:nvGraphicFramePr>
        <p:xfrm>
          <a:off x="6372200" y="1988840"/>
          <a:ext cx="2771800" cy="4653517"/>
        </p:xfrm>
        <a:graphic>
          <a:graphicData uri="http://schemas.openxmlformats.org/drawingml/2006/table">
            <a:tbl>
              <a:tblPr firstRow="1" bandRow="1">
                <a:tableStyleId>{5940675A-B579-460E-94D1-54222C63F5DA}</a:tableStyleId>
              </a:tblPr>
              <a:tblGrid>
                <a:gridCol w="1049661"/>
                <a:gridCol w="1722139"/>
              </a:tblGrid>
              <a:tr h="423047">
                <a:tc gridSpan="2">
                  <a:txBody>
                    <a:bodyPr/>
                    <a:lstStyle/>
                    <a:p>
                      <a:endParaRPr lang="zh-TW" altLang="en-US" dirty="0"/>
                    </a:p>
                  </a:txBody>
                  <a:tcPr>
                    <a:lnL w="12700" cmpd="sng">
                      <a:noFill/>
                    </a:lnL>
                    <a:lnR w="12700" cmpd="sng">
                      <a:noFill/>
                    </a:lnR>
                    <a:lnT w="12700" cmpd="sng">
                      <a:noFill/>
                    </a:lnT>
                  </a:tcPr>
                </a:tc>
                <a:tc hMerge="1">
                  <a:txBody>
                    <a:bodyPr/>
                    <a:lstStyle/>
                    <a:p>
                      <a:endParaRPr lang="zh-TW" altLang="en-US" dirty="0"/>
                    </a:p>
                  </a:txBody>
                  <a:tcPr/>
                </a:tc>
              </a:tr>
              <a:tr h="42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10</a:t>
                      </a:r>
                      <a:r>
                        <a:rPr lang="zh-TW" altLang="en-US" dirty="0" smtClean="0"/>
                        <a:t>㎝</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混凝土層</a:t>
                      </a:r>
                    </a:p>
                  </a:txBody>
                  <a:tcPr>
                    <a:solidFill>
                      <a:schemeClr val="bg1">
                        <a:lumMod val="85000"/>
                      </a:schemeClr>
                    </a:solidFill>
                  </a:tcPr>
                </a:tc>
              </a:tr>
              <a:tr h="423047">
                <a:tc>
                  <a:txBody>
                    <a:bodyPr/>
                    <a:lstStyle/>
                    <a:p>
                      <a:r>
                        <a:rPr lang="en-US" altLang="zh-TW" dirty="0" smtClean="0"/>
                        <a:t>-10</a:t>
                      </a:r>
                      <a:r>
                        <a:rPr lang="zh-TW" altLang="en-US" dirty="0" smtClean="0"/>
                        <a:t>㎝</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沙質壤土</a:t>
                      </a:r>
                      <a:r>
                        <a:rPr lang="en-US" altLang="zh-TW" dirty="0" smtClean="0"/>
                        <a:t>(</a:t>
                      </a:r>
                      <a:r>
                        <a:rPr lang="zh-TW" altLang="en-US" dirty="0" smtClean="0"/>
                        <a:t>文物</a:t>
                      </a:r>
                      <a:r>
                        <a:rPr lang="en-US" altLang="zh-TW" dirty="0" smtClean="0"/>
                        <a:t>)</a:t>
                      </a:r>
                      <a:endParaRPr lang="zh-TW" altLang="en-US" dirty="0" smtClean="0"/>
                    </a:p>
                  </a:txBody>
                  <a:tcPr>
                    <a:solidFill>
                      <a:schemeClr val="bg2">
                        <a:lumMod val="75000"/>
                      </a:schemeClr>
                    </a:solidFill>
                  </a:tcPr>
                </a:tc>
              </a:tr>
              <a:tr h="42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-20</a:t>
                      </a:r>
                      <a:r>
                        <a:rPr lang="zh-TW" altLang="en-US"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沙質壤土</a:t>
                      </a:r>
                      <a:r>
                        <a:rPr lang="en-US" altLang="zh-TW" dirty="0" smtClean="0"/>
                        <a:t>(</a:t>
                      </a:r>
                      <a:r>
                        <a:rPr lang="zh-TW" altLang="en-US" dirty="0" smtClean="0"/>
                        <a:t>文物</a:t>
                      </a:r>
                      <a:r>
                        <a:rPr lang="en-US" altLang="zh-TW" dirty="0" smtClean="0"/>
                        <a:t>)</a:t>
                      </a:r>
                      <a:endParaRPr lang="zh-TW" altLang="en-US" dirty="0" smtClean="0"/>
                    </a:p>
                  </a:txBody>
                  <a:tcPr>
                    <a:solidFill>
                      <a:schemeClr val="bg2">
                        <a:lumMod val="75000"/>
                      </a:schemeClr>
                    </a:solidFill>
                  </a:tcPr>
                </a:tc>
              </a:tr>
              <a:tr h="42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-30</a:t>
                      </a:r>
                      <a:r>
                        <a:rPr lang="zh-TW" altLang="en-US" dirty="0" smtClean="0"/>
                        <a:t>㎝</a:t>
                      </a:r>
                    </a:p>
                  </a:txBody>
                  <a:tcPr/>
                </a:tc>
                <a:tc>
                  <a:txBody>
                    <a:bodyPr/>
                    <a:lstStyle/>
                    <a:p>
                      <a:r>
                        <a:rPr lang="zh-TW" altLang="en-US" dirty="0" smtClean="0"/>
                        <a:t>細沙土層</a:t>
                      </a:r>
                      <a:r>
                        <a:rPr lang="en-US" altLang="zh-TW" dirty="0" smtClean="0"/>
                        <a:t>(</a:t>
                      </a:r>
                      <a:r>
                        <a:rPr lang="zh-TW" altLang="en-US" dirty="0" smtClean="0"/>
                        <a:t>文物</a:t>
                      </a:r>
                      <a:r>
                        <a:rPr lang="en-US" altLang="zh-TW" dirty="0" smtClean="0"/>
                        <a:t>)</a:t>
                      </a:r>
                      <a:endParaRPr lang="zh-TW" altLang="en-US" dirty="0"/>
                    </a:p>
                  </a:txBody>
                  <a:tcPr>
                    <a:solidFill>
                      <a:schemeClr val="accent3"/>
                    </a:solidFill>
                  </a:tcPr>
                </a:tc>
              </a:tr>
              <a:tr h="42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-40</a:t>
                      </a:r>
                      <a:r>
                        <a:rPr lang="zh-TW" altLang="en-US" dirty="0" smtClean="0"/>
                        <a:t>㎝</a:t>
                      </a:r>
                    </a:p>
                  </a:txBody>
                  <a:tcPr/>
                </a:tc>
                <a:tc>
                  <a:txBody>
                    <a:bodyPr/>
                    <a:lstStyle/>
                    <a:p>
                      <a:r>
                        <a:rPr lang="zh-TW" altLang="en-US" dirty="0" smtClean="0"/>
                        <a:t>細沙土層</a:t>
                      </a:r>
                      <a:r>
                        <a:rPr lang="en-US" altLang="zh-TW" dirty="0" smtClean="0"/>
                        <a:t>(</a:t>
                      </a:r>
                      <a:r>
                        <a:rPr lang="zh-TW" altLang="en-US" dirty="0" smtClean="0"/>
                        <a:t>文物</a:t>
                      </a:r>
                      <a:r>
                        <a:rPr lang="en-US" altLang="zh-TW" dirty="0" smtClean="0"/>
                        <a:t>)</a:t>
                      </a:r>
                      <a:endParaRPr lang="zh-TW" altLang="en-US" dirty="0"/>
                    </a:p>
                  </a:txBody>
                  <a:tcPr>
                    <a:solidFill>
                      <a:schemeClr val="accent3"/>
                    </a:solidFill>
                  </a:tcPr>
                </a:tc>
              </a:tr>
              <a:tr h="42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-50</a:t>
                      </a:r>
                      <a:r>
                        <a:rPr lang="zh-TW" altLang="en-US" dirty="0" smtClean="0"/>
                        <a:t>㎝</a:t>
                      </a:r>
                    </a:p>
                  </a:txBody>
                  <a:tcPr/>
                </a:tc>
                <a:tc>
                  <a:txBody>
                    <a:bodyPr/>
                    <a:lstStyle/>
                    <a:p>
                      <a:r>
                        <a:rPr lang="zh-TW" altLang="en-US" dirty="0" smtClean="0"/>
                        <a:t>細沙土層</a:t>
                      </a:r>
                      <a:endParaRPr lang="zh-TW" altLang="en-US" dirty="0"/>
                    </a:p>
                  </a:txBody>
                  <a:tcPr>
                    <a:solidFill>
                      <a:schemeClr val="accent3"/>
                    </a:solidFill>
                  </a:tcPr>
                </a:tc>
              </a:tr>
              <a:tr h="423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-60</a:t>
                      </a:r>
                      <a:r>
                        <a:rPr lang="zh-TW" altLang="en-US" dirty="0" smtClean="0"/>
                        <a:t>㎝</a:t>
                      </a:r>
                    </a:p>
                  </a:txBody>
                  <a:tcPr/>
                </a:tc>
                <a:tc>
                  <a:txBody>
                    <a:bodyPr/>
                    <a:lstStyle/>
                    <a:p>
                      <a:r>
                        <a:rPr lang="zh-TW" altLang="en-US" dirty="0" smtClean="0"/>
                        <a:t>細沙土層</a:t>
                      </a:r>
                      <a:endParaRPr lang="zh-TW" altLang="en-US" dirty="0"/>
                    </a:p>
                  </a:txBody>
                  <a:tcPr>
                    <a:solidFill>
                      <a:schemeClr val="accent3"/>
                    </a:solidFill>
                  </a:tcPr>
                </a:tc>
              </a:tr>
              <a:tr h="423047">
                <a:tc>
                  <a:txBody>
                    <a:bodyPr/>
                    <a:lstStyle/>
                    <a:p>
                      <a:r>
                        <a:rPr lang="en-US" altLang="zh-TW" dirty="0" smtClean="0"/>
                        <a:t>-70</a:t>
                      </a:r>
                      <a:r>
                        <a:rPr lang="zh-TW" altLang="en-US" dirty="0" smtClean="0"/>
                        <a:t>㎝</a:t>
                      </a:r>
                      <a:endParaRPr lang="zh-TW" altLang="en-US" dirty="0"/>
                    </a:p>
                  </a:txBody>
                  <a:tcPr/>
                </a:tc>
                <a:tc>
                  <a:txBody>
                    <a:bodyPr/>
                    <a:lstStyle/>
                    <a:p>
                      <a:r>
                        <a:rPr lang="zh-TW" altLang="en-US" dirty="0" smtClean="0"/>
                        <a:t>細沙土層</a:t>
                      </a:r>
                      <a:endParaRPr lang="zh-TW" altLang="en-US" dirty="0"/>
                    </a:p>
                  </a:txBody>
                  <a:tcPr>
                    <a:solidFill>
                      <a:schemeClr val="accent3"/>
                    </a:solidFill>
                  </a:tcPr>
                </a:tc>
              </a:tr>
              <a:tr h="423047">
                <a:tc>
                  <a:txBody>
                    <a:bodyPr/>
                    <a:lstStyle/>
                    <a:p>
                      <a:r>
                        <a:rPr lang="en-US" altLang="zh-TW" dirty="0" smtClean="0"/>
                        <a:t>-80</a:t>
                      </a:r>
                      <a:r>
                        <a:rPr lang="zh-TW" altLang="en-US" dirty="0" smtClean="0"/>
                        <a:t>㎝</a:t>
                      </a:r>
                      <a:endParaRPr lang="zh-TW" altLang="en-US" dirty="0"/>
                    </a:p>
                  </a:txBody>
                  <a:tcPr/>
                </a:tc>
                <a:tc>
                  <a:txBody>
                    <a:bodyPr/>
                    <a:lstStyle/>
                    <a:p>
                      <a:r>
                        <a:rPr lang="zh-TW" altLang="en-US" dirty="0" smtClean="0"/>
                        <a:t>粗砂層</a:t>
                      </a:r>
                      <a:endParaRPr lang="zh-TW" altLang="en-US" dirty="0"/>
                    </a:p>
                  </a:txBody>
                  <a:tcPr>
                    <a:solidFill>
                      <a:schemeClr val="bg2">
                        <a:lumMod val="50000"/>
                      </a:schemeClr>
                    </a:solidFill>
                  </a:tcPr>
                </a:tc>
              </a:tr>
              <a:tr h="423047">
                <a:tc>
                  <a:txBody>
                    <a:bodyPr/>
                    <a:lstStyle/>
                    <a:p>
                      <a:r>
                        <a:rPr lang="en-US" altLang="zh-TW" dirty="0" smtClean="0"/>
                        <a:t>-90</a:t>
                      </a:r>
                      <a:r>
                        <a:rPr lang="zh-TW" altLang="en-US" dirty="0" smtClean="0"/>
                        <a:t>㎝</a:t>
                      </a:r>
                      <a:endParaRPr lang="zh-TW" altLang="en-US" dirty="0"/>
                    </a:p>
                  </a:txBody>
                  <a:tcPr/>
                </a:tc>
                <a:tc>
                  <a:txBody>
                    <a:bodyPr/>
                    <a:lstStyle/>
                    <a:p>
                      <a:r>
                        <a:rPr lang="zh-TW" altLang="en-US" dirty="0" smtClean="0"/>
                        <a:t>粗砂層</a:t>
                      </a:r>
                      <a:endParaRPr lang="zh-TW" altLang="en-US" dirty="0"/>
                    </a:p>
                  </a:txBody>
                  <a:tcPr>
                    <a:solidFill>
                      <a:schemeClr val="bg2">
                        <a:lumMod val="50000"/>
                      </a:schemeClr>
                    </a:solidFill>
                  </a:tcPr>
                </a:tc>
              </a:tr>
            </a:tbl>
          </a:graphicData>
        </a:graphic>
      </p:graphicFrame>
    </p:spTree>
    <p:extLst>
      <p:ext uri="{BB962C8B-B14F-4D97-AF65-F5344CB8AC3E}">
        <p14:creationId xmlns:p14="http://schemas.microsoft.com/office/powerpoint/2010/main" xmlns="" val="2437922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挖掘過程</a:t>
            </a:r>
            <a:endParaRPr lang="zh-TW" altLang="en-US" dirty="0"/>
          </a:p>
        </p:txBody>
      </p:sp>
      <p:pic>
        <p:nvPicPr>
          <p:cNvPr id="4" name="內容版面配置區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700808"/>
            <a:ext cx="6743984" cy="4525963"/>
          </a:xfrm>
          <a:prstGeom prst="rect">
            <a:avLst/>
          </a:prstGeom>
        </p:spPr>
      </p:pic>
      <p:pic>
        <p:nvPicPr>
          <p:cNvPr id="5" name="圖片 4" descr="P07_70730.jpg"/>
          <p:cNvPicPr>
            <a:picLocks noChangeAspect="1"/>
          </p:cNvPicPr>
          <p:nvPr/>
        </p:nvPicPr>
        <p:blipFill>
          <a:blip r:embed="rId3" cstate="print"/>
          <a:stretch>
            <a:fillRect/>
          </a:stretch>
        </p:blipFill>
        <p:spPr>
          <a:xfrm>
            <a:off x="5940152" y="1412776"/>
            <a:ext cx="3203848" cy="1864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95999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花岡山遺址概要</a:t>
            </a:r>
            <a:endParaRPr lang="zh-TW" altLang="en-US" dirty="0"/>
          </a:p>
        </p:txBody>
      </p:sp>
      <p:sp>
        <p:nvSpPr>
          <p:cNvPr id="3" name="內容版面配置區 2"/>
          <p:cNvSpPr>
            <a:spLocks noGrp="1"/>
          </p:cNvSpPr>
          <p:nvPr>
            <p:ph idx="1"/>
          </p:nvPr>
        </p:nvSpPr>
        <p:spPr/>
        <p:txBody>
          <a:bodyPr/>
          <a:lstStyle/>
          <a:p>
            <a:r>
              <a:rPr lang="zh-TW" altLang="en-US" dirty="0" smtClean="0"/>
              <a:t>花岡山遺址位於花蓮市東側花崗山台地，出土許多史前石器及陶器，涵蓋了</a:t>
            </a:r>
            <a:r>
              <a:rPr lang="zh-TW" altLang="en-US" b="1" u="sng" dirty="0" smtClean="0">
                <a:solidFill>
                  <a:srgbClr val="FF0000"/>
                </a:solidFill>
              </a:rPr>
              <a:t>六個年代</a:t>
            </a:r>
            <a:r>
              <a:rPr lang="zh-TW" altLang="en-US" dirty="0" smtClean="0"/>
              <a:t>，如下表</a:t>
            </a:r>
            <a:r>
              <a:rPr lang="en-US" altLang="zh-TW" dirty="0" smtClean="0"/>
              <a:t>:</a:t>
            </a:r>
          </a:p>
          <a:p>
            <a:endParaRPr lang="zh-TW" altLang="en-US" dirty="0"/>
          </a:p>
        </p:txBody>
      </p:sp>
      <p:pic>
        <p:nvPicPr>
          <p:cNvPr id="4" name="圖片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3140968"/>
            <a:ext cx="5976664" cy="3672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21566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花岡山遺址特色</a:t>
            </a:r>
            <a:endParaRPr lang="zh-TW" altLang="en-US" dirty="0"/>
          </a:p>
        </p:txBody>
      </p:sp>
      <p:sp>
        <p:nvSpPr>
          <p:cNvPr id="3" name="內容版面配置區 2"/>
          <p:cNvSpPr>
            <a:spLocks noGrp="1"/>
          </p:cNvSpPr>
          <p:nvPr>
            <p:ph idx="1"/>
          </p:nvPr>
        </p:nvSpPr>
        <p:spPr>
          <a:xfrm>
            <a:off x="457200" y="1600200"/>
            <a:ext cx="8229600" cy="4997152"/>
          </a:xfrm>
        </p:spPr>
        <p:txBody>
          <a:bodyPr>
            <a:normAutofit/>
          </a:bodyPr>
          <a:lstStyle/>
          <a:p>
            <a:r>
              <a:rPr lang="zh-TW" altLang="en-US" sz="3000" dirty="0" smtClean="0"/>
              <a:t>花岡山遺址出土了打、磨製石器和各式陶器</a:t>
            </a:r>
            <a:r>
              <a:rPr lang="en-US" altLang="zh-TW" sz="3000" dirty="0" smtClean="0"/>
              <a:t>(</a:t>
            </a:r>
            <a:r>
              <a:rPr lang="zh-TW" altLang="en-US" sz="3000" b="1" u="sng" dirty="0" smtClean="0">
                <a:solidFill>
                  <a:srgbClr val="FF0000"/>
                </a:solidFill>
              </a:rPr>
              <a:t>繩紋陶、紅彩陶、甕棺</a:t>
            </a:r>
            <a:r>
              <a:rPr lang="zh-TW" altLang="en-US" sz="3000" dirty="0" smtClean="0"/>
              <a:t>等</a:t>
            </a:r>
            <a:r>
              <a:rPr lang="en-US" altLang="zh-TW" sz="3000" dirty="0" smtClean="0"/>
              <a:t>)</a:t>
            </a:r>
            <a:r>
              <a:rPr lang="zh-TW" altLang="en-US" sz="3000" dirty="0" smtClean="0"/>
              <a:t>，其中「</a:t>
            </a:r>
            <a:r>
              <a:rPr lang="zh-TW" altLang="en-US" sz="3000" b="1" u="sng" dirty="0" smtClean="0">
                <a:solidFill>
                  <a:srgbClr val="FF0000"/>
                </a:solidFill>
              </a:rPr>
              <a:t>甕棺</a:t>
            </a:r>
            <a:r>
              <a:rPr lang="zh-TW" altLang="en-US" sz="3000" dirty="0" smtClean="0"/>
              <a:t>」顯現</a:t>
            </a:r>
            <a:r>
              <a:rPr lang="zh-TW" altLang="en-US" sz="3000" dirty="0" smtClean="0"/>
              <a:t>他們的</a:t>
            </a:r>
            <a:r>
              <a:rPr lang="zh-TW" altLang="en-US" sz="3000" b="1" u="sng" dirty="0" smtClean="0">
                <a:solidFill>
                  <a:srgbClr val="FF0000"/>
                </a:solidFill>
              </a:rPr>
              <a:t>文化特色</a:t>
            </a:r>
            <a:r>
              <a:rPr lang="zh-TW" altLang="en-US" sz="3000" dirty="0" smtClean="0"/>
              <a:t>和</a:t>
            </a:r>
            <a:r>
              <a:rPr lang="zh-TW" altLang="en-US" sz="3000" b="1" u="sng" dirty="0" smtClean="0">
                <a:solidFill>
                  <a:srgbClr val="FF0000"/>
                </a:solidFill>
              </a:rPr>
              <a:t>製陶技術</a:t>
            </a:r>
            <a:r>
              <a:rPr lang="zh-TW" altLang="en-US" sz="3000" dirty="0" smtClean="0"/>
              <a:t>。</a:t>
            </a:r>
            <a:endParaRPr lang="en-US" altLang="zh-TW" sz="3000" dirty="0" smtClean="0"/>
          </a:p>
          <a:p>
            <a:endParaRPr lang="en-US" altLang="zh-TW" dirty="0"/>
          </a:p>
          <a:p>
            <a:endParaRPr lang="en-US" altLang="zh-TW" dirty="0" smtClean="0"/>
          </a:p>
          <a:p>
            <a:endParaRPr lang="en-US" altLang="zh-TW" dirty="0"/>
          </a:p>
          <a:p>
            <a:endParaRPr lang="en-US" altLang="zh-TW" dirty="0" smtClean="0"/>
          </a:p>
          <a:p>
            <a:pPr marL="0" indent="0">
              <a:buNone/>
            </a:pPr>
            <a:endParaRPr lang="en-US" altLang="zh-TW" sz="2000" dirty="0" smtClean="0"/>
          </a:p>
          <a:p>
            <a:pPr marL="0" indent="0">
              <a:buNone/>
            </a:pPr>
            <a:endParaRPr lang="en-US" altLang="zh-TW" sz="2000" dirty="0" smtClean="0"/>
          </a:p>
          <a:p>
            <a:pPr marL="0" indent="0">
              <a:buNone/>
            </a:pPr>
            <a:r>
              <a:rPr lang="zh-TW" altLang="en-US" sz="2000" dirty="0" smtClean="0"/>
              <a:t>    △</a:t>
            </a:r>
            <a:r>
              <a:rPr lang="zh-TW" altLang="en-US" sz="2000" dirty="0"/>
              <a:t>甕</a:t>
            </a:r>
            <a:r>
              <a:rPr lang="zh-TW" altLang="en-US" sz="2000" dirty="0" smtClean="0"/>
              <a:t>棺                                                                                       △繩紋陶               </a:t>
            </a:r>
            <a:endParaRPr lang="zh-TW" altLang="en-US" sz="20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2160" y="3073162"/>
            <a:ext cx="2088232" cy="3071414"/>
          </a:xfrm>
          <a:prstGeom prst="rect">
            <a:avLst/>
          </a:prstGeom>
          <a:ln>
            <a:noFill/>
          </a:ln>
          <a:effectLst>
            <a:outerShdw blurRad="292100" dist="139700" dir="2700000" algn="tl" rotWithShape="0">
              <a:srgbClr val="333333">
                <a:alpha val="65000"/>
              </a:srgbClr>
            </a:outerShdw>
          </a:effectLst>
        </p:spPr>
      </p:pic>
      <p:pic>
        <p:nvPicPr>
          <p:cNvPr id="6" name="圖片 5" descr="photo.jpg"/>
          <p:cNvPicPr>
            <a:picLocks noChangeAspect="1"/>
          </p:cNvPicPr>
          <p:nvPr/>
        </p:nvPicPr>
        <p:blipFill>
          <a:blip r:embed="rId3" cstate="print"/>
          <a:stretch>
            <a:fillRect/>
          </a:stretch>
        </p:blipFill>
        <p:spPr>
          <a:xfrm>
            <a:off x="827584" y="3068960"/>
            <a:ext cx="4532962" cy="3024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66651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花岡山遺址的展覽與推廣</a:t>
            </a:r>
            <a:endParaRPr lang="zh-TW" altLang="en-US" dirty="0"/>
          </a:p>
        </p:txBody>
      </p:sp>
      <p:sp>
        <p:nvSpPr>
          <p:cNvPr id="3" name="內容版面配置區 2"/>
          <p:cNvSpPr>
            <a:spLocks noGrp="1"/>
          </p:cNvSpPr>
          <p:nvPr>
            <p:ph idx="1"/>
          </p:nvPr>
        </p:nvSpPr>
        <p:spPr>
          <a:xfrm>
            <a:off x="467544" y="1196752"/>
            <a:ext cx="8229600" cy="5544616"/>
          </a:xfrm>
        </p:spPr>
        <p:txBody>
          <a:bodyPr>
            <a:normAutofit/>
          </a:bodyPr>
          <a:lstStyle/>
          <a:p>
            <a:r>
              <a:rPr lang="zh-TW" altLang="en-US" sz="3000" dirty="0" smtClean="0"/>
              <a:t>展覽</a:t>
            </a:r>
            <a:endParaRPr lang="en-US" altLang="zh-TW" sz="3000" dirty="0" smtClean="0"/>
          </a:p>
          <a:p>
            <a:pPr lvl="1"/>
            <a:r>
              <a:rPr lang="zh-TW" altLang="en-US" sz="2600" dirty="0"/>
              <a:t>「考古私生活</a:t>
            </a:r>
            <a:r>
              <a:rPr lang="en-US" altLang="zh-TW" sz="2600" dirty="0"/>
              <a:t>‧</a:t>
            </a:r>
            <a:r>
              <a:rPr lang="zh-TW" altLang="en-US" sz="2600" dirty="0"/>
              <a:t>發掘瓷美學</a:t>
            </a:r>
            <a:r>
              <a:rPr lang="en-US" altLang="zh-TW" sz="2600" dirty="0"/>
              <a:t>—</a:t>
            </a:r>
            <a:r>
              <a:rPr lang="zh-TW" altLang="en-US" sz="2600" b="1" u="sng" dirty="0">
                <a:solidFill>
                  <a:srgbClr val="FF0000"/>
                </a:solidFill>
              </a:rPr>
              <a:t>花岡山遺址近現代考古文物特展</a:t>
            </a:r>
            <a:r>
              <a:rPr lang="zh-TW" altLang="en-US" sz="2600" dirty="0" smtClean="0"/>
              <a:t>」</a:t>
            </a:r>
            <a:endParaRPr lang="en-US" altLang="zh-TW" sz="2600" dirty="0" smtClean="0"/>
          </a:p>
          <a:p>
            <a:pPr lvl="2"/>
            <a:r>
              <a:rPr lang="zh-TW" altLang="en-US" sz="2200" dirty="0"/>
              <a:t>為展現花岡山遺址</a:t>
            </a:r>
            <a:r>
              <a:rPr lang="zh-TW" altLang="en-US" sz="2200" dirty="0" smtClean="0"/>
              <a:t>近代</a:t>
            </a:r>
            <a:r>
              <a:rPr lang="zh-TW" altLang="en-US" sz="2200" dirty="0"/>
              <a:t>時期</a:t>
            </a:r>
            <a:r>
              <a:rPr lang="zh-TW" altLang="en-US" sz="2200" dirty="0" smtClean="0"/>
              <a:t>文物給</a:t>
            </a:r>
            <a:r>
              <a:rPr lang="zh-TW" altLang="en-US" sz="2200" dirty="0"/>
              <a:t>社會大眾認識，</a:t>
            </a:r>
            <a:r>
              <a:rPr lang="zh-TW" altLang="en-US" sz="2200" dirty="0" smtClean="0"/>
              <a:t>花蓮縣</a:t>
            </a:r>
            <a:r>
              <a:rPr lang="zh-TW" altLang="en-US" sz="2200" dirty="0"/>
              <a:t>文化局於</a:t>
            </a:r>
            <a:r>
              <a:rPr lang="en-US" altLang="zh-TW" sz="2200" dirty="0"/>
              <a:t>100</a:t>
            </a:r>
            <a:r>
              <a:rPr lang="zh-TW" altLang="en-US" sz="2200" dirty="0"/>
              <a:t>年</a:t>
            </a:r>
            <a:r>
              <a:rPr lang="en-US" altLang="zh-TW" sz="2200" dirty="0"/>
              <a:t>12</a:t>
            </a:r>
            <a:r>
              <a:rPr lang="zh-TW" altLang="en-US" sz="2200" dirty="0"/>
              <a:t>月</a:t>
            </a:r>
            <a:r>
              <a:rPr lang="en-US" altLang="zh-TW" sz="2200" dirty="0"/>
              <a:t>1 </a:t>
            </a:r>
            <a:r>
              <a:rPr lang="zh-TW" altLang="en-US" sz="2200" dirty="0"/>
              <a:t>日至</a:t>
            </a:r>
            <a:r>
              <a:rPr lang="en-US" altLang="zh-TW" sz="2200" dirty="0"/>
              <a:t>101</a:t>
            </a:r>
            <a:r>
              <a:rPr lang="zh-TW" altLang="en-US" sz="2200" dirty="0"/>
              <a:t>年</a:t>
            </a:r>
            <a:r>
              <a:rPr lang="en-US" altLang="zh-TW" sz="2200" dirty="0"/>
              <a:t>2</a:t>
            </a:r>
            <a:r>
              <a:rPr lang="zh-TW" altLang="en-US" sz="2200" dirty="0"/>
              <a:t>月</a:t>
            </a:r>
            <a:r>
              <a:rPr lang="en-US" altLang="zh-TW" sz="2200" dirty="0"/>
              <a:t>29</a:t>
            </a:r>
            <a:r>
              <a:rPr lang="zh-TW" altLang="en-US" sz="2200" dirty="0" smtClean="0"/>
              <a:t>日將軍府辦理。</a:t>
            </a:r>
            <a:endParaRPr lang="en-US" altLang="zh-TW" sz="2200" dirty="0" smtClean="0"/>
          </a:p>
          <a:p>
            <a:pPr lvl="2"/>
            <a:r>
              <a:rPr lang="zh-TW" altLang="en-US" sz="2200" dirty="0"/>
              <a:t>日治時期遺留的</a:t>
            </a:r>
            <a:r>
              <a:rPr lang="zh-TW" altLang="en-US" sz="2200" dirty="0" smtClean="0"/>
              <a:t>陶瓷碎片傳述</a:t>
            </a:r>
            <a:r>
              <a:rPr lang="zh-TW" altLang="en-US" sz="2200" dirty="0"/>
              <a:t>著</a:t>
            </a:r>
            <a:r>
              <a:rPr lang="zh-TW" altLang="en-US" sz="2200" b="1" u="sng" dirty="0">
                <a:solidFill>
                  <a:srgbClr val="FF0000"/>
                </a:solidFill>
              </a:rPr>
              <a:t>日本陶瓷業現代化發展</a:t>
            </a:r>
            <a:r>
              <a:rPr lang="zh-TW" altLang="en-US" sz="2200" dirty="0"/>
              <a:t>脈絡、</a:t>
            </a:r>
            <a:r>
              <a:rPr lang="zh-TW" altLang="en-US" sz="2200" b="1" u="sng" dirty="0" smtClean="0">
                <a:solidFill>
                  <a:srgbClr val="FF0000"/>
                </a:solidFill>
              </a:rPr>
              <a:t>花蓮市產業變遷</a:t>
            </a:r>
            <a:r>
              <a:rPr lang="zh-TW" altLang="en-US" sz="2200" dirty="0"/>
              <a:t>等知識</a:t>
            </a:r>
            <a:r>
              <a:rPr lang="zh-TW" altLang="en-US" sz="2200" dirty="0" smtClean="0"/>
              <a:t>。</a:t>
            </a:r>
            <a:endParaRPr lang="en-US" altLang="zh-TW" sz="2200" dirty="0" smtClean="0"/>
          </a:p>
          <a:p>
            <a:pPr lvl="1"/>
            <a:endParaRPr lang="en-US" altLang="zh-TW" sz="2600" dirty="0" smtClean="0"/>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6290" y="4149080"/>
            <a:ext cx="3659898" cy="2448272"/>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3965385"/>
            <a:ext cx="4176464" cy="2989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507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花岡山遺址的展覽與推廣</a:t>
            </a:r>
          </a:p>
        </p:txBody>
      </p:sp>
      <p:sp>
        <p:nvSpPr>
          <p:cNvPr id="3" name="內容版面配置區 2"/>
          <p:cNvSpPr>
            <a:spLocks noGrp="1"/>
          </p:cNvSpPr>
          <p:nvPr>
            <p:ph idx="1"/>
          </p:nvPr>
        </p:nvSpPr>
        <p:spPr/>
        <p:txBody>
          <a:bodyPr/>
          <a:lstStyle/>
          <a:p>
            <a:pPr lvl="1">
              <a:buClr>
                <a:srgbClr val="9B2D1F"/>
              </a:buClr>
            </a:pPr>
            <a:r>
              <a:rPr lang="zh-TW" altLang="en-US" sz="2600" dirty="0">
                <a:solidFill>
                  <a:prstClr val="black"/>
                </a:solidFill>
              </a:rPr>
              <a:t>「</a:t>
            </a:r>
            <a:r>
              <a:rPr lang="zh-TW" altLang="en-US" sz="2600" b="1" u="sng" dirty="0">
                <a:solidFill>
                  <a:srgbClr val="FF0000"/>
                </a:solidFill>
              </a:rPr>
              <a:t>花岡山遺址文物特展</a:t>
            </a:r>
            <a:r>
              <a:rPr lang="zh-TW" altLang="en-US" sz="2600" dirty="0">
                <a:solidFill>
                  <a:prstClr val="black"/>
                </a:solidFill>
              </a:rPr>
              <a:t>」</a:t>
            </a:r>
            <a:endParaRPr lang="en-US" altLang="zh-TW" sz="2600" dirty="0">
              <a:solidFill>
                <a:prstClr val="black"/>
              </a:solidFill>
            </a:endParaRPr>
          </a:p>
          <a:p>
            <a:pPr lvl="2">
              <a:buClr>
                <a:srgbClr val="A28E6A"/>
              </a:buClr>
            </a:pPr>
            <a:r>
              <a:rPr lang="zh-TW" altLang="en-US" sz="2200" dirty="0">
                <a:solidFill>
                  <a:prstClr val="black"/>
                </a:solidFill>
              </a:rPr>
              <a:t>花蓮縣文化局於</a:t>
            </a:r>
            <a:r>
              <a:rPr lang="en-US" altLang="zh-TW" sz="2200" dirty="0">
                <a:solidFill>
                  <a:prstClr val="black"/>
                </a:solidFill>
              </a:rPr>
              <a:t>102</a:t>
            </a:r>
            <a:r>
              <a:rPr lang="zh-TW" altLang="en-US" sz="2200" dirty="0">
                <a:solidFill>
                  <a:prstClr val="black"/>
                </a:solidFill>
              </a:rPr>
              <a:t>年</a:t>
            </a:r>
            <a:r>
              <a:rPr lang="en-US" altLang="zh-TW" sz="2200" dirty="0">
                <a:solidFill>
                  <a:prstClr val="black"/>
                </a:solidFill>
              </a:rPr>
              <a:t>9</a:t>
            </a:r>
            <a:r>
              <a:rPr lang="zh-TW" altLang="en-US" sz="2200" dirty="0">
                <a:solidFill>
                  <a:prstClr val="black"/>
                </a:solidFill>
              </a:rPr>
              <a:t>月</a:t>
            </a:r>
            <a:r>
              <a:rPr lang="en-US" altLang="zh-TW" sz="2200" dirty="0">
                <a:solidFill>
                  <a:prstClr val="black"/>
                </a:solidFill>
              </a:rPr>
              <a:t>14</a:t>
            </a:r>
            <a:r>
              <a:rPr lang="zh-TW" altLang="en-US" sz="2200" dirty="0">
                <a:solidFill>
                  <a:prstClr val="black"/>
                </a:solidFill>
              </a:rPr>
              <a:t>日至</a:t>
            </a:r>
            <a:r>
              <a:rPr lang="en-US" altLang="zh-TW" sz="2200" dirty="0">
                <a:solidFill>
                  <a:prstClr val="black"/>
                </a:solidFill>
              </a:rPr>
              <a:t>102</a:t>
            </a:r>
            <a:r>
              <a:rPr lang="zh-TW" altLang="en-US" sz="2200" dirty="0">
                <a:solidFill>
                  <a:prstClr val="black"/>
                </a:solidFill>
              </a:rPr>
              <a:t>年</a:t>
            </a:r>
            <a:r>
              <a:rPr lang="en-US" altLang="zh-TW" sz="2200" dirty="0">
                <a:solidFill>
                  <a:prstClr val="black"/>
                </a:solidFill>
              </a:rPr>
              <a:t>11</a:t>
            </a:r>
            <a:r>
              <a:rPr lang="zh-TW" altLang="en-US" sz="2200" dirty="0">
                <a:solidFill>
                  <a:prstClr val="black"/>
                </a:solidFill>
              </a:rPr>
              <a:t>月</a:t>
            </a:r>
            <a:r>
              <a:rPr lang="en-US" altLang="zh-TW" sz="2200" dirty="0">
                <a:solidFill>
                  <a:prstClr val="black"/>
                </a:solidFill>
              </a:rPr>
              <a:t>10</a:t>
            </a:r>
            <a:r>
              <a:rPr lang="zh-TW" altLang="en-US" sz="2200" dirty="0">
                <a:solidFill>
                  <a:prstClr val="black"/>
                </a:solidFill>
              </a:rPr>
              <a:t>日在花蓮鐵道文化園區二館</a:t>
            </a:r>
            <a:r>
              <a:rPr lang="zh-TW" altLang="en-US" sz="2200" dirty="0" smtClean="0">
                <a:solidFill>
                  <a:prstClr val="black"/>
                </a:solidFill>
              </a:rPr>
              <a:t>展出。</a:t>
            </a:r>
            <a:endParaRPr lang="en-US" altLang="zh-TW" sz="2200" dirty="0">
              <a:solidFill>
                <a:prstClr val="black"/>
              </a:solidFill>
            </a:endParaRPr>
          </a:p>
          <a:p>
            <a:pPr lvl="2">
              <a:buClr>
                <a:srgbClr val="A28E6A"/>
              </a:buClr>
            </a:pPr>
            <a:r>
              <a:rPr lang="zh-TW" altLang="en-US" sz="2200" dirty="0" smtClean="0">
                <a:solidFill>
                  <a:prstClr val="black"/>
                </a:solidFill>
              </a:rPr>
              <a:t>劉益昌教授帶領的考古</a:t>
            </a:r>
            <a:r>
              <a:rPr lang="zh-TW" altLang="en-US" sz="2200" dirty="0">
                <a:solidFill>
                  <a:prstClr val="black"/>
                </a:solidFill>
              </a:rPr>
              <a:t>團隊從花岡山</a:t>
            </a:r>
            <a:r>
              <a:rPr lang="zh-TW" altLang="en-US" sz="2200" dirty="0" smtClean="0">
                <a:solidFill>
                  <a:prstClr val="black"/>
                </a:solidFill>
              </a:rPr>
              <a:t>遺址的十餘萬</a:t>
            </a:r>
            <a:r>
              <a:rPr lang="zh-TW" altLang="en-US" sz="2200" dirty="0">
                <a:solidFill>
                  <a:prstClr val="black"/>
                </a:solidFill>
              </a:rPr>
              <a:t>件文物中，選出具代表性的展出。</a:t>
            </a:r>
            <a:r>
              <a:rPr lang="zh-TW" altLang="en-US" sz="2200" dirty="0" smtClean="0">
                <a:solidFill>
                  <a:prstClr val="black"/>
                </a:solidFill>
              </a:rPr>
              <a:t>時間涵蓋</a:t>
            </a:r>
            <a:r>
              <a:rPr lang="zh-TW" altLang="en-US" sz="2200" b="1" u="sng" dirty="0">
                <a:solidFill>
                  <a:srgbClr val="FF0000"/>
                </a:solidFill>
              </a:rPr>
              <a:t>新石器時代、金屬器時期、日治時期</a:t>
            </a:r>
            <a:r>
              <a:rPr lang="zh-TW" altLang="en-US" sz="2200" dirty="0">
                <a:solidFill>
                  <a:prstClr val="black"/>
                </a:solidFill>
              </a:rPr>
              <a:t>三個不同文化</a:t>
            </a:r>
            <a:r>
              <a:rPr lang="zh-TW" altLang="en-US" sz="2200" dirty="0" smtClean="0">
                <a:solidFill>
                  <a:prstClr val="black"/>
                </a:solidFill>
              </a:rPr>
              <a:t>體系。</a:t>
            </a:r>
            <a:endParaRPr lang="en-US" altLang="zh-TW" sz="2200" dirty="0">
              <a:solidFill>
                <a:prstClr val="black"/>
              </a:solidFill>
            </a:endParaRPr>
          </a:p>
          <a:p>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56" y="4005064"/>
            <a:ext cx="4114744" cy="2304256"/>
          </a:xfrm>
          <a:prstGeom prst="rect">
            <a:avLst/>
          </a:prstGeom>
          <a:ln>
            <a:noFill/>
          </a:ln>
          <a:effectLst>
            <a:outerShdw blurRad="292100" dist="139700" dir="2700000" algn="tl" rotWithShape="0">
              <a:srgbClr val="333333">
                <a:alpha val="65000"/>
              </a:srgbClr>
            </a:outerShdw>
          </a:effectLst>
        </p:spPr>
      </p:pic>
      <p:pic>
        <p:nvPicPr>
          <p:cNvPr id="6" name="圖片 5" descr="26039625.jpg"/>
          <p:cNvPicPr>
            <a:picLocks noChangeAspect="1"/>
          </p:cNvPicPr>
          <p:nvPr/>
        </p:nvPicPr>
        <p:blipFill>
          <a:blip r:embed="rId3" cstate="print"/>
          <a:stretch>
            <a:fillRect/>
          </a:stretch>
        </p:blipFill>
        <p:spPr>
          <a:xfrm>
            <a:off x="1403648" y="4005064"/>
            <a:ext cx="3600400" cy="2398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8813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633</TotalTime>
  <Words>1544</Words>
  <Application>Microsoft Office PowerPoint</Application>
  <PresentationFormat>如螢幕大小 (4:3)</PresentationFormat>
  <Paragraphs>118</Paragraphs>
  <Slides>21</Slides>
  <Notes>4</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龍騰四海</vt:lpstr>
      <vt:lpstr>花岡山遺址研究</vt:lpstr>
      <vt:lpstr>研究流程</vt:lpstr>
      <vt:lpstr>研究架構</vt:lpstr>
      <vt:lpstr>分布範圍與文化層位置</vt:lpstr>
      <vt:lpstr>挖掘過程</vt:lpstr>
      <vt:lpstr>花岡山遺址概要</vt:lpstr>
      <vt:lpstr>花岡山遺址特色</vt:lpstr>
      <vt:lpstr>花岡山遺址的展覽與推廣</vt:lpstr>
      <vt:lpstr>花岡山遺址的展覽與推廣</vt:lpstr>
      <vt:lpstr>花岡山遺址的展覽與推廣</vt:lpstr>
      <vt:lpstr>花岡山遺址的展覽與推廣</vt:lpstr>
      <vt:lpstr>花岡山遺址的展覽與推廣</vt:lpstr>
      <vt:lpstr>花岡山遺址的展覽與推廣</vt:lpstr>
      <vt:lpstr>花岡山遺址的展覽與推廣</vt:lpstr>
      <vt:lpstr>花岡山遺址的展覽與推廣</vt:lpstr>
      <vt:lpstr>花岡山遺址的展覽與推廣</vt:lpstr>
      <vt:lpstr>花岡山遺址的展覽與推廣</vt:lpstr>
      <vt:lpstr>研究結果</vt:lpstr>
      <vt:lpstr>感想與展望</vt:lpstr>
      <vt:lpstr>參考資料</vt:lpstr>
      <vt:lpstr>謝謝各位評審老師！</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花崗山遺址研究</dc:title>
  <dc:creator>USER</dc:creator>
  <cp:lastModifiedBy>USER</cp:lastModifiedBy>
  <cp:revision>56</cp:revision>
  <dcterms:created xsi:type="dcterms:W3CDTF">2018-10-17T06:48:09Z</dcterms:created>
  <dcterms:modified xsi:type="dcterms:W3CDTF">2018-10-31T12:45:07Z</dcterms:modified>
</cp:coreProperties>
</file>