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258" r:id="rId4"/>
    <p:sldId id="282" r:id="rId5"/>
    <p:sldId id="272" r:id="rId6"/>
    <p:sldId id="284" r:id="rId7"/>
    <p:sldId id="292" r:id="rId8"/>
    <p:sldId id="290" r:id="rId9"/>
    <p:sldId id="293" r:id="rId10"/>
    <p:sldId id="294" r:id="rId11"/>
    <p:sldId id="295" r:id="rId12"/>
    <p:sldId id="273" r:id="rId13"/>
    <p:sldId id="302" r:id="rId14"/>
    <p:sldId id="280" r:id="rId15"/>
    <p:sldId id="301" r:id="rId16"/>
    <p:sldId id="285" r:id="rId17"/>
    <p:sldId id="303" r:id="rId18"/>
    <p:sldId id="286" r:id="rId19"/>
    <p:sldId id="287" r:id="rId20"/>
    <p:sldId id="296" r:id="rId21"/>
    <p:sldId id="300" r:id="rId22"/>
    <p:sldId id="298" r:id="rId23"/>
    <p:sldId id="28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五大類營養成分認知人數統計</a:t>
            </a:r>
          </a:p>
        </c:rich>
      </c:tx>
      <c:layout>
        <c:manualLayout>
          <c:xMode val="edge"/>
          <c:yMode val="edge"/>
          <c:x val="0.2088053949903661"/>
          <c:y val="2.01680672268907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'(前)對五大類的認知'!$A$3</c:f>
              <c:strCache>
                <c:ptCount val="1"/>
                <c:pt idx="0">
                  <c:v>前測人數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'(前)對五大類的認知'!$B$2:$O$2</c:f>
              <c:strCache>
                <c:ptCount val="14"/>
                <c:pt idx="0">
                  <c:v>7分</c:v>
                </c:pt>
                <c:pt idx="1">
                  <c:v>8分</c:v>
                </c:pt>
                <c:pt idx="2">
                  <c:v>9分</c:v>
                </c:pt>
                <c:pt idx="3">
                  <c:v>10分</c:v>
                </c:pt>
                <c:pt idx="4">
                  <c:v>11分</c:v>
                </c:pt>
                <c:pt idx="5">
                  <c:v>12分</c:v>
                </c:pt>
                <c:pt idx="6">
                  <c:v>13分</c:v>
                </c:pt>
                <c:pt idx="7">
                  <c:v>14分</c:v>
                </c:pt>
                <c:pt idx="8">
                  <c:v>15分</c:v>
                </c:pt>
                <c:pt idx="9">
                  <c:v>16分</c:v>
                </c:pt>
                <c:pt idx="10">
                  <c:v>17分</c:v>
                </c:pt>
                <c:pt idx="11">
                  <c:v>18分</c:v>
                </c:pt>
                <c:pt idx="12">
                  <c:v>19分</c:v>
                </c:pt>
                <c:pt idx="13">
                  <c:v>20分</c:v>
                </c:pt>
              </c:strCache>
            </c:strRef>
          </c:cat>
          <c:val>
            <c:numRef>
              <c:f>'(前)對五大類的認知'!$B$3:$O$3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8F-4A9B-ACCB-5CDFBE91D62F}"/>
            </c:ext>
          </c:extLst>
        </c:ser>
        <c:ser>
          <c:idx val="1"/>
          <c:order val="1"/>
          <c:tx>
            <c:strRef>
              <c:f>'(前)對五大類的認知'!$A$4</c:f>
              <c:strCache>
                <c:ptCount val="1"/>
                <c:pt idx="0">
                  <c:v>後測人數</c:v>
                </c:pt>
              </c:strCache>
            </c:strRef>
          </c:tx>
          <c:spPr>
            <a:solidFill>
              <a:srgbClr val="C0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'(前)對五大類的認知'!$B$2:$O$2</c:f>
              <c:strCache>
                <c:ptCount val="14"/>
                <c:pt idx="0">
                  <c:v>7分</c:v>
                </c:pt>
                <c:pt idx="1">
                  <c:v>8分</c:v>
                </c:pt>
                <c:pt idx="2">
                  <c:v>9分</c:v>
                </c:pt>
                <c:pt idx="3">
                  <c:v>10分</c:v>
                </c:pt>
                <c:pt idx="4">
                  <c:v>11分</c:v>
                </c:pt>
                <c:pt idx="5">
                  <c:v>12分</c:v>
                </c:pt>
                <c:pt idx="6">
                  <c:v>13分</c:v>
                </c:pt>
                <c:pt idx="7">
                  <c:v>14分</c:v>
                </c:pt>
                <c:pt idx="8">
                  <c:v>15分</c:v>
                </c:pt>
                <c:pt idx="9">
                  <c:v>16分</c:v>
                </c:pt>
                <c:pt idx="10">
                  <c:v>17分</c:v>
                </c:pt>
                <c:pt idx="11">
                  <c:v>18分</c:v>
                </c:pt>
                <c:pt idx="12">
                  <c:v>19分</c:v>
                </c:pt>
                <c:pt idx="13">
                  <c:v>20分</c:v>
                </c:pt>
              </c:strCache>
            </c:strRef>
          </c:cat>
          <c:val>
            <c:numRef>
              <c:f>'(前)對五大類的認知'!$B$4:$O$4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8F-4A9B-ACCB-5CDFBE91D6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318976"/>
        <c:axId val="97227264"/>
      </c:barChart>
      <c:catAx>
        <c:axId val="563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227264"/>
        <c:crosses val="autoZero"/>
        <c:auto val="1"/>
        <c:lblAlgn val="ctr"/>
        <c:lblOffset val="100"/>
        <c:noMultiLvlLbl val="0"/>
      </c:catAx>
      <c:valAx>
        <c:axId val="97227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31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19710480511912E-2"/>
          <c:w val="0.96339505254133184"/>
          <c:h val="0.7103747731733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工作表2!$B$11:$B$12</c:f>
              <c:strCache>
                <c:ptCount val="2"/>
                <c:pt idx="0">
                  <c:v>前測得分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工作表2!$A$13:$A$17</c:f>
              <c:strCache>
                <c:ptCount val="5"/>
                <c:pt idx="0">
                  <c:v>全榖雜糧類</c:v>
                </c:pt>
                <c:pt idx="1">
                  <c:v>乳品類</c:v>
                </c:pt>
                <c:pt idx="2">
                  <c:v>豆魚肉蛋類</c:v>
                </c:pt>
                <c:pt idx="3">
                  <c:v>蔬菜水果類</c:v>
                </c:pt>
                <c:pt idx="4">
                  <c:v>油脂與堅果種子類</c:v>
                </c:pt>
              </c:strCache>
            </c:strRef>
          </c:cat>
          <c:val>
            <c:numRef>
              <c:f>工作表2!$B$13:$B$17</c:f>
              <c:numCache>
                <c:formatCode>General</c:formatCode>
                <c:ptCount val="5"/>
                <c:pt idx="0">
                  <c:v>56</c:v>
                </c:pt>
                <c:pt idx="1">
                  <c:v>33</c:v>
                </c:pt>
                <c:pt idx="2">
                  <c:v>43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9-4E50-9432-4989F501022C}"/>
            </c:ext>
          </c:extLst>
        </c:ser>
        <c:ser>
          <c:idx val="1"/>
          <c:order val="1"/>
          <c:tx>
            <c:strRef>
              <c:f>工作表2!$C$11:$C$12</c:f>
              <c:strCache>
                <c:ptCount val="2"/>
                <c:pt idx="0">
                  <c:v>後測得分</c:v>
                </c:pt>
              </c:strCache>
            </c:strRef>
          </c:tx>
          <c:spPr>
            <a:solidFill>
              <a:srgbClr val="C0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工作表2!$A$13:$A$17</c:f>
              <c:strCache>
                <c:ptCount val="5"/>
                <c:pt idx="0">
                  <c:v>全榖雜糧類</c:v>
                </c:pt>
                <c:pt idx="1">
                  <c:v>乳品類</c:v>
                </c:pt>
                <c:pt idx="2">
                  <c:v>豆魚肉蛋類</c:v>
                </c:pt>
                <c:pt idx="3">
                  <c:v>蔬菜水果類</c:v>
                </c:pt>
                <c:pt idx="4">
                  <c:v>油脂與堅果種子類</c:v>
                </c:pt>
              </c:strCache>
            </c:strRef>
          </c:cat>
          <c:val>
            <c:numRef>
              <c:f>工作表2!$C$13:$C$17</c:f>
              <c:numCache>
                <c:formatCode>General</c:formatCode>
                <c:ptCount val="5"/>
                <c:pt idx="0">
                  <c:v>58</c:v>
                </c:pt>
                <c:pt idx="1">
                  <c:v>31</c:v>
                </c:pt>
                <c:pt idx="2">
                  <c:v>48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29-4E50-9432-4989F501022C}"/>
            </c:ext>
          </c:extLst>
        </c:ser>
        <c:ser>
          <c:idx val="2"/>
          <c:order val="2"/>
          <c:tx>
            <c:strRef>
              <c:f>工作表2!$D$11:$D$12</c:f>
              <c:strCache>
                <c:ptCount val="2"/>
                <c:pt idx="0">
                  <c:v>滿分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工作表2!$A$13:$A$17</c:f>
              <c:strCache>
                <c:ptCount val="5"/>
                <c:pt idx="0">
                  <c:v>全榖雜糧類</c:v>
                </c:pt>
                <c:pt idx="1">
                  <c:v>乳品類</c:v>
                </c:pt>
                <c:pt idx="2">
                  <c:v>豆魚肉蛋類</c:v>
                </c:pt>
                <c:pt idx="3">
                  <c:v>蔬菜水果類</c:v>
                </c:pt>
                <c:pt idx="4">
                  <c:v>油脂與堅果種子類</c:v>
                </c:pt>
              </c:strCache>
            </c:strRef>
          </c:cat>
          <c:val>
            <c:numRef>
              <c:f>工作表2!$D$13:$D$17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29-4E50-9432-4989F50102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716800"/>
        <c:axId val="71216512"/>
      </c:barChart>
      <c:catAx>
        <c:axId val="567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71216512"/>
        <c:crosses val="autoZero"/>
        <c:auto val="1"/>
        <c:lblAlgn val="ctr"/>
        <c:lblOffset val="100"/>
        <c:noMultiLvlLbl val="0"/>
      </c:catAx>
      <c:valAx>
        <c:axId val="71216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7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10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45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82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63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48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48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0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7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7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42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2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3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67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5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5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FA3A-CED7-42FF-B824-41A6372F677E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568794-83F3-480E-BF52-F3A095FFE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0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besity.hpa.gov.tw/upload/e_docs/107%E5%B9%B4%E6%A0%A1%E5%9C%92%E5%91%A8%E9%82%8A%E5%81%A5%E5%BA%B7%E9%A3%B2%E9%A3%9F%E8%BC%94%E5%B0%8E%E7%A4%BA%E7%AF%84%E8%A8%88%E7%95%AB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84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55776" y="1263240"/>
            <a:ext cx="4778508" cy="187299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營養早餐！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懂吃～懂吃～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11960" y="3925518"/>
            <a:ext cx="4824536" cy="27676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志學調查員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組員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：林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已安  蔡雨潔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  林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筠青  彭彥瑄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指導老師：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吳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宇凡老師   余慧君老師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0A75861-F6C5-44A9-B161-B03701CBD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xmlns="" id="{72EE642D-4F69-47C0-99BA-CE43503573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xmlns="" id="{26178CE4-DA2D-46EA-AB8D-341C5AC56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xmlns="" id="{698E9F53-8381-4FA5-A510-846925D24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xmlns="" id="{B13CE284-F21E-411B-BB8E-9C03B853CE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xmlns="" id="{23DF4578-4703-437C-A797-2A2D0CEE5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xmlns="" id="{F878F330-AF64-4F8F-88FD-A4A408D6D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xmlns="" id="{AC9B00BF-4FB7-42FA-BBBD-7DB54ED3F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xmlns="" id="{BD3D64CA-2AAD-4609-8DAA-3EAD4609A6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xmlns="" id="{C669E05A-8550-4E91-B29E-E1912228E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xmlns="" id="{F8C1FD53-1E8F-46CA-BC2D-FCEC4DAE0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xmlns="" id="{CC97A31F-CFDE-4EA3-98F1-13FDD16702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xmlns="" id="{9E1540E7-E6C3-4907-B70A-B17568365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7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91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28262C1-AC24-45B4-8042-47E0C603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764704"/>
            <a:ext cx="6591985" cy="4968552"/>
          </a:xfrm>
        </p:spPr>
        <p:txBody>
          <a:bodyPr>
            <a:normAutofit/>
          </a:bodyPr>
          <a:lstStyle/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問卷填答標準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、以「五大類食物的量是否足夠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做為健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康標準。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、以有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年資歷，先後在慈濟醫院與空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軍基地服務的</a:t>
            </a:r>
            <a:r>
              <a:rPr lang="zh-TW" altLang="en-US" sz="2800" u="sng">
                <a:latin typeface="標楷體" panose="03000509000000000000" pitchFamily="65" charset="-120"/>
                <a:ea typeface="標楷體" panose="03000509000000000000" pitchFamily="65" charset="-120"/>
              </a:rPr>
              <a:t>夏曉雯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營養師的專業評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量，來判斷受試者的早餐五大類食物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含量是否足夠。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E8AAFED-9D2B-4268-A580-2C67ADA48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701141" cy="18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D87C5D7-592C-4B6F-BC95-9C40B7D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692696"/>
            <a:ext cx="6768752" cy="3921638"/>
          </a:xfrm>
        </p:spPr>
        <p:txBody>
          <a:bodyPr/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以拍照的方式收集早餐資料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、可以幫助小朋友確認自己吃的早餐，填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答時，較不容易出現誤差。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、讓營養師的填答，因為實物的拍攝而更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正確。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38832"/>
            <a:ext cx="2590110" cy="19417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43" y="3779227"/>
            <a:ext cx="1728192" cy="2303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384547"/>
            <a:ext cx="2290279" cy="17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4248472" cy="864096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二、研究結果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190F888A-137A-4214-878D-0B7FDA49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424936" cy="5517232"/>
          </a:xfrm>
        </p:spPr>
        <p:txBody>
          <a:bodyPr/>
          <a:lstStyle/>
          <a:p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，學生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對於五大類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食物的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分類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，更懂</a:t>
            </a:r>
            <a:endParaRPr lang="en-US" altLang="zh-TW" sz="2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了沒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7115615" cy="36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624736" cy="1008112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宣傳後，高分群些微增加了。</a:t>
            </a:r>
            <a:endParaRPr lang="zh-TW" altLang="en-US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BC1647D7-FF5E-634D-903F-E3E49304D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79597"/>
              </p:ext>
            </p:extLst>
          </p:nvPr>
        </p:nvGraphicFramePr>
        <p:xfrm>
          <a:off x="1619672" y="836712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橢圓 4">
            <a:extLst>
              <a:ext uri="{FF2B5EF4-FFF2-40B4-BE49-F238E27FC236}">
                <a16:creationId xmlns:a16="http://schemas.microsoft.com/office/drawing/2014/main" xmlns="" id="{56398F95-C174-4617-BEF9-30335D569E69}"/>
              </a:ext>
            </a:extLst>
          </p:cNvPr>
          <p:cNvSpPr/>
          <p:nvPr/>
        </p:nvSpPr>
        <p:spPr>
          <a:xfrm>
            <a:off x="6300192" y="1412776"/>
            <a:ext cx="2160240" cy="29523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2013753" y="5227983"/>
            <a:ext cx="936104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68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040560" cy="72008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二、研究結果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F1F2508E-CED1-4E86-8478-2A9CB560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484784"/>
            <a:ext cx="8350972" cy="5184576"/>
          </a:xfrm>
        </p:spPr>
        <p:txBody>
          <a:bodyPr/>
          <a:lstStyle/>
          <a:p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後，學生對自己的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早餐「五大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類營養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</a:t>
            </a:r>
            <a:endParaRPr lang="en-US" altLang="zh-TW" sz="2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份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是否足夠，更懂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了沒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？ </a:t>
            </a:r>
            <a:endParaRPr lang="en-US" altLang="zh-TW" sz="28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760632" cy="3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4365104"/>
            <a:ext cx="6480720" cy="72008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宣導過後，整體總分些微的增加。</a:t>
            </a:r>
            <a:endParaRPr lang="zh-TW" altLang="en-US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36A159BB-7659-40A0-A8B9-AB84328C2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40563"/>
              </p:ext>
            </p:extLst>
          </p:nvPr>
        </p:nvGraphicFramePr>
        <p:xfrm>
          <a:off x="611560" y="1772816"/>
          <a:ext cx="8424942" cy="205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58">
                  <a:extLst>
                    <a:ext uri="{9D8B030D-6E8A-4147-A177-3AD203B41FA5}">
                      <a16:colId xmlns:a16="http://schemas.microsoft.com/office/drawing/2014/main" xmlns="" val="486653871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4217401727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2535785460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3602559398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2106048934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3760673536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4153605132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1659520131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3328766613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302502847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1201568929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xmlns="" val="281692981"/>
                    </a:ext>
                  </a:extLst>
                </a:gridCol>
                <a:gridCol w="718125">
                  <a:extLst>
                    <a:ext uri="{9D8B030D-6E8A-4147-A177-3AD203B41FA5}">
                      <a16:colId xmlns:a16="http://schemas.microsoft.com/office/drawing/2014/main" xmlns="" val="760380151"/>
                    </a:ext>
                  </a:extLst>
                </a:gridCol>
              </a:tblGrid>
              <a:tr h="569463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altLang="en-US" sz="1600" dirty="0"/>
                        <a:t>營養成分是否足夠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en-US" altLang="zh-TW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600" dirty="0"/>
                        <a:t>認知分數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</a:p>
                    <a:p>
                      <a:r>
                        <a:rPr lang="zh-TW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</a:p>
                    <a:p>
                      <a:r>
                        <a:rPr lang="zh-TW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分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總分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664964"/>
                  </a:ext>
                </a:extLst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前測分數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675975"/>
                  </a:ext>
                </a:extLst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後測分數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6476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1187624" y="4556990"/>
            <a:ext cx="936104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60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4BD51B2-E1B9-4FC1-9DE8-497860F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00" y="332656"/>
            <a:ext cx="4138967" cy="716658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二、研究結果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13B9614-3BFF-44FB-9424-30CBE9AA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352927" cy="5400600"/>
          </a:xfrm>
        </p:spPr>
        <p:txBody>
          <a:bodyPr/>
          <a:lstStyle/>
          <a:p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宣導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後，學生是否更願意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選擇營養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早餐來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吃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呢？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2993125" cy="18024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2840454" cy="17971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581128"/>
            <a:ext cx="2869527" cy="17281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50" y="4581128"/>
            <a:ext cx="2732618" cy="17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787039" cy="500634"/>
          </a:xfrm>
        </p:spPr>
        <p:txBody>
          <a:bodyPr>
            <a:normAutofit fontScale="90000"/>
          </a:bodyPr>
          <a:lstStyle/>
          <a:p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早餐五大類營養成分總量綜合分析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Chart 18">
            <a:extLst>
              <a:ext uri="{FF2B5EF4-FFF2-40B4-BE49-F238E27FC236}">
                <a16:creationId xmlns:a16="http://schemas.microsoft.com/office/drawing/2014/main" xmlns="" id="{D80F47F8-4E95-824D-9D16-A91601324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086409"/>
              </p:ext>
            </p:extLst>
          </p:nvPr>
        </p:nvGraphicFramePr>
        <p:xfrm>
          <a:off x="1043608" y="1340768"/>
          <a:ext cx="74168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2334546" y="5805264"/>
            <a:ext cx="4787039" cy="500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9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宣導後，早餐的選擇沒有明顯差別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5652120" y="1849489"/>
            <a:ext cx="235828" cy="720080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2832388" y="1844824"/>
            <a:ext cx="235828" cy="720080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1379643" y="5821492"/>
            <a:ext cx="936104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3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DFCF5D-FCD6-4AAD-A728-1E99BEF3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3130855" cy="716658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三、訪談結果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602E8E0-8BDB-4209-8DAD-0E16BC63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132856"/>
            <a:ext cx="7384073" cy="468052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分數進步的小朋友表示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｢想吃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什麼就買什麼啦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不管宣導內容呢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新細明體"/>
                <a:ea typeface="新細明體"/>
              </a:rPr>
              <a:t>｣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原來分數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會變高只是恰巧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家長們表示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｢知道健康重要啊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只能盡量。但平時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太忙，又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趕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上學，只好有什麼吃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什麼了啦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  <a:r>
              <a:rPr lang="en-US" altLang="zh-TW" sz="2400" dirty="0" smtClean="0">
                <a:latin typeface="新細明體"/>
                <a:ea typeface="新細明體"/>
              </a:rPr>
              <a:t>｣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所以營養宣導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很難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現實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590325" y="3257601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1595194" y="5642183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95194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我們再針對有疑問的部分進行訪談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09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BB4940-1028-45E8-B11B-80044C6E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3" y="977091"/>
            <a:ext cx="3342639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500" b="1" dirty="0">
                <a:solidFill>
                  <a:srgbClr val="FEFFFF"/>
                </a:solidFill>
              </a:rPr>
              <a:t>參、結論與建議</a:t>
            </a:r>
            <a:endParaRPr lang="en-US" altLang="zh-TW" sz="3500" dirty="0">
              <a:solidFill>
                <a:srgbClr val="FEFFFF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357711C-9540-4C07-814A-20A9F168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5" y="2020763"/>
            <a:ext cx="4230377" cy="28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99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9" name="Group 113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0" name="Rectangle 127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2" name="Rectangle 131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33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BEB1312-8C1E-4389-ADD7-0D6B39F7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500" b="1">
                <a:solidFill>
                  <a:srgbClr val="FEFFFF"/>
                </a:solidFill>
              </a:rPr>
              <a:t>壹、前言</a:t>
            </a:r>
          </a:p>
        </p:txBody>
      </p:sp>
      <p:sp>
        <p:nvSpPr>
          <p:cNvPr id="144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2F77C8E-4AB6-469B-8B4A-2A8ED839F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r="20710" b="-1"/>
          <a:stretch/>
        </p:blipFill>
        <p:spPr>
          <a:xfrm>
            <a:off x="4270091" y="967417"/>
            <a:ext cx="4072184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3202863" cy="788666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一、結論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44824"/>
            <a:ext cx="7848871" cy="4210414"/>
          </a:xfrm>
        </p:spPr>
        <p:txBody>
          <a:bodyPr>
            <a:normAutofit fontScale="92500"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宣導或許可以增加健康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知識，卻不能有效的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善小朋友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的行為，要改變行為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，可能要想其他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的辦法喔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學校周邊的早餐店商家直接影響了小朋友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的早餐，管理好大環境，才有可能有改變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的機會。因為炸雞和薯條實在太好吃了，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我們受不了誘惑啦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3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32E4548-BF86-4079-AF1E-9E5DE209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2482783" cy="64465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二、建議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528C8FD-A9B4-4947-AB53-B2191D7A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29408"/>
            <a:ext cx="7776864" cy="4795936"/>
          </a:xfrm>
        </p:spPr>
        <p:txBody>
          <a:bodyPr>
            <a:normAutofit fontScale="92500"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乳品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類和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蔬果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比較貴，也可能影響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購買原因。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並沒有將每個人的早餐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考慮在內，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可以研究看看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營養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的關係。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未來的問卷設計不要把油脂類和堅果種子類合併，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這樣會造成判斷上的錯誤。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本研究的對象僅為本校六年級學生，未來應可以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擴大研究族群。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9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2F0157C-A54E-4773-8DF9-290B49C2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39" y="3908185"/>
            <a:ext cx="2964222" cy="10024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500" b="1" dirty="0">
                <a:solidFill>
                  <a:srgbClr val="FEFFFF"/>
                </a:solidFill>
              </a:rPr>
              <a:t>肆、引注資料</a:t>
            </a:r>
            <a:endParaRPr lang="en-US" altLang="zh-TW" sz="3500" dirty="0">
              <a:solidFill>
                <a:srgbClr val="FEFFFF"/>
              </a:solidFill>
            </a:endParaRP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4788B686-D093-4EF8-8141-375542D42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5" y="1317462"/>
            <a:ext cx="4230377" cy="42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00B4C09-D2E4-424E-9B06-6699C3A3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268760"/>
            <a:ext cx="7848871" cy="47525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一、書籍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李錦楓、林志芳（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）。餐飲營養學。臺北：揚智文化。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和田高士（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）。一看就懂健檢＆數值事典。臺北：三采文化。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林心笛（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）。吃對食物健康成長：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色聰明成長食譜。臺北：采邑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文化。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二、網路資料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衛生福利部康署（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年校園周邊健康飲食輔導示範計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畫。衛生福利部國民健康署肥胖防治網。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    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https://obesity.hpa.gov.tw/upload/e_docs/107%E5%B9%B4%E6%A0%A1%E5%9C%92%E5%91%A8%E9%82%8A%E5%81%A5%E5%BA%B7%E9%A3%B2%E9%A3%9F%E8%BC%94%E5%B0%8E%E7%A4%BA%E7%AF%84%E8%A8%88%E7%95%AB.pdf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03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36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7" name="Group 150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8" name="Rectangle 164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9" name="Freeform 6">
            <a:extLst>
              <a:ext uri="{FF2B5EF4-FFF2-40B4-BE49-F238E27FC236}">
                <a16:creationId xmlns:a16="http://schemas.microsoft.com/office/drawing/2014/main" xmlns="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0" name="Rectangle 168">
            <a:extLst>
              <a:ext uri="{FF2B5EF4-FFF2-40B4-BE49-F238E27FC236}">
                <a16:creationId xmlns:a16="http://schemas.microsoft.com/office/drawing/2014/main" xmlns="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1" name="Rectangle 170">
            <a:extLst>
              <a:ext uri="{FF2B5EF4-FFF2-40B4-BE49-F238E27FC236}">
                <a16:creationId xmlns:a16="http://schemas.microsoft.com/office/drawing/2014/main" xmlns="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2" name="Rectangle 172">
            <a:extLst>
              <a:ext uri="{FF2B5EF4-FFF2-40B4-BE49-F238E27FC236}">
                <a16:creationId xmlns:a16="http://schemas.microsoft.com/office/drawing/2014/main" xmlns="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6151AE-BD6C-4A16-B723-CF035FE0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2" y="4213009"/>
            <a:ext cx="3176636" cy="6976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500" dirty="0">
                <a:solidFill>
                  <a:srgbClr val="FEFFFF"/>
                </a:solidFill>
              </a:rPr>
              <a:t>謝謝您的聆聽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6D812DA-31DB-4F20-ABAE-BF4CFCEF5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r="17946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75" name="Freeform 5">
            <a:extLst>
              <a:ext uri="{FF2B5EF4-FFF2-40B4-BE49-F238E27FC236}">
                <a16:creationId xmlns:a16="http://schemas.microsoft.com/office/drawing/2014/main" xmlns="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0994" y="620688"/>
            <a:ext cx="3096344" cy="72008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一、研究動機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896544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大人總是說「早餐很重要。 」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大人總是說「早餐要吃得營養喔！」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到底什麼是營養早餐？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懂吃</a:t>
            </a: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〜〜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懂吃</a:t>
            </a: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〜〜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我們懂了嗎？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我們吃了嗎？</a:t>
            </a:r>
          </a:p>
        </p:txBody>
      </p:sp>
    </p:spTree>
    <p:extLst>
      <p:ext uri="{BB962C8B-B14F-4D97-AF65-F5344CB8AC3E}">
        <p14:creationId xmlns:p14="http://schemas.microsoft.com/office/powerpoint/2010/main" val="9993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87D467E-2190-4ECB-B19C-7A16DCEF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083" y="1916832"/>
            <a:ext cx="6591985" cy="446449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志學國小六年級的</a:t>
            </a: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位同學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問卷調查法、訪談法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34B94964-095A-4CA6-9C6D-0E8BBCC4A14B}"/>
              </a:ext>
            </a:extLst>
          </p:cNvPr>
          <p:cNvSpPr txBox="1">
            <a:spLocks/>
          </p:cNvSpPr>
          <p:nvPr/>
        </p:nvSpPr>
        <p:spPr>
          <a:xfrm>
            <a:off x="1517083" y="620688"/>
            <a:ext cx="3024335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研究對象</a:t>
            </a:r>
          </a:p>
        </p:txBody>
      </p:sp>
    </p:spTree>
    <p:extLst>
      <p:ext uri="{BB962C8B-B14F-4D97-AF65-F5344CB8AC3E}">
        <p14:creationId xmlns:p14="http://schemas.microsoft.com/office/powerpoint/2010/main" val="37055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380" y="548680"/>
            <a:ext cx="3096344" cy="77625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研究流程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267573" y="3861048"/>
            <a:ext cx="1792260" cy="1107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問卷設計</a:t>
            </a:r>
          </a:p>
        </p:txBody>
      </p:sp>
      <p:sp>
        <p:nvSpPr>
          <p:cNvPr id="7" name="橢圓 6"/>
          <p:cNvSpPr/>
          <p:nvPr/>
        </p:nvSpPr>
        <p:spPr>
          <a:xfrm>
            <a:off x="1267573" y="1817697"/>
            <a:ext cx="1720252" cy="1107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確定研究主題與討論</a:t>
            </a:r>
          </a:p>
        </p:txBody>
      </p:sp>
      <p:sp>
        <p:nvSpPr>
          <p:cNvPr id="10" name="向右箭號 22">
            <a:extLst>
              <a:ext uri="{FF2B5EF4-FFF2-40B4-BE49-F238E27FC236}">
                <a16:creationId xmlns:a16="http://schemas.microsoft.com/office/drawing/2014/main" xmlns="" id="{9975D196-823F-4B5C-AE3A-357A965C8D06}"/>
              </a:ext>
            </a:extLst>
          </p:cNvPr>
          <p:cNvSpPr/>
          <p:nvPr/>
        </p:nvSpPr>
        <p:spPr>
          <a:xfrm rot="5400000">
            <a:off x="2025163" y="3331831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22">
            <a:extLst>
              <a:ext uri="{FF2B5EF4-FFF2-40B4-BE49-F238E27FC236}">
                <a16:creationId xmlns:a16="http://schemas.microsoft.com/office/drawing/2014/main" xmlns="" id="{27085B5A-2D33-449A-8644-B12D507AAE45}"/>
              </a:ext>
            </a:extLst>
          </p:cNvPr>
          <p:cNvSpPr/>
          <p:nvPr/>
        </p:nvSpPr>
        <p:spPr>
          <a:xfrm rot="5400000">
            <a:off x="2025163" y="5281488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87A46D3-238E-42EF-A9FD-121CEFF15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34622"/>
            <a:ext cx="2339752" cy="175481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9994BA8-DD1B-4C36-B878-1FC6CD3F0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54506"/>
            <a:ext cx="2339752" cy="175481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8D29E4D5-660C-486F-A281-3489FD724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2996952"/>
            <a:ext cx="2423596" cy="181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22">
            <a:extLst>
              <a:ext uri="{FF2B5EF4-FFF2-40B4-BE49-F238E27FC236}">
                <a16:creationId xmlns:a16="http://schemas.microsoft.com/office/drawing/2014/main" xmlns="" id="{ACBF678E-C873-4DE0-97B8-7BB9D63B4F7D}"/>
              </a:ext>
            </a:extLst>
          </p:cNvPr>
          <p:cNvSpPr/>
          <p:nvPr/>
        </p:nvSpPr>
        <p:spPr>
          <a:xfrm rot="5400000">
            <a:off x="2116373" y="2245696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8AAAE3B4-C086-4468-AAD2-F34585F22B07}"/>
              </a:ext>
            </a:extLst>
          </p:cNvPr>
          <p:cNvSpPr/>
          <p:nvPr/>
        </p:nvSpPr>
        <p:spPr>
          <a:xfrm>
            <a:off x="1403648" y="4869160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宣傳後</a:t>
            </a:r>
            <a:endParaRPr lang="en-US" altLang="zh-TW" dirty="0"/>
          </a:p>
          <a:p>
            <a:pPr algn="ctr"/>
            <a:r>
              <a:rPr lang="zh-TW" altLang="en-US" dirty="0"/>
              <a:t>問卷施測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9DABDFCA-5282-4D4F-9296-6C113CAB7DB9}"/>
              </a:ext>
            </a:extLst>
          </p:cNvPr>
          <p:cNvSpPr/>
          <p:nvPr/>
        </p:nvSpPr>
        <p:spPr>
          <a:xfrm>
            <a:off x="1390817" y="2720312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密集宣導三回合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41180B55-F7ED-48AC-934E-91ED90201A75}"/>
              </a:ext>
            </a:extLst>
          </p:cNvPr>
          <p:cNvSpPr/>
          <p:nvPr/>
        </p:nvSpPr>
        <p:spPr>
          <a:xfrm>
            <a:off x="1403648" y="846809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宣傳前</a:t>
            </a:r>
            <a:endParaRPr lang="en-US" altLang="zh-TW" dirty="0"/>
          </a:p>
          <a:p>
            <a:pPr algn="ctr"/>
            <a:r>
              <a:rPr lang="zh-TW" altLang="en-US" dirty="0"/>
              <a:t>問卷施測</a:t>
            </a:r>
          </a:p>
        </p:txBody>
      </p:sp>
      <p:sp>
        <p:nvSpPr>
          <p:cNvPr id="10" name="向右箭號 22">
            <a:extLst>
              <a:ext uri="{FF2B5EF4-FFF2-40B4-BE49-F238E27FC236}">
                <a16:creationId xmlns:a16="http://schemas.microsoft.com/office/drawing/2014/main" xmlns="" id="{CF3B7D99-5F0B-4922-986E-4163CECF34AF}"/>
              </a:ext>
            </a:extLst>
          </p:cNvPr>
          <p:cNvSpPr/>
          <p:nvPr/>
        </p:nvSpPr>
        <p:spPr>
          <a:xfrm rot="5400000">
            <a:off x="2129204" y="4313973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A3FB7B9-6FB3-41F0-BFB4-2F62101D7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560"/>
            <a:ext cx="2411758" cy="18080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9209F30-771C-4BA2-867C-867A71BB2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80659"/>
            <a:ext cx="2496726" cy="187254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95CED383-93B9-4856-B43B-37D47DD3D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98" y="4575575"/>
            <a:ext cx="2496726" cy="18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94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xmlns="" id="{7BA356D4-C648-4B40-99E9-F8A4D25E127D}"/>
              </a:ext>
            </a:extLst>
          </p:cNvPr>
          <p:cNvSpPr/>
          <p:nvPr/>
        </p:nvSpPr>
        <p:spPr>
          <a:xfrm>
            <a:off x="1403648" y="846809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問卷分析</a:t>
            </a:r>
            <a:endParaRPr lang="en-US" altLang="zh-TW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976C7A6A-1DF7-497A-B859-2AED1DC73147}"/>
              </a:ext>
            </a:extLst>
          </p:cNvPr>
          <p:cNvSpPr/>
          <p:nvPr/>
        </p:nvSpPr>
        <p:spPr>
          <a:xfrm>
            <a:off x="1403648" y="4725144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完成報告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DA0666FD-5F37-4F8E-BF7D-397943B0D237}"/>
              </a:ext>
            </a:extLst>
          </p:cNvPr>
          <p:cNvSpPr/>
          <p:nvPr/>
        </p:nvSpPr>
        <p:spPr>
          <a:xfrm>
            <a:off x="1421904" y="2611871"/>
            <a:ext cx="1728192" cy="1140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訪談</a:t>
            </a:r>
            <a:endParaRPr lang="en-US" altLang="zh-TW" dirty="0"/>
          </a:p>
        </p:txBody>
      </p:sp>
      <p:sp>
        <p:nvSpPr>
          <p:cNvPr id="8" name="向右箭號 22">
            <a:extLst>
              <a:ext uri="{FF2B5EF4-FFF2-40B4-BE49-F238E27FC236}">
                <a16:creationId xmlns:a16="http://schemas.microsoft.com/office/drawing/2014/main" xmlns="" id="{AA526AF7-EB66-4C24-8228-8C4AB4082397}"/>
              </a:ext>
            </a:extLst>
          </p:cNvPr>
          <p:cNvSpPr/>
          <p:nvPr/>
        </p:nvSpPr>
        <p:spPr>
          <a:xfrm rot="5400000">
            <a:off x="2116373" y="2245696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22">
            <a:extLst>
              <a:ext uri="{FF2B5EF4-FFF2-40B4-BE49-F238E27FC236}">
                <a16:creationId xmlns:a16="http://schemas.microsoft.com/office/drawing/2014/main" xmlns="" id="{532DC120-BF75-4A6C-858C-439BB65E4C29}"/>
              </a:ext>
            </a:extLst>
          </p:cNvPr>
          <p:cNvSpPr/>
          <p:nvPr/>
        </p:nvSpPr>
        <p:spPr>
          <a:xfrm rot="5400000">
            <a:off x="2147460" y="4146021"/>
            <a:ext cx="2770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495DA9D-95D1-48D7-8B9F-42F9A8E30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2155"/>
            <a:ext cx="2632601" cy="197445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537D0D1-9D2C-4B8B-A785-B90990290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06" y="2005108"/>
            <a:ext cx="2554867" cy="191528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9E5143CE-B878-42B1-994D-C8592DCF3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64" y="2599299"/>
            <a:ext cx="180800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52EF27-9248-47E4-908D-74A52DB8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500" b="1">
                <a:solidFill>
                  <a:srgbClr val="FEFFFF"/>
                </a:solidFill>
              </a:rPr>
              <a:t>貳、正文</a:t>
            </a:r>
            <a:endParaRPr lang="en-US" altLang="zh-TW" sz="3500">
              <a:solidFill>
                <a:srgbClr val="FEFFFF"/>
              </a:solidFill>
            </a:endParaRPr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FEB3B744-EC03-4446-A54C-2DF0A5E0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5" y="2004899"/>
            <a:ext cx="4230377" cy="28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CC6F9B-5BDA-4040-BDE3-097F27BC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3130855" cy="732493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一、問卷設計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22F2558-28B6-4EB9-A8ED-13C3D0FA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84784"/>
            <a:ext cx="7274769" cy="4426438"/>
          </a:xfrm>
        </p:spPr>
        <p:txBody>
          <a:bodyPr/>
          <a:lstStyle/>
          <a:p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根據衛福部對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國中小學生早餐飲食營養建議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將食物分為五大類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B3CBA55-8D73-45B4-B3FF-97644C8651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4904"/>
            <a:ext cx="5712000" cy="24756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53EB208-2D9B-4998-87C4-F6B177C7963B}"/>
              </a:ext>
            </a:extLst>
          </p:cNvPr>
          <p:cNvSpPr/>
          <p:nvPr/>
        </p:nvSpPr>
        <p:spPr>
          <a:xfrm>
            <a:off x="1549634" y="5168765"/>
            <a:ext cx="621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304800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資料來源：衛生福利部國民健康署</a:t>
            </a:r>
            <a:endParaRPr lang="en-US" altLang="zh-TW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indent="304800" algn="ctr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</a:t>
            </a: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107</a:t>
            </a:r>
            <a:r>
              <a:rPr lang="zh-TW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年校園周邊健康飲食輔導示範計畫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56398F95-C174-4617-BEF9-30335D569E69}"/>
              </a:ext>
            </a:extLst>
          </p:cNvPr>
          <p:cNvSpPr/>
          <p:nvPr/>
        </p:nvSpPr>
        <p:spPr>
          <a:xfrm>
            <a:off x="1835696" y="2420888"/>
            <a:ext cx="1728192" cy="2952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874</Words>
  <Application>Microsoft Office PowerPoint</Application>
  <PresentationFormat>如螢幕大小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絲縷</vt:lpstr>
      <vt:lpstr>營養早餐！ 懂吃～懂吃～</vt:lpstr>
      <vt:lpstr>壹、前言</vt:lpstr>
      <vt:lpstr>一、研究動機</vt:lpstr>
      <vt:lpstr>PowerPoint 簡報</vt:lpstr>
      <vt:lpstr>四、研究流程</vt:lpstr>
      <vt:lpstr>PowerPoint 簡報</vt:lpstr>
      <vt:lpstr>PowerPoint 簡報</vt:lpstr>
      <vt:lpstr>貳、正文</vt:lpstr>
      <vt:lpstr>一、問卷設計</vt:lpstr>
      <vt:lpstr>PowerPoint 簡報</vt:lpstr>
      <vt:lpstr>PowerPoint 簡報</vt:lpstr>
      <vt:lpstr>二、研究結果(一)</vt:lpstr>
      <vt:lpstr>      宣傳後，高分群些微增加了。</vt:lpstr>
      <vt:lpstr>二、研究結果(二)</vt:lpstr>
      <vt:lpstr>    宣導過後，整體總分些微的增加。</vt:lpstr>
      <vt:lpstr>二、研究結果(三)</vt:lpstr>
      <vt:lpstr>早餐五大類營養成分總量綜合分析 </vt:lpstr>
      <vt:lpstr>三、訪談結果</vt:lpstr>
      <vt:lpstr>參、結論與建議</vt:lpstr>
      <vt:lpstr>一、結論</vt:lpstr>
      <vt:lpstr>二、建議</vt:lpstr>
      <vt:lpstr>肆、引注資料</vt:lpstr>
      <vt:lpstr>PowerPoint 簡報</vt:lpstr>
      <vt:lpstr>謝謝您的聆聽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營養早餐！ 懂吃～懂吃～</dc:title>
  <dc:creator>宥輯 宋</dc:creator>
  <cp:lastModifiedBy>USER</cp:lastModifiedBy>
  <cp:revision>29</cp:revision>
  <dcterms:created xsi:type="dcterms:W3CDTF">2018-10-24T11:39:57Z</dcterms:created>
  <dcterms:modified xsi:type="dcterms:W3CDTF">2018-10-31T03:30:32Z</dcterms:modified>
</cp:coreProperties>
</file>