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98" autoAdjust="0"/>
  </p:normalViewPr>
  <p:slideViewPr>
    <p:cSldViewPr>
      <p:cViewPr>
        <p:scale>
          <a:sx n="66" d="100"/>
          <a:sy n="66" d="100"/>
        </p:scale>
        <p:origin x="-63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9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8032A-A611-4E40-B0C0-F5E7D7631446}" type="doc">
      <dgm:prSet loTypeId="urn:microsoft.com/office/officeart/2005/8/layout/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1B0860E-ED16-4BDD-A848-5858A3FE9D24}">
      <dgm:prSet phldrT="[文字]" custT="1"/>
      <dgm:spPr/>
      <dgm:t>
        <a:bodyPr/>
        <a:lstStyle/>
        <a:p>
          <a:r>
            <a:rPr lang="zh-TW" altLang="en-US" sz="1200"/>
            <a:t>擬定研究主題</a:t>
          </a:r>
        </a:p>
      </dgm:t>
    </dgm:pt>
    <dgm:pt modelId="{AD4CC16F-4C13-41B7-B1E4-BEB03FB2D7F9}" type="parTrans" cxnId="{D3A0D052-F3CB-46B2-B1A5-299892440004}">
      <dgm:prSet/>
      <dgm:spPr/>
      <dgm:t>
        <a:bodyPr/>
        <a:lstStyle/>
        <a:p>
          <a:endParaRPr lang="zh-TW" altLang="en-US"/>
        </a:p>
      </dgm:t>
    </dgm:pt>
    <dgm:pt modelId="{C43F947C-5F12-461F-8260-921B9803FDC9}" type="sibTrans" cxnId="{D3A0D052-F3CB-46B2-B1A5-299892440004}">
      <dgm:prSet/>
      <dgm:spPr/>
      <dgm:t>
        <a:bodyPr/>
        <a:lstStyle/>
        <a:p>
          <a:endParaRPr lang="zh-TW" altLang="en-US"/>
        </a:p>
      </dgm:t>
    </dgm:pt>
    <dgm:pt modelId="{93AD903B-C0EF-4EE9-8C5D-108D67DF2744}">
      <dgm:prSet phldrT="[文字]" custT="1"/>
      <dgm:spPr/>
      <dgm:t>
        <a:bodyPr/>
        <a:lstStyle/>
        <a:p>
          <a:r>
            <a:rPr lang="zh-TW" altLang="en-US" sz="1200"/>
            <a:t>蒐集資料</a:t>
          </a:r>
        </a:p>
      </dgm:t>
    </dgm:pt>
    <dgm:pt modelId="{205C0610-283C-46F6-9D12-E14A3233C86E}" type="parTrans" cxnId="{B9B1FF51-5689-4B1B-ADE6-907F969A6108}">
      <dgm:prSet/>
      <dgm:spPr/>
      <dgm:t>
        <a:bodyPr/>
        <a:lstStyle/>
        <a:p>
          <a:endParaRPr lang="zh-TW" altLang="en-US"/>
        </a:p>
      </dgm:t>
    </dgm:pt>
    <dgm:pt modelId="{205ECA7D-947A-484C-86C2-C4CD415C9082}" type="sibTrans" cxnId="{B9B1FF51-5689-4B1B-ADE6-907F969A6108}">
      <dgm:prSet/>
      <dgm:spPr/>
      <dgm:t>
        <a:bodyPr/>
        <a:lstStyle/>
        <a:p>
          <a:endParaRPr lang="zh-TW" altLang="en-US"/>
        </a:p>
      </dgm:t>
    </dgm:pt>
    <dgm:pt modelId="{D74DC71B-9F84-41E7-BB86-E43195F21C63}">
      <dgm:prSet phldrT="[文字]" custT="1"/>
      <dgm:spPr/>
      <dgm:t>
        <a:bodyPr/>
        <a:lstStyle/>
        <a:p>
          <a:r>
            <a:rPr lang="zh-TW" altLang="en-US" sz="1200"/>
            <a:t>問卷設</a:t>
          </a:r>
          <a:r>
            <a:rPr lang="zh-TW" altLang="en-US" sz="1400"/>
            <a:t>計</a:t>
          </a:r>
        </a:p>
      </dgm:t>
    </dgm:pt>
    <dgm:pt modelId="{C84E16FF-72F0-415F-800C-3C2285C10F14}" type="parTrans" cxnId="{261C2D2A-1A1C-4BA6-A298-DEEBCE1D2E09}">
      <dgm:prSet/>
      <dgm:spPr/>
      <dgm:t>
        <a:bodyPr/>
        <a:lstStyle/>
        <a:p>
          <a:endParaRPr lang="zh-TW" altLang="en-US"/>
        </a:p>
      </dgm:t>
    </dgm:pt>
    <dgm:pt modelId="{54D84CB0-7831-4EEF-A6D1-ECADCD9CD9E7}" type="sibTrans" cxnId="{261C2D2A-1A1C-4BA6-A298-DEEBCE1D2E09}">
      <dgm:prSet/>
      <dgm:spPr/>
      <dgm:t>
        <a:bodyPr/>
        <a:lstStyle/>
        <a:p>
          <a:endParaRPr lang="zh-TW" altLang="en-US"/>
        </a:p>
      </dgm:t>
    </dgm:pt>
    <dgm:pt modelId="{43F13B18-0077-44FD-AEE2-3E1754897CDF}">
      <dgm:prSet phldrT="[文字]" custT="1"/>
      <dgm:spPr/>
      <dgm:t>
        <a:bodyPr/>
        <a:lstStyle/>
        <a:p>
          <a:r>
            <a:rPr lang="zh-TW" altLang="en-US" sz="1200"/>
            <a:t>資料分析</a:t>
          </a:r>
        </a:p>
      </dgm:t>
    </dgm:pt>
    <dgm:pt modelId="{A4A906DF-F6A0-47A0-B7FD-E1F543E77215}" type="parTrans" cxnId="{811D0032-A27E-4F91-A9F8-59614D10C339}">
      <dgm:prSet/>
      <dgm:spPr/>
      <dgm:t>
        <a:bodyPr/>
        <a:lstStyle/>
        <a:p>
          <a:endParaRPr lang="zh-TW" altLang="en-US"/>
        </a:p>
      </dgm:t>
    </dgm:pt>
    <dgm:pt modelId="{D16C3E31-D94A-40DD-A2E5-94E7D2A8B987}" type="sibTrans" cxnId="{811D0032-A27E-4F91-A9F8-59614D10C339}">
      <dgm:prSet/>
      <dgm:spPr/>
      <dgm:t>
        <a:bodyPr/>
        <a:lstStyle/>
        <a:p>
          <a:endParaRPr lang="zh-TW" altLang="en-US"/>
        </a:p>
      </dgm:t>
    </dgm:pt>
    <dgm:pt modelId="{5E4D1BCA-17A4-4259-9785-4FE972E6B3B0}">
      <dgm:prSet phldrT="[文字]" custT="1"/>
      <dgm:spPr/>
      <dgm:t>
        <a:bodyPr/>
        <a:lstStyle/>
        <a:p>
          <a:r>
            <a:rPr lang="zh-TW" altLang="en-US" sz="1200"/>
            <a:t>完成報告</a:t>
          </a:r>
        </a:p>
      </dgm:t>
    </dgm:pt>
    <dgm:pt modelId="{6F3C3873-08B5-483C-B2CF-65648033C554}" type="parTrans" cxnId="{045DB8DD-F101-47BF-9937-81FB43AF24B5}">
      <dgm:prSet/>
      <dgm:spPr/>
      <dgm:t>
        <a:bodyPr/>
        <a:lstStyle/>
        <a:p>
          <a:endParaRPr lang="zh-TW" altLang="en-US"/>
        </a:p>
      </dgm:t>
    </dgm:pt>
    <dgm:pt modelId="{C5DF056E-33B9-4D2A-A40B-C49CE6B3113A}" type="sibTrans" cxnId="{045DB8DD-F101-47BF-9937-81FB43AF24B5}">
      <dgm:prSet/>
      <dgm:spPr/>
      <dgm:t>
        <a:bodyPr/>
        <a:lstStyle/>
        <a:p>
          <a:endParaRPr lang="zh-TW" altLang="en-US"/>
        </a:p>
      </dgm:t>
    </dgm:pt>
    <dgm:pt modelId="{4DF716BD-CC45-4A8D-A5CC-F0BF120DBE82}" type="pres">
      <dgm:prSet presAssocID="{22E8032A-A611-4E40-B0C0-F5E7D76314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2AFD49B-2935-4B69-BA29-E481D5B97A4C}" type="pres">
      <dgm:prSet presAssocID="{31B0860E-ED16-4BDD-A848-5858A3FE9D24}" presName="node" presStyleLbl="node1" presStyleIdx="0" presStyleCnt="5" custLinFactNeighborX="1647" custLinFactNeighborY="7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20219C-1038-4316-961A-EC75A1A720A0}" type="pres">
      <dgm:prSet presAssocID="{C43F947C-5F12-461F-8260-921B9803FDC9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0D57E899-6181-4E45-BB8D-D6D20C4D2357}" type="pres">
      <dgm:prSet presAssocID="{C43F947C-5F12-461F-8260-921B9803FDC9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89C41EC4-BF4D-439C-8D82-451A9320D904}" type="pres">
      <dgm:prSet presAssocID="{93AD903B-C0EF-4EE9-8C5D-108D67DF274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EFBC1C-1C5D-40FB-A812-84A63C496A11}" type="pres">
      <dgm:prSet presAssocID="{205ECA7D-947A-484C-86C2-C4CD415C9082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FF4009FC-61F1-4D8C-99C7-245A280B80D8}" type="pres">
      <dgm:prSet presAssocID="{205ECA7D-947A-484C-86C2-C4CD415C9082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29EF9F9B-96F3-4691-847F-B1C20B121DFF}" type="pres">
      <dgm:prSet presAssocID="{D74DC71B-9F84-41E7-BB86-E43195F21C6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4B6147-4446-444A-B39A-F36B4DA7DFB6}" type="pres">
      <dgm:prSet presAssocID="{54D84CB0-7831-4EEF-A6D1-ECADCD9CD9E7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CCADAD25-AA99-4130-880F-74778BEBE134}" type="pres">
      <dgm:prSet presAssocID="{54D84CB0-7831-4EEF-A6D1-ECADCD9CD9E7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3F5A0F73-4074-4D21-A4F4-A8F3CE8C492C}" type="pres">
      <dgm:prSet presAssocID="{43F13B18-0077-44FD-AEE2-3E1754897CD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9BD86B-9727-4663-8D19-1F60873F2E75}" type="pres">
      <dgm:prSet presAssocID="{D16C3E31-D94A-40DD-A2E5-94E7D2A8B987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D5205D80-A77D-4473-AF2D-4921378FDEDD}" type="pres">
      <dgm:prSet presAssocID="{D16C3E31-D94A-40DD-A2E5-94E7D2A8B987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03CDB2A9-9F99-4D46-935A-9561B73DAB19}" type="pres">
      <dgm:prSet presAssocID="{5E4D1BCA-17A4-4259-9785-4FE972E6B3B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3DC6CFE-FB20-47A1-9FB2-61CBE47C8021}" type="presOf" srcId="{D16C3E31-D94A-40DD-A2E5-94E7D2A8B987}" destId="{079BD86B-9727-4663-8D19-1F60873F2E75}" srcOrd="0" destOrd="0" presId="urn:microsoft.com/office/officeart/2005/8/layout/process5"/>
    <dgm:cxn modelId="{F9671590-901C-4B3D-ABDA-30B0EC210414}" type="presOf" srcId="{31B0860E-ED16-4BDD-A848-5858A3FE9D24}" destId="{D2AFD49B-2935-4B69-BA29-E481D5B97A4C}" srcOrd="0" destOrd="0" presId="urn:microsoft.com/office/officeart/2005/8/layout/process5"/>
    <dgm:cxn modelId="{B9B1FF51-5689-4B1B-ADE6-907F969A6108}" srcId="{22E8032A-A611-4E40-B0C0-F5E7D7631446}" destId="{93AD903B-C0EF-4EE9-8C5D-108D67DF2744}" srcOrd="1" destOrd="0" parTransId="{205C0610-283C-46F6-9D12-E14A3233C86E}" sibTransId="{205ECA7D-947A-484C-86C2-C4CD415C9082}"/>
    <dgm:cxn modelId="{261C2D2A-1A1C-4BA6-A298-DEEBCE1D2E09}" srcId="{22E8032A-A611-4E40-B0C0-F5E7D7631446}" destId="{D74DC71B-9F84-41E7-BB86-E43195F21C63}" srcOrd="2" destOrd="0" parTransId="{C84E16FF-72F0-415F-800C-3C2285C10F14}" sibTransId="{54D84CB0-7831-4EEF-A6D1-ECADCD9CD9E7}"/>
    <dgm:cxn modelId="{FB4F1750-D8BD-41C5-8AE0-E4CB26E8582C}" type="presOf" srcId="{54D84CB0-7831-4EEF-A6D1-ECADCD9CD9E7}" destId="{CCADAD25-AA99-4130-880F-74778BEBE134}" srcOrd="1" destOrd="0" presId="urn:microsoft.com/office/officeart/2005/8/layout/process5"/>
    <dgm:cxn modelId="{C8692A74-587F-4566-8DE6-E7622331D636}" type="presOf" srcId="{54D84CB0-7831-4EEF-A6D1-ECADCD9CD9E7}" destId="{794B6147-4446-444A-B39A-F36B4DA7DFB6}" srcOrd="0" destOrd="0" presId="urn:microsoft.com/office/officeart/2005/8/layout/process5"/>
    <dgm:cxn modelId="{9135EC75-88A0-4C7E-B380-C4DDBFD67C8B}" type="presOf" srcId="{5E4D1BCA-17A4-4259-9785-4FE972E6B3B0}" destId="{03CDB2A9-9F99-4D46-935A-9561B73DAB19}" srcOrd="0" destOrd="0" presId="urn:microsoft.com/office/officeart/2005/8/layout/process5"/>
    <dgm:cxn modelId="{811D0032-A27E-4F91-A9F8-59614D10C339}" srcId="{22E8032A-A611-4E40-B0C0-F5E7D7631446}" destId="{43F13B18-0077-44FD-AEE2-3E1754897CDF}" srcOrd="3" destOrd="0" parTransId="{A4A906DF-F6A0-47A0-B7FD-E1F543E77215}" sibTransId="{D16C3E31-D94A-40DD-A2E5-94E7D2A8B987}"/>
    <dgm:cxn modelId="{D3A0D052-F3CB-46B2-B1A5-299892440004}" srcId="{22E8032A-A611-4E40-B0C0-F5E7D7631446}" destId="{31B0860E-ED16-4BDD-A848-5858A3FE9D24}" srcOrd="0" destOrd="0" parTransId="{AD4CC16F-4C13-41B7-B1E4-BEB03FB2D7F9}" sibTransId="{C43F947C-5F12-461F-8260-921B9803FDC9}"/>
    <dgm:cxn modelId="{2D545C13-CE90-4258-AFE5-97FB27768D96}" type="presOf" srcId="{93AD903B-C0EF-4EE9-8C5D-108D67DF2744}" destId="{89C41EC4-BF4D-439C-8D82-451A9320D904}" srcOrd="0" destOrd="0" presId="urn:microsoft.com/office/officeart/2005/8/layout/process5"/>
    <dgm:cxn modelId="{2943388F-C85B-45C0-9DDB-9DC8130AC7B8}" type="presOf" srcId="{43F13B18-0077-44FD-AEE2-3E1754897CDF}" destId="{3F5A0F73-4074-4D21-A4F4-A8F3CE8C492C}" srcOrd="0" destOrd="0" presId="urn:microsoft.com/office/officeart/2005/8/layout/process5"/>
    <dgm:cxn modelId="{336C1105-94EE-4C13-8EAD-10353DF2304D}" type="presOf" srcId="{205ECA7D-947A-484C-86C2-C4CD415C9082}" destId="{4EEFBC1C-1C5D-40FB-A812-84A63C496A11}" srcOrd="0" destOrd="0" presId="urn:microsoft.com/office/officeart/2005/8/layout/process5"/>
    <dgm:cxn modelId="{2C53E83B-B3CE-4FD3-A9A5-631D37DC5E52}" type="presOf" srcId="{205ECA7D-947A-484C-86C2-C4CD415C9082}" destId="{FF4009FC-61F1-4D8C-99C7-245A280B80D8}" srcOrd="1" destOrd="0" presId="urn:microsoft.com/office/officeart/2005/8/layout/process5"/>
    <dgm:cxn modelId="{C91A862E-56C4-44E0-95F5-6C176C40241D}" type="presOf" srcId="{C43F947C-5F12-461F-8260-921B9803FDC9}" destId="{5220219C-1038-4316-961A-EC75A1A720A0}" srcOrd="0" destOrd="0" presId="urn:microsoft.com/office/officeart/2005/8/layout/process5"/>
    <dgm:cxn modelId="{045DB8DD-F101-47BF-9937-81FB43AF24B5}" srcId="{22E8032A-A611-4E40-B0C0-F5E7D7631446}" destId="{5E4D1BCA-17A4-4259-9785-4FE972E6B3B0}" srcOrd="4" destOrd="0" parTransId="{6F3C3873-08B5-483C-B2CF-65648033C554}" sibTransId="{C5DF056E-33B9-4D2A-A40B-C49CE6B3113A}"/>
    <dgm:cxn modelId="{51AFB0B1-A29D-45A5-8279-8369E2A9C9F8}" type="presOf" srcId="{C43F947C-5F12-461F-8260-921B9803FDC9}" destId="{0D57E899-6181-4E45-BB8D-D6D20C4D2357}" srcOrd="1" destOrd="0" presId="urn:microsoft.com/office/officeart/2005/8/layout/process5"/>
    <dgm:cxn modelId="{5B2EA0F7-65AB-4649-937A-EB414C5D54C2}" type="presOf" srcId="{22E8032A-A611-4E40-B0C0-F5E7D7631446}" destId="{4DF716BD-CC45-4A8D-A5CC-F0BF120DBE82}" srcOrd="0" destOrd="0" presId="urn:microsoft.com/office/officeart/2005/8/layout/process5"/>
    <dgm:cxn modelId="{E14EDFDE-8132-405E-A035-33D66FA604CA}" type="presOf" srcId="{D16C3E31-D94A-40DD-A2E5-94E7D2A8B987}" destId="{D5205D80-A77D-4473-AF2D-4921378FDEDD}" srcOrd="1" destOrd="0" presId="urn:microsoft.com/office/officeart/2005/8/layout/process5"/>
    <dgm:cxn modelId="{59F4D060-766B-4043-BA61-3895F1BCACDE}" type="presOf" srcId="{D74DC71B-9F84-41E7-BB86-E43195F21C63}" destId="{29EF9F9B-96F3-4691-847F-B1C20B121DFF}" srcOrd="0" destOrd="0" presId="urn:microsoft.com/office/officeart/2005/8/layout/process5"/>
    <dgm:cxn modelId="{58A6A2D3-B005-4AD9-83EE-3FCAE11FE775}" type="presParOf" srcId="{4DF716BD-CC45-4A8D-A5CC-F0BF120DBE82}" destId="{D2AFD49B-2935-4B69-BA29-E481D5B97A4C}" srcOrd="0" destOrd="0" presId="urn:microsoft.com/office/officeart/2005/8/layout/process5"/>
    <dgm:cxn modelId="{401ED31D-4475-4C8D-B2E7-18D8AA0A0DC2}" type="presParOf" srcId="{4DF716BD-CC45-4A8D-A5CC-F0BF120DBE82}" destId="{5220219C-1038-4316-961A-EC75A1A720A0}" srcOrd="1" destOrd="0" presId="urn:microsoft.com/office/officeart/2005/8/layout/process5"/>
    <dgm:cxn modelId="{3254C65D-2936-46D1-A9D8-4B3940E3CB91}" type="presParOf" srcId="{5220219C-1038-4316-961A-EC75A1A720A0}" destId="{0D57E899-6181-4E45-BB8D-D6D20C4D2357}" srcOrd="0" destOrd="0" presId="urn:microsoft.com/office/officeart/2005/8/layout/process5"/>
    <dgm:cxn modelId="{4EC82EBD-CABD-4E24-9C4A-6A13BFE7F53A}" type="presParOf" srcId="{4DF716BD-CC45-4A8D-A5CC-F0BF120DBE82}" destId="{89C41EC4-BF4D-439C-8D82-451A9320D904}" srcOrd="2" destOrd="0" presId="urn:microsoft.com/office/officeart/2005/8/layout/process5"/>
    <dgm:cxn modelId="{4972CB73-F7CD-4C46-BACF-8B0A7D457128}" type="presParOf" srcId="{4DF716BD-CC45-4A8D-A5CC-F0BF120DBE82}" destId="{4EEFBC1C-1C5D-40FB-A812-84A63C496A11}" srcOrd="3" destOrd="0" presId="urn:microsoft.com/office/officeart/2005/8/layout/process5"/>
    <dgm:cxn modelId="{845F7E30-7C82-444E-9E1C-433B4F6CE0A0}" type="presParOf" srcId="{4EEFBC1C-1C5D-40FB-A812-84A63C496A11}" destId="{FF4009FC-61F1-4D8C-99C7-245A280B80D8}" srcOrd="0" destOrd="0" presId="urn:microsoft.com/office/officeart/2005/8/layout/process5"/>
    <dgm:cxn modelId="{CD8DFFAA-1FE4-462C-B2E4-9BC7EE5DCFB1}" type="presParOf" srcId="{4DF716BD-CC45-4A8D-A5CC-F0BF120DBE82}" destId="{29EF9F9B-96F3-4691-847F-B1C20B121DFF}" srcOrd="4" destOrd="0" presId="urn:microsoft.com/office/officeart/2005/8/layout/process5"/>
    <dgm:cxn modelId="{84107125-B2E8-4DD1-AC9C-9546E9D3B28A}" type="presParOf" srcId="{4DF716BD-CC45-4A8D-A5CC-F0BF120DBE82}" destId="{794B6147-4446-444A-B39A-F36B4DA7DFB6}" srcOrd="5" destOrd="0" presId="urn:microsoft.com/office/officeart/2005/8/layout/process5"/>
    <dgm:cxn modelId="{8767766A-EB4C-421E-B6F3-D0CC11F1CBA4}" type="presParOf" srcId="{794B6147-4446-444A-B39A-F36B4DA7DFB6}" destId="{CCADAD25-AA99-4130-880F-74778BEBE134}" srcOrd="0" destOrd="0" presId="urn:microsoft.com/office/officeart/2005/8/layout/process5"/>
    <dgm:cxn modelId="{CA005776-B3F5-4BF1-84B3-98146209F369}" type="presParOf" srcId="{4DF716BD-CC45-4A8D-A5CC-F0BF120DBE82}" destId="{3F5A0F73-4074-4D21-A4F4-A8F3CE8C492C}" srcOrd="6" destOrd="0" presId="urn:microsoft.com/office/officeart/2005/8/layout/process5"/>
    <dgm:cxn modelId="{2748E7F3-F301-4D14-8746-D557316452A4}" type="presParOf" srcId="{4DF716BD-CC45-4A8D-A5CC-F0BF120DBE82}" destId="{079BD86B-9727-4663-8D19-1F60873F2E75}" srcOrd="7" destOrd="0" presId="urn:microsoft.com/office/officeart/2005/8/layout/process5"/>
    <dgm:cxn modelId="{538AE140-BFC4-46A3-B373-C99B55D00F15}" type="presParOf" srcId="{079BD86B-9727-4663-8D19-1F60873F2E75}" destId="{D5205D80-A77D-4473-AF2D-4921378FDEDD}" srcOrd="0" destOrd="0" presId="urn:microsoft.com/office/officeart/2005/8/layout/process5"/>
    <dgm:cxn modelId="{F87825FA-F642-4FC2-AE75-4FAEB694CD4F}" type="presParOf" srcId="{4DF716BD-CC45-4A8D-A5CC-F0BF120DBE82}" destId="{03CDB2A9-9F99-4D46-935A-9561B73DAB19}" srcOrd="8" destOrd="0" presId="urn:microsoft.com/office/officeart/2005/8/layout/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FD49B-2935-4B69-BA29-E481D5B97A4C}">
      <dsp:nvSpPr>
        <dsp:cNvPr id="0" name=""/>
        <dsp:cNvSpPr/>
      </dsp:nvSpPr>
      <dsp:spPr>
        <a:xfrm>
          <a:off x="7233" y="53347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擬定研究主題</a:t>
          </a:r>
        </a:p>
      </dsp:txBody>
      <dsp:txXfrm>
        <a:off x="45225" y="571471"/>
        <a:ext cx="2085893" cy="1221142"/>
      </dsp:txXfrm>
    </dsp:sp>
    <dsp:sp modelId="{5220219C-1038-4316-961A-EC75A1A720A0}">
      <dsp:nvSpPr>
        <dsp:cNvPr id="0" name=""/>
        <dsp:cNvSpPr/>
      </dsp:nvSpPr>
      <dsp:spPr>
        <a:xfrm>
          <a:off x="2359355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2359355" y="1021199"/>
        <a:ext cx="320822" cy="321687"/>
      </dsp:txXfrm>
    </dsp:sp>
    <dsp:sp modelId="{89C41EC4-BF4D-439C-8D82-451A9320D904}">
      <dsp:nvSpPr>
        <dsp:cNvPr id="0" name=""/>
        <dsp:cNvSpPr/>
      </dsp:nvSpPr>
      <dsp:spPr>
        <a:xfrm>
          <a:off x="3033861" y="53347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蒐集資料</a:t>
          </a:r>
        </a:p>
      </dsp:txBody>
      <dsp:txXfrm>
        <a:off x="3071853" y="571471"/>
        <a:ext cx="2085893" cy="1221142"/>
      </dsp:txXfrm>
    </dsp:sp>
    <dsp:sp modelId="{4EEFBC1C-1C5D-40FB-A812-84A63C496A11}">
      <dsp:nvSpPr>
        <dsp:cNvPr id="0" name=""/>
        <dsp:cNvSpPr/>
      </dsp:nvSpPr>
      <dsp:spPr>
        <a:xfrm>
          <a:off x="5385983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5385983" y="1021199"/>
        <a:ext cx="320822" cy="321687"/>
      </dsp:txXfrm>
    </dsp:sp>
    <dsp:sp modelId="{29EF9F9B-96F3-4691-847F-B1C20B121DFF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問卷設</a:t>
          </a:r>
          <a:r>
            <a:rPr lang="zh-TW" altLang="en-US" sz="1400" kern="1200"/>
            <a:t>計</a:t>
          </a:r>
        </a:p>
      </dsp:txBody>
      <dsp:txXfrm>
        <a:off x="6098481" y="571471"/>
        <a:ext cx="2085893" cy="1221142"/>
      </dsp:txXfrm>
    </dsp:sp>
    <dsp:sp modelId="{794B6147-4446-444A-B39A-F36B4DA7DFB6}">
      <dsp:nvSpPr>
        <dsp:cNvPr id="0" name=""/>
        <dsp:cNvSpPr/>
      </dsp:nvSpPr>
      <dsp:spPr>
        <a:xfrm rot="5400000">
          <a:off x="6912269" y="198193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/>
        </a:p>
      </dsp:txBody>
      <dsp:txXfrm rot="-5400000">
        <a:off x="6980585" y="2020851"/>
        <a:ext cx="321687" cy="320822"/>
      </dsp:txXfrm>
    </dsp:sp>
    <dsp:sp modelId="{3F5A0F73-4074-4D21-A4F4-A8F3CE8C492C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資料分析</a:t>
          </a:r>
        </a:p>
      </dsp:txBody>
      <dsp:txXfrm>
        <a:off x="6098481" y="2733348"/>
        <a:ext cx="2085893" cy="1221142"/>
      </dsp:txXfrm>
    </dsp:sp>
    <dsp:sp modelId="{079BD86B-9727-4663-8D19-1F60873F2E75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 rot="10800000">
        <a:off x="5549421" y="3183076"/>
        <a:ext cx="320822" cy="321687"/>
      </dsp:txXfrm>
    </dsp:sp>
    <dsp:sp modelId="{03CDB2A9-9F99-4D46-935A-9561B73DAB19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完成報告</a:t>
          </a:r>
        </a:p>
      </dsp:txBody>
      <dsp:txXfrm>
        <a:off x="3071853" y="2733348"/>
        <a:ext cx="2085893" cy="122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C1BE1-170C-495B-A4BD-DB7E05F817EF}" type="datetimeFigureOut">
              <a:rPr lang="zh-TW" altLang="en-US" smtClean="0"/>
              <a:pPr/>
              <a:t>2018/10/15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EB99A-11CB-46A2-A07B-460C23EC71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B99A-11CB-46A2-A07B-460C23EC710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FFD3-BF97-4AC5-983C-5268BC5812EC}" type="datetimeFigureOut">
              <a:rPr lang="zh-TW" altLang="en-US" smtClean="0"/>
              <a:pPr/>
              <a:t>2018/10/15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3612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FFD3-BF97-4AC5-983C-5268BC5812EC}" type="datetimeFigureOut">
              <a:rPr lang="zh-TW" altLang="en-US" smtClean="0"/>
              <a:pPr/>
              <a:t>2018/10/15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2807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FFD3-BF97-4AC5-983C-5268BC5812EC}" type="datetimeFigureOut">
              <a:rPr lang="zh-TW" altLang="en-US" smtClean="0"/>
              <a:pPr/>
              <a:t>2018/10/15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4889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FFD3-BF97-4AC5-983C-5268BC5812EC}" type="datetimeFigureOut">
              <a:rPr lang="zh-TW" altLang="en-US" smtClean="0"/>
              <a:pPr/>
              <a:t>2018/10/15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0768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FFD3-BF97-4AC5-983C-5268BC5812EC}" type="datetimeFigureOut">
              <a:rPr lang="zh-TW" altLang="en-US" smtClean="0"/>
              <a:pPr/>
              <a:t>2018/10/15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9798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FFD3-BF97-4AC5-983C-5268BC5812EC}" type="datetimeFigureOut">
              <a:rPr lang="zh-TW" altLang="en-US" smtClean="0"/>
              <a:pPr/>
              <a:t>2018/10/15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676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FFD3-BF97-4AC5-983C-5268BC5812EC}" type="datetimeFigureOut">
              <a:rPr lang="zh-TW" altLang="en-US" smtClean="0"/>
              <a:pPr/>
              <a:t>2018/10/15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6942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FFD3-BF97-4AC5-983C-5268BC5812EC}" type="datetimeFigureOut">
              <a:rPr lang="zh-TW" altLang="en-US" smtClean="0"/>
              <a:pPr/>
              <a:t>2018/10/15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028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FFD3-BF97-4AC5-983C-5268BC5812EC}" type="datetimeFigureOut">
              <a:rPr lang="zh-TW" altLang="en-US" smtClean="0"/>
              <a:pPr/>
              <a:t>2018/10/15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52076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FFD3-BF97-4AC5-983C-5268BC5812EC}" type="datetimeFigureOut">
              <a:rPr lang="zh-TW" altLang="en-US" smtClean="0"/>
              <a:pPr/>
              <a:t>2018/10/15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8950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FFD3-BF97-4AC5-983C-5268BC5812EC}" type="datetimeFigureOut">
              <a:rPr lang="zh-TW" altLang="en-US" smtClean="0"/>
              <a:pPr/>
              <a:t>2018/10/15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058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FFD3-BF97-4AC5-983C-5268BC5812EC}" type="datetimeFigureOut">
              <a:rPr lang="zh-TW" altLang="en-US" smtClean="0"/>
              <a:pPr/>
              <a:t>2018/10/15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807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明義國小五年級學生暑假作業之研究</a:t>
            </a:r>
            <a:r>
              <a:rPr lang="zh-TW" altLang="zh-TW" kern="100" dirty="0">
                <a:latin typeface="Times New Roman"/>
              </a:rPr>
              <a:t/>
            </a:r>
            <a:br>
              <a:rPr lang="zh-TW" altLang="zh-TW" kern="100" dirty="0">
                <a:latin typeface="Times New Roman"/>
              </a:rPr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335699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kern="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王康韡。花蓮縣明義國小。五年六班</a:t>
            </a:r>
          </a:p>
          <a:p>
            <a:r>
              <a:rPr lang="zh-TW" altLang="zh-TW" kern="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黃宥傑。花蓮縣明義國小。五年六班</a:t>
            </a:r>
          </a:p>
          <a:p>
            <a:r>
              <a:rPr lang="zh-TW" altLang="zh-TW" kern="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陳祈祥。花蓮縣明義國小。五年六班</a:t>
            </a:r>
          </a:p>
          <a:p>
            <a:r>
              <a:rPr lang="zh-TW" altLang="zh-TW" kern="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林恩慈。花蓮縣明義國小。五年五班</a:t>
            </a:r>
          </a:p>
          <a:p>
            <a:pPr algn="r"/>
            <a:endParaRPr lang="zh-TW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38435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三、研究結果</a:t>
            </a:r>
            <a:r>
              <a:rPr lang="zh-TW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因為學校有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暑假作業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優良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的獎項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因此對有些想拿獎的小朋友還是有幫助。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至於哪種暑假作業小朋友最認真完成，老師們一致認為是看學生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個人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意見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 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Picture 2" descr="http://student.hlc.edu.tw/action/album/629/m_20180927135121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9" y="3429000"/>
            <a:ext cx="4095779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741024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3163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zh-TW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學生問卷</a:t>
            </a:r>
            <a:r>
              <a:rPr lang="zh-TW" altLang="zh-TW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1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328" y="3573016"/>
            <a:ext cx="4662564" cy="26420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71963" y="14127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有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88.8%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的學生不希望有暑假作業，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只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11.2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%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的學生希望有暑假作業。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2015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台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北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市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率先廢除了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寒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暑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假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作業，目的是放手讓學生找知識、學技藝、探究問題及體驗生活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9069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  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 descr="2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836712"/>
            <a:ext cx="8064896" cy="5688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430997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2049" name="圖片 20" descr="描述: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5904656" cy="3316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785918" y="51435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495" algn="ctr">
              <a:spcAft>
                <a:spcPts val="0"/>
              </a:spcAft>
            </a:pPr>
            <a:r>
              <a:rPr lang="zh-TW" altLang="en-US" sz="2400" kern="0" dirty="0" smtClean="0">
                <a:latin typeface="標楷體" pitchFamily="65" charset="-120"/>
                <a:ea typeface="標楷體" pitchFamily="65" charset="-120"/>
              </a:rPr>
              <a:t>假如沒有暑假作業有</a:t>
            </a:r>
            <a:r>
              <a:rPr lang="en-US" sz="2400" kern="0" dirty="0" smtClean="0">
                <a:latin typeface="標楷體" pitchFamily="65" charset="-120"/>
                <a:ea typeface="標楷體" pitchFamily="65" charset="-120"/>
              </a:rPr>
              <a:t>44.4%</a:t>
            </a:r>
            <a:r>
              <a:rPr lang="zh-TW" altLang="en-US" sz="2400" kern="0" dirty="0" smtClean="0">
                <a:latin typeface="標楷體" pitchFamily="65" charset="-120"/>
                <a:ea typeface="標楷體" pitchFamily="65" charset="-120"/>
              </a:rPr>
              <a:t>的學生覺得沒影響，可是卻有</a:t>
            </a:r>
            <a:r>
              <a:rPr lang="en-US" sz="2400" kern="0" dirty="0" smtClean="0">
                <a:latin typeface="標楷體" pitchFamily="65" charset="-120"/>
                <a:ea typeface="標楷體" pitchFamily="65" charset="-120"/>
              </a:rPr>
              <a:t>55.6%</a:t>
            </a:r>
            <a:r>
              <a:rPr lang="zh-TW" altLang="en-US" sz="2400" kern="0" dirty="0" smtClean="0">
                <a:latin typeface="標楷體" pitchFamily="65" charset="-120"/>
                <a:ea typeface="標楷體" pitchFamily="65" charset="-120"/>
              </a:rPr>
              <a:t>的學生覺得會少複習到以前所學的知識或少閱讀一些書籍。</a:t>
            </a:r>
            <a:endParaRPr lang="zh-TW" altLang="en-US" sz="2400" kern="1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987813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zh-TW" b="1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参●結論及建議</a:t>
            </a:r>
            <a:r>
              <a:rPr lang="zh-TW" altLang="zh-TW" kern="100" dirty="0">
                <a:latin typeface="Times New Roman"/>
              </a:rPr>
              <a:t/>
            </a:r>
            <a:br>
              <a:rPr lang="zh-TW" altLang="zh-TW" kern="100" dirty="0">
                <a:latin typeface="Times New Roman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kern="0" dirty="0">
                <a:latin typeface="標楷體" pitchFamily="65" charset="-120"/>
                <a:ea typeface="標楷體" pitchFamily="65" charset="-120"/>
              </a:rPr>
              <a:t>建議</a:t>
            </a:r>
            <a:endParaRPr lang="zh-TW" altLang="zh-TW" kern="1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7665" y="3379979"/>
            <a:ext cx="3486149" cy="290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633291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en-US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kern="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新細明體"/>
              </a:rPr>
              <a:t>大部分</a:t>
            </a:r>
            <a:r>
              <a:rPr lang="zh-TW" altLang="zh-TW" kern="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新細明體"/>
              </a:rPr>
              <a:t>的受訪者認為國小的寒暑假作業對他們沒有實質的幫助</a:t>
            </a:r>
            <a:r>
              <a:rPr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/>
              </a:rPr>
              <a:t>，</a:t>
            </a:r>
            <a:r>
              <a:rPr lang="zh-TW" altLang="zh-TW" kern="0" dirty="0">
                <a:latin typeface="標楷體" pitchFamily="65" charset="-120"/>
                <a:ea typeface="標楷體" pitchFamily="65" charset="-120"/>
                <a:cs typeface="新細明體"/>
              </a:rPr>
              <a:t>但</a:t>
            </a:r>
            <a:r>
              <a:rPr lang="zh-TW" altLang="zh-TW" kern="0" dirty="0" smtClean="0">
                <a:latin typeface="標楷體" pitchFamily="65" charset="-120"/>
                <a:ea typeface="標楷體" pitchFamily="65" charset="-120"/>
                <a:cs typeface="新細明體"/>
              </a:rPr>
              <a:t>學生們</a:t>
            </a:r>
            <a:r>
              <a:rPr lang="zh-TW" altLang="zh-TW" kern="0" dirty="0">
                <a:latin typeface="標楷體" pitchFamily="65" charset="-120"/>
                <a:ea typeface="標楷體" pitchFamily="65" charset="-120"/>
                <a:cs typeface="新細明體"/>
              </a:rPr>
              <a:t>還是希望有作業，如閱讀書籍或自主學習</a:t>
            </a:r>
            <a:r>
              <a:rPr lang="zh-TW" altLang="zh-TW" kern="0" dirty="0" smtClean="0">
                <a:latin typeface="標楷體" pitchFamily="65" charset="-120"/>
                <a:ea typeface="標楷體" pitchFamily="65" charset="-120"/>
                <a:cs typeface="新細明體"/>
              </a:rPr>
              <a:t>。老師</a:t>
            </a:r>
            <a:r>
              <a:rPr lang="zh-TW" altLang="zh-TW" kern="0" dirty="0">
                <a:latin typeface="標楷體" pitchFamily="65" charset="-120"/>
                <a:ea typeface="標楷體" pitchFamily="65" charset="-120"/>
                <a:cs typeface="新細明體"/>
              </a:rPr>
              <a:t>們指派的暑假作業中，學生最喜歡的是蒐集物品及自主學習的作業</a:t>
            </a:r>
            <a:r>
              <a:rPr lang="zh-TW" altLang="zh-TW" kern="0" dirty="0" smtClean="0">
                <a:latin typeface="標楷體" pitchFamily="65" charset="-120"/>
                <a:ea typeface="標楷體" pitchFamily="65" charset="-120"/>
                <a:cs typeface="新細明體"/>
              </a:rPr>
              <a:t>，其次</a:t>
            </a:r>
            <a:r>
              <a:rPr lang="zh-TW" altLang="zh-TW" kern="0" dirty="0">
                <a:latin typeface="標楷體" pitchFamily="65" charset="-120"/>
                <a:ea typeface="標楷體" pitchFamily="65" charset="-120"/>
                <a:cs typeface="新細明體"/>
              </a:rPr>
              <a:t>是數位學習的相關課程。</a:t>
            </a:r>
            <a:endParaRPr lang="zh-TW" altLang="zh-TW" kern="1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kern="0" dirty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900680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建議</a:t>
            </a:r>
            <a:r>
              <a:rPr lang="zh-TW" altLang="zh-TW" kern="1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kern="1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問卷結果如果學生變成老師，會出什麼作業給學生寫呢？有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188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人受測，</a:t>
            </a:r>
            <a:r>
              <a:rPr lang="zh-TW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有</a:t>
            </a:r>
            <a:r>
              <a:rPr lang="en-US" altLang="zh-TW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42</a:t>
            </a:r>
            <a:r>
              <a:rPr lang="zh-TW" altLang="zh-TW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位</a:t>
            </a:r>
            <a:r>
              <a:rPr lang="zh-TW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希望</a:t>
            </a:r>
            <a:r>
              <a:rPr lang="zh-TW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zh-TW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出暑假作業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其餘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還是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希望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出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暑假作業給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小朋友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，建議未來再深入研究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857628"/>
            <a:ext cx="4357718" cy="256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4897455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壹●前言</a:t>
            </a:r>
            <a:r>
              <a:rPr lang="zh-TW" altLang="zh-TW" kern="100" dirty="0">
                <a:solidFill>
                  <a:srgbClr val="C00000"/>
                </a:solidFill>
                <a:latin typeface="Times New Roman"/>
              </a:rPr>
              <a:t/>
            </a:r>
            <a:br>
              <a:rPr lang="zh-TW" altLang="zh-TW" kern="100" dirty="0">
                <a:solidFill>
                  <a:srgbClr val="C00000"/>
                </a:solidFill>
                <a:latin typeface="Times New Roman"/>
              </a:rPr>
            </a:b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一、研究</a:t>
            </a:r>
            <a:r>
              <a:rPr lang="zh-TW" altLang="zh-TW" kern="100" dirty="0" smtClean="0">
                <a:latin typeface="標楷體" pitchFamily="65" charset="-120"/>
                <a:ea typeface="標楷體" pitchFamily="65" charset="-120"/>
              </a:rPr>
              <a:t>動機</a:t>
            </a:r>
            <a:endParaRPr lang="en-US" altLang="zh-TW" kern="1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zh-TW" kern="1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、研究目的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三、研究方法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zh-TW" kern="0" dirty="0">
                <a:latin typeface="標楷體" pitchFamily="65" charset="-120"/>
                <a:ea typeface="標楷體" pitchFamily="65" charset="-120"/>
                <a:cs typeface="新細明體"/>
              </a:rPr>
              <a:t>四、研究流程</a:t>
            </a:r>
            <a:endParaRPr lang="zh-TW" altLang="zh-TW" kern="1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137965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一、研究動機</a:t>
            </a:r>
            <a:r>
              <a:rPr lang="zh-TW" altLang="zh-TW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Times New Roman"/>
              </a:rPr>
              <a:t>如果</a:t>
            </a:r>
            <a:r>
              <a:rPr lang="zh-TW" altLang="zh-TW" dirty="0">
                <a:latin typeface="標楷體" pitchFamily="65" charset="-120"/>
                <a:ea typeface="標楷體" pitchFamily="65" charset="-120"/>
                <a:cs typeface="Times New Roman"/>
              </a:rPr>
              <a:t>暑假可以自己做自己喜歡的事該有多好。像今年暑假的作業是寫一本閱讀測驗，大家覺得既輕鬆又愉快。拿到書時，馬上一個故事接一個的看下去，沒想到半天就完成了今年的作業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Times New Roman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338" name="Picture 2" descr="http://student.hlc.edu.tw/action/album/629/m_20180911133316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107661"/>
            <a:ext cx="3286116" cy="2464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546505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二、研究目的</a:t>
            </a:r>
            <a:r>
              <a:rPr lang="zh-TW" altLang="zh-TW" kern="100" dirty="0">
                <a:solidFill>
                  <a:srgbClr val="C00000"/>
                </a:solidFill>
                <a:latin typeface="Times New Roman"/>
              </a:rPr>
              <a:t/>
            </a:r>
            <a:br>
              <a:rPr lang="zh-TW" altLang="zh-TW" kern="100" dirty="0">
                <a:solidFill>
                  <a:srgbClr val="C00000"/>
                </a:solidFill>
                <a:latin typeface="Times New Roman"/>
              </a:rPr>
            </a:b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kern="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(</a:t>
            </a:r>
            <a:r>
              <a:rPr lang="zh-TW" altLang="zh-TW" kern="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一</a:t>
            </a:r>
            <a:r>
              <a:rPr lang="en-US" altLang="zh-TW" kern="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)</a:t>
            </a:r>
            <a:r>
              <a:rPr lang="zh-TW" altLang="zh-TW" kern="1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了解老師指派學生暑假作業的實施現況。</a:t>
            </a:r>
            <a:endParaRPr lang="zh-TW" altLang="zh-TW" kern="1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kern="100" dirty="0">
                <a:latin typeface="標楷體" pitchFamily="65" charset="-120"/>
                <a:ea typeface="標楷體" pitchFamily="65" charset="-120"/>
                <a:cs typeface="Times New Roman"/>
              </a:rPr>
              <a:t>(</a:t>
            </a:r>
            <a:r>
              <a:rPr lang="zh-TW" altLang="zh-TW" kern="100" dirty="0">
                <a:latin typeface="標楷體" pitchFamily="65" charset="-120"/>
                <a:ea typeface="標楷體" pitchFamily="65" charset="-120"/>
                <a:cs typeface="Times New Roman"/>
              </a:rPr>
              <a:t>二</a:t>
            </a:r>
            <a:r>
              <a:rPr lang="en-US" altLang="zh-TW" kern="100" dirty="0">
                <a:latin typeface="標楷體" pitchFamily="65" charset="-120"/>
                <a:ea typeface="標楷體" pitchFamily="65" charset="-120"/>
                <a:cs typeface="Times New Roman"/>
              </a:rPr>
              <a:t>)</a:t>
            </a:r>
            <a:r>
              <a:rPr lang="zh-TW" altLang="zh-TW" kern="1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了解學生喜歡什麼樣的暑假作業。</a:t>
            </a:r>
            <a:endParaRPr lang="zh-TW" altLang="zh-TW" kern="1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kern="1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kern="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kern="1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提供日後老師對於暑假作業指派的方向。</a:t>
            </a:r>
          </a:p>
          <a:p>
            <a:pPr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0286">
            <a:off x="1479410" y="4393984"/>
            <a:ext cx="4505330" cy="21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112096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三、研究方法</a:t>
            </a:r>
            <a:r>
              <a:rPr lang="zh-TW" altLang="zh-TW" kern="1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kern="100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kern="100" dirty="0" smtClean="0">
                <a:latin typeface="標楷體" pitchFamily="65" charset="-120"/>
                <a:ea typeface="標楷體" pitchFamily="65" charset="-120"/>
              </a:rPr>
              <a:t>我們</a:t>
            </a: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調查的對象是明義國小五</a:t>
            </a:r>
            <a:r>
              <a:rPr lang="zh-TW" altLang="zh-TW" kern="100" dirty="0" smtClean="0">
                <a:latin typeface="標楷體" pitchFamily="65" charset="-120"/>
                <a:ea typeface="標楷體" pitchFamily="65" charset="-120"/>
              </a:rPr>
              <a:t>年級</a:t>
            </a:r>
            <a:r>
              <a:rPr lang="zh-TW" altLang="en-US" kern="1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kern="100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kern="100" dirty="0" smtClean="0">
                <a:latin typeface="標楷體" pitchFamily="65" charset="-120"/>
                <a:ea typeface="標楷體" pitchFamily="65" charset="-120"/>
              </a:rPr>
              <a:t> 。</a:t>
            </a:r>
            <a:r>
              <a:rPr lang="zh-TW" altLang="zh-TW" kern="1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我們</a:t>
            </a:r>
            <a:r>
              <a:rPr lang="zh-TW" altLang="zh-TW" kern="1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設計訪問單及問卷</a:t>
            </a: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，訪問單是針對老師的訪問出暑假作業的動機及成效，針對學生的</a:t>
            </a:r>
            <a:r>
              <a:rPr lang="zh-TW" altLang="zh-TW" kern="100" dirty="0" smtClean="0">
                <a:latin typeface="標楷體" pitchFamily="65" charset="-120"/>
                <a:ea typeface="標楷體" pitchFamily="65" charset="-120"/>
              </a:rPr>
              <a:t>問卷</a:t>
            </a:r>
            <a:r>
              <a:rPr lang="zh-TW" altLang="en-US" kern="100" dirty="0" smtClean="0">
                <a:latin typeface="標楷體" pitchFamily="65" charset="-120"/>
                <a:ea typeface="標楷體" pitchFamily="65" charset="-120"/>
              </a:rPr>
              <a:t>用</a:t>
            </a:r>
            <a:r>
              <a:rPr lang="en-US" altLang="zh-TW" kern="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zh-TW" kern="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新細明體"/>
              </a:rPr>
              <a:t>表單</a:t>
            </a:r>
            <a:r>
              <a:rPr lang="zh-TW" altLang="zh-TW" kern="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新細明體"/>
              </a:rPr>
              <a:t>設計</a:t>
            </a:r>
            <a:r>
              <a:rPr lang="zh-TW" altLang="zh-TW" kern="0" dirty="0">
                <a:latin typeface="標楷體" pitchFamily="65" charset="-120"/>
                <a:ea typeface="標楷體" pitchFamily="65" charset="-120"/>
                <a:cs typeface="新細明體"/>
              </a:rPr>
              <a:t>，以資料蒐集、問卷調查、簡單統計圖表分析與訪談老師等方式完成研究。</a:t>
            </a:r>
            <a:endParaRPr lang="zh-TW" altLang="zh-TW" kern="100" dirty="0"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0"/>
              </a:spcAft>
            </a:pPr>
            <a:endParaRPr lang="zh-TW" altLang="zh-TW" kern="100" dirty="0">
              <a:latin typeface="Times New Roman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004543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kern="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/>
              </a:rPr>
              <a:t>四、研究流程</a:t>
            </a:r>
            <a:r>
              <a:rPr lang="zh-TW" altLang="zh-TW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4" descr="http://student.hlc.edu.tw/action/album/629/m_201809251345188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929066"/>
            <a:ext cx="3190844" cy="2393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1537834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貳</a:t>
            </a:r>
            <a:r>
              <a:rPr lang="zh-TW" altLang="zh-TW" b="1" kern="1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正文</a:t>
            </a:r>
            <a:endParaRPr lang="zh-TW" altLang="en-US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一、文獻探討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二、問卷設計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三、研究結果</a:t>
            </a:r>
          </a:p>
          <a:p>
            <a:pPr algn="ctr"/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092773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一、文獻探討</a:t>
            </a:r>
            <a:r>
              <a:rPr lang="zh-TW" altLang="zh-TW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日本</a:t>
            </a:r>
            <a:r>
              <a:rPr lang="zh-TW" altLang="zh-TW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小學的暑假作業是以「自由研究」為主，所謂的自由研究是以學生的興趣為主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，學生可以自訂自己想要研究的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主題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英國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的暑假作業以「玩」為主，也可以精進自己的才藝。</a:t>
            </a:r>
          </a:p>
          <a:p>
            <a:pPr>
              <a:lnSpc>
                <a:spcPct val="150000"/>
              </a:lnSpc>
            </a:pPr>
            <a:endParaRPr lang="zh-TW" altLang="zh-TW" dirty="0">
              <a:latin typeface="+mn-ea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517250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二、問卷設計</a:t>
            </a:r>
            <a:r>
              <a:rPr lang="zh-TW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我們</a:t>
            </a:r>
            <a:r>
              <a:rPr lang="zh-TW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設計一些題目針對中、高年級的老師進行訪談，再加入部分網路上所查詢的參考資料，並針對五年級學生設計一份問卷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本問卷共有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題，包含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題複選題，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題開放題其餘都是單選題，問卷共有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188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人填答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 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8429262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649</Words>
  <Application>Microsoft Office PowerPoint</Application>
  <PresentationFormat>如螢幕大小 (4:3)</PresentationFormat>
  <Paragraphs>51</Paragraphs>
  <Slides>16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明義國小五年級學生暑假作業之研究 </vt:lpstr>
      <vt:lpstr>壹●前言 </vt:lpstr>
      <vt:lpstr>一、研究動機 </vt:lpstr>
      <vt:lpstr>二、研究目的 </vt:lpstr>
      <vt:lpstr>三、研究方法 </vt:lpstr>
      <vt:lpstr>四、研究流程 </vt:lpstr>
      <vt:lpstr>貳●正文</vt:lpstr>
      <vt:lpstr>一、文獻探討 </vt:lpstr>
      <vt:lpstr>二、問卷設計 </vt:lpstr>
      <vt:lpstr>三、研究結果 </vt:lpstr>
      <vt:lpstr>學生問卷 </vt:lpstr>
      <vt:lpstr>        </vt:lpstr>
      <vt:lpstr>       </vt:lpstr>
      <vt:lpstr>参●結論及建議 </vt:lpstr>
      <vt:lpstr>一.結論</vt:lpstr>
      <vt:lpstr>二.建議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明義國小五年級學生暑假作業之研究</dc:title>
  <dc:creator>USER</dc:creator>
  <cp:lastModifiedBy>USER</cp:lastModifiedBy>
  <cp:revision>25</cp:revision>
  <dcterms:created xsi:type="dcterms:W3CDTF">2018-10-03T05:46:43Z</dcterms:created>
  <dcterms:modified xsi:type="dcterms:W3CDTF">2018-10-15T05:22:45Z</dcterms:modified>
</cp:coreProperties>
</file>