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65" r:id="rId2"/>
    <p:sldId id="314" r:id="rId3"/>
    <p:sldId id="315" r:id="rId4"/>
    <p:sldId id="266" r:id="rId5"/>
    <p:sldId id="291" r:id="rId6"/>
    <p:sldId id="259" r:id="rId7"/>
    <p:sldId id="260" r:id="rId8"/>
    <p:sldId id="258" r:id="rId9"/>
    <p:sldId id="262" r:id="rId10"/>
    <p:sldId id="263" r:id="rId11"/>
    <p:sldId id="257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8" r:id="rId21"/>
    <p:sldId id="290" r:id="rId22"/>
    <p:sldId id="280" r:id="rId23"/>
    <p:sldId id="282" r:id="rId24"/>
    <p:sldId id="283" r:id="rId25"/>
    <p:sldId id="284" r:id="rId26"/>
    <p:sldId id="286" r:id="rId27"/>
    <p:sldId id="296" r:id="rId28"/>
    <p:sldId id="328" r:id="rId29"/>
    <p:sldId id="293" r:id="rId30"/>
    <p:sldId id="287" r:id="rId31"/>
    <p:sldId id="329" r:id="rId32"/>
    <p:sldId id="299" r:id="rId33"/>
    <p:sldId id="300" r:id="rId34"/>
    <p:sldId id="301" r:id="rId35"/>
    <p:sldId id="302" r:id="rId36"/>
    <p:sldId id="304" r:id="rId37"/>
    <p:sldId id="305" r:id="rId38"/>
    <p:sldId id="306" r:id="rId39"/>
    <p:sldId id="330" r:id="rId40"/>
    <p:sldId id="308" r:id="rId41"/>
    <p:sldId id="309" r:id="rId42"/>
    <p:sldId id="331" r:id="rId43"/>
    <p:sldId id="312" r:id="rId44"/>
    <p:sldId id="313" r:id="rId45"/>
    <p:sldId id="320" r:id="rId46"/>
    <p:sldId id="317" r:id="rId47"/>
    <p:sldId id="318" r:id="rId48"/>
    <p:sldId id="319" r:id="rId49"/>
    <p:sldId id="332" r:id="rId50"/>
    <p:sldId id="321" r:id="rId51"/>
    <p:sldId id="322" r:id="rId52"/>
    <p:sldId id="333" r:id="rId53"/>
    <p:sldId id="323" r:id="rId54"/>
    <p:sldId id="324" r:id="rId55"/>
    <p:sldId id="325" r:id="rId56"/>
    <p:sldId id="326" r:id="rId57"/>
    <p:sldId id="327" r:id="rId5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DDD37AB-6E2F-49C1-84E2-64E23A5D2CAE}">
          <p14:sldIdLst>
            <p14:sldId id="265"/>
            <p14:sldId id="314"/>
            <p14:sldId id="315"/>
            <p14:sldId id="266"/>
            <p14:sldId id="291"/>
            <p14:sldId id="259"/>
          </p14:sldIdLst>
        </p14:section>
        <p14:section name="未命名的章節" id="{3E8F2B8F-888F-4BC4-94CA-02A7D144C34E}">
          <p14:sldIdLst/>
        </p14:section>
        <p14:section name="未命名的章節" id="{2971FB6C-3A66-4BFA-8637-724F6B1B5E14}">
          <p14:sldIdLst>
            <p14:sldId id="260"/>
            <p14:sldId id="258"/>
            <p14:sldId id="262"/>
            <p14:sldId id="263"/>
            <p14:sldId id="257"/>
            <p14:sldId id="267"/>
            <p14:sldId id="269"/>
            <p14:sldId id="270"/>
            <p14:sldId id="271"/>
            <p14:sldId id="272"/>
            <p14:sldId id="274"/>
            <p14:sldId id="275"/>
            <p14:sldId id="277"/>
            <p14:sldId id="278"/>
            <p14:sldId id="290"/>
            <p14:sldId id="280"/>
            <p14:sldId id="282"/>
            <p14:sldId id="283"/>
            <p14:sldId id="284"/>
            <p14:sldId id="286"/>
            <p14:sldId id="296"/>
            <p14:sldId id="328"/>
            <p14:sldId id="293"/>
            <p14:sldId id="287"/>
            <p14:sldId id="329"/>
            <p14:sldId id="299"/>
            <p14:sldId id="300"/>
            <p14:sldId id="301"/>
            <p14:sldId id="302"/>
            <p14:sldId id="304"/>
            <p14:sldId id="305"/>
            <p14:sldId id="306"/>
            <p14:sldId id="330"/>
            <p14:sldId id="308"/>
            <p14:sldId id="309"/>
            <p14:sldId id="331"/>
            <p14:sldId id="312"/>
            <p14:sldId id="313"/>
            <p14:sldId id="320"/>
            <p14:sldId id="317"/>
            <p14:sldId id="318"/>
            <p14:sldId id="319"/>
            <p14:sldId id="332"/>
            <p14:sldId id="321"/>
            <p14:sldId id="322"/>
            <p14:sldId id="333"/>
            <p14:sldId id="323"/>
            <p14:sldId id="324"/>
            <p14:sldId id="325"/>
            <p14:sldId id="326"/>
            <p14:sldId id="3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528" autoAdjust="0"/>
    <p:restoredTop sz="92299" autoAdjust="0"/>
  </p:normalViewPr>
  <p:slideViewPr>
    <p:cSldViewPr>
      <p:cViewPr varScale="1">
        <p:scale>
          <a:sx n="129" d="100"/>
          <a:sy n="129" d="100"/>
        </p:scale>
        <p:origin x="-1974" y="-90"/>
      </p:cViewPr>
      <p:guideLst>
        <p:guide orient="horz" pos="2251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DDBC2-CCCC-4CBA-A562-FE304A6C8987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85AE3-567C-4B78-BA93-0AE7536622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15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85AE3-567C-4B78-BA93-0AE75366228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26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85AE3-567C-4B78-BA93-0AE75366228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8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85AE3-567C-4B78-BA93-0AE753662282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34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85AE3-567C-4B78-BA93-0AE753662282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34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85AE3-567C-4B78-BA93-0AE753662282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34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85AE3-567C-4B78-BA93-0AE753662282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43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85AE3-567C-4B78-BA93-0AE753662282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77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85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1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84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29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16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88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05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53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75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66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49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E82E2-D3A5-435D-8E97-C79AE89BBD8D}" type="datetimeFigureOut">
              <a:rPr lang="zh-TW" altLang="en-US" smtClean="0"/>
              <a:pPr/>
              <a:t>2018/10/31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0281-1E24-47D2-9371-C1FE74853F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52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8.emf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文字方塊 95"/>
          <p:cNvSpPr txBox="1"/>
          <p:nvPr/>
        </p:nvSpPr>
        <p:spPr>
          <a:xfrm>
            <a:off x="3179455" y="3664074"/>
            <a:ext cx="2400657" cy="36533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作者：</a:t>
            </a:r>
            <a:endParaRPr lang="en-US" altLang="zh-TW" sz="72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7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張業叡</a:t>
            </a:r>
            <a:endParaRPr lang="zh-TW" altLang="en-US" sz="72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922" y="3501008"/>
            <a:ext cx="2661998" cy="32497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684584" y="372720"/>
            <a:ext cx="104591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7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三角形</a:t>
            </a:r>
            <a:r>
              <a:rPr lang="zh-TW" altLang="en-US" sz="6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6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</a:t>
            </a:r>
            <a:r>
              <a:rPr lang="zh-TW" altLang="en-US" sz="72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sz="7200" b="1" u="sng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</a:t>
            </a:r>
            <a:r>
              <a:rPr lang="zh-TW" altLang="en-US" sz="7200" b="1" u="sng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正方形</a:t>
            </a:r>
            <a:endParaRPr lang="en-US" altLang="zh-TW" sz="72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7200" b="1" u="sng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正三角形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72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的探討</a:t>
            </a:r>
          </a:p>
        </p:txBody>
      </p:sp>
      <p:pic>
        <p:nvPicPr>
          <p:cNvPr id="95" name="圖片 9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55976" y="3501115"/>
            <a:ext cx="3024336" cy="32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16545 -0.0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18195 0.0048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性質二</a:t>
            </a:r>
            <a:endParaRPr lang="en-US" altLang="zh-TW" sz="13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06096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67"/>
          <p:cNvSpPr>
            <a:spLocks noChangeArrowheads="1"/>
          </p:cNvSpPr>
          <p:nvPr/>
        </p:nvSpPr>
        <p:spPr bwMode="auto">
          <a:xfrm>
            <a:off x="5982717" y="2057053"/>
            <a:ext cx="106362" cy="106363"/>
          </a:xfrm>
          <a:prstGeom prst="ellips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Freeform 11"/>
          <p:cNvSpPr>
            <a:spLocks noEditPoints="1"/>
          </p:cNvSpPr>
          <p:nvPr/>
        </p:nvSpPr>
        <p:spPr bwMode="auto">
          <a:xfrm>
            <a:off x="5074667" y="1028353"/>
            <a:ext cx="2689225" cy="3021013"/>
          </a:xfrm>
          <a:custGeom>
            <a:avLst/>
            <a:gdLst>
              <a:gd name="T0" fmla="*/ 1675 w 1694"/>
              <a:gd name="T1" fmla="*/ 1903 h 1903"/>
              <a:gd name="T2" fmla="*/ 1575 w 1694"/>
              <a:gd name="T3" fmla="*/ 1791 h 1903"/>
              <a:gd name="T4" fmla="*/ 1594 w 1694"/>
              <a:gd name="T5" fmla="*/ 1774 h 1903"/>
              <a:gd name="T6" fmla="*/ 1694 w 1694"/>
              <a:gd name="T7" fmla="*/ 1886 h 1903"/>
              <a:gd name="T8" fmla="*/ 1675 w 1694"/>
              <a:gd name="T9" fmla="*/ 1903 h 1903"/>
              <a:gd name="T10" fmla="*/ 1508 w 1694"/>
              <a:gd name="T11" fmla="*/ 1716 h 1903"/>
              <a:gd name="T12" fmla="*/ 1408 w 1694"/>
              <a:gd name="T13" fmla="*/ 1603 h 1903"/>
              <a:gd name="T14" fmla="*/ 1427 w 1694"/>
              <a:gd name="T15" fmla="*/ 1587 h 1903"/>
              <a:gd name="T16" fmla="*/ 1527 w 1694"/>
              <a:gd name="T17" fmla="*/ 1699 h 1903"/>
              <a:gd name="T18" fmla="*/ 1508 w 1694"/>
              <a:gd name="T19" fmla="*/ 1716 h 1903"/>
              <a:gd name="T20" fmla="*/ 1342 w 1694"/>
              <a:gd name="T21" fmla="*/ 1528 h 1903"/>
              <a:gd name="T22" fmla="*/ 1242 w 1694"/>
              <a:gd name="T23" fmla="*/ 1416 h 1903"/>
              <a:gd name="T24" fmla="*/ 1261 w 1694"/>
              <a:gd name="T25" fmla="*/ 1399 h 1903"/>
              <a:gd name="T26" fmla="*/ 1361 w 1694"/>
              <a:gd name="T27" fmla="*/ 1512 h 1903"/>
              <a:gd name="T28" fmla="*/ 1342 w 1694"/>
              <a:gd name="T29" fmla="*/ 1528 h 1903"/>
              <a:gd name="T30" fmla="*/ 1175 w 1694"/>
              <a:gd name="T31" fmla="*/ 1341 h 1903"/>
              <a:gd name="T32" fmla="*/ 1075 w 1694"/>
              <a:gd name="T33" fmla="*/ 1229 h 1903"/>
              <a:gd name="T34" fmla="*/ 1094 w 1694"/>
              <a:gd name="T35" fmla="*/ 1212 h 1903"/>
              <a:gd name="T36" fmla="*/ 1194 w 1694"/>
              <a:gd name="T37" fmla="*/ 1325 h 1903"/>
              <a:gd name="T38" fmla="*/ 1175 w 1694"/>
              <a:gd name="T39" fmla="*/ 1341 h 1903"/>
              <a:gd name="T40" fmla="*/ 1009 w 1694"/>
              <a:gd name="T41" fmla="*/ 1154 h 1903"/>
              <a:gd name="T42" fmla="*/ 909 w 1694"/>
              <a:gd name="T43" fmla="*/ 1042 h 1903"/>
              <a:gd name="T44" fmla="*/ 928 w 1694"/>
              <a:gd name="T45" fmla="*/ 1025 h 1903"/>
              <a:gd name="T46" fmla="*/ 1028 w 1694"/>
              <a:gd name="T47" fmla="*/ 1137 h 1903"/>
              <a:gd name="T48" fmla="*/ 1009 w 1694"/>
              <a:gd name="T49" fmla="*/ 1154 h 1903"/>
              <a:gd name="T50" fmla="*/ 842 w 1694"/>
              <a:gd name="T51" fmla="*/ 967 h 1903"/>
              <a:gd name="T52" fmla="*/ 742 w 1694"/>
              <a:gd name="T53" fmla="*/ 854 h 1903"/>
              <a:gd name="T54" fmla="*/ 761 w 1694"/>
              <a:gd name="T55" fmla="*/ 838 h 1903"/>
              <a:gd name="T56" fmla="*/ 861 w 1694"/>
              <a:gd name="T57" fmla="*/ 950 h 1903"/>
              <a:gd name="T58" fmla="*/ 842 w 1694"/>
              <a:gd name="T59" fmla="*/ 967 h 1903"/>
              <a:gd name="T60" fmla="*/ 676 w 1694"/>
              <a:gd name="T61" fmla="*/ 780 h 1903"/>
              <a:gd name="T62" fmla="*/ 576 w 1694"/>
              <a:gd name="T63" fmla="*/ 667 h 1903"/>
              <a:gd name="T64" fmla="*/ 595 w 1694"/>
              <a:gd name="T65" fmla="*/ 651 h 1903"/>
              <a:gd name="T66" fmla="*/ 695 w 1694"/>
              <a:gd name="T67" fmla="*/ 763 h 1903"/>
              <a:gd name="T68" fmla="*/ 676 w 1694"/>
              <a:gd name="T69" fmla="*/ 780 h 1903"/>
              <a:gd name="T70" fmla="*/ 509 w 1694"/>
              <a:gd name="T71" fmla="*/ 592 h 1903"/>
              <a:gd name="T72" fmla="*/ 409 w 1694"/>
              <a:gd name="T73" fmla="*/ 480 h 1903"/>
              <a:gd name="T74" fmla="*/ 428 w 1694"/>
              <a:gd name="T75" fmla="*/ 463 h 1903"/>
              <a:gd name="T76" fmla="*/ 528 w 1694"/>
              <a:gd name="T77" fmla="*/ 576 h 1903"/>
              <a:gd name="T78" fmla="*/ 509 w 1694"/>
              <a:gd name="T79" fmla="*/ 592 h 1903"/>
              <a:gd name="T80" fmla="*/ 343 w 1694"/>
              <a:gd name="T81" fmla="*/ 405 h 1903"/>
              <a:gd name="T82" fmla="*/ 243 w 1694"/>
              <a:gd name="T83" fmla="*/ 293 h 1903"/>
              <a:gd name="T84" fmla="*/ 262 w 1694"/>
              <a:gd name="T85" fmla="*/ 276 h 1903"/>
              <a:gd name="T86" fmla="*/ 362 w 1694"/>
              <a:gd name="T87" fmla="*/ 388 h 1903"/>
              <a:gd name="T88" fmla="*/ 343 w 1694"/>
              <a:gd name="T89" fmla="*/ 405 h 1903"/>
              <a:gd name="T90" fmla="*/ 176 w 1694"/>
              <a:gd name="T91" fmla="*/ 218 h 1903"/>
              <a:gd name="T92" fmla="*/ 76 w 1694"/>
              <a:gd name="T93" fmla="*/ 106 h 1903"/>
              <a:gd name="T94" fmla="*/ 95 w 1694"/>
              <a:gd name="T95" fmla="*/ 89 h 1903"/>
              <a:gd name="T96" fmla="*/ 195 w 1694"/>
              <a:gd name="T97" fmla="*/ 201 h 1903"/>
              <a:gd name="T98" fmla="*/ 176 w 1694"/>
              <a:gd name="T99" fmla="*/ 218 h 1903"/>
              <a:gd name="T100" fmla="*/ 10 w 1694"/>
              <a:gd name="T101" fmla="*/ 31 h 1903"/>
              <a:gd name="T102" fmla="*/ 7 w 1694"/>
              <a:gd name="T103" fmla="*/ 27 h 1903"/>
              <a:gd name="T104" fmla="*/ 26 w 1694"/>
              <a:gd name="T105" fmla="*/ 11 h 1903"/>
              <a:gd name="T106" fmla="*/ 29 w 1694"/>
              <a:gd name="T107" fmla="*/ 14 h 1903"/>
              <a:gd name="T108" fmla="*/ 10 w 1694"/>
              <a:gd name="T109" fmla="*/ 31 h 1903"/>
              <a:gd name="T110" fmla="*/ 76 w 1694"/>
              <a:gd name="T111" fmla="*/ 52 h 1903"/>
              <a:gd name="T112" fmla="*/ 12 w 1694"/>
              <a:gd name="T113" fmla="*/ 31 h 1903"/>
              <a:gd name="T114" fmla="*/ 29 w 1694"/>
              <a:gd name="T115" fmla="*/ 17 h 1903"/>
              <a:gd name="T116" fmla="*/ 42 w 1694"/>
              <a:gd name="T117" fmla="*/ 82 h 1903"/>
              <a:gd name="T118" fmla="*/ 18 w 1694"/>
              <a:gd name="T119" fmla="*/ 87 h 1903"/>
              <a:gd name="T120" fmla="*/ 0 w 1694"/>
              <a:gd name="T121" fmla="*/ 0 h 1903"/>
              <a:gd name="T122" fmla="*/ 84 w 1694"/>
              <a:gd name="T123" fmla="*/ 28 h 1903"/>
              <a:gd name="T124" fmla="*/ 76 w 1694"/>
              <a:gd name="T125" fmla="*/ 52 h 1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94" h="1903">
                <a:moveTo>
                  <a:pt x="1675" y="1903"/>
                </a:moveTo>
                <a:lnTo>
                  <a:pt x="1575" y="1791"/>
                </a:lnTo>
                <a:lnTo>
                  <a:pt x="1594" y="1774"/>
                </a:lnTo>
                <a:lnTo>
                  <a:pt x="1694" y="1886"/>
                </a:lnTo>
                <a:lnTo>
                  <a:pt x="1675" y="1903"/>
                </a:lnTo>
                <a:close/>
                <a:moveTo>
                  <a:pt x="1508" y="1716"/>
                </a:moveTo>
                <a:lnTo>
                  <a:pt x="1408" y="1603"/>
                </a:lnTo>
                <a:lnTo>
                  <a:pt x="1427" y="1587"/>
                </a:lnTo>
                <a:lnTo>
                  <a:pt x="1527" y="1699"/>
                </a:lnTo>
                <a:lnTo>
                  <a:pt x="1508" y="1716"/>
                </a:lnTo>
                <a:close/>
                <a:moveTo>
                  <a:pt x="1342" y="1528"/>
                </a:moveTo>
                <a:lnTo>
                  <a:pt x="1242" y="1416"/>
                </a:lnTo>
                <a:lnTo>
                  <a:pt x="1261" y="1399"/>
                </a:lnTo>
                <a:lnTo>
                  <a:pt x="1361" y="1512"/>
                </a:lnTo>
                <a:lnTo>
                  <a:pt x="1342" y="1528"/>
                </a:lnTo>
                <a:close/>
                <a:moveTo>
                  <a:pt x="1175" y="1341"/>
                </a:moveTo>
                <a:lnTo>
                  <a:pt x="1075" y="1229"/>
                </a:lnTo>
                <a:lnTo>
                  <a:pt x="1094" y="1212"/>
                </a:lnTo>
                <a:lnTo>
                  <a:pt x="1194" y="1325"/>
                </a:lnTo>
                <a:lnTo>
                  <a:pt x="1175" y="1341"/>
                </a:lnTo>
                <a:close/>
                <a:moveTo>
                  <a:pt x="1009" y="1154"/>
                </a:moveTo>
                <a:lnTo>
                  <a:pt x="909" y="1042"/>
                </a:lnTo>
                <a:lnTo>
                  <a:pt x="928" y="1025"/>
                </a:lnTo>
                <a:lnTo>
                  <a:pt x="1028" y="1137"/>
                </a:lnTo>
                <a:lnTo>
                  <a:pt x="1009" y="1154"/>
                </a:lnTo>
                <a:close/>
                <a:moveTo>
                  <a:pt x="842" y="967"/>
                </a:moveTo>
                <a:lnTo>
                  <a:pt x="742" y="854"/>
                </a:lnTo>
                <a:lnTo>
                  <a:pt x="761" y="838"/>
                </a:lnTo>
                <a:lnTo>
                  <a:pt x="861" y="950"/>
                </a:lnTo>
                <a:lnTo>
                  <a:pt x="842" y="967"/>
                </a:lnTo>
                <a:close/>
                <a:moveTo>
                  <a:pt x="676" y="780"/>
                </a:moveTo>
                <a:lnTo>
                  <a:pt x="576" y="667"/>
                </a:lnTo>
                <a:lnTo>
                  <a:pt x="595" y="651"/>
                </a:lnTo>
                <a:lnTo>
                  <a:pt x="695" y="763"/>
                </a:lnTo>
                <a:lnTo>
                  <a:pt x="676" y="780"/>
                </a:lnTo>
                <a:close/>
                <a:moveTo>
                  <a:pt x="509" y="592"/>
                </a:moveTo>
                <a:lnTo>
                  <a:pt x="409" y="480"/>
                </a:lnTo>
                <a:lnTo>
                  <a:pt x="428" y="463"/>
                </a:lnTo>
                <a:lnTo>
                  <a:pt x="528" y="576"/>
                </a:lnTo>
                <a:lnTo>
                  <a:pt x="509" y="592"/>
                </a:lnTo>
                <a:close/>
                <a:moveTo>
                  <a:pt x="343" y="405"/>
                </a:moveTo>
                <a:lnTo>
                  <a:pt x="243" y="293"/>
                </a:lnTo>
                <a:lnTo>
                  <a:pt x="262" y="276"/>
                </a:lnTo>
                <a:lnTo>
                  <a:pt x="362" y="388"/>
                </a:lnTo>
                <a:lnTo>
                  <a:pt x="343" y="405"/>
                </a:lnTo>
                <a:close/>
                <a:moveTo>
                  <a:pt x="176" y="218"/>
                </a:moveTo>
                <a:lnTo>
                  <a:pt x="76" y="106"/>
                </a:lnTo>
                <a:lnTo>
                  <a:pt x="95" y="89"/>
                </a:lnTo>
                <a:lnTo>
                  <a:pt x="195" y="201"/>
                </a:lnTo>
                <a:lnTo>
                  <a:pt x="176" y="218"/>
                </a:lnTo>
                <a:close/>
                <a:moveTo>
                  <a:pt x="10" y="31"/>
                </a:moveTo>
                <a:lnTo>
                  <a:pt x="7" y="27"/>
                </a:lnTo>
                <a:lnTo>
                  <a:pt x="26" y="11"/>
                </a:lnTo>
                <a:lnTo>
                  <a:pt x="29" y="14"/>
                </a:lnTo>
                <a:lnTo>
                  <a:pt x="10" y="31"/>
                </a:lnTo>
                <a:close/>
                <a:moveTo>
                  <a:pt x="76" y="52"/>
                </a:moveTo>
                <a:lnTo>
                  <a:pt x="12" y="31"/>
                </a:lnTo>
                <a:lnTo>
                  <a:pt x="29" y="17"/>
                </a:lnTo>
                <a:lnTo>
                  <a:pt x="42" y="82"/>
                </a:lnTo>
                <a:lnTo>
                  <a:pt x="18" y="87"/>
                </a:lnTo>
                <a:lnTo>
                  <a:pt x="0" y="0"/>
                </a:lnTo>
                <a:lnTo>
                  <a:pt x="84" y="28"/>
                </a:lnTo>
                <a:lnTo>
                  <a:pt x="76" y="5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82704" y="4036665"/>
            <a:ext cx="1865312" cy="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 flipV="1">
            <a:off x="6585967" y="2728565"/>
            <a:ext cx="1162050" cy="130810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5882704" y="2728565"/>
            <a:ext cx="703262" cy="130810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>
            <a:off x="6585967" y="1566515"/>
            <a:ext cx="1306512" cy="116205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7892479" y="1566515"/>
            <a:ext cx="1162050" cy="1306513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7748017" y="2873028"/>
            <a:ext cx="1306512" cy="1163638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7748017" y="4036665"/>
            <a:ext cx="0" cy="1865313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5882704" y="5901978"/>
            <a:ext cx="1865312" cy="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5882704" y="4036665"/>
            <a:ext cx="0" cy="1865313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4576192" y="3331815"/>
            <a:ext cx="1306512" cy="70485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5279454" y="2025303"/>
            <a:ext cx="1306512" cy="703263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5279454" y="2025303"/>
            <a:ext cx="2468562" cy="2011363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>
            <a:off x="5882704" y="2728565"/>
            <a:ext cx="703262" cy="130810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6585967" y="1566515"/>
            <a:ext cx="1306512" cy="116205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5882704" y="1566515"/>
            <a:ext cx="2009775" cy="247015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48" name="Oval 28"/>
          <p:cNvSpPr>
            <a:spLocks noChangeArrowheads="1"/>
          </p:cNvSpPr>
          <p:nvPr/>
        </p:nvSpPr>
        <p:spPr bwMode="auto">
          <a:xfrm>
            <a:off x="7840092" y="1514128"/>
            <a:ext cx="106362" cy="10636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49" name="Oval 29"/>
          <p:cNvSpPr>
            <a:spLocks noChangeArrowheads="1"/>
          </p:cNvSpPr>
          <p:nvPr/>
        </p:nvSpPr>
        <p:spPr bwMode="auto">
          <a:xfrm>
            <a:off x="7840092" y="1514128"/>
            <a:ext cx="106362" cy="106363"/>
          </a:xfrm>
          <a:prstGeom prst="ellips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" name="Oval 31"/>
          <p:cNvSpPr>
            <a:spLocks noChangeArrowheads="1"/>
          </p:cNvSpPr>
          <p:nvPr/>
        </p:nvSpPr>
        <p:spPr bwMode="auto">
          <a:xfrm>
            <a:off x="5830317" y="3982690"/>
            <a:ext cx="104775" cy="10636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2" name="Oval 32"/>
          <p:cNvSpPr>
            <a:spLocks noChangeArrowheads="1"/>
          </p:cNvSpPr>
          <p:nvPr/>
        </p:nvSpPr>
        <p:spPr bwMode="auto">
          <a:xfrm>
            <a:off x="5830317" y="3982690"/>
            <a:ext cx="104775" cy="106363"/>
          </a:xfrm>
          <a:prstGeom prst="ellips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" name="Rectangle 36"/>
          <p:cNvSpPr>
            <a:spLocks noChangeArrowheads="1"/>
          </p:cNvSpPr>
          <p:nvPr/>
        </p:nvSpPr>
        <p:spPr bwMode="auto">
          <a:xfrm>
            <a:off x="4906442" y="1510953"/>
            <a:ext cx="6016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D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4" name="Oval 41"/>
          <p:cNvSpPr>
            <a:spLocks noChangeArrowheads="1"/>
          </p:cNvSpPr>
          <p:nvPr/>
        </p:nvSpPr>
        <p:spPr bwMode="auto">
          <a:xfrm>
            <a:off x="5830317" y="5849590"/>
            <a:ext cx="104775" cy="1047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5" name="Oval 42"/>
          <p:cNvSpPr>
            <a:spLocks noChangeArrowheads="1"/>
          </p:cNvSpPr>
          <p:nvPr/>
        </p:nvSpPr>
        <p:spPr bwMode="auto">
          <a:xfrm>
            <a:off x="5830317" y="5849590"/>
            <a:ext cx="104775" cy="104775"/>
          </a:xfrm>
          <a:prstGeom prst="ellipse">
            <a:avLst/>
          </a:pr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Oval 44"/>
          <p:cNvSpPr>
            <a:spLocks noChangeArrowheads="1"/>
          </p:cNvSpPr>
          <p:nvPr/>
        </p:nvSpPr>
        <p:spPr bwMode="auto">
          <a:xfrm>
            <a:off x="7695629" y="5849590"/>
            <a:ext cx="106362" cy="1047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" name="Oval 45"/>
          <p:cNvSpPr>
            <a:spLocks noChangeArrowheads="1"/>
          </p:cNvSpPr>
          <p:nvPr/>
        </p:nvSpPr>
        <p:spPr bwMode="auto">
          <a:xfrm>
            <a:off x="7695629" y="5849590"/>
            <a:ext cx="106362" cy="104775"/>
          </a:xfrm>
          <a:prstGeom prst="ellipse">
            <a:avLst/>
          </a:pr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050" name="群組 2049"/>
          <p:cNvGrpSpPr/>
          <p:nvPr/>
        </p:nvGrpSpPr>
        <p:grpSpPr>
          <a:xfrm>
            <a:off x="9002142" y="2820640"/>
            <a:ext cx="106362" cy="106363"/>
            <a:chOff x="6805613" y="3405188"/>
            <a:chExt cx="106362" cy="106363"/>
          </a:xfrm>
        </p:grpSpPr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6805613" y="3405188"/>
              <a:ext cx="106362" cy="1063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6805613" y="3405188"/>
              <a:ext cx="106362" cy="106363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7" name="Oval 50"/>
          <p:cNvSpPr>
            <a:spLocks noChangeArrowheads="1"/>
          </p:cNvSpPr>
          <p:nvPr/>
        </p:nvSpPr>
        <p:spPr bwMode="auto">
          <a:xfrm>
            <a:off x="7840092" y="1514128"/>
            <a:ext cx="106363" cy="10636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8" name="Oval 51"/>
          <p:cNvSpPr>
            <a:spLocks noChangeArrowheads="1"/>
          </p:cNvSpPr>
          <p:nvPr/>
        </p:nvSpPr>
        <p:spPr bwMode="auto">
          <a:xfrm>
            <a:off x="7840092" y="1514128"/>
            <a:ext cx="106363" cy="106363"/>
          </a:xfrm>
          <a:prstGeom prst="ellips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7552754" y="980728"/>
            <a:ext cx="4984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E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4" name="Oval 54"/>
          <p:cNvSpPr>
            <a:spLocks noChangeArrowheads="1"/>
          </p:cNvSpPr>
          <p:nvPr/>
        </p:nvSpPr>
        <p:spPr bwMode="auto">
          <a:xfrm>
            <a:off x="5830316" y="3982690"/>
            <a:ext cx="104775" cy="10636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5" name="Oval 55"/>
          <p:cNvSpPr>
            <a:spLocks noChangeArrowheads="1"/>
          </p:cNvSpPr>
          <p:nvPr/>
        </p:nvSpPr>
        <p:spPr bwMode="auto">
          <a:xfrm>
            <a:off x="5830316" y="3982690"/>
            <a:ext cx="104775" cy="106363"/>
          </a:xfrm>
          <a:prstGeom prst="ellips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auto">
          <a:xfrm>
            <a:off x="5314107" y="3961556"/>
            <a:ext cx="5540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C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7695629" y="3982691"/>
            <a:ext cx="106363" cy="10636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7695629" y="3982691"/>
            <a:ext cx="106363" cy="106363"/>
          </a:xfrm>
          <a:prstGeom prst="ellips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3" name="Rectangle 60"/>
          <p:cNvSpPr>
            <a:spLocks noChangeArrowheads="1"/>
          </p:cNvSpPr>
          <p:nvPr/>
        </p:nvSpPr>
        <p:spPr bwMode="auto">
          <a:xfrm>
            <a:off x="7859935" y="3882678"/>
            <a:ext cx="5413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B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8" name="Oval 62"/>
          <p:cNvSpPr>
            <a:spLocks noChangeArrowheads="1"/>
          </p:cNvSpPr>
          <p:nvPr/>
        </p:nvSpPr>
        <p:spPr bwMode="auto">
          <a:xfrm>
            <a:off x="6533579" y="2676178"/>
            <a:ext cx="106362" cy="10636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" name="Oval 63"/>
          <p:cNvSpPr>
            <a:spLocks noChangeArrowheads="1"/>
          </p:cNvSpPr>
          <p:nvPr/>
        </p:nvSpPr>
        <p:spPr bwMode="auto">
          <a:xfrm>
            <a:off x="6533579" y="2676178"/>
            <a:ext cx="106362" cy="106363"/>
          </a:xfrm>
          <a:prstGeom prst="ellips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0" name="Rectangle 64"/>
          <p:cNvSpPr>
            <a:spLocks noChangeArrowheads="1"/>
          </p:cNvSpPr>
          <p:nvPr/>
        </p:nvSpPr>
        <p:spPr bwMode="auto">
          <a:xfrm>
            <a:off x="6374035" y="2053878"/>
            <a:ext cx="5762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A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5" name="Oval 66"/>
          <p:cNvSpPr>
            <a:spLocks noChangeArrowheads="1"/>
          </p:cNvSpPr>
          <p:nvPr/>
        </p:nvSpPr>
        <p:spPr bwMode="auto">
          <a:xfrm>
            <a:off x="5982717" y="2057053"/>
            <a:ext cx="106362" cy="10636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Rectangle 68"/>
          <p:cNvSpPr>
            <a:spLocks noChangeArrowheads="1"/>
          </p:cNvSpPr>
          <p:nvPr/>
        </p:nvSpPr>
        <p:spPr bwMode="auto">
          <a:xfrm>
            <a:off x="6094635" y="1549053"/>
            <a:ext cx="4905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F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143" name="群組 142"/>
          <p:cNvGrpSpPr/>
          <p:nvPr/>
        </p:nvGrpSpPr>
        <p:grpSpPr>
          <a:xfrm>
            <a:off x="6570886" y="3074640"/>
            <a:ext cx="106362" cy="106363"/>
            <a:chOff x="6805613" y="3405188"/>
            <a:chExt cx="106362" cy="106363"/>
          </a:xfrm>
        </p:grpSpPr>
        <p:sp>
          <p:nvSpPr>
            <p:cNvPr id="144" name="Oval 47"/>
            <p:cNvSpPr>
              <a:spLocks noChangeArrowheads="1"/>
            </p:cNvSpPr>
            <p:nvPr/>
          </p:nvSpPr>
          <p:spPr bwMode="auto">
            <a:xfrm>
              <a:off x="6805613" y="3405188"/>
              <a:ext cx="106362" cy="1063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5" name="Oval 48"/>
            <p:cNvSpPr>
              <a:spLocks noChangeArrowheads="1"/>
            </p:cNvSpPr>
            <p:nvPr/>
          </p:nvSpPr>
          <p:spPr bwMode="auto">
            <a:xfrm>
              <a:off x="6805613" y="3405188"/>
              <a:ext cx="106362" cy="106363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46" name="Rectangle 52"/>
          <p:cNvSpPr>
            <a:spLocks noChangeArrowheads="1"/>
          </p:cNvSpPr>
          <p:nvPr/>
        </p:nvSpPr>
        <p:spPr bwMode="auto">
          <a:xfrm>
            <a:off x="6480497" y="3160984"/>
            <a:ext cx="149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800" b="1" i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I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520" y="980728"/>
            <a:ext cx="4335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∠FAD =∠ADB </a:t>
            </a:r>
          </a:p>
          <a:p>
            <a:r>
              <a:rPr lang="en-US" altLang="zh-TW" sz="3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∠ABD (</a:t>
            </a:r>
            <a:r>
              <a:rPr lang="zh-TW" altLang="en-US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外角定理</a:t>
            </a:r>
            <a:r>
              <a:rPr lang="en-US" altLang="zh-TW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</a:p>
        </p:txBody>
      </p:sp>
      <p:sp>
        <p:nvSpPr>
          <p:cNvPr id="25" name="矩形 24"/>
          <p:cNvSpPr/>
          <p:nvPr/>
        </p:nvSpPr>
        <p:spPr>
          <a:xfrm>
            <a:off x="327629" y="219126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</a:t>
            </a:r>
            <a:r>
              <a:rPr lang="en-US" altLang="zh-TW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FAD+ </a:t>
            </a:r>
            <a:r>
              <a:rPr lang="en-US" altLang="zh-TW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∠FAE </a:t>
            </a:r>
          </a:p>
          <a:p>
            <a:r>
              <a:rPr lang="en-US" altLang="zh-TW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∠ADB + ∠</a:t>
            </a:r>
            <a:r>
              <a:rPr lang="en-US" altLang="zh-TW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AEC+ </a:t>
            </a:r>
            <a:r>
              <a:rPr lang="en-US" altLang="zh-TW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∠DIE (</a:t>
            </a:r>
            <a:r>
              <a:rPr lang="zh-TW" altLang="en-US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外角定理</a:t>
            </a:r>
            <a:r>
              <a:rPr lang="en-US" altLang="zh-TW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TW" altLang="en-US" sz="3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3568" y="1552997"/>
            <a:ext cx="1296144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∠AEC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51520" y="2204864"/>
            <a:ext cx="4648224" cy="6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∠ADB + ∠</a:t>
            </a:r>
            <a:r>
              <a:rPr lang="en-US" altLang="zh-TW" sz="36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AEC</a:t>
            </a:r>
            <a:r>
              <a:rPr lang="en-US" altLang="zh-TW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TW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∠FAE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467544" y="2523951"/>
            <a:ext cx="273630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836604" y="3103041"/>
            <a:ext cx="273630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23528" y="3862789"/>
            <a:ext cx="3694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</a:t>
            </a:r>
            <a:r>
              <a:rPr lang="en-US" altLang="zh-TW" sz="36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FAE=</a:t>
            </a:r>
            <a:r>
              <a:rPr lang="en-US" altLang="zh-TW" sz="3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90°=∠</a:t>
            </a:r>
            <a:r>
              <a:rPr lang="en-US" altLang="zh-TW" sz="36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DIE</a:t>
            </a:r>
            <a:r>
              <a:rPr lang="en-US" altLang="zh-TW" sz="3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圓角矩形 67"/>
              <p:cNvSpPr/>
              <p:nvPr/>
            </p:nvSpPr>
            <p:spPr>
              <a:xfrm>
                <a:off x="592510" y="4725144"/>
                <a:ext cx="7992888" cy="185737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8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altLang="zh-TW" sz="8800" i="1" smtClean="0">
                              <a:latin typeface="Cambria Math"/>
                              <a:ea typeface="Cambria Math"/>
                            </a:rPr>
                            <m:t>∠</m:t>
                          </m:r>
                          <m:r>
                            <a:rPr lang="en-US" altLang="zh-TW" sz="8800" i="1">
                              <a:latin typeface="Cambria Math"/>
                              <a:ea typeface="Cambria Math"/>
                            </a:rPr>
                            <m:t>𝐷𝐼𝐸</m:t>
                          </m:r>
                          <m:r>
                            <a:rPr lang="en-US" altLang="zh-TW" sz="8800" i="1">
                              <a:latin typeface="Cambria Math"/>
                              <a:ea typeface="Cambria Math"/>
                            </a:rPr>
                            <m:t>=90°</m:t>
                          </m:r>
                        </m:e>
                        <m:sub>
                          <m:r>
                            <a:rPr lang="en-US" altLang="zh-TW" sz="8800" b="0" i="1" smtClean="0">
                              <a:latin typeface="Cambria Math"/>
                              <a:ea typeface="Cambria Math"/>
                            </a:rPr>
                            <m:t>#</m:t>
                          </m:r>
                        </m:sub>
                      </m:sSub>
                    </m:oMath>
                  </m:oMathPara>
                </a14:m>
                <a:endParaRPr lang="zh-TW" altLang="en-US" sz="8800" dirty="0"/>
              </a:p>
            </p:txBody>
          </p:sp>
        </mc:Choice>
        <mc:Fallback xmlns="">
          <p:sp>
            <p:nvSpPr>
              <p:cNvPr id="68" name="圓角矩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10" y="4725144"/>
                <a:ext cx="7992888" cy="1857375"/>
              </a:xfrm>
              <a:prstGeom prst="round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22"/>
          <p:cNvSpPr>
            <a:spLocks noChangeShapeType="1"/>
          </p:cNvSpPr>
          <p:nvPr/>
        </p:nvSpPr>
        <p:spPr bwMode="auto">
          <a:xfrm flipV="1">
            <a:off x="4576192" y="2025303"/>
            <a:ext cx="703262" cy="1306513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4523804" y="3284984"/>
            <a:ext cx="104775" cy="106363"/>
            <a:chOff x="4379788" y="3250629"/>
            <a:chExt cx="104775" cy="106363"/>
          </a:xfrm>
        </p:grpSpPr>
        <p:sp>
          <p:nvSpPr>
            <p:cNvPr id="56" name="Oval 38"/>
            <p:cNvSpPr>
              <a:spLocks noChangeArrowheads="1"/>
            </p:cNvSpPr>
            <p:nvPr/>
          </p:nvSpPr>
          <p:spPr bwMode="auto">
            <a:xfrm>
              <a:off x="4379788" y="3250629"/>
              <a:ext cx="104775" cy="1063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Oval 39"/>
            <p:cNvSpPr>
              <a:spLocks noChangeArrowheads="1"/>
            </p:cNvSpPr>
            <p:nvPr/>
          </p:nvSpPr>
          <p:spPr bwMode="auto">
            <a:xfrm>
              <a:off x="4379788" y="3250629"/>
              <a:ext cx="104775" cy="106363"/>
            </a:xfrm>
            <a:prstGeom prst="ellips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5227067" y="1972916"/>
            <a:ext cx="106362" cy="106363"/>
            <a:chOff x="5227067" y="1972916"/>
            <a:chExt cx="106362" cy="106363"/>
          </a:xfrm>
        </p:grpSpPr>
        <p:sp>
          <p:nvSpPr>
            <p:cNvPr id="58" name="Oval 34"/>
            <p:cNvSpPr>
              <a:spLocks noChangeArrowheads="1"/>
            </p:cNvSpPr>
            <p:nvPr/>
          </p:nvSpPr>
          <p:spPr bwMode="auto">
            <a:xfrm>
              <a:off x="5227067" y="1972916"/>
              <a:ext cx="106362" cy="1063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Oval 35"/>
            <p:cNvSpPr>
              <a:spLocks noChangeArrowheads="1"/>
            </p:cNvSpPr>
            <p:nvPr/>
          </p:nvSpPr>
          <p:spPr bwMode="auto">
            <a:xfrm>
              <a:off x="5227067" y="1972916"/>
              <a:ext cx="106362" cy="106363"/>
            </a:xfrm>
            <a:prstGeom prst="ellips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67" name="Picture 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63" y="2712345"/>
            <a:ext cx="768422" cy="5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矩形 65"/>
          <p:cNvSpPr/>
          <p:nvPr/>
        </p:nvSpPr>
        <p:spPr>
          <a:xfrm>
            <a:off x="251520" y="44624"/>
            <a:ext cx="4968552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使用外角定理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24599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" grpId="0" animBg="1"/>
      <p:bldP spid="60" grpId="0"/>
      <p:bldP spid="49" grpId="0"/>
      <p:bldP spid="46" grpId="0"/>
      <p:bldP spid="43" grpId="0"/>
      <p:bldP spid="40" grpId="0"/>
      <p:bldP spid="35" grpId="0" animBg="1"/>
      <p:bldP spid="37" grpId="0"/>
      <p:bldP spid="146" grpId="0"/>
      <p:bldP spid="24" grpId="0"/>
      <p:bldP spid="25" grpId="0"/>
      <p:bldP spid="26" grpId="0" animBg="1"/>
      <p:bldP spid="63" grpId="0" animBg="1"/>
      <p:bldP spid="30" grpId="0"/>
      <p:bldP spid="68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5556" y="260648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性質三</a:t>
            </a:r>
            <a:endParaRPr lang="zh-TW" altLang="en-US" sz="9600" dirty="0"/>
          </a:p>
          <a:p>
            <a:endParaRPr lang="zh-TW" altLang="en-US" sz="7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779912" y="117429"/>
                <a:ext cx="4834843" cy="120032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zh-TW" sz="36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連接</a:t>
                </a:r>
                <a:r>
                  <a:rPr lang="en-US" altLang="zh-TW" sz="36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</a:t>
                </a:r>
                <a:r>
                  <a:rPr lang="zh-TW" altLang="zh-TW" sz="36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、</a:t>
                </a:r>
                <a:r>
                  <a:rPr lang="en-US" altLang="zh-TW" sz="36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C</a:t>
                </a:r>
                <a:r>
                  <a:rPr lang="zh-TW" altLang="zh-TW" sz="36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，</a:t>
                </a:r>
                <a:r>
                  <a:rPr lang="en-US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D</a:t>
                </a:r>
                <a:r>
                  <a:rPr lang="zh-TW" altLang="en-US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、</a:t>
                </a:r>
                <a:r>
                  <a:rPr lang="en-US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36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則</m:t>
                      </m:r>
                      <m:r>
                        <m:rPr>
                          <m:nor/>
                        </m:rPr>
                        <a:rPr lang="en-US" altLang="zh-TW" sz="3600" ker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zh-TW" altLang="en-US" sz="3600" ker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、</m:t>
                      </m:r>
                      <m:r>
                        <m:rPr>
                          <m:nor/>
                        </m:rPr>
                        <a:rPr lang="en-US" altLang="zh-TW" sz="3600" ker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zh-TW" altLang="en-US" sz="3600" ker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、</m:t>
                      </m:r>
                      <m:r>
                        <m:rPr>
                          <m:nor/>
                        </m:rPr>
                        <a:rPr lang="en-US" altLang="zh-TW" sz="3600" ker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zh-TW" altLang="en-US" sz="3600" ker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、</m:t>
                      </m:r>
                      <m:r>
                        <m:rPr>
                          <m:nor/>
                        </m:rPr>
                        <a:rPr lang="en-US" altLang="zh-TW" sz="3600" ker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zh-TW" altLang="en-US" sz="3600" ker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、</m:t>
                      </m:r>
                      <m:r>
                        <m:rPr>
                          <m:nor/>
                        </m:rPr>
                        <a:rPr lang="en-US" altLang="zh-TW" sz="3600" ker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altLang="zh-TW" sz="3600" ker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3600" kern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m:t>共圓</m:t>
                      </m:r>
                    </m:oMath>
                  </m:oMathPara>
                </a14:m>
                <a:endParaRPr lang="zh-TW" altLang="en-US" sz="3600" kern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17429"/>
                <a:ext cx="4834843" cy="120032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3783" t="-8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2123728" y="1317758"/>
            <a:ext cx="5244628" cy="5077522"/>
            <a:chOff x="1271588" y="120650"/>
            <a:chExt cx="6726238" cy="6511925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038600" y="719138"/>
              <a:ext cx="3341688" cy="3341688"/>
            </a:xfrm>
            <a:prstGeom prst="ellipse">
              <a:avLst/>
            </a:prstGeom>
            <a:noFill/>
            <a:ln w="41275" cap="flat">
              <a:solidFill>
                <a:srgbClr val="008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090863" y="4057650"/>
              <a:ext cx="2520950" cy="0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 flipV="1">
              <a:off x="4041775" y="2290763"/>
              <a:ext cx="1570038" cy="1766888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3090863" y="2290763"/>
              <a:ext cx="950913" cy="1766888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041775" y="720725"/>
              <a:ext cx="1765300" cy="1570038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5807075" y="720725"/>
              <a:ext cx="1570038" cy="1765300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5611813" y="2486025"/>
              <a:ext cx="1765300" cy="1571625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5611813" y="4057650"/>
              <a:ext cx="0" cy="2520950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3090863" y="6578600"/>
              <a:ext cx="2520950" cy="0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V="1">
              <a:off x="3090863" y="4057650"/>
              <a:ext cx="0" cy="2520950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1325563" y="3106738"/>
              <a:ext cx="1765300" cy="950913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1325563" y="1341438"/>
              <a:ext cx="950913" cy="1765300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2276475" y="1341438"/>
              <a:ext cx="1765300" cy="949325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2276475" y="1341438"/>
              <a:ext cx="3335338" cy="2716213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3090863" y="2290763"/>
              <a:ext cx="950913" cy="1766888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H="1">
              <a:off x="4041775" y="720725"/>
              <a:ext cx="1765300" cy="1570038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V="1">
              <a:off x="3090863" y="720725"/>
              <a:ext cx="2716213" cy="3336925"/>
            </a:xfrm>
            <a:prstGeom prst="line">
              <a:avLst/>
            </a:prstGeom>
            <a:noFill/>
            <a:ln w="412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4016375" y="2768600"/>
              <a:ext cx="390525" cy="909638"/>
              <a:chOff x="2530" y="1744"/>
              <a:chExt cx="246" cy="573"/>
            </a:xfrm>
          </p:grpSpPr>
          <p:sp>
            <p:nvSpPr>
              <p:cNvPr id="24" name="Oval 26"/>
              <p:cNvSpPr>
                <a:spLocks noChangeArrowheads="1"/>
              </p:cNvSpPr>
              <p:nvPr/>
            </p:nvSpPr>
            <p:spPr bwMode="auto">
              <a:xfrm>
                <a:off x="2546" y="1744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5" name="Oval 27"/>
              <p:cNvSpPr>
                <a:spLocks noChangeArrowheads="1"/>
              </p:cNvSpPr>
              <p:nvPr/>
            </p:nvSpPr>
            <p:spPr bwMode="auto">
              <a:xfrm>
                <a:off x="2546" y="1744"/>
                <a:ext cx="68" cy="68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/>
            </p:nvSpPr>
            <p:spPr bwMode="auto">
              <a:xfrm>
                <a:off x="2530" y="1823"/>
                <a:ext cx="246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I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27" name="Group 32"/>
            <p:cNvGrpSpPr>
              <a:grpSpLocks/>
            </p:cNvGrpSpPr>
            <p:nvPr/>
          </p:nvGrpSpPr>
          <p:grpSpPr bwMode="auto">
            <a:xfrm>
              <a:off x="5753100" y="666750"/>
              <a:ext cx="107950" cy="109538"/>
              <a:chOff x="3624" y="420"/>
              <a:chExt cx="68" cy="69"/>
            </a:xfrm>
          </p:grpSpPr>
          <p:sp>
            <p:nvSpPr>
              <p:cNvPr id="28" name="Oval 30"/>
              <p:cNvSpPr>
                <a:spLocks noChangeArrowheads="1"/>
              </p:cNvSpPr>
              <p:nvPr/>
            </p:nvSpPr>
            <p:spPr bwMode="auto">
              <a:xfrm>
                <a:off x="3624" y="420"/>
                <a:ext cx="68" cy="6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9" name="Oval 31"/>
              <p:cNvSpPr>
                <a:spLocks noChangeArrowheads="1"/>
              </p:cNvSpPr>
              <p:nvPr/>
            </p:nvSpPr>
            <p:spPr bwMode="auto">
              <a:xfrm>
                <a:off x="3624" y="420"/>
                <a:ext cx="68" cy="69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3036888" y="4003675"/>
              <a:ext cx="107950" cy="107950"/>
              <a:chOff x="1913" y="2522"/>
              <a:chExt cx="68" cy="68"/>
            </a:xfrm>
          </p:grpSpPr>
          <p:sp>
            <p:nvSpPr>
              <p:cNvPr id="31" name="Oval 33"/>
              <p:cNvSpPr>
                <a:spLocks noChangeArrowheads="1"/>
              </p:cNvSpPr>
              <p:nvPr/>
            </p:nvSpPr>
            <p:spPr bwMode="auto">
              <a:xfrm>
                <a:off x="1913" y="2522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2" name="Oval 34"/>
              <p:cNvSpPr>
                <a:spLocks noChangeArrowheads="1"/>
              </p:cNvSpPr>
              <p:nvPr/>
            </p:nvSpPr>
            <p:spPr bwMode="auto">
              <a:xfrm>
                <a:off x="1913" y="2522"/>
                <a:ext cx="68" cy="68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3" name="Group 39"/>
            <p:cNvGrpSpPr>
              <a:grpSpLocks/>
            </p:cNvGrpSpPr>
            <p:nvPr/>
          </p:nvGrpSpPr>
          <p:grpSpPr bwMode="auto">
            <a:xfrm>
              <a:off x="1770063" y="809625"/>
              <a:ext cx="622300" cy="784225"/>
              <a:chOff x="1115" y="510"/>
              <a:chExt cx="392" cy="494"/>
            </a:xfrm>
          </p:grpSpPr>
          <p:sp>
            <p:nvSpPr>
              <p:cNvPr id="34" name="Oval 36"/>
              <p:cNvSpPr>
                <a:spLocks noChangeArrowheads="1"/>
              </p:cNvSpPr>
              <p:nvPr/>
            </p:nvSpPr>
            <p:spPr bwMode="auto">
              <a:xfrm>
                <a:off x="1400" y="811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5" name="Oval 37"/>
              <p:cNvSpPr>
                <a:spLocks noChangeArrowheads="1"/>
              </p:cNvSpPr>
              <p:nvPr/>
            </p:nvSpPr>
            <p:spPr bwMode="auto">
              <a:xfrm>
                <a:off x="1400" y="811"/>
                <a:ext cx="68" cy="68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6" name="Rectangle 38"/>
              <p:cNvSpPr>
                <a:spLocks noChangeArrowheads="1"/>
              </p:cNvSpPr>
              <p:nvPr/>
            </p:nvSpPr>
            <p:spPr bwMode="auto">
              <a:xfrm>
                <a:off x="1115" y="510"/>
                <a:ext cx="392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D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>
              <a:off x="1271588" y="3052763"/>
              <a:ext cx="107950" cy="107950"/>
              <a:chOff x="801" y="1923"/>
              <a:chExt cx="68" cy="68"/>
            </a:xfrm>
          </p:grpSpPr>
          <p:sp>
            <p:nvSpPr>
              <p:cNvPr id="38" name="Oval 40"/>
              <p:cNvSpPr>
                <a:spLocks noChangeArrowheads="1"/>
              </p:cNvSpPr>
              <p:nvPr/>
            </p:nvSpPr>
            <p:spPr bwMode="auto">
              <a:xfrm>
                <a:off x="801" y="1923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9" name="Oval 41"/>
              <p:cNvSpPr>
                <a:spLocks noChangeArrowheads="1"/>
              </p:cNvSpPr>
              <p:nvPr/>
            </p:nvSpPr>
            <p:spPr bwMode="auto">
              <a:xfrm>
                <a:off x="801" y="1923"/>
                <a:ext cx="68" cy="68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40" name="Group 45"/>
            <p:cNvGrpSpPr>
              <a:grpSpLocks/>
            </p:cNvGrpSpPr>
            <p:nvPr/>
          </p:nvGrpSpPr>
          <p:grpSpPr bwMode="auto">
            <a:xfrm>
              <a:off x="3036888" y="6524625"/>
              <a:ext cx="107950" cy="107950"/>
              <a:chOff x="1913" y="4110"/>
              <a:chExt cx="68" cy="68"/>
            </a:xfrm>
          </p:grpSpPr>
          <p:sp>
            <p:nvSpPr>
              <p:cNvPr id="41" name="Oval 43"/>
              <p:cNvSpPr>
                <a:spLocks noChangeArrowheads="1"/>
              </p:cNvSpPr>
              <p:nvPr/>
            </p:nvSpPr>
            <p:spPr bwMode="auto">
              <a:xfrm>
                <a:off x="1913" y="4110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2" name="Oval 44"/>
              <p:cNvSpPr>
                <a:spLocks noChangeArrowheads="1"/>
              </p:cNvSpPr>
              <p:nvPr/>
            </p:nvSpPr>
            <p:spPr bwMode="auto">
              <a:xfrm>
                <a:off x="1913" y="4110"/>
                <a:ext cx="68" cy="68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43" name="Group 48"/>
            <p:cNvGrpSpPr>
              <a:grpSpLocks/>
            </p:cNvGrpSpPr>
            <p:nvPr/>
          </p:nvGrpSpPr>
          <p:grpSpPr bwMode="auto">
            <a:xfrm>
              <a:off x="5557838" y="6524625"/>
              <a:ext cx="107950" cy="107950"/>
              <a:chOff x="3501" y="4110"/>
              <a:chExt cx="68" cy="68"/>
            </a:xfrm>
          </p:grpSpPr>
          <p:sp>
            <p:nvSpPr>
              <p:cNvPr id="44" name="Oval 46"/>
              <p:cNvSpPr>
                <a:spLocks noChangeArrowheads="1"/>
              </p:cNvSpPr>
              <p:nvPr/>
            </p:nvSpPr>
            <p:spPr bwMode="auto">
              <a:xfrm>
                <a:off x="3501" y="4110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5" name="Oval 47"/>
              <p:cNvSpPr>
                <a:spLocks noChangeArrowheads="1"/>
              </p:cNvSpPr>
              <p:nvPr/>
            </p:nvSpPr>
            <p:spPr bwMode="auto">
              <a:xfrm>
                <a:off x="3501" y="4110"/>
                <a:ext cx="68" cy="68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46" name="Group 52"/>
            <p:cNvGrpSpPr>
              <a:grpSpLocks/>
            </p:cNvGrpSpPr>
            <p:nvPr/>
          </p:nvGrpSpPr>
          <p:grpSpPr bwMode="auto">
            <a:xfrm>
              <a:off x="7323138" y="1919288"/>
              <a:ext cx="674688" cy="784225"/>
              <a:chOff x="4613" y="1209"/>
              <a:chExt cx="425" cy="494"/>
            </a:xfrm>
          </p:grpSpPr>
          <p:sp>
            <p:nvSpPr>
              <p:cNvPr id="47" name="Oval 49"/>
              <p:cNvSpPr>
                <a:spLocks noChangeArrowheads="1"/>
              </p:cNvSpPr>
              <p:nvPr/>
            </p:nvSpPr>
            <p:spPr bwMode="auto">
              <a:xfrm>
                <a:off x="4613" y="1532"/>
                <a:ext cx="68" cy="6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" name="Oval 50"/>
              <p:cNvSpPr>
                <a:spLocks noChangeArrowheads="1"/>
              </p:cNvSpPr>
              <p:nvPr/>
            </p:nvSpPr>
            <p:spPr bwMode="auto">
              <a:xfrm>
                <a:off x="4613" y="1532"/>
                <a:ext cx="68" cy="69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" name="Rectangle 51"/>
              <p:cNvSpPr>
                <a:spLocks noChangeArrowheads="1"/>
              </p:cNvSpPr>
              <p:nvPr/>
            </p:nvSpPr>
            <p:spPr bwMode="auto">
              <a:xfrm>
                <a:off x="4655" y="1209"/>
                <a:ext cx="383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G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50" name="Group 56"/>
            <p:cNvGrpSpPr>
              <a:grpSpLocks/>
            </p:cNvGrpSpPr>
            <p:nvPr/>
          </p:nvGrpSpPr>
          <p:grpSpPr bwMode="auto">
            <a:xfrm>
              <a:off x="5453063" y="120650"/>
              <a:ext cx="515938" cy="784225"/>
              <a:chOff x="3435" y="76"/>
              <a:chExt cx="325" cy="494"/>
            </a:xfrm>
          </p:grpSpPr>
          <p:sp>
            <p:nvSpPr>
              <p:cNvPr id="51" name="Oval 53"/>
              <p:cNvSpPr>
                <a:spLocks noChangeArrowheads="1"/>
              </p:cNvSpPr>
              <p:nvPr/>
            </p:nvSpPr>
            <p:spPr bwMode="auto">
              <a:xfrm>
                <a:off x="3624" y="420"/>
                <a:ext cx="68" cy="6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2" name="Oval 54"/>
              <p:cNvSpPr>
                <a:spLocks noChangeArrowheads="1"/>
              </p:cNvSpPr>
              <p:nvPr/>
            </p:nvSpPr>
            <p:spPr bwMode="auto">
              <a:xfrm>
                <a:off x="3624" y="420"/>
                <a:ext cx="68" cy="69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3" name="Rectangle 55"/>
              <p:cNvSpPr>
                <a:spLocks noChangeArrowheads="1"/>
              </p:cNvSpPr>
              <p:nvPr/>
            </p:nvSpPr>
            <p:spPr bwMode="auto">
              <a:xfrm>
                <a:off x="3435" y="76"/>
                <a:ext cx="325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E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54" name="Group 60"/>
            <p:cNvGrpSpPr>
              <a:grpSpLocks/>
            </p:cNvGrpSpPr>
            <p:nvPr/>
          </p:nvGrpSpPr>
          <p:grpSpPr bwMode="auto">
            <a:xfrm>
              <a:off x="2636838" y="3937000"/>
              <a:ext cx="569913" cy="784225"/>
              <a:chOff x="1661" y="2480"/>
              <a:chExt cx="359" cy="494"/>
            </a:xfrm>
          </p:grpSpPr>
          <p:sp>
            <p:nvSpPr>
              <p:cNvPr id="55" name="Oval 57"/>
              <p:cNvSpPr>
                <a:spLocks noChangeArrowheads="1"/>
              </p:cNvSpPr>
              <p:nvPr/>
            </p:nvSpPr>
            <p:spPr bwMode="auto">
              <a:xfrm>
                <a:off x="1913" y="2522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6" name="Oval 58"/>
              <p:cNvSpPr>
                <a:spLocks noChangeArrowheads="1"/>
              </p:cNvSpPr>
              <p:nvPr/>
            </p:nvSpPr>
            <p:spPr bwMode="auto">
              <a:xfrm>
                <a:off x="1913" y="2522"/>
                <a:ext cx="68" cy="68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7" name="Rectangle 59"/>
              <p:cNvSpPr>
                <a:spLocks noChangeArrowheads="1"/>
              </p:cNvSpPr>
              <p:nvPr/>
            </p:nvSpPr>
            <p:spPr bwMode="auto">
              <a:xfrm>
                <a:off x="1661" y="2480"/>
                <a:ext cx="359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C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58" name="Group 64"/>
            <p:cNvGrpSpPr>
              <a:grpSpLocks/>
            </p:cNvGrpSpPr>
            <p:nvPr/>
          </p:nvGrpSpPr>
          <p:grpSpPr bwMode="auto">
            <a:xfrm>
              <a:off x="5557838" y="3895725"/>
              <a:ext cx="695325" cy="784225"/>
              <a:chOff x="3501" y="2454"/>
              <a:chExt cx="438" cy="494"/>
            </a:xfrm>
          </p:grpSpPr>
          <p:sp>
            <p:nvSpPr>
              <p:cNvPr id="59" name="Oval 61"/>
              <p:cNvSpPr>
                <a:spLocks noChangeArrowheads="1"/>
              </p:cNvSpPr>
              <p:nvPr/>
            </p:nvSpPr>
            <p:spPr bwMode="auto">
              <a:xfrm>
                <a:off x="3501" y="2522"/>
                <a:ext cx="68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0" name="Oval 62"/>
              <p:cNvSpPr>
                <a:spLocks noChangeArrowheads="1"/>
              </p:cNvSpPr>
              <p:nvPr/>
            </p:nvSpPr>
            <p:spPr bwMode="auto">
              <a:xfrm>
                <a:off x="3501" y="2522"/>
                <a:ext cx="68" cy="68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1" name="Rectangle 63"/>
              <p:cNvSpPr>
                <a:spLocks noChangeArrowheads="1"/>
              </p:cNvSpPr>
              <p:nvPr/>
            </p:nvSpPr>
            <p:spPr bwMode="auto">
              <a:xfrm>
                <a:off x="3588" y="2454"/>
                <a:ext cx="351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B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62" name="Group 68"/>
            <p:cNvGrpSpPr>
              <a:grpSpLocks/>
            </p:cNvGrpSpPr>
            <p:nvPr/>
          </p:nvGrpSpPr>
          <p:grpSpPr bwMode="auto">
            <a:xfrm>
              <a:off x="3800475" y="1595438"/>
              <a:ext cx="593725" cy="784225"/>
              <a:chOff x="2394" y="1005"/>
              <a:chExt cx="374" cy="494"/>
            </a:xfrm>
          </p:grpSpPr>
          <p:sp>
            <p:nvSpPr>
              <p:cNvPr id="63" name="Oval 65"/>
              <p:cNvSpPr>
                <a:spLocks noChangeArrowheads="1"/>
              </p:cNvSpPr>
              <p:nvPr/>
            </p:nvSpPr>
            <p:spPr bwMode="auto">
              <a:xfrm>
                <a:off x="2512" y="1409"/>
                <a:ext cx="68" cy="6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4" name="Oval 66"/>
              <p:cNvSpPr>
                <a:spLocks noChangeArrowheads="1"/>
              </p:cNvSpPr>
              <p:nvPr/>
            </p:nvSpPr>
            <p:spPr bwMode="auto">
              <a:xfrm>
                <a:off x="2512" y="1409"/>
                <a:ext cx="68" cy="69"/>
              </a:xfrm>
              <a:prstGeom prst="ellipse">
                <a:avLst/>
              </a:pr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5" name="Rectangle 67"/>
              <p:cNvSpPr>
                <a:spLocks noChangeArrowheads="1"/>
              </p:cNvSpPr>
              <p:nvPr/>
            </p:nvSpPr>
            <p:spPr bwMode="auto">
              <a:xfrm>
                <a:off x="2394" y="1005"/>
                <a:ext cx="374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A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2563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性質三</a:t>
            </a:r>
            <a:endParaRPr lang="en-US" altLang="zh-TW" sz="13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33531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288009" y="3187987"/>
                <a:ext cx="337506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∠</m:t>
                      </m:r>
                      <m:r>
                        <a:rPr lang="en-US" altLang="zh-TW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𝑫𝑰𝑩</m:t>
                      </m:r>
                      <m:r>
                        <a:rPr lang="en-US" altLang="zh-TW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∠</m:t>
                      </m:r>
                      <m:r>
                        <a:rPr lang="zh-TW" altLang="en-US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altLang="zh-TW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𝑮𝑩</m:t>
                      </m:r>
                    </m:oMath>
                  </m:oMathPara>
                </a14:m>
                <a:endParaRPr lang="en-US" altLang="zh-TW" sz="40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40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altLang="zh-TW" sz="40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altLang="zh-TW" sz="4000" b="1" i="0" dirty="0" smtClean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9" y="3187987"/>
                <a:ext cx="3375062" cy="132343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/>
              <p:cNvSpPr/>
              <p:nvPr/>
            </p:nvSpPr>
            <p:spPr>
              <a:xfrm>
                <a:off x="199429" y="1001899"/>
                <a:ext cx="523091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∠</m:t>
                      </m:r>
                      <m:r>
                        <a:rPr lang="zh-TW" altLang="en-US" sz="4400" b="1" i="1">
                          <a:solidFill>
                            <a:srgbClr val="00B050"/>
                          </a:solidFill>
                          <a:latin typeface="Cambria Math"/>
                        </a:rPr>
                        <m:t>𝑬𝑰</m:t>
                      </m:r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altLang="zh-TW" sz="4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𝟏𝟖𝟎</m:t>
                      </m:r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°−</m:t>
                      </m:r>
                      <m:r>
                        <a:rPr lang="en-US" altLang="zh-TW" sz="4400" b="1" i="1">
                          <a:solidFill>
                            <a:srgbClr val="00B050"/>
                          </a:solidFill>
                          <a:latin typeface="Cambria Math"/>
                        </a:rPr>
                        <m:t>𝟗𝟎</m:t>
                      </m:r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zh-TW" altLang="en-US" sz="4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9" y="1001899"/>
                <a:ext cx="5230919" cy="76944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197827" y="2227511"/>
                <a:ext cx="34652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∠</m:t>
                      </m:r>
                      <m:r>
                        <a:rPr lang="zh-TW" altLang="en-US" sz="4400" b="1" i="1">
                          <a:solidFill>
                            <a:srgbClr val="00B050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altLang="zh-TW" sz="4400" b="1" i="1">
                          <a:solidFill>
                            <a:srgbClr val="00B05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𝟗𝟎</m:t>
                      </m:r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zh-TW" altLang="en-US" sz="4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27" y="2227511"/>
                <a:ext cx="3465244" cy="76944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887913" y="1646833"/>
            <a:ext cx="2600325" cy="2598738"/>
          </a:xfrm>
          <a:prstGeom prst="ellipse">
            <a:avLst/>
          </a:prstGeom>
          <a:noFill/>
          <a:ln w="31750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5151313" y="4243983"/>
            <a:ext cx="1960563" cy="0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flipH="1" flipV="1">
            <a:off x="5891088" y="2870795"/>
            <a:ext cx="1220788" cy="1373188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 flipH="1">
            <a:off x="5151313" y="2870795"/>
            <a:ext cx="739775" cy="1373188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H="1">
            <a:off x="5891088" y="1648420"/>
            <a:ext cx="1373188" cy="1222375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7264275" y="1648420"/>
            <a:ext cx="1220788" cy="1373188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H="1">
            <a:off x="7111875" y="3021608"/>
            <a:ext cx="1373188" cy="1222375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8" name="Line 26"/>
          <p:cNvSpPr>
            <a:spLocks noChangeShapeType="1"/>
          </p:cNvSpPr>
          <p:nvPr/>
        </p:nvSpPr>
        <p:spPr bwMode="auto">
          <a:xfrm flipV="1">
            <a:off x="7111875" y="4243983"/>
            <a:ext cx="0" cy="1960563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 flipH="1">
            <a:off x="5151313" y="6204545"/>
            <a:ext cx="1960563" cy="0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V="1">
            <a:off x="5151313" y="4243983"/>
            <a:ext cx="0" cy="1960563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>
            <a:off x="3776538" y="3504208"/>
            <a:ext cx="1374775" cy="739775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2" name="Line 30"/>
          <p:cNvSpPr>
            <a:spLocks noChangeShapeType="1"/>
          </p:cNvSpPr>
          <p:nvPr/>
        </p:nvSpPr>
        <p:spPr bwMode="auto">
          <a:xfrm flipV="1">
            <a:off x="3776538" y="2131020"/>
            <a:ext cx="739775" cy="1373188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0" name="Line 31"/>
          <p:cNvSpPr>
            <a:spLocks noChangeShapeType="1"/>
          </p:cNvSpPr>
          <p:nvPr/>
        </p:nvSpPr>
        <p:spPr bwMode="auto">
          <a:xfrm>
            <a:off x="4516313" y="2131020"/>
            <a:ext cx="1374775" cy="739775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" name="Line 32"/>
          <p:cNvSpPr>
            <a:spLocks noChangeShapeType="1"/>
          </p:cNvSpPr>
          <p:nvPr/>
        </p:nvSpPr>
        <p:spPr bwMode="auto">
          <a:xfrm>
            <a:off x="4516313" y="2131020"/>
            <a:ext cx="2595563" cy="2112963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096" name="Line 33"/>
          <p:cNvSpPr>
            <a:spLocks noChangeShapeType="1"/>
          </p:cNvSpPr>
          <p:nvPr/>
        </p:nvSpPr>
        <p:spPr bwMode="auto">
          <a:xfrm flipH="1">
            <a:off x="5151313" y="2870795"/>
            <a:ext cx="739775" cy="1373188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097" name="Line 34"/>
          <p:cNvSpPr>
            <a:spLocks noChangeShapeType="1"/>
          </p:cNvSpPr>
          <p:nvPr/>
        </p:nvSpPr>
        <p:spPr bwMode="auto">
          <a:xfrm flipH="1">
            <a:off x="5891088" y="1648420"/>
            <a:ext cx="1373188" cy="1222375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00" name="Line 35"/>
          <p:cNvSpPr>
            <a:spLocks noChangeShapeType="1"/>
          </p:cNvSpPr>
          <p:nvPr/>
        </p:nvSpPr>
        <p:spPr bwMode="auto">
          <a:xfrm flipV="1">
            <a:off x="5151313" y="1648420"/>
            <a:ext cx="2112963" cy="2595563"/>
          </a:xfrm>
          <a:prstGeom prst="line">
            <a:avLst/>
          </a:prstGeom>
          <a:noFill/>
          <a:ln w="317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4101" name="Group 38"/>
          <p:cNvGrpSpPr>
            <a:grpSpLocks/>
          </p:cNvGrpSpPr>
          <p:nvPr/>
        </p:nvGrpSpPr>
        <p:grpSpPr bwMode="auto">
          <a:xfrm>
            <a:off x="8443788" y="2980333"/>
            <a:ext cx="84138" cy="84138"/>
            <a:chOff x="5343" y="1461"/>
            <a:chExt cx="53" cy="53"/>
          </a:xfrm>
        </p:grpSpPr>
        <p:sp>
          <p:nvSpPr>
            <p:cNvPr id="4130" name="Oval 36"/>
            <p:cNvSpPr>
              <a:spLocks noChangeArrowheads="1"/>
            </p:cNvSpPr>
            <p:nvPr/>
          </p:nvSpPr>
          <p:spPr bwMode="auto">
            <a:xfrm>
              <a:off x="5343" y="1461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31" name="Oval 37"/>
            <p:cNvSpPr>
              <a:spLocks noChangeArrowheads="1"/>
            </p:cNvSpPr>
            <p:nvPr/>
          </p:nvSpPr>
          <p:spPr bwMode="auto">
            <a:xfrm>
              <a:off x="5343" y="1461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102" name="Group 42"/>
          <p:cNvGrpSpPr>
            <a:grpSpLocks/>
          </p:cNvGrpSpPr>
          <p:nvPr/>
        </p:nvGrpSpPr>
        <p:grpSpPr bwMode="auto">
          <a:xfrm>
            <a:off x="5870450" y="3240683"/>
            <a:ext cx="301625" cy="676275"/>
            <a:chOff x="3722" y="1625"/>
            <a:chExt cx="190" cy="426"/>
          </a:xfrm>
        </p:grpSpPr>
        <p:sp>
          <p:nvSpPr>
            <p:cNvPr id="159" name="Oval 39"/>
            <p:cNvSpPr>
              <a:spLocks noChangeArrowheads="1"/>
            </p:cNvSpPr>
            <p:nvPr/>
          </p:nvSpPr>
          <p:spPr bwMode="auto">
            <a:xfrm>
              <a:off x="3735" y="1625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28" name="Oval 40"/>
            <p:cNvSpPr>
              <a:spLocks noChangeArrowheads="1"/>
            </p:cNvSpPr>
            <p:nvPr/>
          </p:nvSpPr>
          <p:spPr bwMode="auto">
            <a:xfrm>
              <a:off x="3735" y="1625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29" name="Rectangle 41"/>
            <p:cNvSpPr>
              <a:spLocks noChangeArrowheads="1"/>
            </p:cNvSpPr>
            <p:nvPr/>
          </p:nvSpPr>
          <p:spPr bwMode="auto">
            <a:xfrm>
              <a:off x="3722" y="1687"/>
              <a:ext cx="19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I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103" name="Group 45"/>
          <p:cNvGrpSpPr>
            <a:grpSpLocks/>
          </p:cNvGrpSpPr>
          <p:nvPr/>
        </p:nvGrpSpPr>
        <p:grpSpPr bwMode="auto">
          <a:xfrm>
            <a:off x="7221413" y="1605558"/>
            <a:ext cx="84138" cy="85725"/>
            <a:chOff x="4573" y="595"/>
            <a:chExt cx="53" cy="54"/>
          </a:xfrm>
        </p:grpSpPr>
        <p:sp>
          <p:nvSpPr>
            <p:cNvPr id="157" name="Oval 43"/>
            <p:cNvSpPr>
              <a:spLocks noChangeArrowheads="1"/>
            </p:cNvSpPr>
            <p:nvPr/>
          </p:nvSpPr>
          <p:spPr bwMode="auto">
            <a:xfrm>
              <a:off x="4573" y="595"/>
              <a:ext cx="53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8" name="Oval 44"/>
            <p:cNvSpPr>
              <a:spLocks noChangeArrowheads="1"/>
            </p:cNvSpPr>
            <p:nvPr/>
          </p:nvSpPr>
          <p:spPr bwMode="auto">
            <a:xfrm>
              <a:off x="4573" y="595"/>
              <a:ext cx="53" cy="54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104" name="Group 48"/>
          <p:cNvGrpSpPr>
            <a:grpSpLocks/>
          </p:cNvGrpSpPr>
          <p:nvPr/>
        </p:nvGrpSpPr>
        <p:grpSpPr bwMode="auto">
          <a:xfrm>
            <a:off x="5108450" y="4201120"/>
            <a:ext cx="84138" cy="84138"/>
            <a:chOff x="3242" y="2230"/>
            <a:chExt cx="53" cy="53"/>
          </a:xfrm>
        </p:grpSpPr>
        <p:sp>
          <p:nvSpPr>
            <p:cNvPr id="155" name="Oval 46"/>
            <p:cNvSpPr>
              <a:spLocks noChangeArrowheads="1"/>
            </p:cNvSpPr>
            <p:nvPr/>
          </p:nvSpPr>
          <p:spPr bwMode="auto">
            <a:xfrm>
              <a:off x="3242" y="2230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6" name="Oval 47"/>
            <p:cNvSpPr>
              <a:spLocks noChangeArrowheads="1"/>
            </p:cNvSpPr>
            <p:nvPr/>
          </p:nvSpPr>
          <p:spPr bwMode="auto">
            <a:xfrm>
              <a:off x="3242" y="2230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105" name="Group 52"/>
          <p:cNvGrpSpPr>
            <a:grpSpLocks/>
          </p:cNvGrpSpPr>
          <p:nvPr/>
        </p:nvGrpSpPr>
        <p:grpSpPr bwMode="auto">
          <a:xfrm>
            <a:off x="4068642" y="1898477"/>
            <a:ext cx="490538" cy="577850"/>
            <a:chOff x="2587" y="800"/>
            <a:chExt cx="309" cy="364"/>
          </a:xfrm>
        </p:grpSpPr>
        <p:sp>
          <p:nvSpPr>
            <p:cNvPr id="152" name="Oval 49"/>
            <p:cNvSpPr>
              <a:spLocks noChangeArrowheads="1"/>
            </p:cNvSpPr>
            <p:nvPr/>
          </p:nvSpPr>
          <p:spPr bwMode="auto">
            <a:xfrm>
              <a:off x="2843" y="899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3" name="Oval 50"/>
            <p:cNvSpPr>
              <a:spLocks noChangeArrowheads="1"/>
            </p:cNvSpPr>
            <p:nvPr/>
          </p:nvSpPr>
          <p:spPr bwMode="auto">
            <a:xfrm>
              <a:off x="2843" y="899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4" name="Rectangle 51"/>
            <p:cNvSpPr>
              <a:spLocks noChangeArrowheads="1"/>
            </p:cNvSpPr>
            <p:nvPr/>
          </p:nvSpPr>
          <p:spPr bwMode="auto">
            <a:xfrm>
              <a:off x="2587" y="800"/>
              <a:ext cx="30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D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106" name="Group 55"/>
          <p:cNvGrpSpPr>
            <a:grpSpLocks/>
          </p:cNvGrpSpPr>
          <p:nvPr/>
        </p:nvGrpSpPr>
        <p:grpSpPr bwMode="auto">
          <a:xfrm>
            <a:off x="3735263" y="3461345"/>
            <a:ext cx="84138" cy="84138"/>
            <a:chOff x="2377" y="1764"/>
            <a:chExt cx="53" cy="53"/>
          </a:xfrm>
        </p:grpSpPr>
        <p:sp>
          <p:nvSpPr>
            <p:cNvPr id="150" name="Oval 53"/>
            <p:cNvSpPr>
              <a:spLocks noChangeArrowheads="1"/>
            </p:cNvSpPr>
            <p:nvPr/>
          </p:nvSpPr>
          <p:spPr bwMode="auto">
            <a:xfrm>
              <a:off x="2377" y="1764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1" name="Oval 54"/>
            <p:cNvSpPr>
              <a:spLocks noChangeArrowheads="1"/>
            </p:cNvSpPr>
            <p:nvPr/>
          </p:nvSpPr>
          <p:spPr bwMode="auto">
            <a:xfrm>
              <a:off x="2377" y="1764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107" name="Group 58"/>
          <p:cNvGrpSpPr>
            <a:grpSpLocks/>
          </p:cNvGrpSpPr>
          <p:nvPr/>
        </p:nvGrpSpPr>
        <p:grpSpPr bwMode="auto">
          <a:xfrm>
            <a:off x="5108450" y="6163270"/>
            <a:ext cx="84138" cy="84138"/>
            <a:chOff x="3242" y="3466"/>
            <a:chExt cx="53" cy="53"/>
          </a:xfrm>
        </p:grpSpPr>
        <p:sp>
          <p:nvSpPr>
            <p:cNvPr id="148" name="Oval 56"/>
            <p:cNvSpPr>
              <a:spLocks noChangeArrowheads="1"/>
            </p:cNvSpPr>
            <p:nvPr/>
          </p:nvSpPr>
          <p:spPr bwMode="auto">
            <a:xfrm>
              <a:off x="3242" y="3466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9" name="Oval 57"/>
            <p:cNvSpPr>
              <a:spLocks noChangeArrowheads="1"/>
            </p:cNvSpPr>
            <p:nvPr/>
          </p:nvSpPr>
          <p:spPr bwMode="auto">
            <a:xfrm>
              <a:off x="3242" y="3466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108" name="Group 61"/>
          <p:cNvGrpSpPr>
            <a:grpSpLocks/>
          </p:cNvGrpSpPr>
          <p:nvPr/>
        </p:nvGrpSpPr>
        <p:grpSpPr bwMode="auto">
          <a:xfrm>
            <a:off x="7070600" y="6163270"/>
            <a:ext cx="84138" cy="84138"/>
            <a:chOff x="4478" y="3466"/>
            <a:chExt cx="53" cy="53"/>
          </a:xfrm>
        </p:grpSpPr>
        <p:sp>
          <p:nvSpPr>
            <p:cNvPr id="146" name="Oval 59"/>
            <p:cNvSpPr>
              <a:spLocks noChangeArrowheads="1"/>
            </p:cNvSpPr>
            <p:nvPr/>
          </p:nvSpPr>
          <p:spPr bwMode="auto">
            <a:xfrm>
              <a:off x="4478" y="3466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7" name="Oval 60"/>
            <p:cNvSpPr>
              <a:spLocks noChangeArrowheads="1"/>
            </p:cNvSpPr>
            <p:nvPr/>
          </p:nvSpPr>
          <p:spPr bwMode="auto">
            <a:xfrm>
              <a:off x="4478" y="3466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109" name="Group 65"/>
          <p:cNvGrpSpPr>
            <a:grpSpLocks/>
          </p:cNvGrpSpPr>
          <p:nvPr/>
        </p:nvGrpSpPr>
        <p:grpSpPr bwMode="auto">
          <a:xfrm>
            <a:off x="8443788" y="2580283"/>
            <a:ext cx="520700" cy="577850"/>
            <a:chOff x="5343" y="1209"/>
            <a:chExt cx="328" cy="364"/>
          </a:xfrm>
        </p:grpSpPr>
        <p:sp>
          <p:nvSpPr>
            <p:cNvPr id="4126" name="Oval 62"/>
            <p:cNvSpPr>
              <a:spLocks noChangeArrowheads="1"/>
            </p:cNvSpPr>
            <p:nvPr/>
          </p:nvSpPr>
          <p:spPr bwMode="auto">
            <a:xfrm>
              <a:off x="5343" y="1461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27" name="Oval 63"/>
            <p:cNvSpPr>
              <a:spLocks noChangeArrowheads="1"/>
            </p:cNvSpPr>
            <p:nvPr/>
          </p:nvSpPr>
          <p:spPr bwMode="auto">
            <a:xfrm>
              <a:off x="5343" y="1461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5" name="Rectangle 64"/>
            <p:cNvSpPr>
              <a:spLocks noChangeArrowheads="1"/>
            </p:cNvSpPr>
            <p:nvPr/>
          </p:nvSpPr>
          <p:spPr bwMode="auto">
            <a:xfrm>
              <a:off x="5375" y="1209"/>
              <a:ext cx="29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G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110" name="Group 69"/>
          <p:cNvGrpSpPr>
            <a:grpSpLocks/>
          </p:cNvGrpSpPr>
          <p:nvPr/>
        </p:nvGrpSpPr>
        <p:grpSpPr bwMode="auto">
          <a:xfrm>
            <a:off x="6988050" y="1180108"/>
            <a:ext cx="395288" cy="577850"/>
            <a:chOff x="4426" y="327"/>
            <a:chExt cx="249" cy="364"/>
          </a:xfrm>
        </p:grpSpPr>
        <p:sp>
          <p:nvSpPr>
            <p:cNvPr id="4123" name="Oval 66"/>
            <p:cNvSpPr>
              <a:spLocks noChangeArrowheads="1"/>
            </p:cNvSpPr>
            <p:nvPr/>
          </p:nvSpPr>
          <p:spPr bwMode="auto">
            <a:xfrm>
              <a:off x="4573" y="595"/>
              <a:ext cx="53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24" name="Oval 67"/>
            <p:cNvSpPr>
              <a:spLocks noChangeArrowheads="1"/>
            </p:cNvSpPr>
            <p:nvPr/>
          </p:nvSpPr>
          <p:spPr bwMode="auto">
            <a:xfrm>
              <a:off x="4573" y="595"/>
              <a:ext cx="53" cy="54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25" name="Rectangle 68"/>
            <p:cNvSpPr>
              <a:spLocks noChangeArrowheads="1"/>
            </p:cNvSpPr>
            <p:nvPr/>
          </p:nvSpPr>
          <p:spPr bwMode="auto">
            <a:xfrm>
              <a:off x="4426" y="327"/>
              <a:ext cx="24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111" name="Group 73"/>
          <p:cNvGrpSpPr>
            <a:grpSpLocks/>
          </p:cNvGrpSpPr>
          <p:nvPr/>
        </p:nvGrpSpPr>
        <p:grpSpPr bwMode="auto">
          <a:xfrm>
            <a:off x="4797300" y="4150320"/>
            <a:ext cx="439738" cy="577850"/>
            <a:chOff x="3046" y="2198"/>
            <a:chExt cx="277" cy="364"/>
          </a:xfrm>
        </p:grpSpPr>
        <p:sp>
          <p:nvSpPr>
            <p:cNvPr id="4120" name="Oval 70"/>
            <p:cNvSpPr>
              <a:spLocks noChangeArrowheads="1"/>
            </p:cNvSpPr>
            <p:nvPr/>
          </p:nvSpPr>
          <p:spPr bwMode="auto">
            <a:xfrm>
              <a:off x="3242" y="2230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21" name="Oval 71"/>
            <p:cNvSpPr>
              <a:spLocks noChangeArrowheads="1"/>
            </p:cNvSpPr>
            <p:nvPr/>
          </p:nvSpPr>
          <p:spPr bwMode="auto">
            <a:xfrm>
              <a:off x="3242" y="2230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22" name="Rectangle 72"/>
            <p:cNvSpPr>
              <a:spLocks noChangeArrowheads="1"/>
            </p:cNvSpPr>
            <p:nvPr/>
          </p:nvSpPr>
          <p:spPr bwMode="auto">
            <a:xfrm>
              <a:off x="3046" y="2198"/>
              <a:ext cx="277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C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112" name="Group 77"/>
          <p:cNvGrpSpPr>
            <a:grpSpLocks/>
          </p:cNvGrpSpPr>
          <p:nvPr/>
        </p:nvGrpSpPr>
        <p:grpSpPr bwMode="auto">
          <a:xfrm>
            <a:off x="7070600" y="4118570"/>
            <a:ext cx="536575" cy="577850"/>
            <a:chOff x="4478" y="2178"/>
            <a:chExt cx="338" cy="364"/>
          </a:xfrm>
        </p:grpSpPr>
        <p:sp>
          <p:nvSpPr>
            <p:cNvPr id="4117" name="Oval 74"/>
            <p:cNvSpPr>
              <a:spLocks noChangeArrowheads="1"/>
            </p:cNvSpPr>
            <p:nvPr/>
          </p:nvSpPr>
          <p:spPr bwMode="auto">
            <a:xfrm>
              <a:off x="4478" y="2230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18" name="Oval 75"/>
            <p:cNvSpPr>
              <a:spLocks noChangeArrowheads="1"/>
            </p:cNvSpPr>
            <p:nvPr/>
          </p:nvSpPr>
          <p:spPr bwMode="auto">
            <a:xfrm>
              <a:off x="4478" y="2230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19" name="Rectangle 76"/>
            <p:cNvSpPr>
              <a:spLocks noChangeArrowheads="1"/>
            </p:cNvSpPr>
            <p:nvPr/>
          </p:nvSpPr>
          <p:spPr bwMode="auto">
            <a:xfrm>
              <a:off x="4545" y="2178"/>
              <a:ext cx="27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B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113" name="Group 81"/>
          <p:cNvGrpSpPr>
            <a:grpSpLocks/>
          </p:cNvGrpSpPr>
          <p:nvPr/>
        </p:nvGrpSpPr>
        <p:grpSpPr bwMode="auto">
          <a:xfrm>
            <a:off x="5702175" y="2327870"/>
            <a:ext cx="458788" cy="584200"/>
            <a:chOff x="3616" y="1050"/>
            <a:chExt cx="289" cy="368"/>
          </a:xfrm>
        </p:grpSpPr>
        <p:sp>
          <p:nvSpPr>
            <p:cNvPr id="4114" name="Oval 78"/>
            <p:cNvSpPr>
              <a:spLocks noChangeArrowheads="1"/>
            </p:cNvSpPr>
            <p:nvPr/>
          </p:nvSpPr>
          <p:spPr bwMode="auto">
            <a:xfrm>
              <a:off x="3708" y="1365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15" name="Oval 79"/>
            <p:cNvSpPr>
              <a:spLocks noChangeArrowheads="1"/>
            </p:cNvSpPr>
            <p:nvPr/>
          </p:nvSpPr>
          <p:spPr bwMode="auto">
            <a:xfrm>
              <a:off x="3708" y="1365"/>
              <a:ext cx="53" cy="53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16" name="Rectangle 80"/>
            <p:cNvSpPr>
              <a:spLocks noChangeArrowheads="1"/>
            </p:cNvSpPr>
            <p:nvPr/>
          </p:nvSpPr>
          <p:spPr bwMode="auto">
            <a:xfrm>
              <a:off x="3616" y="1050"/>
              <a:ext cx="28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0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A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pic>
        <p:nvPicPr>
          <p:cNvPr id="4179" name="Picture 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74" y="2961283"/>
            <a:ext cx="4191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1" name="Picture 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166" y="2689026"/>
            <a:ext cx="4191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圓角矩形 88"/>
              <p:cNvSpPr/>
              <p:nvPr/>
            </p:nvSpPr>
            <p:spPr>
              <a:xfrm>
                <a:off x="251520" y="4653136"/>
                <a:ext cx="8712968" cy="174302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6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sz="6600"/>
                            <m:t>A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、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I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、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B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、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G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、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E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 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共圓</m:t>
                          </m:r>
                        </m:e>
                        <m:sub>
                          <m:r>
                            <a:rPr lang="en-US" altLang="zh-TW" sz="6600" b="0" i="1" smtClean="0">
                              <a:latin typeface="Cambria Math"/>
                            </a:rPr>
                            <m:t>#</m:t>
                          </m:r>
                        </m:sub>
                      </m:sSub>
                    </m:oMath>
                  </m:oMathPara>
                </a14:m>
                <a:endParaRPr lang="zh-TW" altLang="en-US" sz="8800" dirty="0"/>
              </a:p>
            </p:txBody>
          </p:sp>
        </mc:Choice>
        <mc:Fallback xmlns="">
          <p:sp>
            <p:nvSpPr>
              <p:cNvPr id="89" name="圓角矩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53136"/>
                <a:ext cx="8712968" cy="1743026"/>
              </a:xfrm>
              <a:prstGeom prst="round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251520" y="44624"/>
            <a:ext cx="4320480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利用性質二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56541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89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117429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zh-TW" altLang="en-US" sz="7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779912" y="117429"/>
                <a:ext cx="5112568" cy="120032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zh-TW" sz="36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連接</a:t>
                </a:r>
                <a:r>
                  <a:rPr lang="en-US" altLang="zh-TW" sz="36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</a:t>
                </a:r>
                <a:r>
                  <a:rPr lang="zh-TW" altLang="zh-TW" sz="36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、</a:t>
                </a:r>
                <a:r>
                  <a:rPr lang="en-US" altLang="zh-TW" sz="36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C</a:t>
                </a:r>
                <a:r>
                  <a:rPr lang="zh-TW" altLang="zh-TW" sz="36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，</a:t>
                </a:r>
                <a:r>
                  <a:rPr lang="en-US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D</a:t>
                </a:r>
                <a:r>
                  <a:rPr lang="zh-TW" altLang="en-US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、</a:t>
                </a:r>
                <a:r>
                  <a:rPr lang="en-US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B</a:t>
                </a:r>
                <a:r>
                  <a:rPr lang="zh-TW" altLang="en-US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，</a:t>
                </a:r>
                <a:r>
                  <a:rPr lang="en-US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H</a:t>
                </a:r>
                <a:r>
                  <a:rPr lang="zh-TW" altLang="en-US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、</a:t>
                </a:r>
                <a:r>
                  <a:rPr lang="en-US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36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則</m:t>
                      </m:r>
                      <m:r>
                        <m:rPr>
                          <m:nor/>
                        </m:rPr>
                        <a:rPr lang="en-US" altLang="zh-TW" sz="3600"/>
                        <m:t>H</m:t>
                      </m:r>
                      <m:r>
                        <m:rPr>
                          <m:nor/>
                        </m:rPr>
                        <a:rPr lang="zh-TW" altLang="en-US" sz="3600"/>
                        <m:t>、</m:t>
                      </m:r>
                      <m:r>
                        <m:rPr>
                          <m:nor/>
                        </m:rPr>
                        <a:rPr lang="en-US" altLang="zh-TW" sz="3600"/>
                        <m:t>I</m:t>
                      </m:r>
                      <m:r>
                        <m:rPr>
                          <m:nor/>
                        </m:rPr>
                        <a:rPr lang="zh-TW" altLang="en-US" sz="3600"/>
                        <m:t>、</m:t>
                      </m:r>
                      <m:r>
                        <m:rPr>
                          <m:nor/>
                        </m:rPr>
                        <a:rPr lang="en-US" altLang="zh-TW" sz="3600"/>
                        <m:t>G</m:t>
                      </m:r>
                      <m:r>
                        <m:rPr>
                          <m:nor/>
                        </m:rPr>
                        <a:rPr lang="zh-TW" altLang="en-US" sz="3600"/>
                        <m:t>共</m:t>
                      </m:r>
                      <m:r>
                        <a:rPr lang="zh-TW" altLang="en-US" sz="3600" i="1">
                          <a:latin typeface="Cambria Math"/>
                        </a:rPr>
                        <m:t>線</m:t>
                      </m:r>
                    </m:oMath>
                  </m:oMathPara>
                </a14:m>
                <a:endParaRPr lang="zh-TW" altLang="en-US" sz="9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17429"/>
                <a:ext cx="5112568" cy="120032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3576" t="-8122" r="-5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圖片 7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02" y="1370146"/>
            <a:ext cx="5364596" cy="5067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409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性質四</a:t>
            </a:r>
            <a:endParaRPr lang="en-US" altLang="zh-TW" sz="13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9810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179512" y="2958043"/>
                <a:ext cx="36958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4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∠</m:t>
                      </m:r>
                      <m:r>
                        <a:rPr lang="en-US" altLang="zh-TW" sz="4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𝑨𝑰𝑯</m:t>
                      </m:r>
                      <m:r>
                        <a:rPr lang="en-US" altLang="zh-TW" sz="4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4800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en-US" altLang="zh-TW" sz="48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altLang="zh-TW" sz="4800" b="1" i="0" dirty="0" smtClean="0">
                  <a:solidFill>
                    <a:srgbClr val="00B05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58043"/>
                <a:ext cx="3695897" cy="83099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/>
              <p:cNvSpPr/>
              <p:nvPr/>
            </p:nvSpPr>
            <p:spPr>
              <a:xfrm>
                <a:off x="199429" y="1001899"/>
                <a:ext cx="50858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4400" b="1" i="1" smtClean="0">
                        <a:solidFill>
                          <a:srgbClr val="00B050"/>
                        </a:solidFill>
                        <a:latin typeface="Cambria Math"/>
                      </a:rPr>
                      <m:t>∠</m:t>
                    </m:r>
                    <m:r>
                      <a:rPr lang="en-US" altLang="zh-TW" sz="4400" b="1" i="1" smtClean="0">
                        <a:solidFill>
                          <a:srgbClr val="00B050"/>
                        </a:solidFill>
                        <a:latin typeface="Cambria Math"/>
                      </a:rPr>
                      <m:t>𝑨𝑰𝑩</m:t>
                    </m:r>
                    <m:r>
                      <a:rPr lang="en-US" altLang="zh-TW" sz="44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4400" b="1" i="1">
                        <a:solidFill>
                          <a:srgbClr val="00B050"/>
                        </a:solidFill>
                        <a:latin typeface="Cambria Math"/>
                      </a:rPr>
                      <m:t>𝟗𝟎</m:t>
                    </m:r>
                  </m:oMath>
                </a14:m>
                <a:r>
                  <a:rPr lang="en-US" altLang="zh-TW" sz="4400" b="1" dirty="0" smtClean="0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4400" b="1" dirty="0" smtClean="0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圓周角</a:t>
                </a:r>
                <a:r>
                  <a:rPr lang="en-US" altLang="zh-TW" sz="4400" b="1" dirty="0" smtClean="0">
                    <a:solidFill>
                      <a:srgbClr val="00B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4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9" y="1001899"/>
                <a:ext cx="5085879" cy="76944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5748" r="-3957" b="-362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矩形 91"/>
          <p:cNvSpPr/>
          <p:nvPr/>
        </p:nvSpPr>
        <p:spPr>
          <a:xfrm>
            <a:off x="251520" y="1988840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5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endParaRPr lang="zh-TW" altLang="en-US" sz="5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075684" y="1401415"/>
            <a:ext cx="2351088" cy="2351088"/>
          </a:xfrm>
          <a:prstGeom prst="ellipse">
            <a:avLst/>
          </a:prstGeom>
          <a:noFill/>
          <a:ln w="28575" cap="flat">
            <a:solidFill>
              <a:srgbClr val="008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408934" y="3749328"/>
            <a:ext cx="1773238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6077272" y="2507903"/>
            <a:ext cx="1104900" cy="124142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5408934" y="2507903"/>
            <a:ext cx="668338" cy="124142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6077272" y="1403003"/>
            <a:ext cx="1241425" cy="110490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318697" y="1403003"/>
            <a:ext cx="1104900" cy="124142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7182172" y="2644428"/>
            <a:ext cx="1241425" cy="110490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7182172" y="3749328"/>
            <a:ext cx="0" cy="177482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5408934" y="5524153"/>
            <a:ext cx="1773238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408934" y="3749328"/>
            <a:ext cx="0" cy="177482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165922" y="3080990"/>
            <a:ext cx="1243013" cy="668338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4165922" y="1839565"/>
            <a:ext cx="668338" cy="124142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834259" y="1839565"/>
            <a:ext cx="1243013" cy="668338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834259" y="1839565"/>
            <a:ext cx="2347913" cy="1909763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5408934" y="2507903"/>
            <a:ext cx="668338" cy="124142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6077272" y="1403003"/>
            <a:ext cx="1241425" cy="110490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408934" y="1403003"/>
            <a:ext cx="1909763" cy="234632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6077272" y="2507903"/>
            <a:ext cx="38100" cy="373063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6115372" y="2644428"/>
            <a:ext cx="2308225" cy="236538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4165922" y="2880965"/>
            <a:ext cx="1949450" cy="200025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8385497" y="2606328"/>
            <a:ext cx="76200" cy="76200"/>
            <a:chOff x="5334" y="1495"/>
            <a:chExt cx="48" cy="48"/>
          </a:xfrm>
        </p:grpSpPr>
        <p:sp>
          <p:nvSpPr>
            <p:cNvPr id="84" name="Oval 26"/>
            <p:cNvSpPr>
              <a:spLocks noChangeArrowheads="1"/>
            </p:cNvSpPr>
            <p:nvPr/>
          </p:nvSpPr>
          <p:spPr bwMode="auto">
            <a:xfrm>
              <a:off x="5334" y="1495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5" name="Oval 27"/>
            <p:cNvSpPr>
              <a:spLocks noChangeArrowheads="1"/>
            </p:cNvSpPr>
            <p:nvPr/>
          </p:nvSpPr>
          <p:spPr bwMode="auto">
            <a:xfrm>
              <a:off x="5334" y="1495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8" name="Group 32"/>
          <p:cNvGrpSpPr>
            <a:grpSpLocks/>
          </p:cNvGrpSpPr>
          <p:nvPr/>
        </p:nvGrpSpPr>
        <p:grpSpPr bwMode="auto">
          <a:xfrm>
            <a:off x="6059809" y="2842865"/>
            <a:ext cx="274638" cy="547688"/>
            <a:chOff x="3869" y="1644"/>
            <a:chExt cx="173" cy="345"/>
          </a:xfrm>
        </p:grpSpPr>
        <p:sp>
          <p:nvSpPr>
            <p:cNvPr id="81" name="Oval 29"/>
            <p:cNvSpPr>
              <a:spLocks noChangeArrowheads="1"/>
            </p:cNvSpPr>
            <p:nvPr/>
          </p:nvSpPr>
          <p:spPr bwMode="auto">
            <a:xfrm>
              <a:off x="3880" y="1644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Oval 30"/>
            <p:cNvSpPr>
              <a:spLocks noChangeArrowheads="1"/>
            </p:cNvSpPr>
            <p:nvPr/>
          </p:nvSpPr>
          <p:spPr bwMode="auto">
            <a:xfrm>
              <a:off x="3880" y="1644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" name="Rectangle 31"/>
            <p:cNvSpPr>
              <a:spLocks noChangeArrowheads="1"/>
            </p:cNvSpPr>
            <p:nvPr/>
          </p:nvSpPr>
          <p:spPr bwMode="auto">
            <a:xfrm>
              <a:off x="3869" y="1700"/>
              <a:ext cx="17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I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29" name="Group 35"/>
          <p:cNvGrpSpPr>
            <a:grpSpLocks/>
          </p:cNvGrpSpPr>
          <p:nvPr/>
        </p:nvGrpSpPr>
        <p:grpSpPr bwMode="auto">
          <a:xfrm>
            <a:off x="7280597" y="1364903"/>
            <a:ext cx="76200" cy="76200"/>
            <a:chOff x="4638" y="713"/>
            <a:chExt cx="48" cy="48"/>
          </a:xfrm>
        </p:grpSpPr>
        <p:sp>
          <p:nvSpPr>
            <p:cNvPr id="79" name="Oval 33"/>
            <p:cNvSpPr>
              <a:spLocks noChangeArrowheads="1"/>
            </p:cNvSpPr>
            <p:nvPr/>
          </p:nvSpPr>
          <p:spPr bwMode="auto">
            <a:xfrm>
              <a:off x="4638" y="713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Oval 34"/>
            <p:cNvSpPr>
              <a:spLocks noChangeArrowheads="1"/>
            </p:cNvSpPr>
            <p:nvPr/>
          </p:nvSpPr>
          <p:spPr bwMode="auto">
            <a:xfrm>
              <a:off x="4638" y="713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5370834" y="3711228"/>
            <a:ext cx="76200" cy="76200"/>
            <a:chOff x="3435" y="2191"/>
            <a:chExt cx="48" cy="48"/>
          </a:xfrm>
        </p:grpSpPr>
        <p:sp>
          <p:nvSpPr>
            <p:cNvPr id="77" name="Oval 36"/>
            <p:cNvSpPr>
              <a:spLocks noChangeArrowheads="1"/>
            </p:cNvSpPr>
            <p:nvPr/>
          </p:nvSpPr>
          <p:spPr bwMode="auto">
            <a:xfrm>
              <a:off x="3435" y="2191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Oval 37"/>
            <p:cNvSpPr>
              <a:spLocks noChangeArrowheads="1"/>
            </p:cNvSpPr>
            <p:nvPr/>
          </p:nvSpPr>
          <p:spPr bwMode="auto">
            <a:xfrm>
              <a:off x="3435" y="2191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2" name="Group 42"/>
          <p:cNvGrpSpPr>
            <a:grpSpLocks/>
          </p:cNvGrpSpPr>
          <p:nvPr/>
        </p:nvGrpSpPr>
        <p:grpSpPr bwMode="auto">
          <a:xfrm>
            <a:off x="4478659" y="1464915"/>
            <a:ext cx="393700" cy="458788"/>
            <a:chOff x="2873" y="776"/>
            <a:chExt cx="248" cy="289"/>
          </a:xfrm>
        </p:grpSpPr>
        <p:sp>
          <p:nvSpPr>
            <p:cNvPr id="74" name="Oval 39"/>
            <p:cNvSpPr>
              <a:spLocks noChangeArrowheads="1"/>
            </p:cNvSpPr>
            <p:nvPr/>
          </p:nvSpPr>
          <p:spPr bwMode="auto">
            <a:xfrm>
              <a:off x="3073" y="988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" name="Oval 40"/>
            <p:cNvSpPr>
              <a:spLocks noChangeArrowheads="1"/>
            </p:cNvSpPr>
            <p:nvPr/>
          </p:nvSpPr>
          <p:spPr bwMode="auto">
            <a:xfrm>
              <a:off x="3073" y="988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6" name="Rectangle 41"/>
            <p:cNvSpPr>
              <a:spLocks noChangeArrowheads="1"/>
            </p:cNvSpPr>
            <p:nvPr/>
          </p:nvSpPr>
          <p:spPr bwMode="auto">
            <a:xfrm>
              <a:off x="2873" y="776"/>
              <a:ext cx="24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D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3779912" y="3045966"/>
            <a:ext cx="430213" cy="501650"/>
            <a:chOff x="2429" y="1770"/>
            <a:chExt cx="271" cy="316"/>
          </a:xfrm>
        </p:grpSpPr>
        <p:sp>
          <p:nvSpPr>
            <p:cNvPr id="69" name="Oval 43"/>
            <p:cNvSpPr>
              <a:spLocks noChangeArrowheads="1"/>
            </p:cNvSpPr>
            <p:nvPr/>
          </p:nvSpPr>
          <p:spPr bwMode="auto">
            <a:xfrm>
              <a:off x="2652" y="1770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Oval 44"/>
            <p:cNvSpPr>
              <a:spLocks noChangeArrowheads="1"/>
            </p:cNvSpPr>
            <p:nvPr/>
          </p:nvSpPr>
          <p:spPr bwMode="auto">
            <a:xfrm>
              <a:off x="2652" y="1770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3" name="Rectangle 45"/>
            <p:cNvSpPr>
              <a:spLocks noChangeArrowheads="1"/>
            </p:cNvSpPr>
            <p:nvPr/>
          </p:nvSpPr>
          <p:spPr bwMode="auto">
            <a:xfrm>
              <a:off x="2429" y="1797"/>
              <a:ext cx="25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H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35" name="Group 49"/>
          <p:cNvGrpSpPr>
            <a:grpSpLocks/>
          </p:cNvGrpSpPr>
          <p:nvPr/>
        </p:nvGrpSpPr>
        <p:grpSpPr bwMode="auto">
          <a:xfrm>
            <a:off x="5370834" y="5486053"/>
            <a:ext cx="76200" cy="76200"/>
            <a:chOff x="3435" y="3309"/>
            <a:chExt cx="48" cy="48"/>
          </a:xfrm>
        </p:grpSpPr>
        <p:sp>
          <p:nvSpPr>
            <p:cNvPr id="67" name="Oval 47"/>
            <p:cNvSpPr>
              <a:spLocks noChangeArrowheads="1"/>
            </p:cNvSpPr>
            <p:nvPr/>
          </p:nvSpPr>
          <p:spPr bwMode="auto">
            <a:xfrm>
              <a:off x="3435" y="3309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Oval 48"/>
            <p:cNvSpPr>
              <a:spLocks noChangeArrowheads="1"/>
            </p:cNvSpPr>
            <p:nvPr/>
          </p:nvSpPr>
          <p:spPr bwMode="auto">
            <a:xfrm>
              <a:off x="3435" y="3309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6" name="Group 52"/>
          <p:cNvGrpSpPr>
            <a:grpSpLocks/>
          </p:cNvGrpSpPr>
          <p:nvPr/>
        </p:nvGrpSpPr>
        <p:grpSpPr bwMode="auto">
          <a:xfrm>
            <a:off x="7144072" y="5486053"/>
            <a:ext cx="76200" cy="76200"/>
            <a:chOff x="4552" y="3309"/>
            <a:chExt cx="48" cy="48"/>
          </a:xfrm>
        </p:grpSpPr>
        <p:sp>
          <p:nvSpPr>
            <p:cNvPr id="65" name="Oval 50"/>
            <p:cNvSpPr>
              <a:spLocks noChangeArrowheads="1"/>
            </p:cNvSpPr>
            <p:nvPr/>
          </p:nvSpPr>
          <p:spPr bwMode="auto">
            <a:xfrm>
              <a:off x="4552" y="3309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" name="Oval 51"/>
            <p:cNvSpPr>
              <a:spLocks noChangeArrowheads="1"/>
            </p:cNvSpPr>
            <p:nvPr/>
          </p:nvSpPr>
          <p:spPr bwMode="auto">
            <a:xfrm>
              <a:off x="4552" y="3309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8" name="Group 56"/>
          <p:cNvGrpSpPr>
            <a:grpSpLocks/>
          </p:cNvGrpSpPr>
          <p:nvPr/>
        </p:nvGrpSpPr>
        <p:grpSpPr bwMode="auto">
          <a:xfrm>
            <a:off x="8385497" y="2245965"/>
            <a:ext cx="434975" cy="458788"/>
            <a:chOff x="5334" y="1268"/>
            <a:chExt cx="274" cy="289"/>
          </a:xfrm>
        </p:grpSpPr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5334" y="1495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Oval 54"/>
            <p:cNvSpPr>
              <a:spLocks noChangeArrowheads="1"/>
            </p:cNvSpPr>
            <p:nvPr/>
          </p:nvSpPr>
          <p:spPr bwMode="auto">
            <a:xfrm>
              <a:off x="5334" y="1495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" name="Rectangle 55"/>
            <p:cNvSpPr>
              <a:spLocks noChangeArrowheads="1"/>
            </p:cNvSpPr>
            <p:nvPr/>
          </p:nvSpPr>
          <p:spPr bwMode="auto">
            <a:xfrm>
              <a:off x="5363" y="1268"/>
              <a:ext cx="24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G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39" name="Group 60"/>
          <p:cNvGrpSpPr>
            <a:grpSpLocks/>
          </p:cNvGrpSpPr>
          <p:nvPr/>
        </p:nvGrpSpPr>
        <p:grpSpPr bwMode="auto">
          <a:xfrm>
            <a:off x="7069459" y="980728"/>
            <a:ext cx="369888" cy="460375"/>
            <a:chOff x="4505" y="471"/>
            <a:chExt cx="233" cy="290"/>
          </a:xfrm>
        </p:grpSpPr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4638" y="713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4638" y="713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505" y="471"/>
              <a:ext cx="23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1" name="Group 64"/>
          <p:cNvGrpSpPr>
            <a:grpSpLocks/>
          </p:cNvGrpSpPr>
          <p:nvPr/>
        </p:nvGrpSpPr>
        <p:grpSpPr bwMode="auto">
          <a:xfrm>
            <a:off x="5088259" y="3665190"/>
            <a:ext cx="369888" cy="458788"/>
            <a:chOff x="3257" y="2162"/>
            <a:chExt cx="233" cy="289"/>
          </a:xfrm>
        </p:grpSpPr>
        <p:sp>
          <p:nvSpPr>
            <p:cNvPr id="53" name="Oval 61"/>
            <p:cNvSpPr>
              <a:spLocks noChangeArrowheads="1"/>
            </p:cNvSpPr>
            <p:nvPr/>
          </p:nvSpPr>
          <p:spPr bwMode="auto">
            <a:xfrm>
              <a:off x="3435" y="2191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Oval 62"/>
            <p:cNvSpPr>
              <a:spLocks noChangeArrowheads="1"/>
            </p:cNvSpPr>
            <p:nvPr/>
          </p:nvSpPr>
          <p:spPr bwMode="auto">
            <a:xfrm>
              <a:off x="3435" y="2191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Rectangle 63"/>
            <p:cNvSpPr>
              <a:spLocks noChangeArrowheads="1"/>
            </p:cNvSpPr>
            <p:nvPr/>
          </p:nvSpPr>
          <p:spPr bwMode="auto">
            <a:xfrm>
              <a:off x="3257" y="2162"/>
              <a:ext cx="23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C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2" name="Group 68"/>
          <p:cNvGrpSpPr>
            <a:grpSpLocks/>
          </p:cNvGrpSpPr>
          <p:nvPr/>
        </p:nvGrpSpPr>
        <p:grpSpPr bwMode="auto">
          <a:xfrm>
            <a:off x="7144072" y="3636615"/>
            <a:ext cx="466725" cy="458788"/>
            <a:chOff x="4552" y="2144"/>
            <a:chExt cx="294" cy="289"/>
          </a:xfrm>
        </p:grpSpPr>
        <p:sp>
          <p:nvSpPr>
            <p:cNvPr id="49" name="Oval 65"/>
            <p:cNvSpPr>
              <a:spLocks noChangeArrowheads="1"/>
            </p:cNvSpPr>
            <p:nvPr/>
          </p:nvSpPr>
          <p:spPr bwMode="auto">
            <a:xfrm>
              <a:off x="4552" y="2191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Oval 66"/>
            <p:cNvSpPr>
              <a:spLocks noChangeArrowheads="1"/>
            </p:cNvSpPr>
            <p:nvPr/>
          </p:nvSpPr>
          <p:spPr bwMode="auto">
            <a:xfrm>
              <a:off x="4552" y="2191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Rectangle 67"/>
            <p:cNvSpPr>
              <a:spLocks noChangeArrowheads="1"/>
            </p:cNvSpPr>
            <p:nvPr/>
          </p:nvSpPr>
          <p:spPr bwMode="auto">
            <a:xfrm>
              <a:off x="4613" y="2144"/>
              <a:ext cx="23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B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4" name="Group 72"/>
          <p:cNvGrpSpPr>
            <a:grpSpLocks/>
          </p:cNvGrpSpPr>
          <p:nvPr/>
        </p:nvGrpSpPr>
        <p:grpSpPr bwMode="auto">
          <a:xfrm>
            <a:off x="5907409" y="2064990"/>
            <a:ext cx="369888" cy="481013"/>
            <a:chOff x="3773" y="1154"/>
            <a:chExt cx="233" cy="303"/>
          </a:xfrm>
        </p:grpSpPr>
        <p:sp>
          <p:nvSpPr>
            <p:cNvPr id="45" name="Oval 69"/>
            <p:cNvSpPr>
              <a:spLocks noChangeArrowheads="1"/>
            </p:cNvSpPr>
            <p:nvPr/>
          </p:nvSpPr>
          <p:spPr bwMode="auto">
            <a:xfrm>
              <a:off x="3856" y="1409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Oval 70"/>
            <p:cNvSpPr>
              <a:spLocks noChangeArrowheads="1"/>
            </p:cNvSpPr>
            <p:nvPr/>
          </p:nvSpPr>
          <p:spPr bwMode="auto">
            <a:xfrm>
              <a:off x="3856" y="1409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Rectangle 71"/>
            <p:cNvSpPr>
              <a:spLocks noChangeArrowheads="1"/>
            </p:cNvSpPr>
            <p:nvPr/>
          </p:nvSpPr>
          <p:spPr bwMode="auto">
            <a:xfrm>
              <a:off x="3773" y="1154"/>
              <a:ext cx="23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A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圓角矩形 88"/>
              <p:cNvSpPr/>
              <p:nvPr/>
            </p:nvSpPr>
            <p:spPr>
              <a:xfrm>
                <a:off x="1547664" y="4926334"/>
                <a:ext cx="6120680" cy="174302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6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sz="6600"/>
                            <m:t>H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、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I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、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G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共</m:t>
                          </m:r>
                          <m:r>
                            <a:rPr lang="zh-TW" altLang="en-US" sz="6600" b="0" i="1" smtClean="0">
                              <a:latin typeface="Cambria Math"/>
                            </a:rPr>
                            <m:t>線</m:t>
                          </m:r>
                        </m:e>
                        <m:sub>
                          <m:r>
                            <a:rPr lang="en-US" altLang="zh-TW" sz="6600" b="0" i="1" smtClean="0">
                              <a:latin typeface="Cambria Math"/>
                            </a:rPr>
                            <m:t>#</m:t>
                          </m:r>
                        </m:sub>
                      </m:sSub>
                    </m:oMath>
                  </m:oMathPara>
                </a14:m>
                <a:endParaRPr lang="zh-TW" altLang="en-US" sz="8800" dirty="0"/>
              </a:p>
            </p:txBody>
          </p:sp>
        </mc:Choice>
        <mc:Fallback xmlns="">
          <p:sp>
            <p:nvSpPr>
              <p:cNvPr id="89" name="圓角矩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926334"/>
                <a:ext cx="6120680" cy="1743026"/>
              </a:xfrm>
              <a:prstGeom prst="round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45" name="Picture 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59" y="2544764"/>
            <a:ext cx="657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6" name="Picture 7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65" y="2545212"/>
            <a:ext cx="4286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字方塊 159"/>
              <p:cNvSpPr txBox="1"/>
              <p:nvPr/>
            </p:nvSpPr>
            <p:spPr>
              <a:xfrm>
                <a:off x="68239" y="3966155"/>
                <a:ext cx="57278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∠</m:t>
                      </m:r>
                      <m:r>
                        <a:rPr lang="en-US" altLang="zh-TW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𝑨𝑰𝑩</m:t>
                      </m:r>
                      <m:r>
                        <a:rPr lang="en-US" altLang="zh-TW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zh-TW" altLang="en-US" sz="4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∠</m:t>
                      </m:r>
                      <m:r>
                        <a:rPr lang="en-US" altLang="zh-TW" sz="4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𝑨𝑰𝑯</m:t>
                      </m:r>
                      <m:r>
                        <a:rPr lang="en-US" altLang="zh-TW" sz="4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4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altLang="zh-TW" sz="44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altLang="zh-TW" sz="4000" b="1" i="0" dirty="0" smtClean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0" name="文字方塊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" y="3966155"/>
                <a:ext cx="5727897" cy="76944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/>
          <p:cNvSpPr/>
          <p:nvPr/>
        </p:nvSpPr>
        <p:spPr>
          <a:xfrm>
            <a:off x="251520" y="44624"/>
            <a:ext cx="4320480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利用圓周角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78935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/>
      <p:bldP spid="4" grpId="0" animBg="1"/>
      <p:bldP spid="23" grpId="0" animBg="1"/>
      <p:bldP spid="89" grpId="0" animBg="1"/>
      <p:bldP spid="160" grpId="0" animBg="1"/>
      <p:bldP spid="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5556" y="11742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zh-TW" altLang="en-US" sz="7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92080" y="117428"/>
                <a:ext cx="3744416" cy="177516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連接</a:t>
                </a:r>
                <a:r>
                  <a:rPr lang="en-US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A</a:t>
                </a:r>
                <a:r>
                  <a:rPr lang="zh-TW" altLang="zh-TW" sz="36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、</a:t>
                </a:r>
                <a:r>
                  <a:rPr lang="en-US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E</a:t>
                </a:r>
                <a:r>
                  <a:rPr lang="zh-TW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，</a:t>
                </a:r>
                <a:r>
                  <a:rPr lang="en-US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D</a:t>
                </a:r>
                <a:r>
                  <a:rPr lang="zh-TW" altLang="en-US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、</a:t>
                </a:r>
                <a:r>
                  <a:rPr lang="en-US" altLang="zh-TW" sz="36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36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則</m:t>
                      </m:r>
                      <m:f>
                        <m:fPr>
                          <m:ctrlPr>
                            <a:rPr lang="en-US" altLang="zh-TW" sz="3600" i="1" kern="0" dirty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TW" sz="3600" i="1" kern="0" dirty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600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𝐷𝐺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zh-TW" sz="3600" i="1" kern="0" dirty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3600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𝐴𝐸</m:t>
                              </m:r>
                            </m:e>
                          </m:acc>
                        </m:den>
                      </m:f>
                      <m:r>
                        <a:rPr lang="en-US" altLang="zh-TW" sz="36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3600" i="1" kern="0" dirty="0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3600" kern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zh-TW" altLang="en-US" sz="3600" kern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17428"/>
                <a:ext cx="3744416" cy="1775166"/>
              </a:xfrm>
              <a:prstGeom prst="rect">
                <a:avLst/>
              </a:prstGeom>
              <a:blipFill rotWithShape="0">
                <a:blip r:embed="rId2"/>
                <a:stretch>
                  <a:fillRect l="-4886" t="-54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892595"/>
            <a:ext cx="4824536" cy="4860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5499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性質五</a:t>
            </a:r>
            <a:endParaRPr lang="en-US" altLang="zh-TW" sz="13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9523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一、研究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動機：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</a:t>
            </a:r>
            <a:r>
              <a:rPr lang="zh-TW" altLang="en-US" sz="60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氏</a:t>
            </a:r>
            <a:r>
              <a:rPr lang="zh-TW" altLang="en-US" sz="6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endParaRPr lang="zh-TW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38832"/>
            <a:ext cx="4464497" cy="5330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699792" y="5469031"/>
                <a:ext cx="73448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7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7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7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7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469031"/>
                <a:ext cx="7344816" cy="120032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4338677" y="2466665"/>
            <a:ext cx="4355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 smtClean="0">
                <a:ln w="28575"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是否可以一般化</a:t>
            </a:r>
            <a:r>
              <a:rPr lang="en-US" altLang="zh-TW" sz="8000" b="1" dirty="0" smtClean="0">
                <a:ln w="28575"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???</a:t>
            </a:r>
            <a:endParaRPr lang="zh-TW" altLang="en-US" sz="8000" b="1" dirty="0">
              <a:ln w="28575">
                <a:solidFill>
                  <a:srgbClr val="FF0000"/>
                </a:solidFill>
              </a:ln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87170" y="1257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90343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985352" y="377030"/>
            <a:ext cx="4037586" cy="4217065"/>
            <a:chOff x="4985352" y="377030"/>
            <a:chExt cx="4037586" cy="4217065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6354359" y="2799320"/>
              <a:ext cx="1551104" cy="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H="1" flipV="1">
              <a:off x="6939952" y="1713285"/>
              <a:ext cx="965510" cy="108603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36" name="Line 7"/>
            <p:cNvSpPr>
              <a:spLocks noChangeShapeType="1"/>
            </p:cNvSpPr>
            <p:nvPr/>
          </p:nvSpPr>
          <p:spPr bwMode="auto">
            <a:xfrm flipH="1">
              <a:off x="6354359" y="1713285"/>
              <a:ext cx="585594" cy="108603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37" name="Line 8"/>
            <p:cNvSpPr>
              <a:spLocks noChangeShapeType="1"/>
            </p:cNvSpPr>
            <p:nvPr/>
          </p:nvSpPr>
          <p:spPr bwMode="auto">
            <a:xfrm flipH="1">
              <a:off x="6939952" y="746465"/>
              <a:ext cx="1084725" cy="96682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38" name="Line 9"/>
            <p:cNvSpPr>
              <a:spLocks noChangeShapeType="1"/>
            </p:cNvSpPr>
            <p:nvPr/>
          </p:nvSpPr>
          <p:spPr bwMode="auto">
            <a:xfrm>
              <a:off x="8024677" y="746465"/>
              <a:ext cx="965510" cy="108603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39" name="Line 10"/>
            <p:cNvSpPr>
              <a:spLocks noChangeShapeType="1"/>
            </p:cNvSpPr>
            <p:nvPr/>
          </p:nvSpPr>
          <p:spPr bwMode="auto">
            <a:xfrm flipH="1">
              <a:off x="7905462" y="1832500"/>
              <a:ext cx="1084725" cy="96682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40" name="Line 11"/>
            <p:cNvSpPr>
              <a:spLocks noChangeShapeType="1"/>
            </p:cNvSpPr>
            <p:nvPr/>
          </p:nvSpPr>
          <p:spPr bwMode="auto">
            <a:xfrm flipV="1">
              <a:off x="7905462" y="2799320"/>
              <a:ext cx="0" cy="1551104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41" name="Line 12"/>
            <p:cNvSpPr>
              <a:spLocks noChangeShapeType="1"/>
            </p:cNvSpPr>
            <p:nvPr/>
          </p:nvSpPr>
          <p:spPr bwMode="auto">
            <a:xfrm flipH="1">
              <a:off x="6354359" y="4350423"/>
              <a:ext cx="1551104" cy="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42" name="Line 13"/>
            <p:cNvSpPr>
              <a:spLocks noChangeShapeType="1"/>
            </p:cNvSpPr>
            <p:nvPr/>
          </p:nvSpPr>
          <p:spPr bwMode="auto">
            <a:xfrm flipV="1">
              <a:off x="6354359" y="2799320"/>
              <a:ext cx="0" cy="1551104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43" name="Line 14"/>
            <p:cNvSpPr>
              <a:spLocks noChangeShapeType="1"/>
            </p:cNvSpPr>
            <p:nvPr/>
          </p:nvSpPr>
          <p:spPr bwMode="auto">
            <a:xfrm>
              <a:off x="5269634" y="2213725"/>
              <a:ext cx="1084725" cy="585594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44" name="Line 15"/>
            <p:cNvSpPr>
              <a:spLocks noChangeShapeType="1"/>
            </p:cNvSpPr>
            <p:nvPr/>
          </p:nvSpPr>
          <p:spPr bwMode="auto">
            <a:xfrm flipV="1">
              <a:off x="5269634" y="1127691"/>
              <a:ext cx="584284" cy="108603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47" name="Line 16"/>
            <p:cNvSpPr>
              <a:spLocks noChangeShapeType="1"/>
            </p:cNvSpPr>
            <p:nvPr/>
          </p:nvSpPr>
          <p:spPr bwMode="auto">
            <a:xfrm>
              <a:off x="5853918" y="1127691"/>
              <a:ext cx="1086035" cy="585594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48" name="Line 17"/>
            <p:cNvSpPr>
              <a:spLocks noChangeShapeType="1"/>
            </p:cNvSpPr>
            <p:nvPr/>
          </p:nvSpPr>
          <p:spPr bwMode="auto">
            <a:xfrm flipH="1">
              <a:off x="6354359" y="1713285"/>
              <a:ext cx="585594" cy="108603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49" name="Line 18"/>
            <p:cNvSpPr>
              <a:spLocks noChangeShapeType="1"/>
            </p:cNvSpPr>
            <p:nvPr/>
          </p:nvSpPr>
          <p:spPr bwMode="auto">
            <a:xfrm flipH="1">
              <a:off x="6939952" y="746465"/>
              <a:ext cx="1084725" cy="96682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50" name="Line 19"/>
            <p:cNvSpPr>
              <a:spLocks noChangeShapeType="1"/>
            </p:cNvSpPr>
            <p:nvPr/>
          </p:nvSpPr>
          <p:spPr bwMode="auto">
            <a:xfrm flipH="1">
              <a:off x="6354359" y="1713285"/>
              <a:ext cx="585594" cy="2637139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51" name="Line 20"/>
            <p:cNvSpPr>
              <a:spLocks noChangeShapeType="1"/>
            </p:cNvSpPr>
            <p:nvPr/>
          </p:nvSpPr>
          <p:spPr bwMode="auto">
            <a:xfrm>
              <a:off x="5853918" y="1127691"/>
              <a:ext cx="2051544" cy="3222732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52" name="Freeform 21"/>
            <p:cNvSpPr>
              <a:spLocks noEditPoints="1"/>
            </p:cNvSpPr>
            <p:nvPr/>
          </p:nvSpPr>
          <p:spPr bwMode="auto">
            <a:xfrm>
              <a:off x="5842127" y="1123761"/>
              <a:ext cx="513541" cy="1646738"/>
            </a:xfrm>
            <a:custGeom>
              <a:avLst/>
              <a:gdLst>
                <a:gd name="T0" fmla="*/ 0 w 6176"/>
                <a:gd name="T1" fmla="*/ 86 h 19760"/>
                <a:gd name="T2" fmla="*/ 460 w 6176"/>
                <a:gd name="T3" fmla="*/ 575 h 19760"/>
                <a:gd name="T4" fmla="*/ 273 w 6176"/>
                <a:gd name="T5" fmla="*/ 474 h 19760"/>
                <a:gd name="T6" fmla="*/ 532 w 6176"/>
                <a:gd name="T7" fmla="*/ 1337 h 19760"/>
                <a:gd name="T8" fmla="*/ 632 w 6176"/>
                <a:gd name="T9" fmla="*/ 1150 h 19760"/>
                <a:gd name="T10" fmla="*/ 518 w 6176"/>
                <a:gd name="T11" fmla="*/ 1811 h 19760"/>
                <a:gd name="T12" fmla="*/ 977 w 6176"/>
                <a:gd name="T13" fmla="*/ 2300 h 19760"/>
                <a:gd name="T14" fmla="*/ 690 w 6176"/>
                <a:gd name="T15" fmla="*/ 2386 h 19760"/>
                <a:gd name="T16" fmla="*/ 1150 w 6176"/>
                <a:gd name="T17" fmla="*/ 2875 h 19760"/>
                <a:gd name="T18" fmla="*/ 963 w 6176"/>
                <a:gd name="T19" fmla="*/ 2774 h 19760"/>
                <a:gd name="T20" fmla="*/ 1222 w 6176"/>
                <a:gd name="T21" fmla="*/ 3637 h 19760"/>
                <a:gd name="T22" fmla="*/ 1322 w 6176"/>
                <a:gd name="T23" fmla="*/ 3450 h 19760"/>
                <a:gd name="T24" fmla="*/ 1208 w 6176"/>
                <a:gd name="T25" fmla="*/ 4111 h 19760"/>
                <a:gd name="T26" fmla="*/ 1667 w 6176"/>
                <a:gd name="T27" fmla="*/ 4600 h 19760"/>
                <a:gd name="T28" fmla="*/ 1380 w 6176"/>
                <a:gd name="T29" fmla="*/ 4686 h 19760"/>
                <a:gd name="T30" fmla="*/ 1840 w 6176"/>
                <a:gd name="T31" fmla="*/ 5175 h 19760"/>
                <a:gd name="T32" fmla="*/ 1653 w 6176"/>
                <a:gd name="T33" fmla="*/ 5074 h 19760"/>
                <a:gd name="T34" fmla="*/ 1912 w 6176"/>
                <a:gd name="T35" fmla="*/ 5937 h 19760"/>
                <a:gd name="T36" fmla="*/ 2012 w 6176"/>
                <a:gd name="T37" fmla="*/ 5750 h 19760"/>
                <a:gd name="T38" fmla="*/ 1898 w 6176"/>
                <a:gd name="T39" fmla="*/ 6411 h 19760"/>
                <a:gd name="T40" fmla="*/ 2357 w 6176"/>
                <a:gd name="T41" fmla="*/ 6900 h 19760"/>
                <a:gd name="T42" fmla="*/ 2070 w 6176"/>
                <a:gd name="T43" fmla="*/ 6986 h 19760"/>
                <a:gd name="T44" fmla="*/ 2530 w 6176"/>
                <a:gd name="T45" fmla="*/ 7475 h 19760"/>
                <a:gd name="T46" fmla="*/ 2343 w 6176"/>
                <a:gd name="T47" fmla="*/ 7374 h 19760"/>
                <a:gd name="T48" fmla="*/ 2602 w 6176"/>
                <a:gd name="T49" fmla="*/ 8237 h 19760"/>
                <a:gd name="T50" fmla="*/ 2702 w 6176"/>
                <a:gd name="T51" fmla="*/ 8050 h 19760"/>
                <a:gd name="T52" fmla="*/ 2588 w 6176"/>
                <a:gd name="T53" fmla="*/ 8711 h 19760"/>
                <a:gd name="T54" fmla="*/ 3047 w 6176"/>
                <a:gd name="T55" fmla="*/ 9200 h 19760"/>
                <a:gd name="T56" fmla="*/ 2760 w 6176"/>
                <a:gd name="T57" fmla="*/ 9286 h 19760"/>
                <a:gd name="T58" fmla="*/ 3220 w 6176"/>
                <a:gd name="T59" fmla="*/ 9775 h 19760"/>
                <a:gd name="T60" fmla="*/ 3033 w 6176"/>
                <a:gd name="T61" fmla="*/ 9674 h 19760"/>
                <a:gd name="T62" fmla="*/ 3292 w 6176"/>
                <a:gd name="T63" fmla="*/ 10536 h 19760"/>
                <a:gd name="T64" fmla="*/ 3392 w 6176"/>
                <a:gd name="T65" fmla="*/ 10349 h 19760"/>
                <a:gd name="T66" fmla="*/ 3278 w 6176"/>
                <a:gd name="T67" fmla="*/ 11011 h 19760"/>
                <a:gd name="T68" fmla="*/ 3737 w 6176"/>
                <a:gd name="T69" fmla="*/ 11499 h 19760"/>
                <a:gd name="T70" fmla="*/ 3450 w 6176"/>
                <a:gd name="T71" fmla="*/ 11585 h 19760"/>
                <a:gd name="T72" fmla="*/ 3910 w 6176"/>
                <a:gd name="T73" fmla="*/ 12075 h 19760"/>
                <a:gd name="T74" fmla="*/ 3723 w 6176"/>
                <a:gd name="T75" fmla="*/ 11974 h 19760"/>
                <a:gd name="T76" fmla="*/ 3982 w 6176"/>
                <a:gd name="T77" fmla="*/ 12836 h 19760"/>
                <a:gd name="T78" fmla="*/ 4082 w 6176"/>
                <a:gd name="T79" fmla="*/ 12649 h 19760"/>
                <a:gd name="T80" fmla="*/ 3967 w 6176"/>
                <a:gd name="T81" fmla="*/ 13311 h 19760"/>
                <a:gd name="T82" fmla="*/ 4427 w 6176"/>
                <a:gd name="T83" fmla="*/ 13799 h 19760"/>
                <a:gd name="T84" fmla="*/ 4140 w 6176"/>
                <a:gd name="T85" fmla="*/ 13885 h 19760"/>
                <a:gd name="T86" fmla="*/ 4600 w 6176"/>
                <a:gd name="T87" fmla="*/ 14375 h 19760"/>
                <a:gd name="T88" fmla="*/ 4413 w 6176"/>
                <a:gd name="T89" fmla="*/ 14274 h 19760"/>
                <a:gd name="T90" fmla="*/ 4672 w 6176"/>
                <a:gd name="T91" fmla="*/ 15136 h 19760"/>
                <a:gd name="T92" fmla="*/ 4772 w 6176"/>
                <a:gd name="T93" fmla="*/ 14949 h 19760"/>
                <a:gd name="T94" fmla="*/ 4657 w 6176"/>
                <a:gd name="T95" fmla="*/ 15611 h 19760"/>
                <a:gd name="T96" fmla="*/ 5117 w 6176"/>
                <a:gd name="T97" fmla="*/ 16099 h 19760"/>
                <a:gd name="T98" fmla="*/ 4830 w 6176"/>
                <a:gd name="T99" fmla="*/ 16185 h 19760"/>
                <a:gd name="T100" fmla="*/ 5290 w 6176"/>
                <a:gd name="T101" fmla="*/ 16675 h 19760"/>
                <a:gd name="T102" fmla="*/ 5103 w 6176"/>
                <a:gd name="T103" fmla="*/ 16574 h 19760"/>
                <a:gd name="T104" fmla="*/ 5362 w 6176"/>
                <a:gd name="T105" fmla="*/ 17436 h 19760"/>
                <a:gd name="T106" fmla="*/ 5462 w 6176"/>
                <a:gd name="T107" fmla="*/ 17249 h 19760"/>
                <a:gd name="T108" fmla="*/ 5347 w 6176"/>
                <a:gd name="T109" fmla="*/ 17911 h 19760"/>
                <a:gd name="T110" fmla="*/ 5807 w 6176"/>
                <a:gd name="T111" fmla="*/ 18399 h 19760"/>
                <a:gd name="T112" fmla="*/ 5520 w 6176"/>
                <a:gd name="T113" fmla="*/ 18485 h 19760"/>
                <a:gd name="T114" fmla="*/ 5980 w 6176"/>
                <a:gd name="T115" fmla="*/ 18975 h 19760"/>
                <a:gd name="T116" fmla="*/ 5793 w 6176"/>
                <a:gd name="T117" fmla="*/ 18874 h 19760"/>
                <a:gd name="T118" fmla="*/ 6052 w 6176"/>
                <a:gd name="T119" fmla="*/ 19736 h 19760"/>
                <a:gd name="T120" fmla="*/ 6152 w 6176"/>
                <a:gd name="T121" fmla="*/ 19549 h 19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76" h="19760">
                  <a:moveTo>
                    <a:pt x="287" y="0"/>
                  </a:moveTo>
                  <a:lnTo>
                    <a:pt x="288" y="0"/>
                  </a:lnTo>
                  <a:cubicBezTo>
                    <a:pt x="311" y="79"/>
                    <a:pt x="266" y="163"/>
                    <a:pt x="187" y="187"/>
                  </a:cubicBezTo>
                  <a:cubicBezTo>
                    <a:pt x="107" y="211"/>
                    <a:pt x="24" y="165"/>
                    <a:pt x="0" y="86"/>
                  </a:cubicBezTo>
                  <a:lnTo>
                    <a:pt x="0" y="86"/>
                  </a:lnTo>
                  <a:lnTo>
                    <a:pt x="287" y="0"/>
                  </a:lnTo>
                  <a:close/>
                  <a:moveTo>
                    <a:pt x="460" y="575"/>
                  </a:moveTo>
                  <a:lnTo>
                    <a:pt x="460" y="575"/>
                  </a:lnTo>
                  <a:cubicBezTo>
                    <a:pt x="484" y="654"/>
                    <a:pt x="439" y="738"/>
                    <a:pt x="359" y="762"/>
                  </a:cubicBezTo>
                  <a:cubicBezTo>
                    <a:pt x="280" y="786"/>
                    <a:pt x="196" y="740"/>
                    <a:pt x="173" y="661"/>
                  </a:cubicBezTo>
                  <a:lnTo>
                    <a:pt x="173" y="661"/>
                  </a:lnTo>
                  <a:cubicBezTo>
                    <a:pt x="149" y="581"/>
                    <a:pt x="194" y="498"/>
                    <a:pt x="273" y="474"/>
                  </a:cubicBezTo>
                  <a:cubicBezTo>
                    <a:pt x="353" y="450"/>
                    <a:pt x="436" y="495"/>
                    <a:pt x="460" y="575"/>
                  </a:cubicBezTo>
                  <a:close/>
                  <a:moveTo>
                    <a:pt x="632" y="1150"/>
                  </a:moveTo>
                  <a:lnTo>
                    <a:pt x="632" y="1150"/>
                  </a:lnTo>
                  <a:cubicBezTo>
                    <a:pt x="656" y="1229"/>
                    <a:pt x="611" y="1313"/>
                    <a:pt x="532" y="1337"/>
                  </a:cubicBezTo>
                  <a:cubicBezTo>
                    <a:pt x="452" y="1361"/>
                    <a:pt x="369" y="1315"/>
                    <a:pt x="345" y="1236"/>
                  </a:cubicBezTo>
                  <a:lnTo>
                    <a:pt x="345" y="1236"/>
                  </a:lnTo>
                  <a:cubicBezTo>
                    <a:pt x="321" y="1156"/>
                    <a:pt x="366" y="1073"/>
                    <a:pt x="446" y="1049"/>
                  </a:cubicBezTo>
                  <a:cubicBezTo>
                    <a:pt x="525" y="1025"/>
                    <a:pt x="609" y="1070"/>
                    <a:pt x="632" y="1150"/>
                  </a:cubicBezTo>
                  <a:close/>
                  <a:moveTo>
                    <a:pt x="805" y="1725"/>
                  </a:moveTo>
                  <a:lnTo>
                    <a:pt x="805" y="1725"/>
                  </a:lnTo>
                  <a:cubicBezTo>
                    <a:pt x="829" y="1804"/>
                    <a:pt x="784" y="1888"/>
                    <a:pt x="704" y="1912"/>
                  </a:cubicBezTo>
                  <a:cubicBezTo>
                    <a:pt x="625" y="1935"/>
                    <a:pt x="541" y="1890"/>
                    <a:pt x="518" y="1811"/>
                  </a:cubicBezTo>
                  <a:lnTo>
                    <a:pt x="518" y="1811"/>
                  </a:lnTo>
                  <a:cubicBezTo>
                    <a:pt x="494" y="1731"/>
                    <a:pt x="539" y="1648"/>
                    <a:pt x="618" y="1624"/>
                  </a:cubicBezTo>
                  <a:cubicBezTo>
                    <a:pt x="698" y="1600"/>
                    <a:pt x="781" y="1645"/>
                    <a:pt x="805" y="1725"/>
                  </a:cubicBezTo>
                  <a:close/>
                  <a:moveTo>
                    <a:pt x="977" y="2300"/>
                  </a:moveTo>
                  <a:lnTo>
                    <a:pt x="977" y="2300"/>
                  </a:lnTo>
                  <a:cubicBezTo>
                    <a:pt x="1001" y="2379"/>
                    <a:pt x="956" y="2463"/>
                    <a:pt x="877" y="2487"/>
                  </a:cubicBezTo>
                  <a:cubicBezTo>
                    <a:pt x="797" y="2510"/>
                    <a:pt x="714" y="2465"/>
                    <a:pt x="690" y="2386"/>
                  </a:cubicBezTo>
                  <a:lnTo>
                    <a:pt x="690" y="2386"/>
                  </a:lnTo>
                  <a:cubicBezTo>
                    <a:pt x="666" y="2306"/>
                    <a:pt x="711" y="2223"/>
                    <a:pt x="791" y="2199"/>
                  </a:cubicBezTo>
                  <a:cubicBezTo>
                    <a:pt x="870" y="2175"/>
                    <a:pt x="954" y="2220"/>
                    <a:pt x="977" y="2300"/>
                  </a:cubicBezTo>
                  <a:close/>
                  <a:moveTo>
                    <a:pt x="1150" y="2875"/>
                  </a:moveTo>
                  <a:lnTo>
                    <a:pt x="1150" y="2875"/>
                  </a:lnTo>
                  <a:cubicBezTo>
                    <a:pt x="1174" y="2954"/>
                    <a:pt x="1129" y="3038"/>
                    <a:pt x="1049" y="3062"/>
                  </a:cubicBezTo>
                  <a:cubicBezTo>
                    <a:pt x="970" y="3085"/>
                    <a:pt x="886" y="3040"/>
                    <a:pt x="863" y="2961"/>
                  </a:cubicBezTo>
                  <a:lnTo>
                    <a:pt x="862" y="2961"/>
                  </a:lnTo>
                  <a:cubicBezTo>
                    <a:pt x="839" y="2881"/>
                    <a:pt x="884" y="2798"/>
                    <a:pt x="963" y="2774"/>
                  </a:cubicBezTo>
                  <a:cubicBezTo>
                    <a:pt x="1043" y="2750"/>
                    <a:pt x="1126" y="2795"/>
                    <a:pt x="1150" y="2875"/>
                  </a:cubicBezTo>
                  <a:close/>
                  <a:moveTo>
                    <a:pt x="1322" y="3450"/>
                  </a:moveTo>
                  <a:lnTo>
                    <a:pt x="1322" y="3450"/>
                  </a:lnTo>
                  <a:cubicBezTo>
                    <a:pt x="1346" y="3529"/>
                    <a:pt x="1301" y="3613"/>
                    <a:pt x="1222" y="3637"/>
                  </a:cubicBezTo>
                  <a:cubicBezTo>
                    <a:pt x="1142" y="3660"/>
                    <a:pt x="1059" y="3615"/>
                    <a:pt x="1035" y="3536"/>
                  </a:cubicBezTo>
                  <a:lnTo>
                    <a:pt x="1035" y="3536"/>
                  </a:lnTo>
                  <a:cubicBezTo>
                    <a:pt x="1011" y="3456"/>
                    <a:pt x="1056" y="3373"/>
                    <a:pt x="1136" y="3349"/>
                  </a:cubicBezTo>
                  <a:cubicBezTo>
                    <a:pt x="1215" y="3325"/>
                    <a:pt x="1299" y="3370"/>
                    <a:pt x="1322" y="3450"/>
                  </a:cubicBezTo>
                  <a:close/>
                  <a:moveTo>
                    <a:pt x="1495" y="4025"/>
                  </a:moveTo>
                  <a:lnTo>
                    <a:pt x="1495" y="4025"/>
                  </a:lnTo>
                  <a:cubicBezTo>
                    <a:pt x="1519" y="4104"/>
                    <a:pt x="1474" y="4188"/>
                    <a:pt x="1394" y="4212"/>
                  </a:cubicBezTo>
                  <a:cubicBezTo>
                    <a:pt x="1315" y="4235"/>
                    <a:pt x="1231" y="4190"/>
                    <a:pt x="1208" y="4111"/>
                  </a:cubicBezTo>
                  <a:lnTo>
                    <a:pt x="1207" y="4111"/>
                  </a:lnTo>
                  <a:cubicBezTo>
                    <a:pt x="1184" y="4031"/>
                    <a:pt x="1229" y="3948"/>
                    <a:pt x="1308" y="3924"/>
                  </a:cubicBezTo>
                  <a:cubicBezTo>
                    <a:pt x="1388" y="3900"/>
                    <a:pt x="1471" y="3945"/>
                    <a:pt x="1495" y="4025"/>
                  </a:cubicBezTo>
                  <a:close/>
                  <a:moveTo>
                    <a:pt x="1667" y="4600"/>
                  </a:moveTo>
                  <a:lnTo>
                    <a:pt x="1667" y="4600"/>
                  </a:lnTo>
                  <a:cubicBezTo>
                    <a:pt x="1691" y="4679"/>
                    <a:pt x="1646" y="4763"/>
                    <a:pt x="1567" y="4787"/>
                  </a:cubicBezTo>
                  <a:cubicBezTo>
                    <a:pt x="1487" y="4810"/>
                    <a:pt x="1404" y="4765"/>
                    <a:pt x="1380" y="4686"/>
                  </a:cubicBezTo>
                  <a:lnTo>
                    <a:pt x="1380" y="4686"/>
                  </a:lnTo>
                  <a:cubicBezTo>
                    <a:pt x="1356" y="4606"/>
                    <a:pt x="1401" y="4523"/>
                    <a:pt x="1481" y="4499"/>
                  </a:cubicBezTo>
                  <a:cubicBezTo>
                    <a:pt x="1560" y="4475"/>
                    <a:pt x="1644" y="4520"/>
                    <a:pt x="1667" y="4600"/>
                  </a:cubicBezTo>
                  <a:close/>
                  <a:moveTo>
                    <a:pt x="1840" y="5175"/>
                  </a:moveTo>
                  <a:lnTo>
                    <a:pt x="1840" y="5175"/>
                  </a:lnTo>
                  <a:cubicBezTo>
                    <a:pt x="1864" y="5254"/>
                    <a:pt x="1819" y="5338"/>
                    <a:pt x="1739" y="5362"/>
                  </a:cubicBezTo>
                  <a:cubicBezTo>
                    <a:pt x="1660" y="5385"/>
                    <a:pt x="1576" y="5340"/>
                    <a:pt x="1553" y="5261"/>
                  </a:cubicBezTo>
                  <a:lnTo>
                    <a:pt x="1552" y="5261"/>
                  </a:lnTo>
                  <a:cubicBezTo>
                    <a:pt x="1529" y="5181"/>
                    <a:pt x="1574" y="5098"/>
                    <a:pt x="1653" y="5074"/>
                  </a:cubicBezTo>
                  <a:cubicBezTo>
                    <a:pt x="1733" y="5050"/>
                    <a:pt x="1816" y="5095"/>
                    <a:pt x="1840" y="5175"/>
                  </a:cubicBezTo>
                  <a:close/>
                  <a:moveTo>
                    <a:pt x="2012" y="5750"/>
                  </a:moveTo>
                  <a:lnTo>
                    <a:pt x="2012" y="5750"/>
                  </a:lnTo>
                  <a:cubicBezTo>
                    <a:pt x="2036" y="5829"/>
                    <a:pt x="1991" y="5913"/>
                    <a:pt x="1912" y="5937"/>
                  </a:cubicBezTo>
                  <a:cubicBezTo>
                    <a:pt x="1832" y="5960"/>
                    <a:pt x="1749" y="5915"/>
                    <a:pt x="1725" y="5836"/>
                  </a:cubicBezTo>
                  <a:lnTo>
                    <a:pt x="1725" y="5836"/>
                  </a:lnTo>
                  <a:cubicBezTo>
                    <a:pt x="1701" y="5756"/>
                    <a:pt x="1746" y="5673"/>
                    <a:pt x="1826" y="5649"/>
                  </a:cubicBezTo>
                  <a:cubicBezTo>
                    <a:pt x="1905" y="5625"/>
                    <a:pt x="1989" y="5670"/>
                    <a:pt x="2012" y="5750"/>
                  </a:cubicBezTo>
                  <a:close/>
                  <a:moveTo>
                    <a:pt x="2185" y="6325"/>
                  </a:moveTo>
                  <a:lnTo>
                    <a:pt x="2185" y="6325"/>
                  </a:lnTo>
                  <a:cubicBezTo>
                    <a:pt x="2209" y="6404"/>
                    <a:pt x="2164" y="6488"/>
                    <a:pt x="2084" y="6512"/>
                  </a:cubicBezTo>
                  <a:cubicBezTo>
                    <a:pt x="2005" y="6535"/>
                    <a:pt x="1921" y="6490"/>
                    <a:pt x="1898" y="6411"/>
                  </a:cubicBezTo>
                  <a:lnTo>
                    <a:pt x="1897" y="6411"/>
                  </a:lnTo>
                  <a:cubicBezTo>
                    <a:pt x="1874" y="6331"/>
                    <a:pt x="1919" y="6248"/>
                    <a:pt x="1998" y="6224"/>
                  </a:cubicBezTo>
                  <a:cubicBezTo>
                    <a:pt x="2078" y="6200"/>
                    <a:pt x="2161" y="6245"/>
                    <a:pt x="2185" y="6325"/>
                  </a:cubicBezTo>
                  <a:close/>
                  <a:moveTo>
                    <a:pt x="2357" y="6900"/>
                  </a:moveTo>
                  <a:lnTo>
                    <a:pt x="2357" y="6900"/>
                  </a:lnTo>
                  <a:cubicBezTo>
                    <a:pt x="2381" y="6979"/>
                    <a:pt x="2336" y="7063"/>
                    <a:pt x="2257" y="7087"/>
                  </a:cubicBezTo>
                  <a:cubicBezTo>
                    <a:pt x="2177" y="7110"/>
                    <a:pt x="2094" y="7065"/>
                    <a:pt x="2070" y="6986"/>
                  </a:cubicBezTo>
                  <a:lnTo>
                    <a:pt x="2070" y="6986"/>
                  </a:lnTo>
                  <a:cubicBezTo>
                    <a:pt x="2046" y="6906"/>
                    <a:pt x="2091" y="6823"/>
                    <a:pt x="2171" y="6799"/>
                  </a:cubicBezTo>
                  <a:cubicBezTo>
                    <a:pt x="2250" y="6775"/>
                    <a:pt x="2334" y="6820"/>
                    <a:pt x="2357" y="6900"/>
                  </a:cubicBezTo>
                  <a:close/>
                  <a:moveTo>
                    <a:pt x="2530" y="7475"/>
                  </a:moveTo>
                  <a:lnTo>
                    <a:pt x="2530" y="7475"/>
                  </a:lnTo>
                  <a:cubicBezTo>
                    <a:pt x="2554" y="7554"/>
                    <a:pt x="2509" y="7638"/>
                    <a:pt x="2429" y="7662"/>
                  </a:cubicBezTo>
                  <a:cubicBezTo>
                    <a:pt x="2350" y="7685"/>
                    <a:pt x="2266" y="7640"/>
                    <a:pt x="2243" y="7561"/>
                  </a:cubicBezTo>
                  <a:lnTo>
                    <a:pt x="2242" y="7561"/>
                  </a:lnTo>
                  <a:cubicBezTo>
                    <a:pt x="2219" y="7481"/>
                    <a:pt x="2264" y="7398"/>
                    <a:pt x="2343" y="7374"/>
                  </a:cubicBezTo>
                  <a:cubicBezTo>
                    <a:pt x="2423" y="7350"/>
                    <a:pt x="2506" y="7395"/>
                    <a:pt x="2530" y="7475"/>
                  </a:cubicBezTo>
                  <a:close/>
                  <a:moveTo>
                    <a:pt x="2702" y="8050"/>
                  </a:moveTo>
                  <a:lnTo>
                    <a:pt x="2702" y="8050"/>
                  </a:lnTo>
                  <a:cubicBezTo>
                    <a:pt x="2726" y="8129"/>
                    <a:pt x="2681" y="8213"/>
                    <a:pt x="2602" y="8237"/>
                  </a:cubicBezTo>
                  <a:cubicBezTo>
                    <a:pt x="2522" y="8260"/>
                    <a:pt x="2439" y="8215"/>
                    <a:pt x="2415" y="8136"/>
                  </a:cubicBezTo>
                  <a:lnTo>
                    <a:pt x="2415" y="8136"/>
                  </a:lnTo>
                  <a:cubicBezTo>
                    <a:pt x="2391" y="8056"/>
                    <a:pt x="2436" y="7973"/>
                    <a:pt x="2516" y="7949"/>
                  </a:cubicBezTo>
                  <a:cubicBezTo>
                    <a:pt x="2595" y="7925"/>
                    <a:pt x="2679" y="7970"/>
                    <a:pt x="2702" y="8050"/>
                  </a:cubicBezTo>
                  <a:close/>
                  <a:moveTo>
                    <a:pt x="2875" y="8625"/>
                  </a:moveTo>
                  <a:lnTo>
                    <a:pt x="2875" y="8625"/>
                  </a:lnTo>
                  <a:cubicBezTo>
                    <a:pt x="2899" y="8704"/>
                    <a:pt x="2854" y="8788"/>
                    <a:pt x="2774" y="8812"/>
                  </a:cubicBezTo>
                  <a:cubicBezTo>
                    <a:pt x="2695" y="8835"/>
                    <a:pt x="2611" y="8790"/>
                    <a:pt x="2588" y="8711"/>
                  </a:cubicBezTo>
                  <a:lnTo>
                    <a:pt x="2587" y="8711"/>
                  </a:lnTo>
                  <a:cubicBezTo>
                    <a:pt x="2564" y="8631"/>
                    <a:pt x="2609" y="8548"/>
                    <a:pt x="2688" y="8524"/>
                  </a:cubicBezTo>
                  <a:cubicBezTo>
                    <a:pt x="2767" y="8500"/>
                    <a:pt x="2851" y="8545"/>
                    <a:pt x="2875" y="8625"/>
                  </a:cubicBezTo>
                  <a:close/>
                  <a:moveTo>
                    <a:pt x="3047" y="9200"/>
                  </a:moveTo>
                  <a:lnTo>
                    <a:pt x="3047" y="9200"/>
                  </a:lnTo>
                  <a:cubicBezTo>
                    <a:pt x="3071" y="9279"/>
                    <a:pt x="3026" y="9363"/>
                    <a:pt x="2947" y="9387"/>
                  </a:cubicBezTo>
                  <a:cubicBezTo>
                    <a:pt x="2867" y="9410"/>
                    <a:pt x="2784" y="9365"/>
                    <a:pt x="2760" y="9286"/>
                  </a:cubicBezTo>
                  <a:lnTo>
                    <a:pt x="2760" y="9286"/>
                  </a:lnTo>
                  <a:cubicBezTo>
                    <a:pt x="2736" y="9206"/>
                    <a:pt x="2781" y="9123"/>
                    <a:pt x="2861" y="9099"/>
                  </a:cubicBezTo>
                  <a:cubicBezTo>
                    <a:pt x="2940" y="9075"/>
                    <a:pt x="3024" y="9120"/>
                    <a:pt x="3047" y="9200"/>
                  </a:cubicBezTo>
                  <a:close/>
                  <a:moveTo>
                    <a:pt x="3220" y="9774"/>
                  </a:moveTo>
                  <a:lnTo>
                    <a:pt x="3220" y="9775"/>
                  </a:lnTo>
                  <a:cubicBezTo>
                    <a:pt x="3244" y="9854"/>
                    <a:pt x="3199" y="9938"/>
                    <a:pt x="3119" y="9961"/>
                  </a:cubicBezTo>
                  <a:cubicBezTo>
                    <a:pt x="3040" y="9985"/>
                    <a:pt x="2956" y="9940"/>
                    <a:pt x="2933" y="9861"/>
                  </a:cubicBezTo>
                  <a:lnTo>
                    <a:pt x="2932" y="9861"/>
                  </a:lnTo>
                  <a:cubicBezTo>
                    <a:pt x="2909" y="9781"/>
                    <a:pt x="2954" y="9698"/>
                    <a:pt x="3033" y="9674"/>
                  </a:cubicBezTo>
                  <a:cubicBezTo>
                    <a:pt x="3112" y="9650"/>
                    <a:pt x="3196" y="9695"/>
                    <a:pt x="3220" y="9774"/>
                  </a:cubicBezTo>
                  <a:close/>
                  <a:moveTo>
                    <a:pt x="3392" y="10349"/>
                  </a:moveTo>
                  <a:lnTo>
                    <a:pt x="3392" y="10350"/>
                  </a:lnTo>
                  <a:cubicBezTo>
                    <a:pt x="3416" y="10429"/>
                    <a:pt x="3371" y="10513"/>
                    <a:pt x="3292" y="10536"/>
                  </a:cubicBezTo>
                  <a:cubicBezTo>
                    <a:pt x="3212" y="10560"/>
                    <a:pt x="3129" y="10515"/>
                    <a:pt x="3105" y="10436"/>
                  </a:cubicBezTo>
                  <a:lnTo>
                    <a:pt x="3105" y="10436"/>
                  </a:lnTo>
                  <a:cubicBezTo>
                    <a:pt x="3081" y="10356"/>
                    <a:pt x="3126" y="10273"/>
                    <a:pt x="3206" y="10249"/>
                  </a:cubicBezTo>
                  <a:cubicBezTo>
                    <a:pt x="3285" y="10225"/>
                    <a:pt x="3369" y="10270"/>
                    <a:pt x="3392" y="10349"/>
                  </a:cubicBezTo>
                  <a:close/>
                  <a:moveTo>
                    <a:pt x="3565" y="10924"/>
                  </a:moveTo>
                  <a:lnTo>
                    <a:pt x="3565" y="10925"/>
                  </a:lnTo>
                  <a:cubicBezTo>
                    <a:pt x="3589" y="11004"/>
                    <a:pt x="3544" y="11088"/>
                    <a:pt x="3464" y="11111"/>
                  </a:cubicBezTo>
                  <a:cubicBezTo>
                    <a:pt x="3385" y="11135"/>
                    <a:pt x="3301" y="11090"/>
                    <a:pt x="3278" y="11011"/>
                  </a:cubicBezTo>
                  <a:lnTo>
                    <a:pt x="3277" y="11010"/>
                  </a:lnTo>
                  <a:cubicBezTo>
                    <a:pt x="3254" y="10931"/>
                    <a:pt x="3299" y="10848"/>
                    <a:pt x="3378" y="10824"/>
                  </a:cubicBezTo>
                  <a:cubicBezTo>
                    <a:pt x="3457" y="10800"/>
                    <a:pt x="3541" y="10845"/>
                    <a:pt x="3565" y="10924"/>
                  </a:cubicBezTo>
                  <a:close/>
                  <a:moveTo>
                    <a:pt x="3737" y="11499"/>
                  </a:moveTo>
                  <a:lnTo>
                    <a:pt x="3737" y="11500"/>
                  </a:lnTo>
                  <a:cubicBezTo>
                    <a:pt x="3761" y="11579"/>
                    <a:pt x="3716" y="11663"/>
                    <a:pt x="3637" y="11686"/>
                  </a:cubicBezTo>
                  <a:cubicBezTo>
                    <a:pt x="3557" y="11710"/>
                    <a:pt x="3474" y="11665"/>
                    <a:pt x="3450" y="11586"/>
                  </a:cubicBezTo>
                  <a:lnTo>
                    <a:pt x="3450" y="11585"/>
                  </a:lnTo>
                  <a:cubicBezTo>
                    <a:pt x="3426" y="11506"/>
                    <a:pt x="3471" y="11423"/>
                    <a:pt x="3551" y="11399"/>
                  </a:cubicBezTo>
                  <a:cubicBezTo>
                    <a:pt x="3630" y="11375"/>
                    <a:pt x="3714" y="11420"/>
                    <a:pt x="3737" y="11499"/>
                  </a:cubicBezTo>
                  <a:close/>
                  <a:moveTo>
                    <a:pt x="3910" y="12074"/>
                  </a:moveTo>
                  <a:lnTo>
                    <a:pt x="3910" y="12075"/>
                  </a:lnTo>
                  <a:cubicBezTo>
                    <a:pt x="3934" y="12154"/>
                    <a:pt x="3889" y="12238"/>
                    <a:pt x="3809" y="12261"/>
                  </a:cubicBezTo>
                  <a:cubicBezTo>
                    <a:pt x="3730" y="12285"/>
                    <a:pt x="3646" y="12240"/>
                    <a:pt x="3622" y="12161"/>
                  </a:cubicBezTo>
                  <a:lnTo>
                    <a:pt x="3622" y="12160"/>
                  </a:lnTo>
                  <a:cubicBezTo>
                    <a:pt x="3599" y="12081"/>
                    <a:pt x="3644" y="11997"/>
                    <a:pt x="3723" y="11974"/>
                  </a:cubicBezTo>
                  <a:cubicBezTo>
                    <a:pt x="3802" y="11950"/>
                    <a:pt x="3886" y="11995"/>
                    <a:pt x="3910" y="12074"/>
                  </a:cubicBezTo>
                  <a:close/>
                  <a:moveTo>
                    <a:pt x="4082" y="12649"/>
                  </a:moveTo>
                  <a:lnTo>
                    <a:pt x="4082" y="12650"/>
                  </a:lnTo>
                  <a:cubicBezTo>
                    <a:pt x="4106" y="12729"/>
                    <a:pt x="4061" y="12813"/>
                    <a:pt x="3982" y="12836"/>
                  </a:cubicBezTo>
                  <a:cubicBezTo>
                    <a:pt x="3902" y="12860"/>
                    <a:pt x="3819" y="12815"/>
                    <a:pt x="3795" y="12736"/>
                  </a:cubicBezTo>
                  <a:lnTo>
                    <a:pt x="3795" y="12735"/>
                  </a:lnTo>
                  <a:cubicBezTo>
                    <a:pt x="3771" y="12656"/>
                    <a:pt x="3816" y="12572"/>
                    <a:pt x="3896" y="12549"/>
                  </a:cubicBezTo>
                  <a:cubicBezTo>
                    <a:pt x="3975" y="12525"/>
                    <a:pt x="4059" y="12570"/>
                    <a:pt x="4082" y="12649"/>
                  </a:cubicBezTo>
                  <a:close/>
                  <a:moveTo>
                    <a:pt x="4255" y="13224"/>
                  </a:moveTo>
                  <a:lnTo>
                    <a:pt x="4255" y="13225"/>
                  </a:lnTo>
                  <a:cubicBezTo>
                    <a:pt x="4279" y="13304"/>
                    <a:pt x="4234" y="13388"/>
                    <a:pt x="4154" y="13411"/>
                  </a:cubicBezTo>
                  <a:cubicBezTo>
                    <a:pt x="4075" y="13435"/>
                    <a:pt x="3991" y="13390"/>
                    <a:pt x="3967" y="13311"/>
                  </a:cubicBezTo>
                  <a:lnTo>
                    <a:pt x="3967" y="13310"/>
                  </a:lnTo>
                  <a:cubicBezTo>
                    <a:pt x="3944" y="13231"/>
                    <a:pt x="3989" y="13147"/>
                    <a:pt x="4068" y="13124"/>
                  </a:cubicBezTo>
                  <a:cubicBezTo>
                    <a:pt x="4147" y="13100"/>
                    <a:pt x="4231" y="13145"/>
                    <a:pt x="4255" y="13224"/>
                  </a:cubicBezTo>
                  <a:close/>
                  <a:moveTo>
                    <a:pt x="4427" y="13799"/>
                  </a:moveTo>
                  <a:lnTo>
                    <a:pt x="4427" y="13800"/>
                  </a:lnTo>
                  <a:cubicBezTo>
                    <a:pt x="4451" y="13879"/>
                    <a:pt x="4406" y="13963"/>
                    <a:pt x="4327" y="13986"/>
                  </a:cubicBezTo>
                  <a:cubicBezTo>
                    <a:pt x="4247" y="14010"/>
                    <a:pt x="4164" y="13965"/>
                    <a:pt x="4140" y="13886"/>
                  </a:cubicBezTo>
                  <a:lnTo>
                    <a:pt x="4140" y="13885"/>
                  </a:lnTo>
                  <a:cubicBezTo>
                    <a:pt x="4116" y="13806"/>
                    <a:pt x="4161" y="13722"/>
                    <a:pt x="4241" y="13699"/>
                  </a:cubicBezTo>
                  <a:cubicBezTo>
                    <a:pt x="4320" y="13675"/>
                    <a:pt x="4404" y="13720"/>
                    <a:pt x="4427" y="13799"/>
                  </a:cubicBezTo>
                  <a:close/>
                  <a:moveTo>
                    <a:pt x="4600" y="14374"/>
                  </a:moveTo>
                  <a:lnTo>
                    <a:pt x="4600" y="14375"/>
                  </a:lnTo>
                  <a:cubicBezTo>
                    <a:pt x="4624" y="14454"/>
                    <a:pt x="4579" y="14538"/>
                    <a:pt x="4499" y="14561"/>
                  </a:cubicBezTo>
                  <a:cubicBezTo>
                    <a:pt x="4420" y="14585"/>
                    <a:pt x="4336" y="14540"/>
                    <a:pt x="4312" y="14461"/>
                  </a:cubicBezTo>
                  <a:lnTo>
                    <a:pt x="4312" y="14460"/>
                  </a:lnTo>
                  <a:cubicBezTo>
                    <a:pt x="4289" y="14381"/>
                    <a:pt x="4334" y="14297"/>
                    <a:pt x="4413" y="14274"/>
                  </a:cubicBezTo>
                  <a:cubicBezTo>
                    <a:pt x="4492" y="14250"/>
                    <a:pt x="4576" y="14295"/>
                    <a:pt x="4600" y="14374"/>
                  </a:cubicBezTo>
                  <a:close/>
                  <a:moveTo>
                    <a:pt x="4772" y="14949"/>
                  </a:moveTo>
                  <a:lnTo>
                    <a:pt x="4772" y="14950"/>
                  </a:lnTo>
                  <a:cubicBezTo>
                    <a:pt x="4796" y="15029"/>
                    <a:pt x="4751" y="15113"/>
                    <a:pt x="4672" y="15136"/>
                  </a:cubicBezTo>
                  <a:cubicBezTo>
                    <a:pt x="4592" y="15160"/>
                    <a:pt x="4509" y="15115"/>
                    <a:pt x="4485" y="15036"/>
                  </a:cubicBezTo>
                  <a:lnTo>
                    <a:pt x="4485" y="15035"/>
                  </a:lnTo>
                  <a:cubicBezTo>
                    <a:pt x="4461" y="14956"/>
                    <a:pt x="4506" y="14872"/>
                    <a:pt x="4586" y="14849"/>
                  </a:cubicBezTo>
                  <a:cubicBezTo>
                    <a:pt x="4665" y="14825"/>
                    <a:pt x="4749" y="14870"/>
                    <a:pt x="4772" y="14949"/>
                  </a:cubicBezTo>
                  <a:close/>
                  <a:moveTo>
                    <a:pt x="4945" y="15524"/>
                  </a:moveTo>
                  <a:lnTo>
                    <a:pt x="4945" y="15525"/>
                  </a:lnTo>
                  <a:cubicBezTo>
                    <a:pt x="4969" y="15604"/>
                    <a:pt x="4924" y="15688"/>
                    <a:pt x="4844" y="15711"/>
                  </a:cubicBezTo>
                  <a:cubicBezTo>
                    <a:pt x="4765" y="15735"/>
                    <a:pt x="4681" y="15690"/>
                    <a:pt x="4657" y="15611"/>
                  </a:cubicBezTo>
                  <a:lnTo>
                    <a:pt x="4657" y="15610"/>
                  </a:lnTo>
                  <a:cubicBezTo>
                    <a:pt x="4634" y="15531"/>
                    <a:pt x="4679" y="15447"/>
                    <a:pt x="4758" y="15424"/>
                  </a:cubicBezTo>
                  <a:cubicBezTo>
                    <a:pt x="4837" y="15400"/>
                    <a:pt x="4921" y="15445"/>
                    <a:pt x="4945" y="15524"/>
                  </a:cubicBezTo>
                  <a:close/>
                  <a:moveTo>
                    <a:pt x="5117" y="16099"/>
                  </a:moveTo>
                  <a:lnTo>
                    <a:pt x="5117" y="16100"/>
                  </a:lnTo>
                  <a:cubicBezTo>
                    <a:pt x="5141" y="16179"/>
                    <a:pt x="5096" y="16263"/>
                    <a:pt x="5017" y="16286"/>
                  </a:cubicBezTo>
                  <a:cubicBezTo>
                    <a:pt x="4937" y="16310"/>
                    <a:pt x="4854" y="16265"/>
                    <a:pt x="4830" y="16186"/>
                  </a:cubicBezTo>
                  <a:lnTo>
                    <a:pt x="4830" y="16185"/>
                  </a:lnTo>
                  <a:cubicBezTo>
                    <a:pt x="4806" y="16106"/>
                    <a:pt x="4851" y="16022"/>
                    <a:pt x="4931" y="15999"/>
                  </a:cubicBezTo>
                  <a:cubicBezTo>
                    <a:pt x="5010" y="15975"/>
                    <a:pt x="5094" y="16020"/>
                    <a:pt x="5117" y="16099"/>
                  </a:cubicBezTo>
                  <a:close/>
                  <a:moveTo>
                    <a:pt x="5290" y="16674"/>
                  </a:moveTo>
                  <a:lnTo>
                    <a:pt x="5290" y="16675"/>
                  </a:lnTo>
                  <a:cubicBezTo>
                    <a:pt x="5314" y="16754"/>
                    <a:pt x="5269" y="16838"/>
                    <a:pt x="5189" y="16861"/>
                  </a:cubicBezTo>
                  <a:cubicBezTo>
                    <a:pt x="5110" y="16885"/>
                    <a:pt x="5026" y="16840"/>
                    <a:pt x="5002" y="16761"/>
                  </a:cubicBezTo>
                  <a:lnTo>
                    <a:pt x="5002" y="16760"/>
                  </a:lnTo>
                  <a:cubicBezTo>
                    <a:pt x="4979" y="16681"/>
                    <a:pt x="5024" y="16597"/>
                    <a:pt x="5103" y="16574"/>
                  </a:cubicBezTo>
                  <a:cubicBezTo>
                    <a:pt x="5182" y="16550"/>
                    <a:pt x="5266" y="16595"/>
                    <a:pt x="5290" y="16674"/>
                  </a:cubicBezTo>
                  <a:close/>
                  <a:moveTo>
                    <a:pt x="5462" y="17249"/>
                  </a:moveTo>
                  <a:lnTo>
                    <a:pt x="5462" y="17250"/>
                  </a:lnTo>
                  <a:cubicBezTo>
                    <a:pt x="5486" y="17329"/>
                    <a:pt x="5441" y="17413"/>
                    <a:pt x="5362" y="17436"/>
                  </a:cubicBezTo>
                  <a:cubicBezTo>
                    <a:pt x="5282" y="17460"/>
                    <a:pt x="5199" y="17415"/>
                    <a:pt x="5175" y="17336"/>
                  </a:cubicBezTo>
                  <a:lnTo>
                    <a:pt x="5175" y="17335"/>
                  </a:lnTo>
                  <a:cubicBezTo>
                    <a:pt x="5151" y="17256"/>
                    <a:pt x="5196" y="17172"/>
                    <a:pt x="5276" y="17149"/>
                  </a:cubicBezTo>
                  <a:cubicBezTo>
                    <a:pt x="5355" y="17125"/>
                    <a:pt x="5439" y="17170"/>
                    <a:pt x="5462" y="17249"/>
                  </a:cubicBezTo>
                  <a:close/>
                  <a:moveTo>
                    <a:pt x="5635" y="17824"/>
                  </a:moveTo>
                  <a:lnTo>
                    <a:pt x="5635" y="17825"/>
                  </a:lnTo>
                  <a:cubicBezTo>
                    <a:pt x="5659" y="17904"/>
                    <a:pt x="5614" y="17988"/>
                    <a:pt x="5534" y="18011"/>
                  </a:cubicBezTo>
                  <a:cubicBezTo>
                    <a:pt x="5455" y="18035"/>
                    <a:pt x="5371" y="17990"/>
                    <a:pt x="5347" y="17911"/>
                  </a:cubicBezTo>
                  <a:lnTo>
                    <a:pt x="5347" y="17910"/>
                  </a:lnTo>
                  <a:cubicBezTo>
                    <a:pt x="5324" y="17831"/>
                    <a:pt x="5369" y="17747"/>
                    <a:pt x="5448" y="17724"/>
                  </a:cubicBezTo>
                  <a:cubicBezTo>
                    <a:pt x="5527" y="17700"/>
                    <a:pt x="5611" y="17745"/>
                    <a:pt x="5635" y="17824"/>
                  </a:cubicBezTo>
                  <a:close/>
                  <a:moveTo>
                    <a:pt x="5807" y="18399"/>
                  </a:moveTo>
                  <a:lnTo>
                    <a:pt x="5807" y="18400"/>
                  </a:lnTo>
                  <a:cubicBezTo>
                    <a:pt x="5831" y="18479"/>
                    <a:pt x="5786" y="18563"/>
                    <a:pt x="5707" y="18586"/>
                  </a:cubicBezTo>
                  <a:cubicBezTo>
                    <a:pt x="5627" y="18610"/>
                    <a:pt x="5544" y="18565"/>
                    <a:pt x="5520" y="18486"/>
                  </a:cubicBezTo>
                  <a:lnTo>
                    <a:pt x="5520" y="18485"/>
                  </a:lnTo>
                  <a:cubicBezTo>
                    <a:pt x="5496" y="18406"/>
                    <a:pt x="5541" y="18322"/>
                    <a:pt x="5621" y="18299"/>
                  </a:cubicBezTo>
                  <a:cubicBezTo>
                    <a:pt x="5700" y="18275"/>
                    <a:pt x="5784" y="18320"/>
                    <a:pt x="5807" y="18399"/>
                  </a:cubicBezTo>
                  <a:close/>
                  <a:moveTo>
                    <a:pt x="5980" y="18974"/>
                  </a:moveTo>
                  <a:lnTo>
                    <a:pt x="5980" y="18975"/>
                  </a:lnTo>
                  <a:cubicBezTo>
                    <a:pt x="6004" y="19054"/>
                    <a:pt x="5959" y="19137"/>
                    <a:pt x="5879" y="19161"/>
                  </a:cubicBezTo>
                  <a:cubicBezTo>
                    <a:pt x="5800" y="19185"/>
                    <a:pt x="5716" y="19140"/>
                    <a:pt x="5692" y="19061"/>
                  </a:cubicBezTo>
                  <a:lnTo>
                    <a:pt x="5692" y="19060"/>
                  </a:lnTo>
                  <a:cubicBezTo>
                    <a:pt x="5669" y="18981"/>
                    <a:pt x="5714" y="18897"/>
                    <a:pt x="5793" y="18874"/>
                  </a:cubicBezTo>
                  <a:cubicBezTo>
                    <a:pt x="5872" y="18850"/>
                    <a:pt x="5956" y="18895"/>
                    <a:pt x="5980" y="18974"/>
                  </a:cubicBezTo>
                  <a:close/>
                  <a:moveTo>
                    <a:pt x="6152" y="19549"/>
                  </a:moveTo>
                  <a:lnTo>
                    <a:pt x="6152" y="19550"/>
                  </a:lnTo>
                  <a:cubicBezTo>
                    <a:pt x="6176" y="19629"/>
                    <a:pt x="6131" y="19712"/>
                    <a:pt x="6052" y="19736"/>
                  </a:cubicBezTo>
                  <a:cubicBezTo>
                    <a:pt x="5972" y="19760"/>
                    <a:pt x="5889" y="19715"/>
                    <a:pt x="5865" y="19636"/>
                  </a:cubicBezTo>
                  <a:lnTo>
                    <a:pt x="5865" y="19635"/>
                  </a:lnTo>
                  <a:cubicBezTo>
                    <a:pt x="5841" y="19556"/>
                    <a:pt x="5886" y="19472"/>
                    <a:pt x="5966" y="19449"/>
                  </a:cubicBezTo>
                  <a:cubicBezTo>
                    <a:pt x="6045" y="19425"/>
                    <a:pt x="6128" y="19470"/>
                    <a:pt x="6152" y="19549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53" name="Freeform 22"/>
            <p:cNvSpPr>
              <a:spLocks noEditPoints="1"/>
            </p:cNvSpPr>
            <p:nvPr/>
          </p:nvSpPr>
          <p:spPr bwMode="auto">
            <a:xfrm>
              <a:off x="6346498" y="2790149"/>
              <a:ext cx="1540623" cy="1543243"/>
            </a:xfrm>
            <a:custGeom>
              <a:avLst/>
              <a:gdLst>
                <a:gd name="T0" fmla="*/ 0 w 9261"/>
                <a:gd name="T1" fmla="*/ 106 h 9262"/>
                <a:gd name="T2" fmla="*/ 212 w 9261"/>
                <a:gd name="T3" fmla="*/ 319 h 9262"/>
                <a:gd name="T4" fmla="*/ 530 w 9261"/>
                <a:gd name="T5" fmla="*/ 425 h 9262"/>
                <a:gd name="T6" fmla="*/ 530 w 9261"/>
                <a:gd name="T7" fmla="*/ 425 h 9262"/>
                <a:gd name="T8" fmla="*/ 636 w 9261"/>
                <a:gd name="T9" fmla="*/ 743 h 9262"/>
                <a:gd name="T10" fmla="*/ 955 w 9261"/>
                <a:gd name="T11" fmla="*/ 955 h 9262"/>
                <a:gd name="T12" fmla="*/ 1167 w 9261"/>
                <a:gd name="T13" fmla="*/ 1061 h 9262"/>
                <a:gd name="T14" fmla="*/ 1061 w 9261"/>
                <a:gd name="T15" fmla="*/ 1061 h 9262"/>
                <a:gd name="T16" fmla="*/ 1273 w 9261"/>
                <a:gd name="T17" fmla="*/ 1380 h 9262"/>
                <a:gd name="T18" fmla="*/ 1591 w 9261"/>
                <a:gd name="T19" fmla="*/ 1486 h 9262"/>
                <a:gd name="T20" fmla="*/ 1591 w 9261"/>
                <a:gd name="T21" fmla="*/ 1486 h 9262"/>
                <a:gd name="T22" fmla="*/ 1698 w 9261"/>
                <a:gd name="T23" fmla="*/ 1804 h 9262"/>
                <a:gd name="T24" fmla="*/ 2016 w 9261"/>
                <a:gd name="T25" fmla="*/ 2016 h 9262"/>
                <a:gd name="T26" fmla="*/ 2228 w 9261"/>
                <a:gd name="T27" fmla="*/ 2122 h 9262"/>
                <a:gd name="T28" fmla="*/ 2122 w 9261"/>
                <a:gd name="T29" fmla="*/ 2122 h 9262"/>
                <a:gd name="T30" fmla="*/ 2334 w 9261"/>
                <a:gd name="T31" fmla="*/ 2441 h 9262"/>
                <a:gd name="T32" fmla="*/ 2653 w 9261"/>
                <a:gd name="T33" fmla="*/ 2547 h 9262"/>
                <a:gd name="T34" fmla="*/ 2653 w 9261"/>
                <a:gd name="T35" fmla="*/ 2547 h 9262"/>
                <a:gd name="T36" fmla="*/ 2759 w 9261"/>
                <a:gd name="T37" fmla="*/ 2865 h 9262"/>
                <a:gd name="T38" fmla="*/ 3077 w 9261"/>
                <a:gd name="T39" fmla="*/ 3078 h 9262"/>
                <a:gd name="T40" fmla="*/ 3289 w 9261"/>
                <a:gd name="T41" fmla="*/ 3184 h 9262"/>
                <a:gd name="T42" fmla="*/ 3183 w 9261"/>
                <a:gd name="T43" fmla="*/ 3184 h 9262"/>
                <a:gd name="T44" fmla="*/ 3396 w 9261"/>
                <a:gd name="T45" fmla="*/ 3502 h 9262"/>
                <a:gd name="T46" fmla="*/ 3714 w 9261"/>
                <a:gd name="T47" fmla="*/ 3608 h 9262"/>
                <a:gd name="T48" fmla="*/ 3714 w 9261"/>
                <a:gd name="T49" fmla="*/ 3608 h 9262"/>
                <a:gd name="T50" fmla="*/ 3820 w 9261"/>
                <a:gd name="T51" fmla="*/ 3926 h 9262"/>
                <a:gd name="T52" fmla="*/ 4138 w 9261"/>
                <a:gd name="T53" fmla="*/ 4139 h 9262"/>
                <a:gd name="T54" fmla="*/ 4350 w 9261"/>
                <a:gd name="T55" fmla="*/ 4245 h 9262"/>
                <a:gd name="T56" fmla="*/ 4244 w 9261"/>
                <a:gd name="T57" fmla="*/ 4245 h 9262"/>
                <a:gd name="T58" fmla="*/ 4457 w 9261"/>
                <a:gd name="T59" fmla="*/ 4563 h 9262"/>
                <a:gd name="T60" fmla="*/ 4775 w 9261"/>
                <a:gd name="T61" fmla="*/ 4669 h 9262"/>
                <a:gd name="T62" fmla="*/ 4775 w 9261"/>
                <a:gd name="T63" fmla="*/ 4669 h 9262"/>
                <a:gd name="T64" fmla="*/ 4881 w 9261"/>
                <a:gd name="T65" fmla="*/ 4988 h 9262"/>
                <a:gd name="T66" fmla="*/ 5200 w 9261"/>
                <a:gd name="T67" fmla="*/ 5200 h 9262"/>
                <a:gd name="T68" fmla="*/ 5412 w 9261"/>
                <a:gd name="T69" fmla="*/ 5306 h 9262"/>
                <a:gd name="T70" fmla="*/ 5306 w 9261"/>
                <a:gd name="T71" fmla="*/ 5306 h 9262"/>
                <a:gd name="T72" fmla="*/ 5518 w 9261"/>
                <a:gd name="T73" fmla="*/ 5624 h 9262"/>
                <a:gd name="T74" fmla="*/ 5836 w 9261"/>
                <a:gd name="T75" fmla="*/ 5731 h 9262"/>
                <a:gd name="T76" fmla="*/ 5836 w 9261"/>
                <a:gd name="T77" fmla="*/ 5731 h 9262"/>
                <a:gd name="T78" fmla="*/ 5942 w 9261"/>
                <a:gd name="T79" fmla="*/ 6049 h 9262"/>
                <a:gd name="T80" fmla="*/ 6261 w 9261"/>
                <a:gd name="T81" fmla="*/ 6261 h 9262"/>
                <a:gd name="T82" fmla="*/ 6473 w 9261"/>
                <a:gd name="T83" fmla="*/ 6367 h 9262"/>
                <a:gd name="T84" fmla="*/ 6367 w 9261"/>
                <a:gd name="T85" fmla="*/ 6367 h 9262"/>
                <a:gd name="T86" fmla="*/ 6579 w 9261"/>
                <a:gd name="T87" fmla="*/ 6686 h 9262"/>
                <a:gd name="T88" fmla="*/ 6897 w 9261"/>
                <a:gd name="T89" fmla="*/ 6792 h 9262"/>
                <a:gd name="T90" fmla="*/ 6897 w 9261"/>
                <a:gd name="T91" fmla="*/ 6792 h 9262"/>
                <a:gd name="T92" fmla="*/ 7004 w 9261"/>
                <a:gd name="T93" fmla="*/ 7110 h 9262"/>
                <a:gd name="T94" fmla="*/ 7322 w 9261"/>
                <a:gd name="T95" fmla="*/ 7322 h 9262"/>
                <a:gd name="T96" fmla="*/ 7534 w 9261"/>
                <a:gd name="T97" fmla="*/ 7428 h 9262"/>
                <a:gd name="T98" fmla="*/ 7428 w 9261"/>
                <a:gd name="T99" fmla="*/ 7428 h 9262"/>
                <a:gd name="T100" fmla="*/ 7640 w 9261"/>
                <a:gd name="T101" fmla="*/ 7747 h 9262"/>
                <a:gd name="T102" fmla="*/ 7959 w 9261"/>
                <a:gd name="T103" fmla="*/ 7853 h 9262"/>
                <a:gd name="T104" fmla="*/ 7959 w 9261"/>
                <a:gd name="T105" fmla="*/ 7853 h 9262"/>
                <a:gd name="T106" fmla="*/ 8065 w 9261"/>
                <a:gd name="T107" fmla="*/ 8171 h 9262"/>
                <a:gd name="T108" fmla="*/ 8383 w 9261"/>
                <a:gd name="T109" fmla="*/ 8384 h 9262"/>
                <a:gd name="T110" fmla="*/ 8595 w 9261"/>
                <a:gd name="T111" fmla="*/ 8490 h 9262"/>
                <a:gd name="T112" fmla="*/ 8489 w 9261"/>
                <a:gd name="T113" fmla="*/ 8490 h 9262"/>
                <a:gd name="T114" fmla="*/ 8702 w 9261"/>
                <a:gd name="T115" fmla="*/ 8808 h 9262"/>
                <a:gd name="T116" fmla="*/ 9020 w 9261"/>
                <a:gd name="T117" fmla="*/ 8914 h 9262"/>
                <a:gd name="T118" fmla="*/ 9020 w 9261"/>
                <a:gd name="T119" fmla="*/ 8914 h 9262"/>
                <a:gd name="T120" fmla="*/ 9126 w 9261"/>
                <a:gd name="T121" fmla="*/ 9232 h 9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61" h="9262">
                  <a:moveTo>
                    <a:pt x="106" y="0"/>
                  </a:moveTo>
                  <a:lnTo>
                    <a:pt x="106" y="0"/>
                  </a:lnTo>
                  <a:cubicBezTo>
                    <a:pt x="135" y="30"/>
                    <a:pt x="135" y="77"/>
                    <a:pt x="106" y="106"/>
                  </a:cubicBezTo>
                  <a:cubicBezTo>
                    <a:pt x="77" y="136"/>
                    <a:pt x="29" y="136"/>
                    <a:pt x="0" y="106"/>
                  </a:cubicBezTo>
                  <a:lnTo>
                    <a:pt x="0" y="106"/>
                  </a:lnTo>
                  <a:lnTo>
                    <a:pt x="106" y="0"/>
                  </a:lnTo>
                  <a:close/>
                  <a:moveTo>
                    <a:pt x="318" y="212"/>
                  </a:moveTo>
                  <a:lnTo>
                    <a:pt x="318" y="212"/>
                  </a:lnTo>
                  <a:cubicBezTo>
                    <a:pt x="347" y="242"/>
                    <a:pt x="347" y="289"/>
                    <a:pt x="318" y="319"/>
                  </a:cubicBezTo>
                  <a:cubicBezTo>
                    <a:pt x="289" y="348"/>
                    <a:pt x="241" y="348"/>
                    <a:pt x="212" y="319"/>
                  </a:cubicBezTo>
                  <a:lnTo>
                    <a:pt x="212" y="318"/>
                  </a:lnTo>
                  <a:cubicBezTo>
                    <a:pt x="183" y="289"/>
                    <a:pt x="183" y="242"/>
                    <a:pt x="212" y="212"/>
                  </a:cubicBezTo>
                  <a:cubicBezTo>
                    <a:pt x="241" y="183"/>
                    <a:pt x="289" y="183"/>
                    <a:pt x="318" y="212"/>
                  </a:cubicBezTo>
                  <a:close/>
                  <a:moveTo>
                    <a:pt x="530" y="425"/>
                  </a:moveTo>
                  <a:lnTo>
                    <a:pt x="530" y="425"/>
                  </a:lnTo>
                  <a:cubicBezTo>
                    <a:pt x="560" y="454"/>
                    <a:pt x="560" y="501"/>
                    <a:pt x="530" y="531"/>
                  </a:cubicBezTo>
                  <a:cubicBezTo>
                    <a:pt x="501" y="560"/>
                    <a:pt x="454" y="560"/>
                    <a:pt x="424" y="531"/>
                  </a:cubicBezTo>
                  <a:lnTo>
                    <a:pt x="424" y="531"/>
                  </a:lnTo>
                  <a:cubicBezTo>
                    <a:pt x="395" y="501"/>
                    <a:pt x="395" y="454"/>
                    <a:pt x="424" y="425"/>
                  </a:cubicBezTo>
                  <a:cubicBezTo>
                    <a:pt x="453" y="395"/>
                    <a:pt x="501" y="395"/>
                    <a:pt x="530" y="425"/>
                  </a:cubicBezTo>
                  <a:close/>
                  <a:moveTo>
                    <a:pt x="742" y="637"/>
                  </a:moveTo>
                  <a:lnTo>
                    <a:pt x="743" y="637"/>
                  </a:lnTo>
                  <a:cubicBezTo>
                    <a:pt x="772" y="666"/>
                    <a:pt x="772" y="714"/>
                    <a:pt x="743" y="743"/>
                  </a:cubicBezTo>
                  <a:cubicBezTo>
                    <a:pt x="713" y="772"/>
                    <a:pt x="666" y="772"/>
                    <a:pt x="636" y="743"/>
                  </a:cubicBezTo>
                  <a:lnTo>
                    <a:pt x="636" y="743"/>
                  </a:lnTo>
                  <a:cubicBezTo>
                    <a:pt x="607" y="714"/>
                    <a:pt x="607" y="666"/>
                    <a:pt x="636" y="637"/>
                  </a:cubicBezTo>
                  <a:cubicBezTo>
                    <a:pt x="666" y="608"/>
                    <a:pt x="713" y="608"/>
                    <a:pt x="742" y="637"/>
                  </a:cubicBezTo>
                  <a:close/>
                  <a:moveTo>
                    <a:pt x="955" y="849"/>
                  </a:moveTo>
                  <a:lnTo>
                    <a:pt x="955" y="849"/>
                  </a:lnTo>
                  <a:cubicBezTo>
                    <a:pt x="984" y="878"/>
                    <a:pt x="984" y="926"/>
                    <a:pt x="955" y="955"/>
                  </a:cubicBezTo>
                  <a:cubicBezTo>
                    <a:pt x="925" y="985"/>
                    <a:pt x="878" y="985"/>
                    <a:pt x="849" y="955"/>
                  </a:cubicBezTo>
                  <a:lnTo>
                    <a:pt x="849" y="955"/>
                  </a:lnTo>
                  <a:cubicBezTo>
                    <a:pt x="819" y="926"/>
                    <a:pt x="819" y="878"/>
                    <a:pt x="849" y="849"/>
                  </a:cubicBezTo>
                  <a:cubicBezTo>
                    <a:pt x="878" y="820"/>
                    <a:pt x="925" y="820"/>
                    <a:pt x="955" y="849"/>
                  </a:cubicBezTo>
                  <a:close/>
                  <a:moveTo>
                    <a:pt x="1167" y="1061"/>
                  </a:moveTo>
                  <a:lnTo>
                    <a:pt x="1167" y="1061"/>
                  </a:lnTo>
                  <a:cubicBezTo>
                    <a:pt x="1196" y="1091"/>
                    <a:pt x="1196" y="1138"/>
                    <a:pt x="1167" y="1167"/>
                  </a:cubicBezTo>
                  <a:cubicBezTo>
                    <a:pt x="1138" y="1197"/>
                    <a:pt x="1090" y="1197"/>
                    <a:pt x="1061" y="1167"/>
                  </a:cubicBezTo>
                  <a:lnTo>
                    <a:pt x="1061" y="1167"/>
                  </a:lnTo>
                  <a:cubicBezTo>
                    <a:pt x="1032" y="1138"/>
                    <a:pt x="1032" y="1091"/>
                    <a:pt x="1061" y="1061"/>
                  </a:cubicBezTo>
                  <a:cubicBezTo>
                    <a:pt x="1090" y="1032"/>
                    <a:pt x="1138" y="1032"/>
                    <a:pt x="1167" y="1061"/>
                  </a:cubicBezTo>
                  <a:close/>
                  <a:moveTo>
                    <a:pt x="1379" y="1274"/>
                  </a:moveTo>
                  <a:lnTo>
                    <a:pt x="1379" y="1274"/>
                  </a:lnTo>
                  <a:cubicBezTo>
                    <a:pt x="1409" y="1303"/>
                    <a:pt x="1409" y="1350"/>
                    <a:pt x="1379" y="1380"/>
                  </a:cubicBezTo>
                  <a:cubicBezTo>
                    <a:pt x="1350" y="1409"/>
                    <a:pt x="1302" y="1409"/>
                    <a:pt x="1273" y="1380"/>
                  </a:cubicBezTo>
                  <a:lnTo>
                    <a:pt x="1273" y="1380"/>
                  </a:lnTo>
                  <a:cubicBezTo>
                    <a:pt x="1244" y="1350"/>
                    <a:pt x="1244" y="1303"/>
                    <a:pt x="1273" y="1274"/>
                  </a:cubicBezTo>
                  <a:cubicBezTo>
                    <a:pt x="1302" y="1244"/>
                    <a:pt x="1350" y="1244"/>
                    <a:pt x="1379" y="1274"/>
                  </a:cubicBezTo>
                  <a:close/>
                  <a:moveTo>
                    <a:pt x="1591" y="1486"/>
                  </a:moveTo>
                  <a:lnTo>
                    <a:pt x="1591" y="1486"/>
                  </a:lnTo>
                  <a:cubicBezTo>
                    <a:pt x="1621" y="1515"/>
                    <a:pt x="1621" y="1563"/>
                    <a:pt x="1591" y="1592"/>
                  </a:cubicBezTo>
                  <a:cubicBezTo>
                    <a:pt x="1562" y="1621"/>
                    <a:pt x="1515" y="1621"/>
                    <a:pt x="1485" y="1592"/>
                  </a:cubicBezTo>
                  <a:lnTo>
                    <a:pt x="1485" y="1592"/>
                  </a:lnTo>
                  <a:cubicBezTo>
                    <a:pt x="1456" y="1563"/>
                    <a:pt x="1456" y="1515"/>
                    <a:pt x="1485" y="1486"/>
                  </a:cubicBezTo>
                  <a:cubicBezTo>
                    <a:pt x="1515" y="1456"/>
                    <a:pt x="1562" y="1456"/>
                    <a:pt x="1591" y="1486"/>
                  </a:cubicBezTo>
                  <a:close/>
                  <a:moveTo>
                    <a:pt x="1804" y="1698"/>
                  </a:moveTo>
                  <a:lnTo>
                    <a:pt x="1804" y="1698"/>
                  </a:lnTo>
                  <a:cubicBezTo>
                    <a:pt x="1833" y="1727"/>
                    <a:pt x="1833" y="1775"/>
                    <a:pt x="1804" y="1804"/>
                  </a:cubicBezTo>
                  <a:cubicBezTo>
                    <a:pt x="1774" y="1833"/>
                    <a:pt x="1727" y="1833"/>
                    <a:pt x="1698" y="1804"/>
                  </a:cubicBezTo>
                  <a:lnTo>
                    <a:pt x="1698" y="1804"/>
                  </a:lnTo>
                  <a:cubicBezTo>
                    <a:pt x="1668" y="1775"/>
                    <a:pt x="1668" y="1727"/>
                    <a:pt x="1698" y="1698"/>
                  </a:cubicBezTo>
                  <a:cubicBezTo>
                    <a:pt x="1727" y="1669"/>
                    <a:pt x="1774" y="1669"/>
                    <a:pt x="1804" y="1698"/>
                  </a:cubicBezTo>
                  <a:close/>
                  <a:moveTo>
                    <a:pt x="2016" y="1910"/>
                  </a:moveTo>
                  <a:lnTo>
                    <a:pt x="2016" y="1910"/>
                  </a:lnTo>
                  <a:cubicBezTo>
                    <a:pt x="2045" y="1940"/>
                    <a:pt x="2045" y="1987"/>
                    <a:pt x="2016" y="2016"/>
                  </a:cubicBezTo>
                  <a:cubicBezTo>
                    <a:pt x="1987" y="2046"/>
                    <a:pt x="1939" y="2046"/>
                    <a:pt x="1910" y="2016"/>
                  </a:cubicBezTo>
                  <a:lnTo>
                    <a:pt x="1910" y="2016"/>
                  </a:lnTo>
                  <a:cubicBezTo>
                    <a:pt x="1881" y="1987"/>
                    <a:pt x="1881" y="1940"/>
                    <a:pt x="1910" y="1910"/>
                  </a:cubicBezTo>
                  <a:cubicBezTo>
                    <a:pt x="1939" y="1881"/>
                    <a:pt x="1987" y="1881"/>
                    <a:pt x="2016" y="1910"/>
                  </a:cubicBezTo>
                  <a:close/>
                  <a:moveTo>
                    <a:pt x="2228" y="2122"/>
                  </a:moveTo>
                  <a:lnTo>
                    <a:pt x="2228" y="2123"/>
                  </a:lnTo>
                  <a:cubicBezTo>
                    <a:pt x="2257" y="2152"/>
                    <a:pt x="2257" y="2199"/>
                    <a:pt x="2228" y="2229"/>
                  </a:cubicBezTo>
                  <a:cubicBezTo>
                    <a:pt x="2199" y="2258"/>
                    <a:pt x="2151" y="2258"/>
                    <a:pt x="2122" y="2229"/>
                  </a:cubicBezTo>
                  <a:lnTo>
                    <a:pt x="2122" y="2229"/>
                  </a:lnTo>
                  <a:cubicBezTo>
                    <a:pt x="2093" y="2199"/>
                    <a:pt x="2093" y="2152"/>
                    <a:pt x="2122" y="2122"/>
                  </a:cubicBezTo>
                  <a:cubicBezTo>
                    <a:pt x="2151" y="2093"/>
                    <a:pt x="2199" y="2093"/>
                    <a:pt x="2228" y="2122"/>
                  </a:cubicBezTo>
                  <a:close/>
                  <a:moveTo>
                    <a:pt x="2440" y="2335"/>
                  </a:moveTo>
                  <a:lnTo>
                    <a:pt x="2440" y="2335"/>
                  </a:lnTo>
                  <a:cubicBezTo>
                    <a:pt x="2470" y="2364"/>
                    <a:pt x="2470" y="2412"/>
                    <a:pt x="2440" y="2441"/>
                  </a:cubicBezTo>
                  <a:cubicBezTo>
                    <a:pt x="2411" y="2470"/>
                    <a:pt x="2364" y="2470"/>
                    <a:pt x="2334" y="2441"/>
                  </a:cubicBezTo>
                  <a:lnTo>
                    <a:pt x="2334" y="2441"/>
                  </a:lnTo>
                  <a:cubicBezTo>
                    <a:pt x="2305" y="2411"/>
                    <a:pt x="2305" y="2364"/>
                    <a:pt x="2334" y="2335"/>
                  </a:cubicBezTo>
                  <a:cubicBezTo>
                    <a:pt x="2364" y="2305"/>
                    <a:pt x="2411" y="2305"/>
                    <a:pt x="2440" y="2335"/>
                  </a:cubicBezTo>
                  <a:close/>
                  <a:moveTo>
                    <a:pt x="2653" y="2547"/>
                  </a:moveTo>
                  <a:lnTo>
                    <a:pt x="2653" y="2547"/>
                  </a:lnTo>
                  <a:cubicBezTo>
                    <a:pt x="2682" y="2576"/>
                    <a:pt x="2682" y="2624"/>
                    <a:pt x="2653" y="2653"/>
                  </a:cubicBezTo>
                  <a:cubicBezTo>
                    <a:pt x="2623" y="2682"/>
                    <a:pt x="2576" y="2682"/>
                    <a:pt x="2547" y="2653"/>
                  </a:cubicBezTo>
                  <a:lnTo>
                    <a:pt x="2547" y="2653"/>
                  </a:lnTo>
                  <a:cubicBezTo>
                    <a:pt x="2517" y="2624"/>
                    <a:pt x="2517" y="2576"/>
                    <a:pt x="2547" y="2547"/>
                  </a:cubicBezTo>
                  <a:cubicBezTo>
                    <a:pt x="2576" y="2518"/>
                    <a:pt x="2623" y="2518"/>
                    <a:pt x="2653" y="2547"/>
                  </a:cubicBezTo>
                  <a:close/>
                  <a:moveTo>
                    <a:pt x="2865" y="2759"/>
                  </a:moveTo>
                  <a:lnTo>
                    <a:pt x="2865" y="2759"/>
                  </a:lnTo>
                  <a:cubicBezTo>
                    <a:pt x="2894" y="2789"/>
                    <a:pt x="2894" y="2836"/>
                    <a:pt x="2865" y="2865"/>
                  </a:cubicBezTo>
                  <a:cubicBezTo>
                    <a:pt x="2836" y="2895"/>
                    <a:pt x="2788" y="2895"/>
                    <a:pt x="2759" y="2865"/>
                  </a:cubicBezTo>
                  <a:lnTo>
                    <a:pt x="2759" y="2865"/>
                  </a:lnTo>
                  <a:cubicBezTo>
                    <a:pt x="2729" y="2836"/>
                    <a:pt x="2729" y="2788"/>
                    <a:pt x="2759" y="2759"/>
                  </a:cubicBezTo>
                  <a:cubicBezTo>
                    <a:pt x="2788" y="2730"/>
                    <a:pt x="2836" y="2730"/>
                    <a:pt x="2865" y="2759"/>
                  </a:cubicBezTo>
                  <a:close/>
                  <a:moveTo>
                    <a:pt x="3077" y="2971"/>
                  </a:moveTo>
                  <a:lnTo>
                    <a:pt x="3077" y="2972"/>
                  </a:lnTo>
                  <a:cubicBezTo>
                    <a:pt x="3106" y="3001"/>
                    <a:pt x="3106" y="3048"/>
                    <a:pt x="3077" y="3078"/>
                  </a:cubicBezTo>
                  <a:cubicBezTo>
                    <a:pt x="3048" y="3107"/>
                    <a:pt x="3000" y="3107"/>
                    <a:pt x="2971" y="3078"/>
                  </a:cubicBezTo>
                  <a:lnTo>
                    <a:pt x="2971" y="3077"/>
                  </a:lnTo>
                  <a:cubicBezTo>
                    <a:pt x="2942" y="3048"/>
                    <a:pt x="2942" y="3001"/>
                    <a:pt x="2971" y="2971"/>
                  </a:cubicBezTo>
                  <a:cubicBezTo>
                    <a:pt x="3000" y="2942"/>
                    <a:pt x="3048" y="2942"/>
                    <a:pt x="3077" y="2971"/>
                  </a:cubicBezTo>
                  <a:close/>
                  <a:moveTo>
                    <a:pt x="3289" y="3184"/>
                  </a:moveTo>
                  <a:lnTo>
                    <a:pt x="3289" y="3184"/>
                  </a:lnTo>
                  <a:cubicBezTo>
                    <a:pt x="3319" y="3213"/>
                    <a:pt x="3319" y="3261"/>
                    <a:pt x="3289" y="3290"/>
                  </a:cubicBezTo>
                  <a:cubicBezTo>
                    <a:pt x="3260" y="3319"/>
                    <a:pt x="3213" y="3319"/>
                    <a:pt x="3183" y="3290"/>
                  </a:cubicBezTo>
                  <a:lnTo>
                    <a:pt x="3183" y="3290"/>
                  </a:lnTo>
                  <a:cubicBezTo>
                    <a:pt x="3154" y="3260"/>
                    <a:pt x="3154" y="3213"/>
                    <a:pt x="3183" y="3184"/>
                  </a:cubicBezTo>
                  <a:cubicBezTo>
                    <a:pt x="3213" y="3154"/>
                    <a:pt x="3260" y="3154"/>
                    <a:pt x="3289" y="3184"/>
                  </a:cubicBezTo>
                  <a:close/>
                  <a:moveTo>
                    <a:pt x="3502" y="3396"/>
                  </a:moveTo>
                  <a:lnTo>
                    <a:pt x="3502" y="3396"/>
                  </a:lnTo>
                  <a:cubicBezTo>
                    <a:pt x="3531" y="3425"/>
                    <a:pt x="3531" y="3473"/>
                    <a:pt x="3502" y="3502"/>
                  </a:cubicBezTo>
                  <a:cubicBezTo>
                    <a:pt x="3472" y="3531"/>
                    <a:pt x="3425" y="3531"/>
                    <a:pt x="3396" y="3502"/>
                  </a:cubicBezTo>
                  <a:lnTo>
                    <a:pt x="3395" y="3502"/>
                  </a:lnTo>
                  <a:cubicBezTo>
                    <a:pt x="3366" y="3473"/>
                    <a:pt x="3366" y="3425"/>
                    <a:pt x="3395" y="3396"/>
                  </a:cubicBezTo>
                  <a:cubicBezTo>
                    <a:pt x="3425" y="3367"/>
                    <a:pt x="3472" y="3367"/>
                    <a:pt x="3502" y="3396"/>
                  </a:cubicBezTo>
                  <a:close/>
                  <a:moveTo>
                    <a:pt x="3714" y="3608"/>
                  </a:moveTo>
                  <a:lnTo>
                    <a:pt x="3714" y="3608"/>
                  </a:lnTo>
                  <a:cubicBezTo>
                    <a:pt x="3743" y="3638"/>
                    <a:pt x="3743" y="3685"/>
                    <a:pt x="3714" y="3714"/>
                  </a:cubicBezTo>
                  <a:cubicBezTo>
                    <a:pt x="3685" y="3744"/>
                    <a:pt x="3637" y="3744"/>
                    <a:pt x="3608" y="3714"/>
                  </a:cubicBezTo>
                  <a:lnTo>
                    <a:pt x="3608" y="3714"/>
                  </a:lnTo>
                  <a:cubicBezTo>
                    <a:pt x="3578" y="3685"/>
                    <a:pt x="3578" y="3637"/>
                    <a:pt x="3608" y="3608"/>
                  </a:cubicBezTo>
                  <a:cubicBezTo>
                    <a:pt x="3637" y="3579"/>
                    <a:pt x="3684" y="3579"/>
                    <a:pt x="3714" y="3608"/>
                  </a:cubicBezTo>
                  <a:close/>
                  <a:moveTo>
                    <a:pt x="3926" y="3820"/>
                  </a:moveTo>
                  <a:lnTo>
                    <a:pt x="3926" y="3820"/>
                  </a:lnTo>
                  <a:cubicBezTo>
                    <a:pt x="3955" y="3850"/>
                    <a:pt x="3955" y="3897"/>
                    <a:pt x="3926" y="3927"/>
                  </a:cubicBezTo>
                  <a:cubicBezTo>
                    <a:pt x="3897" y="3956"/>
                    <a:pt x="3849" y="3956"/>
                    <a:pt x="3820" y="3927"/>
                  </a:cubicBezTo>
                  <a:lnTo>
                    <a:pt x="3820" y="3926"/>
                  </a:lnTo>
                  <a:cubicBezTo>
                    <a:pt x="3791" y="3897"/>
                    <a:pt x="3791" y="3850"/>
                    <a:pt x="3820" y="3820"/>
                  </a:cubicBezTo>
                  <a:cubicBezTo>
                    <a:pt x="3849" y="3791"/>
                    <a:pt x="3897" y="3791"/>
                    <a:pt x="3926" y="3820"/>
                  </a:cubicBezTo>
                  <a:close/>
                  <a:moveTo>
                    <a:pt x="4138" y="4033"/>
                  </a:moveTo>
                  <a:lnTo>
                    <a:pt x="4138" y="4033"/>
                  </a:lnTo>
                  <a:cubicBezTo>
                    <a:pt x="4168" y="4062"/>
                    <a:pt x="4168" y="4109"/>
                    <a:pt x="4138" y="4139"/>
                  </a:cubicBezTo>
                  <a:cubicBezTo>
                    <a:pt x="4109" y="4168"/>
                    <a:pt x="4062" y="4168"/>
                    <a:pt x="4032" y="4139"/>
                  </a:cubicBezTo>
                  <a:lnTo>
                    <a:pt x="4032" y="4139"/>
                  </a:lnTo>
                  <a:cubicBezTo>
                    <a:pt x="4003" y="4109"/>
                    <a:pt x="4003" y="4062"/>
                    <a:pt x="4032" y="4033"/>
                  </a:cubicBezTo>
                  <a:cubicBezTo>
                    <a:pt x="4061" y="4003"/>
                    <a:pt x="4109" y="4003"/>
                    <a:pt x="4138" y="4033"/>
                  </a:cubicBezTo>
                  <a:close/>
                  <a:moveTo>
                    <a:pt x="4350" y="4245"/>
                  </a:moveTo>
                  <a:lnTo>
                    <a:pt x="4351" y="4245"/>
                  </a:lnTo>
                  <a:cubicBezTo>
                    <a:pt x="4380" y="4274"/>
                    <a:pt x="4380" y="4322"/>
                    <a:pt x="4351" y="4351"/>
                  </a:cubicBezTo>
                  <a:cubicBezTo>
                    <a:pt x="4321" y="4380"/>
                    <a:pt x="4274" y="4380"/>
                    <a:pt x="4245" y="4351"/>
                  </a:cubicBezTo>
                  <a:lnTo>
                    <a:pt x="4244" y="4351"/>
                  </a:lnTo>
                  <a:cubicBezTo>
                    <a:pt x="4215" y="4322"/>
                    <a:pt x="4215" y="4274"/>
                    <a:pt x="4244" y="4245"/>
                  </a:cubicBezTo>
                  <a:cubicBezTo>
                    <a:pt x="4274" y="4216"/>
                    <a:pt x="4321" y="4216"/>
                    <a:pt x="4350" y="4245"/>
                  </a:cubicBezTo>
                  <a:close/>
                  <a:moveTo>
                    <a:pt x="4563" y="4457"/>
                  </a:moveTo>
                  <a:lnTo>
                    <a:pt x="4563" y="4457"/>
                  </a:lnTo>
                  <a:cubicBezTo>
                    <a:pt x="4592" y="4486"/>
                    <a:pt x="4592" y="4534"/>
                    <a:pt x="4563" y="4563"/>
                  </a:cubicBezTo>
                  <a:cubicBezTo>
                    <a:pt x="4534" y="4593"/>
                    <a:pt x="4486" y="4593"/>
                    <a:pt x="4457" y="4563"/>
                  </a:cubicBezTo>
                  <a:lnTo>
                    <a:pt x="4457" y="4563"/>
                  </a:lnTo>
                  <a:cubicBezTo>
                    <a:pt x="4427" y="4534"/>
                    <a:pt x="4427" y="4486"/>
                    <a:pt x="4457" y="4457"/>
                  </a:cubicBezTo>
                  <a:cubicBezTo>
                    <a:pt x="4486" y="4428"/>
                    <a:pt x="4533" y="4428"/>
                    <a:pt x="4563" y="4457"/>
                  </a:cubicBezTo>
                  <a:close/>
                  <a:moveTo>
                    <a:pt x="4775" y="4669"/>
                  </a:moveTo>
                  <a:lnTo>
                    <a:pt x="4775" y="4669"/>
                  </a:lnTo>
                  <a:cubicBezTo>
                    <a:pt x="4804" y="4699"/>
                    <a:pt x="4804" y="4746"/>
                    <a:pt x="4775" y="4775"/>
                  </a:cubicBezTo>
                  <a:cubicBezTo>
                    <a:pt x="4746" y="4805"/>
                    <a:pt x="4698" y="4805"/>
                    <a:pt x="4669" y="4775"/>
                  </a:cubicBezTo>
                  <a:lnTo>
                    <a:pt x="4669" y="4775"/>
                  </a:lnTo>
                  <a:cubicBezTo>
                    <a:pt x="4640" y="4746"/>
                    <a:pt x="4640" y="4699"/>
                    <a:pt x="4669" y="4669"/>
                  </a:cubicBezTo>
                  <a:cubicBezTo>
                    <a:pt x="4698" y="4640"/>
                    <a:pt x="4746" y="4640"/>
                    <a:pt x="4775" y="4669"/>
                  </a:cubicBezTo>
                  <a:close/>
                  <a:moveTo>
                    <a:pt x="4987" y="4882"/>
                  </a:moveTo>
                  <a:lnTo>
                    <a:pt x="4987" y="4882"/>
                  </a:lnTo>
                  <a:cubicBezTo>
                    <a:pt x="5017" y="4911"/>
                    <a:pt x="5017" y="4958"/>
                    <a:pt x="4987" y="4988"/>
                  </a:cubicBezTo>
                  <a:cubicBezTo>
                    <a:pt x="4958" y="5017"/>
                    <a:pt x="4911" y="5017"/>
                    <a:pt x="4881" y="4988"/>
                  </a:cubicBezTo>
                  <a:lnTo>
                    <a:pt x="4881" y="4988"/>
                  </a:lnTo>
                  <a:cubicBezTo>
                    <a:pt x="4852" y="4958"/>
                    <a:pt x="4852" y="4911"/>
                    <a:pt x="4881" y="4882"/>
                  </a:cubicBezTo>
                  <a:cubicBezTo>
                    <a:pt x="4910" y="4852"/>
                    <a:pt x="4958" y="4852"/>
                    <a:pt x="4987" y="4882"/>
                  </a:cubicBezTo>
                  <a:close/>
                  <a:moveTo>
                    <a:pt x="5199" y="5094"/>
                  </a:moveTo>
                  <a:lnTo>
                    <a:pt x="5200" y="5094"/>
                  </a:lnTo>
                  <a:cubicBezTo>
                    <a:pt x="5229" y="5123"/>
                    <a:pt x="5229" y="5171"/>
                    <a:pt x="5200" y="5200"/>
                  </a:cubicBezTo>
                  <a:cubicBezTo>
                    <a:pt x="5170" y="5229"/>
                    <a:pt x="5123" y="5229"/>
                    <a:pt x="5093" y="5200"/>
                  </a:cubicBezTo>
                  <a:lnTo>
                    <a:pt x="5093" y="5200"/>
                  </a:lnTo>
                  <a:cubicBezTo>
                    <a:pt x="5064" y="5171"/>
                    <a:pt x="5064" y="5123"/>
                    <a:pt x="5093" y="5094"/>
                  </a:cubicBezTo>
                  <a:cubicBezTo>
                    <a:pt x="5123" y="5065"/>
                    <a:pt x="5170" y="5065"/>
                    <a:pt x="5199" y="5094"/>
                  </a:cubicBezTo>
                  <a:close/>
                  <a:moveTo>
                    <a:pt x="5412" y="5306"/>
                  </a:moveTo>
                  <a:lnTo>
                    <a:pt x="5412" y="5306"/>
                  </a:lnTo>
                  <a:cubicBezTo>
                    <a:pt x="5441" y="5335"/>
                    <a:pt x="5441" y="5383"/>
                    <a:pt x="5412" y="5412"/>
                  </a:cubicBezTo>
                  <a:cubicBezTo>
                    <a:pt x="5382" y="5442"/>
                    <a:pt x="5335" y="5442"/>
                    <a:pt x="5306" y="5412"/>
                  </a:cubicBezTo>
                  <a:lnTo>
                    <a:pt x="5306" y="5412"/>
                  </a:lnTo>
                  <a:cubicBezTo>
                    <a:pt x="5276" y="5383"/>
                    <a:pt x="5276" y="5335"/>
                    <a:pt x="5306" y="5306"/>
                  </a:cubicBezTo>
                  <a:cubicBezTo>
                    <a:pt x="5335" y="5277"/>
                    <a:pt x="5382" y="5277"/>
                    <a:pt x="5412" y="5306"/>
                  </a:cubicBezTo>
                  <a:close/>
                  <a:moveTo>
                    <a:pt x="5624" y="5518"/>
                  </a:moveTo>
                  <a:lnTo>
                    <a:pt x="5624" y="5518"/>
                  </a:lnTo>
                  <a:cubicBezTo>
                    <a:pt x="5653" y="5548"/>
                    <a:pt x="5653" y="5595"/>
                    <a:pt x="5624" y="5624"/>
                  </a:cubicBezTo>
                  <a:cubicBezTo>
                    <a:pt x="5595" y="5654"/>
                    <a:pt x="5547" y="5654"/>
                    <a:pt x="5518" y="5624"/>
                  </a:cubicBezTo>
                  <a:lnTo>
                    <a:pt x="5518" y="5624"/>
                  </a:lnTo>
                  <a:cubicBezTo>
                    <a:pt x="5489" y="5595"/>
                    <a:pt x="5489" y="5548"/>
                    <a:pt x="5518" y="5518"/>
                  </a:cubicBezTo>
                  <a:cubicBezTo>
                    <a:pt x="5547" y="5489"/>
                    <a:pt x="5595" y="5489"/>
                    <a:pt x="5624" y="5518"/>
                  </a:cubicBezTo>
                  <a:close/>
                  <a:moveTo>
                    <a:pt x="5836" y="5731"/>
                  </a:moveTo>
                  <a:lnTo>
                    <a:pt x="5836" y="5731"/>
                  </a:lnTo>
                  <a:cubicBezTo>
                    <a:pt x="5866" y="5760"/>
                    <a:pt x="5866" y="5807"/>
                    <a:pt x="5836" y="5837"/>
                  </a:cubicBezTo>
                  <a:cubicBezTo>
                    <a:pt x="5807" y="5866"/>
                    <a:pt x="5759" y="5866"/>
                    <a:pt x="5730" y="5837"/>
                  </a:cubicBezTo>
                  <a:lnTo>
                    <a:pt x="5730" y="5837"/>
                  </a:lnTo>
                  <a:cubicBezTo>
                    <a:pt x="5701" y="5807"/>
                    <a:pt x="5701" y="5760"/>
                    <a:pt x="5730" y="5731"/>
                  </a:cubicBezTo>
                  <a:cubicBezTo>
                    <a:pt x="5759" y="5701"/>
                    <a:pt x="5807" y="5701"/>
                    <a:pt x="5836" y="5731"/>
                  </a:cubicBezTo>
                  <a:close/>
                  <a:moveTo>
                    <a:pt x="6048" y="5943"/>
                  </a:moveTo>
                  <a:lnTo>
                    <a:pt x="6048" y="5943"/>
                  </a:lnTo>
                  <a:cubicBezTo>
                    <a:pt x="6078" y="5972"/>
                    <a:pt x="6078" y="6020"/>
                    <a:pt x="6048" y="6049"/>
                  </a:cubicBezTo>
                  <a:cubicBezTo>
                    <a:pt x="6019" y="6078"/>
                    <a:pt x="5972" y="6078"/>
                    <a:pt x="5942" y="6049"/>
                  </a:cubicBezTo>
                  <a:lnTo>
                    <a:pt x="5942" y="6049"/>
                  </a:lnTo>
                  <a:cubicBezTo>
                    <a:pt x="5913" y="6020"/>
                    <a:pt x="5913" y="5972"/>
                    <a:pt x="5942" y="5943"/>
                  </a:cubicBezTo>
                  <a:cubicBezTo>
                    <a:pt x="5972" y="5913"/>
                    <a:pt x="6019" y="5913"/>
                    <a:pt x="6048" y="5943"/>
                  </a:cubicBezTo>
                  <a:close/>
                  <a:moveTo>
                    <a:pt x="6261" y="6155"/>
                  </a:moveTo>
                  <a:lnTo>
                    <a:pt x="6261" y="6155"/>
                  </a:lnTo>
                  <a:cubicBezTo>
                    <a:pt x="6290" y="6184"/>
                    <a:pt x="6290" y="6232"/>
                    <a:pt x="6261" y="6261"/>
                  </a:cubicBezTo>
                  <a:cubicBezTo>
                    <a:pt x="6231" y="6290"/>
                    <a:pt x="6184" y="6290"/>
                    <a:pt x="6155" y="6261"/>
                  </a:cubicBezTo>
                  <a:lnTo>
                    <a:pt x="6155" y="6261"/>
                  </a:lnTo>
                  <a:cubicBezTo>
                    <a:pt x="6125" y="6232"/>
                    <a:pt x="6125" y="6184"/>
                    <a:pt x="6155" y="6155"/>
                  </a:cubicBezTo>
                  <a:cubicBezTo>
                    <a:pt x="6184" y="6126"/>
                    <a:pt x="6231" y="6126"/>
                    <a:pt x="6261" y="6155"/>
                  </a:cubicBezTo>
                  <a:close/>
                  <a:moveTo>
                    <a:pt x="6473" y="6367"/>
                  </a:moveTo>
                  <a:lnTo>
                    <a:pt x="6473" y="6367"/>
                  </a:lnTo>
                  <a:cubicBezTo>
                    <a:pt x="6502" y="6397"/>
                    <a:pt x="6502" y="6444"/>
                    <a:pt x="6473" y="6473"/>
                  </a:cubicBezTo>
                  <a:cubicBezTo>
                    <a:pt x="6444" y="6503"/>
                    <a:pt x="6396" y="6503"/>
                    <a:pt x="6367" y="6473"/>
                  </a:cubicBezTo>
                  <a:lnTo>
                    <a:pt x="6367" y="6473"/>
                  </a:lnTo>
                  <a:cubicBezTo>
                    <a:pt x="6338" y="6444"/>
                    <a:pt x="6338" y="6397"/>
                    <a:pt x="6367" y="6367"/>
                  </a:cubicBezTo>
                  <a:cubicBezTo>
                    <a:pt x="6396" y="6338"/>
                    <a:pt x="6444" y="6338"/>
                    <a:pt x="6473" y="6367"/>
                  </a:cubicBezTo>
                  <a:close/>
                  <a:moveTo>
                    <a:pt x="6685" y="6579"/>
                  </a:moveTo>
                  <a:lnTo>
                    <a:pt x="6685" y="6580"/>
                  </a:lnTo>
                  <a:cubicBezTo>
                    <a:pt x="6714" y="6609"/>
                    <a:pt x="6714" y="6656"/>
                    <a:pt x="6685" y="6686"/>
                  </a:cubicBezTo>
                  <a:cubicBezTo>
                    <a:pt x="6656" y="6715"/>
                    <a:pt x="6608" y="6715"/>
                    <a:pt x="6579" y="6686"/>
                  </a:cubicBezTo>
                  <a:lnTo>
                    <a:pt x="6579" y="6686"/>
                  </a:lnTo>
                  <a:cubicBezTo>
                    <a:pt x="6550" y="6656"/>
                    <a:pt x="6550" y="6609"/>
                    <a:pt x="6579" y="6579"/>
                  </a:cubicBezTo>
                  <a:cubicBezTo>
                    <a:pt x="6608" y="6550"/>
                    <a:pt x="6656" y="6550"/>
                    <a:pt x="6685" y="6579"/>
                  </a:cubicBezTo>
                  <a:close/>
                  <a:moveTo>
                    <a:pt x="6897" y="6792"/>
                  </a:moveTo>
                  <a:lnTo>
                    <a:pt x="6897" y="6792"/>
                  </a:lnTo>
                  <a:cubicBezTo>
                    <a:pt x="6927" y="6821"/>
                    <a:pt x="6927" y="6869"/>
                    <a:pt x="6897" y="6898"/>
                  </a:cubicBezTo>
                  <a:cubicBezTo>
                    <a:pt x="6868" y="6927"/>
                    <a:pt x="6821" y="6927"/>
                    <a:pt x="6791" y="6898"/>
                  </a:cubicBezTo>
                  <a:lnTo>
                    <a:pt x="6791" y="6898"/>
                  </a:lnTo>
                  <a:cubicBezTo>
                    <a:pt x="6762" y="6868"/>
                    <a:pt x="6762" y="6821"/>
                    <a:pt x="6791" y="6792"/>
                  </a:cubicBezTo>
                  <a:cubicBezTo>
                    <a:pt x="6821" y="6762"/>
                    <a:pt x="6868" y="6762"/>
                    <a:pt x="6897" y="6792"/>
                  </a:cubicBezTo>
                  <a:close/>
                  <a:moveTo>
                    <a:pt x="7110" y="7004"/>
                  </a:moveTo>
                  <a:lnTo>
                    <a:pt x="7110" y="7004"/>
                  </a:lnTo>
                  <a:cubicBezTo>
                    <a:pt x="7139" y="7033"/>
                    <a:pt x="7139" y="7081"/>
                    <a:pt x="7110" y="7110"/>
                  </a:cubicBezTo>
                  <a:cubicBezTo>
                    <a:pt x="7080" y="7139"/>
                    <a:pt x="7033" y="7139"/>
                    <a:pt x="7004" y="7110"/>
                  </a:cubicBezTo>
                  <a:lnTo>
                    <a:pt x="7004" y="7110"/>
                  </a:lnTo>
                  <a:cubicBezTo>
                    <a:pt x="6974" y="7081"/>
                    <a:pt x="6974" y="7033"/>
                    <a:pt x="7004" y="7004"/>
                  </a:cubicBezTo>
                  <a:cubicBezTo>
                    <a:pt x="7033" y="6975"/>
                    <a:pt x="7080" y="6975"/>
                    <a:pt x="7110" y="7004"/>
                  </a:cubicBezTo>
                  <a:close/>
                  <a:moveTo>
                    <a:pt x="7322" y="7216"/>
                  </a:moveTo>
                  <a:lnTo>
                    <a:pt x="7322" y="7216"/>
                  </a:lnTo>
                  <a:cubicBezTo>
                    <a:pt x="7351" y="7246"/>
                    <a:pt x="7351" y="7293"/>
                    <a:pt x="7322" y="7322"/>
                  </a:cubicBezTo>
                  <a:cubicBezTo>
                    <a:pt x="7293" y="7352"/>
                    <a:pt x="7245" y="7352"/>
                    <a:pt x="7216" y="7322"/>
                  </a:cubicBezTo>
                  <a:lnTo>
                    <a:pt x="7216" y="7322"/>
                  </a:lnTo>
                  <a:cubicBezTo>
                    <a:pt x="7186" y="7293"/>
                    <a:pt x="7186" y="7245"/>
                    <a:pt x="7216" y="7216"/>
                  </a:cubicBezTo>
                  <a:cubicBezTo>
                    <a:pt x="7245" y="7187"/>
                    <a:pt x="7293" y="7187"/>
                    <a:pt x="7322" y="7216"/>
                  </a:cubicBezTo>
                  <a:close/>
                  <a:moveTo>
                    <a:pt x="7534" y="7428"/>
                  </a:moveTo>
                  <a:lnTo>
                    <a:pt x="7534" y="7429"/>
                  </a:lnTo>
                  <a:cubicBezTo>
                    <a:pt x="7563" y="7458"/>
                    <a:pt x="7563" y="7505"/>
                    <a:pt x="7534" y="7535"/>
                  </a:cubicBezTo>
                  <a:cubicBezTo>
                    <a:pt x="7505" y="7564"/>
                    <a:pt x="7457" y="7564"/>
                    <a:pt x="7428" y="7535"/>
                  </a:cubicBezTo>
                  <a:lnTo>
                    <a:pt x="7428" y="7534"/>
                  </a:lnTo>
                  <a:cubicBezTo>
                    <a:pt x="7399" y="7505"/>
                    <a:pt x="7399" y="7458"/>
                    <a:pt x="7428" y="7428"/>
                  </a:cubicBezTo>
                  <a:cubicBezTo>
                    <a:pt x="7457" y="7399"/>
                    <a:pt x="7505" y="7399"/>
                    <a:pt x="7534" y="7428"/>
                  </a:cubicBezTo>
                  <a:close/>
                  <a:moveTo>
                    <a:pt x="7746" y="7641"/>
                  </a:moveTo>
                  <a:lnTo>
                    <a:pt x="7746" y="7641"/>
                  </a:lnTo>
                  <a:cubicBezTo>
                    <a:pt x="7776" y="7670"/>
                    <a:pt x="7776" y="7718"/>
                    <a:pt x="7746" y="7747"/>
                  </a:cubicBezTo>
                  <a:cubicBezTo>
                    <a:pt x="7717" y="7776"/>
                    <a:pt x="7670" y="7776"/>
                    <a:pt x="7640" y="7747"/>
                  </a:cubicBezTo>
                  <a:lnTo>
                    <a:pt x="7640" y="7747"/>
                  </a:lnTo>
                  <a:cubicBezTo>
                    <a:pt x="7611" y="7717"/>
                    <a:pt x="7611" y="7670"/>
                    <a:pt x="7640" y="7641"/>
                  </a:cubicBezTo>
                  <a:cubicBezTo>
                    <a:pt x="7670" y="7611"/>
                    <a:pt x="7717" y="7611"/>
                    <a:pt x="7746" y="7641"/>
                  </a:cubicBezTo>
                  <a:close/>
                  <a:moveTo>
                    <a:pt x="7959" y="7853"/>
                  </a:moveTo>
                  <a:lnTo>
                    <a:pt x="7959" y="7853"/>
                  </a:lnTo>
                  <a:cubicBezTo>
                    <a:pt x="7988" y="7882"/>
                    <a:pt x="7988" y="7930"/>
                    <a:pt x="7959" y="7959"/>
                  </a:cubicBezTo>
                  <a:cubicBezTo>
                    <a:pt x="7929" y="7988"/>
                    <a:pt x="7882" y="7988"/>
                    <a:pt x="7853" y="7959"/>
                  </a:cubicBezTo>
                  <a:lnTo>
                    <a:pt x="7852" y="7959"/>
                  </a:lnTo>
                  <a:cubicBezTo>
                    <a:pt x="7823" y="7930"/>
                    <a:pt x="7823" y="7882"/>
                    <a:pt x="7852" y="7853"/>
                  </a:cubicBezTo>
                  <a:cubicBezTo>
                    <a:pt x="7882" y="7824"/>
                    <a:pt x="7929" y="7824"/>
                    <a:pt x="7959" y="7853"/>
                  </a:cubicBezTo>
                  <a:close/>
                  <a:moveTo>
                    <a:pt x="8171" y="8065"/>
                  </a:moveTo>
                  <a:lnTo>
                    <a:pt x="8171" y="8065"/>
                  </a:lnTo>
                  <a:cubicBezTo>
                    <a:pt x="8200" y="8095"/>
                    <a:pt x="8200" y="8142"/>
                    <a:pt x="8171" y="8171"/>
                  </a:cubicBezTo>
                  <a:cubicBezTo>
                    <a:pt x="8142" y="8201"/>
                    <a:pt x="8094" y="8201"/>
                    <a:pt x="8065" y="8171"/>
                  </a:cubicBezTo>
                  <a:lnTo>
                    <a:pt x="8065" y="8171"/>
                  </a:lnTo>
                  <a:cubicBezTo>
                    <a:pt x="8035" y="8142"/>
                    <a:pt x="8035" y="8094"/>
                    <a:pt x="8065" y="8065"/>
                  </a:cubicBezTo>
                  <a:cubicBezTo>
                    <a:pt x="8094" y="8036"/>
                    <a:pt x="8141" y="8036"/>
                    <a:pt x="8171" y="8065"/>
                  </a:cubicBezTo>
                  <a:close/>
                  <a:moveTo>
                    <a:pt x="8383" y="8277"/>
                  </a:moveTo>
                  <a:lnTo>
                    <a:pt x="8383" y="8277"/>
                  </a:lnTo>
                  <a:cubicBezTo>
                    <a:pt x="8412" y="8307"/>
                    <a:pt x="8412" y="8354"/>
                    <a:pt x="8383" y="8384"/>
                  </a:cubicBezTo>
                  <a:cubicBezTo>
                    <a:pt x="8354" y="8413"/>
                    <a:pt x="8306" y="8413"/>
                    <a:pt x="8277" y="8384"/>
                  </a:cubicBezTo>
                  <a:lnTo>
                    <a:pt x="8277" y="8383"/>
                  </a:lnTo>
                  <a:cubicBezTo>
                    <a:pt x="8248" y="8354"/>
                    <a:pt x="8248" y="8307"/>
                    <a:pt x="8277" y="8277"/>
                  </a:cubicBezTo>
                  <a:cubicBezTo>
                    <a:pt x="8306" y="8248"/>
                    <a:pt x="8354" y="8248"/>
                    <a:pt x="8383" y="8277"/>
                  </a:cubicBezTo>
                  <a:close/>
                  <a:moveTo>
                    <a:pt x="8595" y="8490"/>
                  </a:moveTo>
                  <a:lnTo>
                    <a:pt x="8595" y="8490"/>
                  </a:lnTo>
                  <a:cubicBezTo>
                    <a:pt x="8625" y="8519"/>
                    <a:pt x="8625" y="8567"/>
                    <a:pt x="8595" y="8596"/>
                  </a:cubicBezTo>
                  <a:cubicBezTo>
                    <a:pt x="8566" y="8625"/>
                    <a:pt x="8519" y="8625"/>
                    <a:pt x="8489" y="8596"/>
                  </a:cubicBezTo>
                  <a:lnTo>
                    <a:pt x="8489" y="8596"/>
                  </a:lnTo>
                  <a:cubicBezTo>
                    <a:pt x="8460" y="8566"/>
                    <a:pt x="8460" y="8519"/>
                    <a:pt x="8489" y="8490"/>
                  </a:cubicBezTo>
                  <a:cubicBezTo>
                    <a:pt x="8518" y="8460"/>
                    <a:pt x="8566" y="8460"/>
                    <a:pt x="8595" y="8490"/>
                  </a:cubicBezTo>
                  <a:close/>
                  <a:moveTo>
                    <a:pt x="8807" y="8702"/>
                  </a:moveTo>
                  <a:lnTo>
                    <a:pt x="8808" y="8702"/>
                  </a:lnTo>
                  <a:cubicBezTo>
                    <a:pt x="8837" y="8731"/>
                    <a:pt x="8837" y="8779"/>
                    <a:pt x="8808" y="8808"/>
                  </a:cubicBezTo>
                  <a:cubicBezTo>
                    <a:pt x="8778" y="8837"/>
                    <a:pt x="8731" y="8837"/>
                    <a:pt x="8702" y="8808"/>
                  </a:cubicBezTo>
                  <a:lnTo>
                    <a:pt x="8701" y="8808"/>
                  </a:lnTo>
                  <a:cubicBezTo>
                    <a:pt x="8672" y="8779"/>
                    <a:pt x="8672" y="8731"/>
                    <a:pt x="8701" y="8702"/>
                  </a:cubicBezTo>
                  <a:cubicBezTo>
                    <a:pt x="8731" y="8673"/>
                    <a:pt x="8778" y="8673"/>
                    <a:pt x="8807" y="8702"/>
                  </a:cubicBezTo>
                  <a:close/>
                  <a:moveTo>
                    <a:pt x="9020" y="8914"/>
                  </a:moveTo>
                  <a:lnTo>
                    <a:pt x="9020" y="8914"/>
                  </a:lnTo>
                  <a:cubicBezTo>
                    <a:pt x="9049" y="8944"/>
                    <a:pt x="9049" y="8991"/>
                    <a:pt x="9020" y="9020"/>
                  </a:cubicBezTo>
                  <a:cubicBezTo>
                    <a:pt x="8991" y="9050"/>
                    <a:pt x="8943" y="9050"/>
                    <a:pt x="8914" y="9020"/>
                  </a:cubicBezTo>
                  <a:lnTo>
                    <a:pt x="8914" y="9020"/>
                  </a:lnTo>
                  <a:cubicBezTo>
                    <a:pt x="8884" y="8991"/>
                    <a:pt x="8884" y="8943"/>
                    <a:pt x="8914" y="8914"/>
                  </a:cubicBezTo>
                  <a:cubicBezTo>
                    <a:pt x="8943" y="8885"/>
                    <a:pt x="8990" y="8885"/>
                    <a:pt x="9020" y="8914"/>
                  </a:cubicBezTo>
                  <a:close/>
                  <a:moveTo>
                    <a:pt x="9232" y="9126"/>
                  </a:moveTo>
                  <a:lnTo>
                    <a:pt x="9232" y="9126"/>
                  </a:lnTo>
                  <a:cubicBezTo>
                    <a:pt x="9261" y="9156"/>
                    <a:pt x="9261" y="9203"/>
                    <a:pt x="9232" y="9233"/>
                  </a:cubicBezTo>
                  <a:cubicBezTo>
                    <a:pt x="9203" y="9262"/>
                    <a:pt x="9155" y="9262"/>
                    <a:pt x="9126" y="9233"/>
                  </a:cubicBezTo>
                  <a:lnTo>
                    <a:pt x="9126" y="9232"/>
                  </a:lnTo>
                  <a:cubicBezTo>
                    <a:pt x="9097" y="9203"/>
                    <a:pt x="9097" y="9156"/>
                    <a:pt x="9126" y="9126"/>
                  </a:cubicBezTo>
                  <a:cubicBezTo>
                    <a:pt x="9155" y="9097"/>
                    <a:pt x="9203" y="9097"/>
                    <a:pt x="9232" y="9126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154" name="Group 25"/>
            <p:cNvGrpSpPr>
              <a:grpSpLocks/>
            </p:cNvGrpSpPr>
            <p:nvPr/>
          </p:nvGrpSpPr>
          <p:grpSpPr bwMode="auto">
            <a:xfrm>
              <a:off x="7991926" y="713714"/>
              <a:ext cx="66813" cy="66813"/>
              <a:chOff x="4617" y="727"/>
              <a:chExt cx="51" cy="51"/>
            </a:xfrm>
          </p:grpSpPr>
          <p:sp>
            <p:nvSpPr>
              <p:cNvPr id="169" name="Oval 23"/>
              <p:cNvSpPr>
                <a:spLocks noChangeArrowheads="1"/>
              </p:cNvSpPr>
              <p:nvPr/>
            </p:nvSpPr>
            <p:spPr bwMode="auto">
              <a:xfrm>
                <a:off x="4617" y="727"/>
                <a:ext cx="5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70" name="Oval 24"/>
              <p:cNvSpPr>
                <a:spLocks noChangeArrowheads="1"/>
              </p:cNvSpPr>
              <p:nvPr/>
            </p:nvSpPr>
            <p:spPr bwMode="auto">
              <a:xfrm>
                <a:off x="4617" y="727"/>
                <a:ext cx="51" cy="51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155" name="Group 28"/>
            <p:cNvGrpSpPr>
              <a:grpSpLocks/>
            </p:cNvGrpSpPr>
            <p:nvPr/>
          </p:nvGrpSpPr>
          <p:grpSpPr bwMode="auto">
            <a:xfrm>
              <a:off x="6321607" y="2765258"/>
              <a:ext cx="66813" cy="66813"/>
              <a:chOff x="3342" y="2293"/>
              <a:chExt cx="51" cy="51"/>
            </a:xfrm>
          </p:grpSpPr>
          <p:sp>
            <p:nvSpPr>
              <p:cNvPr id="167" name="Oval 26"/>
              <p:cNvSpPr>
                <a:spLocks noChangeArrowheads="1"/>
              </p:cNvSpPr>
              <p:nvPr/>
            </p:nvSpPr>
            <p:spPr bwMode="auto">
              <a:xfrm>
                <a:off x="3342" y="2293"/>
                <a:ext cx="5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8" name="Oval 27"/>
              <p:cNvSpPr>
                <a:spLocks noChangeArrowheads="1"/>
              </p:cNvSpPr>
              <p:nvPr/>
            </p:nvSpPr>
            <p:spPr bwMode="auto">
              <a:xfrm>
                <a:off x="3342" y="2293"/>
                <a:ext cx="51" cy="51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156" name="Group 32"/>
            <p:cNvGrpSpPr>
              <a:grpSpLocks/>
            </p:cNvGrpSpPr>
            <p:nvPr/>
          </p:nvGrpSpPr>
          <p:grpSpPr bwMode="auto">
            <a:xfrm>
              <a:off x="5821168" y="866991"/>
              <a:ext cx="581665" cy="406117"/>
              <a:chOff x="2960" y="844"/>
              <a:chExt cx="444" cy="310"/>
            </a:xfrm>
          </p:grpSpPr>
          <p:sp>
            <p:nvSpPr>
              <p:cNvPr id="164" name="Oval 29"/>
              <p:cNvSpPr>
                <a:spLocks noChangeArrowheads="1"/>
              </p:cNvSpPr>
              <p:nvPr/>
            </p:nvSpPr>
            <p:spPr bwMode="auto">
              <a:xfrm>
                <a:off x="2960" y="1018"/>
                <a:ext cx="50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5" name="Oval 30"/>
              <p:cNvSpPr>
                <a:spLocks noChangeArrowheads="1"/>
              </p:cNvSpPr>
              <p:nvPr/>
            </p:nvSpPr>
            <p:spPr bwMode="auto">
              <a:xfrm>
                <a:off x="2960" y="1018"/>
                <a:ext cx="50" cy="51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6" name="Rectangle 31"/>
              <p:cNvSpPr>
                <a:spLocks noChangeArrowheads="1"/>
              </p:cNvSpPr>
              <p:nvPr/>
            </p:nvSpPr>
            <p:spPr bwMode="auto">
              <a:xfrm>
                <a:off x="3141" y="844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2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57" name="Group 36"/>
            <p:cNvGrpSpPr>
              <a:grpSpLocks/>
            </p:cNvGrpSpPr>
            <p:nvPr/>
          </p:nvGrpSpPr>
          <p:grpSpPr bwMode="auto">
            <a:xfrm>
              <a:off x="4985352" y="2180974"/>
              <a:ext cx="360265" cy="458519"/>
              <a:chOff x="2322" y="1847"/>
              <a:chExt cx="275" cy="350"/>
            </a:xfrm>
          </p:grpSpPr>
          <p:sp>
            <p:nvSpPr>
              <p:cNvPr id="161" name="Oval 33"/>
              <p:cNvSpPr>
                <a:spLocks noChangeArrowheads="1"/>
              </p:cNvSpPr>
              <p:nvPr/>
            </p:nvSpPr>
            <p:spPr bwMode="auto">
              <a:xfrm>
                <a:off x="2513" y="1847"/>
                <a:ext cx="5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2" name="Oval 34"/>
              <p:cNvSpPr>
                <a:spLocks noChangeArrowheads="1"/>
              </p:cNvSpPr>
              <p:nvPr/>
            </p:nvSpPr>
            <p:spPr bwMode="auto">
              <a:xfrm>
                <a:off x="2513" y="1847"/>
                <a:ext cx="51" cy="51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63" name="Rectangle 35"/>
              <p:cNvSpPr>
                <a:spLocks noChangeArrowheads="1"/>
              </p:cNvSpPr>
              <p:nvPr/>
            </p:nvSpPr>
            <p:spPr bwMode="auto">
              <a:xfrm>
                <a:off x="2322" y="1887"/>
                <a:ext cx="27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2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H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58" name="Group 40"/>
            <p:cNvGrpSpPr>
              <a:grpSpLocks/>
            </p:cNvGrpSpPr>
            <p:nvPr/>
          </p:nvGrpSpPr>
          <p:grpSpPr bwMode="auto">
            <a:xfrm>
              <a:off x="5956101" y="4187978"/>
              <a:ext cx="432317" cy="406117"/>
              <a:chOff x="3063" y="3379"/>
              <a:chExt cx="330" cy="310"/>
            </a:xfrm>
          </p:grpSpPr>
          <p:sp>
            <p:nvSpPr>
              <p:cNvPr id="93" name="Oval 37"/>
              <p:cNvSpPr>
                <a:spLocks noChangeArrowheads="1"/>
              </p:cNvSpPr>
              <p:nvPr/>
            </p:nvSpPr>
            <p:spPr bwMode="auto">
              <a:xfrm>
                <a:off x="3342" y="3477"/>
                <a:ext cx="5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4" name="Oval 38"/>
              <p:cNvSpPr>
                <a:spLocks noChangeArrowheads="1"/>
              </p:cNvSpPr>
              <p:nvPr/>
            </p:nvSpPr>
            <p:spPr bwMode="auto">
              <a:xfrm>
                <a:off x="3342" y="3477"/>
                <a:ext cx="51" cy="51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5" name="Rectangle 39"/>
              <p:cNvSpPr>
                <a:spLocks noChangeArrowheads="1"/>
              </p:cNvSpPr>
              <p:nvPr/>
            </p:nvSpPr>
            <p:spPr bwMode="auto">
              <a:xfrm>
                <a:off x="3063" y="3379"/>
                <a:ext cx="25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2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E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59" name="Group 44"/>
            <p:cNvGrpSpPr>
              <a:grpSpLocks/>
            </p:cNvGrpSpPr>
            <p:nvPr/>
          </p:nvGrpSpPr>
          <p:grpSpPr bwMode="auto">
            <a:xfrm>
              <a:off x="7871401" y="4157845"/>
              <a:ext cx="445418" cy="406117"/>
              <a:chOff x="4525" y="3356"/>
              <a:chExt cx="340" cy="310"/>
            </a:xfrm>
          </p:grpSpPr>
          <p:sp>
            <p:nvSpPr>
              <p:cNvPr id="86" name="Oval 41"/>
              <p:cNvSpPr>
                <a:spLocks noChangeArrowheads="1"/>
              </p:cNvSpPr>
              <p:nvPr/>
            </p:nvSpPr>
            <p:spPr bwMode="auto">
              <a:xfrm>
                <a:off x="4525" y="3477"/>
                <a:ext cx="5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7" name="Freeform 42"/>
              <p:cNvSpPr>
                <a:spLocks/>
              </p:cNvSpPr>
              <p:nvPr/>
            </p:nvSpPr>
            <p:spPr bwMode="auto">
              <a:xfrm>
                <a:off x="4525" y="3477"/>
                <a:ext cx="51" cy="51"/>
              </a:xfrm>
              <a:custGeom>
                <a:avLst/>
                <a:gdLst>
                  <a:gd name="T0" fmla="*/ 51 w 51"/>
                  <a:gd name="T1" fmla="*/ 26 h 51"/>
                  <a:gd name="T2" fmla="*/ 26 w 51"/>
                  <a:gd name="T3" fmla="*/ 51 h 51"/>
                  <a:gd name="T4" fmla="*/ 0 w 51"/>
                  <a:gd name="T5" fmla="*/ 26 h 51"/>
                  <a:gd name="T6" fmla="*/ 26 w 51"/>
                  <a:gd name="T7" fmla="*/ 0 h 51"/>
                  <a:gd name="T8" fmla="*/ 51 w 51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51" y="26"/>
                    </a:moveTo>
                    <a:cubicBezTo>
                      <a:pt x="51" y="40"/>
                      <a:pt x="39" y="51"/>
                      <a:pt x="26" y="51"/>
                    </a:cubicBezTo>
                    <a:cubicBezTo>
                      <a:pt x="11" y="51"/>
                      <a:pt x="0" y="40"/>
                      <a:pt x="0" y="26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39" y="0"/>
                      <a:pt x="51" y="12"/>
                      <a:pt x="51" y="26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>
                <a:off x="4602" y="3356"/>
                <a:ext cx="26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2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60" name="Group 47"/>
            <p:cNvGrpSpPr>
              <a:grpSpLocks/>
            </p:cNvGrpSpPr>
            <p:nvPr/>
          </p:nvGrpSpPr>
          <p:grpSpPr bwMode="auto">
            <a:xfrm>
              <a:off x="8957435" y="1799748"/>
              <a:ext cx="65503" cy="66813"/>
              <a:chOff x="5354" y="1556"/>
              <a:chExt cx="50" cy="51"/>
            </a:xfrm>
          </p:grpSpPr>
          <p:sp>
            <p:nvSpPr>
              <p:cNvPr id="70" name="Oval 45"/>
              <p:cNvSpPr>
                <a:spLocks noChangeArrowheads="1"/>
              </p:cNvSpPr>
              <p:nvPr/>
            </p:nvSpPr>
            <p:spPr bwMode="auto">
              <a:xfrm>
                <a:off x="5354" y="1556"/>
                <a:ext cx="50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" name="Oval 46"/>
              <p:cNvSpPr>
                <a:spLocks noChangeArrowheads="1"/>
              </p:cNvSpPr>
              <p:nvPr/>
            </p:nvSpPr>
            <p:spPr bwMode="auto">
              <a:xfrm>
                <a:off x="5354" y="1556"/>
                <a:ext cx="50" cy="51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161" name="Group 51"/>
            <p:cNvGrpSpPr>
              <a:grpSpLocks/>
            </p:cNvGrpSpPr>
            <p:nvPr/>
          </p:nvGrpSpPr>
          <p:grpSpPr bwMode="auto">
            <a:xfrm>
              <a:off x="7805898" y="377030"/>
              <a:ext cx="327513" cy="406117"/>
              <a:chOff x="4475" y="470"/>
              <a:chExt cx="250" cy="310"/>
            </a:xfrm>
          </p:grpSpPr>
          <p:sp>
            <p:nvSpPr>
              <p:cNvPr id="55" name="Oval 48"/>
              <p:cNvSpPr>
                <a:spLocks noChangeArrowheads="1"/>
              </p:cNvSpPr>
              <p:nvPr/>
            </p:nvSpPr>
            <p:spPr bwMode="auto">
              <a:xfrm>
                <a:off x="4617" y="727"/>
                <a:ext cx="5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9" name="Oval 49"/>
              <p:cNvSpPr>
                <a:spLocks noChangeArrowheads="1"/>
              </p:cNvSpPr>
              <p:nvPr/>
            </p:nvSpPr>
            <p:spPr bwMode="auto">
              <a:xfrm>
                <a:off x="4617" y="727"/>
                <a:ext cx="51" cy="51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2" name="Rectangle 50"/>
              <p:cNvSpPr>
                <a:spLocks noChangeArrowheads="1"/>
              </p:cNvSpPr>
              <p:nvPr/>
            </p:nvSpPr>
            <p:spPr bwMode="auto">
              <a:xfrm>
                <a:off x="4475" y="470"/>
                <a:ext cx="25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2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E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62" name="Group 55"/>
            <p:cNvGrpSpPr>
              <a:grpSpLocks/>
            </p:cNvGrpSpPr>
            <p:nvPr/>
          </p:nvGrpSpPr>
          <p:grpSpPr bwMode="auto">
            <a:xfrm>
              <a:off x="6791917" y="1325509"/>
              <a:ext cx="327513" cy="420528"/>
              <a:chOff x="3701" y="1194"/>
              <a:chExt cx="250" cy="321"/>
            </a:xfrm>
          </p:grpSpPr>
          <p:sp>
            <p:nvSpPr>
              <p:cNvPr id="43" name="Oval 52"/>
              <p:cNvSpPr>
                <a:spLocks noChangeArrowheads="1"/>
              </p:cNvSpPr>
              <p:nvPr/>
            </p:nvSpPr>
            <p:spPr bwMode="auto">
              <a:xfrm>
                <a:off x="3788" y="1464"/>
                <a:ext cx="5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8" name="Oval 53"/>
              <p:cNvSpPr>
                <a:spLocks noChangeArrowheads="1"/>
              </p:cNvSpPr>
              <p:nvPr/>
            </p:nvSpPr>
            <p:spPr bwMode="auto">
              <a:xfrm>
                <a:off x="3788" y="1464"/>
                <a:ext cx="51" cy="51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1" name="Rectangle 54"/>
              <p:cNvSpPr>
                <a:spLocks noChangeArrowheads="1"/>
              </p:cNvSpPr>
              <p:nvPr/>
            </p:nvSpPr>
            <p:spPr bwMode="auto">
              <a:xfrm>
                <a:off x="3701" y="1194"/>
                <a:ext cx="25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2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63" name="Group 59"/>
            <p:cNvGrpSpPr>
              <a:grpSpLocks/>
            </p:cNvGrpSpPr>
            <p:nvPr/>
          </p:nvGrpSpPr>
          <p:grpSpPr bwMode="auto">
            <a:xfrm>
              <a:off x="7871401" y="2699756"/>
              <a:ext cx="412667" cy="406117"/>
              <a:chOff x="4525" y="2243"/>
              <a:chExt cx="315" cy="310"/>
            </a:xfrm>
          </p:grpSpPr>
          <p:sp>
            <p:nvSpPr>
              <p:cNvPr id="34" name="Oval 56"/>
              <p:cNvSpPr>
                <a:spLocks noChangeArrowheads="1"/>
              </p:cNvSpPr>
              <p:nvPr/>
            </p:nvSpPr>
            <p:spPr bwMode="auto">
              <a:xfrm>
                <a:off x="4525" y="2293"/>
                <a:ext cx="5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" name="Freeform 57"/>
              <p:cNvSpPr>
                <a:spLocks/>
              </p:cNvSpPr>
              <p:nvPr/>
            </p:nvSpPr>
            <p:spPr bwMode="auto">
              <a:xfrm>
                <a:off x="4525" y="2293"/>
                <a:ext cx="51" cy="51"/>
              </a:xfrm>
              <a:custGeom>
                <a:avLst/>
                <a:gdLst>
                  <a:gd name="T0" fmla="*/ 51 w 51"/>
                  <a:gd name="T1" fmla="*/ 26 h 51"/>
                  <a:gd name="T2" fmla="*/ 26 w 51"/>
                  <a:gd name="T3" fmla="*/ 51 h 51"/>
                  <a:gd name="T4" fmla="*/ 0 w 51"/>
                  <a:gd name="T5" fmla="*/ 26 h 51"/>
                  <a:gd name="T6" fmla="*/ 26 w 51"/>
                  <a:gd name="T7" fmla="*/ 0 h 51"/>
                  <a:gd name="T8" fmla="*/ 51 w 51"/>
                  <a:gd name="T9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51" y="26"/>
                    </a:moveTo>
                    <a:cubicBezTo>
                      <a:pt x="51" y="40"/>
                      <a:pt x="39" y="51"/>
                      <a:pt x="26" y="51"/>
                    </a:cubicBezTo>
                    <a:cubicBezTo>
                      <a:pt x="11" y="51"/>
                      <a:pt x="0" y="40"/>
                      <a:pt x="0" y="26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39" y="0"/>
                      <a:pt x="51" y="12"/>
                      <a:pt x="51" y="26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0" name="Rectangle 58"/>
              <p:cNvSpPr>
                <a:spLocks noChangeArrowheads="1"/>
              </p:cNvSpPr>
              <p:nvPr/>
            </p:nvSpPr>
            <p:spPr bwMode="auto">
              <a:xfrm>
                <a:off x="4590" y="2243"/>
                <a:ext cx="25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2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64" name="Group 63"/>
            <p:cNvGrpSpPr>
              <a:grpSpLocks/>
            </p:cNvGrpSpPr>
            <p:nvPr/>
          </p:nvGrpSpPr>
          <p:grpSpPr bwMode="auto">
            <a:xfrm>
              <a:off x="6075317" y="2724646"/>
              <a:ext cx="327513" cy="406117"/>
              <a:chOff x="3154" y="2262"/>
              <a:chExt cx="250" cy="310"/>
            </a:xfrm>
          </p:grpSpPr>
          <p:sp>
            <p:nvSpPr>
              <p:cNvPr id="3165" name="Oval 60"/>
              <p:cNvSpPr>
                <a:spLocks noChangeArrowheads="1"/>
              </p:cNvSpPr>
              <p:nvPr/>
            </p:nvSpPr>
            <p:spPr bwMode="auto">
              <a:xfrm>
                <a:off x="3342" y="2293"/>
                <a:ext cx="51" cy="5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166" name="Oval 61"/>
              <p:cNvSpPr>
                <a:spLocks noChangeArrowheads="1"/>
              </p:cNvSpPr>
              <p:nvPr/>
            </p:nvSpPr>
            <p:spPr bwMode="auto">
              <a:xfrm>
                <a:off x="3342" y="2293"/>
                <a:ext cx="51" cy="51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167" name="Rectangle 62"/>
              <p:cNvSpPr>
                <a:spLocks noChangeArrowheads="1"/>
              </p:cNvSpPr>
              <p:nvPr/>
            </p:nvSpPr>
            <p:spPr bwMode="auto">
              <a:xfrm>
                <a:off x="3154" y="2262"/>
                <a:ext cx="25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2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27776" y="2528698"/>
                <a:ext cx="5188843" cy="1476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TW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zh-TW" sz="4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den>
                      </m:f>
                      <m:r>
                        <a:rPr lang="en-US" altLang="zh-TW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4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TW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畢氏定理</m:t>
                      </m:r>
                      <m:r>
                        <a:rPr lang="en-US" altLang="zh-TW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4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76" y="2528698"/>
                <a:ext cx="5188843" cy="147636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199429" y="1001899"/>
                <a:ext cx="5245539" cy="1467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4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TW" sz="4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4400" b="0" i="1" smtClean="0"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zh-TW" sz="4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4400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den>
                      </m:f>
                      <m:r>
                        <a:rPr lang="en-US" altLang="zh-TW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4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TW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4400" i="1">
                          <a:latin typeface="Cambria Math" panose="02040503050406030204" pitchFamily="18" charset="0"/>
                        </a:rPr>
                        <m:t>畢氏定理</m:t>
                      </m:r>
                      <m:r>
                        <a:rPr lang="en-US" altLang="zh-TW" sz="4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44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9" y="1001899"/>
                <a:ext cx="5245539" cy="146751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3397" y="4450940"/>
                <a:ext cx="820891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altLang="zh-TW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zh-TW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altLang="zh-TW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zh-TW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en-US" altLang="zh-TW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𝐀𝐂𝐁</m:t>
                      </m:r>
                      <m:r>
                        <a:rPr lang="en-US" altLang="zh-TW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+45°=∠</m:t>
                      </m:r>
                      <m:r>
                        <a:rPr lang="en-US" altLang="zh-TW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𝐀𝐂𝐄</m:t>
                      </m:r>
                    </m:oMath>
                  </m:oMathPara>
                </a14:m>
                <a:endParaRPr lang="zh-TW" altLang="en-US" sz="4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7" y="4450940"/>
                <a:ext cx="8208912" cy="76944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94164" y="5323855"/>
            <a:ext cx="6250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4400" b="1" dirty="0">
                <a:solidFill>
                  <a:prstClr val="black"/>
                </a:solidFill>
                <a:latin typeface="Cambria Math" panose="02040503050406030204" pitchFamily="18" charset="0"/>
              </a:rPr>
              <a:t>Δ</a:t>
            </a:r>
            <a:r>
              <a:rPr lang="en-US" altLang="zh-TW" sz="4400" b="1" dirty="0" smtClean="0">
                <a:solidFill>
                  <a:prstClr val="black"/>
                </a:solidFill>
                <a:latin typeface="Cambria Math" panose="02040503050406030204" pitchFamily="18" charset="0"/>
              </a:rPr>
              <a:t>DCG</a:t>
            </a:r>
            <a:r>
              <a:rPr lang="zh-TW" altLang="en-US" sz="4400" b="1" dirty="0">
                <a:solidFill>
                  <a:prstClr val="black"/>
                </a:solidFill>
                <a:latin typeface="Cambria Math" panose="02040503050406030204" pitchFamily="18" charset="0"/>
              </a:rPr>
              <a:t>～</a:t>
            </a:r>
            <a:r>
              <a:rPr lang="el-GR" altLang="zh-TW" sz="4400" b="1" dirty="0">
                <a:solidFill>
                  <a:prstClr val="black"/>
                </a:solidFill>
                <a:latin typeface="Cambria Math" panose="02040503050406030204" pitchFamily="18" charset="0"/>
              </a:rPr>
              <a:t>Δ</a:t>
            </a:r>
            <a:r>
              <a:rPr lang="en-US" altLang="zh-TW" sz="4400" b="1" dirty="0" smtClean="0">
                <a:solidFill>
                  <a:prstClr val="black"/>
                </a:solidFill>
                <a:latin typeface="Cambria Math" panose="02040503050406030204" pitchFamily="18" charset="0"/>
              </a:rPr>
              <a:t>ACE </a:t>
            </a:r>
            <a:r>
              <a:rPr lang="en-US" altLang="zh-TW" sz="4400" b="1" dirty="0">
                <a:solidFill>
                  <a:prstClr val="black"/>
                </a:solidFill>
                <a:latin typeface="Cambria Math" panose="02040503050406030204" pitchFamily="18" charset="0"/>
              </a:rPr>
              <a:t>(SAS </a:t>
            </a:r>
            <a:r>
              <a:rPr lang="zh-TW" altLang="en-US" sz="4400" b="1" dirty="0">
                <a:solidFill>
                  <a:prstClr val="black"/>
                </a:solidFill>
                <a:latin typeface="Cambria Math" panose="02040503050406030204" pitchFamily="18" charset="0"/>
              </a:rPr>
              <a:t>相似</a:t>
            </a:r>
            <a:r>
              <a:rPr lang="en-US" altLang="zh-TW" sz="4400" b="1" dirty="0">
                <a:solidFill>
                  <a:prstClr val="black"/>
                </a:solidFill>
                <a:latin typeface="Cambria Math" panose="02040503050406030204" pitchFamily="18" charset="0"/>
              </a:rPr>
              <a:t>)</a:t>
            </a:r>
            <a:endParaRPr lang="zh-TW" altLang="en-US" sz="4400" b="1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圓角矩形 74"/>
              <p:cNvSpPr/>
              <p:nvPr/>
            </p:nvSpPr>
            <p:spPr>
              <a:xfrm>
                <a:off x="1919139" y="4132579"/>
                <a:ext cx="5677198" cy="2606042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8000" b="0" i="1" dirty="0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TW" sz="8000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8000" i="1" dirty="0">
                                  <a:latin typeface="Cambria Math" panose="02040503050406030204" pitchFamily="18" charset="0"/>
                                </a:rPr>
                                <m:t>𝐷𝐺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zh-TW" sz="8000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8000" i="1" dirty="0">
                                  <a:latin typeface="Cambria Math" panose="02040503050406030204" pitchFamily="18" charset="0"/>
                                </a:rPr>
                                <m:t>𝐴𝐸</m:t>
                              </m:r>
                            </m:e>
                          </m:acc>
                        </m:den>
                      </m:f>
                      <m:r>
                        <a:rPr lang="en-US" altLang="zh-TW" sz="80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8000" b="0" i="1" dirty="0" smtClean="0">
                              <a:latin typeface="Cambria Math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n-US" altLang="zh-TW" sz="80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8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  <m:sub>
                          <m:r>
                            <a:rPr lang="en-US" altLang="zh-TW" sz="8000" i="1" dirty="0">
                              <a:latin typeface="Cambria Math" panose="02040503050406030204" pitchFamily="18" charset="0"/>
                            </a:rPr>
                            <m:t>#</m:t>
                          </m:r>
                        </m:sub>
                      </m:sSub>
                    </m:oMath>
                  </m:oMathPara>
                </a14:m>
                <a:endParaRPr lang="zh-TW" altLang="en-US" sz="8000" dirty="0"/>
              </a:p>
            </p:txBody>
          </p:sp>
        </mc:Choice>
        <mc:Fallback xmlns="">
          <p:sp>
            <p:nvSpPr>
              <p:cNvPr id="75" name="圓角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39" y="4132579"/>
                <a:ext cx="5677198" cy="2606042"/>
              </a:xfrm>
              <a:prstGeom prst="round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/>
          <p:cNvSpPr/>
          <p:nvPr/>
        </p:nvSpPr>
        <p:spPr>
          <a:xfrm>
            <a:off x="251520" y="44624"/>
            <a:ext cx="4536504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SAS</a:t>
            </a:r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相似性質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5517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  <p:bldP spid="7" grpId="0" animBg="1"/>
      <p:bldP spid="9" grpId="0"/>
      <p:bldP spid="75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540568" y="620688"/>
            <a:ext cx="100091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外接正方形</a:t>
            </a:r>
            <a:endParaRPr lang="en-US" altLang="zh-TW" sz="1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延伸性質</a:t>
            </a:r>
            <a:endParaRPr lang="en-US" altLang="zh-TW" sz="1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3414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033250" y="-55253"/>
                <a:ext cx="6075254" cy="175432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3600">
                          <a:latin typeface="Cambria Math" panose="02040503050406030204" pitchFamily="18" charset="0"/>
                        </a:rPr>
                        <m:t>連接</m:t>
                      </m:r>
                      <m:r>
                        <m:rPr>
                          <m:sty m:val="p"/>
                        </m:rPr>
                        <a:rPr lang="zh-TW" altLang="en-US" sz="360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zh-TW" altLang="en-US" sz="3600"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TW" altLang="en-US" sz="360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zh-TW" altLang="en-US" sz="360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sty m:val="p"/>
                        </m:rPr>
                        <a:rPr lang="zh-TW" altLang="en-US" sz="36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zh-TW" altLang="en-US" sz="3600"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TW" altLang="en-US" sz="360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zh-TW" altLang="en-US" sz="3600">
                          <a:latin typeface="Cambria Math" panose="02040503050406030204" pitchFamily="18" charset="0"/>
                        </a:rPr>
                        <m:t>，</m:t>
                      </m:r>
                      <m:r>
                        <m:rPr>
                          <m:sty m:val="p"/>
                        </m:rPr>
                        <a:rPr lang="zh-TW" altLang="en-US" sz="360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zh-TW" altLang="en-US" sz="3600"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sty m:val="p"/>
                        </m:rPr>
                        <a:rPr lang="zh-TW" altLang="en-US" sz="360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>
                          <a:latin typeface="Times New Roman" pitchFamily="18" charset="0"/>
                          <a:cs typeface="Times New Roman" pitchFamily="18" charset="0"/>
                        </a:rPr>
                        <m:t>ΔABC</m:t>
                      </m:r>
                      <m:r>
                        <m:rPr>
                          <m:nor/>
                        </m:rPr>
                        <a:rPr lang="zh-TW" altLang="en-US" sz="360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m:t>的面積</m:t>
                      </m:r>
                      <m:r>
                        <m:rPr>
                          <m:nor/>
                        </m:rPr>
                        <a:rPr lang="en-US" altLang="zh-TW" sz="3600"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3600">
                          <a:latin typeface="Times New Roman" pitchFamily="18" charset="0"/>
                          <a:cs typeface="Times New Roman" pitchFamily="18" charset="0"/>
                        </a:rPr>
                        <m:t>ΔADE</m:t>
                      </m:r>
                      <m:r>
                        <m:rPr>
                          <m:nor/>
                        </m:rPr>
                        <a:rPr lang="zh-TW" altLang="en-US" sz="360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m:t>的面積</m:t>
                      </m:r>
                    </m:oMath>
                  </m:oMathPara>
                </a14:m>
                <a:endParaRPr lang="en-US" altLang="zh-TW" sz="3600" dirty="0">
                  <a:latin typeface="標楷體" pitchFamily="65" charset="-120"/>
                  <a:ea typeface="標楷體" pitchFamily="65" charset="-12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3600"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3600">
                          <a:latin typeface="Times New Roman" pitchFamily="18" charset="0"/>
                          <a:cs typeface="Times New Roman" pitchFamily="18" charset="0"/>
                        </a:rPr>
                        <m:t>ΔBFG</m:t>
                      </m:r>
                      <m:r>
                        <m:rPr>
                          <m:nor/>
                        </m:rPr>
                        <a:rPr lang="en-US" altLang="zh-TW" sz="36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360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m:t>的面積</m:t>
                      </m:r>
                      <m:r>
                        <m:rPr>
                          <m:nor/>
                        </m:rPr>
                        <a:rPr lang="en-US" altLang="zh-TW" sz="3600"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3600">
                          <a:latin typeface="Times New Roman" pitchFamily="18" charset="0"/>
                          <a:cs typeface="Times New Roman" pitchFamily="18" charset="0"/>
                        </a:rPr>
                        <m:t>ΔCHI</m:t>
                      </m:r>
                      <m:r>
                        <m:rPr>
                          <m:nor/>
                        </m:rPr>
                        <a:rPr lang="en-US" altLang="zh-TW" sz="36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360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m:t>的面積</m:t>
                      </m:r>
                    </m:oMath>
                  </m:oMathPara>
                </a14:m>
                <a:endParaRPr lang="zh-TW" altLang="en-US" sz="3600" dirty="0">
                  <a:latin typeface="標楷體" pitchFamily="65" charset="-120"/>
                  <a:ea typeface="標楷體" pitchFamily="65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250" y="-55253"/>
                <a:ext cx="6075254" cy="175432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1864866" y="1678983"/>
            <a:ext cx="5659462" cy="5956555"/>
            <a:chOff x="1720850" y="288976"/>
            <a:chExt cx="6108700" cy="6429375"/>
          </a:xfrm>
        </p:grpSpPr>
        <p:pic>
          <p:nvPicPr>
            <p:cNvPr id="5" name="Picture 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513" y="1934169"/>
              <a:ext cx="2465000" cy="18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群組 5"/>
            <p:cNvGrpSpPr/>
            <p:nvPr/>
          </p:nvGrpSpPr>
          <p:grpSpPr>
            <a:xfrm>
              <a:off x="2087980" y="2616606"/>
              <a:ext cx="1870343" cy="3325054"/>
              <a:chOff x="2087980" y="2618633"/>
              <a:chExt cx="1870343" cy="3325054"/>
            </a:xfrm>
          </p:grpSpPr>
          <p:pic>
            <p:nvPicPr>
              <p:cNvPr id="7" name="Picture 8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7980" y="2618633"/>
                <a:ext cx="1870343" cy="3325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Freeform 35"/>
              <p:cNvSpPr>
                <a:spLocks noEditPoints="1"/>
              </p:cNvSpPr>
              <p:nvPr/>
            </p:nvSpPr>
            <p:spPr bwMode="auto">
              <a:xfrm>
                <a:off x="2244725" y="2773413"/>
                <a:ext cx="1536700" cy="2954338"/>
              </a:xfrm>
              <a:custGeom>
                <a:avLst/>
                <a:gdLst>
                  <a:gd name="T0" fmla="*/ 0 w 4488"/>
                  <a:gd name="T1" fmla="*/ 68 h 8629"/>
                  <a:gd name="T2" fmla="*/ 270 w 4488"/>
                  <a:gd name="T3" fmla="*/ 267 h 8629"/>
                  <a:gd name="T4" fmla="*/ 169 w 4488"/>
                  <a:gd name="T5" fmla="*/ 235 h 8629"/>
                  <a:gd name="T6" fmla="*/ 373 w 4488"/>
                  <a:gd name="T7" fmla="*/ 636 h 8629"/>
                  <a:gd name="T8" fmla="*/ 406 w 4488"/>
                  <a:gd name="T9" fmla="*/ 535 h 8629"/>
                  <a:gd name="T10" fmla="*/ 408 w 4488"/>
                  <a:gd name="T11" fmla="*/ 871 h 8629"/>
                  <a:gd name="T12" fmla="*/ 678 w 4488"/>
                  <a:gd name="T13" fmla="*/ 1070 h 8629"/>
                  <a:gd name="T14" fmla="*/ 544 w 4488"/>
                  <a:gd name="T15" fmla="*/ 1138 h 8629"/>
                  <a:gd name="T16" fmla="*/ 814 w 4488"/>
                  <a:gd name="T17" fmla="*/ 1338 h 8629"/>
                  <a:gd name="T18" fmla="*/ 713 w 4488"/>
                  <a:gd name="T19" fmla="*/ 1305 h 8629"/>
                  <a:gd name="T20" fmla="*/ 918 w 4488"/>
                  <a:gd name="T21" fmla="*/ 1706 h 8629"/>
                  <a:gd name="T22" fmla="*/ 950 w 4488"/>
                  <a:gd name="T23" fmla="*/ 1605 h 8629"/>
                  <a:gd name="T24" fmla="*/ 953 w 4488"/>
                  <a:gd name="T25" fmla="*/ 1941 h 8629"/>
                  <a:gd name="T26" fmla="*/ 1222 w 4488"/>
                  <a:gd name="T27" fmla="*/ 2140 h 8629"/>
                  <a:gd name="T28" fmla="*/ 1089 w 4488"/>
                  <a:gd name="T29" fmla="*/ 2208 h 8629"/>
                  <a:gd name="T30" fmla="*/ 1358 w 4488"/>
                  <a:gd name="T31" fmla="*/ 2408 h 8629"/>
                  <a:gd name="T32" fmla="*/ 1257 w 4488"/>
                  <a:gd name="T33" fmla="*/ 2375 h 8629"/>
                  <a:gd name="T34" fmla="*/ 1462 w 4488"/>
                  <a:gd name="T35" fmla="*/ 2776 h 8629"/>
                  <a:gd name="T36" fmla="*/ 1494 w 4488"/>
                  <a:gd name="T37" fmla="*/ 2675 h 8629"/>
                  <a:gd name="T38" fmla="*/ 1497 w 4488"/>
                  <a:gd name="T39" fmla="*/ 3011 h 8629"/>
                  <a:gd name="T40" fmla="*/ 1766 w 4488"/>
                  <a:gd name="T41" fmla="*/ 3210 h 8629"/>
                  <a:gd name="T42" fmla="*/ 1633 w 4488"/>
                  <a:gd name="T43" fmla="*/ 3278 h 8629"/>
                  <a:gd name="T44" fmla="*/ 1903 w 4488"/>
                  <a:gd name="T45" fmla="*/ 3478 h 8629"/>
                  <a:gd name="T46" fmla="*/ 1802 w 4488"/>
                  <a:gd name="T47" fmla="*/ 3445 h 8629"/>
                  <a:gd name="T48" fmla="*/ 2006 w 4488"/>
                  <a:gd name="T49" fmla="*/ 3846 h 8629"/>
                  <a:gd name="T50" fmla="*/ 2039 w 4488"/>
                  <a:gd name="T51" fmla="*/ 3745 h 8629"/>
                  <a:gd name="T52" fmla="*/ 2041 w 4488"/>
                  <a:gd name="T53" fmla="*/ 4081 h 8629"/>
                  <a:gd name="T54" fmla="*/ 2311 w 4488"/>
                  <a:gd name="T55" fmla="*/ 4280 h 8629"/>
                  <a:gd name="T56" fmla="*/ 2177 w 4488"/>
                  <a:gd name="T57" fmla="*/ 4349 h 8629"/>
                  <a:gd name="T58" fmla="*/ 2447 w 4488"/>
                  <a:gd name="T59" fmla="*/ 4548 h 8629"/>
                  <a:gd name="T60" fmla="*/ 2346 w 4488"/>
                  <a:gd name="T61" fmla="*/ 4515 h 8629"/>
                  <a:gd name="T62" fmla="*/ 2550 w 4488"/>
                  <a:gd name="T63" fmla="*/ 4917 h 8629"/>
                  <a:gd name="T64" fmla="*/ 2583 w 4488"/>
                  <a:gd name="T65" fmla="*/ 4815 h 8629"/>
                  <a:gd name="T66" fmla="*/ 2585 w 4488"/>
                  <a:gd name="T67" fmla="*/ 5151 h 8629"/>
                  <a:gd name="T68" fmla="*/ 2855 w 4488"/>
                  <a:gd name="T69" fmla="*/ 5351 h 8629"/>
                  <a:gd name="T70" fmla="*/ 2721 w 4488"/>
                  <a:gd name="T71" fmla="*/ 5419 h 8629"/>
                  <a:gd name="T72" fmla="*/ 2991 w 4488"/>
                  <a:gd name="T73" fmla="*/ 5618 h 8629"/>
                  <a:gd name="T74" fmla="*/ 2890 w 4488"/>
                  <a:gd name="T75" fmla="*/ 5585 h 8629"/>
                  <a:gd name="T76" fmla="*/ 3094 w 4488"/>
                  <a:gd name="T77" fmla="*/ 5987 h 8629"/>
                  <a:gd name="T78" fmla="*/ 3127 w 4488"/>
                  <a:gd name="T79" fmla="*/ 5886 h 8629"/>
                  <a:gd name="T80" fmla="*/ 3130 w 4488"/>
                  <a:gd name="T81" fmla="*/ 6222 h 8629"/>
                  <a:gd name="T82" fmla="*/ 3399 w 4488"/>
                  <a:gd name="T83" fmla="*/ 6421 h 8629"/>
                  <a:gd name="T84" fmla="*/ 3266 w 4488"/>
                  <a:gd name="T85" fmla="*/ 6489 h 8629"/>
                  <a:gd name="T86" fmla="*/ 3535 w 4488"/>
                  <a:gd name="T87" fmla="*/ 6688 h 8629"/>
                  <a:gd name="T88" fmla="*/ 3434 w 4488"/>
                  <a:gd name="T89" fmla="*/ 6656 h 8629"/>
                  <a:gd name="T90" fmla="*/ 3639 w 4488"/>
                  <a:gd name="T91" fmla="*/ 7057 h 8629"/>
                  <a:gd name="T92" fmla="*/ 3671 w 4488"/>
                  <a:gd name="T93" fmla="*/ 6956 h 8629"/>
                  <a:gd name="T94" fmla="*/ 3674 w 4488"/>
                  <a:gd name="T95" fmla="*/ 7292 h 8629"/>
                  <a:gd name="T96" fmla="*/ 3943 w 4488"/>
                  <a:gd name="T97" fmla="*/ 7491 h 8629"/>
                  <a:gd name="T98" fmla="*/ 3810 w 4488"/>
                  <a:gd name="T99" fmla="*/ 7559 h 8629"/>
                  <a:gd name="T100" fmla="*/ 4080 w 4488"/>
                  <a:gd name="T101" fmla="*/ 7759 h 8629"/>
                  <a:gd name="T102" fmla="*/ 3979 w 4488"/>
                  <a:gd name="T103" fmla="*/ 7726 h 8629"/>
                  <a:gd name="T104" fmla="*/ 4183 w 4488"/>
                  <a:gd name="T105" fmla="*/ 8127 h 8629"/>
                  <a:gd name="T106" fmla="*/ 4216 w 4488"/>
                  <a:gd name="T107" fmla="*/ 8026 h 8629"/>
                  <a:gd name="T108" fmla="*/ 4218 w 4488"/>
                  <a:gd name="T109" fmla="*/ 8362 h 8629"/>
                  <a:gd name="T110" fmla="*/ 4488 w 4488"/>
                  <a:gd name="T111" fmla="*/ 8561 h 8629"/>
                  <a:gd name="T112" fmla="*/ 4387 w 4488"/>
                  <a:gd name="T113" fmla="*/ 8528 h 8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8" h="8629">
                    <a:moveTo>
                      <a:pt x="134" y="0"/>
                    </a:moveTo>
                    <a:lnTo>
                      <a:pt x="134" y="0"/>
                    </a:lnTo>
                    <a:cubicBezTo>
                      <a:pt x="153" y="37"/>
                      <a:pt x="138" y="82"/>
                      <a:pt x="101" y="101"/>
                    </a:cubicBezTo>
                    <a:cubicBezTo>
                      <a:pt x="64" y="120"/>
                      <a:pt x="19" y="105"/>
                      <a:pt x="0" y="68"/>
                    </a:cubicBezTo>
                    <a:lnTo>
                      <a:pt x="0" y="68"/>
                    </a:lnTo>
                    <a:lnTo>
                      <a:pt x="134" y="0"/>
                    </a:lnTo>
                    <a:close/>
                    <a:moveTo>
                      <a:pt x="270" y="267"/>
                    </a:moveTo>
                    <a:lnTo>
                      <a:pt x="270" y="267"/>
                    </a:lnTo>
                    <a:cubicBezTo>
                      <a:pt x="289" y="304"/>
                      <a:pt x="274" y="350"/>
                      <a:pt x="237" y="368"/>
                    </a:cubicBezTo>
                    <a:cubicBezTo>
                      <a:pt x="200" y="387"/>
                      <a:pt x="155" y="373"/>
                      <a:pt x="136" y="336"/>
                    </a:cubicBezTo>
                    <a:lnTo>
                      <a:pt x="136" y="336"/>
                    </a:lnTo>
                    <a:cubicBezTo>
                      <a:pt x="117" y="299"/>
                      <a:pt x="132" y="253"/>
                      <a:pt x="169" y="235"/>
                    </a:cubicBezTo>
                    <a:cubicBezTo>
                      <a:pt x="206" y="216"/>
                      <a:pt x="251" y="230"/>
                      <a:pt x="270" y="267"/>
                    </a:cubicBezTo>
                    <a:close/>
                    <a:moveTo>
                      <a:pt x="406" y="535"/>
                    </a:moveTo>
                    <a:lnTo>
                      <a:pt x="406" y="535"/>
                    </a:lnTo>
                    <a:cubicBezTo>
                      <a:pt x="425" y="572"/>
                      <a:pt x="410" y="617"/>
                      <a:pt x="373" y="636"/>
                    </a:cubicBezTo>
                    <a:cubicBezTo>
                      <a:pt x="336" y="655"/>
                      <a:pt x="291" y="640"/>
                      <a:pt x="272" y="603"/>
                    </a:cubicBezTo>
                    <a:lnTo>
                      <a:pt x="272" y="603"/>
                    </a:lnTo>
                    <a:cubicBezTo>
                      <a:pt x="253" y="566"/>
                      <a:pt x="268" y="521"/>
                      <a:pt x="305" y="502"/>
                    </a:cubicBezTo>
                    <a:cubicBezTo>
                      <a:pt x="342" y="483"/>
                      <a:pt x="387" y="498"/>
                      <a:pt x="406" y="535"/>
                    </a:cubicBezTo>
                    <a:close/>
                    <a:moveTo>
                      <a:pt x="542" y="802"/>
                    </a:moveTo>
                    <a:lnTo>
                      <a:pt x="542" y="803"/>
                    </a:lnTo>
                    <a:cubicBezTo>
                      <a:pt x="561" y="839"/>
                      <a:pt x="546" y="885"/>
                      <a:pt x="509" y="903"/>
                    </a:cubicBezTo>
                    <a:cubicBezTo>
                      <a:pt x="472" y="922"/>
                      <a:pt x="427" y="908"/>
                      <a:pt x="408" y="871"/>
                    </a:cubicBezTo>
                    <a:lnTo>
                      <a:pt x="408" y="871"/>
                    </a:lnTo>
                    <a:cubicBezTo>
                      <a:pt x="390" y="834"/>
                      <a:pt x="404" y="789"/>
                      <a:pt x="441" y="770"/>
                    </a:cubicBezTo>
                    <a:cubicBezTo>
                      <a:pt x="478" y="751"/>
                      <a:pt x="523" y="765"/>
                      <a:pt x="542" y="802"/>
                    </a:cubicBezTo>
                    <a:close/>
                    <a:moveTo>
                      <a:pt x="678" y="1070"/>
                    </a:moveTo>
                    <a:lnTo>
                      <a:pt x="678" y="1070"/>
                    </a:lnTo>
                    <a:cubicBezTo>
                      <a:pt x="697" y="1107"/>
                      <a:pt x="682" y="1152"/>
                      <a:pt x="645" y="1171"/>
                    </a:cubicBezTo>
                    <a:cubicBezTo>
                      <a:pt x="609" y="1190"/>
                      <a:pt x="563" y="1175"/>
                      <a:pt x="545" y="1138"/>
                    </a:cubicBezTo>
                    <a:lnTo>
                      <a:pt x="544" y="1138"/>
                    </a:lnTo>
                    <a:cubicBezTo>
                      <a:pt x="526" y="1101"/>
                      <a:pt x="540" y="1056"/>
                      <a:pt x="577" y="1037"/>
                    </a:cubicBezTo>
                    <a:cubicBezTo>
                      <a:pt x="614" y="1018"/>
                      <a:pt x="659" y="1033"/>
                      <a:pt x="678" y="1070"/>
                    </a:cubicBezTo>
                    <a:close/>
                    <a:moveTo>
                      <a:pt x="814" y="1337"/>
                    </a:moveTo>
                    <a:lnTo>
                      <a:pt x="814" y="1338"/>
                    </a:lnTo>
                    <a:cubicBezTo>
                      <a:pt x="833" y="1374"/>
                      <a:pt x="818" y="1420"/>
                      <a:pt x="781" y="1439"/>
                    </a:cubicBezTo>
                    <a:cubicBezTo>
                      <a:pt x="745" y="1457"/>
                      <a:pt x="699" y="1443"/>
                      <a:pt x="681" y="1406"/>
                    </a:cubicBezTo>
                    <a:lnTo>
                      <a:pt x="680" y="1406"/>
                    </a:lnTo>
                    <a:cubicBezTo>
                      <a:pt x="662" y="1369"/>
                      <a:pt x="676" y="1324"/>
                      <a:pt x="713" y="1305"/>
                    </a:cubicBezTo>
                    <a:cubicBezTo>
                      <a:pt x="750" y="1286"/>
                      <a:pt x="795" y="1301"/>
                      <a:pt x="814" y="1337"/>
                    </a:cubicBezTo>
                    <a:close/>
                    <a:moveTo>
                      <a:pt x="950" y="1605"/>
                    </a:moveTo>
                    <a:lnTo>
                      <a:pt x="950" y="1605"/>
                    </a:lnTo>
                    <a:cubicBezTo>
                      <a:pt x="969" y="1642"/>
                      <a:pt x="954" y="1687"/>
                      <a:pt x="918" y="1706"/>
                    </a:cubicBezTo>
                    <a:cubicBezTo>
                      <a:pt x="881" y="1725"/>
                      <a:pt x="835" y="1710"/>
                      <a:pt x="817" y="1673"/>
                    </a:cubicBezTo>
                    <a:lnTo>
                      <a:pt x="817" y="1673"/>
                    </a:lnTo>
                    <a:cubicBezTo>
                      <a:pt x="798" y="1636"/>
                      <a:pt x="812" y="1591"/>
                      <a:pt x="849" y="1572"/>
                    </a:cubicBezTo>
                    <a:cubicBezTo>
                      <a:pt x="886" y="1553"/>
                      <a:pt x="931" y="1568"/>
                      <a:pt x="950" y="1605"/>
                    </a:cubicBezTo>
                    <a:close/>
                    <a:moveTo>
                      <a:pt x="1086" y="1873"/>
                    </a:moveTo>
                    <a:lnTo>
                      <a:pt x="1086" y="1873"/>
                    </a:lnTo>
                    <a:cubicBezTo>
                      <a:pt x="1105" y="1910"/>
                      <a:pt x="1090" y="1955"/>
                      <a:pt x="1054" y="1974"/>
                    </a:cubicBezTo>
                    <a:cubicBezTo>
                      <a:pt x="1017" y="1992"/>
                      <a:pt x="972" y="1978"/>
                      <a:pt x="953" y="1941"/>
                    </a:cubicBezTo>
                    <a:lnTo>
                      <a:pt x="953" y="1941"/>
                    </a:lnTo>
                    <a:cubicBezTo>
                      <a:pt x="934" y="1904"/>
                      <a:pt x="948" y="1859"/>
                      <a:pt x="985" y="1840"/>
                    </a:cubicBezTo>
                    <a:cubicBezTo>
                      <a:pt x="1022" y="1821"/>
                      <a:pt x="1067" y="1836"/>
                      <a:pt x="1086" y="1873"/>
                    </a:cubicBezTo>
                    <a:close/>
                    <a:moveTo>
                      <a:pt x="1222" y="2140"/>
                    </a:moveTo>
                    <a:lnTo>
                      <a:pt x="1222" y="2140"/>
                    </a:lnTo>
                    <a:cubicBezTo>
                      <a:pt x="1241" y="2177"/>
                      <a:pt x="1227" y="2222"/>
                      <a:pt x="1190" y="2241"/>
                    </a:cubicBezTo>
                    <a:cubicBezTo>
                      <a:pt x="1153" y="2260"/>
                      <a:pt x="1108" y="2245"/>
                      <a:pt x="1089" y="2208"/>
                    </a:cubicBezTo>
                    <a:lnTo>
                      <a:pt x="1089" y="2208"/>
                    </a:lnTo>
                    <a:cubicBezTo>
                      <a:pt x="1070" y="2171"/>
                      <a:pt x="1084" y="2126"/>
                      <a:pt x="1121" y="2107"/>
                    </a:cubicBezTo>
                    <a:cubicBezTo>
                      <a:pt x="1158" y="2089"/>
                      <a:pt x="1203" y="2103"/>
                      <a:pt x="1222" y="2140"/>
                    </a:cubicBezTo>
                    <a:close/>
                    <a:moveTo>
                      <a:pt x="1358" y="2408"/>
                    </a:moveTo>
                    <a:lnTo>
                      <a:pt x="1358" y="2408"/>
                    </a:lnTo>
                    <a:cubicBezTo>
                      <a:pt x="1377" y="2445"/>
                      <a:pt x="1363" y="2490"/>
                      <a:pt x="1326" y="2509"/>
                    </a:cubicBezTo>
                    <a:cubicBezTo>
                      <a:pt x="1289" y="2528"/>
                      <a:pt x="1244" y="2513"/>
                      <a:pt x="1225" y="2476"/>
                    </a:cubicBezTo>
                    <a:lnTo>
                      <a:pt x="1225" y="2476"/>
                    </a:lnTo>
                    <a:cubicBezTo>
                      <a:pt x="1206" y="2439"/>
                      <a:pt x="1221" y="2394"/>
                      <a:pt x="1257" y="2375"/>
                    </a:cubicBezTo>
                    <a:cubicBezTo>
                      <a:pt x="1294" y="2356"/>
                      <a:pt x="1339" y="2371"/>
                      <a:pt x="1358" y="2408"/>
                    </a:cubicBezTo>
                    <a:close/>
                    <a:moveTo>
                      <a:pt x="1494" y="2675"/>
                    </a:moveTo>
                    <a:lnTo>
                      <a:pt x="1494" y="2675"/>
                    </a:lnTo>
                    <a:cubicBezTo>
                      <a:pt x="1513" y="2712"/>
                      <a:pt x="1499" y="2757"/>
                      <a:pt x="1462" y="2776"/>
                    </a:cubicBezTo>
                    <a:cubicBezTo>
                      <a:pt x="1425" y="2795"/>
                      <a:pt x="1380" y="2780"/>
                      <a:pt x="1361" y="2744"/>
                    </a:cubicBezTo>
                    <a:lnTo>
                      <a:pt x="1361" y="2743"/>
                    </a:lnTo>
                    <a:cubicBezTo>
                      <a:pt x="1342" y="2707"/>
                      <a:pt x="1357" y="2661"/>
                      <a:pt x="1393" y="2643"/>
                    </a:cubicBezTo>
                    <a:cubicBezTo>
                      <a:pt x="1430" y="2624"/>
                      <a:pt x="1476" y="2638"/>
                      <a:pt x="1494" y="2675"/>
                    </a:cubicBezTo>
                    <a:close/>
                    <a:moveTo>
                      <a:pt x="1630" y="2943"/>
                    </a:moveTo>
                    <a:lnTo>
                      <a:pt x="1630" y="2943"/>
                    </a:lnTo>
                    <a:cubicBezTo>
                      <a:pt x="1649" y="2980"/>
                      <a:pt x="1635" y="3025"/>
                      <a:pt x="1598" y="3044"/>
                    </a:cubicBezTo>
                    <a:cubicBezTo>
                      <a:pt x="1561" y="3063"/>
                      <a:pt x="1516" y="3048"/>
                      <a:pt x="1497" y="3011"/>
                    </a:cubicBezTo>
                    <a:lnTo>
                      <a:pt x="1497" y="3011"/>
                    </a:lnTo>
                    <a:cubicBezTo>
                      <a:pt x="1478" y="2974"/>
                      <a:pt x="1493" y="2929"/>
                      <a:pt x="1530" y="2910"/>
                    </a:cubicBezTo>
                    <a:cubicBezTo>
                      <a:pt x="1566" y="2891"/>
                      <a:pt x="1612" y="2906"/>
                      <a:pt x="1630" y="2943"/>
                    </a:cubicBezTo>
                    <a:close/>
                    <a:moveTo>
                      <a:pt x="1766" y="3210"/>
                    </a:moveTo>
                    <a:lnTo>
                      <a:pt x="1767" y="3210"/>
                    </a:lnTo>
                    <a:cubicBezTo>
                      <a:pt x="1785" y="3247"/>
                      <a:pt x="1771" y="3292"/>
                      <a:pt x="1734" y="3311"/>
                    </a:cubicBezTo>
                    <a:cubicBezTo>
                      <a:pt x="1697" y="3330"/>
                      <a:pt x="1652" y="3316"/>
                      <a:pt x="1633" y="3279"/>
                    </a:cubicBezTo>
                    <a:lnTo>
                      <a:pt x="1633" y="3278"/>
                    </a:lnTo>
                    <a:cubicBezTo>
                      <a:pt x="1614" y="3242"/>
                      <a:pt x="1629" y="3196"/>
                      <a:pt x="1666" y="3178"/>
                    </a:cubicBezTo>
                    <a:cubicBezTo>
                      <a:pt x="1702" y="3159"/>
                      <a:pt x="1748" y="3173"/>
                      <a:pt x="1766" y="3210"/>
                    </a:cubicBezTo>
                    <a:close/>
                    <a:moveTo>
                      <a:pt x="1903" y="3478"/>
                    </a:moveTo>
                    <a:lnTo>
                      <a:pt x="1903" y="3478"/>
                    </a:lnTo>
                    <a:cubicBezTo>
                      <a:pt x="1921" y="3515"/>
                      <a:pt x="1907" y="3560"/>
                      <a:pt x="1870" y="3579"/>
                    </a:cubicBezTo>
                    <a:cubicBezTo>
                      <a:pt x="1833" y="3598"/>
                      <a:pt x="1788" y="3583"/>
                      <a:pt x="1769" y="3546"/>
                    </a:cubicBezTo>
                    <a:lnTo>
                      <a:pt x="1769" y="3546"/>
                    </a:lnTo>
                    <a:cubicBezTo>
                      <a:pt x="1750" y="3509"/>
                      <a:pt x="1765" y="3464"/>
                      <a:pt x="1802" y="3445"/>
                    </a:cubicBezTo>
                    <a:cubicBezTo>
                      <a:pt x="1839" y="3426"/>
                      <a:pt x="1884" y="3441"/>
                      <a:pt x="1903" y="3478"/>
                    </a:cubicBezTo>
                    <a:close/>
                    <a:moveTo>
                      <a:pt x="2039" y="3745"/>
                    </a:moveTo>
                    <a:lnTo>
                      <a:pt x="2039" y="3745"/>
                    </a:lnTo>
                    <a:cubicBezTo>
                      <a:pt x="2058" y="3782"/>
                      <a:pt x="2043" y="3828"/>
                      <a:pt x="2006" y="3846"/>
                    </a:cubicBezTo>
                    <a:cubicBezTo>
                      <a:pt x="1969" y="3865"/>
                      <a:pt x="1924" y="3851"/>
                      <a:pt x="1905" y="3814"/>
                    </a:cubicBezTo>
                    <a:lnTo>
                      <a:pt x="1905" y="3814"/>
                    </a:lnTo>
                    <a:cubicBezTo>
                      <a:pt x="1886" y="3777"/>
                      <a:pt x="1901" y="3732"/>
                      <a:pt x="1938" y="3713"/>
                    </a:cubicBezTo>
                    <a:cubicBezTo>
                      <a:pt x="1975" y="3694"/>
                      <a:pt x="2020" y="3708"/>
                      <a:pt x="2039" y="3745"/>
                    </a:cubicBezTo>
                    <a:close/>
                    <a:moveTo>
                      <a:pt x="2175" y="4013"/>
                    </a:moveTo>
                    <a:lnTo>
                      <a:pt x="2175" y="4013"/>
                    </a:lnTo>
                    <a:cubicBezTo>
                      <a:pt x="2194" y="4050"/>
                      <a:pt x="2179" y="4095"/>
                      <a:pt x="2142" y="4114"/>
                    </a:cubicBezTo>
                    <a:cubicBezTo>
                      <a:pt x="2105" y="4133"/>
                      <a:pt x="2060" y="4118"/>
                      <a:pt x="2041" y="4081"/>
                    </a:cubicBezTo>
                    <a:lnTo>
                      <a:pt x="2041" y="4081"/>
                    </a:lnTo>
                    <a:cubicBezTo>
                      <a:pt x="2022" y="4044"/>
                      <a:pt x="2037" y="3999"/>
                      <a:pt x="2074" y="3980"/>
                    </a:cubicBezTo>
                    <a:cubicBezTo>
                      <a:pt x="2111" y="3961"/>
                      <a:pt x="2156" y="3976"/>
                      <a:pt x="2175" y="4013"/>
                    </a:cubicBezTo>
                    <a:close/>
                    <a:moveTo>
                      <a:pt x="2311" y="4280"/>
                    </a:moveTo>
                    <a:lnTo>
                      <a:pt x="2311" y="4281"/>
                    </a:lnTo>
                    <a:cubicBezTo>
                      <a:pt x="2330" y="4317"/>
                      <a:pt x="2315" y="4363"/>
                      <a:pt x="2278" y="4381"/>
                    </a:cubicBezTo>
                    <a:cubicBezTo>
                      <a:pt x="2241" y="4400"/>
                      <a:pt x="2196" y="4386"/>
                      <a:pt x="2177" y="4349"/>
                    </a:cubicBezTo>
                    <a:lnTo>
                      <a:pt x="2177" y="4349"/>
                    </a:lnTo>
                    <a:cubicBezTo>
                      <a:pt x="2158" y="4312"/>
                      <a:pt x="2173" y="4267"/>
                      <a:pt x="2210" y="4248"/>
                    </a:cubicBezTo>
                    <a:cubicBezTo>
                      <a:pt x="2247" y="4229"/>
                      <a:pt x="2292" y="4244"/>
                      <a:pt x="2311" y="4280"/>
                    </a:cubicBezTo>
                    <a:close/>
                    <a:moveTo>
                      <a:pt x="2447" y="4548"/>
                    </a:moveTo>
                    <a:lnTo>
                      <a:pt x="2447" y="4548"/>
                    </a:lnTo>
                    <a:cubicBezTo>
                      <a:pt x="2466" y="4585"/>
                      <a:pt x="2451" y="4630"/>
                      <a:pt x="2414" y="4649"/>
                    </a:cubicBezTo>
                    <a:cubicBezTo>
                      <a:pt x="2377" y="4668"/>
                      <a:pt x="2332" y="4653"/>
                      <a:pt x="2313" y="4616"/>
                    </a:cubicBezTo>
                    <a:lnTo>
                      <a:pt x="2313" y="4616"/>
                    </a:lnTo>
                    <a:cubicBezTo>
                      <a:pt x="2294" y="4579"/>
                      <a:pt x="2309" y="4534"/>
                      <a:pt x="2346" y="4515"/>
                    </a:cubicBezTo>
                    <a:cubicBezTo>
                      <a:pt x="2383" y="4496"/>
                      <a:pt x="2428" y="4511"/>
                      <a:pt x="2447" y="4548"/>
                    </a:cubicBezTo>
                    <a:close/>
                    <a:moveTo>
                      <a:pt x="2583" y="4815"/>
                    </a:moveTo>
                    <a:lnTo>
                      <a:pt x="2583" y="4816"/>
                    </a:lnTo>
                    <a:cubicBezTo>
                      <a:pt x="2602" y="4852"/>
                      <a:pt x="2587" y="4898"/>
                      <a:pt x="2550" y="4917"/>
                    </a:cubicBezTo>
                    <a:cubicBezTo>
                      <a:pt x="2513" y="4935"/>
                      <a:pt x="2468" y="4921"/>
                      <a:pt x="2449" y="4884"/>
                    </a:cubicBezTo>
                    <a:lnTo>
                      <a:pt x="2449" y="4884"/>
                    </a:lnTo>
                    <a:cubicBezTo>
                      <a:pt x="2430" y="4847"/>
                      <a:pt x="2445" y="4802"/>
                      <a:pt x="2482" y="4783"/>
                    </a:cubicBezTo>
                    <a:cubicBezTo>
                      <a:pt x="2519" y="4764"/>
                      <a:pt x="2564" y="4779"/>
                      <a:pt x="2583" y="4815"/>
                    </a:cubicBezTo>
                    <a:close/>
                    <a:moveTo>
                      <a:pt x="2719" y="5083"/>
                    </a:moveTo>
                    <a:lnTo>
                      <a:pt x="2719" y="5083"/>
                    </a:lnTo>
                    <a:cubicBezTo>
                      <a:pt x="2738" y="5120"/>
                      <a:pt x="2723" y="5165"/>
                      <a:pt x="2686" y="5184"/>
                    </a:cubicBezTo>
                    <a:cubicBezTo>
                      <a:pt x="2649" y="5203"/>
                      <a:pt x="2604" y="5188"/>
                      <a:pt x="2585" y="5151"/>
                    </a:cubicBezTo>
                    <a:lnTo>
                      <a:pt x="2585" y="5151"/>
                    </a:lnTo>
                    <a:cubicBezTo>
                      <a:pt x="2566" y="5114"/>
                      <a:pt x="2581" y="5069"/>
                      <a:pt x="2618" y="5050"/>
                    </a:cubicBezTo>
                    <a:cubicBezTo>
                      <a:pt x="2655" y="5032"/>
                      <a:pt x="2700" y="5046"/>
                      <a:pt x="2719" y="5083"/>
                    </a:cubicBezTo>
                    <a:close/>
                    <a:moveTo>
                      <a:pt x="2855" y="5351"/>
                    </a:moveTo>
                    <a:lnTo>
                      <a:pt x="2855" y="5351"/>
                    </a:lnTo>
                    <a:cubicBezTo>
                      <a:pt x="2874" y="5388"/>
                      <a:pt x="2859" y="5433"/>
                      <a:pt x="2822" y="5452"/>
                    </a:cubicBezTo>
                    <a:cubicBezTo>
                      <a:pt x="2785" y="5470"/>
                      <a:pt x="2740" y="5456"/>
                      <a:pt x="2721" y="5419"/>
                    </a:cubicBezTo>
                    <a:lnTo>
                      <a:pt x="2721" y="5419"/>
                    </a:lnTo>
                    <a:cubicBezTo>
                      <a:pt x="2703" y="5382"/>
                      <a:pt x="2717" y="5337"/>
                      <a:pt x="2754" y="5318"/>
                    </a:cubicBezTo>
                    <a:cubicBezTo>
                      <a:pt x="2791" y="5299"/>
                      <a:pt x="2836" y="5314"/>
                      <a:pt x="2855" y="5351"/>
                    </a:cubicBezTo>
                    <a:close/>
                    <a:moveTo>
                      <a:pt x="2991" y="5618"/>
                    </a:moveTo>
                    <a:lnTo>
                      <a:pt x="2991" y="5618"/>
                    </a:lnTo>
                    <a:cubicBezTo>
                      <a:pt x="3010" y="5655"/>
                      <a:pt x="2995" y="5700"/>
                      <a:pt x="2958" y="5719"/>
                    </a:cubicBezTo>
                    <a:cubicBezTo>
                      <a:pt x="2922" y="5738"/>
                      <a:pt x="2876" y="5723"/>
                      <a:pt x="2858" y="5686"/>
                    </a:cubicBezTo>
                    <a:lnTo>
                      <a:pt x="2857" y="5686"/>
                    </a:lnTo>
                    <a:cubicBezTo>
                      <a:pt x="2839" y="5649"/>
                      <a:pt x="2853" y="5604"/>
                      <a:pt x="2890" y="5585"/>
                    </a:cubicBezTo>
                    <a:cubicBezTo>
                      <a:pt x="2927" y="5567"/>
                      <a:pt x="2972" y="5581"/>
                      <a:pt x="2991" y="5618"/>
                    </a:cubicBezTo>
                    <a:close/>
                    <a:moveTo>
                      <a:pt x="3127" y="5886"/>
                    </a:moveTo>
                    <a:lnTo>
                      <a:pt x="3127" y="5886"/>
                    </a:lnTo>
                    <a:cubicBezTo>
                      <a:pt x="3146" y="5923"/>
                      <a:pt x="3131" y="5968"/>
                      <a:pt x="3094" y="5987"/>
                    </a:cubicBezTo>
                    <a:cubicBezTo>
                      <a:pt x="3058" y="6006"/>
                      <a:pt x="3012" y="5991"/>
                      <a:pt x="2994" y="5954"/>
                    </a:cubicBezTo>
                    <a:lnTo>
                      <a:pt x="2994" y="5954"/>
                    </a:lnTo>
                    <a:cubicBezTo>
                      <a:pt x="2975" y="5917"/>
                      <a:pt x="2989" y="5872"/>
                      <a:pt x="3026" y="5853"/>
                    </a:cubicBezTo>
                    <a:cubicBezTo>
                      <a:pt x="3063" y="5834"/>
                      <a:pt x="3108" y="5849"/>
                      <a:pt x="3127" y="5886"/>
                    </a:cubicBezTo>
                    <a:close/>
                    <a:moveTo>
                      <a:pt x="3263" y="6153"/>
                    </a:moveTo>
                    <a:lnTo>
                      <a:pt x="3263" y="6153"/>
                    </a:lnTo>
                    <a:cubicBezTo>
                      <a:pt x="3282" y="6190"/>
                      <a:pt x="3267" y="6235"/>
                      <a:pt x="3231" y="6254"/>
                    </a:cubicBezTo>
                    <a:cubicBezTo>
                      <a:pt x="3194" y="6273"/>
                      <a:pt x="3148" y="6258"/>
                      <a:pt x="3130" y="6222"/>
                    </a:cubicBezTo>
                    <a:lnTo>
                      <a:pt x="3130" y="6221"/>
                    </a:lnTo>
                    <a:cubicBezTo>
                      <a:pt x="3111" y="6185"/>
                      <a:pt x="3125" y="6139"/>
                      <a:pt x="3162" y="6121"/>
                    </a:cubicBezTo>
                    <a:cubicBezTo>
                      <a:pt x="3199" y="6102"/>
                      <a:pt x="3244" y="6116"/>
                      <a:pt x="3263" y="6153"/>
                    </a:cubicBezTo>
                    <a:close/>
                    <a:moveTo>
                      <a:pt x="3399" y="6421"/>
                    </a:moveTo>
                    <a:lnTo>
                      <a:pt x="3399" y="6421"/>
                    </a:lnTo>
                    <a:cubicBezTo>
                      <a:pt x="3418" y="6458"/>
                      <a:pt x="3403" y="6503"/>
                      <a:pt x="3367" y="6522"/>
                    </a:cubicBezTo>
                    <a:cubicBezTo>
                      <a:pt x="3330" y="6541"/>
                      <a:pt x="3285" y="6526"/>
                      <a:pt x="3266" y="6489"/>
                    </a:cubicBezTo>
                    <a:lnTo>
                      <a:pt x="3266" y="6489"/>
                    </a:lnTo>
                    <a:cubicBezTo>
                      <a:pt x="3247" y="6452"/>
                      <a:pt x="3261" y="6407"/>
                      <a:pt x="3298" y="6388"/>
                    </a:cubicBezTo>
                    <a:cubicBezTo>
                      <a:pt x="3335" y="6369"/>
                      <a:pt x="3380" y="6384"/>
                      <a:pt x="3399" y="6421"/>
                    </a:cubicBezTo>
                    <a:close/>
                    <a:moveTo>
                      <a:pt x="3535" y="6688"/>
                    </a:moveTo>
                    <a:lnTo>
                      <a:pt x="3535" y="6688"/>
                    </a:lnTo>
                    <a:cubicBezTo>
                      <a:pt x="3554" y="6725"/>
                      <a:pt x="3540" y="6770"/>
                      <a:pt x="3503" y="6789"/>
                    </a:cubicBezTo>
                    <a:cubicBezTo>
                      <a:pt x="3466" y="6808"/>
                      <a:pt x="3421" y="6794"/>
                      <a:pt x="3402" y="6757"/>
                    </a:cubicBezTo>
                    <a:lnTo>
                      <a:pt x="3402" y="6757"/>
                    </a:lnTo>
                    <a:cubicBezTo>
                      <a:pt x="3383" y="6720"/>
                      <a:pt x="3397" y="6674"/>
                      <a:pt x="3434" y="6656"/>
                    </a:cubicBezTo>
                    <a:cubicBezTo>
                      <a:pt x="3471" y="6637"/>
                      <a:pt x="3516" y="6651"/>
                      <a:pt x="3535" y="6688"/>
                    </a:cubicBezTo>
                    <a:close/>
                    <a:moveTo>
                      <a:pt x="3671" y="6956"/>
                    </a:moveTo>
                    <a:lnTo>
                      <a:pt x="3671" y="6956"/>
                    </a:lnTo>
                    <a:cubicBezTo>
                      <a:pt x="3690" y="6993"/>
                      <a:pt x="3676" y="7038"/>
                      <a:pt x="3639" y="7057"/>
                    </a:cubicBezTo>
                    <a:cubicBezTo>
                      <a:pt x="3602" y="7076"/>
                      <a:pt x="3557" y="7061"/>
                      <a:pt x="3538" y="7024"/>
                    </a:cubicBezTo>
                    <a:lnTo>
                      <a:pt x="3538" y="7024"/>
                    </a:lnTo>
                    <a:cubicBezTo>
                      <a:pt x="3519" y="6987"/>
                      <a:pt x="3534" y="6942"/>
                      <a:pt x="3570" y="6923"/>
                    </a:cubicBezTo>
                    <a:cubicBezTo>
                      <a:pt x="3607" y="6904"/>
                      <a:pt x="3652" y="6919"/>
                      <a:pt x="3671" y="6956"/>
                    </a:cubicBezTo>
                    <a:close/>
                    <a:moveTo>
                      <a:pt x="3807" y="7223"/>
                    </a:moveTo>
                    <a:lnTo>
                      <a:pt x="3807" y="7223"/>
                    </a:lnTo>
                    <a:cubicBezTo>
                      <a:pt x="3826" y="7260"/>
                      <a:pt x="3812" y="7306"/>
                      <a:pt x="3775" y="7324"/>
                    </a:cubicBezTo>
                    <a:cubicBezTo>
                      <a:pt x="3738" y="7343"/>
                      <a:pt x="3693" y="7329"/>
                      <a:pt x="3674" y="7292"/>
                    </a:cubicBezTo>
                    <a:lnTo>
                      <a:pt x="3674" y="7292"/>
                    </a:lnTo>
                    <a:cubicBezTo>
                      <a:pt x="3655" y="7255"/>
                      <a:pt x="3670" y="7210"/>
                      <a:pt x="3706" y="7191"/>
                    </a:cubicBezTo>
                    <a:cubicBezTo>
                      <a:pt x="3743" y="7172"/>
                      <a:pt x="3789" y="7186"/>
                      <a:pt x="3807" y="7223"/>
                    </a:cubicBezTo>
                    <a:close/>
                    <a:moveTo>
                      <a:pt x="3943" y="7491"/>
                    </a:moveTo>
                    <a:lnTo>
                      <a:pt x="3944" y="7491"/>
                    </a:lnTo>
                    <a:cubicBezTo>
                      <a:pt x="3962" y="7528"/>
                      <a:pt x="3948" y="7573"/>
                      <a:pt x="3911" y="7592"/>
                    </a:cubicBezTo>
                    <a:cubicBezTo>
                      <a:pt x="3874" y="7611"/>
                      <a:pt x="3829" y="7596"/>
                      <a:pt x="3810" y="7559"/>
                    </a:cubicBezTo>
                    <a:lnTo>
                      <a:pt x="3810" y="7559"/>
                    </a:lnTo>
                    <a:cubicBezTo>
                      <a:pt x="3791" y="7522"/>
                      <a:pt x="3806" y="7477"/>
                      <a:pt x="3843" y="7458"/>
                    </a:cubicBezTo>
                    <a:cubicBezTo>
                      <a:pt x="3879" y="7439"/>
                      <a:pt x="3925" y="7454"/>
                      <a:pt x="3943" y="7491"/>
                    </a:cubicBezTo>
                    <a:close/>
                    <a:moveTo>
                      <a:pt x="4080" y="7758"/>
                    </a:moveTo>
                    <a:lnTo>
                      <a:pt x="4080" y="7759"/>
                    </a:lnTo>
                    <a:cubicBezTo>
                      <a:pt x="4098" y="7795"/>
                      <a:pt x="4084" y="7841"/>
                      <a:pt x="4047" y="7859"/>
                    </a:cubicBezTo>
                    <a:cubicBezTo>
                      <a:pt x="4010" y="7878"/>
                      <a:pt x="3965" y="7864"/>
                      <a:pt x="3946" y="7827"/>
                    </a:cubicBezTo>
                    <a:lnTo>
                      <a:pt x="3946" y="7827"/>
                    </a:lnTo>
                    <a:cubicBezTo>
                      <a:pt x="3927" y="7790"/>
                      <a:pt x="3942" y="7745"/>
                      <a:pt x="3979" y="7726"/>
                    </a:cubicBezTo>
                    <a:cubicBezTo>
                      <a:pt x="4015" y="7707"/>
                      <a:pt x="4061" y="7722"/>
                      <a:pt x="4080" y="7758"/>
                    </a:cubicBezTo>
                    <a:close/>
                    <a:moveTo>
                      <a:pt x="4216" y="8026"/>
                    </a:moveTo>
                    <a:lnTo>
                      <a:pt x="4216" y="8026"/>
                    </a:lnTo>
                    <a:cubicBezTo>
                      <a:pt x="4234" y="8063"/>
                      <a:pt x="4220" y="8108"/>
                      <a:pt x="4183" y="8127"/>
                    </a:cubicBezTo>
                    <a:cubicBezTo>
                      <a:pt x="4146" y="8146"/>
                      <a:pt x="4101" y="8131"/>
                      <a:pt x="4082" y="8094"/>
                    </a:cubicBezTo>
                    <a:lnTo>
                      <a:pt x="4082" y="8094"/>
                    </a:lnTo>
                    <a:cubicBezTo>
                      <a:pt x="4063" y="8057"/>
                      <a:pt x="4078" y="8012"/>
                      <a:pt x="4115" y="7993"/>
                    </a:cubicBezTo>
                    <a:cubicBezTo>
                      <a:pt x="4152" y="7974"/>
                      <a:pt x="4197" y="7989"/>
                      <a:pt x="4216" y="8026"/>
                    </a:cubicBezTo>
                    <a:close/>
                    <a:moveTo>
                      <a:pt x="4352" y="8294"/>
                    </a:moveTo>
                    <a:lnTo>
                      <a:pt x="4352" y="8294"/>
                    </a:lnTo>
                    <a:cubicBezTo>
                      <a:pt x="4371" y="8331"/>
                      <a:pt x="4356" y="8376"/>
                      <a:pt x="4319" y="8395"/>
                    </a:cubicBezTo>
                    <a:cubicBezTo>
                      <a:pt x="4282" y="8413"/>
                      <a:pt x="4237" y="8399"/>
                      <a:pt x="4218" y="8362"/>
                    </a:cubicBezTo>
                    <a:lnTo>
                      <a:pt x="4218" y="8362"/>
                    </a:lnTo>
                    <a:cubicBezTo>
                      <a:pt x="4199" y="8325"/>
                      <a:pt x="4214" y="8280"/>
                      <a:pt x="4251" y="8261"/>
                    </a:cubicBezTo>
                    <a:cubicBezTo>
                      <a:pt x="4288" y="8242"/>
                      <a:pt x="4333" y="8257"/>
                      <a:pt x="4352" y="8294"/>
                    </a:cubicBezTo>
                    <a:close/>
                    <a:moveTo>
                      <a:pt x="4488" y="8561"/>
                    </a:moveTo>
                    <a:lnTo>
                      <a:pt x="4488" y="8561"/>
                    </a:lnTo>
                    <a:lnTo>
                      <a:pt x="4354" y="8629"/>
                    </a:lnTo>
                    <a:lnTo>
                      <a:pt x="4354" y="8629"/>
                    </a:lnTo>
                    <a:cubicBezTo>
                      <a:pt x="4335" y="8592"/>
                      <a:pt x="4350" y="8547"/>
                      <a:pt x="4387" y="8528"/>
                    </a:cubicBezTo>
                    <a:cubicBezTo>
                      <a:pt x="4424" y="8510"/>
                      <a:pt x="4469" y="8524"/>
                      <a:pt x="4488" y="85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5886450" y="2259063"/>
              <a:ext cx="1524000" cy="3486150"/>
              <a:chOff x="5886450" y="2259063"/>
              <a:chExt cx="1524000" cy="3486150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5910263" y="2259063"/>
                <a:ext cx="1500187" cy="3475038"/>
              </a:xfrm>
              <a:custGeom>
                <a:avLst/>
                <a:gdLst>
                  <a:gd name="T0" fmla="*/ 0 w 945"/>
                  <a:gd name="T1" fmla="*/ 840 h 2189"/>
                  <a:gd name="T2" fmla="*/ 0 w 945"/>
                  <a:gd name="T3" fmla="*/ 2189 h 2189"/>
                  <a:gd name="T4" fmla="*/ 945 w 945"/>
                  <a:gd name="T5" fmla="*/ 0 h 2189"/>
                  <a:gd name="T6" fmla="*/ 0 w 945"/>
                  <a:gd name="T7" fmla="*/ 840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5" h="2189">
                    <a:moveTo>
                      <a:pt x="0" y="840"/>
                    </a:moveTo>
                    <a:lnTo>
                      <a:pt x="0" y="2189"/>
                    </a:lnTo>
                    <a:lnTo>
                      <a:pt x="945" y="0"/>
                    </a:lnTo>
                    <a:lnTo>
                      <a:pt x="0" y="84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5886450" y="2308275"/>
                <a:ext cx="1517650" cy="3436938"/>
              </a:xfrm>
              <a:custGeom>
                <a:avLst/>
                <a:gdLst>
                  <a:gd name="T0" fmla="*/ 138 w 4435"/>
                  <a:gd name="T1" fmla="*/ 10036 h 10036"/>
                  <a:gd name="T2" fmla="*/ 257 w 4435"/>
                  <a:gd name="T3" fmla="*/ 9760 h 10036"/>
                  <a:gd name="T4" fmla="*/ 237 w 4435"/>
                  <a:gd name="T5" fmla="*/ 9426 h 10036"/>
                  <a:gd name="T6" fmla="*/ 237 w 4435"/>
                  <a:gd name="T7" fmla="*/ 9426 h 10036"/>
                  <a:gd name="T8" fmla="*/ 495 w 4435"/>
                  <a:gd name="T9" fmla="*/ 9209 h 10036"/>
                  <a:gd name="T10" fmla="*/ 574 w 4435"/>
                  <a:gd name="T11" fmla="*/ 8835 h 10036"/>
                  <a:gd name="T12" fmla="*/ 594 w 4435"/>
                  <a:gd name="T13" fmla="*/ 8599 h 10036"/>
                  <a:gd name="T14" fmla="*/ 634 w 4435"/>
                  <a:gd name="T15" fmla="*/ 8698 h 10036"/>
                  <a:gd name="T16" fmla="*/ 851 w 4435"/>
                  <a:gd name="T17" fmla="*/ 8382 h 10036"/>
                  <a:gd name="T18" fmla="*/ 832 w 4435"/>
                  <a:gd name="T19" fmla="*/ 8048 h 10036"/>
                  <a:gd name="T20" fmla="*/ 832 w 4435"/>
                  <a:gd name="T21" fmla="*/ 8048 h 10036"/>
                  <a:gd name="T22" fmla="*/ 1089 w 4435"/>
                  <a:gd name="T23" fmla="*/ 7831 h 10036"/>
                  <a:gd name="T24" fmla="*/ 1168 w 4435"/>
                  <a:gd name="T25" fmla="*/ 7457 h 10036"/>
                  <a:gd name="T26" fmla="*/ 1189 w 4435"/>
                  <a:gd name="T27" fmla="*/ 7221 h 10036"/>
                  <a:gd name="T28" fmla="*/ 1229 w 4435"/>
                  <a:gd name="T29" fmla="*/ 7320 h 10036"/>
                  <a:gd name="T30" fmla="*/ 1446 w 4435"/>
                  <a:gd name="T31" fmla="*/ 7004 h 10036"/>
                  <a:gd name="T32" fmla="*/ 1427 w 4435"/>
                  <a:gd name="T33" fmla="*/ 6670 h 10036"/>
                  <a:gd name="T34" fmla="*/ 1427 w 4435"/>
                  <a:gd name="T35" fmla="*/ 6670 h 10036"/>
                  <a:gd name="T36" fmla="*/ 1684 w 4435"/>
                  <a:gd name="T37" fmla="*/ 6453 h 10036"/>
                  <a:gd name="T38" fmla="*/ 1763 w 4435"/>
                  <a:gd name="T39" fmla="*/ 6079 h 10036"/>
                  <a:gd name="T40" fmla="*/ 1783 w 4435"/>
                  <a:gd name="T41" fmla="*/ 5843 h 10036"/>
                  <a:gd name="T42" fmla="*/ 1823 w 4435"/>
                  <a:gd name="T43" fmla="*/ 5942 h 10036"/>
                  <a:gd name="T44" fmla="*/ 2041 w 4435"/>
                  <a:gd name="T45" fmla="*/ 5626 h 10036"/>
                  <a:gd name="T46" fmla="*/ 2021 w 4435"/>
                  <a:gd name="T47" fmla="*/ 5292 h 10036"/>
                  <a:gd name="T48" fmla="*/ 2021 w 4435"/>
                  <a:gd name="T49" fmla="*/ 5292 h 10036"/>
                  <a:gd name="T50" fmla="*/ 2278 w 4435"/>
                  <a:gd name="T51" fmla="*/ 5075 h 10036"/>
                  <a:gd name="T52" fmla="*/ 2357 w 4435"/>
                  <a:gd name="T53" fmla="*/ 4701 h 10036"/>
                  <a:gd name="T54" fmla="*/ 2378 w 4435"/>
                  <a:gd name="T55" fmla="*/ 4465 h 10036"/>
                  <a:gd name="T56" fmla="*/ 2418 w 4435"/>
                  <a:gd name="T57" fmla="*/ 4564 h 10036"/>
                  <a:gd name="T58" fmla="*/ 2635 w 4435"/>
                  <a:gd name="T59" fmla="*/ 4248 h 10036"/>
                  <a:gd name="T60" fmla="*/ 2616 w 4435"/>
                  <a:gd name="T61" fmla="*/ 3914 h 10036"/>
                  <a:gd name="T62" fmla="*/ 2616 w 4435"/>
                  <a:gd name="T63" fmla="*/ 3914 h 10036"/>
                  <a:gd name="T64" fmla="*/ 2873 w 4435"/>
                  <a:gd name="T65" fmla="*/ 3697 h 10036"/>
                  <a:gd name="T66" fmla="*/ 2952 w 4435"/>
                  <a:gd name="T67" fmla="*/ 3323 h 10036"/>
                  <a:gd name="T68" fmla="*/ 2973 w 4435"/>
                  <a:gd name="T69" fmla="*/ 3088 h 10036"/>
                  <a:gd name="T70" fmla="*/ 3013 w 4435"/>
                  <a:gd name="T71" fmla="*/ 3186 h 10036"/>
                  <a:gd name="T72" fmla="*/ 3230 w 4435"/>
                  <a:gd name="T73" fmla="*/ 2870 h 10036"/>
                  <a:gd name="T74" fmla="*/ 3211 w 4435"/>
                  <a:gd name="T75" fmla="*/ 2536 h 10036"/>
                  <a:gd name="T76" fmla="*/ 3211 w 4435"/>
                  <a:gd name="T77" fmla="*/ 2536 h 10036"/>
                  <a:gd name="T78" fmla="*/ 3468 w 4435"/>
                  <a:gd name="T79" fmla="*/ 2319 h 10036"/>
                  <a:gd name="T80" fmla="*/ 3547 w 4435"/>
                  <a:gd name="T81" fmla="*/ 1945 h 10036"/>
                  <a:gd name="T82" fmla="*/ 3567 w 4435"/>
                  <a:gd name="T83" fmla="*/ 1710 h 10036"/>
                  <a:gd name="T84" fmla="*/ 3607 w 4435"/>
                  <a:gd name="T85" fmla="*/ 1808 h 10036"/>
                  <a:gd name="T86" fmla="*/ 3824 w 4435"/>
                  <a:gd name="T87" fmla="*/ 1492 h 10036"/>
                  <a:gd name="T88" fmla="*/ 3805 w 4435"/>
                  <a:gd name="T89" fmla="*/ 1158 h 10036"/>
                  <a:gd name="T90" fmla="*/ 3805 w 4435"/>
                  <a:gd name="T91" fmla="*/ 1158 h 10036"/>
                  <a:gd name="T92" fmla="*/ 4062 w 4435"/>
                  <a:gd name="T93" fmla="*/ 941 h 10036"/>
                  <a:gd name="T94" fmla="*/ 4141 w 4435"/>
                  <a:gd name="T95" fmla="*/ 567 h 10036"/>
                  <a:gd name="T96" fmla="*/ 4162 w 4435"/>
                  <a:gd name="T97" fmla="*/ 332 h 10036"/>
                  <a:gd name="T98" fmla="*/ 4202 w 4435"/>
                  <a:gd name="T99" fmla="*/ 430 h 10036"/>
                  <a:gd name="T100" fmla="*/ 4419 w 4435"/>
                  <a:gd name="T101" fmla="*/ 114 h 10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35" h="10036">
                    <a:moveTo>
                      <a:pt x="0" y="9977"/>
                    </a:moveTo>
                    <a:lnTo>
                      <a:pt x="0" y="9977"/>
                    </a:lnTo>
                    <a:cubicBezTo>
                      <a:pt x="16" y="9939"/>
                      <a:pt x="60" y="9921"/>
                      <a:pt x="98" y="9937"/>
                    </a:cubicBezTo>
                    <a:cubicBezTo>
                      <a:pt x="136" y="9953"/>
                      <a:pt x="154" y="9997"/>
                      <a:pt x="138" y="10035"/>
                    </a:cubicBezTo>
                    <a:lnTo>
                      <a:pt x="138" y="10036"/>
                    </a:lnTo>
                    <a:lnTo>
                      <a:pt x="0" y="9977"/>
                    </a:lnTo>
                    <a:close/>
                    <a:moveTo>
                      <a:pt x="118" y="9702"/>
                    </a:moveTo>
                    <a:lnTo>
                      <a:pt x="119" y="9701"/>
                    </a:lnTo>
                    <a:cubicBezTo>
                      <a:pt x="135" y="9663"/>
                      <a:pt x="179" y="9645"/>
                      <a:pt x="217" y="9662"/>
                    </a:cubicBezTo>
                    <a:cubicBezTo>
                      <a:pt x="255" y="9678"/>
                      <a:pt x="273" y="9722"/>
                      <a:pt x="257" y="9760"/>
                    </a:cubicBezTo>
                    <a:lnTo>
                      <a:pt x="257" y="9760"/>
                    </a:lnTo>
                    <a:cubicBezTo>
                      <a:pt x="241" y="9798"/>
                      <a:pt x="197" y="9816"/>
                      <a:pt x="158" y="9800"/>
                    </a:cubicBezTo>
                    <a:cubicBezTo>
                      <a:pt x="120" y="9784"/>
                      <a:pt x="102" y="9740"/>
                      <a:pt x="118" y="9702"/>
                    </a:cubicBezTo>
                    <a:close/>
                    <a:moveTo>
                      <a:pt x="237" y="9426"/>
                    </a:moveTo>
                    <a:lnTo>
                      <a:pt x="237" y="9426"/>
                    </a:lnTo>
                    <a:cubicBezTo>
                      <a:pt x="254" y="9388"/>
                      <a:pt x="298" y="9370"/>
                      <a:pt x="336" y="9386"/>
                    </a:cubicBezTo>
                    <a:cubicBezTo>
                      <a:pt x="374" y="9402"/>
                      <a:pt x="392" y="9446"/>
                      <a:pt x="376" y="9484"/>
                    </a:cubicBezTo>
                    <a:lnTo>
                      <a:pt x="376" y="9484"/>
                    </a:lnTo>
                    <a:cubicBezTo>
                      <a:pt x="359" y="9523"/>
                      <a:pt x="315" y="9540"/>
                      <a:pt x="277" y="9524"/>
                    </a:cubicBezTo>
                    <a:cubicBezTo>
                      <a:pt x="239" y="9508"/>
                      <a:pt x="221" y="9464"/>
                      <a:pt x="237" y="9426"/>
                    </a:cubicBezTo>
                    <a:close/>
                    <a:moveTo>
                      <a:pt x="356" y="9150"/>
                    </a:moveTo>
                    <a:lnTo>
                      <a:pt x="356" y="9150"/>
                    </a:lnTo>
                    <a:cubicBezTo>
                      <a:pt x="373" y="9112"/>
                      <a:pt x="417" y="9094"/>
                      <a:pt x="455" y="9110"/>
                    </a:cubicBezTo>
                    <a:cubicBezTo>
                      <a:pt x="493" y="9126"/>
                      <a:pt x="511" y="9170"/>
                      <a:pt x="495" y="9209"/>
                    </a:cubicBezTo>
                    <a:lnTo>
                      <a:pt x="495" y="9209"/>
                    </a:lnTo>
                    <a:cubicBezTo>
                      <a:pt x="478" y="9247"/>
                      <a:pt x="434" y="9265"/>
                      <a:pt x="396" y="9249"/>
                    </a:cubicBezTo>
                    <a:cubicBezTo>
                      <a:pt x="358" y="9233"/>
                      <a:pt x="340" y="9189"/>
                      <a:pt x="356" y="9150"/>
                    </a:cubicBezTo>
                    <a:close/>
                    <a:moveTo>
                      <a:pt x="475" y="8875"/>
                    </a:moveTo>
                    <a:lnTo>
                      <a:pt x="475" y="8875"/>
                    </a:lnTo>
                    <a:cubicBezTo>
                      <a:pt x="491" y="8837"/>
                      <a:pt x="535" y="8819"/>
                      <a:pt x="574" y="8835"/>
                    </a:cubicBezTo>
                    <a:cubicBezTo>
                      <a:pt x="612" y="8851"/>
                      <a:pt x="630" y="8895"/>
                      <a:pt x="613" y="8933"/>
                    </a:cubicBezTo>
                    <a:lnTo>
                      <a:pt x="613" y="8933"/>
                    </a:lnTo>
                    <a:cubicBezTo>
                      <a:pt x="597" y="8971"/>
                      <a:pt x="553" y="8989"/>
                      <a:pt x="515" y="8973"/>
                    </a:cubicBezTo>
                    <a:cubicBezTo>
                      <a:pt x="477" y="8957"/>
                      <a:pt x="459" y="8913"/>
                      <a:pt x="475" y="8875"/>
                    </a:cubicBezTo>
                    <a:close/>
                    <a:moveTo>
                      <a:pt x="594" y="8599"/>
                    </a:moveTo>
                    <a:lnTo>
                      <a:pt x="594" y="8599"/>
                    </a:lnTo>
                    <a:cubicBezTo>
                      <a:pt x="610" y="8561"/>
                      <a:pt x="654" y="8543"/>
                      <a:pt x="693" y="8559"/>
                    </a:cubicBezTo>
                    <a:cubicBezTo>
                      <a:pt x="731" y="8575"/>
                      <a:pt x="749" y="8619"/>
                      <a:pt x="732" y="8657"/>
                    </a:cubicBezTo>
                    <a:lnTo>
                      <a:pt x="732" y="8658"/>
                    </a:lnTo>
                    <a:cubicBezTo>
                      <a:pt x="716" y="8696"/>
                      <a:pt x="672" y="8714"/>
                      <a:pt x="634" y="8698"/>
                    </a:cubicBezTo>
                    <a:cubicBezTo>
                      <a:pt x="596" y="8681"/>
                      <a:pt x="578" y="8637"/>
                      <a:pt x="594" y="8599"/>
                    </a:cubicBezTo>
                    <a:close/>
                    <a:moveTo>
                      <a:pt x="713" y="8324"/>
                    </a:moveTo>
                    <a:lnTo>
                      <a:pt x="713" y="8324"/>
                    </a:lnTo>
                    <a:cubicBezTo>
                      <a:pt x="729" y="8285"/>
                      <a:pt x="773" y="8267"/>
                      <a:pt x="811" y="8284"/>
                    </a:cubicBezTo>
                    <a:cubicBezTo>
                      <a:pt x="850" y="8300"/>
                      <a:pt x="867" y="8344"/>
                      <a:pt x="851" y="8382"/>
                    </a:cubicBezTo>
                    <a:lnTo>
                      <a:pt x="851" y="8382"/>
                    </a:lnTo>
                    <a:cubicBezTo>
                      <a:pt x="835" y="8420"/>
                      <a:pt x="791" y="8438"/>
                      <a:pt x="753" y="8422"/>
                    </a:cubicBezTo>
                    <a:cubicBezTo>
                      <a:pt x="715" y="8406"/>
                      <a:pt x="697" y="8362"/>
                      <a:pt x="713" y="8324"/>
                    </a:cubicBezTo>
                    <a:close/>
                    <a:moveTo>
                      <a:pt x="832" y="8048"/>
                    </a:moveTo>
                    <a:lnTo>
                      <a:pt x="832" y="8048"/>
                    </a:lnTo>
                    <a:cubicBezTo>
                      <a:pt x="848" y="8010"/>
                      <a:pt x="892" y="7992"/>
                      <a:pt x="930" y="8008"/>
                    </a:cubicBezTo>
                    <a:cubicBezTo>
                      <a:pt x="969" y="8024"/>
                      <a:pt x="986" y="8068"/>
                      <a:pt x="970" y="8106"/>
                    </a:cubicBezTo>
                    <a:lnTo>
                      <a:pt x="970" y="8106"/>
                    </a:lnTo>
                    <a:cubicBezTo>
                      <a:pt x="954" y="8145"/>
                      <a:pt x="910" y="8162"/>
                      <a:pt x="872" y="8146"/>
                    </a:cubicBezTo>
                    <a:cubicBezTo>
                      <a:pt x="834" y="8130"/>
                      <a:pt x="816" y="8086"/>
                      <a:pt x="832" y="8048"/>
                    </a:cubicBezTo>
                    <a:close/>
                    <a:moveTo>
                      <a:pt x="951" y="7772"/>
                    </a:moveTo>
                    <a:lnTo>
                      <a:pt x="951" y="7772"/>
                    </a:lnTo>
                    <a:cubicBezTo>
                      <a:pt x="967" y="7734"/>
                      <a:pt x="1011" y="7716"/>
                      <a:pt x="1049" y="7732"/>
                    </a:cubicBezTo>
                    <a:cubicBezTo>
                      <a:pt x="1087" y="7749"/>
                      <a:pt x="1105" y="7793"/>
                      <a:pt x="1089" y="7831"/>
                    </a:cubicBezTo>
                    <a:lnTo>
                      <a:pt x="1089" y="7831"/>
                    </a:lnTo>
                    <a:cubicBezTo>
                      <a:pt x="1073" y="7869"/>
                      <a:pt x="1029" y="7887"/>
                      <a:pt x="991" y="7871"/>
                    </a:cubicBezTo>
                    <a:cubicBezTo>
                      <a:pt x="953" y="7855"/>
                      <a:pt x="935" y="7811"/>
                      <a:pt x="951" y="7772"/>
                    </a:cubicBezTo>
                    <a:close/>
                    <a:moveTo>
                      <a:pt x="1070" y="7497"/>
                    </a:moveTo>
                    <a:lnTo>
                      <a:pt x="1070" y="7497"/>
                    </a:lnTo>
                    <a:cubicBezTo>
                      <a:pt x="1086" y="7459"/>
                      <a:pt x="1130" y="7441"/>
                      <a:pt x="1168" y="7457"/>
                    </a:cubicBezTo>
                    <a:cubicBezTo>
                      <a:pt x="1206" y="7473"/>
                      <a:pt x="1224" y="7517"/>
                      <a:pt x="1208" y="7555"/>
                    </a:cubicBezTo>
                    <a:lnTo>
                      <a:pt x="1208" y="7555"/>
                    </a:lnTo>
                    <a:cubicBezTo>
                      <a:pt x="1192" y="7593"/>
                      <a:pt x="1148" y="7611"/>
                      <a:pt x="1110" y="7595"/>
                    </a:cubicBezTo>
                    <a:cubicBezTo>
                      <a:pt x="1072" y="7579"/>
                      <a:pt x="1054" y="7535"/>
                      <a:pt x="1070" y="7497"/>
                    </a:cubicBezTo>
                    <a:close/>
                    <a:moveTo>
                      <a:pt x="1189" y="7221"/>
                    </a:moveTo>
                    <a:lnTo>
                      <a:pt x="1189" y="7221"/>
                    </a:lnTo>
                    <a:cubicBezTo>
                      <a:pt x="1205" y="7183"/>
                      <a:pt x="1249" y="7165"/>
                      <a:pt x="1287" y="7181"/>
                    </a:cubicBezTo>
                    <a:cubicBezTo>
                      <a:pt x="1325" y="7197"/>
                      <a:pt x="1343" y="7241"/>
                      <a:pt x="1327" y="7280"/>
                    </a:cubicBezTo>
                    <a:lnTo>
                      <a:pt x="1327" y="7280"/>
                    </a:lnTo>
                    <a:cubicBezTo>
                      <a:pt x="1311" y="7318"/>
                      <a:pt x="1267" y="7336"/>
                      <a:pt x="1229" y="7320"/>
                    </a:cubicBezTo>
                    <a:cubicBezTo>
                      <a:pt x="1191" y="7303"/>
                      <a:pt x="1173" y="7259"/>
                      <a:pt x="1189" y="7221"/>
                    </a:cubicBezTo>
                    <a:close/>
                    <a:moveTo>
                      <a:pt x="1308" y="6946"/>
                    </a:moveTo>
                    <a:lnTo>
                      <a:pt x="1308" y="6946"/>
                    </a:lnTo>
                    <a:cubicBezTo>
                      <a:pt x="1324" y="6907"/>
                      <a:pt x="1368" y="6890"/>
                      <a:pt x="1406" y="6906"/>
                    </a:cubicBezTo>
                    <a:cubicBezTo>
                      <a:pt x="1444" y="6922"/>
                      <a:pt x="1462" y="6966"/>
                      <a:pt x="1446" y="7004"/>
                    </a:cubicBezTo>
                    <a:lnTo>
                      <a:pt x="1446" y="7004"/>
                    </a:lnTo>
                    <a:cubicBezTo>
                      <a:pt x="1430" y="7042"/>
                      <a:pt x="1386" y="7060"/>
                      <a:pt x="1348" y="7044"/>
                    </a:cubicBezTo>
                    <a:cubicBezTo>
                      <a:pt x="1309" y="7028"/>
                      <a:pt x="1292" y="6984"/>
                      <a:pt x="1308" y="6946"/>
                    </a:cubicBezTo>
                    <a:close/>
                    <a:moveTo>
                      <a:pt x="1427" y="6670"/>
                    </a:moveTo>
                    <a:lnTo>
                      <a:pt x="1427" y="6670"/>
                    </a:lnTo>
                    <a:cubicBezTo>
                      <a:pt x="1443" y="6632"/>
                      <a:pt x="1487" y="6614"/>
                      <a:pt x="1525" y="6630"/>
                    </a:cubicBezTo>
                    <a:cubicBezTo>
                      <a:pt x="1563" y="6646"/>
                      <a:pt x="1581" y="6690"/>
                      <a:pt x="1565" y="6728"/>
                    </a:cubicBezTo>
                    <a:lnTo>
                      <a:pt x="1565" y="6729"/>
                    </a:lnTo>
                    <a:cubicBezTo>
                      <a:pt x="1549" y="6767"/>
                      <a:pt x="1505" y="6785"/>
                      <a:pt x="1467" y="6768"/>
                    </a:cubicBezTo>
                    <a:cubicBezTo>
                      <a:pt x="1428" y="6752"/>
                      <a:pt x="1411" y="6708"/>
                      <a:pt x="1427" y="6670"/>
                    </a:cubicBezTo>
                    <a:close/>
                    <a:moveTo>
                      <a:pt x="1546" y="6395"/>
                    </a:moveTo>
                    <a:lnTo>
                      <a:pt x="1546" y="6394"/>
                    </a:lnTo>
                    <a:cubicBezTo>
                      <a:pt x="1562" y="6356"/>
                      <a:pt x="1606" y="6338"/>
                      <a:pt x="1644" y="6355"/>
                    </a:cubicBezTo>
                    <a:cubicBezTo>
                      <a:pt x="1682" y="6371"/>
                      <a:pt x="1700" y="6415"/>
                      <a:pt x="1684" y="6453"/>
                    </a:cubicBezTo>
                    <a:lnTo>
                      <a:pt x="1684" y="6453"/>
                    </a:lnTo>
                    <a:cubicBezTo>
                      <a:pt x="1668" y="6491"/>
                      <a:pt x="1624" y="6509"/>
                      <a:pt x="1585" y="6493"/>
                    </a:cubicBezTo>
                    <a:cubicBezTo>
                      <a:pt x="1547" y="6477"/>
                      <a:pt x="1529" y="6433"/>
                      <a:pt x="1546" y="6395"/>
                    </a:cubicBezTo>
                    <a:close/>
                    <a:moveTo>
                      <a:pt x="1664" y="6119"/>
                    </a:moveTo>
                    <a:lnTo>
                      <a:pt x="1665" y="6119"/>
                    </a:lnTo>
                    <a:cubicBezTo>
                      <a:pt x="1681" y="6081"/>
                      <a:pt x="1725" y="6063"/>
                      <a:pt x="1763" y="6079"/>
                    </a:cubicBezTo>
                    <a:cubicBezTo>
                      <a:pt x="1801" y="6095"/>
                      <a:pt x="1819" y="6139"/>
                      <a:pt x="1803" y="6177"/>
                    </a:cubicBezTo>
                    <a:lnTo>
                      <a:pt x="1803" y="6177"/>
                    </a:lnTo>
                    <a:cubicBezTo>
                      <a:pt x="1787" y="6215"/>
                      <a:pt x="1743" y="6233"/>
                      <a:pt x="1704" y="6217"/>
                    </a:cubicBezTo>
                    <a:cubicBezTo>
                      <a:pt x="1666" y="6201"/>
                      <a:pt x="1648" y="6157"/>
                      <a:pt x="1664" y="6119"/>
                    </a:cubicBezTo>
                    <a:close/>
                    <a:moveTo>
                      <a:pt x="1783" y="5843"/>
                    </a:moveTo>
                    <a:lnTo>
                      <a:pt x="1783" y="5843"/>
                    </a:lnTo>
                    <a:cubicBezTo>
                      <a:pt x="1800" y="5805"/>
                      <a:pt x="1844" y="5787"/>
                      <a:pt x="1882" y="5803"/>
                    </a:cubicBezTo>
                    <a:cubicBezTo>
                      <a:pt x="1920" y="5819"/>
                      <a:pt x="1938" y="5863"/>
                      <a:pt x="1922" y="5902"/>
                    </a:cubicBezTo>
                    <a:lnTo>
                      <a:pt x="1922" y="5902"/>
                    </a:lnTo>
                    <a:cubicBezTo>
                      <a:pt x="1905" y="5940"/>
                      <a:pt x="1861" y="5958"/>
                      <a:pt x="1823" y="5942"/>
                    </a:cubicBezTo>
                    <a:cubicBezTo>
                      <a:pt x="1785" y="5926"/>
                      <a:pt x="1767" y="5882"/>
                      <a:pt x="1783" y="5843"/>
                    </a:cubicBezTo>
                    <a:close/>
                    <a:moveTo>
                      <a:pt x="1902" y="5568"/>
                    </a:moveTo>
                    <a:lnTo>
                      <a:pt x="1902" y="5568"/>
                    </a:lnTo>
                    <a:cubicBezTo>
                      <a:pt x="1919" y="5529"/>
                      <a:pt x="1963" y="5512"/>
                      <a:pt x="2001" y="5528"/>
                    </a:cubicBezTo>
                    <a:cubicBezTo>
                      <a:pt x="2039" y="5544"/>
                      <a:pt x="2057" y="5588"/>
                      <a:pt x="2041" y="5626"/>
                    </a:cubicBezTo>
                    <a:lnTo>
                      <a:pt x="2041" y="5626"/>
                    </a:lnTo>
                    <a:cubicBezTo>
                      <a:pt x="2024" y="5664"/>
                      <a:pt x="1980" y="5682"/>
                      <a:pt x="1942" y="5666"/>
                    </a:cubicBezTo>
                    <a:cubicBezTo>
                      <a:pt x="1904" y="5650"/>
                      <a:pt x="1886" y="5606"/>
                      <a:pt x="1902" y="5568"/>
                    </a:cubicBezTo>
                    <a:close/>
                    <a:moveTo>
                      <a:pt x="2021" y="5292"/>
                    </a:moveTo>
                    <a:lnTo>
                      <a:pt x="2021" y="5292"/>
                    </a:lnTo>
                    <a:cubicBezTo>
                      <a:pt x="2037" y="5254"/>
                      <a:pt x="2081" y="5236"/>
                      <a:pt x="2120" y="5252"/>
                    </a:cubicBezTo>
                    <a:cubicBezTo>
                      <a:pt x="2158" y="5268"/>
                      <a:pt x="2176" y="5312"/>
                      <a:pt x="2160" y="5350"/>
                    </a:cubicBezTo>
                    <a:lnTo>
                      <a:pt x="2159" y="5351"/>
                    </a:lnTo>
                    <a:cubicBezTo>
                      <a:pt x="2143" y="5389"/>
                      <a:pt x="2099" y="5407"/>
                      <a:pt x="2061" y="5390"/>
                    </a:cubicBezTo>
                    <a:cubicBezTo>
                      <a:pt x="2023" y="5374"/>
                      <a:pt x="2005" y="5330"/>
                      <a:pt x="2021" y="5292"/>
                    </a:cubicBezTo>
                    <a:close/>
                    <a:moveTo>
                      <a:pt x="2140" y="5017"/>
                    </a:moveTo>
                    <a:lnTo>
                      <a:pt x="2140" y="5016"/>
                    </a:lnTo>
                    <a:cubicBezTo>
                      <a:pt x="2156" y="4978"/>
                      <a:pt x="2200" y="4960"/>
                      <a:pt x="2239" y="4977"/>
                    </a:cubicBezTo>
                    <a:cubicBezTo>
                      <a:pt x="2277" y="4993"/>
                      <a:pt x="2295" y="5037"/>
                      <a:pt x="2278" y="5075"/>
                    </a:cubicBezTo>
                    <a:lnTo>
                      <a:pt x="2278" y="5075"/>
                    </a:lnTo>
                    <a:cubicBezTo>
                      <a:pt x="2262" y="5113"/>
                      <a:pt x="2218" y="5131"/>
                      <a:pt x="2180" y="5115"/>
                    </a:cubicBezTo>
                    <a:cubicBezTo>
                      <a:pt x="2142" y="5099"/>
                      <a:pt x="2124" y="5055"/>
                      <a:pt x="2140" y="5017"/>
                    </a:cubicBezTo>
                    <a:close/>
                    <a:moveTo>
                      <a:pt x="2259" y="4741"/>
                    </a:moveTo>
                    <a:lnTo>
                      <a:pt x="2259" y="4741"/>
                    </a:lnTo>
                    <a:cubicBezTo>
                      <a:pt x="2275" y="4703"/>
                      <a:pt x="2319" y="4685"/>
                      <a:pt x="2357" y="4701"/>
                    </a:cubicBezTo>
                    <a:cubicBezTo>
                      <a:pt x="2396" y="4717"/>
                      <a:pt x="2413" y="4761"/>
                      <a:pt x="2397" y="4799"/>
                    </a:cubicBezTo>
                    <a:lnTo>
                      <a:pt x="2397" y="4799"/>
                    </a:lnTo>
                    <a:cubicBezTo>
                      <a:pt x="2381" y="4838"/>
                      <a:pt x="2337" y="4855"/>
                      <a:pt x="2299" y="4839"/>
                    </a:cubicBezTo>
                    <a:cubicBezTo>
                      <a:pt x="2261" y="4823"/>
                      <a:pt x="2243" y="4779"/>
                      <a:pt x="2259" y="4741"/>
                    </a:cubicBezTo>
                    <a:close/>
                    <a:moveTo>
                      <a:pt x="2378" y="4465"/>
                    </a:moveTo>
                    <a:lnTo>
                      <a:pt x="2378" y="4465"/>
                    </a:lnTo>
                    <a:cubicBezTo>
                      <a:pt x="2394" y="4427"/>
                      <a:pt x="2438" y="4409"/>
                      <a:pt x="2476" y="4425"/>
                    </a:cubicBezTo>
                    <a:cubicBezTo>
                      <a:pt x="2515" y="4442"/>
                      <a:pt x="2532" y="4486"/>
                      <a:pt x="2516" y="4524"/>
                    </a:cubicBezTo>
                    <a:lnTo>
                      <a:pt x="2516" y="4524"/>
                    </a:lnTo>
                    <a:cubicBezTo>
                      <a:pt x="2500" y="4562"/>
                      <a:pt x="2456" y="4580"/>
                      <a:pt x="2418" y="4564"/>
                    </a:cubicBezTo>
                    <a:cubicBezTo>
                      <a:pt x="2380" y="4548"/>
                      <a:pt x="2362" y="4504"/>
                      <a:pt x="2378" y="4465"/>
                    </a:cubicBezTo>
                    <a:close/>
                    <a:moveTo>
                      <a:pt x="2497" y="4190"/>
                    </a:moveTo>
                    <a:lnTo>
                      <a:pt x="2497" y="4190"/>
                    </a:lnTo>
                    <a:cubicBezTo>
                      <a:pt x="2513" y="4152"/>
                      <a:pt x="2557" y="4134"/>
                      <a:pt x="2595" y="4150"/>
                    </a:cubicBezTo>
                    <a:cubicBezTo>
                      <a:pt x="2633" y="4166"/>
                      <a:pt x="2651" y="4210"/>
                      <a:pt x="2635" y="4248"/>
                    </a:cubicBezTo>
                    <a:lnTo>
                      <a:pt x="2635" y="4248"/>
                    </a:lnTo>
                    <a:cubicBezTo>
                      <a:pt x="2619" y="4286"/>
                      <a:pt x="2575" y="4304"/>
                      <a:pt x="2537" y="4288"/>
                    </a:cubicBezTo>
                    <a:cubicBezTo>
                      <a:pt x="2499" y="4272"/>
                      <a:pt x="2481" y="4228"/>
                      <a:pt x="2497" y="4190"/>
                    </a:cubicBezTo>
                    <a:close/>
                    <a:moveTo>
                      <a:pt x="2616" y="3914"/>
                    </a:moveTo>
                    <a:lnTo>
                      <a:pt x="2616" y="3914"/>
                    </a:lnTo>
                    <a:cubicBezTo>
                      <a:pt x="2632" y="3876"/>
                      <a:pt x="2676" y="3858"/>
                      <a:pt x="2714" y="3874"/>
                    </a:cubicBezTo>
                    <a:cubicBezTo>
                      <a:pt x="2752" y="3890"/>
                      <a:pt x="2770" y="3934"/>
                      <a:pt x="2754" y="3973"/>
                    </a:cubicBezTo>
                    <a:lnTo>
                      <a:pt x="2754" y="3973"/>
                    </a:lnTo>
                    <a:cubicBezTo>
                      <a:pt x="2738" y="4011"/>
                      <a:pt x="2694" y="4029"/>
                      <a:pt x="2656" y="4013"/>
                    </a:cubicBezTo>
                    <a:cubicBezTo>
                      <a:pt x="2618" y="3996"/>
                      <a:pt x="2600" y="3952"/>
                      <a:pt x="2616" y="3914"/>
                    </a:cubicBezTo>
                    <a:close/>
                    <a:moveTo>
                      <a:pt x="2735" y="3639"/>
                    </a:moveTo>
                    <a:lnTo>
                      <a:pt x="2735" y="3639"/>
                    </a:lnTo>
                    <a:cubicBezTo>
                      <a:pt x="2751" y="3600"/>
                      <a:pt x="2795" y="3583"/>
                      <a:pt x="2833" y="3599"/>
                    </a:cubicBezTo>
                    <a:cubicBezTo>
                      <a:pt x="2871" y="3615"/>
                      <a:pt x="2889" y="3659"/>
                      <a:pt x="2873" y="3697"/>
                    </a:cubicBezTo>
                    <a:lnTo>
                      <a:pt x="2873" y="3697"/>
                    </a:lnTo>
                    <a:cubicBezTo>
                      <a:pt x="2857" y="3735"/>
                      <a:pt x="2813" y="3753"/>
                      <a:pt x="2775" y="3737"/>
                    </a:cubicBezTo>
                    <a:cubicBezTo>
                      <a:pt x="2737" y="3721"/>
                      <a:pt x="2719" y="3677"/>
                      <a:pt x="2735" y="3639"/>
                    </a:cubicBezTo>
                    <a:close/>
                    <a:moveTo>
                      <a:pt x="2854" y="3363"/>
                    </a:moveTo>
                    <a:lnTo>
                      <a:pt x="2854" y="3363"/>
                    </a:lnTo>
                    <a:cubicBezTo>
                      <a:pt x="2870" y="3325"/>
                      <a:pt x="2914" y="3307"/>
                      <a:pt x="2952" y="3323"/>
                    </a:cubicBezTo>
                    <a:cubicBezTo>
                      <a:pt x="2990" y="3339"/>
                      <a:pt x="3008" y="3383"/>
                      <a:pt x="2992" y="3421"/>
                    </a:cubicBezTo>
                    <a:lnTo>
                      <a:pt x="2992" y="3421"/>
                    </a:lnTo>
                    <a:cubicBezTo>
                      <a:pt x="2976" y="3460"/>
                      <a:pt x="2932" y="3478"/>
                      <a:pt x="2894" y="3461"/>
                    </a:cubicBezTo>
                    <a:cubicBezTo>
                      <a:pt x="2855" y="3445"/>
                      <a:pt x="2838" y="3401"/>
                      <a:pt x="2854" y="3363"/>
                    </a:cubicBezTo>
                    <a:close/>
                    <a:moveTo>
                      <a:pt x="2973" y="3088"/>
                    </a:moveTo>
                    <a:lnTo>
                      <a:pt x="2973" y="3087"/>
                    </a:lnTo>
                    <a:cubicBezTo>
                      <a:pt x="2989" y="3049"/>
                      <a:pt x="3033" y="3031"/>
                      <a:pt x="3071" y="3047"/>
                    </a:cubicBezTo>
                    <a:cubicBezTo>
                      <a:pt x="3109" y="3064"/>
                      <a:pt x="3127" y="3108"/>
                      <a:pt x="3111" y="3146"/>
                    </a:cubicBezTo>
                    <a:lnTo>
                      <a:pt x="3111" y="3146"/>
                    </a:lnTo>
                    <a:cubicBezTo>
                      <a:pt x="3095" y="3184"/>
                      <a:pt x="3051" y="3202"/>
                      <a:pt x="3013" y="3186"/>
                    </a:cubicBezTo>
                    <a:cubicBezTo>
                      <a:pt x="2974" y="3170"/>
                      <a:pt x="2957" y="3126"/>
                      <a:pt x="2973" y="3088"/>
                    </a:cubicBezTo>
                    <a:close/>
                    <a:moveTo>
                      <a:pt x="3092" y="2812"/>
                    </a:moveTo>
                    <a:lnTo>
                      <a:pt x="3092" y="2812"/>
                    </a:lnTo>
                    <a:cubicBezTo>
                      <a:pt x="3108" y="2774"/>
                      <a:pt x="3152" y="2756"/>
                      <a:pt x="3190" y="2772"/>
                    </a:cubicBezTo>
                    <a:cubicBezTo>
                      <a:pt x="3228" y="2788"/>
                      <a:pt x="3246" y="2832"/>
                      <a:pt x="3230" y="2870"/>
                    </a:cubicBezTo>
                    <a:lnTo>
                      <a:pt x="3230" y="2870"/>
                    </a:lnTo>
                    <a:cubicBezTo>
                      <a:pt x="3214" y="2908"/>
                      <a:pt x="3170" y="2926"/>
                      <a:pt x="3131" y="2910"/>
                    </a:cubicBezTo>
                    <a:cubicBezTo>
                      <a:pt x="3093" y="2894"/>
                      <a:pt x="3075" y="2850"/>
                      <a:pt x="3092" y="2812"/>
                    </a:cubicBezTo>
                    <a:close/>
                    <a:moveTo>
                      <a:pt x="3211" y="2536"/>
                    </a:moveTo>
                    <a:lnTo>
                      <a:pt x="3211" y="2536"/>
                    </a:lnTo>
                    <a:cubicBezTo>
                      <a:pt x="3227" y="2498"/>
                      <a:pt x="3271" y="2480"/>
                      <a:pt x="3309" y="2496"/>
                    </a:cubicBezTo>
                    <a:cubicBezTo>
                      <a:pt x="3347" y="2512"/>
                      <a:pt x="3365" y="2556"/>
                      <a:pt x="3349" y="2595"/>
                    </a:cubicBezTo>
                    <a:lnTo>
                      <a:pt x="3349" y="2595"/>
                    </a:lnTo>
                    <a:cubicBezTo>
                      <a:pt x="3333" y="2633"/>
                      <a:pt x="3289" y="2651"/>
                      <a:pt x="3250" y="2635"/>
                    </a:cubicBezTo>
                    <a:cubicBezTo>
                      <a:pt x="3212" y="2619"/>
                      <a:pt x="3194" y="2575"/>
                      <a:pt x="3211" y="2536"/>
                    </a:cubicBezTo>
                    <a:close/>
                    <a:moveTo>
                      <a:pt x="3329" y="2261"/>
                    </a:moveTo>
                    <a:lnTo>
                      <a:pt x="3329" y="2261"/>
                    </a:lnTo>
                    <a:cubicBezTo>
                      <a:pt x="3346" y="2222"/>
                      <a:pt x="3390" y="2205"/>
                      <a:pt x="3428" y="2221"/>
                    </a:cubicBezTo>
                    <a:cubicBezTo>
                      <a:pt x="3466" y="2237"/>
                      <a:pt x="3484" y="2281"/>
                      <a:pt x="3468" y="2319"/>
                    </a:cubicBezTo>
                    <a:lnTo>
                      <a:pt x="3468" y="2319"/>
                    </a:lnTo>
                    <a:cubicBezTo>
                      <a:pt x="3451" y="2357"/>
                      <a:pt x="3407" y="2375"/>
                      <a:pt x="3369" y="2359"/>
                    </a:cubicBezTo>
                    <a:cubicBezTo>
                      <a:pt x="3331" y="2343"/>
                      <a:pt x="3313" y="2299"/>
                      <a:pt x="3329" y="2261"/>
                    </a:cubicBezTo>
                    <a:close/>
                    <a:moveTo>
                      <a:pt x="3448" y="1985"/>
                    </a:moveTo>
                    <a:lnTo>
                      <a:pt x="3448" y="1985"/>
                    </a:lnTo>
                    <a:cubicBezTo>
                      <a:pt x="3465" y="1947"/>
                      <a:pt x="3509" y="1929"/>
                      <a:pt x="3547" y="1945"/>
                    </a:cubicBezTo>
                    <a:cubicBezTo>
                      <a:pt x="3585" y="1961"/>
                      <a:pt x="3603" y="2005"/>
                      <a:pt x="3587" y="2043"/>
                    </a:cubicBezTo>
                    <a:lnTo>
                      <a:pt x="3587" y="2044"/>
                    </a:lnTo>
                    <a:cubicBezTo>
                      <a:pt x="3570" y="2082"/>
                      <a:pt x="3526" y="2100"/>
                      <a:pt x="3488" y="2083"/>
                    </a:cubicBezTo>
                    <a:cubicBezTo>
                      <a:pt x="3450" y="2067"/>
                      <a:pt x="3432" y="2023"/>
                      <a:pt x="3448" y="1985"/>
                    </a:cubicBezTo>
                    <a:close/>
                    <a:moveTo>
                      <a:pt x="3567" y="1710"/>
                    </a:moveTo>
                    <a:lnTo>
                      <a:pt x="3567" y="1709"/>
                    </a:lnTo>
                    <a:cubicBezTo>
                      <a:pt x="3583" y="1671"/>
                      <a:pt x="3627" y="1653"/>
                      <a:pt x="3666" y="1670"/>
                    </a:cubicBezTo>
                    <a:cubicBezTo>
                      <a:pt x="3704" y="1686"/>
                      <a:pt x="3722" y="1730"/>
                      <a:pt x="3706" y="1768"/>
                    </a:cubicBezTo>
                    <a:lnTo>
                      <a:pt x="3705" y="1768"/>
                    </a:lnTo>
                    <a:cubicBezTo>
                      <a:pt x="3689" y="1806"/>
                      <a:pt x="3645" y="1824"/>
                      <a:pt x="3607" y="1808"/>
                    </a:cubicBezTo>
                    <a:cubicBezTo>
                      <a:pt x="3569" y="1792"/>
                      <a:pt x="3551" y="1748"/>
                      <a:pt x="3567" y="1710"/>
                    </a:cubicBezTo>
                    <a:close/>
                    <a:moveTo>
                      <a:pt x="3686" y="1434"/>
                    </a:moveTo>
                    <a:lnTo>
                      <a:pt x="3686" y="1434"/>
                    </a:lnTo>
                    <a:cubicBezTo>
                      <a:pt x="3702" y="1396"/>
                      <a:pt x="3746" y="1378"/>
                      <a:pt x="3785" y="1394"/>
                    </a:cubicBezTo>
                    <a:cubicBezTo>
                      <a:pt x="3823" y="1410"/>
                      <a:pt x="3841" y="1454"/>
                      <a:pt x="3824" y="1492"/>
                    </a:cubicBezTo>
                    <a:lnTo>
                      <a:pt x="3824" y="1492"/>
                    </a:lnTo>
                    <a:cubicBezTo>
                      <a:pt x="3808" y="1531"/>
                      <a:pt x="3764" y="1548"/>
                      <a:pt x="3726" y="1532"/>
                    </a:cubicBezTo>
                    <a:cubicBezTo>
                      <a:pt x="3688" y="1516"/>
                      <a:pt x="3670" y="1472"/>
                      <a:pt x="3686" y="1434"/>
                    </a:cubicBezTo>
                    <a:close/>
                    <a:moveTo>
                      <a:pt x="3805" y="1158"/>
                    </a:moveTo>
                    <a:lnTo>
                      <a:pt x="3805" y="1158"/>
                    </a:lnTo>
                    <a:cubicBezTo>
                      <a:pt x="3821" y="1120"/>
                      <a:pt x="3865" y="1102"/>
                      <a:pt x="3903" y="1118"/>
                    </a:cubicBezTo>
                    <a:cubicBezTo>
                      <a:pt x="3942" y="1135"/>
                      <a:pt x="3959" y="1179"/>
                      <a:pt x="3943" y="1217"/>
                    </a:cubicBezTo>
                    <a:lnTo>
                      <a:pt x="3943" y="1217"/>
                    </a:lnTo>
                    <a:cubicBezTo>
                      <a:pt x="3927" y="1255"/>
                      <a:pt x="3883" y="1273"/>
                      <a:pt x="3845" y="1257"/>
                    </a:cubicBezTo>
                    <a:cubicBezTo>
                      <a:pt x="3807" y="1241"/>
                      <a:pt x="3789" y="1197"/>
                      <a:pt x="3805" y="1158"/>
                    </a:cubicBezTo>
                    <a:close/>
                    <a:moveTo>
                      <a:pt x="3924" y="883"/>
                    </a:moveTo>
                    <a:lnTo>
                      <a:pt x="3924" y="883"/>
                    </a:lnTo>
                    <a:cubicBezTo>
                      <a:pt x="3940" y="844"/>
                      <a:pt x="3984" y="827"/>
                      <a:pt x="4022" y="843"/>
                    </a:cubicBezTo>
                    <a:cubicBezTo>
                      <a:pt x="4061" y="859"/>
                      <a:pt x="4078" y="903"/>
                      <a:pt x="4062" y="941"/>
                    </a:cubicBezTo>
                    <a:lnTo>
                      <a:pt x="4062" y="941"/>
                    </a:lnTo>
                    <a:cubicBezTo>
                      <a:pt x="4046" y="979"/>
                      <a:pt x="4002" y="997"/>
                      <a:pt x="3964" y="981"/>
                    </a:cubicBezTo>
                    <a:cubicBezTo>
                      <a:pt x="3926" y="965"/>
                      <a:pt x="3908" y="921"/>
                      <a:pt x="3924" y="883"/>
                    </a:cubicBezTo>
                    <a:close/>
                    <a:moveTo>
                      <a:pt x="4043" y="607"/>
                    </a:moveTo>
                    <a:lnTo>
                      <a:pt x="4043" y="607"/>
                    </a:lnTo>
                    <a:cubicBezTo>
                      <a:pt x="4059" y="569"/>
                      <a:pt x="4103" y="551"/>
                      <a:pt x="4141" y="567"/>
                    </a:cubicBezTo>
                    <a:cubicBezTo>
                      <a:pt x="4180" y="583"/>
                      <a:pt x="4197" y="627"/>
                      <a:pt x="4181" y="666"/>
                    </a:cubicBezTo>
                    <a:lnTo>
                      <a:pt x="4181" y="666"/>
                    </a:lnTo>
                    <a:cubicBezTo>
                      <a:pt x="4165" y="704"/>
                      <a:pt x="4121" y="722"/>
                      <a:pt x="4083" y="705"/>
                    </a:cubicBezTo>
                    <a:cubicBezTo>
                      <a:pt x="4045" y="689"/>
                      <a:pt x="4027" y="645"/>
                      <a:pt x="4043" y="607"/>
                    </a:cubicBezTo>
                    <a:close/>
                    <a:moveTo>
                      <a:pt x="4162" y="332"/>
                    </a:moveTo>
                    <a:lnTo>
                      <a:pt x="4162" y="331"/>
                    </a:lnTo>
                    <a:cubicBezTo>
                      <a:pt x="4178" y="293"/>
                      <a:pt x="4222" y="276"/>
                      <a:pt x="4260" y="292"/>
                    </a:cubicBezTo>
                    <a:cubicBezTo>
                      <a:pt x="4298" y="308"/>
                      <a:pt x="4316" y="352"/>
                      <a:pt x="4300" y="390"/>
                    </a:cubicBezTo>
                    <a:lnTo>
                      <a:pt x="4300" y="390"/>
                    </a:lnTo>
                    <a:cubicBezTo>
                      <a:pt x="4284" y="428"/>
                      <a:pt x="4240" y="446"/>
                      <a:pt x="4202" y="430"/>
                    </a:cubicBezTo>
                    <a:cubicBezTo>
                      <a:pt x="4164" y="414"/>
                      <a:pt x="4146" y="370"/>
                      <a:pt x="4162" y="332"/>
                    </a:cubicBezTo>
                    <a:close/>
                    <a:moveTo>
                      <a:pt x="4281" y="56"/>
                    </a:moveTo>
                    <a:lnTo>
                      <a:pt x="4281" y="56"/>
                    </a:lnTo>
                    <a:cubicBezTo>
                      <a:pt x="4297" y="18"/>
                      <a:pt x="4341" y="0"/>
                      <a:pt x="4379" y="16"/>
                    </a:cubicBezTo>
                    <a:cubicBezTo>
                      <a:pt x="4417" y="32"/>
                      <a:pt x="4435" y="76"/>
                      <a:pt x="4419" y="114"/>
                    </a:cubicBezTo>
                    <a:lnTo>
                      <a:pt x="4419" y="115"/>
                    </a:lnTo>
                    <a:cubicBezTo>
                      <a:pt x="4403" y="153"/>
                      <a:pt x="4359" y="171"/>
                      <a:pt x="4321" y="154"/>
                    </a:cubicBezTo>
                    <a:cubicBezTo>
                      <a:pt x="4283" y="138"/>
                      <a:pt x="4265" y="94"/>
                      <a:pt x="4281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3767138" y="2876600"/>
              <a:ext cx="2143125" cy="985838"/>
              <a:chOff x="2373" y="1793"/>
              <a:chExt cx="1350" cy="621"/>
            </a:xfrm>
          </p:grpSpPr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2373" y="2244"/>
                <a:ext cx="1350" cy="0"/>
              </a:xfrm>
              <a:prstGeom prst="line">
                <a:avLst/>
              </a:prstGeom>
              <a:noFill/>
              <a:ln w="3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2883" y="1793"/>
                <a:ext cx="411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a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4575175" y="2055863"/>
              <a:ext cx="1441450" cy="1536700"/>
              <a:chOff x="2882" y="1276"/>
              <a:chExt cx="908" cy="968"/>
            </a:xfrm>
          </p:grpSpPr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H="1" flipV="1">
                <a:off x="2882" y="1299"/>
                <a:ext cx="841" cy="945"/>
              </a:xfrm>
              <a:prstGeom prst="line">
                <a:avLst/>
              </a:prstGeom>
              <a:noFill/>
              <a:ln w="3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3347" y="1276"/>
                <a:ext cx="443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b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3767138" y="2092375"/>
              <a:ext cx="808037" cy="1500188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4575175" y="758875"/>
              <a:ext cx="1500187" cy="1333500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6075363" y="758875"/>
              <a:ext cx="1335087" cy="1500188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>
              <a:off x="5910263" y="2259063"/>
              <a:ext cx="1500187" cy="1333500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5910263" y="3592563"/>
              <a:ext cx="0" cy="2141538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3767138" y="5734100"/>
              <a:ext cx="2143125" cy="0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3767138" y="3592563"/>
              <a:ext cx="0" cy="2141538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268538" y="2784525"/>
              <a:ext cx="1498600" cy="808038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2268538" y="1284338"/>
              <a:ext cx="806450" cy="1500188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074988" y="1284338"/>
              <a:ext cx="1500187" cy="808038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3756025" y="2092375"/>
              <a:ext cx="819150" cy="1500188"/>
              <a:chOff x="2366" y="1299"/>
              <a:chExt cx="516" cy="945"/>
            </a:xfrm>
          </p:grpSpPr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 flipH="1">
                <a:off x="2373" y="1299"/>
                <a:ext cx="509" cy="945"/>
              </a:xfrm>
              <a:prstGeom prst="line">
                <a:avLst/>
              </a:prstGeom>
              <a:noFill/>
              <a:ln w="32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2366" y="1329"/>
                <a:ext cx="388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c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4575175" y="758875"/>
              <a:ext cx="1500187" cy="1333500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3071813" y="741413"/>
              <a:ext cx="3003550" cy="1350962"/>
              <a:chOff x="3071813" y="741413"/>
              <a:chExt cx="3003550" cy="1350962"/>
            </a:xfrm>
          </p:grpSpPr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3074988" y="758875"/>
                <a:ext cx="3000375" cy="1333500"/>
              </a:xfrm>
              <a:custGeom>
                <a:avLst/>
                <a:gdLst>
                  <a:gd name="T0" fmla="*/ 0 w 1890"/>
                  <a:gd name="T1" fmla="*/ 331 h 840"/>
                  <a:gd name="T2" fmla="*/ 1890 w 1890"/>
                  <a:gd name="T3" fmla="*/ 0 h 840"/>
                  <a:gd name="T4" fmla="*/ 945 w 1890"/>
                  <a:gd name="T5" fmla="*/ 840 h 840"/>
                  <a:gd name="T6" fmla="*/ 0 w 1890"/>
                  <a:gd name="T7" fmla="*/ 331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0" h="840">
                    <a:moveTo>
                      <a:pt x="0" y="331"/>
                    </a:moveTo>
                    <a:lnTo>
                      <a:pt x="1890" y="0"/>
                    </a:lnTo>
                    <a:lnTo>
                      <a:pt x="945" y="840"/>
                    </a:lnTo>
                    <a:lnTo>
                      <a:pt x="0" y="33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4" name="Freeform 33"/>
              <p:cNvSpPr>
                <a:spLocks noEditPoints="1"/>
              </p:cNvSpPr>
              <p:nvPr/>
            </p:nvSpPr>
            <p:spPr bwMode="auto">
              <a:xfrm>
                <a:off x="3071813" y="741413"/>
                <a:ext cx="2967037" cy="568325"/>
              </a:xfrm>
              <a:custGeom>
                <a:avLst/>
                <a:gdLst>
                  <a:gd name="T0" fmla="*/ 53 w 17335"/>
                  <a:gd name="T1" fmla="*/ 3319 h 3319"/>
                  <a:gd name="T2" fmla="*/ 591 w 17335"/>
                  <a:gd name="T3" fmla="*/ 2920 h 3319"/>
                  <a:gd name="T4" fmla="*/ 470 w 17335"/>
                  <a:gd name="T5" fmla="*/ 3094 h 3319"/>
                  <a:gd name="T6" fmla="*/ 1356 w 17335"/>
                  <a:gd name="T7" fmla="*/ 2937 h 3319"/>
                  <a:gd name="T8" fmla="*/ 1182 w 17335"/>
                  <a:gd name="T9" fmla="*/ 2816 h 3319"/>
                  <a:gd name="T10" fmla="*/ 1826 w 17335"/>
                  <a:gd name="T11" fmla="*/ 3008 h 3319"/>
                  <a:gd name="T12" fmla="*/ 2365 w 17335"/>
                  <a:gd name="T13" fmla="*/ 2609 h 3319"/>
                  <a:gd name="T14" fmla="*/ 2417 w 17335"/>
                  <a:gd name="T15" fmla="*/ 2904 h 3319"/>
                  <a:gd name="T16" fmla="*/ 2956 w 17335"/>
                  <a:gd name="T17" fmla="*/ 2505 h 3319"/>
                  <a:gd name="T18" fmla="*/ 2835 w 17335"/>
                  <a:gd name="T19" fmla="*/ 2679 h 3319"/>
                  <a:gd name="T20" fmla="*/ 3722 w 17335"/>
                  <a:gd name="T21" fmla="*/ 2523 h 3319"/>
                  <a:gd name="T22" fmla="*/ 3547 w 17335"/>
                  <a:gd name="T23" fmla="*/ 2401 h 3319"/>
                  <a:gd name="T24" fmla="*/ 4191 w 17335"/>
                  <a:gd name="T25" fmla="*/ 2593 h 3319"/>
                  <a:gd name="T26" fmla="*/ 4730 w 17335"/>
                  <a:gd name="T27" fmla="*/ 2194 h 3319"/>
                  <a:gd name="T28" fmla="*/ 4782 w 17335"/>
                  <a:gd name="T29" fmla="*/ 2489 h 3319"/>
                  <a:gd name="T30" fmla="*/ 5322 w 17335"/>
                  <a:gd name="T31" fmla="*/ 2090 h 3319"/>
                  <a:gd name="T32" fmla="*/ 5200 w 17335"/>
                  <a:gd name="T33" fmla="*/ 2264 h 3319"/>
                  <a:gd name="T34" fmla="*/ 6087 w 17335"/>
                  <a:gd name="T35" fmla="*/ 2108 h 3319"/>
                  <a:gd name="T36" fmla="*/ 5912 w 17335"/>
                  <a:gd name="T37" fmla="*/ 1986 h 3319"/>
                  <a:gd name="T38" fmla="*/ 6556 w 17335"/>
                  <a:gd name="T39" fmla="*/ 2178 h 3319"/>
                  <a:gd name="T40" fmla="*/ 7095 w 17335"/>
                  <a:gd name="T41" fmla="*/ 1779 h 3319"/>
                  <a:gd name="T42" fmla="*/ 7147 w 17335"/>
                  <a:gd name="T43" fmla="*/ 2074 h 3319"/>
                  <a:gd name="T44" fmla="*/ 7687 w 17335"/>
                  <a:gd name="T45" fmla="*/ 1675 h 3319"/>
                  <a:gd name="T46" fmla="*/ 7565 w 17335"/>
                  <a:gd name="T47" fmla="*/ 1849 h 3319"/>
                  <a:gd name="T48" fmla="*/ 8452 w 17335"/>
                  <a:gd name="T49" fmla="*/ 1693 h 3319"/>
                  <a:gd name="T50" fmla="*/ 8278 w 17335"/>
                  <a:gd name="T51" fmla="*/ 1571 h 3319"/>
                  <a:gd name="T52" fmla="*/ 8921 w 17335"/>
                  <a:gd name="T53" fmla="*/ 1763 h 3319"/>
                  <a:gd name="T54" fmla="*/ 9460 w 17335"/>
                  <a:gd name="T55" fmla="*/ 1364 h 3319"/>
                  <a:gd name="T56" fmla="*/ 9512 w 17335"/>
                  <a:gd name="T57" fmla="*/ 1659 h 3319"/>
                  <a:gd name="T58" fmla="*/ 10052 w 17335"/>
                  <a:gd name="T59" fmla="*/ 1260 h 3319"/>
                  <a:gd name="T60" fmla="*/ 9930 w 17335"/>
                  <a:gd name="T61" fmla="*/ 1434 h 3319"/>
                  <a:gd name="T62" fmla="*/ 10817 w 17335"/>
                  <a:gd name="T63" fmla="*/ 1278 h 3319"/>
                  <a:gd name="T64" fmla="*/ 10643 w 17335"/>
                  <a:gd name="T65" fmla="*/ 1156 h 3319"/>
                  <a:gd name="T66" fmla="*/ 11286 w 17335"/>
                  <a:gd name="T67" fmla="*/ 1348 h 3319"/>
                  <a:gd name="T68" fmla="*/ 11825 w 17335"/>
                  <a:gd name="T69" fmla="*/ 949 h 3319"/>
                  <a:gd name="T70" fmla="*/ 11877 w 17335"/>
                  <a:gd name="T71" fmla="*/ 1244 h 3319"/>
                  <a:gd name="T72" fmla="*/ 12417 w 17335"/>
                  <a:gd name="T73" fmla="*/ 845 h 3319"/>
                  <a:gd name="T74" fmla="*/ 12295 w 17335"/>
                  <a:gd name="T75" fmla="*/ 1019 h 3319"/>
                  <a:gd name="T76" fmla="*/ 13182 w 17335"/>
                  <a:gd name="T77" fmla="*/ 863 h 3319"/>
                  <a:gd name="T78" fmla="*/ 13008 w 17335"/>
                  <a:gd name="T79" fmla="*/ 741 h 3319"/>
                  <a:gd name="T80" fmla="*/ 13652 w 17335"/>
                  <a:gd name="T81" fmla="*/ 933 h 3319"/>
                  <a:gd name="T82" fmla="*/ 14190 w 17335"/>
                  <a:gd name="T83" fmla="*/ 534 h 3319"/>
                  <a:gd name="T84" fmla="*/ 14243 w 17335"/>
                  <a:gd name="T85" fmla="*/ 829 h 3319"/>
                  <a:gd name="T86" fmla="*/ 14782 w 17335"/>
                  <a:gd name="T87" fmla="*/ 430 h 3319"/>
                  <a:gd name="T88" fmla="*/ 14660 w 17335"/>
                  <a:gd name="T89" fmla="*/ 604 h 3319"/>
                  <a:gd name="T90" fmla="*/ 15547 w 17335"/>
                  <a:gd name="T91" fmla="*/ 448 h 3319"/>
                  <a:gd name="T92" fmla="*/ 15373 w 17335"/>
                  <a:gd name="T93" fmla="*/ 326 h 3319"/>
                  <a:gd name="T94" fmla="*/ 16017 w 17335"/>
                  <a:gd name="T95" fmla="*/ 518 h 3319"/>
                  <a:gd name="T96" fmla="*/ 16555 w 17335"/>
                  <a:gd name="T97" fmla="*/ 119 h 3319"/>
                  <a:gd name="T98" fmla="*/ 16608 w 17335"/>
                  <a:gd name="T99" fmla="*/ 414 h 3319"/>
                  <a:gd name="T100" fmla="*/ 17147 w 17335"/>
                  <a:gd name="T101" fmla="*/ 15 h 3319"/>
                  <a:gd name="T102" fmla="*/ 17025 w 17335"/>
                  <a:gd name="T103" fmla="*/ 189 h 3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335" h="3319">
                    <a:moveTo>
                      <a:pt x="0" y="3024"/>
                    </a:moveTo>
                    <a:lnTo>
                      <a:pt x="0" y="3024"/>
                    </a:lnTo>
                    <a:cubicBezTo>
                      <a:pt x="81" y="3009"/>
                      <a:pt x="159" y="3063"/>
                      <a:pt x="174" y="3145"/>
                    </a:cubicBezTo>
                    <a:cubicBezTo>
                      <a:pt x="189" y="3227"/>
                      <a:pt x="134" y="3304"/>
                      <a:pt x="53" y="3319"/>
                    </a:cubicBezTo>
                    <a:lnTo>
                      <a:pt x="52" y="3319"/>
                    </a:lnTo>
                    <a:lnTo>
                      <a:pt x="0" y="3024"/>
                    </a:lnTo>
                    <a:close/>
                    <a:moveTo>
                      <a:pt x="591" y="2920"/>
                    </a:moveTo>
                    <a:lnTo>
                      <a:pt x="591" y="2920"/>
                    </a:lnTo>
                    <a:cubicBezTo>
                      <a:pt x="673" y="2905"/>
                      <a:pt x="751" y="2960"/>
                      <a:pt x="765" y="3041"/>
                    </a:cubicBezTo>
                    <a:cubicBezTo>
                      <a:pt x="780" y="3123"/>
                      <a:pt x="726" y="3201"/>
                      <a:pt x="644" y="3215"/>
                    </a:cubicBezTo>
                    <a:lnTo>
                      <a:pt x="644" y="3215"/>
                    </a:lnTo>
                    <a:cubicBezTo>
                      <a:pt x="562" y="3230"/>
                      <a:pt x="484" y="3176"/>
                      <a:pt x="470" y="3094"/>
                    </a:cubicBezTo>
                    <a:cubicBezTo>
                      <a:pt x="455" y="3013"/>
                      <a:pt x="509" y="2935"/>
                      <a:pt x="591" y="2920"/>
                    </a:cubicBezTo>
                    <a:close/>
                    <a:moveTo>
                      <a:pt x="1182" y="2816"/>
                    </a:moveTo>
                    <a:lnTo>
                      <a:pt x="1182" y="2816"/>
                    </a:lnTo>
                    <a:cubicBezTo>
                      <a:pt x="1264" y="2802"/>
                      <a:pt x="1342" y="2856"/>
                      <a:pt x="1356" y="2937"/>
                    </a:cubicBezTo>
                    <a:cubicBezTo>
                      <a:pt x="1371" y="3019"/>
                      <a:pt x="1317" y="3097"/>
                      <a:pt x="1235" y="3112"/>
                    </a:cubicBezTo>
                    <a:lnTo>
                      <a:pt x="1235" y="3112"/>
                    </a:lnTo>
                    <a:cubicBezTo>
                      <a:pt x="1153" y="3126"/>
                      <a:pt x="1075" y="3072"/>
                      <a:pt x="1061" y="2990"/>
                    </a:cubicBezTo>
                    <a:cubicBezTo>
                      <a:pt x="1046" y="2909"/>
                      <a:pt x="1101" y="2831"/>
                      <a:pt x="1182" y="2816"/>
                    </a:cubicBezTo>
                    <a:close/>
                    <a:moveTo>
                      <a:pt x="1773" y="2712"/>
                    </a:moveTo>
                    <a:lnTo>
                      <a:pt x="1774" y="2712"/>
                    </a:lnTo>
                    <a:cubicBezTo>
                      <a:pt x="1855" y="2698"/>
                      <a:pt x="1933" y="2752"/>
                      <a:pt x="1948" y="2834"/>
                    </a:cubicBezTo>
                    <a:cubicBezTo>
                      <a:pt x="1962" y="2915"/>
                      <a:pt x="1908" y="2993"/>
                      <a:pt x="1826" y="3008"/>
                    </a:cubicBezTo>
                    <a:lnTo>
                      <a:pt x="1826" y="3008"/>
                    </a:lnTo>
                    <a:cubicBezTo>
                      <a:pt x="1745" y="3022"/>
                      <a:pt x="1667" y="2968"/>
                      <a:pt x="1652" y="2887"/>
                    </a:cubicBezTo>
                    <a:cubicBezTo>
                      <a:pt x="1638" y="2805"/>
                      <a:pt x="1692" y="2727"/>
                      <a:pt x="1773" y="2712"/>
                    </a:cubicBezTo>
                    <a:close/>
                    <a:moveTo>
                      <a:pt x="2365" y="2609"/>
                    </a:moveTo>
                    <a:lnTo>
                      <a:pt x="2365" y="2609"/>
                    </a:lnTo>
                    <a:cubicBezTo>
                      <a:pt x="2447" y="2594"/>
                      <a:pt x="2525" y="2649"/>
                      <a:pt x="2539" y="2730"/>
                    </a:cubicBezTo>
                    <a:cubicBezTo>
                      <a:pt x="2554" y="2812"/>
                      <a:pt x="2499" y="2890"/>
                      <a:pt x="2418" y="2904"/>
                    </a:cubicBezTo>
                    <a:lnTo>
                      <a:pt x="2417" y="2904"/>
                    </a:lnTo>
                    <a:cubicBezTo>
                      <a:pt x="2336" y="2919"/>
                      <a:pt x="2258" y="2864"/>
                      <a:pt x="2243" y="2783"/>
                    </a:cubicBezTo>
                    <a:cubicBezTo>
                      <a:pt x="2229" y="2701"/>
                      <a:pt x="2283" y="2623"/>
                      <a:pt x="2365" y="2609"/>
                    </a:cubicBezTo>
                    <a:close/>
                    <a:moveTo>
                      <a:pt x="2956" y="2505"/>
                    </a:moveTo>
                    <a:lnTo>
                      <a:pt x="2956" y="2505"/>
                    </a:lnTo>
                    <a:cubicBezTo>
                      <a:pt x="3038" y="2490"/>
                      <a:pt x="3116" y="2545"/>
                      <a:pt x="3130" y="2626"/>
                    </a:cubicBezTo>
                    <a:cubicBezTo>
                      <a:pt x="3145" y="2708"/>
                      <a:pt x="3090" y="2786"/>
                      <a:pt x="3009" y="2800"/>
                    </a:cubicBezTo>
                    <a:lnTo>
                      <a:pt x="3008" y="2800"/>
                    </a:lnTo>
                    <a:cubicBezTo>
                      <a:pt x="2927" y="2815"/>
                      <a:pt x="2849" y="2760"/>
                      <a:pt x="2835" y="2679"/>
                    </a:cubicBezTo>
                    <a:cubicBezTo>
                      <a:pt x="2820" y="2597"/>
                      <a:pt x="2875" y="2519"/>
                      <a:pt x="2956" y="2505"/>
                    </a:cubicBezTo>
                    <a:close/>
                    <a:moveTo>
                      <a:pt x="3547" y="2401"/>
                    </a:moveTo>
                    <a:lnTo>
                      <a:pt x="3548" y="2401"/>
                    </a:lnTo>
                    <a:cubicBezTo>
                      <a:pt x="3629" y="2387"/>
                      <a:pt x="3707" y="2441"/>
                      <a:pt x="3722" y="2523"/>
                    </a:cubicBezTo>
                    <a:cubicBezTo>
                      <a:pt x="3736" y="2604"/>
                      <a:pt x="3682" y="2682"/>
                      <a:pt x="3600" y="2697"/>
                    </a:cubicBezTo>
                    <a:lnTo>
                      <a:pt x="3600" y="2697"/>
                    </a:lnTo>
                    <a:cubicBezTo>
                      <a:pt x="3518" y="2711"/>
                      <a:pt x="3440" y="2657"/>
                      <a:pt x="3426" y="2575"/>
                    </a:cubicBezTo>
                    <a:cubicBezTo>
                      <a:pt x="3411" y="2493"/>
                      <a:pt x="3466" y="2416"/>
                      <a:pt x="3547" y="2401"/>
                    </a:cubicBezTo>
                    <a:close/>
                    <a:moveTo>
                      <a:pt x="4139" y="2297"/>
                    </a:moveTo>
                    <a:lnTo>
                      <a:pt x="4139" y="2297"/>
                    </a:lnTo>
                    <a:cubicBezTo>
                      <a:pt x="4221" y="2283"/>
                      <a:pt x="4298" y="2337"/>
                      <a:pt x="4313" y="2419"/>
                    </a:cubicBezTo>
                    <a:cubicBezTo>
                      <a:pt x="4327" y="2500"/>
                      <a:pt x="4273" y="2578"/>
                      <a:pt x="4191" y="2593"/>
                    </a:cubicBezTo>
                    <a:lnTo>
                      <a:pt x="4191" y="2593"/>
                    </a:lnTo>
                    <a:cubicBezTo>
                      <a:pt x="4109" y="2607"/>
                      <a:pt x="4032" y="2553"/>
                      <a:pt x="4017" y="2471"/>
                    </a:cubicBezTo>
                    <a:cubicBezTo>
                      <a:pt x="4003" y="2390"/>
                      <a:pt x="4057" y="2312"/>
                      <a:pt x="4139" y="2297"/>
                    </a:cubicBezTo>
                    <a:close/>
                    <a:moveTo>
                      <a:pt x="4730" y="2194"/>
                    </a:moveTo>
                    <a:lnTo>
                      <a:pt x="4730" y="2194"/>
                    </a:lnTo>
                    <a:cubicBezTo>
                      <a:pt x="4812" y="2179"/>
                      <a:pt x="4890" y="2234"/>
                      <a:pt x="4904" y="2315"/>
                    </a:cubicBezTo>
                    <a:cubicBezTo>
                      <a:pt x="4919" y="2397"/>
                      <a:pt x="4864" y="2475"/>
                      <a:pt x="4783" y="2489"/>
                    </a:cubicBezTo>
                    <a:lnTo>
                      <a:pt x="4782" y="2489"/>
                    </a:lnTo>
                    <a:cubicBezTo>
                      <a:pt x="4701" y="2504"/>
                      <a:pt x="4623" y="2449"/>
                      <a:pt x="4608" y="2368"/>
                    </a:cubicBezTo>
                    <a:cubicBezTo>
                      <a:pt x="4594" y="2286"/>
                      <a:pt x="4648" y="2208"/>
                      <a:pt x="4730" y="2194"/>
                    </a:cubicBezTo>
                    <a:close/>
                    <a:moveTo>
                      <a:pt x="5321" y="2090"/>
                    </a:moveTo>
                    <a:lnTo>
                      <a:pt x="5322" y="2090"/>
                    </a:lnTo>
                    <a:cubicBezTo>
                      <a:pt x="5403" y="2075"/>
                      <a:pt x="5481" y="2130"/>
                      <a:pt x="5495" y="2211"/>
                    </a:cubicBezTo>
                    <a:cubicBezTo>
                      <a:pt x="5510" y="2293"/>
                      <a:pt x="5455" y="2371"/>
                      <a:pt x="5374" y="2385"/>
                    </a:cubicBezTo>
                    <a:lnTo>
                      <a:pt x="5374" y="2385"/>
                    </a:lnTo>
                    <a:cubicBezTo>
                      <a:pt x="5292" y="2400"/>
                      <a:pt x="5214" y="2345"/>
                      <a:pt x="5200" y="2264"/>
                    </a:cubicBezTo>
                    <a:cubicBezTo>
                      <a:pt x="5185" y="2182"/>
                      <a:pt x="5240" y="2104"/>
                      <a:pt x="5321" y="2090"/>
                    </a:cubicBezTo>
                    <a:close/>
                    <a:moveTo>
                      <a:pt x="5912" y="1986"/>
                    </a:moveTo>
                    <a:lnTo>
                      <a:pt x="5913" y="1986"/>
                    </a:lnTo>
                    <a:cubicBezTo>
                      <a:pt x="5994" y="1972"/>
                      <a:pt x="6072" y="2026"/>
                      <a:pt x="6087" y="2108"/>
                    </a:cubicBezTo>
                    <a:cubicBezTo>
                      <a:pt x="6101" y="2189"/>
                      <a:pt x="6047" y="2267"/>
                      <a:pt x="5965" y="2281"/>
                    </a:cubicBezTo>
                    <a:lnTo>
                      <a:pt x="5965" y="2282"/>
                    </a:lnTo>
                    <a:cubicBezTo>
                      <a:pt x="5883" y="2296"/>
                      <a:pt x="5805" y="2242"/>
                      <a:pt x="5791" y="2160"/>
                    </a:cubicBezTo>
                    <a:cubicBezTo>
                      <a:pt x="5776" y="2078"/>
                      <a:pt x="5831" y="2001"/>
                      <a:pt x="5912" y="1986"/>
                    </a:cubicBezTo>
                    <a:close/>
                    <a:moveTo>
                      <a:pt x="6504" y="1882"/>
                    </a:moveTo>
                    <a:lnTo>
                      <a:pt x="6504" y="1882"/>
                    </a:lnTo>
                    <a:cubicBezTo>
                      <a:pt x="6586" y="1868"/>
                      <a:pt x="6663" y="1922"/>
                      <a:pt x="6678" y="2004"/>
                    </a:cubicBezTo>
                    <a:cubicBezTo>
                      <a:pt x="6692" y="2085"/>
                      <a:pt x="6638" y="2163"/>
                      <a:pt x="6556" y="2178"/>
                    </a:cubicBezTo>
                    <a:lnTo>
                      <a:pt x="6556" y="2178"/>
                    </a:lnTo>
                    <a:cubicBezTo>
                      <a:pt x="6475" y="2192"/>
                      <a:pt x="6397" y="2138"/>
                      <a:pt x="6382" y="2056"/>
                    </a:cubicBezTo>
                    <a:cubicBezTo>
                      <a:pt x="6368" y="1975"/>
                      <a:pt x="6422" y="1897"/>
                      <a:pt x="6504" y="1882"/>
                    </a:cubicBezTo>
                    <a:close/>
                    <a:moveTo>
                      <a:pt x="7095" y="1779"/>
                    </a:moveTo>
                    <a:lnTo>
                      <a:pt x="7095" y="1779"/>
                    </a:lnTo>
                    <a:cubicBezTo>
                      <a:pt x="7177" y="1764"/>
                      <a:pt x="7255" y="1819"/>
                      <a:pt x="7269" y="1900"/>
                    </a:cubicBezTo>
                    <a:cubicBezTo>
                      <a:pt x="7284" y="1982"/>
                      <a:pt x="7229" y="2060"/>
                      <a:pt x="7148" y="2074"/>
                    </a:cubicBezTo>
                    <a:lnTo>
                      <a:pt x="7147" y="2074"/>
                    </a:lnTo>
                    <a:cubicBezTo>
                      <a:pt x="7066" y="2088"/>
                      <a:pt x="6988" y="2034"/>
                      <a:pt x="6973" y="1953"/>
                    </a:cubicBezTo>
                    <a:cubicBezTo>
                      <a:pt x="6959" y="1871"/>
                      <a:pt x="7013" y="1793"/>
                      <a:pt x="7095" y="1779"/>
                    </a:cubicBezTo>
                    <a:close/>
                    <a:moveTo>
                      <a:pt x="7686" y="1675"/>
                    </a:moveTo>
                    <a:lnTo>
                      <a:pt x="7687" y="1675"/>
                    </a:lnTo>
                    <a:cubicBezTo>
                      <a:pt x="7768" y="1660"/>
                      <a:pt x="7846" y="1715"/>
                      <a:pt x="7860" y="1796"/>
                    </a:cubicBezTo>
                    <a:cubicBezTo>
                      <a:pt x="7875" y="1878"/>
                      <a:pt x="7820" y="1956"/>
                      <a:pt x="7739" y="1970"/>
                    </a:cubicBezTo>
                    <a:lnTo>
                      <a:pt x="7739" y="1970"/>
                    </a:lnTo>
                    <a:cubicBezTo>
                      <a:pt x="7657" y="1985"/>
                      <a:pt x="7579" y="1930"/>
                      <a:pt x="7565" y="1849"/>
                    </a:cubicBezTo>
                    <a:cubicBezTo>
                      <a:pt x="7550" y="1767"/>
                      <a:pt x="7605" y="1689"/>
                      <a:pt x="7686" y="1675"/>
                    </a:cubicBezTo>
                    <a:close/>
                    <a:moveTo>
                      <a:pt x="8278" y="1571"/>
                    </a:moveTo>
                    <a:lnTo>
                      <a:pt x="8278" y="1571"/>
                    </a:lnTo>
                    <a:cubicBezTo>
                      <a:pt x="8359" y="1557"/>
                      <a:pt x="8437" y="1611"/>
                      <a:pt x="8452" y="1693"/>
                    </a:cubicBezTo>
                    <a:cubicBezTo>
                      <a:pt x="8466" y="1774"/>
                      <a:pt x="8412" y="1852"/>
                      <a:pt x="8330" y="1866"/>
                    </a:cubicBezTo>
                    <a:lnTo>
                      <a:pt x="8330" y="1867"/>
                    </a:lnTo>
                    <a:cubicBezTo>
                      <a:pt x="8248" y="1881"/>
                      <a:pt x="8170" y="1827"/>
                      <a:pt x="8156" y="1745"/>
                    </a:cubicBezTo>
                    <a:cubicBezTo>
                      <a:pt x="8142" y="1663"/>
                      <a:pt x="8196" y="1586"/>
                      <a:pt x="8278" y="1571"/>
                    </a:cubicBezTo>
                    <a:close/>
                    <a:moveTo>
                      <a:pt x="8869" y="1467"/>
                    </a:moveTo>
                    <a:lnTo>
                      <a:pt x="8869" y="1467"/>
                    </a:lnTo>
                    <a:cubicBezTo>
                      <a:pt x="8951" y="1453"/>
                      <a:pt x="9029" y="1507"/>
                      <a:pt x="9043" y="1589"/>
                    </a:cubicBezTo>
                    <a:cubicBezTo>
                      <a:pt x="9057" y="1670"/>
                      <a:pt x="9003" y="1748"/>
                      <a:pt x="8921" y="1763"/>
                    </a:cubicBezTo>
                    <a:lnTo>
                      <a:pt x="8921" y="1763"/>
                    </a:lnTo>
                    <a:cubicBezTo>
                      <a:pt x="8840" y="1777"/>
                      <a:pt x="8762" y="1723"/>
                      <a:pt x="8747" y="1641"/>
                    </a:cubicBezTo>
                    <a:cubicBezTo>
                      <a:pt x="8733" y="1560"/>
                      <a:pt x="8787" y="1482"/>
                      <a:pt x="8869" y="1467"/>
                    </a:cubicBezTo>
                    <a:close/>
                    <a:moveTo>
                      <a:pt x="9460" y="1364"/>
                    </a:moveTo>
                    <a:lnTo>
                      <a:pt x="9460" y="1364"/>
                    </a:lnTo>
                    <a:cubicBezTo>
                      <a:pt x="9542" y="1349"/>
                      <a:pt x="9620" y="1404"/>
                      <a:pt x="9634" y="1485"/>
                    </a:cubicBezTo>
                    <a:cubicBezTo>
                      <a:pt x="9649" y="1567"/>
                      <a:pt x="9594" y="1645"/>
                      <a:pt x="9513" y="1659"/>
                    </a:cubicBezTo>
                    <a:lnTo>
                      <a:pt x="9512" y="1659"/>
                    </a:lnTo>
                    <a:cubicBezTo>
                      <a:pt x="9431" y="1673"/>
                      <a:pt x="9353" y="1619"/>
                      <a:pt x="9339" y="1537"/>
                    </a:cubicBezTo>
                    <a:cubicBezTo>
                      <a:pt x="9324" y="1456"/>
                      <a:pt x="9378" y="1378"/>
                      <a:pt x="9460" y="1364"/>
                    </a:cubicBezTo>
                    <a:close/>
                    <a:moveTo>
                      <a:pt x="10051" y="1260"/>
                    </a:moveTo>
                    <a:lnTo>
                      <a:pt x="10052" y="1260"/>
                    </a:lnTo>
                    <a:cubicBezTo>
                      <a:pt x="10133" y="1245"/>
                      <a:pt x="10211" y="1300"/>
                      <a:pt x="10225" y="1381"/>
                    </a:cubicBezTo>
                    <a:cubicBezTo>
                      <a:pt x="10240" y="1463"/>
                      <a:pt x="10186" y="1541"/>
                      <a:pt x="10104" y="1555"/>
                    </a:cubicBezTo>
                    <a:lnTo>
                      <a:pt x="10104" y="1555"/>
                    </a:lnTo>
                    <a:cubicBezTo>
                      <a:pt x="10022" y="1570"/>
                      <a:pt x="9944" y="1515"/>
                      <a:pt x="9930" y="1434"/>
                    </a:cubicBezTo>
                    <a:cubicBezTo>
                      <a:pt x="9915" y="1352"/>
                      <a:pt x="9970" y="1274"/>
                      <a:pt x="10051" y="1260"/>
                    </a:cubicBezTo>
                    <a:close/>
                    <a:moveTo>
                      <a:pt x="10643" y="1156"/>
                    </a:moveTo>
                    <a:lnTo>
                      <a:pt x="10643" y="1156"/>
                    </a:lnTo>
                    <a:cubicBezTo>
                      <a:pt x="10724" y="1142"/>
                      <a:pt x="10802" y="1196"/>
                      <a:pt x="10817" y="1278"/>
                    </a:cubicBezTo>
                    <a:cubicBezTo>
                      <a:pt x="10831" y="1359"/>
                      <a:pt x="10777" y="1437"/>
                      <a:pt x="10695" y="1451"/>
                    </a:cubicBezTo>
                    <a:lnTo>
                      <a:pt x="10695" y="1452"/>
                    </a:lnTo>
                    <a:cubicBezTo>
                      <a:pt x="10613" y="1466"/>
                      <a:pt x="10536" y="1412"/>
                      <a:pt x="10521" y="1330"/>
                    </a:cubicBezTo>
                    <a:cubicBezTo>
                      <a:pt x="10507" y="1248"/>
                      <a:pt x="10561" y="1171"/>
                      <a:pt x="10643" y="1156"/>
                    </a:cubicBezTo>
                    <a:close/>
                    <a:moveTo>
                      <a:pt x="11234" y="1052"/>
                    </a:moveTo>
                    <a:lnTo>
                      <a:pt x="11234" y="1052"/>
                    </a:lnTo>
                    <a:cubicBezTo>
                      <a:pt x="11316" y="1038"/>
                      <a:pt x="11394" y="1092"/>
                      <a:pt x="11408" y="1174"/>
                    </a:cubicBezTo>
                    <a:cubicBezTo>
                      <a:pt x="11422" y="1255"/>
                      <a:pt x="11368" y="1333"/>
                      <a:pt x="11286" y="1348"/>
                    </a:cubicBezTo>
                    <a:lnTo>
                      <a:pt x="11286" y="1348"/>
                    </a:lnTo>
                    <a:cubicBezTo>
                      <a:pt x="11205" y="1362"/>
                      <a:pt x="11127" y="1308"/>
                      <a:pt x="11112" y="1226"/>
                    </a:cubicBezTo>
                    <a:cubicBezTo>
                      <a:pt x="11098" y="1145"/>
                      <a:pt x="11152" y="1067"/>
                      <a:pt x="11234" y="1052"/>
                    </a:cubicBezTo>
                    <a:close/>
                    <a:moveTo>
                      <a:pt x="11825" y="949"/>
                    </a:moveTo>
                    <a:lnTo>
                      <a:pt x="11825" y="949"/>
                    </a:lnTo>
                    <a:cubicBezTo>
                      <a:pt x="11907" y="934"/>
                      <a:pt x="11985" y="989"/>
                      <a:pt x="11999" y="1070"/>
                    </a:cubicBezTo>
                    <a:cubicBezTo>
                      <a:pt x="12014" y="1152"/>
                      <a:pt x="11959" y="1229"/>
                      <a:pt x="11878" y="1244"/>
                    </a:cubicBezTo>
                    <a:lnTo>
                      <a:pt x="11877" y="1244"/>
                    </a:lnTo>
                    <a:cubicBezTo>
                      <a:pt x="11796" y="1258"/>
                      <a:pt x="11718" y="1204"/>
                      <a:pt x="11704" y="1122"/>
                    </a:cubicBezTo>
                    <a:cubicBezTo>
                      <a:pt x="11689" y="1041"/>
                      <a:pt x="11744" y="963"/>
                      <a:pt x="11825" y="949"/>
                    </a:cubicBezTo>
                    <a:close/>
                    <a:moveTo>
                      <a:pt x="12416" y="845"/>
                    </a:moveTo>
                    <a:lnTo>
                      <a:pt x="12417" y="845"/>
                    </a:lnTo>
                    <a:cubicBezTo>
                      <a:pt x="12498" y="830"/>
                      <a:pt x="12576" y="885"/>
                      <a:pt x="12591" y="966"/>
                    </a:cubicBezTo>
                    <a:cubicBezTo>
                      <a:pt x="12605" y="1048"/>
                      <a:pt x="12551" y="1126"/>
                      <a:pt x="12469" y="1140"/>
                    </a:cubicBezTo>
                    <a:lnTo>
                      <a:pt x="12469" y="1140"/>
                    </a:lnTo>
                    <a:cubicBezTo>
                      <a:pt x="12387" y="1155"/>
                      <a:pt x="12309" y="1100"/>
                      <a:pt x="12295" y="1019"/>
                    </a:cubicBezTo>
                    <a:cubicBezTo>
                      <a:pt x="12280" y="937"/>
                      <a:pt x="12335" y="859"/>
                      <a:pt x="12416" y="845"/>
                    </a:cubicBezTo>
                    <a:close/>
                    <a:moveTo>
                      <a:pt x="13008" y="741"/>
                    </a:moveTo>
                    <a:lnTo>
                      <a:pt x="13008" y="741"/>
                    </a:lnTo>
                    <a:cubicBezTo>
                      <a:pt x="13090" y="727"/>
                      <a:pt x="13167" y="781"/>
                      <a:pt x="13182" y="863"/>
                    </a:cubicBezTo>
                    <a:cubicBezTo>
                      <a:pt x="13196" y="944"/>
                      <a:pt x="13142" y="1022"/>
                      <a:pt x="13060" y="1036"/>
                    </a:cubicBezTo>
                    <a:lnTo>
                      <a:pt x="13060" y="1036"/>
                    </a:lnTo>
                    <a:cubicBezTo>
                      <a:pt x="12978" y="1051"/>
                      <a:pt x="12901" y="997"/>
                      <a:pt x="12886" y="915"/>
                    </a:cubicBezTo>
                    <a:cubicBezTo>
                      <a:pt x="12872" y="833"/>
                      <a:pt x="12926" y="756"/>
                      <a:pt x="13008" y="741"/>
                    </a:cubicBezTo>
                    <a:close/>
                    <a:moveTo>
                      <a:pt x="13599" y="637"/>
                    </a:moveTo>
                    <a:lnTo>
                      <a:pt x="13599" y="637"/>
                    </a:lnTo>
                    <a:cubicBezTo>
                      <a:pt x="13681" y="623"/>
                      <a:pt x="13759" y="677"/>
                      <a:pt x="13773" y="759"/>
                    </a:cubicBezTo>
                    <a:cubicBezTo>
                      <a:pt x="13788" y="840"/>
                      <a:pt x="13733" y="918"/>
                      <a:pt x="13652" y="933"/>
                    </a:cubicBezTo>
                    <a:lnTo>
                      <a:pt x="13651" y="933"/>
                    </a:lnTo>
                    <a:cubicBezTo>
                      <a:pt x="13570" y="947"/>
                      <a:pt x="13492" y="893"/>
                      <a:pt x="13477" y="811"/>
                    </a:cubicBezTo>
                    <a:cubicBezTo>
                      <a:pt x="13463" y="730"/>
                      <a:pt x="13517" y="652"/>
                      <a:pt x="13599" y="637"/>
                    </a:cubicBezTo>
                    <a:close/>
                    <a:moveTo>
                      <a:pt x="14190" y="534"/>
                    </a:moveTo>
                    <a:lnTo>
                      <a:pt x="14190" y="534"/>
                    </a:lnTo>
                    <a:cubicBezTo>
                      <a:pt x="14272" y="519"/>
                      <a:pt x="14350" y="573"/>
                      <a:pt x="14364" y="655"/>
                    </a:cubicBezTo>
                    <a:cubicBezTo>
                      <a:pt x="14379" y="737"/>
                      <a:pt x="14324" y="814"/>
                      <a:pt x="14243" y="829"/>
                    </a:cubicBezTo>
                    <a:lnTo>
                      <a:pt x="14243" y="829"/>
                    </a:lnTo>
                    <a:cubicBezTo>
                      <a:pt x="14161" y="843"/>
                      <a:pt x="14083" y="789"/>
                      <a:pt x="14069" y="707"/>
                    </a:cubicBezTo>
                    <a:cubicBezTo>
                      <a:pt x="14054" y="626"/>
                      <a:pt x="14109" y="548"/>
                      <a:pt x="14190" y="534"/>
                    </a:cubicBezTo>
                    <a:close/>
                    <a:moveTo>
                      <a:pt x="14781" y="430"/>
                    </a:moveTo>
                    <a:lnTo>
                      <a:pt x="14782" y="430"/>
                    </a:lnTo>
                    <a:cubicBezTo>
                      <a:pt x="14863" y="415"/>
                      <a:pt x="14941" y="470"/>
                      <a:pt x="14956" y="551"/>
                    </a:cubicBezTo>
                    <a:cubicBezTo>
                      <a:pt x="14970" y="633"/>
                      <a:pt x="14916" y="711"/>
                      <a:pt x="14834" y="725"/>
                    </a:cubicBezTo>
                    <a:lnTo>
                      <a:pt x="14834" y="725"/>
                    </a:lnTo>
                    <a:cubicBezTo>
                      <a:pt x="14752" y="740"/>
                      <a:pt x="14674" y="685"/>
                      <a:pt x="14660" y="604"/>
                    </a:cubicBezTo>
                    <a:cubicBezTo>
                      <a:pt x="14645" y="522"/>
                      <a:pt x="14700" y="444"/>
                      <a:pt x="14781" y="430"/>
                    </a:cubicBezTo>
                    <a:close/>
                    <a:moveTo>
                      <a:pt x="15373" y="326"/>
                    </a:moveTo>
                    <a:lnTo>
                      <a:pt x="15373" y="326"/>
                    </a:lnTo>
                    <a:cubicBezTo>
                      <a:pt x="15455" y="312"/>
                      <a:pt x="15532" y="366"/>
                      <a:pt x="15547" y="448"/>
                    </a:cubicBezTo>
                    <a:cubicBezTo>
                      <a:pt x="15561" y="529"/>
                      <a:pt x="15507" y="607"/>
                      <a:pt x="15425" y="621"/>
                    </a:cubicBezTo>
                    <a:lnTo>
                      <a:pt x="15425" y="621"/>
                    </a:lnTo>
                    <a:cubicBezTo>
                      <a:pt x="15343" y="636"/>
                      <a:pt x="15266" y="581"/>
                      <a:pt x="15251" y="500"/>
                    </a:cubicBezTo>
                    <a:cubicBezTo>
                      <a:pt x="15237" y="418"/>
                      <a:pt x="15291" y="341"/>
                      <a:pt x="15373" y="326"/>
                    </a:cubicBezTo>
                    <a:close/>
                    <a:moveTo>
                      <a:pt x="15964" y="222"/>
                    </a:moveTo>
                    <a:lnTo>
                      <a:pt x="15964" y="222"/>
                    </a:lnTo>
                    <a:cubicBezTo>
                      <a:pt x="16046" y="208"/>
                      <a:pt x="16124" y="262"/>
                      <a:pt x="16138" y="344"/>
                    </a:cubicBezTo>
                    <a:cubicBezTo>
                      <a:pt x="16153" y="425"/>
                      <a:pt x="16098" y="503"/>
                      <a:pt x="16017" y="518"/>
                    </a:cubicBezTo>
                    <a:lnTo>
                      <a:pt x="16016" y="518"/>
                    </a:lnTo>
                    <a:cubicBezTo>
                      <a:pt x="15935" y="532"/>
                      <a:pt x="15857" y="478"/>
                      <a:pt x="15842" y="396"/>
                    </a:cubicBezTo>
                    <a:cubicBezTo>
                      <a:pt x="15828" y="315"/>
                      <a:pt x="15882" y="237"/>
                      <a:pt x="15964" y="222"/>
                    </a:cubicBezTo>
                    <a:close/>
                    <a:moveTo>
                      <a:pt x="16555" y="119"/>
                    </a:moveTo>
                    <a:lnTo>
                      <a:pt x="16556" y="118"/>
                    </a:lnTo>
                    <a:cubicBezTo>
                      <a:pt x="16637" y="104"/>
                      <a:pt x="16715" y="158"/>
                      <a:pt x="16729" y="240"/>
                    </a:cubicBezTo>
                    <a:cubicBezTo>
                      <a:pt x="16744" y="322"/>
                      <a:pt x="16689" y="399"/>
                      <a:pt x="16608" y="414"/>
                    </a:cubicBezTo>
                    <a:lnTo>
                      <a:pt x="16608" y="414"/>
                    </a:lnTo>
                    <a:cubicBezTo>
                      <a:pt x="16526" y="428"/>
                      <a:pt x="16448" y="374"/>
                      <a:pt x="16434" y="292"/>
                    </a:cubicBezTo>
                    <a:cubicBezTo>
                      <a:pt x="16419" y="211"/>
                      <a:pt x="16474" y="133"/>
                      <a:pt x="16555" y="119"/>
                    </a:cubicBezTo>
                    <a:close/>
                    <a:moveTo>
                      <a:pt x="17147" y="15"/>
                    </a:moveTo>
                    <a:lnTo>
                      <a:pt x="17147" y="15"/>
                    </a:lnTo>
                    <a:cubicBezTo>
                      <a:pt x="17228" y="0"/>
                      <a:pt x="17306" y="55"/>
                      <a:pt x="17321" y="136"/>
                    </a:cubicBezTo>
                    <a:cubicBezTo>
                      <a:pt x="17335" y="218"/>
                      <a:pt x="17281" y="296"/>
                      <a:pt x="17199" y="310"/>
                    </a:cubicBezTo>
                    <a:lnTo>
                      <a:pt x="17199" y="310"/>
                    </a:lnTo>
                    <a:cubicBezTo>
                      <a:pt x="17117" y="325"/>
                      <a:pt x="17039" y="270"/>
                      <a:pt x="17025" y="189"/>
                    </a:cubicBezTo>
                    <a:cubicBezTo>
                      <a:pt x="17011" y="107"/>
                      <a:pt x="17065" y="29"/>
                      <a:pt x="17147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>
              <a:off x="4575175" y="758875"/>
              <a:ext cx="1500187" cy="1333500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H="1" flipV="1">
              <a:off x="2268538" y="2784525"/>
              <a:ext cx="1498600" cy="808038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5910263" y="3592563"/>
              <a:ext cx="0" cy="2141538"/>
            </a:xfrm>
            <a:prstGeom prst="line">
              <a:avLst/>
            </a:prstGeom>
            <a:noFill/>
            <a:ln w="3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8" name="Group 41"/>
            <p:cNvGrpSpPr>
              <a:grpSpLocks/>
            </p:cNvGrpSpPr>
            <p:nvPr/>
          </p:nvGrpSpPr>
          <p:grpSpPr bwMode="auto">
            <a:xfrm>
              <a:off x="6007100" y="690613"/>
              <a:ext cx="136525" cy="136525"/>
              <a:chOff x="3784" y="416"/>
              <a:chExt cx="86" cy="86"/>
            </a:xfrm>
          </p:grpSpPr>
          <p:sp>
            <p:nvSpPr>
              <p:cNvPr id="39" name="Oval 39"/>
              <p:cNvSpPr>
                <a:spLocks noChangeArrowheads="1"/>
              </p:cNvSpPr>
              <p:nvPr/>
            </p:nvSpPr>
            <p:spPr bwMode="auto">
              <a:xfrm>
                <a:off x="3784" y="416"/>
                <a:ext cx="86" cy="8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0" name="Oval 40"/>
              <p:cNvSpPr>
                <a:spLocks noChangeArrowheads="1"/>
              </p:cNvSpPr>
              <p:nvPr/>
            </p:nvSpPr>
            <p:spPr bwMode="auto">
              <a:xfrm>
                <a:off x="3784" y="416"/>
                <a:ext cx="86" cy="86"/>
              </a:xfrm>
              <a:prstGeom prst="ellipse">
                <a:avLst/>
              </a:prstGeom>
              <a:noFill/>
              <a:ln w="1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41" name="Group 44"/>
            <p:cNvGrpSpPr>
              <a:grpSpLocks/>
            </p:cNvGrpSpPr>
            <p:nvPr/>
          </p:nvGrpSpPr>
          <p:grpSpPr bwMode="auto">
            <a:xfrm>
              <a:off x="3698875" y="3524300"/>
              <a:ext cx="138112" cy="136525"/>
              <a:chOff x="2330" y="2201"/>
              <a:chExt cx="87" cy="86"/>
            </a:xfrm>
          </p:grpSpPr>
          <p:sp>
            <p:nvSpPr>
              <p:cNvPr id="42" name="Oval 42"/>
              <p:cNvSpPr>
                <a:spLocks noChangeArrowheads="1"/>
              </p:cNvSpPr>
              <p:nvPr/>
            </p:nvSpPr>
            <p:spPr bwMode="auto">
              <a:xfrm>
                <a:off x="2330" y="2201"/>
                <a:ext cx="87" cy="8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3" name="Oval 43"/>
              <p:cNvSpPr>
                <a:spLocks noChangeArrowheads="1"/>
              </p:cNvSpPr>
              <p:nvPr/>
            </p:nvSpPr>
            <p:spPr bwMode="auto">
              <a:xfrm>
                <a:off x="2330" y="2201"/>
                <a:ext cx="87" cy="86"/>
              </a:xfrm>
              <a:prstGeom prst="ellipse">
                <a:avLst/>
              </a:prstGeom>
              <a:noFill/>
              <a:ln w="1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44" name="Group 48"/>
            <p:cNvGrpSpPr>
              <a:grpSpLocks/>
            </p:cNvGrpSpPr>
            <p:nvPr/>
          </p:nvGrpSpPr>
          <p:grpSpPr bwMode="auto">
            <a:xfrm>
              <a:off x="2438400" y="617588"/>
              <a:ext cx="781050" cy="985838"/>
              <a:chOff x="1536" y="370"/>
              <a:chExt cx="492" cy="621"/>
            </a:xfrm>
          </p:grpSpPr>
          <p:sp>
            <p:nvSpPr>
              <p:cNvPr id="45" name="Oval 45"/>
              <p:cNvSpPr>
                <a:spLocks noChangeArrowheads="1"/>
              </p:cNvSpPr>
              <p:nvPr/>
            </p:nvSpPr>
            <p:spPr bwMode="auto">
              <a:xfrm>
                <a:off x="1894" y="747"/>
                <a:ext cx="86" cy="8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" name="Oval 46"/>
              <p:cNvSpPr>
                <a:spLocks noChangeArrowheads="1"/>
              </p:cNvSpPr>
              <p:nvPr/>
            </p:nvSpPr>
            <p:spPr bwMode="auto">
              <a:xfrm>
                <a:off x="1894" y="747"/>
                <a:ext cx="86" cy="87"/>
              </a:xfrm>
              <a:prstGeom prst="ellipse">
                <a:avLst/>
              </a:prstGeom>
              <a:noFill/>
              <a:ln w="1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7" name="Rectangle 47"/>
              <p:cNvSpPr>
                <a:spLocks noChangeArrowheads="1"/>
              </p:cNvSpPr>
              <p:nvPr/>
            </p:nvSpPr>
            <p:spPr bwMode="auto">
              <a:xfrm>
                <a:off x="1536" y="370"/>
                <a:ext cx="492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D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48" name="Group 52"/>
            <p:cNvGrpSpPr>
              <a:grpSpLocks/>
            </p:cNvGrpSpPr>
            <p:nvPr/>
          </p:nvGrpSpPr>
          <p:grpSpPr bwMode="auto">
            <a:xfrm>
              <a:off x="1720850" y="2397175"/>
              <a:ext cx="638175" cy="985838"/>
              <a:chOff x="1084" y="1491"/>
              <a:chExt cx="402" cy="621"/>
            </a:xfrm>
          </p:grpSpPr>
          <p:sp>
            <p:nvSpPr>
              <p:cNvPr id="49" name="Oval 49"/>
              <p:cNvSpPr>
                <a:spLocks noChangeArrowheads="1"/>
              </p:cNvSpPr>
              <p:nvPr/>
            </p:nvSpPr>
            <p:spPr bwMode="auto">
              <a:xfrm>
                <a:off x="1385" y="1692"/>
                <a:ext cx="87" cy="8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" name="Oval 50"/>
              <p:cNvSpPr>
                <a:spLocks noChangeArrowheads="1"/>
              </p:cNvSpPr>
              <p:nvPr/>
            </p:nvSpPr>
            <p:spPr bwMode="auto">
              <a:xfrm>
                <a:off x="1385" y="1692"/>
                <a:ext cx="87" cy="86"/>
              </a:xfrm>
              <a:prstGeom prst="ellipse">
                <a:avLst/>
              </a:prstGeom>
              <a:noFill/>
              <a:ln w="1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1" name="Rectangle 51"/>
              <p:cNvSpPr>
                <a:spLocks noChangeArrowheads="1"/>
              </p:cNvSpPr>
              <p:nvPr/>
            </p:nvSpPr>
            <p:spPr bwMode="auto">
              <a:xfrm>
                <a:off x="1084" y="1491"/>
                <a:ext cx="402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F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52" name="Group 56"/>
            <p:cNvGrpSpPr>
              <a:grpSpLocks/>
            </p:cNvGrpSpPr>
            <p:nvPr/>
          </p:nvGrpSpPr>
          <p:grpSpPr bwMode="auto">
            <a:xfrm>
              <a:off x="2851151" y="5175301"/>
              <a:ext cx="985837" cy="985838"/>
              <a:chOff x="1796" y="3241"/>
              <a:chExt cx="621" cy="621"/>
            </a:xfrm>
          </p:grpSpPr>
          <p:sp>
            <p:nvSpPr>
              <p:cNvPr id="53" name="Oval 53"/>
              <p:cNvSpPr>
                <a:spLocks noChangeArrowheads="1"/>
              </p:cNvSpPr>
              <p:nvPr/>
            </p:nvSpPr>
            <p:spPr bwMode="auto">
              <a:xfrm>
                <a:off x="2330" y="3550"/>
                <a:ext cx="87" cy="8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4" name="Oval 54"/>
              <p:cNvSpPr>
                <a:spLocks noChangeArrowheads="1"/>
              </p:cNvSpPr>
              <p:nvPr/>
            </p:nvSpPr>
            <p:spPr bwMode="auto">
              <a:xfrm>
                <a:off x="2330" y="3550"/>
                <a:ext cx="87" cy="86"/>
              </a:xfrm>
              <a:prstGeom prst="ellipse">
                <a:avLst/>
              </a:prstGeom>
              <a:noFill/>
              <a:ln w="1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5" name="Rectangle 55"/>
              <p:cNvSpPr>
                <a:spLocks noChangeArrowheads="1"/>
              </p:cNvSpPr>
              <p:nvPr/>
            </p:nvSpPr>
            <p:spPr bwMode="auto">
              <a:xfrm>
                <a:off x="1796" y="3241"/>
                <a:ext cx="483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G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56" name="Group 60"/>
            <p:cNvGrpSpPr>
              <a:grpSpLocks/>
            </p:cNvGrpSpPr>
            <p:nvPr/>
          </p:nvGrpSpPr>
          <p:grpSpPr bwMode="auto">
            <a:xfrm>
              <a:off x="5842000" y="5665838"/>
              <a:ext cx="795337" cy="1052513"/>
              <a:chOff x="3680" y="3550"/>
              <a:chExt cx="501" cy="663"/>
            </a:xfrm>
          </p:grpSpPr>
          <p:sp>
            <p:nvSpPr>
              <p:cNvPr id="57" name="Oval 57"/>
              <p:cNvSpPr>
                <a:spLocks noChangeArrowheads="1"/>
              </p:cNvSpPr>
              <p:nvPr/>
            </p:nvSpPr>
            <p:spPr bwMode="auto">
              <a:xfrm>
                <a:off x="3680" y="3550"/>
                <a:ext cx="86" cy="8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8" name="Oval 58"/>
              <p:cNvSpPr>
                <a:spLocks noChangeArrowheads="1"/>
              </p:cNvSpPr>
              <p:nvPr/>
            </p:nvSpPr>
            <p:spPr bwMode="auto">
              <a:xfrm>
                <a:off x="3680" y="3550"/>
                <a:ext cx="86" cy="86"/>
              </a:xfrm>
              <a:prstGeom prst="ellipse">
                <a:avLst/>
              </a:prstGeom>
              <a:noFill/>
              <a:ln w="1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9" name="Rectangle 59"/>
              <p:cNvSpPr>
                <a:spLocks noChangeArrowheads="1"/>
              </p:cNvSpPr>
              <p:nvPr/>
            </p:nvSpPr>
            <p:spPr bwMode="auto">
              <a:xfrm>
                <a:off x="3682" y="3592"/>
                <a:ext cx="499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H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60" name="Group 64"/>
            <p:cNvGrpSpPr>
              <a:grpSpLocks/>
            </p:cNvGrpSpPr>
            <p:nvPr/>
          </p:nvGrpSpPr>
          <p:grpSpPr bwMode="auto">
            <a:xfrm>
              <a:off x="7335838" y="1471663"/>
              <a:ext cx="493712" cy="985838"/>
              <a:chOff x="4621" y="908"/>
              <a:chExt cx="311" cy="621"/>
            </a:xfrm>
          </p:grpSpPr>
          <p:sp>
            <p:nvSpPr>
              <p:cNvPr id="61" name="Oval 61"/>
              <p:cNvSpPr>
                <a:spLocks noChangeArrowheads="1"/>
              </p:cNvSpPr>
              <p:nvPr/>
            </p:nvSpPr>
            <p:spPr bwMode="auto">
              <a:xfrm>
                <a:off x="4625" y="1361"/>
                <a:ext cx="86" cy="8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2" name="Oval 62"/>
              <p:cNvSpPr>
                <a:spLocks noChangeArrowheads="1"/>
              </p:cNvSpPr>
              <p:nvPr/>
            </p:nvSpPr>
            <p:spPr bwMode="auto">
              <a:xfrm>
                <a:off x="4625" y="1361"/>
                <a:ext cx="86" cy="86"/>
              </a:xfrm>
              <a:prstGeom prst="ellipse">
                <a:avLst/>
              </a:prstGeom>
              <a:noFill/>
              <a:ln w="1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3" name="Rectangle 63"/>
              <p:cNvSpPr>
                <a:spLocks noChangeArrowheads="1"/>
              </p:cNvSpPr>
              <p:nvPr/>
            </p:nvSpPr>
            <p:spPr bwMode="auto">
              <a:xfrm>
                <a:off x="4621" y="908"/>
                <a:ext cx="311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I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64" name="Group 68"/>
            <p:cNvGrpSpPr>
              <a:grpSpLocks/>
            </p:cNvGrpSpPr>
            <p:nvPr/>
          </p:nvGrpSpPr>
          <p:grpSpPr bwMode="auto">
            <a:xfrm>
              <a:off x="6007098" y="288976"/>
              <a:ext cx="962024" cy="985838"/>
              <a:chOff x="3784" y="163"/>
              <a:chExt cx="606" cy="621"/>
            </a:xfrm>
          </p:grpSpPr>
          <p:sp>
            <p:nvSpPr>
              <p:cNvPr id="65" name="Oval 65"/>
              <p:cNvSpPr>
                <a:spLocks noChangeArrowheads="1"/>
              </p:cNvSpPr>
              <p:nvPr/>
            </p:nvSpPr>
            <p:spPr bwMode="auto">
              <a:xfrm>
                <a:off x="3784" y="416"/>
                <a:ext cx="86" cy="8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6" name="Oval 66"/>
              <p:cNvSpPr>
                <a:spLocks noChangeArrowheads="1"/>
              </p:cNvSpPr>
              <p:nvPr/>
            </p:nvSpPr>
            <p:spPr bwMode="auto">
              <a:xfrm>
                <a:off x="3784" y="416"/>
                <a:ext cx="86" cy="86"/>
              </a:xfrm>
              <a:prstGeom prst="ellipse">
                <a:avLst/>
              </a:prstGeom>
              <a:noFill/>
              <a:ln w="1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7" name="Rectangle 67"/>
              <p:cNvSpPr>
                <a:spLocks noChangeArrowheads="1"/>
              </p:cNvSpPr>
              <p:nvPr/>
            </p:nvSpPr>
            <p:spPr bwMode="auto">
              <a:xfrm>
                <a:off x="3983" y="163"/>
                <a:ext cx="407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E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68" name="Group 72"/>
            <p:cNvGrpSpPr>
              <a:grpSpLocks/>
            </p:cNvGrpSpPr>
            <p:nvPr/>
          </p:nvGrpSpPr>
          <p:grpSpPr bwMode="auto">
            <a:xfrm>
              <a:off x="3190875" y="3441750"/>
              <a:ext cx="703262" cy="985838"/>
              <a:chOff x="2010" y="2149"/>
              <a:chExt cx="443" cy="621"/>
            </a:xfrm>
          </p:grpSpPr>
          <p:sp>
            <p:nvSpPr>
              <p:cNvPr id="69" name="Oval 69"/>
              <p:cNvSpPr>
                <a:spLocks noChangeArrowheads="1"/>
              </p:cNvSpPr>
              <p:nvPr/>
            </p:nvSpPr>
            <p:spPr bwMode="auto">
              <a:xfrm>
                <a:off x="2330" y="2201"/>
                <a:ext cx="87" cy="8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0" name="Oval 70"/>
              <p:cNvSpPr>
                <a:spLocks noChangeArrowheads="1"/>
              </p:cNvSpPr>
              <p:nvPr/>
            </p:nvSpPr>
            <p:spPr bwMode="auto">
              <a:xfrm>
                <a:off x="2330" y="2201"/>
                <a:ext cx="87" cy="86"/>
              </a:xfrm>
              <a:prstGeom prst="ellipse">
                <a:avLst/>
              </a:prstGeom>
              <a:noFill/>
              <a:ln w="1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" name="Rectangle 71"/>
              <p:cNvSpPr>
                <a:spLocks noChangeArrowheads="1"/>
              </p:cNvSpPr>
              <p:nvPr/>
            </p:nvSpPr>
            <p:spPr bwMode="auto">
              <a:xfrm>
                <a:off x="2010" y="2149"/>
                <a:ext cx="443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B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72" name="Group 76"/>
            <p:cNvGrpSpPr>
              <a:grpSpLocks/>
            </p:cNvGrpSpPr>
            <p:nvPr/>
          </p:nvGrpSpPr>
          <p:grpSpPr bwMode="auto">
            <a:xfrm>
              <a:off x="5842000" y="3389363"/>
              <a:ext cx="890587" cy="985838"/>
              <a:chOff x="3680" y="2116"/>
              <a:chExt cx="561" cy="621"/>
            </a:xfrm>
          </p:grpSpPr>
          <p:sp>
            <p:nvSpPr>
              <p:cNvPr id="73" name="Oval 73"/>
              <p:cNvSpPr>
                <a:spLocks noChangeArrowheads="1"/>
              </p:cNvSpPr>
              <p:nvPr/>
            </p:nvSpPr>
            <p:spPr bwMode="auto">
              <a:xfrm>
                <a:off x="3680" y="2201"/>
                <a:ext cx="86" cy="8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" name="Oval 74"/>
              <p:cNvSpPr>
                <a:spLocks noChangeArrowheads="1"/>
              </p:cNvSpPr>
              <p:nvPr/>
            </p:nvSpPr>
            <p:spPr bwMode="auto">
              <a:xfrm>
                <a:off x="3680" y="2201"/>
                <a:ext cx="86" cy="86"/>
              </a:xfrm>
              <a:prstGeom prst="ellipse">
                <a:avLst/>
              </a:prstGeom>
              <a:noFill/>
              <a:ln w="1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5" name="Rectangle 75"/>
              <p:cNvSpPr>
                <a:spLocks noChangeArrowheads="1"/>
              </p:cNvSpPr>
              <p:nvPr/>
            </p:nvSpPr>
            <p:spPr bwMode="auto">
              <a:xfrm>
                <a:off x="3789" y="2116"/>
                <a:ext cx="452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C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76" name="Group 80"/>
            <p:cNvGrpSpPr>
              <a:grpSpLocks/>
            </p:cNvGrpSpPr>
            <p:nvPr/>
          </p:nvGrpSpPr>
          <p:grpSpPr bwMode="auto">
            <a:xfrm>
              <a:off x="4270375" y="1214488"/>
              <a:ext cx="747712" cy="985838"/>
              <a:chOff x="2690" y="746"/>
              <a:chExt cx="471" cy="621"/>
            </a:xfrm>
          </p:grpSpPr>
          <p:sp>
            <p:nvSpPr>
              <p:cNvPr id="77" name="Oval 77"/>
              <p:cNvSpPr>
                <a:spLocks noChangeArrowheads="1"/>
              </p:cNvSpPr>
              <p:nvPr/>
            </p:nvSpPr>
            <p:spPr bwMode="auto">
              <a:xfrm>
                <a:off x="2839" y="1256"/>
                <a:ext cx="86" cy="8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8" name="Oval 78"/>
              <p:cNvSpPr>
                <a:spLocks noChangeArrowheads="1"/>
              </p:cNvSpPr>
              <p:nvPr/>
            </p:nvSpPr>
            <p:spPr bwMode="auto">
              <a:xfrm>
                <a:off x="2839" y="1256"/>
                <a:ext cx="86" cy="86"/>
              </a:xfrm>
              <a:prstGeom prst="ellipse">
                <a:avLst/>
              </a:prstGeom>
              <a:noFill/>
              <a:ln w="14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9" name="Rectangle 79"/>
              <p:cNvSpPr>
                <a:spLocks noChangeArrowheads="1"/>
              </p:cNvSpPr>
              <p:nvPr/>
            </p:nvSpPr>
            <p:spPr bwMode="auto">
              <a:xfrm>
                <a:off x="2690" y="746"/>
                <a:ext cx="471" cy="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4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A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sp>
        <p:nvSpPr>
          <p:cNvPr id="80" name="文字方塊 79"/>
          <p:cNvSpPr txBox="1"/>
          <p:nvPr/>
        </p:nvSpPr>
        <p:spPr>
          <a:xfrm>
            <a:off x="0" y="0"/>
            <a:ext cx="6858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6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2-0</a:t>
            </a:r>
            <a:endParaRPr lang="zh-TW" altLang="en-US" sz="6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19450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2-0</a:t>
            </a: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5800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Freeform 9"/>
          <p:cNvSpPr>
            <a:spLocks/>
          </p:cNvSpPr>
          <p:nvPr/>
        </p:nvSpPr>
        <p:spPr bwMode="auto">
          <a:xfrm>
            <a:off x="5176838" y="1946275"/>
            <a:ext cx="1111250" cy="2182813"/>
          </a:xfrm>
          <a:custGeom>
            <a:avLst/>
            <a:gdLst>
              <a:gd name="T0" fmla="*/ 0 w 700"/>
              <a:gd name="T1" fmla="*/ 0 h 1375"/>
              <a:gd name="T2" fmla="*/ 700 w 700"/>
              <a:gd name="T3" fmla="*/ 1375 h 1375"/>
              <a:gd name="T4" fmla="*/ 700 w 700"/>
              <a:gd name="T5" fmla="*/ 376 h 1375"/>
              <a:gd name="T6" fmla="*/ 0 w 700"/>
              <a:gd name="T7" fmla="*/ 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0" h="1375">
                <a:moveTo>
                  <a:pt x="0" y="0"/>
                </a:moveTo>
                <a:lnTo>
                  <a:pt x="700" y="1375"/>
                </a:lnTo>
                <a:lnTo>
                  <a:pt x="700" y="37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Freeform 36"/>
          <p:cNvSpPr>
            <a:spLocks noEditPoints="1"/>
          </p:cNvSpPr>
          <p:nvPr/>
        </p:nvSpPr>
        <p:spPr bwMode="auto">
          <a:xfrm>
            <a:off x="5159375" y="1936750"/>
            <a:ext cx="1138237" cy="2187576"/>
          </a:xfrm>
          <a:custGeom>
            <a:avLst/>
            <a:gdLst>
              <a:gd name="T0" fmla="*/ 0 w 4488"/>
              <a:gd name="T1" fmla="*/ 68 h 8629"/>
              <a:gd name="T2" fmla="*/ 270 w 4488"/>
              <a:gd name="T3" fmla="*/ 267 h 8629"/>
              <a:gd name="T4" fmla="*/ 169 w 4488"/>
              <a:gd name="T5" fmla="*/ 235 h 8629"/>
              <a:gd name="T6" fmla="*/ 373 w 4488"/>
              <a:gd name="T7" fmla="*/ 636 h 8629"/>
              <a:gd name="T8" fmla="*/ 406 w 4488"/>
              <a:gd name="T9" fmla="*/ 535 h 8629"/>
              <a:gd name="T10" fmla="*/ 408 w 4488"/>
              <a:gd name="T11" fmla="*/ 871 h 8629"/>
              <a:gd name="T12" fmla="*/ 678 w 4488"/>
              <a:gd name="T13" fmla="*/ 1070 h 8629"/>
              <a:gd name="T14" fmla="*/ 544 w 4488"/>
              <a:gd name="T15" fmla="*/ 1138 h 8629"/>
              <a:gd name="T16" fmla="*/ 814 w 4488"/>
              <a:gd name="T17" fmla="*/ 1338 h 8629"/>
              <a:gd name="T18" fmla="*/ 713 w 4488"/>
              <a:gd name="T19" fmla="*/ 1305 h 8629"/>
              <a:gd name="T20" fmla="*/ 918 w 4488"/>
              <a:gd name="T21" fmla="*/ 1706 h 8629"/>
              <a:gd name="T22" fmla="*/ 950 w 4488"/>
              <a:gd name="T23" fmla="*/ 1605 h 8629"/>
              <a:gd name="T24" fmla="*/ 953 w 4488"/>
              <a:gd name="T25" fmla="*/ 1941 h 8629"/>
              <a:gd name="T26" fmla="*/ 1222 w 4488"/>
              <a:gd name="T27" fmla="*/ 2140 h 8629"/>
              <a:gd name="T28" fmla="*/ 1089 w 4488"/>
              <a:gd name="T29" fmla="*/ 2208 h 8629"/>
              <a:gd name="T30" fmla="*/ 1358 w 4488"/>
              <a:gd name="T31" fmla="*/ 2408 h 8629"/>
              <a:gd name="T32" fmla="*/ 1257 w 4488"/>
              <a:gd name="T33" fmla="*/ 2375 h 8629"/>
              <a:gd name="T34" fmla="*/ 1462 w 4488"/>
              <a:gd name="T35" fmla="*/ 2776 h 8629"/>
              <a:gd name="T36" fmla="*/ 1494 w 4488"/>
              <a:gd name="T37" fmla="*/ 2675 h 8629"/>
              <a:gd name="T38" fmla="*/ 1497 w 4488"/>
              <a:gd name="T39" fmla="*/ 3011 h 8629"/>
              <a:gd name="T40" fmla="*/ 1766 w 4488"/>
              <a:gd name="T41" fmla="*/ 3210 h 8629"/>
              <a:gd name="T42" fmla="*/ 1633 w 4488"/>
              <a:gd name="T43" fmla="*/ 3278 h 8629"/>
              <a:gd name="T44" fmla="*/ 1903 w 4488"/>
              <a:gd name="T45" fmla="*/ 3478 h 8629"/>
              <a:gd name="T46" fmla="*/ 1802 w 4488"/>
              <a:gd name="T47" fmla="*/ 3445 h 8629"/>
              <a:gd name="T48" fmla="*/ 2006 w 4488"/>
              <a:gd name="T49" fmla="*/ 3846 h 8629"/>
              <a:gd name="T50" fmla="*/ 2039 w 4488"/>
              <a:gd name="T51" fmla="*/ 3745 h 8629"/>
              <a:gd name="T52" fmla="*/ 2041 w 4488"/>
              <a:gd name="T53" fmla="*/ 4081 h 8629"/>
              <a:gd name="T54" fmla="*/ 2311 w 4488"/>
              <a:gd name="T55" fmla="*/ 4280 h 8629"/>
              <a:gd name="T56" fmla="*/ 2177 w 4488"/>
              <a:gd name="T57" fmla="*/ 4349 h 8629"/>
              <a:gd name="T58" fmla="*/ 2447 w 4488"/>
              <a:gd name="T59" fmla="*/ 4548 h 8629"/>
              <a:gd name="T60" fmla="*/ 2346 w 4488"/>
              <a:gd name="T61" fmla="*/ 4515 h 8629"/>
              <a:gd name="T62" fmla="*/ 2550 w 4488"/>
              <a:gd name="T63" fmla="*/ 4917 h 8629"/>
              <a:gd name="T64" fmla="*/ 2583 w 4488"/>
              <a:gd name="T65" fmla="*/ 4815 h 8629"/>
              <a:gd name="T66" fmla="*/ 2585 w 4488"/>
              <a:gd name="T67" fmla="*/ 5151 h 8629"/>
              <a:gd name="T68" fmla="*/ 2855 w 4488"/>
              <a:gd name="T69" fmla="*/ 5351 h 8629"/>
              <a:gd name="T70" fmla="*/ 2721 w 4488"/>
              <a:gd name="T71" fmla="*/ 5419 h 8629"/>
              <a:gd name="T72" fmla="*/ 2991 w 4488"/>
              <a:gd name="T73" fmla="*/ 5618 h 8629"/>
              <a:gd name="T74" fmla="*/ 2890 w 4488"/>
              <a:gd name="T75" fmla="*/ 5585 h 8629"/>
              <a:gd name="T76" fmla="*/ 3094 w 4488"/>
              <a:gd name="T77" fmla="*/ 5987 h 8629"/>
              <a:gd name="T78" fmla="*/ 3127 w 4488"/>
              <a:gd name="T79" fmla="*/ 5886 h 8629"/>
              <a:gd name="T80" fmla="*/ 3130 w 4488"/>
              <a:gd name="T81" fmla="*/ 6222 h 8629"/>
              <a:gd name="T82" fmla="*/ 3399 w 4488"/>
              <a:gd name="T83" fmla="*/ 6421 h 8629"/>
              <a:gd name="T84" fmla="*/ 3266 w 4488"/>
              <a:gd name="T85" fmla="*/ 6489 h 8629"/>
              <a:gd name="T86" fmla="*/ 3535 w 4488"/>
              <a:gd name="T87" fmla="*/ 6688 h 8629"/>
              <a:gd name="T88" fmla="*/ 3434 w 4488"/>
              <a:gd name="T89" fmla="*/ 6656 h 8629"/>
              <a:gd name="T90" fmla="*/ 3639 w 4488"/>
              <a:gd name="T91" fmla="*/ 7057 h 8629"/>
              <a:gd name="T92" fmla="*/ 3671 w 4488"/>
              <a:gd name="T93" fmla="*/ 6956 h 8629"/>
              <a:gd name="T94" fmla="*/ 3674 w 4488"/>
              <a:gd name="T95" fmla="*/ 7292 h 8629"/>
              <a:gd name="T96" fmla="*/ 3943 w 4488"/>
              <a:gd name="T97" fmla="*/ 7491 h 8629"/>
              <a:gd name="T98" fmla="*/ 3810 w 4488"/>
              <a:gd name="T99" fmla="*/ 7559 h 8629"/>
              <a:gd name="T100" fmla="*/ 4080 w 4488"/>
              <a:gd name="T101" fmla="*/ 7759 h 8629"/>
              <a:gd name="T102" fmla="*/ 3979 w 4488"/>
              <a:gd name="T103" fmla="*/ 7726 h 8629"/>
              <a:gd name="T104" fmla="*/ 4183 w 4488"/>
              <a:gd name="T105" fmla="*/ 8127 h 8629"/>
              <a:gd name="T106" fmla="*/ 4216 w 4488"/>
              <a:gd name="T107" fmla="*/ 8026 h 8629"/>
              <a:gd name="T108" fmla="*/ 4218 w 4488"/>
              <a:gd name="T109" fmla="*/ 8362 h 8629"/>
              <a:gd name="T110" fmla="*/ 4488 w 4488"/>
              <a:gd name="T111" fmla="*/ 8561 h 8629"/>
              <a:gd name="T112" fmla="*/ 4387 w 4488"/>
              <a:gd name="T113" fmla="*/ 8528 h 8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88" h="8629">
                <a:moveTo>
                  <a:pt x="134" y="0"/>
                </a:moveTo>
                <a:lnTo>
                  <a:pt x="134" y="0"/>
                </a:lnTo>
                <a:cubicBezTo>
                  <a:pt x="153" y="37"/>
                  <a:pt x="138" y="82"/>
                  <a:pt x="101" y="101"/>
                </a:cubicBezTo>
                <a:cubicBezTo>
                  <a:pt x="64" y="120"/>
                  <a:pt x="19" y="105"/>
                  <a:pt x="0" y="68"/>
                </a:cubicBezTo>
                <a:lnTo>
                  <a:pt x="0" y="68"/>
                </a:lnTo>
                <a:lnTo>
                  <a:pt x="134" y="0"/>
                </a:lnTo>
                <a:close/>
                <a:moveTo>
                  <a:pt x="270" y="267"/>
                </a:moveTo>
                <a:lnTo>
                  <a:pt x="270" y="267"/>
                </a:lnTo>
                <a:cubicBezTo>
                  <a:pt x="289" y="304"/>
                  <a:pt x="274" y="350"/>
                  <a:pt x="237" y="368"/>
                </a:cubicBezTo>
                <a:cubicBezTo>
                  <a:pt x="200" y="387"/>
                  <a:pt x="155" y="373"/>
                  <a:pt x="136" y="336"/>
                </a:cubicBezTo>
                <a:lnTo>
                  <a:pt x="136" y="336"/>
                </a:lnTo>
                <a:cubicBezTo>
                  <a:pt x="117" y="299"/>
                  <a:pt x="132" y="253"/>
                  <a:pt x="169" y="235"/>
                </a:cubicBezTo>
                <a:cubicBezTo>
                  <a:pt x="206" y="216"/>
                  <a:pt x="251" y="230"/>
                  <a:pt x="270" y="267"/>
                </a:cubicBezTo>
                <a:close/>
                <a:moveTo>
                  <a:pt x="406" y="535"/>
                </a:moveTo>
                <a:lnTo>
                  <a:pt x="406" y="535"/>
                </a:lnTo>
                <a:cubicBezTo>
                  <a:pt x="425" y="572"/>
                  <a:pt x="410" y="617"/>
                  <a:pt x="373" y="636"/>
                </a:cubicBezTo>
                <a:cubicBezTo>
                  <a:pt x="336" y="655"/>
                  <a:pt x="291" y="640"/>
                  <a:pt x="272" y="603"/>
                </a:cubicBezTo>
                <a:lnTo>
                  <a:pt x="272" y="603"/>
                </a:lnTo>
                <a:cubicBezTo>
                  <a:pt x="253" y="566"/>
                  <a:pt x="268" y="521"/>
                  <a:pt x="305" y="502"/>
                </a:cubicBezTo>
                <a:cubicBezTo>
                  <a:pt x="342" y="483"/>
                  <a:pt x="387" y="498"/>
                  <a:pt x="406" y="535"/>
                </a:cubicBezTo>
                <a:close/>
                <a:moveTo>
                  <a:pt x="542" y="802"/>
                </a:moveTo>
                <a:lnTo>
                  <a:pt x="542" y="803"/>
                </a:lnTo>
                <a:cubicBezTo>
                  <a:pt x="561" y="839"/>
                  <a:pt x="546" y="885"/>
                  <a:pt x="509" y="903"/>
                </a:cubicBezTo>
                <a:cubicBezTo>
                  <a:pt x="472" y="922"/>
                  <a:pt x="427" y="908"/>
                  <a:pt x="408" y="871"/>
                </a:cubicBezTo>
                <a:lnTo>
                  <a:pt x="408" y="871"/>
                </a:lnTo>
                <a:cubicBezTo>
                  <a:pt x="390" y="834"/>
                  <a:pt x="404" y="789"/>
                  <a:pt x="441" y="770"/>
                </a:cubicBezTo>
                <a:cubicBezTo>
                  <a:pt x="478" y="751"/>
                  <a:pt x="523" y="765"/>
                  <a:pt x="542" y="802"/>
                </a:cubicBezTo>
                <a:close/>
                <a:moveTo>
                  <a:pt x="678" y="1070"/>
                </a:moveTo>
                <a:lnTo>
                  <a:pt x="678" y="1070"/>
                </a:lnTo>
                <a:cubicBezTo>
                  <a:pt x="697" y="1107"/>
                  <a:pt x="682" y="1152"/>
                  <a:pt x="645" y="1171"/>
                </a:cubicBezTo>
                <a:cubicBezTo>
                  <a:pt x="609" y="1190"/>
                  <a:pt x="563" y="1175"/>
                  <a:pt x="545" y="1138"/>
                </a:cubicBezTo>
                <a:lnTo>
                  <a:pt x="544" y="1138"/>
                </a:lnTo>
                <a:cubicBezTo>
                  <a:pt x="526" y="1101"/>
                  <a:pt x="540" y="1056"/>
                  <a:pt x="577" y="1037"/>
                </a:cubicBezTo>
                <a:cubicBezTo>
                  <a:pt x="614" y="1018"/>
                  <a:pt x="659" y="1033"/>
                  <a:pt x="678" y="1070"/>
                </a:cubicBezTo>
                <a:close/>
                <a:moveTo>
                  <a:pt x="814" y="1337"/>
                </a:moveTo>
                <a:lnTo>
                  <a:pt x="814" y="1338"/>
                </a:lnTo>
                <a:cubicBezTo>
                  <a:pt x="833" y="1374"/>
                  <a:pt x="818" y="1420"/>
                  <a:pt x="781" y="1439"/>
                </a:cubicBezTo>
                <a:cubicBezTo>
                  <a:pt x="745" y="1457"/>
                  <a:pt x="699" y="1443"/>
                  <a:pt x="681" y="1406"/>
                </a:cubicBezTo>
                <a:lnTo>
                  <a:pt x="680" y="1406"/>
                </a:lnTo>
                <a:cubicBezTo>
                  <a:pt x="662" y="1369"/>
                  <a:pt x="676" y="1324"/>
                  <a:pt x="713" y="1305"/>
                </a:cubicBezTo>
                <a:cubicBezTo>
                  <a:pt x="750" y="1286"/>
                  <a:pt x="795" y="1301"/>
                  <a:pt x="814" y="1337"/>
                </a:cubicBezTo>
                <a:close/>
                <a:moveTo>
                  <a:pt x="950" y="1605"/>
                </a:moveTo>
                <a:lnTo>
                  <a:pt x="950" y="1605"/>
                </a:lnTo>
                <a:cubicBezTo>
                  <a:pt x="969" y="1642"/>
                  <a:pt x="954" y="1687"/>
                  <a:pt x="918" y="1706"/>
                </a:cubicBezTo>
                <a:cubicBezTo>
                  <a:pt x="881" y="1725"/>
                  <a:pt x="835" y="1710"/>
                  <a:pt x="817" y="1673"/>
                </a:cubicBezTo>
                <a:lnTo>
                  <a:pt x="817" y="1673"/>
                </a:lnTo>
                <a:cubicBezTo>
                  <a:pt x="798" y="1636"/>
                  <a:pt x="812" y="1591"/>
                  <a:pt x="849" y="1572"/>
                </a:cubicBezTo>
                <a:cubicBezTo>
                  <a:pt x="886" y="1553"/>
                  <a:pt x="931" y="1568"/>
                  <a:pt x="950" y="1605"/>
                </a:cubicBezTo>
                <a:close/>
                <a:moveTo>
                  <a:pt x="1086" y="1873"/>
                </a:moveTo>
                <a:lnTo>
                  <a:pt x="1086" y="1873"/>
                </a:lnTo>
                <a:cubicBezTo>
                  <a:pt x="1105" y="1910"/>
                  <a:pt x="1090" y="1955"/>
                  <a:pt x="1054" y="1974"/>
                </a:cubicBezTo>
                <a:cubicBezTo>
                  <a:pt x="1017" y="1992"/>
                  <a:pt x="972" y="1978"/>
                  <a:pt x="953" y="1941"/>
                </a:cubicBezTo>
                <a:lnTo>
                  <a:pt x="953" y="1941"/>
                </a:lnTo>
                <a:cubicBezTo>
                  <a:pt x="934" y="1904"/>
                  <a:pt x="948" y="1859"/>
                  <a:pt x="985" y="1840"/>
                </a:cubicBezTo>
                <a:cubicBezTo>
                  <a:pt x="1022" y="1821"/>
                  <a:pt x="1067" y="1836"/>
                  <a:pt x="1086" y="1873"/>
                </a:cubicBezTo>
                <a:close/>
                <a:moveTo>
                  <a:pt x="1222" y="2140"/>
                </a:moveTo>
                <a:lnTo>
                  <a:pt x="1222" y="2140"/>
                </a:lnTo>
                <a:cubicBezTo>
                  <a:pt x="1241" y="2177"/>
                  <a:pt x="1227" y="2222"/>
                  <a:pt x="1190" y="2241"/>
                </a:cubicBezTo>
                <a:cubicBezTo>
                  <a:pt x="1153" y="2260"/>
                  <a:pt x="1108" y="2245"/>
                  <a:pt x="1089" y="2208"/>
                </a:cubicBezTo>
                <a:lnTo>
                  <a:pt x="1089" y="2208"/>
                </a:lnTo>
                <a:cubicBezTo>
                  <a:pt x="1070" y="2171"/>
                  <a:pt x="1084" y="2126"/>
                  <a:pt x="1121" y="2107"/>
                </a:cubicBezTo>
                <a:cubicBezTo>
                  <a:pt x="1158" y="2089"/>
                  <a:pt x="1203" y="2103"/>
                  <a:pt x="1222" y="2140"/>
                </a:cubicBezTo>
                <a:close/>
                <a:moveTo>
                  <a:pt x="1358" y="2408"/>
                </a:moveTo>
                <a:lnTo>
                  <a:pt x="1358" y="2408"/>
                </a:lnTo>
                <a:cubicBezTo>
                  <a:pt x="1377" y="2445"/>
                  <a:pt x="1363" y="2490"/>
                  <a:pt x="1326" y="2509"/>
                </a:cubicBezTo>
                <a:cubicBezTo>
                  <a:pt x="1289" y="2528"/>
                  <a:pt x="1244" y="2513"/>
                  <a:pt x="1225" y="2476"/>
                </a:cubicBezTo>
                <a:lnTo>
                  <a:pt x="1225" y="2476"/>
                </a:lnTo>
                <a:cubicBezTo>
                  <a:pt x="1206" y="2439"/>
                  <a:pt x="1221" y="2394"/>
                  <a:pt x="1257" y="2375"/>
                </a:cubicBezTo>
                <a:cubicBezTo>
                  <a:pt x="1294" y="2356"/>
                  <a:pt x="1339" y="2371"/>
                  <a:pt x="1358" y="2408"/>
                </a:cubicBezTo>
                <a:close/>
                <a:moveTo>
                  <a:pt x="1494" y="2675"/>
                </a:moveTo>
                <a:lnTo>
                  <a:pt x="1494" y="2675"/>
                </a:lnTo>
                <a:cubicBezTo>
                  <a:pt x="1513" y="2712"/>
                  <a:pt x="1499" y="2757"/>
                  <a:pt x="1462" y="2776"/>
                </a:cubicBezTo>
                <a:cubicBezTo>
                  <a:pt x="1425" y="2795"/>
                  <a:pt x="1380" y="2780"/>
                  <a:pt x="1361" y="2744"/>
                </a:cubicBezTo>
                <a:lnTo>
                  <a:pt x="1361" y="2743"/>
                </a:lnTo>
                <a:cubicBezTo>
                  <a:pt x="1342" y="2707"/>
                  <a:pt x="1357" y="2661"/>
                  <a:pt x="1393" y="2643"/>
                </a:cubicBezTo>
                <a:cubicBezTo>
                  <a:pt x="1430" y="2624"/>
                  <a:pt x="1476" y="2638"/>
                  <a:pt x="1494" y="2675"/>
                </a:cubicBezTo>
                <a:close/>
                <a:moveTo>
                  <a:pt x="1630" y="2943"/>
                </a:moveTo>
                <a:lnTo>
                  <a:pt x="1630" y="2943"/>
                </a:lnTo>
                <a:cubicBezTo>
                  <a:pt x="1649" y="2980"/>
                  <a:pt x="1635" y="3025"/>
                  <a:pt x="1598" y="3044"/>
                </a:cubicBezTo>
                <a:cubicBezTo>
                  <a:pt x="1561" y="3063"/>
                  <a:pt x="1516" y="3048"/>
                  <a:pt x="1497" y="3011"/>
                </a:cubicBezTo>
                <a:lnTo>
                  <a:pt x="1497" y="3011"/>
                </a:lnTo>
                <a:cubicBezTo>
                  <a:pt x="1478" y="2974"/>
                  <a:pt x="1493" y="2929"/>
                  <a:pt x="1530" y="2910"/>
                </a:cubicBezTo>
                <a:cubicBezTo>
                  <a:pt x="1566" y="2891"/>
                  <a:pt x="1612" y="2906"/>
                  <a:pt x="1630" y="2943"/>
                </a:cubicBezTo>
                <a:close/>
                <a:moveTo>
                  <a:pt x="1766" y="3210"/>
                </a:moveTo>
                <a:lnTo>
                  <a:pt x="1767" y="3210"/>
                </a:lnTo>
                <a:cubicBezTo>
                  <a:pt x="1785" y="3247"/>
                  <a:pt x="1771" y="3292"/>
                  <a:pt x="1734" y="3311"/>
                </a:cubicBezTo>
                <a:cubicBezTo>
                  <a:pt x="1697" y="3330"/>
                  <a:pt x="1652" y="3316"/>
                  <a:pt x="1633" y="3279"/>
                </a:cubicBezTo>
                <a:lnTo>
                  <a:pt x="1633" y="3278"/>
                </a:lnTo>
                <a:cubicBezTo>
                  <a:pt x="1614" y="3242"/>
                  <a:pt x="1629" y="3196"/>
                  <a:pt x="1666" y="3178"/>
                </a:cubicBezTo>
                <a:cubicBezTo>
                  <a:pt x="1702" y="3159"/>
                  <a:pt x="1748" y="3173"/>
                  <a:pt x="1766" y="3210"/>
                </a:cubicBezTo>
                <a:close/>
                <a:moveTo>
                  <a:pt x="1903" y="3478"/>
                </a:moveTo>
                <a:lnTo>
                  <a:pt x="1903" y="3478"/>
                </a:lnTo>
                <a:cubicBezTo>
                  <a:pt x="1921" y="3515"/>
                  <a:pt x="1907" y="3560"/>
                  <a:pt x="1870" y="3579"/>
                </a:cubicBezTo>
                <a:cubicBezTo>
                  <a:pt x="1833" y="3598"/>
                  <a:pt x="1788" y="3583"/>
                  <a:pt x="1769" y="3546"/>
                </a:cubicBezTo>
                <a:lnTo>
                  <a:pt x="1769" y="3546"/>
                </a:lnTo>
                <a:cubicBezTo>
                  <a:pt x="1750" y="3509"/>
                  <a:pt x="1765" y="3464"/>
                  <a:pt x="1802" y="3445"/>
                </a:cubicBezTo>
                <a:cubicBezTo>
                  <a:pt x="1839" y="3426"/>
                  <a:pt x="1884" y="3441"/>
                  <a:pt x="1903" y="3478"/>
                </a:cubicBezTo>
                <a:close/>
                <a:moveTo>
                  <a:pt x="2039" y="3745"/>
                </a:moveTo>
                <a:lnTo>
                  <a:pt x="2039" y="3745"/>
                </a:lnTo>
                <a:cubicBezTo>
                  <a:pt x="2058" y="3782"/>
                  <a:pt x="2043" y="3828"/>
                  <a:pt x="2006" y="3846"/>
                </a:cubicBezTo>
                <a:cubicBezTo>
                  <a:pt x="1969" y="3865"/>
                  <a:pt x="1924" y="3851"/>
                  <a:pt x="1905" y="3814"/>
                </a:cubicBezTo>
                <a:lnTo>
                  <a:pt x="1905" y="3814"/>
                </a:lnTo>
                <a:cubicBezTo>
                  <a:pt x="1886" y="3777"/>
                  <a:pt x="1901" y="3732"/>
                  <a:pt x="1938" y="3713"/>
                </a:cubicBezTo>
                <a:cubicBezTo>
                  <a:pt x="1975" y="3694"/>
                  <a:pt x="2020" y="3708"/>
                  <a:pt x="2039" y="3745"/>
                </a:cubicBezTo>
                <a:close/>
                <a:moveTo>
                  <a:pt x="2175" y="4013"/>
                </a:moveTo>
                <a:lnTo>
                  <a:pt x="2175" y="4013"/>
                </a:lnTo>
                <a:cubicBezTo>
                  <a:pt x="2194" y="4050"/>
                  <a:pt x="2179" y="4095"/>
                  <a:pt x="2142" y="4114"/>
                </a:cubicBezTo>
                <a:cubicBezTo>
                  <a:pt x="2105" y="4133"/>
                  <a:pt x="2060" y="4118"/>
                  <a:pt x="2041" y="4081"/>
                </a:cubicBezTo>
                <a:lnTo>
                  <a:pt x="2041" y="4081"/>
                </a:lnTo>
                <a:cubicBezTo>
                  <a:pt x="2022" y="4044"/>
                  <a:pt x="2037" y="3999"/>
                  <a:pt x="2074" y="3980"/>
                </a:cubicBezTo>
                <a:cubicBezTo>
                  <a:pt x="2111" y="3961"/>
                  <a:pt x="2156" y="3976"/>
                  <a:pt x="2175" y="4013"/>
                </a:cubicBezTo>
                <a:close/>
                <a:moveTo>
                  <a:pt x="2311" y="4280"/>
                </a:moveTo>
                <a:lnTo>
                  <a:pt x="2311" y="4281"/>
                </a:lnTo>
                <a:cubicBezTo>
                  <a:pt x="2330" y="4317"/>
                  <a:pt x="2315" y="4363"/>
                  <a:pt x="2278" y="4381"/>
                </a:cubicBezTo>
                <a:cubicBezTo>
                  <a:pt x="2241" y="4400"/>
                  <a:pt x="2196" y="4386"/>
                  <a:pt x="2177" y="4349"/>
                </a:cubicBezTo>
                <a:lnTo>
                  <a:pt x="2177" y="4349"/>
                </a:lnTo>
                <a:cubicBezTo>
                  <a:pt x="2158" y="4312"/>
                  <a:pt x="2173" y="4267"/>
                  <a:pt x="2210" y="4248"/>
                </a:cubicBezTo>
                <a:cubicBezTo>
                  <a:pt x="2247" y="4229"/>
                  <a:pt x="2292" y="4244"/>
                  <a:pt x="2311" y="4280"/>
                </a:cubicBezTo>
                <a:close/>
                <a:moveTo>
                  <a:pt x="2447" y="4548"/>
                </a:moveTo>
                <a:lnTo>
                  <a:pt x="2447" y="4548"/>
                </a:lnTo>
                <a:cubicBezTo>
                  <a:pt x="2466" y="4585"/>
                  <a:pt x="2451" y="4630"/>
                  <a:pt x="2414" y="4649"/>
                </a:cubicBezTo>
                <a:cubicBezTo>
                  <a:pt x="2377" y="4668"/>
                  <a:pt x="2332" y="4653"/>
                  <a:pt x="2313" y="4616"/>
                </a:cubicBezTo>
                <a:lnTo>
                  <a:pt x="2313" y="4616"/>
                </a:lnTo>
                <a:cubicBezTo>
                  <a:pt x="2294" y="4579"/>
                  <a:pt x="2309" y="4534"/>
                  <a:pt x="2346" y="4515"/>
                </a:cubicBezTo>
                <a:cubicBezTo>
                  <a:pt x="2383" y="4496"/>
                  <a:pt x="2428" y="4511"/>
                  <a:pt x="2447" y="4548"/>
                </a:cubicBezTo>
                <a:close/>
                <a:moveTo>
                  <a:pt x="2583" y="4815"/>
                </a:moveTo>
                <a:lnTo>
                  <a:pt x="2583" y="4816"/>
                </a:lnTo>
                <a:cubicBezTo>
                  <a:pt x="2602" y="4852"/>
                  <a:pt x="2587" y="4898"/>
                  <a:pt x="2550" y="4917"/>
                </a:cubicBezTo>
                <a:cubicBezTo>
                  <a:pt x="2513" y="4935"/>
                  <a:pt x="2468" y="4921"/>
                  <a:pt x="2449" y="4884"/>
                </a:cubicBezTo>
                <a:lnTo>
                  <a:pt x="2449" y="4884"/>
                </a:lnTo>
                <a:cubicBezTo>
                  <a:pt x="2430" y="4847"/>
                  <a:pt x="2445" y="4802"/>
                  <a:pt x="2482" y="4783"/>
                </a:cubicBezTo>
                <a:cubicBezTo>
                  <a:pt x="2519" y="4764"/>
                  <a:pt x="2564" y="4779"/>
                  <a:pt x="2583" y="4815"/>
                </a:cubicBezTo>
                <a:close/>
                <a:moveTo>
                  <a:pt x="2719" y="5083"/>
                </a:moveTo>
                <a:lnTo>
                  <a:pt x="2719" y="5083"/>
                </a:lnTo>
                <a:cubicBezTo>
                  <a:pt x="2738" y="5120"/>
                  <a:pt x="2723" y="5165"/>
                  <a:pt x="2686" y="5184"/>
                </a:cubicBezTo>
                <a:cubicBezTo>
                  <a:pt x="2649" y="5203"/>
                  <a:pt x="2604" y="5188"/>
                  <a:pt x="2585" y="5151"/>
                </a:cubicBezTo>
                <a:lnTo>
                  <a:pt x="2585" y="5151"/>
                </a:lnTo>
                <a:cubicBezTo>
                  <a:pt x="2566" y="5114"/>
                  <a:pt x="2581" y="5069"/>
                  <a:pt x="2618" y="5050"/>
                </a:cubicBezTo>
                <a:cubicBezTo>
                  <a:pt x="2655" y="5032"/>
                  <a:pt x="2700" y="5046"/>
                  <a:pt x="2719" y="5083"/>
                </a:cubicBezTo>
                <a:close/>
                <a:moveTo>
                  <a:pt x="2855" y="5351"/>
                </a:moveTo>
                <a:lnTo>
                  <a:pt x="2855" y="5351"/>
                </a:lnTo>
                <a:cubicBezTo>
                  <a:pt x="2874" y="5388"/>
                  <a:pt x="2859" y="5433"/>
                  <a:pt x="2822" y="5452"/>
                </a:cubicBezTo>
                <a:cubicBezTo>
                  <a:pt x="2785" y="5470"/>
                  <a:pt x="2740" y="5456"/>
                  <a:pt x="2721" y="5419"/>
                </a:cubicBezTo>
                <a:lnTo>
                  <a:pt x="2721" y="5419"/>
                </a:lnTo>
                <a:cubicBezTo>
                  <a:pt x="2703" y="5382"/>
                  <a:pt x="2717" y="5337"/>
                  <a:pt x="2754" y="5318"/>
                </a:cubicBezTo>
                <a:cubicBezTo>
                  <a:pt x="2791" y="5299"/>
                  <a:pt x="2836" y="5314"/>
                  <a:pt x="2855" y="5351"/>
                </a:cubicBezTo>
                <a:close/>
                <a:moveTo>
                  <a:pt x="2991" y="5618"/>
                </a:moveTo>
                <a:lnTo>
                  <a:pt x="2991" y="5618"/>
                </a:lnTo>
                <a:cubicBezTo>
                  <a:pt x="3010" y="5655"/>
                  <a:pt x="2995" y="5700"/>
                  <a:pt x="2958" y="5719"/>
                </a:cubicBezTo>
                <a:cubicBezTo>
                  <a:pt x="2922" y="5738"/>
                  <a:pt x="2876" y="5723"/>
                  <a:pt x="2858" y="5686"/>
                </a:cubicBezTo>
                <a:lnTo>
                  <a:pt x="2857" y="5686"/>
                </a:lnTo>
                <a:cubicBezTo>
                  <a:pt x="2839" y="5649"/>
                  <a:pt x="2853" y="5604"/>
                  <a:pt x="2890" y="5585"/>
                </a:cubicBezTo>
                <a:cubicBezTo>
                  <a:pt x="2927" y="5567"/>
                  <a:pt x="2972" y="5581"/>
                  <a:pt x="2991" y="5618"/>
                </a:cubicBezTo>
                <a:close/>
                <a:moveTo>
                  <a:pt x="3127" y="5886"/>
                </a:moveTo>
                <a:lnTo>
                  <a:pt x="3127" y="5886"/>
                </a:lnTo>
                <a:cubicBezTo>
                  <a:pt x="3146" y="5923"/>
                  <a:pt x="3131" y="5968"/>
                  <a:pt x="3094" y="5987"/>
                </a:cubicBezTo>
                <a:cubicBezTo>
                  <a:pt x="3058" y="6006"/>
                  <a:pt x="3012" y="5991"/>
                  <a:pt x="2994" y="5954"/>
                </a:cubicBezTo>
                <a:lnTo>
                  <a:pt x="2994" y="5954"/>
                </a:lnTo>
                <a:cubicBezTo>
                  <a:pt x="2975" y="5917"/>
                  <a:pt x="2989" y="5872"/>
                  <a:pt x="3026" y="5853"/>
                </a:cubicBezTo>
                <a:cubicBezTo>
                  <a:pt x="3063" y="5834"/>
                  <a:pt x="3108" y="5849"/>
                  <a:pt x="3127" y="5886"/>
                </a:cubicBezTo>
                <a:close/>
                <a:moveTo>
                  <a:pt x="3263" y="6153"/>
                </a:moveTo>
                <a:lnTo>
                  <a:pt x="3263" y="6153"/>
                </a:lnTo>
                <a:cubicBezTo>
                  <a:pt x="3282" y="6190"/>
                  <a:pt x="3267" y="6235"/>
                  <a:pt x="3231" y="6254"/>
                </a:cubicBezTo>
                <a:cubicBezTo>
                  <a:pt x="3194" y="6273"/>
                  <a:pt x="3148" y="6258"/>
                  <a:pt x="3130" y="6222"/>
                </a:cubicBezTo>
                <a:lnTo>
                  <a:pt x="3130" y="6221"/>
                </a:lnTo>
                <a:cubicBezTo>
                  <a:pt x="3111" y="6185"/>
                  <a:pt x="3125" y="6139"/>
                  <a:pt x="3162" y="6121"/>
                </a:cubicBezTo>
                <a:cubicBezTo>
                  <a:pt x="3199" y="6102"/>
                  <a:pt x="3244" y="6116"/>
                  <a:pt x="3263" y="6153"/>
                </a:cubicBezTo>
                <a:close/>
                <a:moveTo>
                  <a:pt x="3399" y="6421"/>
                </a:moveTo>
                <a:lnTo>
                  <a:pt x="3399" y="6421"/>
                </a:lnTo>
                <a:cubicBezTo>
                  <a:pt x="3418" y="6458"/>
                  <a:pt x="3403" y="6503"/>
                  <a:pt x="3367" y="6522"/>
                </a:cubicBezTo>
                <a:cubicBezTo>
                  <a:pt x="3330" y="6541"/>
                  <a:pt x="3285" y="6526"/>
                  <a:pt x="3266" y="6489"/>
                </a:cubicBezTo>
                <a:lnTo>
                  <a:pt x="3266" y="6489"/>
                </a:lnTo>
                <a:cubicBezTo>
                  <a:pt x="3247" y="6452"/>
                  <a:pt x="3261" y="6407"/>
                  <a:pt x="3298" y="6388"/>
                </a:cubicBezTo>
                <a:cubicBezTo>
                  <a:pt x="3335" y="6369"/>
                  <a:pt x="3380" y="6384"/>
                  <a:pt x="3399" y="6421"/>
                </a:cubicBezTo>
                <a:close/>
                <a:moveTo>
                  <a:pt x="3535" y="6688"/>
                </a:moveTo>
                <a:lnTo>
                  <a:pt x="3535" y="6688"/>
                </a:lnTo>
                <a:cubicBezTo>
                  <a:pt x="3554" y="6725"/>
                  <a:pt x="3540" y="6770"/>
                  <a:pt x="3503" y="6789"/>
                </a:cubicBezTo>
                <a:cubicBezTo>
                  <a:pt x="3466" y="6808"/>
                  <a:pt x="3421" y="6794"/>
                  <a:pt x="3402" y="6757"/>
                </a:cubicBezTo>
                <a:lnTo>
                  <a:pt x="3402" y="6757"/>
                </a:lnTo>
                <a:cubicBezTo>
                  <a:pt x="3383" y="6720"/>
                  <a:pt x="3397" y="6674"/>
                  <a:pt x="3434" y="6656"/>
                </a:cubicBezTo>
                <a:cubicBezTo>
                  <a:pt x="3471" y="6637"/>
                  <a:pt x="3516" y="6651"/>
                  <a:pt x="3535" y="6688"/>
                </a:cubicBezTo>
                <a:close/>
                <a:moveTo>
                  <a:pt x="3671" y="6956"/>
                </a:moveTo>
                <a:lnTo>
                  <a:pt x="3671" y="6956"/>
                </a:lnTo>
                <a:cubicBezTo>
                  <a:pt x="3690" y="6993"/>
                  <a:pt x="3676" y="7038"/>
                  <a:pt x="3639" y="7057"/>
                </a:cubicBezTo>
                <a:cubicBezTo>
                  <a:pt x="3602" y="7076"/>
                  <a:pt x="3557" y="7061"/>
                  <a:pt x="3538" y="7024"/>
                </a:cubicBezTo>
                <a:lnTo>
                  <a:pt x="3538" y="7024"/>
                </a:lnTo>
                <a:cubicBezTo>
                  <a:pt x="3519" y="6987"/>
                  <a:pt x="3534" y="6942"/>
                  <a:pt x="3570" y="6923"/>
                </a:cubicBezTo>
                <a:cubicBezTo>
                  <a:pt x="3607" y="6904"/>
                  <a:pt x="3652" y="6919"/>
                  <a:pt x="3671" y="6956"/>
                </a:cubicBezTo>
                <a:close/>
                <a:moveTo>
                  <a:pt x="3807" y="7223"/>
                </a:moveTo>
                <a:lnTo>
                  <a:pt x="3807" y="7223"/>
                </a:lnTo>
                <a:cubicBezTo>
                  <a:pt x="3826" y="7260"/>
                  <a:pt x="3812" y="7306"/>
                  <a:pt x="3775" y="7324"/>
                </a:cubicBezTo>
                <a:cubicBezTo>
                  <a:pt x="3738" y="7343"/>
                  <a:pt x="3693" y="7329"/>
                  <a:pt x="3674" y="7292"/>
                </a:cubicBezTo>
                <a:lnTo>
                  <a:pt x="3674" y="7292"/>
                </a:lnTo>
                <a:cubicBezTo>
                  <a:pt x="3655" y="7255"/>
                  <a:pt x="3670" y="7210"/>
                  <a:pt x="3706" y="7191"/>
                </a:cubicBezTo>
                <a:cubicBezTo>
                  <a:pt x="3743" y="7172"/>
                  <a:pt x="3789" y="7186"/>
                  <a:pt x="3807" y="7223"/>
                </a:cubicBezTo>
                <a:close/>
                <a:moveTo>
                  <a:pt x="3943" y="7491"/>
                </a:moveTo>
                <a:lnTo>
                  <a:pt x="3944" y="7491"/>
                </a:lnTo>
                <a:cubicBezTo>
                  <a:pt x="3962" y="7528"/>
                  <a:pt x="3948" y="7573"/>
                  <a:pt x="3911" y="7592"/>
                </a:cubicBezTo>
                <a:cubicBezTo>
                  <a:pt x="3874" y="7611"/>
                  <a:pt x="3829" y="7596"/>
                  <a:pt x="3810" y="7559"/>
                </a:cubicBezTo>
                <a:lnTo>
                  <a:pt x="3810" y="7559"/>
                </a:lnTo>
                <a:cubicBezTo>
                  <a:pt x="3791" y="7522"/>
                  <a:pt x="3806" y="7477"/>
                  <a:pt x="3843" y="7458"/>
                </a:cubicBezTo>
                <a:cubicBezTo>
                  <a:pt x="3879" y="7439"/>
                  <a:pt x="3925" y="7454"/>
                  <a:pt x="3943" y="7491"/>
                </a:cubicBezTo>
                <a:close/>
                <a:moveTo>
                  <a:pt x="4080" y="7758"/>
                </a:moveTo>
                <a:lnTo>
                  <a:pt x="4080" y="7759"/>
                </a:lnTo>
                <a:cubicBezTo>
                  <a:pt x="4098" y="7795"/>
                  <a:pt x="4084" y="7841"/>
                  <a:pt x="4047" y="7859"/>
                </a:cubicBezTo>
                <a:cubicBezTo>
                  <a:pt x="4010" y="7878"/>
                  <a:pt x="3965" y="7864"/>
                  <a:pt x="3946" y="7827"/>
                </a:cubicBezTo>
                <a:lnTo>
                  <a:pt x="3946" y="7827"/>
                </a:lnTo>
                <a:cubicBezTo>
                  <a:pt x="3927" y="7790"/>
                  <a:pt x="3942" y="7745"/>
                  <a:pt x="3979" y="7726"/>
                </a:cubicBezTo>
                <a:cubicBezTo>
                  <a:pt x="4015" y="7707"/>
                  <a:pt x="4061" y="7722"/>
                  <a:pt x="4080" y="7758"/>
                </a:cubicBezTo>
                <a:close/>
                <a:moveTo>
                  <a:pt x="4216" y="8026"/>
                </a:moveTo>
                <a:lnTo>
                  <a:pt x="4216" y="8026"/>
                </a:lnTo>
                <a:cubicBezTo>
                  <a:pt x="4234" y="8063"/>
                  <a:pt x="4220" y="8108"/>
                  <a:pt x="4183" y="8127"/>
                </a:cubicBezTo>
                <a:cubicBezTo>
                  <a:pt x="4146" y="8146"/>
                  <a:pt x="4101" y="8131"/>
                  <a:pt x="4082" y="8094"/>
                </a:cubicBezTo>
                <a:lnTo>
                  <a:pt x="4082" y="8094"/>
                </a:lnTo>
                <a:cubicBezTo>
                  <a:pt x="4063" y="8057"/>
                  <a:pt x="4078" y="8012"/>
                  <a:pt x="4115" y="7993"/>
                </a:cubicBezTo>
                <a:cubicBezTo>
                  <a:pt x="4152" y="7974"/>
                  <a:pt x="4197" y="7989"/>
                  <a:pt x="4216" y="8026"/>
                </a:cubicBezTo>
                <a:close/>
                <a:moveTo>
                  <a:pt x="4352" y="8294"/>
                </a:moveTo>
                <a:lnTo>
                  <a:pt x="4352" y="8294"/>
                </a:lnTo>
                <a:cubicBezTo>
                  <a:pt x="4371" y="8331"/>
                  <a:pt x="4356" y="8376"/>
                  <a:pt x="4319" y="8395"/>
                </a:cubicBezTo>
                <a:cubicBezTo>
                  <a:pt x="4282" y="8413"/>
                  <a:pt x="4237" y="8399"/>
                  <a:pt x="4218" y="8362"/>
                </a:cubicBezTo>
                <a:lnTo>
                  <a:pt x="4218" y="8362"/>
                </a:lnTo>
                <a:cubicBezTo>
                  <a:pt x="4199" y="8325"/>
                  <a:pt x="4214" y="8280"/>
                  <a:pt x="4251" y="8261"/>
                </a:cubicBezTo>
                <a:cubicBezTo>
                  <a:pt x="4288" y="8242"/>
                  <a:pt x="4333" y="8257"/>
                  <a:pt x="4352" y="8294"/>
                </a:cubicBezTo>
                <a:close/>
                <a:moveTo>
                  <a:pt x="4488" y="8561"/>
                </a:moveTo>
                <a:lnTo>
                  <a:pt x="4488" y="8561"/>
                </a:lnTo>
                <a:lnTo>
                  <a:pt x="4354" y="8629"/>
                </a:lnTo>
                <a:lnTo>
                  <a:pt x="4354" y="8629"/>
                </a:lnTo>
                <a:cubicBezTo>
                  <a:pt x="4335" y="8592"/>
                  <a:pt x="4350" y="8547"/>
                  <a:pt x="4387" y="8528"/>
                </a:cubicBezTo>
                <a:cubicBezTo>
                  <a:pt x="4424" y="8510"/>
                  <a:pt x="4469" y="8524"/>
                  <a:pt x="4488" y="8561"/>
                </a:cubicBez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07" name="Picture 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60" y="1818905"/>
            <a:ext cx="1377000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46259" y="2404585"/>
                <a:ext cx="721497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4000" b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m:t>且</m:t>
                      </m:r>
                      <m:r>
                        <m:rPr>
                          <m:nor/>
                        </m:rPr>
                        <a:rPr lang="zh-TW" altLang="en-US" sz="4000" b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zh-TW" sz="4000" b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en-US" altLang="zh-TW" sz="4000" b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m:t>CHI</m:t>
                      </m:r>
                      <m:r>
                        <m:rPr>
                          <m:nor/>
                        </m:rPr>
                        <a:rPr lang="en-US" altLang="zh-TW" sz="4000" b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4000" b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m:t>的面積</m:t>
                      </m:r>
                    </m:oMath>
                  </m:oMathPara>
                </a14:m>
                <a:endParaRPr lang="en-US" altLang="zh-TW" sz="4000" b="1" dirty="0" smtClean="0">
                  <a:latin typeface="Times New Roman" pitchFamily="18" charset="0"/>
                  <a:ea typeface="標楷體" pitchFamily="65" charset="-120"/>
                </a:endParaRPr>
              </a:p>
              <a:p>
                <a:pPr lvl="0"/>
                <a:r>
                  <a:rPr lang="zh-TW" altLang="en-US" sz="4000" b="1" dirty="0" smtClean="0">
                    <a:latin typeface="Times New Roman" pitchFamily="18" charset="0"/>
                    <a:ea typeface="標楷體" pitchFamily="65" charset="-12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zh-TW" sz="4000" b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4000" b="1" i="1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altLang="zh-TW" sz="40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4000" b="1" i="1">
                        <a:latin typeface="Cambria Math"/>
                        <a:ea typeface="Cambria Math"/>
                      </a:rPr>
                      <m:t>𝒃</m:t>
                    </m:r>
                    <m:func>
                      <m:funcPr>
                        <m:ctrlPr>
                          <a:rPr lang="en-US" altLang="zh-TW" sz="4000" b="1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altLang="zh-TW" sz="4000" b="1" i="1">
                            <a:latin typeface="Cambria Math"/>
                            <a:ea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altLang="zh-TW" sz="40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4000" b="1" i="1" smtClean="0">
                            <a:latin typeface="Cambria Math"/>
                            <a:ea typeface="Cambria Math"/>
                          </a:rPr>
                          <m:t>𝟏𝟖𝟎</m:t>
                        </m:r>
                        <m:r>
                          <a:rPr lang="en-US" altLang="zh-TW" sz="4000" b="1" i="1" smtClean="0">
                            <a:latin typeface="Cambria Math"/>
                            <a:ea typeface="Cambria Math"/>
                          </a:rPr>
                          <m:t>°−∠</m:t>
                        </m:r>
                        <m:r>
                          <a:rPr lang="en-US" altLang="zh-TW" sz="4000" b="1" i="1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altLang="zh-TW" sz="40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TW" sz="4000" b="1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 lvl="0"/>
                <a:r>
                  <a:rPr lang="zh-TW" altLang="en-US" sz="4000" b="1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　＝</a:t>
                </a:r>
                <a14:m>
                  <m:oMath xmlns:m="http://schemas.openxmlformats.org/officeDocument/2006/math">
                    <m:r>
                      <a:rPr lang="en-US" altLang="zh-TW" sz="4000" b="1" i="1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altLang="zh-TW" sz="40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4000" b="1" i="1">
                        <a:latin typeface="Cambria Math"/>
                        <a:ea typeface="Cambria Math"/>
                      </a:rPr>
                      <m:t>𝒃</m:t>
                    </m:r>
                    <m:func>
                      <m:funcPr>
                        <m:ctrlPr>
                          <a:rPr lang="en-US" altLang="zh-TW" sz="4000" b="1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altLang="zh-TW" sz="4000" b="1" i="1">
                            <a:latin typeface="Cambria Math"/>
                            <a:ea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altLang="zh-TW" sz="4000" b="1" i="1">
                            <a:latin typeface="Cambria Math"/>
                            <a:ea typeface="Cambria Math"/>
                          </a:rPr>
                          <m:t>∠</m:t>
                        </m:r>
                        <m:r>
                          <a:rPr lang="en-US" altLang="zh-TW" sz="4000" b="1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func>
                  </m:oMath>
                </a14:m>
                <a:endParaRPr lang="zh-TW" altLang="en-US" sz="44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59" y="2404585"/>
                <a:ext cx="7214977" cy="193899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2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199429" y="1196752"/>
                <a:ext cx="422855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00" b="1" i="1" smtClean="0">
                          <a:latin typeface="Cambria Math"/>
                          <a:ea typeface="Cambria Math"/>
                        </a:rPr>
                        <m:t>∵</m:t>
                      </m:r>
                      <m:r>
                        <a:rPr lang="el-GR" altLang="zh-TW" sz="4000" b="1" i="1" smtClean="0">
                          <a:latin typeface="Cambria Math"/>
                          <a:ea typeface="Cambria Math"/>
                        </a:rPr>
                        <m:t>𝜟</m:t>
                      </m:r>
                      <m:r>
                        <a:rPr lang="en-US" altLang="zh-TW" sz="4000" b="1" i="1" smtClean="0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zh-TW" altLang="en-US" sz="4000" b="1" i="1" smtClean="0">
                          <a:latin typeface="Cambria Math"/>
                          <a:ea typeface="Cambria Math"/>
                        </a:rPr>
                        <m:t>的面積</m:t>
                      </m:r>
                    </m:oMath>
                  </m:oMathPara>
                </a14:m>
                <a:endParaRPr lang="en-US" altLang="zh-TW" sz="4000" b="1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r>
                  <a:rPr lang="zh-TW" altLang="en-US" sz="4000" b="1" dirty="0">
                    <a:latin typeface="Times New Roman" pitchFamily="18" charset="0"/>
                    <a:ea typeface="標楷體" pitchFamily="65" charset="-120"/>
                  </a:rPr>
                  <a:t>　</a:t>
                </a:r>
                <a:r>
                  <a:rPr lang="en-US" altLang="zh-TW" sz="4000" b="1" dirty="0" smtClean="0">
                    <a:latin typeface="Times New Roman" pitchFamily="18" charset="0"/>
                    <a:ea typeface="標楷體" pitchFamily="65" charset="-12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4000" b="1" i="1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altLang="zh-TW" sz="40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4000" b="1" i="1">
                        <a:latin typeface="Cambria Math"/>
                        <a:ea typeface="Cambria Math"/>
                      </a:rPr>
                      <m:t>𝒃</m:t>
                    </m:r>
                    <m:func>
                      <m:funcPr>
                        <m:ctrlPr>
                          <a:rPr lang="en-US" altLang="zh-TW" sz="4000" b="1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altLang="zh-TW" sz="4000" b="1" i="1">
                            <a:latin typeface="Cambria Math"/>
                            <a:ea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altLang="zh-TW" sz="4000" b="1" i="1">
                            <a:latin typeface="Cambria Math"/>
                            <a:ea typeface="Cambria Math"/>
                          </a:rPr>
                          <m:t>∠</m:t>
                        </m:r>
                        <m:r>
                          <a:rPr lang="en-US" altLang="zh-TW" sz="4000" b="1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func>
                  </m:oMath>
                </a14:m>
                <a:endParaRPr lang="zh-TW" altLang="en-US" sz="4400" b="1" dirty="0">
                  <a:solidFill>
                    <a:srgbClr val="00B05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9" y="1196752"/>
                <a:ext cx="4228555" cy="132343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8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79512" y="4077072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b="1" dirty="0">
                <a:latin typeface="Times New Roman" pitchFamily="18" charset="0"/>
                <a:ea typeface="標楷體" pitchFamily="65" charset="-120"/>
              </a:rPr>
              <a:t>同理可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證</a:t>
            </a:r>
            <a:endParaRPr lang="en-US" altLang="zh-TW" sz="4400" b="1" dirty="0" smtClean="0">
              <a:latin typeface="Times New Roman" pitchFamily="18" charset="0"/>
              <a:ea typeface="標楷體" pitchFamily="65" charset="-120"/>
            </a:endParaRPr>
          </a:p>
          <a:p>
            <a:pPr lvl="0"/>
            <a:r>
              <a:rPr lang="en-US" altLang="zh-TW" sz="4400" b="1" dirty="0" smtClean="0">
                <a:latin typeface="Times New Roman" pitchFamily="18" charset="0"/>
                <a:ea typeface="標楷體" pitchFamily="65" charset="-120"/>
              </a:rPr>
              <a:t>ΔABC </a:t>
            </a:r>
            <a:r>
              <a:rPr lang="zh-TW" altLang="en-US" sz="4400" b="1" dirty="0">
                <a:latin typeface="Times New Roman" pitchFamily="18" charset="0"/>
                <a:ea typeface="標楷體" pitchFamily="65" charset="-120"/>
              </a:rPr>
              <a:t>的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面積＝</a:t>
            </a:r>
            <a:r>
              <a:rPr lang="en-US" altLang="zh-TW" sz="4400" b="1" dirty="0" smtClean="0">
                <a:latin typeface="Times New Roman" pitchFamily="18" charset="0"/>
                <a:ea typeface="標楷體" pitchFamily="65" charset="-120"/>
              </a:rPr>
              <a:t>ΔADE </a:t>
            </a:r>
            <a:r>
              <a:rPr lang="zh-TW" altLang="en-US" sz="4400" b="1" dirty="0">
                <a:latin typeface="Times New Roman" pitchFamily="18" charset="0"/>
                <a:ea typeface="標楷體" pitchFamily="65" charset="-120"/>
              </a:rPr>
              <a:t>的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面積</a:t>
            </a:r>
            <a:endParaRPr lang="en-US" altLang="zh-TW" sz="4400" b="1" dirty="0" smtClean="0">
              <a:latin typeface="Times New Roman" pitchFamily="18" charset="0"/>
              <a:ea typeface="標楷體" pitchFamily="65" charset="-120"/>
            </a:endParaRPr>
          </a:p>
          <a:p>
            <a:pPr lvl="0"/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＝</a:t>
            </a:r>
            <a:r>
              <a:rPr lang="en-US" altLang="zh-TW" sz="4400" b="1" dirty="0" smtClean="0">
                <a:latin typeface="Times New Roman" pitchFamily="18" charset="0"/>
                <a:ea typeface="標楷體" pitchFamily="65" charset="-120"/>
              </a:rPr>
              <a:t>ΔBFG 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的面積＝</a:t>
            </a:r>
            <a:r>
              <a:rPr lang="en-US" altLang="zh-TW" sz="4400" b="1" dirty="0" smtClean="0">
                <a:latin typeface="Times New Roman" pitchFamily="18" charset="0"/>
                <a:ea typeface="標楷體" pitchFamily="65" charset="-120"/>
              </a:rPr>
              <a:t>ΔCHI 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</a:rPr>
              <a:t>的面積</a:t>
            </a:r>
            <a:endParaRPr lang="zh-TW" altLang="en-US" sz="4400" b="1" i="1" dirty="0">
              <a:solidFill>
                <a:prstClr val="black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775325" y="446087"/>
            <a:ext cx="2220912" cy="987425"/>
          </a:xfrm>
          <a:custGeom>
            <a:avLst/>
            <a:gdLst>
              <a:gd name="T0" fmla="*/ 0 w 1399"/>
              <a:gd name="T1" fmla="*/ 245 h 622"/>
              <a:gd name="T2" fmla="*/ 1399 w 1399"/>
              <a:gd name="T3" fmla="*/ 0 h 622"/>
              <a:gd name="T4" fmla="*/ 700 w 1399"/>
              <a:gd name="T5" fmla="*/ 622 h 622"/>
              <a:gd name="T6" fmla="*/ 0 w 1399"/>
              <a:gd name="T7" fmla="*/ 245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9" h="622">
                <a:moveTo>
                  <a:pt x="0" y="245"/>
                </a:moveTo>
                <a:lnTo>
                  <a:pt x="1399" y="0"/>
                </a:lnTo>
                <a:lnTo>
                  <a:pt x="700" y="622"/>
                </a:lnTo>
                <a:lnTo>
                  <a:pt x="0" y="2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7874000" y="1555750"/>
            <a:ext cx="1111250" cy="2573338"/>
          </a:xfrm>
          <a:custGeom>
            <a:avLst/>
            <a:gdLst>
              <a:gd name="T0" fmla="*/ 0 w 700"/>
              <a:gd name="T1" fmla="*/ 622 h 1621"/>
              <a:gd name="T2" fmla="*/ 0 w 700"/>
              <a:gd name="T3" fmla="*/ 1621 h 1621"/>
              <a:gd name="T4" fmla="*/ 700 w 700"/>
              <a:gd name="T5" fmla="*/ 0 h 1621"/>
              <a:gd name="T6" fmla="*/ 0 w 700"/>
              <a:gd name="T7" fmla="*/ 622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0" h="1621">
                <a:moveTo>
                  <a:pt x="0" y="622"/>
                </a:moveTo>
                <a:lnTo>
                  <a:pt x="0" y="1621"/>
                </a:lnTo>
                <a:lnTo>
                  <a:pt x="700" y="0"/>
                </a:lnTo>
                <a:lnTo>
                  <a:pt x="0" y="622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6288088" y="1433512"/>
            <a:ext cx="1585912" cy="1109663"/>
          </a:xfrm>
          <a:custGeom>
            <a:avLst/>
            <a:gdLst>
              <a:gd name="T0" fmla="*/ 377 w 999"/>
              <a:gd name="T1" fmla="*/ 0 h 699"/>
              <a:gd name="T2" fmla="*/ 0 w 999"/>
              <a:gd name="T3" fmla="*/ 699 h 699"/>
              <a:gd name="T4" fmla="*/ 999 w 999"/>
              <a:gd name="T5" fmla="*/ 699 h 699"/>
              <a:gd name="T6" fmla="*/ 377 w 999"/>
              <a:gd name="T7" fmla="*/ 0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9" h="699">
                <a:moveTo>
                  <a:pt x="377" y="0"/>
                </a:moveTo>
                <a:lnTo>
                  <a:pt x="0" y="699"/>
                </a:lnTo>
                <a:lnTo>
                  <a:pt x="999" y="699"/>
                </a:lnTo>
                <a:lnTo>
                  <a:pt x="377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6288088" y="2014538"/>
            <a:ext cx="1585912" cy="722313"/>
            <a:chOff x="3961" y="1269"/>
            <a:chExt cx="999" cy="455"/>
          </a:xfrm>
        </p:grpSpPr>
        <p:sp>
          <p:nvSpPr>
            <p:cNvPr id="3192" name="Line 14"/>
            <p:cNvSpPr>
              <a:spLocks noChangeShapeType="1"/>
            </p:cNvSpPr>
            <p:nvPr/>
          </p:nvSpPr>
          <p:spPr bwMode="auto">
            <a:xfrm>
              <a:off x="3961" y="1602"/>
              <a:ext cx="999" cy="0"/>
            </a:xfrm>
            <a:prstGeom prst="line">
              <a:avLst/>
            </a:prstGeom>
            <a:noFill/>
            <a:ln w="2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93" name="Rectangle 15"/>
            <p:cNvSpPr>
              <a:spLocks noChangeArrowheads="1"/>
            </p:cNvSpPr>
            <p:nvPr/>
          </p:nvSpPr>
          <p:spPr bwMode="auto">
            <a:xfrm>
              <a:off x="4338" y="1269"/>
              <a:ext cx="299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a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6886575" y="1404937"/>
            <a:ext cx="1062037" cy="1138238"/>
            <a:chOff x="4338" y="885"/>
            <a:chExt cx="669" cy="717"/>
          </a:xfrm>
        </p:grpSpPr>
        <p:sp>
          <p:nvSpPr>
            <p:cNvPr id="3190" name="Line 17"/>
            <p:cNvSpPr>
              <a:spLocks noChangeShapeType="1"/>
            </p:cNvSpPr>
            <p:nvPr/>
          </p:nvSpPr>
          <p:spPr bwMode="auto">
            <a:xfrm flipH="1" flipV="1">
              <a:off x="4338" y="903"/>
              <a:ext cx="622" cy="699"/>
            </a:xfrm>
            <a:prstGeom prst="line">
              <a:avLst/>
            </a:prstGeom>
            <a:noFill/>
            <a:ln w="2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91" name="Rectangle 18"/>
            <p:cNvSpPr>
              <a:spLocks noChangeArrowheads="1"/>
            </p:cNvSpPr>
            <p:nvPr/>
          </p:nvSpPr>
          <p:spPr bwMode="auto">
            <a:xfrm>
              <a:off x="4682" y="885"/>
              <a:ext cx="32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b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6288088" y="1433512"/>
            <a:ext cx="598487" cy="1109663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6886575" y="446087"/>
            <a:ext cx="1109662" cy="987425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7996237" y="446087"/>
            <a:ext cx="989012" cy="1109663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H="1">
            <a:off x="7874000" y="1555750"/>
            <a:ext cx="1111250" cy="987425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V="1">
            <a:off x="7874000" y="2543175"/>
            <a:ext cx="0" cy="1585913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H="1">
            <a:off x="6288088" y="4129088"/>
            <a:ext cx="1585912" cy="0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V="1">
            <a:off x="6288088" y="2543175"/>
            <a:ext cx="0" cy="1585913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176838" y="1946275"/>
            <a:ext cx="1111250" cy="596900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V="1">
            <a:off x="5176838" y="835025"/>
            <a:ext cx="598487" cy="1111250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5775325" y="835025"/>
            <a:ext cx="1111250" cy="598488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6278563" y="1433512"/>
            <a:ext cx="608012" cy="1109663"/>
            <a:chOff x="3955" y="903"/>
            <a:chExt cx="383" cy="699"/>
          </a:xfrm>
        </p:grpSpPr>
        <p:sp>
          <p:nvSpPr>
            <p:cNvPr id="3188" name="Line 30"/>
            <p:cNvSpPr>
              <a:spLocks noChangeShapeType="1"/>
            </p:cNvSpPr>
            <p:nvPr/>
          </p:nvSpPr>
          <p:spPr bwMode="auto">
            <a:xfrm flipH="1">
              <a:off x="3961" y="903"/>
              <a:ext cx="377" cy="699"/>
            </a:xfrm>
            <a:prstGeom prst="line">
              <a:avLst/>
            </a:prstGeom>
            <a:noFill/>
            <a:ln w="2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89" name="Rectangle 31"/>
            <p:cNvSpPr>
              <a:spLocks noChangeArrowheads="1"/>
            </p:cNvSpPr>
            <p:nvPr/>
          </p:nvSpPr>
          <p:spPr bwMode="auto">
            <a:xfrm>
              <a:off x="3955" y="925"/>
              <a:ext cx="282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c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27" name="Line 33"/>
          <p:cNvSpPr>
            <a:spLocks noChangeShapeType="1"/>
          </p:cNvSpPr>
          <p:nvPr/>
        </p:nvSpPr>
        <p:spPr bwMode="auto">
          <a:xfrm flipH="1">
            <a:off x="6886575" y="446087"/>
            <a:ext cx="1109662" cy="987425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Freeform 34"/>
          <p:cNvSpPr>
            <a:spLocks noEditPoints="1"/>
          </p:cNvSpPr>
          <p:nvPr/>
        </p:nvSpPr>
        <p:spPr bwMode="auto">
          <a:xfrm>
            <a:off x="5772150" y="433387"/>
            <a:ext cx="2197100" cy="420688"/>
          </a:xfrm>
          <a:custGeom>
            <a:avLst/>
            <a:gdLst>
              <a:gd name="T0" fmla="*/ 53 w 17335"/>
              <a:gd name="T1" fmla="*/ 3319 h 3319"/>
              <a:gd name="T2" fmla="*/ 591 w 17335"/>
              <a:gd name="T3" fmla="*/ 2920 h 3319"/>
              <a:gd name="T4" fmla="*/ 470 w 17335"/>
              <a:gd name="T5" fmla="*/ 3094 h 3319"/>
              <a:gd name="T6" fmla="*/ 1356 w 17335"/>
              <a:gd name="T7" fmla="*/ 2937 h 3319"/>
              <a:gd name="T8" fmla="*/ 1182 w 17335"/>
              <a:gd name="T9" fmla="*/ 2816 h 3319"/>
              <a:gd name="T10" fmla="*/ 1826 w 17335"/>
              <a:gd name="T11" fmla="*/ 3008 h 3319"/>
              <a:gd name="T12" fmla="*/ 2365 w 17335"/>
              <a:gd name="T13" fmla="*/ 2609 h 3319"/>
              <a:gd name="T14" fmla="*/ 2417 w 17335"/>
              <a:gd name="T15" fmla="*/ 2904 h 3319"/>
              <a:gd name="T16" fmla="*/ 2956 w 17335"/>
              <a:gd name="T17" fmla="*/ 2505 h 3319"/>
              <a:gd name="T18" fmla="*/ 2835 w 17335"/>
              <a:gd name="T19" fmla="*/ 2679 h 3319"/>
              <a:gd name="T20" fmla="*/ 3722 w 17335"/>
              <a:gd name="T21" fmla="*/ 2523 h 3319"/>
              <a:gd name="T22" fmla="*/ 3547 w 17335"/>
              <a:gd name="T23" fmla="*/ 2401 h 3319"/>
              <a:gd name="T24" fmla="*/ 4191 w 17335"/>
              <a:gd name="T25" fmla="*/ 2593 h 3319"/>
              <a:gd name="T26" fmla="*/ 4730 w 17335"/>
              <a:gd name="T27" fmla="*/ 2194 h 3319"/>
              <a:gd name="T28" fmla="*/ 4782 w 17335"/>
              <a:gd name="T29" fmla="*/ 2489 h 3319"/>
              <a:gd name="T30" fmla="*/ 5322 w 17335"/>
              <a:gd name="T31" fmla="*/ 2090 h 3319"/>
              <a:gd name="T32" fmla="*/ 5200 w 17335"/>
              <a:gd name="T33" fmla="*/ 2264 h 3319"/>
              <a:gd name="T34" fmla="*/ 6087 w 17335"/>
              <a:gd name="T35" fmla="*/ 2108 h 3319"/>
              <a:gd name="T36" fmla="*/ 5912 w 17335"/>
              <a:gd name="T37" fmla="*/ 1986 h 3319"/>
              <a:gd name="T38" fmla="*/ 6556 w 17335"/>
              <a:gd name="T39" fmla="*/ 2178 h 3319"/>
              <a:gd name="T40" fmla="*/ 7095 w 17335"/>
              <a:gd name="T41" fmla="*/ 1779 h 3319"/>
              <a:gd name="T42" fmla="*/ 7147 w 17335"/>
              <a:gd name="T43" fmla="*/ 2074 h 3319"/>
              <a:gd name="T44" fmla="*/ 7687 w 17335"/>
              <a:gd name="T45" fmla="*/ 1675 h 3319"/>
              <a:gd name="T46" fmla="*/ 7565 w 17335"/>
              <a:gd name="T47" fmla="*/ 1849 h 3319"/>
              <a:gd name="T48" fmla="*/ 8452 w 17335"/>
              <a:gd name="T49" fmla="*/ 1693 h 3319"/>
              <a:gd name="T50" fmla="*/ 8278 w 17335"/>
              <a:gd name="T51" fmla="*/ 1571 h 3319"/>
              <a:gd name="T52" fmla="*/ 8921 w 17335"/>
              <a:gd name="T53" fmla="*/ 1763 h 3319"/>
              <a:gd name="T54" fmla="*/ 9460 w 17335"/>
              <a:gd name="T55" fmla="*/ 1364 h 3319"/>
              <a:gd name="T56" fmla="*/ 9512 w 17335"/>
              <a:gd name="T57" fmla="*/ 1659 h 3319"/>
              <a:gd name="T58" fmla="*/ 10052 w 17335"/>
              <a:gd name="T59" fmla="*/ 1260 h 3319"/>
              <a:gd name="T60" fmla="*/ 9930 w 17335"/>
              <a:gd name="T61" fmla="*/ 1434 h 3319"/>
              <a:gd name="T62" fmla="*/ 10817 w 17335"/>
              <a:gd name="T63" fmla="*/ 1278 h 3319"/>
              <a:gd name="T64" fmla="*/ 10643 w 17335"/>
              <a:gd name="T65" fmla="*/ 1156 h 3319"/>
              <a:gd name="T66" fmla="*/ 11286 w 17335"/>
              <a:gd name="T67" fmla="*/ 1348 h 3319"/>
              <a:gd name="T68" fmla="*/ 11825 w 17335"/>
              <a:gd name="T69" fmla="*/ 949 h 3319"/>
              <a:gd name="T70" fmla="*/ 11877 w 17335"/>
              <a:gd name="T71" fmla="*/ 1244 h 3319"/>
              <a:gd name="T72" fmla="*/ 12417 w 17335"/>
              <a:gd name="T73" fmla="*/ 845 h 3319"/>
              <a:gd name="T74" fmla="*/ 12295 w 17335"/>
              <a:gd name="T75" fmla="*/ 1019 h 3319"/>
              <a:gd name="T76" fmla="*/ 13182 w 17335"/>
              <a:gd name="T77" fmla="*/ 863 h 3319"/>
              <a:gd name="T78" fmla="*/ 13008 w 17335"/>
              <a:gd name="T79" fmla="*/ 741 h 3319"/>
              <a:gd name="T80" fmla="*/ 13652 w 17335"/>
              <a:gd name="T81" fmla="*/ 933 h 3319"/>
              <a:gd name="T82" fmla="*/ 14190 w 17335"/>
              <a:gd name="T83" fmla="*/ 534 h 3319"/>
              <a:gd name="T84" fmla="*/ 14243 w 17335"/>
              <a:gd name="T85" fmla="*/ 829 h 3319"/>
              <a:gd name="T86" fmla="*/ 14782 w 17335"/>
              <a:gd name="T87" fmla="*/ 430 h 3319"/>
              <a:gd name="T88" fmla="*/ 14660 w 17335"/>
              <a:gd name="T89" fmla="*/ 604 h 3319"/>
              <a:gd name="T90" fmla="*/ 15547 w 17335"/>
              <a:gd name="T91" fmla="*/ 448 h 3319"/>
              <a:gd name="T92" fmla="*/ 15373 w 17335"/>
              <a:gd name="T93" fmla="*/ 326 h 3319"/>
              <a:gd name="T94" fmla="*/ 16017 w 17335"/>
              <a:gd name="T95" fmla="*/ 518 h 3319"/>
              <a:gd name="T96" fmla="*/ 16555 w 17335"/>
              <a:gd name="T97" fmla="*/ 119 h 3319"/>
              <a:gd name="T98" fmla="*/ 16608 w 17335"/>
              <a:gd name="T99" fmla="*/ 414 h 3319"/>
              <a:gd name="T100" fmla="*/ 17147 w 17335"/>
              <a:gd name="T101" fmla="*/ 15 h 3319"/>
              <a:gd name="T102" fmla="*/ 17025 w 17335"/>
              <a:gd name="T103" fmla="*/ 189 h 3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335" h="3319">
                <a:moveTo>
                  <a:pt x="0" y="3024"/>
                </a:moveTo>
                <a:lnTo>
                  <a:pt x="0" y="3024"/>
                </a:lnTo>
                <a:cubicBezTo>
                  <a:pt x="81" y="3009"/>
                  <a:pt x="159" y="3063"/>
                  <a:pt x="174" y="3145"/>
                </a:cubicBezTo>
                <a:cubicBezTo>
                  <a:pt x="189" y="3227"/>
                  <a:pt x="134" y="3304"/>
                  <a:pt x="53" y="3319"/>
                </a:cubicBezTo>
                <a:lnTo>
                  <a:pt x="52" y="3319"/>
                </a:lnTo>
                <a:lnTo>
                  <a:pt x="0" y="3024"/>
                </a:lnTo>
                <a:close/>
                <a:moveTo>
                  <a:pt x="591" y="2920"/>
                </a:moveTo>
                <a:lnTo>
                  <a:pt x="591" y="2920"/>
                </a:lnTo>
                <a:cubicBezTo>
                  <a:pt x="673" y="2905"/>
                  <a:pt x="751" y="2960"/>
                  <a:pt x="765" y="3041"/>
                </a:cubicBezTo>
                <a:cubicBezTo>
                  <a:pt x="780" y="3123"/>
                  <a:pt x="726" y="3201"/>
                  <a:pt x="644" y="3215"/>
                </a:cubicBezTo>
                <a:lnTo>
                  <a:pt x="644" y="3215"/>
                </a:lnTo>
                <a:cubicBezTo>
                  <a:pt x="562" y="3230"/>
                  <a:pt x="484" y="3176"/>
                  <a:pt x="470" y="3094"/>
                </a:cubicBezTo>
                <a:cubicBezTo>
                  <a:pt x="455" y="3013"/>
                  <a:pt x="509" y="2935"/>
                  <a:pt x="591" y="2920"/>
                </a:cubicBezTo>
                <a:close/>
                <a:moveTo>
                  <a:pt x="1182" y="2816"/>
                </a:moveTo>
                <a:lnTo>
                  <a:pt x="1182" y="2816"/>
                </a:lnTo>
                <a:cubicBezTo>
                  <a:pt x="1264" y="2802"/>
                  <a:pt x="1342" y="2856"/>
                  <a:pt x="1356" y="2937"/>
                </a:cubicBezTo>
                <a:cubicBezTo>
                  <a:pt x="1371" y="3019"/>
                  <a:pt x="1317" y="3097"/>
                  <a:pt x="1235" y="3112"/>
                </a:cubicBezTo>
                <a:lnTo>
                  <a:pt x="1235" y="3112"/>
                </a:lnTo>
                <a:cubicBezTo>
                  <a:pt x="1153" y="3126"/>
                  <a:pt x="1075" y="3072"/>
                  <a:pt x="1061" y="2990"/>
                </a:cubicBezTo>
                <a:cubicBezTo>
                  <a:pt x="1046" y="2909"/>
                  <a:pt x="1101" y="2831"/>
                  <a:pt x="1182" y="2816"/>
                </a:cubicBezTo>
                <a:close/>
                <a:moveTo>
                  <a:pt x="1773" y="2712"/>
                </a:moveTo>
                <a:lnTo>
                  <a:pt x="1774" y="2712"/>
                </a:lnTo>
                <a:cubicBezTo>
                  <a:pt x="1855" y="2698"/>
                  <a:pt x="1933" y="2752"/>
                  <a:pt x="1948" y="2834"/>
                </a:cubicBezTo>
                <a:cubicBezTo>
                  <a:pt x="1962" y="2915"/>
                  <a:pt x="1908" y="2993"/>
                  <a:pt x="1826" y="3008"/>
                </a:cubicBezTo>
                <a:lnTo>
                  <a:pt x="1826" y="3008"/>
                </a:lnTo>
                <a:cubicBezTo>
                  <a:pt x="1745" y="3022"/>
                  <a:pt x="1667" y="2968"/>
                  <a:pt x="1652" y="2887"/>
                </a:cubicBezTo>
                <a:cubicBezTo>
                  <a:pt x="1638" y="2805"/>
                  <a:pt x="1692" y="2727"/>
                  <a:pt x="1773" y="2712"/>
                </a:cubicBezTo>
                <a:close/>
                <a:moveTo>
                  <a:pt x="2365" y="2609"/>
                </a:moveTo>
                <a:lnTo>
                  <a:pt x="2365" y="2609"/>
                </a:lnTo>
                <a:cubicBezTo>
                  <a:pt x="2447" y="2594"/>
                  <a:pt x="2525" y="2649"/>
                  <a:pt x="2539" y="2730"/>
                </a:cubicBezTo>
                <a:cubicBezTo>
                  <a:pt x="2554" y="2812"/>
                  <a:pt x="2499" y="2890"/>
                  <a:pt x="2418" y="2904"/>
                </a:cubicBezTo>
                <a:lnTo>
                  <a:pt x="2417" y="2904"/>
                </a:lnTo>
                <a:cubicBezTo>
                  <a:pt x="2336" y="2919"/>
                  <a:pt x="2258" y="2864"/>
                  <a:pt x="2243" y="2783"/>
                </a:cubicBezTo>
                <a:cubicBezTo>
                  <a:pt x="2229" y="2701"/>
                  <a:pt x="2283" y="2623"/>
                  <a:pt x="2365" y="2609"/>
                </a:cubicBezTo>
                <a:close/>
                <a:moveTo>
                  <a:pt x="2956" y="2505"/>
                </a:moveTo>
                <a:lnTo>
                  <a:pt x="2956" y="2505"/>
                </a:lnTo>
                <a:cubicBezTo>
                  <a:pt x="3038" y="2490"/>
                  <a:pt x="3116" y="2545"/>
                  <a:pt x="3130" y="2626"/>
                </a:cubicBezTo>
                <a:cubicBezTo>
                  <a:pt x="3145" y="2708"/>
                  <a:pt x="3090" y="2786"/>
                  <a:pt x="3009" y="2800"/>
                </a:cubicBezTo>
                <a:lnTo>
                  <a:pt x="3008" y="2800"/>
                </a:lnTo>
                <a:cubicBezTo>
                  <a:pt x="2927" y="2815"/>
                  <a:pt x="2849" y="2760"/>
                  <a:pt x="2835" y="2679"/>
                </a:cubicBezTo>
                <a:cubicBezTo>
                  <a:pt x="2820" y="2597"/>
                  <a:pt x="2875" y="2519"/>
                  <a:pt x="2956" y="2505"/>
                </a:cubicBezTo>
                <a:close/>
                <a:moveTo>
                  <a:pt x="3547" y="2401"/>
                </a:moveTo>
                <a:lnTo>
                  <a:pt x="3548" y="2401"/>
                </a:lnTo>
                <a:cubicBezTo>
                  <a:pt x="3629" y="2387"/>
                  <a:pt x="3707" y="2441"/>
                  <a:pt x="3722" y="2523"/>
                </a:cubicBezTo>
                <a:cubicBezTo>
                  <a:pt x="3736" y="2604"/>
                  <a:pt x="3682" y="2682"/>
                  <a:pt x="3600" y="2697"/>
                </a:cubicBezTo>
                <a:lnTo>
                  <a:pt x="3600" y="2697"/>
                </a:lnTo>
                <a:cubicBezTo>
                  <a:pt x="3518" y="2711"/>
                  <a:pt x="3440" y="2657"/>
                  <a:pt x="3426" y="2575"/>
                </a:cubicBezTo>
                <a:cubicBezTo>
                  <a:pt x="3411" y="2493"/>
                  <a:pt x="3466" y="2416"/>
                  <a:pt x="3547" y="2401"/>
                </a:cubicBezTo>
                <a:close/>
                <a:moveTo>
                  <a:pt x="4139" y="2297"/>
                </a:moveTo>
                <a:lnTo>
                  <a:pt x="4139" y="2297"/>
                </a:lnTo>
                <a:cubicBezTo>
                  <a:pt x="4221" y="2283"/>
                  <a:pt x="4298" y="2337"/>
                  <a:pt x="4313" y="2419"/>
                </a:cubicBezTo>
                <a:cubicBezTo>
                  <a:pt x="4327" y="2500"/>
                  <a:pt x="4273" y="2578"/>
                  <a:pt x="4191" y="2593"/>
                </a:cubicBezTo>
                <a:lnTo>
                  <a:pt x="4191" y="2593"/>
                </a:lnTo>
                <a:cubicBezTo>
                  <a:pt x="4109" y="2607"/>
                  <a:pt x="4032" y="2553"/>
                  <a:pt x="4017" y="2471"/>
                </a:cubicBezTo>
                <a:cubicBezTo>
                  <a:pt x="4003" y="2390"/>
                  <a:pt x="4057" y="2312"/>
                  <a:pt x="4139" y="2297"/>
                </a:cubicBezTo>
                <a:close/>
                <a:moveTo>
                  <a:pt x="4730" y="2194"/>
                </a:moveTo>
                <a:lnTo>
                  <a:pt x="4730" y="2194"/>
                </a:lnTo>
                <a:cubicBezTo>
                  <a:pt x="4812" y="2179"/>
                  <a:pt x="4890" y="2234"/>
                  <a:pt x="4904" y="2315"/>
                </a:cubicBezTo>
                <a:cubicBezTo>
                  <a:pt x="4919" y="2397"/>
                  <a:pt x="4864" y="2475"/>
                  <a:pt x="4783" y="2489"/>
                </a:cubicBezTo>
                <a:lnTo>
                  <a:pt x="4782" y="2489"/>
                </a:lnTo>
                <a:cubicBezTo>
                  <a:pt x="4701" y="2504"/>
                  <a:pt x="4623" y="2449"/>
                  <a:pt x="4608" y="2368"/>
                </a:cubicBezTo>
                <a:cubicBezTo>
                  <a:pt x="4594" y="2286"/>
                  <a:pt x="4648" y="2208"/>
                  <a:pt x="4730" y="2194"/>
                </a:cubicBezTo>
                <a:close/>
                <a:moveTo>
                  <a:pt x="5321" y="2090"/>
                </a:moveTo>
                <a:lnTo>
                  <a:pt x="5322" y="2090"/>
                </a:lnTo>
                <a:cubicBezTo>
                  <a:pt x="5403" y="2075"/>
                  <a:pt x="5481" y="2130"/>
                  <a:pt x="5495" y="2211"/>
                </a:cubicBezTo>
                <a:cubicBezTo>
                  <a:pt x="5510" y="2293"/>
                  <a:pt x="5455" y="2371"/>
                  <a:pt x="5374" y="2385"/>
                </a:cubicBezTo>
                <a:lnTo>
                  <a:pt x="5374" y="2385"/>
                </a:lnTo>
                <a:cubicBezTo>
                  <a:pt x="5292" y="2400"/>
                  <a:pt x="5214" y="2345"/>
                  <a:pt x="5200" y="2264"/>
                </a:cubicBezTo>
                <a:cubicBezTo>
                  <a:pt x="5185" y="2182"/>
                  <a:pt x="5240" y="2104"/>
                  <a:pt x="5321" y="2090"/>
                </a:cubicBezTo>
                <a:close/>
                <a:moveTo>
                  <a:pt x="5912" y="1986"/>
                </a:moveTo>
                <a:lnTo>
                  <a:pt x="5913" y="1986"/>
                </a:lnTo>
                <a:cubicBezTo>
                  <a:pt x="5994" y="1972"/>
                  <a:pt x="6072" y="2026"/>
                  <a:pt x="6087" y="2108"/>
                </a:cubicBezTo>
                <a:cubicBezTo>
                  <a:pt x="6101" y="2189"/>
                  <a:pt x="6047" y="2267"/>
                  <a:pt x="5965" y="2281"/>
                </a:cubicBezTo>
                <a:lnTo>
                  <a:pt x="5965" y="2282"/>
                </a:lnTo>
                <a:cubicBezTo>
                  <a:pt x="5883" y="2296"/>
                  <a:pt x="5805" y="2242"/>
                  <a:pt x="5791" y="2160"/>
                </a:cubicBezTo>
                <a:cubicBezTo>
                  <a:pt x="5776" y="2078"/>
                  <a:pt x="5831" y="2001"/>
                  <a:pt x="5912" y="1986"/>
                </a:cubicBezTo>
                <a:close/>
                <a:moveTo>
                  <a:pt x="6504" y="1882"/>
                </a:moveTo>
                <a:lnTo>
                  <a:pt x="6504" y="1882"/>
                </a:lnTo>
                <a:cubicBezTo>
                  <a:pt x="6586" y="1868"/>
                  <a:pt x="6663" y="1922"/>
                  <a:pt x="6678" y="2004"/>
                </a:cubicBezTo>
                <a:cubicBezTo>
                  <a:pt x="6692" y="2085"/>
                  <a:pt x="6638" y="2163"/>
                  <a:pt x="6556" y="2178"/>
                </a:cubicBezTo>
                <a:lnTo>
                  <a:pt x="6556" y="2178"/>
                </a:lnTo>
                <a:cubicBezTo>
                  <a:pt x="6475" y="2192"/>
                  <a:pt x="6397" y="2138"/>
                  <a:pt x="6382" y="2056"/>
                </a:cubicBezTo>
                <a:cubicBezTo>
                  <a:pt x="6368" y="1975"/>
                  <a:pt x="6422" y="1897"/>
                  <a:pt x="6504" y="1882"/>
                </a:cubicBezTo>
                <a:close/>
                <a:moveTo>
                  <a:pt x="7095" y="1779"/>
                </a:moveTo>
                <a:lnTo>
                  <a:pt x="7095" y="1779"/>
                </a:lnTo>
                <a:cubicBezTo>
                  <a:pt x="7177" y="1764"/>
                  <a:pt x="7255" y="1819"/>
                  <a:pt x="7269" y="1900"/>
                </a:cubicBezTo>
                <a:cubicBezTo>
                  <a:pt x="7284" y="1982"/>
                  <a:pt x="7229" y="2060"/>
                  <a:pt x="7148" y="2074"/>
                </a:cubicBezTo>
                <a:lnTo>
                  <a:pt x="7147" y="2074"/>
                </a:lnTo>
                <a:cubicBezTo>
                  <a:pt x="7066" y="2088"/>
                  <a:pt x="6988" y="2034"/>
                  <a:pt x="6973" y="1953"/>
                </a:cubicBezTo>
                <a:cubicBezTo>
                  <a:pt x="6959" y="1871"/>
                  <a:pt x="7013" y="1793"/>
                  <a:pt x="7095" y="1779"/>
                </a:cubicBezTo>
                <a:close/>
                <a:moveTo>
                  <a:pt x="7686" y="1675"/>
                </a:moveTo>
                <a:lnTo>
                  <a:pt x="7687" y="1675"/>
                </a:lnTo>
                <a:cubicBezTo>
                  <a:pt x="7768" y="1660"/>
                  <a:pt x="7846" y="1715"/>
                  <a:pt x="7860" y="1796"/>
                </a:cubicBezTo>
                <a:cubicBezTo>
                  <a:pt x="7875" y="1878"/>
                  <a:pt x="7820" y="1956"/>
                  <a:pt x="7739" y="1970"/>
                </a:cubicBezTo>
                <a:lnTo>
                  <a:pt x="7739" y="1970"/>
                </a:lnTo>
                <a:cubicBezTo>
                  <a:pt x="7657" y="1985"/>
                  <a:pt x="7579" y="1930"/>
                  <a:pt x="7565" y="1849"/>
                </a:cubicBezTo>
                <a:cubicBezTo>
                  <a:pt x="7550" y="1767"/>
                  <a:pt x="7605" y="1689"/>
                  <a:pt x="7686" y="1675"/>
                </a:cubicBezTo>
                <a:close/>
                <a:moveTo>
                  <a:pt x="8278" y="1571"/>
                </a:moveTo>
                <a:lnTo>
                  <a:pt x="8278" y="1571"/>
                </a:lnTo>
                <a:cubicBezTo>
                  <a:pt x="8359" y="1557"/>
                  <a:pt x="8437" y="1611"/>
                  <a:pt x="8452" y="1693"/>
                </a:cubicBezTo>
                <a:cubicBezTo>
                  <a:pt x="8466" y="1774"/>
                  <a:pt x="8412" y="1852"/>
                  <a:pt x="8330" y="1866"/>
                </a:cubicBezTo>
                <a:lnTo>
                  <a:pt x="8330" y="1867"/>
                </a:lnTo>
                <a:cubicBezTo>
                  <a:pt x="8248" y="1881"/>
                  <a:pt x="8170" y="1827"/>
                  <a:pt x="8156" y="1745"/>
                </a:cubicBezTo>
                <a:cubicBezTo>
                  <a:pt x="8142" y="1663"/>
                  <a:pt x="8196" y="1586"/>
                  <a:pt x="8278" y="1571"/>
                </a:cubicBezTo>
                <a:close/>
                <a:moveTo>
                  <a:pt x="8869" y="1467"/>
                </a:moveTo>
                <a:lnTo>
                  <a:pt x="8869" y="1467"/>
                </a:lnTo>
                <a:cubicBezTo>
                  <a:pt x="8951" y="1453"/>
                  <a:pt x="9029" y="1507"/>
                  <a:pt x="9043" y="1589"/>
                </a:cubicBezTo>
                <a:cubicBezTo>
                  <a:pt x="9057" y="1670"/>
                  <a:pt x="9003" y="1748"/>
                  <a:pt x="8921" y="1763"/>
                </a:cubicBezTo>
                <a:lnTo>
                  <a:pt x="8921" y="1763"/>
                </a:lnTo>
                <a:cubicBezTo>
                  <a:pt x="8840" y="1777"/>
                  <a:pt x="8762" y="1723"/>
                  <a:pt x="8747" y="1641"/>
                </a:cubicBezTo>
                <a:cubicBezTo>
                  <a:pt x="8733" y="1560"/>
                  <a:pt x="8787" y="1482"/>
                  <a:pt x="8869" y="1467"/>
                </a:cubicBezTo>
                <a:close/>
                <a:moveTo>
                  <a:pt x="9460" y="1364"/>
                </a:moveTo>
                <a:lnTo>
                  <a:pt x="9460" y="1364"/>
                </a:lnTo>
                <a:cubicBezTo>
                  <a:pt x="9542" y="1349"/>
                  <a:pt x="9620" y="1404"/>
                  <a:pt x="9634" y="1485"/>
                </a:cubicBezTo>
                <a:cubicBezTo>
                  <a:pt x="9649" y="1567"/>
                  <a:pt x="9594" y="1645"/>
                  <a:pt x="9513" y="1659"/>
                </a:cubicBezTo>
                <a:lnTo>
                  <a:pt x="9512" y="1659"/>
                </a:lnTo>
                <a:cubicBezTo>
                  <a:pt x="9431" y="1673"/>
                  <a:pt x="9353" y="1619"/>
                  <a:pt x="9339" y="1537"/>
                </a:cubicBezTo>
                <a:cubicBezTo>
                  <a:pt x="9324" y="1456"/>
                  <a:pt x="9378" y="1378"/>
                  <a:pt x="9460" y="1364"/>
                </a:cubicBezTo>
                <a:close/>
                <a:moveTo>
                  <a:pt x="10051" y="1260"/>
                </a:moveTo>
                <a:lnTo>
                  <a:pt x="10052" y="1260"/>
                </a:lnTo>
                <a:cubicBezTo>
                  <a:pt x="10133" y="1245"/>
                  <a:pt x="10211" y="1300"/>
                  <a:pt x="10225" y="1381"/>
                </a:cubicBezTo>
                <a:cubicBezTo>
                  <a:pt x="10240" y="1463"/>
                  <a:pt x="10186" y="1541"/>
                  <a:pt x="10104" y="1555"/>
                </a:cubicBezTo>
                <a:lnTo>
                  <a:pt x="10104" y="1555"/>
                </a:lnTo>
                <a:cubicBezTo>
                  <a:pt x="10022" y="1570"/>
                  <a:pt x="9944" y="1515"/>
                  <a:pt x="9930" y="1434"/>
                </a:cubicBezTo>
                <a:cubicBezTo>
                  <a:pt x="9915" y="1352"/>
                  <a:pt x="9970" y="1274"/>
                  <a:pt x="10051" y="1260"/>
                </a:cubicBezTo>
                <a:close/>
                <a:moveTo>
                  <a:pt x="10643" y="1156"/>
                </a:moveTo>
                <a:lnTo>
                  <a:pt x="10643" y="1156"/>
                </a:lnTo>
                <a:cubicBezTo>
                  <a:pt x="10724" y="1142"/>
                  <a:pt x="10802" y="1196"/>
                  <a:pt x="10817" y="1278"/>
                </a:cubicBezTo>
                <a:cubicBezTo>
                  <a:pt x="10831" y="1359"/>
                  <a:pt x="10777" y="1437"/>
                  <a:pt x="10695" y="1451"/>
                </a:cubicBezTo>
                <a:lnTo>
                  <a:pt x="10695" y="1452"/>
                </a:lnTo>
                <a:cubicBezTo>
                  <a:pt x="10613" y="1466"/>
                  <a:pt x="10536" y="1412"/>
                  <a:pt x="10521" y="1330"/>
                </a:cubicBezTo>
                <a:cubicBezTo>
                  <a:pt x="10507" y="1248"/>
                  <a:pt x="10561" y="1171"/>
                  <a:pt x="10643" y="1156"/>
                </a:cubicBezTo>
                <a:close/>
                <a:moveTo>
                  <a:pt x="11234" y="1052"/>
                </a:moveTo>
                <a:lnTo>
                  <a:pt x="11234" y="1052"/>
                </a:lnTo>
                <a:cubicBezTo>
                  <a:pt x="11316" y="1038"/>
                  <a:pt x="11394" y="1092"/>
                  <a:pt x="11408" y="1174"/>
                </a:cubicBezTo>
                <a:cubicBezTo>
                  <a:pt x="11422" y="1255"/>
                  <a:pt x="11368" y="1333"/>
                  <a:pt x="11286" y="1348"/>
                </a:cubicBezTo>
                <a:lnTo>
                  <a:pt x="11286" y="1348"/>
                </a:lnTo>
                <a:cubicBezTo>
                  <a:pt x="11205" y="1362"/>
                  <a:pt x="11127" y="1308"/>
                  <a:pt x="11112" y="1226"/>
                </a:cubicBezTo>
                <a:cubicBezTo>
                  <a:pt x="11098" y="1145"/>
                  <a:pt x="11152" y="1067"/>
                  <a:pt x="11234" y="1052"/>
                </a:cubicBezTo>
                <a:close/>
                <a:moveTo>
                  <a:pt x="11825" y="949"/>
                </a:moveTo>
                <a:lnTo>
                  <a:pt x="11825" y="949"/>
                </a:lnTo>
                <a:cubicBezTo>
                  <a:pt x="11907" y="934"/>
                  <a:pt x="11985" y="989"/>
                  <a:pt x="11999" y="1070"/>
                </a:cubicBezTo>
                <a:cubicBezTo>
                  <a:pt x="12014" y="1152"/>
                  <a:pt x="11959" y="1229"/>
                  <a:pt x="11878" y="1244"/>
                </a:cubicBezTo>
                <a:lnTo>
                  <a:pt x="11877" y="1244"/>
                </a:lnTo>
                <a:cubicBezTo>
                  <a:pt x="11796" y="1258"/>
                  <a:pt x="11718" y="1204"/>
                  <a:pt x="11704" y="1122"/>
                </a:cubicBezTo>
                <a:cubicBezTo>
                  <a:pt x="11689" y="1041"/>
                  <a:pt x="11744" y="963"/>
                  <a:pt x="11825" y="949"/>
                </a:cubicBezTo>
                <a:close/>
                <a:moveTo>
                  <a:pt x="12416" y="845"/>
                </a:moveTo>
                <a:lnTo>
                  <a:pt x="12417" y="845"/>
                </a:lnTo>
                <a:cubicBezTo>
                  <a:pt x="12498" y="830"/>
                  <a:pt x="12576" y="885"/>
                  <a:pt x="12591" y="966"/>
                </a:cubicBezTo>
                <a:cubicBezTo>
                  <a:pt x="12605" y="1048"/>
                  <a:pt x="12551" y="1126"/>
                  <a:pt x="12469" y="1140"/>
                </a:cubicBezTo>
                <a:lnTo>
                  <a:pt x="12469" y="1140"/>
                </a:lnTo>
                <a:cubicBezTo>
                  <a:pt x="12387" y="1155"/>
                  <a:pt x="12309" y="1100"/>
                  <a:pt x="12295" y="1019"/>
                </a:cubicBezTo>
                <a:cubicBezTo>
                  <a:pt x="12280" y="937"/>
                  <a:pt x="12335" y="859"/>
                  <a:pt x="12416" y="845"/>
                </a:cubicBezTo>
                <a:close/>
                <a:moveTo>
                  <a:pt x="13008" y="741"/>
                </a:moveTo>
                <a:lnTo>
                  <a:pt x="13008" y="741"/>
                </a:lnTo>
                <a:cubicBezTo>
                  <a:pt x="13090" y="727"/>
                  <a:pt x="13167" y="781"/>
                  <a:pt x="13182" y="863"/>
                </a:cubicBezTo>
                <a:cubicBezTo>
                  <a:pt x="13196" y="944"/>
                  <a:pt x="13142" y="1022"/>
                  <a:pt x="13060" y="1036"/>
                </a:cubicBezTo>
                <a:lnTo>
                  <a:pt x="13060" y="1036"/>
                </a:lnTo>
                <a:cubicBezTo>
                  <a:pt x="12978" y="1051"/>
                  <a:pt x="12901" y="997"/>
                  <a:pt x="12886" y="915"/>
                </a:cubicBezTo>
                <a:cubicBezTo>
                  <a:pt x="12872" y="833"/>
                  <a:pt x="12926" y="756"/>
                  <a:pt x="13008" y="741"/>
                </a:cubicBezTo>
                <a:close/>
                <a:moveTo>
                  <a:pt x="13599" y="637"/>
                </a:moveTo>
                <a:lnTo>
                  <a:pt x="13599" y="637"/>
                </a:lnTo>
                <a:cubicBezTo>
                  <a:pt x="13681" y="623"/>
                  <a:pt x="13759" y="677"/>
                  <a:pt x="13773" y="759"/>
                </a:cubicBezTo>
                <a:cubicBezTo>
                  <a:pt x="13788" y="840"/>
                  <a:pt x="13733" y="918"/>
                  <a:pt x="13652" y="933"/>
                </a:cubicBezTo>
                <a:lnTo>
                  <a:pt x="13651" y="933"/>
                </a:lnTo>
                <a:cubicBezTo>
                  <a:pt x="13570" y="947"/>
                  <a:pt x="13492" y="893"/>
                  <a:pt x="13477" y="811"/>
                </a:cubicBezTo>
                <a:cubicBezTo>
                  <a:pt x="13463" y="730"/>
                  <a:pt x="13517" y="652"/>
                  <a:pt x="13599" y="637"/>
                </a:cubicBezTo>
                <a:close/>
                <a:moveTo>
                  <a:pt x="14190" y="534"/>
                </a:moveTo>
                <a:lnTo>
                  <a:pt x="14190" y="534"/>
                </a:lnTo>
                <a:cubicBezTo>
                  <a:pt x="14272" y="519"/>
                  <a:pt x="14350" y="573"/>
                  <a:pt x="14364" y="655"/>
                </a:cubicBezTo>
                <a:cubicBezTo>
                  <a:pt x="14379" y="737"/>
                  <a:pt x="14324" y="814"/>
                  <a:pt x="14243" y="829"/>
                </a:cubicBezTo>
                <a:lnTo>
                  <a:pt x="14243" y="829"/>
                </a:lnTo>
                <a:cubicBezTo>
                  <a:pt x="14161" y="843"/>
                  <a:pt x="14083" y="789"/>
                  <a:pt x="14069" y="707"/>
                </a:cubicBezTo>
                <a:cubicBezTo>
                  <a:pt x="14054" y="626"/>
                  <a:pt x="14109" y="548"/>
                  <a:pt x="14190" y="534"/>
                </a:cubicBezTo>
                <a:close/>
                <a:moveTo>
                  <a:pt x="14781" y="430"/>
                </a:moveTo>
                <a:lnTo>
                  <a:pt x="14782" y="430"/>
                </a:lnTo>
                <a:cubicBezTo>
                  <a:pt x="14863" y="415"/>
                  <a:pt x="14941" y="470"/>
                  <a:pt x="14956" y="551"/>
                </a:cubicBezTo>
                <a:cubicBezTo>
                  <a:pt x="14970" y="633"/>
                  <a:pt x="14916" y="711"/>
                  <a:pt x="14834" y="725"/>
                </a:cubicBezTo>
                <a:lnTo>
                  <a:pt x="14834" y="725"/>
                </a:lnTo>
                <a:cubicBezTo>
                  <a:pt x="14752" y="740"/>
                  <a:pt x="14674" y="685"/>
                  <a:pt x="14660" y="604"/>
                </a:cubicBezTo>
                <a:cubicBezTo>
                  <a:pt x="14645" y="522"/>
                  <a:pt x="14700" y="444"/>
                  <a:pt x="14781" y="430"/>
                </a:cubicBezTo>
                <a:close/>
                <a:moveTo>
                  <a:pt x="15373" y="326"/>
                </a:moveTo>
                <a:lnTo>
                  <a:pt x="15373" y="326"/>
                </a:lnTo>
                <a:cubicBezTo>
                  <a:pt x="15455" y="312"/>
                  <a:pt x="15532" y="366"/>
                  <a:pt x="15547" y="448"/>
                </a:cubicBezTo>
                <a:cubicBezTo>
                  <a:pt x="15561" y="529"/>
                  <a:pt x="15507" y="607"/>
                  <a:pt x="15425" y="621"/>
                </a:cubicBezTo>
                <a:lnTo>
                  <a:pt x="15425" y="621"/>
                </a:lnTo>
                <a:cubicBezTo>
                  <a:pt x="15343" y="636"/>
                  <a:pt x="15266" y="581"/>
                  <a:pt x="15251" y="500"/>
                </a:cubicBezTo>
                <a:cubicBezTo>
                  <a:pt x="15237" y="418"/>
                  <a:pt x="15291" y="341"/>
                  <a:pt x="15373" y="326"/>
                </a:cubicBezTo>
                <a:close/>
                <a:moveTo>
                  <a:pt x="15964" y="222"/>
                </a:moveTo>
                <a:lnTo>
                  <a:pt x="15964" y="222"/>
                </a:lnTo>
                <a:cubicBezTo>
                  <a:pt x="16046" y="208"/>
                  <a:pt x="16124" y="262"/>
                  <a:pt x="16138" y="344"/>
                </a:cubicBezTo>
                <a:cubicBezTo>
                  <a:pt x="16153" y="425"/>
                  <a:pt x="16098" y="503"/>
                  <a:pt x="16017" y="518"/>
                </a:cubicBezTo>
                <a:lnTo>
                  <a:pt x="16016" y="518"/>
                </a:lnTo>
                <a:cubicBezTo>
                  <a:pt x="15935" y="532"/>
                  <a:pt x="15857" y="478"/>
                  <a:pt x="15842" y="396"/>
                </a:cubicBezTo>
                <a:cubicBezTo>
                  <a:pt x="15828" y="315"/>
                  <a:pt x="15882" y="237"/>
                  <a:pt x="15964" y="222"/>
                </a:cubicBezTo>
                <a:close/>
                <a:moveTo>
                  <a:pt x="16555" y="119"/>
                </a:moveTo>
                <a:lnTo>
                  <a:pt x="16556" y="118"/>
                </a:lnTo>
                <a:cubicBezTo>
                  <a:pt x="16637" y="104"/>
                  <a:pt x="16715" y="158"/>
                  <a:pt x="16729" y="240"/>
                </a:cubicBezTo>
                <a:cubicBezTo>
                  <a:pt x="16744" y="322"/>
                  <a:pt x="16689" y="399"/>
                  <a:pt x="16608" y="414"/>
                </a:cubicBezTo>
                <a:lnTo>
                  <a:pt x="16608" y="414"/>
                </a:lnTo>
                <a:cubicBezTo>
                  <a:pt x="16526" y="428"/>
                  <a:pt x="16448" y="374"/>
                  <a:pt x="16434" y="292"/>
                </a:cubicBezTo>
                <a:cubicBezTo>
                  <a:pt x="16419" y="211"/>
                  <a:pt x="16474" y="133"/>
                  <a:pt x="16555" y="119"/>
                </a:cubicBezTo>
                <a:close/>
                <a:moveTo>
                  <a:pt x="17147" y="15"/>
                </a:moveTo>
                <a:lnTo>
                  <a:pt x="17147" y="15"/>
                </a:lnTo>
                <a:cubicBezTo>
                  <a:pt x="17228" y="0"/>
                  <a:pt x="17306" y="55"/>
                  <a:pt x="17321" y="136"/>
                </a:cubicBezTo>
                <a:cubicBezTo>
                  <a:pt x="17335" y="218"/>
                  <a:pt x="17281" y="296"/>
                  <a:pt x="17199" y="310"/>
                </a:cubicBezTo>
                <a:lnTo>
                  <a:pt x="17199" y="310"/>
                </a:lnTo>
                <a:cubicBezTo>
                  <a:pt x="17117" y="325"/>
                  <a:pt x="17039" y="270"/>
                  <a:pt x="17025" y="189"/>
                </a:cubicBezTo>
                <a:cubicBezTo>
                  <a:pt x="17011" y="107"/>
                  <a:pt x="17065" y="29"/>
                  <a:pt x="17147" y="15"/>
                </a:cubicBez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 flipH="1">
            <a:off x="6886575" y="446087"/>
            <a:ext cx="1109662" cy="987425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H="1" flipV="1">
            <a:off x="5176838" y="1946275"/>
            <a:ext cx="1111250" cy="596900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>
            <a:off x="7874000" y="2543175"/>
            <a:ext cx="0" cy="1585913"/>
          </a:xfrm>
          <a:prstGeom prst="line">
            <a:avLst/>
          </a:prstGeom>
          <a:noFill/>
          <a:ln w="24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" name="Freeform 39"/>
          <p:cNvSpPr>
            <a:spLocks noEditPoints="1"/>
          </p:cNvSpPr>
          <p:nvPr/>
        </p:nvSpPr>
        <p:spPr bwMode="auto">
          <a:xfrm>
            <a:off x="7856537" y="1593850"/>
            <a:ext cx="1125537" cy="2543176"/>
          </a:xfrm>
          <a:custGeom>
            <a:avLst/>
            <a:gdLst>
              <a:gd name="T0" fmla="*/ 138 w 4435"/>
              <a:gd name="T1" fmla="*/ 10036 h 10036"/>
              <a:gd name="T2" fmla="*/ 257 w 4435"/>
              <a:gd name="T3" fmla="*/ 9760 h 10036"/>
              <a:gd name="T4" fmla="*/ 237 w 4435"/>
              <a:gd name="T5" fmla="*/ 9426 h 10036"/>
              <a:gd name="T6" fmla="*/ 237 w 4435"/>
              <a:gd name="T7" fmla="*/ 9426 h 10036"/>
              <a:gd name="T8" fmla="*/ 495 w 4435"/>
              <a:gd name="T9" fmla="*/ 9209 h 10036"/>
              <a:gd name="T10" fmla="*/ 574 w 4435"/>
              <a:gd name="T11" fmla="*/ 8835 h 10036"/>
              <a:gd name="T12" fmla="*/ 594 w 4435"/>
              <a:gd name="T13" fmla="*/ 8599 h 10036"/>
              <a:gd name="T14" fmla="*/ 634 w 4435"/>
              <a:gd name="T15" fmla="*/ 8698 h 10036"/>
              <a:gd name="T16" fmla="*/ 851 w 4435"/>
              <a:gd name="T17" fmla="*/ 8382 h 10036"/>
              <a:gd name="T18" fmla="*/ 832 w 4435"/>
              <a:gd name="T19" fmla="*/ 8048 h 10036"/>
              <a:gd name="T20" fmla="*/ 832 w 4435"/>
              <a:gd name="T21" fmla="*/ 8048 h 10036"/>
              <a:gd name="T22" fmla="*/ 1089 w 4435"/>
              <a:gd name="T23" fmla="*/ 7831 h 10036"/>
              <a:gd name="T24" fmla="*/ 1168 w 4435"/>
              <a:gd name="T25" fmla="*/ 7457 h 10036"/>
              <a:gd name="T26" fmla="*/ 1189 w 4435"/>
              <a:gd name="T27" fmla="*/ 7221 h 10036"/>
              <a:gd name="T28" fmla="*/ 1229 w 4435"/>
              <a:gd name="T29" fmla="*/ 7320 h 10036"/>
              <a:gd name="T30" fmla="*/ 1446 w 4435"/>
              <a:gd name="T31" fmla="*/ 7004 h 10036"/>
              <a:gd name="T32" fmla="*/ 1427 w 4435"/>
              <a:gd name="T33" fmla="*/ 6670 h 10036"/>
              <a:gd name="T34" fmla="*/ 1427 w 4435"/>
              <a:gd name="T35" fmla="*/ 6670 h 10036"/>
              <a:gd name="T36" fmla="*/ 1684 w 4435"/>
              <a:gd name="T37" fmla="*/ 6453 h 10036"/>
              <a:gd name="T38" fmla="*/ 1763 w 4435"/>
              <a:gd name="T39" fmla="*/ 6079 h 10036"/>
              <a:gd name="T40" fmla="*/ 1783 w 4435"/>
              <a:gd name="T41" fmla="*/ 5843 h 10036"/>
              <a:gd name="T42" fmla="*/ 1823 w 4435"/>
              <a:gd name="T43" fmla="*/ 5942 h 10036"/>
              <a:gd name="T44" fmla="*/ 2041 w 4435"/>
              <a:gd name="T45" fmla="*/ 5626 h 10036"/>
              <a:gd name="T46" fmla="*/ 2021 w 4435"/>
              <a:gd name="T47" fmla="*/ 5292 h 10036"/>
              <a:gd name="T48" fmla="*/ 2021 w 4435"/>
              <a:gd name="T49" fmla="*/ 5292 h 10036"/>
              <a:gd name="T50" fmla="*/ 2278 w 4435"/>
              <a:gd name="T51" fmla="*/ 5075 h 10036"/>
              <a:gd name="T52" fmla="*/ 2357 w 4435"/>
              <a:gd name="T53" fmla="*/ 4701 h 10036"/>
              <a:gd name="T54" fmla="*/ 2378 w 4435"/>
              <a:gd name="T55" fmla="*/ 4465 h 10036"/>
              <a:gd name="T56" fmla="*/ 2418 w 4435"/>
              <a:gd name="T57" fmla="*/ 4564 h 10036"/>
              <a:gd name="T58" fmla="*/ 2635 w 4435"/>
              <a:gd name="T59" fmla="*/ 4248 h 10036"/>
              <a:gd name="T60" fmla="*/ 2616 w 4435"/>
              <a:gd name="T61" fmla="*/ 3914 h 10036"/>
              <a:gd name="T62" fmla="*/ 2616 w 4435"/>
              <a:gd name="T63" fmla="*/ 3914 h 10036"/>
              <a:gd name="T64" fmla="*/ 2873 w 4435"/>
              <a:gd name="T65" fmla="*/ 3697 h 10036"/>
              <a:gd name="T66" fmla="*/ 2952 w 4435"/>
              <a:gd name="T67" fmla="*/ 3323 h 10036"/>
              <a:gd name="T68" fmla="*/ 2973 w 4435"/>
              <a:gd name="T69" fmla="*/ 3088 h 10036"/>
              <a:gd name="T70" fmla="*/ 3013 w 4435"/>
              <a:gd name="T71" fmla="*/ 3186 h 10036"/>
              <a:gd name="T72" fmla="*/ 3230 w 4435"/>
              <a:gd name="T73" fmla="*/ 2870 h 10036"/>
              <a:gd name="T74" fmla="*/ 3211 w 4435"/>
              <a:gd name="T75" fmla="*/ 2536 h 10036"/>
              <a:gd name="T76" fmla="*/ 3211 w 4435"/>
              <a:gd name="T77" fmla="*/ 2536 h 10036"/>
              <a:gd name="T78" fmla="*/ 3468 w 4435"/>
              <a:gd name="T79" fmla="*/ 2319 h 10036"/>
              <a:gd name="T80" fmla="*/ 3547 w 4435"/>
              <a:gd name="T81" fmla="*/ 1945 h 10036"/>
              <a:gd name="T82" fmla="*/ 3567 w 4435"/>
              <a:gd name="T83" fmla="*/ 1710 h 10036"/>
              <a:gd name="T84" fmla="*/ 3607 w 4435"/>
              <a:gd name="T85" fmla="*/ 1808 h 10036"/>
              <a:gd name="T86" fmla="*/ 3824 w 4435"/>
              <a:gd name="T87" fmla="*/ 1492 h 10036"/>
              <a:gd name="T88" fmla="*/ 3805 w 4435"/>
              <a:gd name="T89" fmla="*/ 1158 h 10036"/>
              <a:gd name="T90" fmla="*/ 3805 w 4435"/>
              <a:gd name="T91" fmla="*/ 1158 h 10036"/>
              <a:gd name="T92" fmla="*/ 4062 w 4435"/>
              <a:gd name="T93" fmla="*/ 941 h 10036"/>
              <a:gd name="T94" fmla="*/ 4141 w 4435"/>
              <a:gd name="T95" fmla="*/ 567 h 10036"/>
              <a:gd name="T96" fmla="*/ 4162 w 4435"/>
              <a:gd name="T97" fmla="*/ 332 h 10036"/>
              <a:gd name="T98" fmla="*/ 4202 w 4435"/>
              <a:gd name="T99" fmla="*/ 430 h 10036"/>
              <a:gd name="T100" fmla="*/ 4419 w 4435"/>
              <a:gd name="T101" fmla="*/ 114 h 1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35" h="10036">
                <a:moveTo>
                  <a:pt x="0" y="9977"/>
                </a:moveTo>
                <a:lnTo>
                  <a:pt x="0" y="9977"/>
                </a:lnTo>
                <a:cubicBezTo>
                  <a:pt x="16" y="9939"/>
                  <a:pt x="60" y="9921"/>
                  <a:pt x="98" y="9937"/>
                </a:cubicBezTo>
                <a:cubicBezTo>
                  <a:pt x="136" y="9953"/>
                  <a:pt x="154" y="9997"/>
                  <a:pt x="138" y="10035"/>
                </a:cubicBezTo>
                <a:lnTo>
                  <a:pt x="138" y="10036"/>
                </a:lnTo>
                <a:lnTo>
                  <a:pt x="0" y="9977"/>
                </a:lnTo>
                <a:close/>
                <a:moveTo>
                  <a:pt x="118" y="9702"/>
                </a:moveTo>
                <a:lnTo>
                  <a:pt x="119" y="9701"/>
                </a:lnTo>
                <a:cubicBezTo>
                  <a:pt x="135" y="9663"/>
                  <a:pt x="179" y="9645"/>
                  <a:pt x="217" y="9662"/>
                </a:cubicBezTo>
                <a:cubicBezTo>
                  <a:pt x="255" y="9678"/>
                  <a:pt x="273" y="9722"/>
                  <a:pt x="257" y="9760"/>
                </a:cubicBezTo>
                <a:lnTo>
                  <a:pt x="257" y="9760"/>
                </a:lnTo>
                <a:cubicBezTo>
                  <a:pt x="241" y="9798"/>
                  <a:pt x="197" y="9816"/>
                  <a:pt x="158" y="9800"/>
                </a:cubicBezTo>
                <a:cubicBezTo>
                  <a:pt x="120" y="9784"/>
                  <a:pt x="102" y="9740"/>
                  <a:pt x="118" y="9702"/>
                </a:cubicBezTo>
                <a:close/>
                <a:moveTo>
                  <a:pt x="237" y="9426"/>
                </a:moveTo>
                <a:lnTo>
                  <a:pt x="237" y="9426"/>
                </a:lnTo>
                <a:cubicBezTo>
                  <a:pt x="254" y="9388"/>
                  <a:pt x="298" y="9370"/>
                  <a:pt x="336" y="9386"/>
                </a:cubicBezTo>
                <a:cubicBezTo>
                  <a:pt x="374" y="9402"/>
                  <a:pt x="392" y="9446"/>
                  <a:pt x="376" y="9484"/>
                </a:cubicBezTo>
                <a:lnTo>
                  <a:pt x="376" y="9484"/>
                </a:lnTo>
                <a:cubicBezTo>
                  <a:pt x="359" y="9523"/>
                  <a:pt x="315" y="9540"/>
                  <a:pt x="277" y="9524"/>
                </a:cubicBezTo>
                <a:cubicBezTo>
                  <a:pt x="239" y="9508"/>
                  <a:pt x="221" y="9464"/>
                  <a:pt x="237" y="9426"/>
                </a:cubicBezTo>
                <a:close/>
                <a:moveTo>
                  <a:pt x="356" y="9150"/>
                </a:moveTo>
                <a:lnTo>
                  <a:pt x="356" y="9150"/>
                </a:lnTo>
                <a:cubicBezTo>
                  <a:pt x="373" y="9112"/>
                  <a:pt x="417" y="9094"/>
                  <a:pt x="455" y="9110"/>
                </a:cubicBezTo>
                <a:cubicBezTo>
                  <a:pt x="493" y="9126"/>
                  <a:pt x="511" y="9170"/>
                  <a:pt x="495" y="9209"/>
                </a:cubicBezTo>
                <a:lnTo>
                  <a:pt x="495" y="9209"/>
                </a:lnTo>
                <a:cubicBezTo>
                  <a:pt x="478" y="9247"/>
                  <a:pt x="434" y="9265"/>
                  <a:pt x="396" y="9249"/>
                </a:cubicBezTo>
                <a:cubicBezTo>
                  <a:pt x="358" y="9233"/>
                  <a:pt x="340" y="9189"/>
                  <a:pt x="356" y="9150"/>
                </a:cubicBezTo>
                <a:close/>
                <a:moveTo>
                  <a:pt x="475" y="8875"/>
                </a:moveTo>
                <a:lnTo>
                  <a:pt x="475" y="8875"/>
                </a:lnTo>
                <a:cubicBezTo>
                  <a:pt x="491" y="8837"/>
                  <a:pt x="535" y="8819"/>
                  <a:pt x="574" y="8835"/>
                </a:cubicBezTo>
                <a:cubicBezTo>
                  <a:pt x="612" y="8851"/>
                  <a:pt x="630" y="8895"/>
                  <a:pt x="613" y="8933"/>
                </a:cubicBezTo>
                <a:lnTo>
                  <a:pt x="613" y="8933"/>
                </a:lnTo>
                <a:cubicBezTo>
                  <a:pt x="597" y="8971"/>
                  <a:pt x="553" y="8989"/>
                  <a:pt x="515" y="8973"/>
                </a:cubicBezTo>
                <a:cubicBezTo>
                  <a:pt x="477" y="8957"/>
                  <a:pt x="459" y="8913"/>
                  <a:pt x="475" y="8875"/>
                </a:cubicBezTo>
                <a:close/>
                <a:moveTo>
                  <a:pt x="594" y="8599"/>
                </a:moveTo>
                <a:lnTo>
                  <a:pt x="594" y="8599"/>
                </a:lnTo>
                <a:cubicBezTo>
                  <a:pt x="610" y="8561"/>
                  <a:pt x="654" y="8543"/>
                  <a:pt x="693" y="8559"/>
                </a:cubicBezTo>
                <a:cubicBezTo>
                  <a:pt x="731" y="8575"/>
                  <a:pt x="749" y="8619"/>
                  <a:pt x="732" y="8657"/>
                </a:cubicBezTo>
                <a:lnTo>
                  <a:pt x="732" y="8658"/>
                </a:lnTo>
                <a:cubicBezTo>
                  <a:pt x="716" y="8696"/>
                  <a:pt x="672" y="8714"/>
                  <a:pt x="634" y="8698"/>
                </a:cubicBezTo>
                <a:cubicBezTo>
                  <a:pt x="596" y="8681"/>
                  <a:pt x="578" y="8637"/>
                  <a:pt x="594" y="8599"/>
                </a:cubicBezTo>
                <a:close/>
                <a:moveTo>
                  <a:pt x="713" y="8324"/>
                </a:moveTo>
                <a:lnTo>
                  <a:pt x="713" y="8324"/>
                </a:lnTo>
                <a:cubicBezTo>
                  <a:pt x="729" y="8285"/>
                  <a:pt x="773" y="8267"/>
                  <a:pt x="811" y="8284"/>
                </a:cubicBezTo>
                <a:cubicBezTo>
                  <a:pt x="850" y="8300"/>
                  <a:pt x="867" y="8344"/>
                  <a:pt x="851" y="8382"/>
                </a:cubicBezTo>
                <a:lnTo>
                  <a:pt x="851" y="8382"/>
                </a:lnTo>
                <a:cubicBezTo>
                  <a:pt x="835" y="8420"/>
                  <a:pt x="791" y="8438"/>
                  <a:pt x="753" y="8422"/>
                </a:cubicBezTo>
                <a:cubicBezTo>
                  <a:pt x="715" y="8406"/>
                  <a:pt x="697" y="8362"/>
                  <a:pt x="713" y="8324"/>
                </a:cubicBezTo>
                <a:close/>
                <a:moveTo>
                  <a:pt x="832" y="8048"/>
                </a:moveTo>
                <a:lnTo>
                  <a:pt x="832" y="8048"/>
                </a:lnTo>
                <a:cubicBezTo>
                  <a:pt x="848" y="8010"/>
                  <a:pt x="892" y="7992"/>
                  <a:pt x="930" y="8008"/>
                </a:cubicBezTo>
                <a:cubicBezTo>
                  <a:pt x="969" y="8024"/>
                  <a:pt x="986" y="8068"/>
                  <a:pt x="970" y="8106"/>
                </a:cubicBezTo>
                <a:lnTo>
                  <a:pt x="970" y="8106"/>
                </a:lnTo>
                <a:cubicBezTo>
                  <a:pt x="954" y="8145"/>
                  <a:pt x="910" y="8162"/>
                  <a:pt x="872" y="8146"/>
                </a:cubicBezTo>
                <a:cubicBezTo>
                  <a:pt x="834" y="8130"/>
                  <a:pt x="816" y="8086"/>
                  <a:pt x="832" y="8048"/>
                </a:cubicBezTo>
                <a:close/>
                <a:moveTo>
                  <a:pt x="951" y="7772"/>
                </a:moveTo>
                <a:lnTo>
                  <a:pt x="951" y="7772"/>
                </a:lnTo>
                <a:cubicBezTo>
                  <a:pt x="967" y="7734"/>
                  <a:pt x="1011" y="7716"/>
                  <a:pt x="1049" y="7732"/>
                </a:cubicBezTo>
                <a:cubicBezTo>
                  <a:pt x="1087" y="7749"/>
                  <a:pt x="1105" y="7793"/>
                  <a:pt x="1089" y="7831"/>
                </a:cubicBezTo>
                <a:lnTo>
                  <a:pt x="1089" y="7831"/>
                </a:lnTo>
                <a:cubicBezTo>
                  <a:pt x="1073" y="7869"/>
                  <a:pt x="1029" y="7887"/>
                  <a:pt x="991" y="7871"/>
                </a:cubicBezTo>
                <a:cubicBezTo>
                  <a:pt x="953" y="7855"/>
                  <a:pt x="935" y="7811"/>
                  <a:pt x="951" y="7772"/>
                </a:cubicBezTo>
                <a:close/>
                <a:moveTo>
                  <a:pt x="1070" y="7497"/>
                </a:moveTo>
                <a:lnTo>
                  <a:pt x="1070" y="7497"/>
                </a:lnTo>
                <a:cubicBezTo>
                  <a:pt x="1086" y="7459"/>
                  <a:pt x="1130" y="7441"/>
                  <a:pt x="1168" y="7457"/>
                </a:cubicBezTo>
                <a:cubicBezTo>
                  <a:pt x="1206" y="7473"/>
                  <a:pt x="1224" y="7517"/>
                  <a:pt x="1208" y="7555"/>
                </a:cubicBezTo>
                <a:lnTo>
                  <a:pt x="1208" y="7555"/>
                </a:lnTo>
                <a:cubicBezTo>
                  <a:pt x="1192" y="7593"/>
                  <a:pt x="1148" y="7611"/>
                  <a:pt x="1110" y="7595"/>
                </a:cubicBezTo>
                <a:cubicBezTo>
                  <a:pt x="1072" y="7579"/>
                  <a:pt x="1054" y="7535"/>
                  <a:pt x="1070" y="7497"/>
                </a:cubicBezTo>
                <a:close/>
                <a:moveTo>
                  <a:pt x="1189" y="7221"/>
                </a:moveTo>
                <a:lnTo>
                  <a:pt x="1189" y="7221"/>
                </a:lnTo>
                <a:cubicBezTo>
                  <a:pt x="1205" y="7183"/>
                  <a:pt x="1249" y="7165"/>
                  <a:pt x="1287" y="7181"/>
                </a:cubicBezTo>
                <a:cubicBezTo>
                  <a:pt x="1325" y="7197"/>
                  <a:pt x="1343" y="7241"/>
                  <a:pt x="1327" y="7280"/>
                </a:cubicBezTo>
                <a:lnTo>
                  <a:pt x="1327" y="7280"/>
                </a:lnTo>
                <a:cubicBezTo>
                  <a:pt x="1311" y="7318"/>
                  <a:pt x="1267" y="7336"/>
                  <a:pt x="1229" y="7320"/>
                </a:cubicBezTo>
                <a:cubicBezTo>
                  <a:pt x="1191" y="7303"/>
                  <a:pt x="1173" y="7259"/>
                  <a:pt x="1189" y="7221"/>
                </a:cubicBezTo>
                <a:close/>
                <a:moveTo>
                  <a:pt x="1308" y="6946"/>
                </a:moveTo>
                <a:lnTo>
                  <a:pt x="1308" y="6946"/>
                </a:lnTo>
                <a:cubicBezTo>
                  <a:pt x="1324" y="6907"/>
                  <a:pt x="1368" y="6890"/>
                  <a:pt x="1406" y="6906"/>
                </a:cubicBezTo>
                <a:cubicBezTo>
                  <a:pt x="1444" y="6922"/>
                  <a:pt x="1462" y="6966"/>
                  <a:pt x="1446" y="7004"/>
                </a:cubicBezTo>
                <a:lnTo>
                  <a:pt x="1446" y="7004"/>
                </a:lnTo>
                <a:cubicBezTo>
                  <a:pt x="1430" y="7042"/>
                  <a:pt x="1386" y="7060"/>
                  <a:pt x="1348" y="7044"/>
                </a:cubicBezTo>
                <a:cubicBezTo>
                  <a:pt x="1309" y="7028"/>
                  <a:pt x="1292" y="6984"/>
                  <a:pt x="1308" y="6946"/>
                </a:cubicBezTo>
                <a:close/>
                <a:moveTo>
                  <a:pt x="1427" y="6670"/>
                </a:moveTo>
                <a:lnTo>
                  <a:pt x="1427" y="6670"/>
                </a:lnTo>
                <a:cubicBezTo>
                  <a:pt x="1443" y="6632"/>
                  <a:pt x="1487" y="6614"/>
                  <a:pt x="1525" y="6630"/>
                </a:cubicBezTo>
                <a:cubicBezTo>
                  <a:pt x="1563" y="6646"/>
                  <a:pt x="1581" y="6690"/>
                  <a:pt x="1565" y="6728"/>
                </a:cubicBezTo>
                <a:lnTo>
                  <a:pt x="1565" y="6729"/>
                </a:lnTo>
                <a:cubicBezTo>
                  <a:pt x="1549" y="6767"/>
                  <a:pt x="1505" y="6785"/>
                  <a:pt x="1467" y="6768"/>
                </a:cubicBezTo>
                <a:cubicBezTo>
                  <a:pt x="1428" y="6752"/>
                  <a:pt x="1411" y="6708"/>
                  <a:pt x="1427" y="6670"/>
                </a:cubicBezTo>
                <a:close/>
                <a:moveTo>
                  <a:pt x="1546" y="6395"/>
                </a:moveTo>
                <a:lnTo>
                  <a:pt x="1546" y="6394"/>
                </a:lnTo>
                <a:cubicBezTo>
                  <a:pt x="1562" y="6356"/>
                  <a:pt x="1606" y="6338"/>
                  <a:pt x="1644" y="6355"/>
                </a:cubicBezTo>
                <a:cubicBezTo>
                  <a:pt x="1682" y="6371"/>
                  <a:pt x="1700" y="6415"/>
                  <a:pt x="1684" y="6453"/>
                </a:cubicBezTo>
                <a:lnTo>
                  <a:pt x="1684" y="6453"/>
                </a:lnTo>
                <a:cubicBezTo>
                  <a:pt x="1668" y="6491"/>
                  <a:pt x="1624" y="6509"/>
                  <a:pt x="1585" y="6493"/>
                </a:cubicBezTo>
                <a:cubicBezTo>
                  <a:pt x="1547" y="6477"/>
                  <a:pt x="1529" y="6433"/>
                  <a:pt x="1546" y="6395"/>
                </a:cubicBezTo>
                <a:close/>
                <a:moveTo>
                  <a:pt x="1664" y="6119"/>
                </a:moveTo>
                <a:lnTo>
                  <a:pt x="1665" y="6119"/>
                </a:lnTo>
                <a:cubicBezTo>
                  <a:pt x="1681" y="6081"/>
                  <a:pt x="1725" y="6063"/>
                  <a:pt x="1763" y="6079"/>
                </a:cubicBezTo>
                <a:cubicBezTo>
                  <a:pt x="1801" y="6095"/>
                  <a:pt x="1819" y="6139"/>
                  <a:pt x="1803" y="6177"/>
                </a:cubicBezTo>
                <a:lnTo>
                  <a:pt x="1803" y="6177"/>
                </a:lnTo>
                <a:cubicBezTo>
                  <a:pt x="1787" y="6215"/>
                  <a:pt x="1743" y="6233"/>
                  <a:pt x="1704" y="6217"/>
                </a:cubicBezTo>
                <a:cubicBezTo>
                  <a:pt x="1666" y="6201"/>
                  <a:pt x="1648" y="6157"/>
                  <a:pt x="1664" y="6119"/>
                </a:cubicBezTo>
                <a:close/>
                <a:moveTo>
                  <a:pt x="1783" y="5843"/>
                </a:moveTo>
                <a:lnTo>
                  <a:pt x="1783" y="5843"/>
                </a:lnTo>
                <a:cubicBezTo>
                  <a:pt x="1800" y="5805"/>
                  <a:pt x="1844" y="5787"/>
                  <a:pt x="1882" y="5803"/>
                </a:cubicBezTo>
                <a:cubicBezTo>
                  <a:pt x="1920" y="5819"/>
                  <a:pt x="1938" y="5863"/>
                  <a:pt x="1922" y="5902"/>
                </a:cubicBezTo>
                <a:lnTo>
                  <a:pt x="1922" y="5902"/>
                </a:lnTo>
                <a:cubicBezTo>
                  <a:pt x="1905" y="5940"/>
                  <a:pt x="1861" y="5958"/>
                  <a:pt x="1823" y="5942"/>
                </a:cubicBezTo>
                <a:cubicBezTo>
                  <a:pt x="1785" y="5926"/>
                  <a:pt x="1767" y="5882"/>
                  <a:pt x="1783" y="5843"/>
                </a:cubicBezTo>
                <a:close/>
                <a:moveTo>
                  <a:pt x="1902" y="5568"/>
                </a:moveTo>
                <a:lnTo>
                  <a:pt x="1902" y="5568"/>
                </a:lnTo>
                <a:cubicBezTo>
                  <a:pt x="1919" y="5529"/>
                  <a:pt x="1963" y="5512"/>
                  <a:pt x="2001" y="5528"/>
                </a:cubicBezTo>
                <a:cubicBezTo>
                  <a:pt x="2039" y="5544"/>
                  <a:pt x="2057" y="5588"/>
                  <a:pt x="2041" y="5626"/>
                </a:cubicBezTo>
                <a:lnTo>
                  <a:pt x="2041" y="5626"/>
                </a:lnTo>
                <a:cubicBezTo>
                  <a:pt x="2024" y="5664"/>
                  <a:pt x="1980" y="5682"/>
                  <a:pt x="1942" y="5666"/>
                </a:cubicBezTo>
                <a:cubicBezTo>
                  <a:pt x="1904" y="5650"/>
                  <a:pt x="1886" y="5606"/>
                  <a:pt x="1902" y="5568"/>
                </a:cubicBezTo>
                <a:close/>
                <a:moveTo>
                  <a:pt x="2021" y="5292"/>
                </a:moveTo>
                <a:lnTo>
                  <a:pt x="2021" y="5292"/>
                </a:lnTo>
                <a:cubicBezTo>
                  <a:pt x="2037" y="5254"/>
                  <a:pt x="2081" y="5236"/>
                  <a:pt x="2120" y="5252"/>
                </a:cubicBezTo>
                <a:cubicBezTo>
                  <a:pt x="2158" y="5268"/>
                  <a:pt x="2176" y="5312"/>
                  <a:pt x="2160" y="5350"/>
                </a:cubicBezTo>
                <a:lnTo>
                  <a:pt x="2159" y="5351"/>
                </a:lnTo>
                <a:cubicBezTo>
                  <a:pt x="2143" y="5389"/>
                  <a:pt x="2099" y="5407"/>
                  <a:pt x="2061" y="5390"/>
                </a:cubicBezTo>
                <a:cubicBezTo>
                  <a:pt x="2023" y="5374"/>
                  <a:pt x="2005" y="5330"/>
                  <a:pt x="2021" y="5292"/>
                </a:cubicBezTo>
                <a:close/>
                <a:moveTo>
                  <a:pt x="2140" y="5017"/>
                </a:moveTo>
                <a:lnTo>
                  <a:pt x="2140" y="5016"/>
                </a:lnTo>
                <a:cubicBezTo>
                  <a:pt x="2156" y="4978"/>
                  <a:pt x="2200" y="4960"/>
                  <a:pt x="2239" y="4977"/>
                </a:cubicBezTo>
                <a:cubicBezTo>
                  <a:pt x="2277" y="4993"/>
                  <a:pt x="2295" y="5037"/>
                  <a:pt x="2278" y="5075"/>
                </a:cubicBezTo>
                <a:lnTo>
                  <a:pt x="2278" y="5075"/>
                </a:lnTo>
                <a:cubicBezTo>
                  <a:pt x="2262" y="5113"/>
                  <a:pt x="2218" y="5131"/>
                  <a:pt x="2180" y="5115"/>
                </a:cubicBezTo>
                <a:cubicBezTo>
                  <a:pt x="2142" y="5099"/>
                  <a:pt x="2124" y="5055"/>
                  <a:pt x="2140" y="5017"/>
                </a:cubicBezTo>
                <a:close/>
                <a:moveTo>
                  <a:pt x="2259" y="4741"/>
                </a:moveTo>
                <a:lnTo>
                  <a:pt x="2259" y="4741"/>
                </a:lnTo>
                <a:cubicBezTo>
                  <a:pt x="2275" y="4703"/>
                  <a:pt x="2319" y="4685"/>
                  <a:pt x="2357" y="4701"/>
                </a:cubicBezTo>
                <a:cubicBezTo>
                  <a:pt x="2396" y="4717"/>
                  <a:pt x="2413" y="4761"/>
                  <a:pt x="2397" y="4799"/>
                </a:cubicBezTo>
                <a:lnTo>
                  <a:pt x="2397" y="4799"/>
                </a:lnTo>
                <a:cubicBezTo>
                  <a:pt x="2381" y="4838"/>
                  <a:pt x="2337" y="4855"/>
                  <a:pt x="2299" y="4839"/>
                </a:cubicBezTo>
                <a:cubicBezTo>
                  <a:pt x="2261" y="4823"/>
                  <a:pt x="2243" y="4779"/>
                  <a:pt x="2259" y="4741"/>
                </a:cubicBezTo>
                <a:close/>
                <a:moveTo>
                  <a:pt x="2378" y="4465"/>
                </a:moveTo>
                <a:lnTo>
                  <a:pt x="2378" y="4465"/>
                </a:lnTo>
                <a:cubicBezTo>
                  <a:pt x="2394" y="4427"/>
                  <a:pt x="2438" y="4409"/>
                  <a:pt x="2476" y="4425"/>
                </a:cubicBezTo>
                <a:cubicBezTo>
                  <a:pt x="2515" y="4442"/>
                  <a:pt x="2532" y="4486"/>
                  <a:pt x="2516" y="4524"/>
                </a:cubicBezTo>
                <a:lnTo>
                  <a:pt x="2516" y="4524"/>
                </a:lnTo>
                <a:cubicBezTo>
                  <a:pt x="2500" y="4562"/>
                  <a:pt x="2456" y="4580"/>
                  <a:pt x="2418" y="4564"/>
                </a:cubicBezTo>
                <a:cubicBezTo>
                  <a:pt x="2380" y="4548"/>
                  <a:pt x="2362" y="4504"/>
                  <a:pt x="2378" y="4465"/>
                </a:cubicBezTo>
                <a:close/>
                <a:moveTo>
                  <a:pt x="2497" y="4190"/>
                </a:moveTo>
                <a:lnTo>
                  <a:pt x="2497" y="4190"/>
                </a:lnTo>
                <a:cubicBezTo>
                  <a:pt x="2513" y="4152"/>
                  <a:pt x="2557" y="4134"/>
                  <a:pt x="2595" y="4150"/>
                </a:cubicBezTo>
                <a:cubicBezTo>
                  <a:pt x="2633" y="4166"/>
                  <a:pt x="2651" y="4210"/>
                  <a:pt x="2635" y="4248"/>
                </a:cubicBezTo>
                <a:lnTo>
                  <a:pt x="2635" y="4248"/>
                </a:lnTo>
                <a:cubicBezTo>
                  <a:pt x="2619" y="4286"/>
                  <a:pt x="2575" y="4304"/>
                  <a:pt x="2537" y="4288"/>
                </a:cubicBezTo>
                <a:cubicBezTo>
                  <a:pt x="2499" y="4272"/>
                  <a:pt x="2481" y="4228"/>
                  <a:pt x="2497" y="4190"/>
                </a:cubicBezTo>
                <a:close/>
                <a:moveTo>
                  <a:pt x="2616" y="3914"/>
                </a:moveTo>
                <a:lnTo>
                  <a:pt x="2616" y="3914"/>
                </a:lnTo>
                <a:cubicBezTo>
                  <a:pt x="2632" y="3876"/>
                  <a:pt x="2676" y="3858"/>
                  <a:pt x="2714" y="3874"/>
                </a:cubicBezTo>
                <a:cubicBezTo>
                  <a:pt x="2752" y="3890"/>
                  <a:pt x="2770" y="3934"/>
                  <a:pt x="2754" y="3973"/>
                </a:cubicBezTo>
                <a:lnTo>
                  <a:pt x="2754" y="3973"/>
                </a:lnTo>
                <a:cubicBezTo>
                  <a:pt x="2738" y="4011"/>
                  <a:pt x="2694" y="4029"/>
                  <a:pt x="2656" y="4013"/>
                </a:cubicBezTo>
                <a:cubicBezTo>
                  <a:pt x="2618" y="3996"/>
                  <a:pt x="2600" y="3952"/>
                  <a:pt x="2616" y="3914"/>
                </a:cubicBezTo>
                <a:close/>
                <a:moveTo>
                  <a:pt x="2735" y="3639"/>
                </a:moveTo>
                <a:lnTo>
                  <a:pt x="2735" y="3639"/>
                </a:lnTo>
                <a:cubicBezTo>
                  <a:pt x="2751" y="3600"/>
                  <a:pt x="2795" y="3583"/>
                  <a:pt x="2833" y="3599"/>
                </a:cubicBezTo>
                <a:cubicBezTo>
                  <a:pt x="2871" y="3615"/>
                  <a:pt x="2889" y="3659"/>
                  <a:pt x="2873" y="3697"/>
                </a:cubicBezTo>
                <a:lnTo>
                  <a:pt x="2873" y="3697"/>
                </a:lnTo>
                <a:cubicBezTo>
                  <a:pt x="2857" y="3735"/>
                  <a:pt x="2813" y="3753"/>
                  <a:pt x="2775" y="3737"/>
                </a:cubicBezTo>
                <a:cubicBezTo>
                  <a:pt x="2737" y="3721"/>
                  <a:pt x="2719" y="3677"/>
                  <a:pt x="2735" y="3639"/>
                </a:cubicBezTo>
                <a:close/>
                <a:moveTo>
                  <a:pt x="2854" y="3363"/>
                </a:moveTo>
                <a:lnTo>
                  <a:pt x="2854" y="3363"/>
                </a:lnTo>
                <a:cubicBezTo>
                  <a:pt x="2870" y="3325"/>
                  <a:pt x="2914" y="3307"/>
                  <a:pt x="2952" y="3323"/>
                </a:cubicBezTo>
                <a:cubicBezTo>
                  <a:pt x="2990" y="3339"/>
                  <a:pt x="3008" y="3383"/>
                  <a:pt x="2992" y="3421"/>
                </a:cubicBezTo>
                <a:lnTo>
                  <a:pt x="2992" y="3421"/>
                </a:lnTo>
                <a:cubicBezTo>
                  <a:pt x="2976" y="3460"/>
                  <a:pt x="2932" y="3478"/>
                  <a:pt x="2894" y="3461"/>
                </a:cubicBezTo>
                <a:cubicBezTo>
                  <a:pt x="2855" y="3445"/>
                  <a:pt x="2838" y="3401"/>
                  <a:pt x="2854" y="3363"/>
                </a:cubicBezTo>
                <a:close/>
                <a:moveTo>
                  <a:pt x="2973" y="3088"/>
                </a:moveTo>
                <a:lnTo>
                  <a:pt x="2973" y="3087"/>
                </a:lnTo>
                <a:cubicBezTo>
                  <a:pt x="2989" y="3049"/>
                  <a:pt x="3033" y="3031"/>
                  <a:pt x="3071" y="3047"/>
                </a:cubicBezTo>
                <a:cubicBezTo>
                  <a:pt x="3109" y="3064"/>
                  <a:pt x="3127" y="3108"/>
                  <a:pt x="3111" y="3146"/>
                </a:cubicBezTo>
                <a:lnTo>
                  <a:pt x="3111" y="3146"/>
                </a:lnTo>
                <a:cubicBezTo>
                  <a:pt x="3095" y="3184"/>
                  <a:pt x="3051" y="3202"/>
                  <a:pt x="3013" y="3186"/>
                </a:cubicBezTo>
                <a:cubicBezTo>
                  <a:pt x="2974" y="3170"/>
                  <a:pt x="2957" y="3126"/>
                  <a:pt x="2973" y="3088"/>
                </a:cubicBezTo>
                <a:close/>
                <a:moveTo>
                  <a:pt x="3092" y="2812"/>
                </a:moveTo>
                <a:lnTo>
                  <a:pt x="3092" y="2812"/>
                </a:lnTo>
                <a:cubicBezTo>
                  <a:pt x="3108" y="2774"/>
                  <a:pt x="3152" y="2756"/>
                  <a:pt x="3190" y="2772"/>
                </a:cubicBezTo>
                <a:cubicBezTo>
                  <a:pt x="3228" y="2788"/>
                  <a:pt x="3246" y="2832"/>
                  <a:pt x="3230" y="2870"/>
                </a:cubicBezTo>
                <a:lnTo>
                  <a:pt x="3230" y="2870"/>
                </a:lnTo>
                <a:cubicBezTo>
                  <a:pt x="3214" y="2908"/>
                  <a:pt x="3170" y="2926"/>
                  <a:pt x="3131" y="2910"/>
                </a:cubicBezTo>
                <a:cubicBezTo>
                  <a:pt x="3093" y="2894"/>
                  <a:pt x="3075" y="2850"/>
                  <a:pt x="3092" y="2812"/>
                </a:cubicBezTo>
                <a:close/>
                <a:moveTo>
                  <a:pt x="3211" y="2536"/>
                </a:moveTo>
                <a:lnTo>
                  <a:pt x="3211" y="2536"/>
                </a:lnTo>
                <a:cubicBezTo>
                  <a:pt x="3227" y="2498"/>
                  <a:pt x="3271" y="2480"/>
                  <a:pt x="3309" y="2496"/>
                </a:cubicBezTo>
                <a:cubicBezTo>
                  <a:pt x="3347" y="2512"/>
                  <a:pt x="3365" y="2556"/>
                  <a:pt x="3349" y="2595"/>
                </a:cubicBezTo>
                <a:lnTo>
                  <a:pt x="3349" y="2595"/>
                </a:lnTo>
                <a:cubicBezTo>
                  <a:pt x="3333" y="2633"/>
                  <a:pt x="3289" y="2651"/>
                  <a:pt x="3250" y="2635"/>
                </a:cubicBezTo>
                <a:cubicBezTo>
                  <a:pt x="3212" y="2619"/>
                  <a:pt x="3194" y="2575"/>
                  <a:pt x="3211" y="2536"/>
                </a:cubicBezTo>
                <a:close/>
                <a:moveTo>
                  <a:pt x="3329" y="2261"/>
                </a:moveTo>
                <a:lnTo>
                  <a:pt x="3329" y="2261"/>
                </a:lnTo>
                <a:cubicBezTo>
                  <a:pt x="3346" y="2222"/>
                  <a:pt x="3390" y="2205"/>
                  <a:pt x="3428" y="2221"/>
                </a:cubicBezTo>
                <a:cubicBezTo>
                  <a:pt x="3466" y="2237"/>
                  <a:pt x="3484" y="2281"/>
                  <a:pt x="3468" y="2319"/>
                </a:cubicBezTo>
                <a:lnTo>
                  <a:pt x="3468" y="2319"/>
                </a:lnTo>
                <a:cubicBezTo>
                  <a:pt x="3451" y="2357"/>
                  <a:pt x="3407" y="2375"/>
                  <a:pt x="3369" y="2359"/>
                </a:cubicBezTo>
                <a:cubicBezTo>
                  <a:pt x="3331" y="2343"/>
                  <a:pt x="3313" y="2299"/>
                  <a:pt x="3329" y="2261"/>
                </a:cubicBezTo>
                <a:close/>
                <a:moveTo>
                  <a:pt x="3448" y="1985"/>
                </a:moveTo>
                <a:lnTo>
                  <a:pt x="3448" y="1985"/>
                </a:lnTo>
                <a:cubicBezTo>
                  <a:pt x="3465" y="1947"/>
                  <a:pt x="3509" y="1929"/>
                  <a:pt x="3547" y="1945"/>
                </a:cubicBezTo>
                <a:cubicBezTo>
                  <a:pt x="3585" y="1961"/>
                  <a:pt x="3603" y="2005"/>
                  <a:pt x="3587" y="2043"/>
                </a:cubicBezTo>
                <a:lnTo>
                  <a:pt x="3587" y="2044"/>
                </a:lnTo>
                <a:cubicBezTo>
                  <a:pt x="3570" y="2082"/>
                  <a:pt x="3526" y="2100"/>
                  <a:pt x="3488" y="2083"/>
                </a:cubicBezTo>
                <a:cubicBezTo>
                  <a:pt x="3450" y="2067"/>
                  <a:pt x="3432" y="2023"/>
                  <a:pt x="3448" y="1985"/>
                </a:cubicBezTo>
                <a:close/>
                <a:moveTo>
                  <a:pt x="3567" y="1710"/>
                </a:moveTo>
                <a:lnTo>
                  <a:pt x="3567" y="1709"/>
                </a:lnTo>
                <a:cubicBezTo>
                  <a:pt x="3583" y="1671"/>
                  <a:pt x="3627" y="1653"/>
                  <a:pt x="3666" y="1670"/>
                </a:cubicBezTo>
                <a:cubicBezTo>
                  <a:pt x="3704" y="1686"/>
                  <a:pt x="3722" y="1730"/>
                  <a:pt x="3706" y="1768"/>
                </a:cubicBezTo>
                <a:lnTo>
                  <a:pt x="3705" y="1768"/>
                </a:lnTo>
                <a:cubicBezTo>
                  <a:pt x="3689" y="1806"/>
                  <a:pt x="3645" y="1824"/>
                  <a:pt x="3607" y="1808"/>
                </a:cubicBezTo>
                <a:cubicBezTo>
                  <a:pt x="3569" y="1792"/>
                  <a:pt x="3551" y="1748"/>
                  <a:pt x="3567" y="1710"/>
                </a:cubicBezTo>
                <a:close/>
                <a:moveTo>
                  <a:pt x="3686" y="1434"/>
                </a:moveTo>
                <a:lnTo>
                  <a:pt x="3686" y="1434"/>
                </a:lnTo>
                <a:cubicBezTo>
                  <a:pt x="3702" y="1396"/>
                  <a:pt x="3746" y="1378"/>
                  <a:pt x="3785" y="1394"/>
                </a:cubicBezTo>
                <a:cubicBezTo>
                  <a:pt x="3823" y="1410"/>
                  <a:pt x="3841" y="1454"/>
                  <a:pt x="3824" y="1492"/>
                </a:cubicBezTo>
                <a:lnTo>
                  <a:pt x="3824" y="1492"/>
                </a:lnTo>
                <a:cubicBezTo>
                  <a:pt x="3808" y="1531"/>
                  <a:pt x="3764" y="1548"/>
                  <a:pt x="3726" y="1532"/>
                </a:cubicBezTo>
                <a:cubicBezTo>
                  <a:pt x="3688" y="1516"/>
                  <a:pt x="3670" y="1472"/>
                  <a:pt x="3686" y="1434"/>
                </a:cubicBezTo>
                <a:close/>
                <a:moveTo>
                  <a:pt x="3805" y="1158"/>
                </a:moveTo>
                <a:lnTo>
                  <a:pt x="3805" y="1158"/>
                </a:lnTo>
                <a:cubicBezTo>
                  <a:pt x="3821" y="1120"/>
                  <a:pt x="3865" y="1102"/>
                  <a:pt x="3903" y="1118"/>
                </a:cubicBezTo>
                <a:cubicBezTo>
                  <a:pt x="3942" y="1135"/>
                  <a:pt x="3959" y="1179"/>
                  <a:pt x="3943" y="1217"/>
                </a:cubicBezTo>
                <a:lnTo>
                  <a:pt x="3943" y="1217"/>
                </a:lnTo>
                <a:cubicBezTo>
                  <a:pt x="3927" y="1255"/>
                  <a:pt x="3883" y="1273"/>
                  <a:pt x="3845" y="1257"/>
                </a:cubicBezTo>
                <a:cubicBezTo>
                  <a:pt x="3807" y="1241"/>
                  <a:pt x="3789" y="1197"/>
                  <a:pt x="3805" y="1158"/>
                </a:cubicBezTo>
                <a:close/>
                <a:moveTo>
                  <a:pt x="3924" y="883"/>
                </a:moveTo>
                <a:lnTo>
                  <a:pt x="3924" y="883"/>
                </a:lnTo>
                <a:cubicBezTo>
                  <a:pt x="3940" y="844"/>
                  <a:pt x="3984" y="827"/>
                  <a:pt x="4022" y="843"/>
                </a:cubicBezTo>
                <a:cubicBezTo>
                  <a:pt x="4061" y="859"/>
                  <a:pt x="4078" y="903"/>
                  <a:pt x="4062" y="941"/>
                </a:cubicBezTo>
                <a:lnTo>
                  <a:pt x="4062" y="941"/>
                </a:lnTo>
                <a:cubicBezTo>
                  <a:pt x="4046" y="979"/>
                  <a:pt x="4002" y="997"/>
                  <a:pt x="3964" y="981"/>
                </a:cubicBezTo>
                <a:cubicBezTo>
                  <a:pt x="3926" y="965"/>
                  <a:pt x="3908" y="921"/>
                  <a:pt x="3924" y="883"/>
                </a:cubicBezTo>
                <a:close/>
                <a:moveTo>
                  <a:pt x="4043" y="607"/>
                </a:moveTo>
                <a:lnTo>
                  <a:pt x="4043" y="607"/>
                </a:lnTo>
                <a:cubicBezTo>
                  <a:pt x="4059" y="569"/>
                  <a:pt x="4103" y="551"/>
                  <a:pt x="4141" y="567"/>
                </a:cubicBezTo>
                <a:cubicBezTo>
                  <a:pt x="4180" y="583"/>
                  <a:pt x="4197" y="627"/>
                  <a:pt x="4181" y="666"/>
                </a:cubicBezTo>
                <a:lnTo>
                  <a:pt x="4181" y="666"/>
                </a:lnTo>
                <a:cubicBezTo>
                  <a:pt x="4165" y="704"/>
                  <a:pt x="4121" y="722"/>
                  <a:pt x="4083" y="705"/>
                </a:cubicBezTo>
                <a:cubicBezTo>
                  <a:pt x="4045" y="689"/>
                  <a:pt x="4027" y="645"/>
                  <a:pt x="4043" y="607"/>
                </a:cubicBezTo>
                <a:close/>
                <a:moveTo>
                  <a:pt x="4162" y="332"/>
                </a:moveTo>
                <a:lnTo>
                  <a:pt x="4162" y="331"/>
                </a:lnTo>
                <a:cubicBezTo>
                  <a:pt x="4178" y="293"/>
                  <a:pt x="4222" y="276"/>
                  <a:pt x="4260" y="292"/>
                </a:cubicBezTo>
                <a:cubicBezTo>
                  <a:pt x="4298" y="308"/>
                  <a:pt x="4316" y="352"/>
                  <a:pt x="4300" y="390"/>
                </a:cubicBezTo>
                <a:lnTo>
                  <a:pt x="4300" y="390"/>
                </a:lnTo>
                <a:cubicBezTo>
                  <a:pt x="4284" y="428"/>
                  <a:pt x="4240" y="446"/>
                  <a:pt x="4202" y="430"/>
                </a:cubicBezTo>
                <a:cubicBezTo>
                  <a:pt x="4164" y="414"/>
                  <a:pt x="4146" y="370"/>
                  <a:pt x="4162" y="332"/>
                </a:cubicBezTo>
                <a:close/>
                <a:moveTo>
                  <a:pt x="4281" y="56"/>
                </a:moveTo>
                <a:lnTo>
                  <a:pt x="4281" y="56"/>
                </a:lnTo>
                <a:cubicBezTo>
                  <a:pt x="4297" y="18"/>
                  <a:pt x="4341" y="0"/>
                  <a:pt x="4379" y="16"/>
                </a:cubicBezTo>
                <a:cubicBezTo>
                  <a:pt x="4417" y="32"/>
                  <a:pt x="4435" y="76"/>
                  <a:pt x="4419" y="114"/>
                </a:cubicBezTo>
                <a:lnTo>
                  <a:pt x="4419" y="115"/>
                </a:lnTo>
                <a:cubicBezTo>
                  <a:pt x="4403" y="153"/>
                  <a:pt x="4359" y="171"/>
                  <a:pt x="4321" y="154"/>
                </a:cubicBezTo>
                <a:cubicBezTo>
                  <a:pt x="4283" y="138"/>
                  <a:pt x="4265" y="94"/>
                  <a:pt x="4281" y="56"/>
                </a:cubicBezTo>
                <a:close/>
              </a:path>
            </a:pathLst>
          </a:custGeom>
          <a:solidFill>
            <a:srgbClr val="000000"/>
          </a:solidFill>
          <a:ln w="1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6" name="Group 42"/>
          <p:cNvGrpSpPr>
            <a:grpSpLocks/>
          </p:cNvGrpSpPr>
          <p:nvPr/>
        </p:nvGrpSpPr>
        <p:grpSpPr bwMode="auto">
          <a:xfrm>
            <a:off x="7947025" y="395287"/>
            <a:ext cx="100012" cy="101600"/>
            <a:chOff x="5006" y="249"/>
            <a:chExt cx="63" cy="64"/>
          </a:xfrm>
        </p:grpSpPr>
        <p:sp>
          <p:nvSpPr>
            <p:cNvPr id="3186" name="Oval 40"/>
            <p:cNvSpPr>
              <a:spLocks noChangeArrowheads="1"/>
            </p:cNvSpPr>
            <p:nvPr/>
          </p:nvSpPr>
          <p:spPr bwMode="auto">
            <a:xfrm>
              <a:off x="5006" y="249"/>
              <a:ext cx="63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87" name="Oval 41"/>
            <p:cNvSpPr>
              <a:spLocks noChangeArrowheads="1"/>
            </p:cNvSpPr>
            <p:nvPr/>
          </p:nvSpPr>
          <p:spPr bwMode="auto">
            <a:xfrm>
              <a:off x="5006" y="249"/>
              <a:ext cx="63" cy="64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8" name="Group 45"/>
          <p:cNvGrpSpPr>
            <a:grpSpLocks/>
          </p:cNvGrpSpPr>
          <p:nvPr/>
        </p:nvGrpSpPr>
        <p:grpSpPr bwMode="auto">
          <a:xfrm>
            <a:off x="6237288" y="2492375"/>
            <a:ext cx="101600" cy="101600"/>
            <a:chOff x="3929" y="1570"/>
            <a:chExt cx="64" cy="64"/>
          </a:xfrm>
        </p:grpSpPr>
        <p:sp>
          <p:nvSpPr>
            <p:cNvPr id="3184" name="Oval 43"/>
            <p:cNvSpPr>
              <a:spLocks noChangeArrowheads="1"/>
            </p:cNvSpPr>
            <p:nvPr/>
          </p:nvSpPr>
          <p:spPr bwMode="auto">
            <a:xfrm>
              <a:off x="3929" y="1570"/>
              <a:ext cx="64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85" name="Oval 44"/>
            <p:cNvSpPr>
              <a:spLocks noChangeArrowheads="1"/>
            </p:cNvSpPr>
            <p:nvPr/>
          </p:nvSpPr>
          <p:spPr bwMode="auto">
            <a:xfrm>
              <a:off x="3929" y="1570"/>
              <a:ext cx="64" cy="64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9" name="Group 49"/>
          <p:cNvGrpSpPr>
            <a:grpSpLocks/>
          </p:cNvGrpSpPr>
          <p:nvPr/>
        </p:nvGrpSpPr>
        <p:grpSpPr bwMode="auto">
          <a:xfrm>
            <a:off x="5302250" y="341312"/>
            <a:ext cx="569912" cy="722313"/>
            <a:chOff x="3340" y="215"/>
            <a:chExt cx="359" cy="455"/>
          </a:xfrm>
        </p:grpSpPr>
        <p:sp>
          <p:nvSpPr>
            <p:cNvPr id="3181" name="Oval 46"/>
            <p:cNvSpPr>
              <a:spLocks noChangeArrowheads="1"/>
            </p:cNvSpPr>
            <p:nvPr/>
          </p:nvSpPr>
          <p:spPr bwMode="auto">
            <a:xfrm>
              <a:off x="3606" y="494"/>
              <a:ext cx="64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82" name="Oval 47"/>
            <p:cNvSpPr>
              <a:spLocks noChangeArrowheads="1"/>
            </p:cNvSpPr>
            <p:nvPr/>
          </p:nvSpPr>
          <p:spPr bwMode="auto">
            <a:xfrm>
              <a:off x="3606" y="494"/>
              <a:ext cx="64" cy="64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83" name="Rectangle 48"/>
            <p:cNvSpPr>
              <a:spLocks noChangeArrowheads="1"/>
            </p:cNvSpPr>
            <p:nvPr/>
          </p:nvSpPr>
          <p:spPr bwMode="auto">
            <a:xfrm>
              <a:off x="3340" y="215"/>
              <a:ext cx="359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D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4681534" y="1895475"/>
            <a:ext cx="546099" cy="935038"/>
            <a:chOff x="2949" y="1194"/>
            <a:chExt cx="344" cy="589"/>
          </a:xfrm>
        </p:grpSpPr>
        <p:sp>
          <p:nvSpPr>
            <p:cNvPr id="3178" name="Oval 50"/>
            <p:cNvSpPr>
              <a:spLocks noChangeArrowheads="1"/>
            </p:cNvSpPr>
            <p:nvPr/>
          </p:nvSpPr>
          <p:spPr bwMode="auto">
            <a:xfrm>
              <a:off x="3229" y="1194"/>
              <a:ext cx="64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79" name="Oval 51"/>
            <p:cNvSpPr>
              <a:spLocks noChangeArrowheads="1"/>
            </p:cNvSpPr>
            <p:nvPr/>
          </p:nvSpPr>
          <p:spPr bwMode="auto">
            <a:xfrm>
              <a:off x="3229" y="1194"/>
              <a:ext cx="64" cy="64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80" name="Rectangle 52"/>
            <p:cNvSpPr>
              <a:spLocks noChangeArrowheads="1"/>
            </p:cNvSpPr>
            <p:nvPr/>
          </p:nvSpPr>
          <p:spPr bwMode="auto">
            <a:xfrm>
              <a:off x="2949" y="1328"/>
              <a:ext cx="293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F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2" name="Group 57"/>
          <p:cNvGrpSpPr>
            <a:grpSpLocks/>
          </p:cNvGrpSpPr>
          <p:nvPr/>
        </p:nvGrpSpPr>
        <p:grpSpPr bwMode="auto">
          <a:xfrm>
            <a:off x="6126163" y="4078288"/>
            <a:ext cx="560387" cy="823913"/>
            <a:chOff x="3859" y="2569"/>
            <a:chExt cx="353" cy="519"/>
          </a:xfrm>
        </p:grpSpPr>
        <p:sp>
          <p:nvSpPr>
            <p:cNvPr id="3175" name="Oval 54"/>
            <p:cNvSpPr>
              <a:spLocks noChangeArrowheads="1"/>
            </p:cNvSpPr>
            <p:nvPr/>
          </p:nvSpPr>
          <p:spPr bwMode="auto">
            <a:xfrm>
              <a:off x="3929" y="2569"/>
              <a:ext cx="64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76" name="Oval 55"/>
            <p:cNvSpPr>
              <a:spLocks noChangeArrowheads="1"/>
            </p:cNvSpPr>
            <p:nvPr/>
          </p:nvSpPr>
          <p:spPr bwMode="auto">
            <a:xfrm>
              <a:off x="3929" y="2569"/>
              <a:ext cx="64" cy="64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77" name="Rectangle 56"/>
            <p:cNvSpPr>
              <a:spLocks noChangeArrowheads="1"/>
            </p:cNvSpPr>
            <p:nvPr/>
          </p:nvSpPr>
          <p:spPr bwMode="auto">
            <a:xfrm>
              <a:off x="3859" y="2633"/>
              <a:ext cx="353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G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4" name="Group 61"/>
          <p:cNvGrpSpPr>
            <a:grpSpLocks/>
          </p:cNvGrpSpPr>
          <p:nvPr/>
        </p:nvGrpSpPr>
        <p:grpSpPr bwMode="auto">
          <a:xfrm>
            <a:off x="7823200" y="4078288"/>
            <a:ext cx="581025" cy="773113"/>
            <a:chOff x="4928" y="2569"/>
            <a:chExt cx="366" cy="487"/>
          </a:xfrm>
        </p:grpSpPr>
        <p:sp>
          <p:nvSpPr>
            <p:cNvPr id="3172" name="Oval 58"/>
            <p:cNvSpPr>
              <a:spLocks noChangeArrowheads="1"/>
            </p:cNvSpPr>
            <p:nvPr/>
          </p:nvSpPr>
          <p:spPr bwMode="auto">
            <a:xfrm>
              <a:off x="4928" y="2569"/>
              <a:ext cx="64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73" name="Oval 59"/>
            <p:cNvSpPr>
              <a:spLocks noChangeArrowheads="1"/>
            </p:cNvSpPr>
            <p:nvPr/>
          </p:nvSpPr>
          <p:spPr bwMode="auto">
            <a:xfrm>
              <a:off x="4928" y="2569"/>
              <a:ext cx="64" cy="64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74" name="Rectangle 60"/>
            <p:cNvSpPr>
              <a:spLocks noChangeArrowheads="1"/>
            </p:cNvSpPr>
            <p:nvPr/>
          </p:nvSpPr>
          <p:spPr bwMode="auto">
            <a:xfrm>
              <a:off x="4930" y="2601"/>
              <a:ext cx="364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H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5" name="Group 65"/>
          <p:cNvGrpSpPr>
            <a:grpSpLocks/>
          </p:cNvGrpSpPr>
          <p:nvPr/>
        </p:nvGrpSpPr>
        <p:grpSpPr bwMode="auto">
          <a:xfrm>
            <a:off x="8929687" y="973137"/>
            <a:ext cx="358775" cy="722313"/>
            <a:chOff x="5625" y="613"/>
            <a:chExt cx="226" cy="455"/>
          </a:xfrm>
        </p:grpSpPr>
        <p:sp>
          <p:nvSpPr>
            <p:cNvPr id="3169" name="Oval 62"/>
            <p:cNvSpPr>
              <a:spLocks noChangeArrowheads="1"/>
            </p:cNvSpPr>
            <p:nvPr/>
          </p:nvSpPr>
          <p:spPr bwMode="auto">
            <a:xfrm>
              <a:off x="5628" y="948"/>
              <a:ext cx="64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70" name="Oval 63"/>
            <p:cNvSpPr>
              <a:spLocks noChangeArrowheads="1"/>
            </p:cNvSpPr>
            <p:nvPr/>
          </p:nvSpPr>
          <p:spPr bwMode="auto">
            <a:xfrm>
              <a:off x="5628" y="948"/>
              <a:ext cx="64" cy="64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71" name="Rectangle 64"/>
            <p:cNvSpPr>
              <a:spLocks noChangeArrowheads="1"/>
            </p:cNvSpPr>
            <p:nvPr/>
          </p:nvSpPr>
          <p:spPr bwMode="auto">
            <a:xfrm>
              <a:off x="5625" y="613"/>
              <a:ext cx="226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I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6" name="Group 69"/>
          <p:cNvGrpSpPr>
            <a:grpSpLocks/>
          </p:cNvGrpSpPr>
          <p:nvPr/>
        </p:nvGrpSpPr>
        <p:grpSpPr bwMode="auto">
          <a:xfrm>
            <a:off x="7661275" y="-115888"/>
            <a:ext cx="473075" cy="722313"/>
            <a:chOff x="4826" y="-73"/>
            <a:chExt cx="298" cy="455"/>
          </a:xfrm>
        </p:grpSpPr>
        <p:sp>
          <p:nvSpPr>
            <p:cNvPr id="3145" name="Oval 66"/>
            <p:cNvSpPr>
              <a:spLocks noChangeArrowheads="1"/>
            </p:cNvSpPr>
            <p:nvPr/>
          </p:nvSpPr>
          <p:spPr bwMode="auto">
            <a:xfrm>
              <a:off x="5006" y="249"/>
              <a:ext cx="63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46" name="Oval 67"/>
            <p:cNvSpPr>
              <a:spLocks noChangeArrowheads="1"/>
            </p:cNvSpPr>
            <p:nvPr/>
          </p:nvSpPr>
          <p:spPr bwMode="auto">
            <a:xfrm>
              <a:off x="5006" y="249"/>
              <a:ext cx="63" cy="64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68" name="Rectangle 68"/>
            <p:cNvSpPr>
              <a:spLocks noChangeArrowheads="1"/>
            </p:cNvSpPr>
            <p:nvPr/>
          </p:nvSpPr>
          <p:spPr bwMode="auto">
            <a:xfrm>
              <a:off x="4826" y="-73"/>
              <a:ext cx="298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E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7" name="Group 73"/>
          <p:cNvGrpSpPr>
            <a:grpSpLocks/>
          </p:cNvGrpSpPr>
          <p:nvPr/>
        </p:nvGrpSpPr>
        <p:grpSpPr bwMode="auto">
          <a:xfrm>
            <a:off x="5861050" y="2432050"/>
            <a:ext cx="512762" cy="722313"/>
            <a:chOff x="3692" y="1532"/>
            <a:chExt cx="323" cy="455"/>
          </a:xfrm>
        </p:grpSpPr>
        <p:sp>
          <p:nvSpPr>
            <p:cNvPr id="60" name="Oval 70"/>
            <p:cNvSpPr>
              <a:spLocks noChangeArrowheads="1"/>
            </p:cNvSpPr>
            <p:nvPr/>
          </p:nvSpPr>
          <p:spPr bwMode="auto">
            <a:xfrm>
              <a:off x="3929" y="1570"/>
              <a:ext cx="64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Oval 71"/>
            <p:cNvSpPr>
              <a:spLocks noChangeArrowheads="1"/>
            </p:cNvSpPr>
            <p:nvPr/>
          </p:nvSpPr>
          <p:spPr bwMode="auto">
            <a:xfrm>
              <a:off x="3929" y="1570"/>
              <a:ext cx="64" cy="64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Rectangle 72"/>
            <p:cNvSpPr>
              <a:spLocks noChangeArrowheads="1"/>
            </p:cNvSpPr>
            <p:nvPr/>
          </p:nvSpPr>
          <p:spPr bwMode="auto">
            <a:xfrm>
              <a:off x="3692" y="1532"/>
              <a:ext cx="323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B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9" name="Group 77"/>
          <p:cNvGrpSpPr>
            <a:grpSpLocks/>
          </p:cNvGrpSpPr>
          <p:nvPr/>
        </p:nvGrpSpPr>
        <p:grpSpPr bwMode="auto">
          <a:xfrm>
            <a:off x="7823200" y="2392363"/>
            <a:ext cx="652462" cy="722313"/>
            <a:chOff x="4928" y="1507"/>
            <a:chExt cx="411" cy="455"/>
          </a:xfrm>
        </p:grpSpPr>
        <p:sp>
          <p:nvSpPr>
            <p:cNvPr id="56" name="Oval 74"/>
            <p:cNvSpPr>
              <a:spLocks noChangeArrowheads="1"/>
            </p:cNvSpPr>
            <p:nvPr/>
          </p:nvSpPr>
          <p:spPr bwMode="auto">
            <a:xfrm>
              <a:off x="4928" y="1570"/>
              <a:ext cx="64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Oval 75"/>
            <p:cNvSpPr>
              <a:spLocks noChangeArrowheads="1"/>
            </p:cNvSpPr>
            <p:nvPr/>
          </p:nvSpPr>
          <p:spPr bwMode="auto">
            <a:xfrm>
              <a:off x="4928" y="1570"/>
              <a:ext cx="64" cy="64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Rectangle 76"/>
            <p:cNvSpPr>
              <a:spLocks noChangeArrowheads="1"/>
            </p:cNvSpPr>
            <p:nvPr/>
          </p:nvSpPr>
          <p:spPr bwMode="auto">
            <a:xfrm>
              <a:off x="5009" y="1507"/>
              <a:ext cx="330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C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50" name="Group 81"/>
          <p:cNvGrpSpPr>
            <a:grpSpLocks/>
          </p:cNvGrpSpPr>
          <p:nvPr/>
        </p:nvGrpSpPr>
        <p:grpSpPr bwMode="auto">
          <a:xfrm>
            <a:off x="6659563" y="782637"/>
            <a:ext cx="546100" cy="722313"/>
            <a:chOff x="4195" y="493"/>
            <a:chExt cx="344" cy="455"/>
          </a:xfrm>
        </p:grpSpPr>
        <p:sp>
          <p:nvSpPr>
            <p:cNvPr id="52" name="Oval 78"/>
            <p:cNvSpPr>
              <a:spLocks noChangeArrowheads="1"/>
            </p:cNvSpPr>
            <p:nvPr/>
          </p:nvSpPr>
          <p:spPr bwMode="auto">
            <a:xfrm>
              <a:off x="4306" y="871"/>
              <a:ext cx="64" cy="6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Oval 79"/>
            <p:cNvSpPr>
              <a:spLocks noChangeArrowheads="1"/>
            </p:cNvSpPr>
            <p:nvPr/>
          </p:nvSpPr>
          <p:spPr bwMode="auto">
            <a:xfrm>
              <a:off x="4306" y="871"/>
              <a:ext cx="64" cy="64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Rectangle 80"/>
            <p:cNvSpPr>
              <a:spLocks noChangeArrowheads="1"/>
            </p:cNvSpPr>
            <p:nvPr/>
          </p:nvSpPr>
          <p:spPr bwMode="auto">
            <a:xfrm>
              <a:off x="4195" y="493"/>
              <a:ext cx="344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36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A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3197" name="文字方塊 3196"/>
          <p:cNvSpPr txBox="1"/>
          <p:nvPr/>
        </p:nvSpPr>
        <p:spPr>
          <a:xfrm>
            <a:off x="6349575" y="2113692"/>
            <a:ext cx="28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endParaRPr lang="zh-TW" alt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0" name="文字方塊 149"/>
          <p:cNvSpPr txBox="1"/>
          <p:nvPr/>
        </p:nvSpPr>
        <p:spPr>
          <a:xfrm>
            <a:off x="6745561" y="1504950"/>
            <a:ext cx="28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</a:t>
            </a:r>
            <a:endParaRPr lang="zh-TW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文字方塊 150"/>
          <p:cNvSpPr txBox="1"/>
          <p:nvPr/>
        </p:nvSpPr>
        <p:spPr>
          <a:xfrm>
            <a:off x="7383815" y="2094715"/>
            <a:ext cx="28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</a:t>
            </a:r>
            <a:endParaRPr lang="zh-TW" alt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圓角矩形 151"/>
              <p:cNvSpPr/>
              <p:nvPr/>
            </p:nvSpPr>
            <p:spPr>
              <a:xfrm>
                <a:off x="289196" y="4797152"/>
                <a:ext cx="8531276" cy="2016224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4800" smtClean="0">
                          <a:latin typeface="Times New Roman" pitchFamily="18" charset="0"/>
                          <a:cs typeface="Times New Roman" pitchFamily="18" charset="0"/>
                        </a:rPr>
                        <m:t>ΔABC</m:t>
                      </m:r>
                      <m:r>
                        <m:rPr>
                          <m:nor/>
                        </m:rPr>
                        <a:rPr lang="zh-TW" altLang="en-US" sz="480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m:t>的面積</m:t>
                      </m:r>
                      <m:r>
                        <m:rPr>
                          <m:nor/>
                        </m:rPr>
                        <a:rPr lang="en-US" altLang="zh-TW" sz="4800" b="0" i="0" smtClean="0"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4800" smtClean="0">
                          <a:latin typeface="Times New Roman" pitchFamily="18" charset="0"/>
                          <a:cs typeface="Times New Roman" pitchFamily="18" charset="0"/>
                        </a:rPr>
                        <m:t>ΔADE</m:t>
                      </m:r>
                      <m:r>
                        <m:rPr>
                          <m:nor/>
                        </m:rPr>
                        <a:rPr lang="zh-TW" altLang="en-US" sz="480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m:t>的面積</m:t>
                      </m:r>
                    </m:oMath>
                  </m:oMathPara>
                </a14:m>
                <a:endParaRPr lang="en-US" altLang="zh-TW" sz="4800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4800" b="0" i="0" smtClean="0"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4800">
                          <a:latin typeface="Times New Roman" pitchFamily="18" charset="0"/>
                          <a:cs typeface="Times New Roman" pitchFamily="18" charset="0"/>
                        </a:rPr>
                        <m:t>ΔBFG</m:t>
                      </m:r>
                      <m:r>
                        <m:rPr>
                          <m:nor/>
                        </m:rPr>
                        <a:rPr lang="en-US" altLang="zh-TW" sz="48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480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m:t>的面積</m:t>
                      </m:r>
                      <m:r>
                        <m:rPr>
                          <m:nor/>
                        </m:rPr>
                        <a:rPr lang="en-US" altLang="zh-TW" sz="4800" b="0" i="0" smtClean="0"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4800">
                          <a:latin typeface="Times New Roman" pitchFamily="18" charset="0"/>
                          <a:cs typeface="Times New Roman" pitchFamily="18" charset="0"/>
                        </a:rPr>
                        <m:t>ΔCHI</m:t>
                      </m:r>
                      <m:r>
                        <m:rPr>
                          <m:nor/>
                        </m:rPr>
                        <a:rPr lang="en-US" altLang="zh-TW" sz="480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480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m:t>的</m:t>
                      </m:r>
                      <m:sSub>
                        <m:sSubPr>
                          <m:ctrlPr>
                            <a:rPr lang="en-US" altLang="zh-TW" sz="4800" i="1" smtClean="0">
                              <a:latin typeface="Cambria Math"/>
                              <a:ea typeface="標楷體" pitchFamily="65" charset="-12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TW" altLang="en-US" sz="4800">
                              <a:latin typeface="標楷體" pitchFamily="65" charset="-120"/>
                              <a:ea typeface="標楷體" pitchFamily="65" charset="-120"/>
                              <a:cs typeface="Times New Roman" pitchFamily="18" charset="0"/>
                            </a:rPr>
                            <m:t>面積</m:t>
                          </m:r>
                        </m:e>
                        <m:sub>
                          <m:r>
                            <a:rPr lang="en-US" altLang="zh-TW" sz="4800" b="0" i="1" smtClean="0">
                              <a:latin typeface="Cambria Math"/>
                              <a:ea typeface="標楷體" pitchFamily="65" charset="-120"/>
                              <a:cs typeface="Times New Roman" pitchFamily="18" charset="0"/>
                            </a:rPr>
                            <m:t>#</m:t>
                          </m:r>
                        </m:sub>
                      </m:sSub>
                    </m:oMath>
                  </m:oMathPara>
                </a14:m>
                <a:endParaRPr lang="zh-TW" altLang="en-US" sz="4800" dirty="0">
                  <a:latin typeface="標楷體" pitchFamily="65" charset="-120"/>
                  <a:ea typeface="標楷體" pitchFamily="65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2" name="圓角矩形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96" y="4797152"/>
                <a:ext cx="8531276" cy="2016224"/>
              </a:xfrm>
              <a:prstGeom prst="round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矩形 82"/>
          <p:cNvSpPr/>
          <p:nvPr/>
        </p:nvSpPr>
        <p:spPr>
          <a:xfrm>
            <a:off x="179512" y="116632"/>
            <a:ext cx="4960168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利用面積公式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20366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  <p:bldP spid="7" grpId="0"/>
      <p:bldP spid="152" grpId="0" animBg="1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0"/>
            <a:ext cx="780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lang="zh-TW" altLang="en-US" sz="7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3" y="1918620"/>
            <a:ext cx="4707379" cy="49687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871814" y="161729"/>
                <a:ext cx="5112567" cy="175689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TW" altLang="zh-TW" sz="3600" dirty="0"/>
                  <a:t>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6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latin typeface="Cambria Math" panose="02040503050406030204" pitchFamily="18" charset="0"/>
                          </a:rPr>
                          <m:t>DG</m:t>
                        </m:r>
                      </m:e>
                    </m:acc>
                    <m:r>
                      <a:rPr lang="zh-TW" altLang="zh-TW" sz="3600">
                        <a:latin typeface="Cambria Math" panose="02040503050406030204" pitchFamily="18" charset="0"/>
                      </a:rPr>
                      <m:t>中點</m:t>
                    </m:r>
                  </m:oMath>
                </a14:m>
                <a:r>
                  <a:rPr lang="en-US" altLang="zh-TW" sz="3600" dirty="0"/>
                  <a:t>H</a:t>
                </a:r>
                <a:r>
                  <a:rPr lang="zh-TW" altLang="zh-TW" sz="3600" dirty="0"/>
                  <a:t>，過</a:t>
                </a:r>
                <a:r>
                  <a:rPr lang="en-US" altLang="zh-TW" sz="3600" dirty="0"/>
                  <a:t>B</a:t>
                </a:r>
                <a:r>
                  <a:rPr lang="zh-TW" altLang="zh-TW" sz="3600" dirty="0"/>
                  <a:t>點做</a:t>
                </a:r>
                <a:r>
                  <a:rPr lang="en-US" altLang="zh-TW" sz="3600" dirty="0"/>
                  <a:t>H</a:t>
                </a:r>
                <a:r>
                  <a:rPr lang="zh-TW" altLang="zh-TW" sz="3600" dirty="0"/>
                  <a:t>的射線，與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6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zh-TW" sz="3600" dirty="0"/>
                  <a:t>相交於</a:t>
                </a:r>
                <a:r>
                  <a:rPr lang="en-US" altLang="zh-TW" sz="3600" dirty="0"/>
                  <a:t>I</a:t>
                </a:r>
                <a:r>
                  <a:rPr lang="zh-TW" altLang="zh-TW" sz="3600" dirty="0" smtClean="0"/>
                  <a:t>點</a:t>
                </a:r>
                <a:r>
                  <a:rPr lang="zh-TW" altLang="en-US" sz="3600" dirty="0" smtClean="0"/>
                  <a:t>則</a:t>
                </a:r>
                <a:r>
                  <a:rPr lang="el-GR" altLang="zh-TW" sz="3600" dirty="0" smtClean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altLang="zh-TW" sz="3600" dirty="0" smtClean="0">
                    <a:latin typeface="Times New Roman" pitchFamily="18" charset="0"/>
                    <a:cs typeface="Times New Roman" pitchFamily="18" charset="0"/>
                  </a:rPr>
                  <a:t>BJG≅</a:t>
                </a:r>
                <a:r>
                  <a:rPr lang="el-GR" altLang="zh-TW" sz="3600" dirty="0" smtClean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altLang="zh-TW" sz="3600" dirty="0">
                    <a:latin typeface="Times New Roman" pitchFamily="18" charset="0"/>
                    <a:cs typeface="Times New Roman" pitchFamily="18" charset="0"/>
                  </a:rPr>
                  <a:t>CAB</a:t>
                </a:r>
                <a:endParaRPr lang="zh-TW" altLang="en-US" sz="36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14" y="161729"/>
                <a:ext cx="5112567" cy="175689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576" t="-5903" r="-596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115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93050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6259" y="3263493"/>
            <a:ext cx="72149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4400" b="1" i="1" dirty="0">
              <a:latin typeface="Cambria Math" panose="02040503050406030204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4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307392" y="1162932"/>
                <a:ext cx="4382110" cy="4957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4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4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𝑮</m:t>
                          </m:r>
                          <m:r>
                            <a:rPr lang="en-US" altLang="zh-TW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𝑩</m:t>
                          </m:r>
                        </m:e>
                      </m:acc>
                      <m:r>
                        <a:rPr lang="en-US" altLang="zh-TW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4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4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𝑩</m:t>
                          </m:r>
                          <m:r>
                            <a:rPr lang="en-US" altLang="zh-TW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altLang="zh-TW" sz="4000" b="1" i="1" dirty="0" smtClean="0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endParaRPr>
              </a:p>
              <a:p>
                <a:endParaRPr lang="en-US" altLang="zh-TW" sz="4000" b="1" i="1" dirty="0" smtClean="0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36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3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𝑱𝑮</m:t>
                          </m:r>
                        </m:e>
                      </m:acc>
                      <m:r>
                        <a:rPr lang="en-US" altLang="zh-TW" sz="3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36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3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𝑫𝑩</m:t>
                          </m:r>
                        </m:e>
                      </m:acc>
                      <m:r>
                        <a:rPr lang="en-US" altLang="zh-TW" sz="3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36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3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altLang="zh-TW" sz="36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endParaRPr lang="en-US" altLang="zh-TW" sz="4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itchFamily="65" charset="-120"/>
                          <a:cs typeface="Times New Roman" pitchFamily="18" charset="0"/>
                        </a:rPr>
                        <m:t>∠</m:t>
                      </m:r>
                      <m:r>
                        <a:rPr lang="en-US" altLang="zh-TW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itchFamily="65" charset="-120"/>
                          <a:cs typeface="Times New Roman" pitchFamily="18" charset="0"/>
                        </a:rPr>
                        <m:t>𝑨𝑩𝑪</m:t>
                      </m:r>
                    </m:oMath>
                  </m:oMathPara>
                </a14:m>
                <a:endParaRPr lang="en-US" altLang="zh-TW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itchFamily="65" charset="-12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itchFamily="65" charset="-120"/>
                          <a:cs typeface="Times New Roman" pitchFamily="18" charset="0"/>
                        </a:rPr>
                        <m:t>𝟏𝟖𝟎</m:t>
                      </m:r>
                      <m:r>
                        <m:rPr>
                          <m:nor/>
                        </m:rPr>
                        <a:rPr lang="en-US" altLang="zh-TW" sz="4000" b="1">
                          <a:solidFill>
                            <a:srgbClr val="FF0000"/>
                          </a:solidFill>
                        </a:rPr>
                        <m:t>°</m:t>
                      </m:r>
                      <m:r>
                        <a:rPr lang="en-US" altLang="zh-TW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itchFamily="65" charset="-120"/>
                          <a:cs typeface="Times New Roman" pitchFamily="18" charset="0"/>
                        </a:rPr>
                        <m:t>∠</m:t>
                      </m:r>
                      <m:r>
                        <a:rPr lang="en-US" altLang="zh-TW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itchFamily="65" charset="-120"/>
                          <a:cs typeface="Times New Roman" pitchFamily="18" charset="0"/>
                        </a:rPr>
                        <m:t>𝑫𝑩𝑮</m:t>
                      </m:r>
                    </m:oMath>
                  </m:oMathPara>
                </a14:m>
                <a:endParaRPr lang="en-US" altLang="zh-TW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itchFamily="65" charset="-120"/>
                          <a:cs typeface="Times New Roman" pitchFamily="18" charset="0"/>
                        </a:rPr>
                        <m:t>=</m:t>
                      </m:r>
                      <m:r>
                        <a:rPr lang="zh-TW" alt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itchFamily="65" charset="-120"/>
                          <a:cs typeface="Times New Roman" pitchFamily="18" charset="0"/>
                        </a:rPr>
                        <m:t>∠</m:t>
                      </m:r>
                      <m:r>
                        <a:rPr lang="en-US" altLang="zh-TW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itchFamily="65" charset="-120"/>
                          <a:cs typeface="Times New Roman" pitchFamily="18" charset="0"/>
                        </a:rPr>
                        <m:t>𝑫𝑮𝑱</m:t>
                      </m:r>
                    </m:oMath>
                  </m:oMathPara>
                </a14:m>
                <a:endParaRPr lang="en-US" altLang="zh-TW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標楷體" pitchFamily="65" charset="-120"/>
                  <a:cs typeface="Times New Roman" pitchFamily="18" charset="0"/>
                </a:endParaRPr>
              </a:p>
              <a:p>
                <a:endParaRPr lang="zh-TW" altLang="en-US" sz="4000" b="1" i="1" dirty="0">
                  <a:latin typeface="Cambria Math" panose="02040503050406030204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92" y="1162932"/>
                <a:ext cx="4382110" cy="49578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圓角矩形 151"/>
          <p:cNvSpPr/>
          <p:nvPr/>
        </p:nvSpPr>
        <p:spPr>
          <a:xfrm>
            <a:off x="318954" y="4552811"/>
            <a:ext cx="8531276" cy="201622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TW" sz="9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TW" sz="9600" dirty="0">
                <a:latin typeface="Times New Roman" pitchFamily="18" charset="0"/>
                <a:cs typeface="Times New Roman" pitchFamily="18" charset="0"/>
              </a:rPr>
              <a:t>BJG ≅ </a:t>
            </a:r>
            <a:r>
              <a:rPr lang="el-GR" altLang="zh-TW" sz="96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TW" sz="9600" dirty="0">
                <a:latin typeface="Times New Roman" pitchFamily="18" charset="0"/>
                <a:cs typeface="Times New Roman" pitchFamily="18" charset="0"/>
              </a:rPr>
              <a:t>CAB</a:t>
            </a:r>
            <a:endParaRPr lang="zh-TW" altLang="en-US" sz="9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0069" y="548680"/>
            <a:ext cx="4690087" cy="47592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512" y="188640"/>
            <a:ext cx="4608512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SAS</a:t>
            </a:r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全等性質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05389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4" grpId="0" animBg="1"/>
      <p:bldP spid="152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0"/>
            <a:ext cx="780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endParaRPr lang="zh-TW" altLang="en-US" sz="7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3" y="1918620"/>
            <a:ext cx="4707379" cy="49687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871814" y="161729"/>
                <a:ext cx="5112567" cy="175689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TW" altLang="zh-TW" sz="3600" dirty="0" smtClean="0"/>
                  <a:t>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6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latin typeface="Cambria Math" panose="02040503050406030204" pitchFamily="18" charset="0"/>
                          </a:rPr>
                          <m:t>DG</m:t>
                        </m:r>
                      </m:e>
                    </m:acc>
                    <m:r>
                      <a:rPr lang="zh-TW" altLang="zh-TW" sz="3600">
                        <a:latin typeface="Cambria Math" panose="02040503050406030204" pitchFamily="18" charset="0"/>
                      </a:rPr>
                      <m:t>中點</m:t>
                    </m:r>
                  </m:oMath>
                </a14:m>
                <a:r>
                  <a:rPr lang="en-US" altLang="zh-TW" sz="3600" dirty="0"/>
                  <a:t>H</a:t>
                </a:r>
                <a:r>
                  <a:rPr lang="zh-TW" altLang="zh-TW" sz="3600" dirty="0"/>
                  <a:t>，過</a:t>
                </a:r>
                <a:r>
                  <a:rPr lang="en-US" altLang="zh-TW" sz="3600" dirty="0"/>
                  <a:t>B</a:t>
                </a:r>
                <a:r>
                  <a:rPr lang="zh-TW" altLang="zh-TW" sz="3600" dirty="0"/>
                  <a:t>點做</a:t>
                </a:r>
                <a:r>
                  <a:rPr lang="en-US" altLang="zh-TW" sz="3600" dirty="0"/>
                  <a:t>H</a:t>
                </a:r>
                <a:r>
                  <a:rPr lang="zh-TW" altLang="zh-TW" sz="3600" dirty="0"/>
                  <a:t>的射線，與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6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zh-TW" sz="3600" dirty="0"/>
                  <a:t>相交於</a:t>
                </a:r>
                <a:r>
                  <a:rPr lang="en-US" altLang="zh-TW" sz="3600" dirty="0"/>
                  <a:t>I</a:t>
                </a:r>
                <a:r>
                  <a:rPr lang="zh-TW" altLang="zh-TW" sz="3600" dirty="0" smtClean="0"/>
                  <a:t>點</a:t>
                </a:r>
                <a:r>
                  <a:rPr lang="zh-TW" altLang="en-US" sz="3600" dirty="0" smtClean="0"/>
                  <a:t>則</a:t>
                </a:r>
                <a:r>
                  <a:rPr lang="en-US" altLang="zh-TW" sz="3600" dirty="0">
                    <a:latin typeface="Times New Roman" pitchFamily="18" charset="0"/>
                    <a:cs typeface="Times New Roman" pitchFamily="18" charset="0"/>
                  </a:rPr>
                  <a:t>∠BIC = 90°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14" y="161729"/>
                <a:ext cx="5112567" cy="175689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576" t="-5903" r="-596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0052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5006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圖片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134" y="1600886"/>
            <a:ext cx="4570906" cy="4925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68560" y="274638"/>
            <a:ext cx="10081120" cy="1143000"/>
          </a:xfrm>
        </p:spPr>
        <p:txBody>
          <a:bodyPr>
            <a:noAutofit/>
          </a:bodyPr>
          <a:lstStyle/>
          <a:p>
            <a:r>
              <a:rPr lang="zh-TW" altLang="en-US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任意三角形</a:t>
            </a:r>
            <a:r>
              <a:rPr lang="en-US" altLang="zh-TW" sz="1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1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699792" y="4293096"/>
                <a:ext cx="73448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7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7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7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7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293096"/>
                <a:ext cx="7344816" cy="120032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字方塊 50"/>
          <p:cNvSpPr txBox="1"/>
          <p:nvPr/>
        </p:nvSpPr>
        <p:spPr>
          <a:xfrm>
            <a:off x="5220072" y="21328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5119863" y="499579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100664" y="497434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6337176" y="295825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4178005" y="374424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6677000" y="236413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4496371" y="270837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7557864" y="360143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6106749" y="386598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6970845" y="170476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7117186" y="421923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7557864" y="263137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5168280" y="331044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5320680" y="160493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5032269" y="42664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性</a:t>
            </a:r>
            <a:r>
              <a:rPr lang="zh-TW" altLang="en-US" sz="4000" dirty="0" smtClean="0"/>
              <a:t>質</a:t>
            </a:r>
            <a:endParaRPr lang="zh-TW" altLang="en-US" sz="4000" dirty="0"/>
          </a:p>
        </p:txBody>
      </p:sp>
      <p:sp>
        <p:nvSpPr>
          <p:cNvPr id="66" name="圓角矩形 65"/>
          <p:cNvSpPr/>
          <p:nvPr/>
        </p:nvSpPr>
        <p:spPr>
          <a:xfrm>
            <a:off x="190950" y="274638"/>
            <a:ext cx="8856984" cy="61920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9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en-US" altLang="zh-TW" sz="199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!!!</a:t>
            </a:r>
            <a:endParaRPr lang="zh-TW" altLang="en-US" sz="19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48284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92917 -0.8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58" y="-437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4" animBg="1"/>
      <p:bldP spid="5" grpId="5" animBg="1"/>
      <p:bldP spid="5" grpId="6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179512" y="188640"/>
            <a:ext cx="4320480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利用性質一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227261" y="1112303"/>
                <a:ext cx="6647454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∵∠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𝑰𝑪𝑩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=∠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𝑱𝑩𝑮</m:t>
                      </m:r>
                    </m:oMath>
                  </m:oMathPara>
                </a14:m>
                <a:endParaRPr lang="en-US" altLang="zh-TW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∠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𝑱𝑩𝑮</m:t>
                      </m:r>
                      <m:r>
                        <a:rPr lang="zh-TW" alt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＋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𝟗𝟎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°</m:t>
                      </m:r>
                    </m:oMath>
                  </m:oMathPara>
                </a14:m>
                <a:endParaRPr lang="en-US" altLang="zh-TW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＋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∠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𝑰𝑩𝑪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𝟏𝟖𝟎</m:t>
                      </m:r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°</m:t>
                      </m:r>
                    </m:oMath>
                  </m:oMathPara>
                </a14:m>
                <a:endParaRPr lang="en-US" altLang="zh-TW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=∠</m:t>
                      </m:r>
                      <m:r>
                        <a:rPr lang="en-US" altLang="zh-TW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𝑰𝑩𝑪</m:t>
                      </m:r>
                      <m:r>
                        <a:rPr lang="en-US" altLang="zh-TW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 + ∠</m:t>
                      </m:r>
                      <m:r>
                        <a:rPr lang="en-US" altLang="zh-TW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𝑰𝑪𝑩</m:t>
                      </m:r>
                      <m:r>
                        <a:rPr lang="en-US" altLang="zh-TW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 + ∠</m:t>
                      </m:r>
                      <m:r>
                        <a:rPr lang="en-US" altLang="zh-TW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𝑩𝑰𝑪</m:t>
                      </m:r>
                      <m:r>
                        <a:rPr lang="en-US" altLang="zh-TW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 </m:t>
                      </m:r>
                    </m:oMath>
                  </m:oMathPara>
                </a14:m>
                <a:endParaRPr lang="en-US" altLang="zh-TW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則</m:t>
                      </m:r>
                      <m:r>
                        <a:rPr lang="zh-TW" altLang="en-US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∠</m:t>
                      </m:r>
                      <m:r>
                        <a:rPr lang="en-US" altLang="zh-TW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𝑩𝑰𝑪</m:t>
                      </m:r>
                      <m:r>
                        <a:rPr lang="en-US" altLang="zh-TW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 = </m:t>
                      </m:r>
                      <m:r>
                        <a:rPr lang="en-US" altLang="zh-TW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𝟗𝟎</m:t>
                      </m:r>
                      <m:r>
                        <a:rPr lang="en-US" altLang="zh-TW" sz="3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°</m:t>
                      </m:r>
                    </m:oMath>
                  </m:oMathPara>
                </a14:m>
                <a:endParaRPr lang="zh-TW" altLang="en-US" sz="3600" b="1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1" y="1112303"/>
                <a:ext cx="6647454" cy="424731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圓角矩形 151"/>
          <p:cNvSpPr/>
          <p:nvPr/>
        </p:nvSpPr>
        <p:spPr>
          <a:xfrm>
            <a:off x="385594" y="4474425"/>
            <a:ext cx="8531276" cy="201622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500" b="1" dirty="0" smtClean="0">
                <a:latin typeface="Times New Roman" pitchFamily="18" charset="0"/>
                <a:ea typeface="標楷體" pitchFamily="65" charset="-120"/>
              </a:rPr>
              <a:t>∠</a:t>
            </a:r>
            <a:r>
              <a:rPr lang="en-US" altLang="zh-TW" sz="11500" b="1" dirty="0">
                <a:latin typeface="Times New Roman" pitchFamily="18" charset="0"/>
                <a:ea typeface="標楷體" pitchFamily="65" charset="-120"/>
              </a:rPr>
              <a:t>BIC = 90</a:t>
            </a:r>
            <a:r>
              <a:rPr lang="en-US" altLang="zh-TW" sz="11500" b="1" dirty="0" smtClean="0">
                <a:latin typeface="Times New Roman" pitchFamily="18" charset="0"/>
                <a:ea typeface="標楷體" pitchFamily="65" charset="-120"/>
              </a:rPr>
              <a:t>°</a:t>
            </a:r>
            <a:endParaRPr lang="zh-TW" altLang="en-US" sz="115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4323072" y="188639"/>
            <a:ext cx="4820928" cy="5472609"/>
            <a:chOff x="4606381" y="116632"/>
            <a:chExt cx="4502123" cy="5110708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7375" y="1402581"/>
              <a:ext cx="1321850" cy="845294"/>
            </a:xfrm>
            <a:prstGeom prst="rect">
              <a:avLst/>
            </a:prstGeom>
          </p:spPr>
        </p:pic>
        <p:grpSp>
          <p:nvGrpSpPr>
            <p:cNvPr id="2" name="群組 1"/>
            <p:cNvGrpSpPr/>
            <p:nvPr/>
          </p:nvGrpSpPr>
          <p:grpSpPr>
            <a:xfrm>
              <a:off x="4606381" y="116632"/>
              <a:ext cx="4502123" cy="5110708"/>
              <a:chOff x="1382713" y="190500"/>
              <a:chExt cx="6600029" cy="7492204"/>
            </a:xfrm>
          </p:grpSpPr>
          <p:sp>
            <p:nvSpPr>
              <p:cNvPr id="85" name="Oval 294 3080"/>
              <p:cNvSpPr/>
              <p:nvPr>
                <p:custDataLst>
                  <p:tags r:id="rId1"/>
                </p:custDataLst>
              </p:nvPr>
            </p:nvSpPr>
            <p:spPr>
              <a:xfrm>
                <a:off x="1905797" y="1605759"/>
                <a:ext cx="6076945" cy="6076945"/>
              </a:xfrm>
              <a:prstGeom prst="ellipse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6" name="Line 294 9"/>
              <p:cNvSpPr>
                <a:spLocks noChangeShapeType="1"/>
              </p:cNvSpPr>
              <p:nvPr/>
            </p:nvSpPr>
            <p:spPr bwMode="auto">
              <a:xfrm>
                <a:off x="3765551" y="3465513"/>
                <a:ext cx="2355850" cy="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7" name="Line 294 10"/>
              <p:cNvSpPr>
                <a:spLocks noChangeShapeType="1"/>
              </p:cNvSpPr>
              <p:nvPr/>
            </p:nvSpPr>
            <p:spPr bwMode="auto">
              <a:xfrm flipH="1" flipV="1">
                <a:off x="4654551" y="1814513"/>
                <a:ext cx="1466850" cy="165100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8" name="Line 294 11"/>
              <p:cNvSpPr>
                <a:spLocks noChangeShapeType="1"/>
              </p:cNvSpPr>
              <p:nvPr/>
            </p:nvSpPr>
            <p:spPr bwMode="auto">
              <a:xfrm flipH="1">
                <a:off x="3765551" y="1814513"/>
                <a:ext cx="889000" cy="165100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9" name="Line 294 12"/>
              <p:cNvSpPr>
                <a:spLocks noChangeShapeType="1"/>
              </p:cNvSpPr>
              <p:nvPr/>
            </p:nvSpPr>
            <p:spPr bwMode="auto">
              <a:xfrm flipH="1">
                <a:off x="4654551" y="346075"/>
                <a:ext cx="1649413" cy="1468438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0" name="Line 294 13"/>
              <p:cNvSpPr>
                <a:spLocks noChangeShapeType="1"/>
              </p:cNvSpPr>
              <p:nvPr/>
            </p:nvSpPr>
            <p:spPr bwMode="auto">
              <a:xfrm>
                <a:off x="6303963" y="346075"/>
                <a:ext cx="1466850" cy="165100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1" name="Line 294 14"/>
              <p:cNvSpPr>
                <a:spLocks noChangeShapeType="1"/>
              </p:cNvSpPr>
              <p:nvPr/>
            </p:nvSpPr>
            <p:spPr bwMode="auto">
              <a:xfrm flipH="1">
                <a:off x="6121401" y="1997075"/>
                <a:ext cx="1649413" cy="1468438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2" name="Line 294 15"/>
              <p:cNvSpPr>
                <a:spLocks noChangeShapeType="1"/>
              </p:cNvSpPr>
              <p:nvPr/>
            </p:nvSpPr>
            <p:spPr bwMode="auto">
              <a:xfrm flipV="1">
                <a:off x="6121401" y="3465513"/>
                <a:ext cx="0" cy="2357438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3" name="Line 294 16"/>
              <p:cNvSpPr>
                <a:spLocks noChangeShapeType="1"/>
              </p:cNvSpPr>
              <p:nvPr/>
            </p:nvSpPr>
            <p:spPr bwMode="auto">
              <a:xfrm flipH="1">
                <a:off x="3765551" y="5822950"/>
                <a:ext cx="2355850" cy="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4" name="Line 294 17"/>
              <p:cNvSpPr>
                <a:spLocks noChangeShapeType="1"/>
              </p:cNvSpPr>
              <p:nvPr/>
            </p:nvSpPr>
            <p:spPr bwMode="auto">
              <a:xfrm flipV="1">
                <a:off x="3765551" y="3465513"/>
                <a:ext cx="0" cy="2357438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5" name="Line 294 18"/>
              <p:cNvSpPr>
                <a:spLocks noChangeShapeType="1"/>
              </p:cNvSpPr>
              <p:nvPr/>
            </p:nvSpPr>
            <p:spPr bwMode="auto">
              <a:xfrm>
                <a:off x="2116138" y="2576513"/>
                <a:ext cx="1649413" cy="88900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6" name="Line 294 19"/>
              <p:cNvSpPr>
                <a:spLocks noChangeShapeType="1"/>
              </p:cNvSpPr>
              <p:nvPr/>
            </p:nvSpPr>
            <p:spPr bwMode="auto">
              <a:xfrm flipV="1">
                <a:off x="2116138" y="925513"/>
                <a:ext cx="887413" cy="165100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7" name="Line 294 20"/>
              <p:cNvSpPr>
                <a:spLocks noChangeShapeType="1"/>
              </p:cNvSpPr>
              <p:nvPr/>
            </p:nvSpPr>
            <p:spPr bwMode="auto">
              <a:xfrm>
                <a:off x="3003551" y="925513"/>
                <a:ext cx="1651000" cy="88900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8" name="Line 294 21"/>
              <p:cNvSpPr>
                <a:spLocks noChangeShapeType="1"/>
              </p:cNvSpPr>
              <p:nvPr/>
            </p:nvSpPr>
            <p:spPr bwMode="auto">
              <a:xfrm flipH="1">
                <a:off x="4654551" y="346075"/>
                <a:ext cx="1649413" cy="1468438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9" name="Line 294 22"/>
              <p:cNvSpPr>
                <a:spLocks noChangeShapeType="1"/>
              </p:cNvSpPr>
              <p:nvPr/>
            </p:nvSpPr>
            <p:spPr bwMode="auto">
              <a:xfrm flipH="1">
                <a:off x="4654551" y="346075"/>
                <a:ext cx="1649413" cy="1468438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0" name="Line 294 23"/>
              <p:cNvSpPr>
                <a:spLocks noChangeShapeType="1"/>
              </p:cNvSpPr>
              <p:nvPr/>
            </p:nvSpPr>
            <p:spPr bwMode="auto">
              <a:xfrm flipH="1" flipV="1">
                <a:off x="2116138" y="2576513"/>
                <a:ext cx="1649413" cy="889000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1" name="Line 294 24"/>
              <p:cNvSpPr>
                <a:spLocks noChangeShapeType="1"/>
              </p:cNvSpPr>
              <p:nvPr/>
            </p:nvSpPr>
            <p:spPr bwMode="auto">
              <a:xfrm>
                <a:off x="6121401" y="3465513"/>
                <a:ext cx="0" cy="2357438"/>
              </a:xfrm>
              <a:prstGeom prst="line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2" name="Line 294 25"/>
              <p:cNvSpPr>
                <a:spLocks noChangeShapeType="1"/>
              </p:cNvSpPr>
              <p:nvPr/>
            </p:nvSpPr>
            <p:spPr bwMode="auto">
              <a:xfrm>
                <a:off x="2116138" y="2576513"/>
                <a:ext cx="1649413" cy="3246438"/>
              </a:xfrm>
              <a:prstGeom prst="line">
                <a:avLst/>
              </a:prstGeom>
              <a:noFill/>
              <a:ln w="57150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3" name="Freeform 294 26"/>
              <p:cNvSpPr>
                <a:spLocks noEditPoints="1"/>
              </p:cNvSpPr>
              <p:nvPr/>
            </p:nvSpPr>
            <p:spPr bwMode="auto">
              <a:xfrm>
                <a:off x="2097088" y="3559175"/>
                <a:ext cx="1557338" cy="1395413"/>
              </a:xfrm>
              <a:custGeom>
                <a:avLst/>
                <a:gdLst>
                  <a:gd name="T0" fmla="*/ 0 w 981"/>
                  <a:gd name="T1" fmla="*/ 852 h 879"/>
                  <a:gd name="T2" fmla="*/ 160 w 981"/>
                  <a:gd name="T3" fmla="*/ 710 h 879"/>
                  <a:gd name="T4" fmla="*/ 183 w 981"/>
                  <a:gd name="T5" fmla="*/ 737 h 879"/>
                  <a:gd name="T6" fmla="*/ 24 w 981"/>
                  <a:gd name="T7" fmla="*/ 879 h 879"/>
                  <a:gd name="T8" fmla="*/ 0 w 981"/>
                  <a:gd name="T9" fmla="*/ 852 h 879"/>
                  <a:gd name="T10" fmla="*/ 266 w 981"/>
                  <a:gd name="T11" fmla="*/ 616 h 879"/>
                  <a:gd name="T12" fmla="*/ 425 w 981"/>
                  <a:gd name="T13" fmla="*/ 474 h 879"/>
                  <a:gd name="T14" fmla="*/ 449 w 981"/>
                  <a:gd name="T15" fmla="*/ 500 h 879"/>
                  <a:gd name="T16" fmla="*/ 290 w 981"/>
                  <a:gd name="T17" fmla="*/ 642 h 879"/>
                  <a:gd name="T18" fmla="*/ 266 w 981"/>
                  <a:gd name="T19" fmla="*/ 616 h 879"/>
                  <a:gd name="T20" fmla="*/ 532 w 981"/>
                  <a:gd name="T21" fmla="*/ 379 h 879"/>
                  <a:gd name="T22" fmla="*/ 691 w 981"/>
                  <a:gd name="T23" fmla="*/ 237 h 879"/>
                  <a:gd name="T24" fmla="*/ 715 w 981"/>
                  <a:gd name="T25" fmla="*/ 264 h 879"/>
                  <a:gd name="T26" fmla="*/ 555 w 981"/>
                  <a:gd name="T27" fmla="*/ 406 h 879"/>
                  <a:gd name="T28" fmla="*/ 532 w 981"/>
                  <a:gd name="T29" fmla="*/ 379 h 879"/>
                  <a:gd name="T30" fmla="*/ 798 w 981"/>
                  <a:gd name="T31" fmla="*/ 142 h 879"/>
                  <a:gd name="T32" fmla="*/ 957 w 981"/>
                  <a:gd name="T33" fmla="*/ 0 h 879"/>
                  <a:gd name="T34" fmla="*/ 981 w 981"/>
                  <a:gd name="T35" fmla="*/ 27 h 879"/>
                  <a:gd name="T36" fmla="*/ 821 w 981"/>
                  <a:gd name="T37" fmla="*/ 169 h 879"/>
                  <a:gd name="T38" fmla="*/ 798 w 981"/>
                  <a:gd name="T39" fmla="*/ 142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1" h="879">
                    <a:moveTo>
                      <a:pt x="0" y="852"/>
                    </a:moveTo>
                    <a:lnTo>
                      <a:pt x="160" y="710"/>
                    </a:lnTo>
                    <a:lnTo>
                      <a:pt x="183" y="737"/>
                    </a:lnTo>
                    <a:lnTo>
                      <a:pt x="24" y="879"/>
                    </a:lnTo>
                    <a:lnTo>
                      <a:pt x="0" y="852"/>
                    </a:lnTo>
                    <a:close/>
                    <a:moveTo>
                      <a:pt x="266" y="616"/>
                    </a:moveTo>
                    <a:lnTo>
                      <a:pt x="425" y="474"/>
                    </a:lnTo>
                    <a:lnTo>
                      <a:pt x="449" y="500"/>
                    </a:lnTo>
                    <a:lnTo>
                      <a:pt x="290" y="642"/>
                    </a:lnTo>
                    <a:lnTo>
                      <a:pt x="266" y="616"/>
                    </a:lnTo>
                    <a:close/>
                    <a:moveTo>
                      <a:pt x="532" y="379"/>
                    </a:moveTo>
                    <a:lnTo>
                      <a:pt x="691" y="237"/>
                    </a:lnTo>
                    <a:lnTo>
                      <a:pt x="715" y="264"/>
                    </a:lnTo>
                    <a:lnTo>
                      <a:pt x="555" y="406"/>
                    </a:lnTo>
                    <a:lnTo>
                      <a:pt x="532" y="379"/>
                    </a:lnTo>
                    <a:close/>
                    <a:moveTo>
                      <a:pt x="798" y="142"/>
                    </a:moveTo>
                    <a:lnTo>
                      <a:pt x="957" y="0"/>
                    </a:lnTo>
                    <a:lnTo>
                      <a:pt x="981" y="27"/>
                    </a:lnTo>
                    <a:lnTo>
                      <a:pt x="821" y="169"/>
                    </a:lnTo>
                    <a:lnTo>
                      <a:pt x="798" y="142"/>
                    </a:lnTo>
                    <a:close/>
                  </a:path>
                </a:pathLst>
              </a:custGeom>
              <a:solidFill>
                <a:srgbClr val="000080"/>
              </a:solidFill>
              <a:ln w="3175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4" name="Freeform 294 27"/>
              <p:cNvSpPr>
                <a:spLocks noEditPoints="1"/>
              </p:cNvSpPr>
              <p:nvPr/>
            </p:nvSpPr>
            <p:spPr bwMode="auto">
              <a:xfrm>
                <a:off x="2087563" y="2576513"/>
                <a:ext cx="57150" cy="2357438"/>
              </a:xfrm>
              <a:custGeom>
                <a:avLst/>
                <a:gdLst>
                  <a:gd name="T0" fmla="*/ 36 w 36"/>
                  <a:gd name="T1" fmla="*/ 0 h 1485"/>
                  <a:gd name="T2" fmla="*/ 36 w 36"/>
                  <a:gd name="T3" fmla="*/ 213 h 1485"/>
                  <a:gd name="T4" fmla="*/ 0 w 36"/>
                  <a:gd name="T5" fmla="*/ 213 h 1485"/>
                  <a:gd name="T6" fmla="*/ 0 w 36"/>
                  <a:gd name="T7" fmla="*/ 0 h 1485"/>
                  <a:gd name="T8" fmla="*/ 36 w 36"/>
                  <a:gd name="T9" fmla="*/ 0 h 1485"/>
                  <a:gd name="T10" fmla="*/ 36 w 36"/>
                  <a:gd name="T11" fmla="*/ 356 h 1485"/>
                  <a:gd name="T12" fmla="*/ 36 w 36"/>
                  <a:gd name="T13" fmla="*/ 569 h 1485"/>
                  <a:gd name="T14" fmla="*/ 0 w 36"/>
                  <a:gd name="T15" fmla="*/ 569 h 1485"/>
                  <a:gd name="T16" fmla="*/ 0 w 36"/>
                  <a:gd name="T17" fmla="*/ 356 h 1485"/>
                  <a:gd name="T18" fmla="*/ 36 w 36"/>
                  <a:gd name="T19" fmla="*/ 356 h 1485"/>
                  <a:gd name="T20" fmla="*/ 36 w 36"/>
                  <a:gd name="T21" fmla="*/ 712 h 1485"/>
                  <a:gd name="T22" fmla="*/ 36 w 36"/>
                  <a:gd name="T23" fmla="*/ 925 h 1485"/>
                  <a:gd name="T24" fmla="*/ 0 w 36"/>
                  <a:gd name="T25" fmla="*/ 925 h 1485"/>
                  <a:gd name="T26" fmla="*/ 0 w 36"/>
                  <a:gd name="T27" fmla="*/ 712 h 1485"/>
                  <a:gd name="T28" fmla="*/ 36 w 36"/>
                  <a:gd name="T29" fmla="*/ 712 h 1485"/>
                  <a:gd name="T30" fmla="*/ 36 w 36"/>
                  <a:gd name="T31" fmla="*/ 1068 h 1485"/>
                  <a:gd name="T32" fmla="*/ 36 w 36"/>
                  <a:gd name="T33" fmla="*/ 1281 h 1485"/>
                  <a:gd name="T34" fmla="*/ 0 w 36"/>
                  <a:gd name="T35" fmla="*/ 1281 h 1485"/>
                  <a:gd name="T36" fmla="*/ 0 w 36"/>
                  <a:gd name="T37" fmla="*/ 1068 h 1485"/>
                  <a:gd name="T38" fmla="*/ 36 w 36"/>
                  <a:gd name="T39" fmla="*/ 1068 h 1485"/>
                  <a:gd name="T40" fmla="*/ 36 w 36"/>
                  <a:gd name="T41" fmla="*/ 1424 h 1485"/>
                  <a:gd name="T42" fmla="*/ 36 w 36"/>
                  <a:gd name="T43" fmla="*/ 1485 h 1485"/>
                  <a:gd name="T44" fmla="*/ 0 w 36"/>
                  <a:gd name="T45" fmla="*/ 1485 h 1485"/>
                  <a:gd name="T46" fmla="*/ 0 w 36"/>
                  <a:gd name="T47" fmla="*/ 1424 h 1485"/>
                  <a:gd name="T48" fmla="*/ 36 w 36"/>
                  <a:gd name="T49" fmla="*/ 1424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1485">
                    <a:moveTo>
                      <a:pt x="36" y="0"/>
                    </a:moveTo>
                    <a:lnTo>
                      <a:pt x="36" y="213"/>
                    </a:lnTo>
                    <a:lnTo>
                      <a:pt x="0" y="213"/>
                    </a:lnTo>
                    <a:lnTo>
                      <a:pt x="0" y="0"/>
                    </a:lnTo>
                    <a:lnTo>
                      <a:pt x="36" y="0"/>
                    </a:lnTo>
                    <a:close/>
                    <a:moveTo>
                      <a:pt x="36" y="356"/>
                    </a:moveTo>
                    <a:lnTo>
                      <a:pt x="36" y="569"/>
                    </a:lnTo>
                    <a:lnTo>
                      <a:pt x="0" y="569"/>
                    </a:lnTo>
                    <a:lnTo>
                      <a:pt x="0" y="356"/>
                    </a:lnTo>
                    <a:lnTo>
                      <a:pt x="36" y="356"/>
                    </a:lnTo>
                    <a:close/>
                    <a:moveTo>
                      <a:pt x="36" y="712"/>
                    </a:moveTo>
                    <a:lnTo>
                      <a:pt x="36" y="925"/>
                    </a:lnTo>
                    <a:lnTo>
                      <a:pt x="0" y="925"/>
                    </a:lnTo>
                    <a:lnTo>
                      <a:pt x="0" y="712"/>
                    </a:lnTo>
                    <a:lnTo>
                      <a:pt x="36" y="712"/>
                    </a:lnTo>
                    <a:close/>
                    <a:moveTo>
                      <a:pt x="36" y="1068"/>
                    </a:moveTo>
                    <a:lnTo>
                      <a:pt x="36" y="1281"/>
                    </a:lnTo>
                    <a:lnTo>
                      <a:pt x="0" y="1281"/>
                    </a:lnTo>
                    <a:lnTo>
                      <a:pt x="0" y="1068"/>
                    </a:lnTo>
                    <a:lnTo>
                      <a:pt x="36" y="1068"/>
                    </a:lnTo>
                    <a:close/>
                    <a:moveTo>
                      <a:pt x="36" y="1424"/>
                    </a:moveTo>
                    <a:lnTo>
                      <a:pt x="36" y="1485"/>
                    </a:lnTo>
                    <a:lnTo>
                      <a:pt x="0" y="1485"/>
                    </a:lnTo>
                    <a:lnTo>
                      <a:pt x="0" y="1424"/>
                    </a:lnTo>
                    <a:lnTo>
                      <a:pt x="36" y="1424"/>
                    </a:lnTo>
                    <a:close/>
                  </a:path>
                </a:pathLst>
              </a:custGeom>
              <a:solidFill>
                <a:srgbClr val="000080"/>
              </a:solidFill>
              <a:ln w="3175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5" name="Freeform 294 28"/>
              <p:cNvSpPr>
                <a:spLocks noEditPoints="1"/>
              </p:cNvSpPr>
              <p:nvPr/>
            </p:nvSpPr>
            <p:spPr bwMode="auto">
              <a:xfrm>
                <a:off x="2101851" y="4908550"/>
                <a:ext cx="1677988" cy="938213"/>
              </a:xfrm>
              <a:custGeom>
                <a:avLst/>
                <a:gdLst>
                  <a:gd name="T0" fmla="*/ 17 w 1057"/>
                  <a:gd name="T1" fmla="*/ 0 h 591"/>
                  <a:gd name="T2" fmla="*/ 205 w 1057"/>
                  <a:gd name="T3" fmla="*/ 101 h 591"/>
                  <a:gd name="T4" fmla="*/ 188 w 1057"/>
                  <a:gd name="T5" fmla="*/ 133 h 591"/>
                  <a:gd name="T6" fmla="*/ 0 w 1057"/>
                  <a:gd name="T7" fmla="*/ 31 h 591"/>
                  <a:gd name="T8" fmla="*/ 17 w 1057"/>
                  <a:gd name="T9" fmla="*/ 0 h 591"/>
                  <a:gd name="T10" fmla="*/ 331 w 1057"/>
                  <a:gd name="T11" fmla="*/ 169 h 591"/>
                  <a:gd name="T12" fmla="*/ 519 w 1057"/>
                  <a:gd name="T13" fmla="*/ 270 h 591"/>
                  <a:gd name="T14" fmla="*/ 502 w 1057"/>
                  <a:gd name="T15" fmla="*/ 301 h 591"/>
                  <a:gd name="T16" fmla="*/ 314 w 1057"/>
                  <a:gd name="T17" fmla="*/ 200 h 591"/>
                  <a:gd name="T18" fmla="*/ 331 w 1057"/>
                  <a:gd name="T19" fmla="*/ 169 h 591"/>
                  <a:gd name="T20" fmla="*/ 644 w 1057"/>
                  <a:gd name="T21" fmla="*/ 338 h 591"/>
                  <a:gd name="T22" fmla="*/ 832 w 1057"/>
                  <a:gd name="T23" fmla="*/ 439 h 591"/>
                  <a:gd name="T24" fmla="*/ 815 w 1057"/>
                  <a:gd name="T25" fmla="*/ 470 h 591"/>
                  <a:gd name="T26" fmla="*/ 627 w 1057"/>
                  <a:gd name="T27" fmla="*/ 369 h 591"/>
                  <a:gd name="T28" fmla="*/ 644 w 1057"/>
                  <a:gd name="T29" fmla="*/ 338 h 591"/>
                  <a:gd name="T30" fmla="*/ 957 w 1057"/>
                  <a:gd name="T31" fmla="*/ 506 h 591"/>
                  <a:gd name="T32" fmla="*/ 1057 w 1057"/>
                  <a:gd name="T33" fmla="*/ 560 h 591"/>
                  <a:gd name="T34" fmla="*/ 1040 w 1057"/>
                  <a:gd name="T35" fmla="*/ 591 h 591"/>
                  <a:gd name="T36" fmla="*/ 940 w 1057"/>
                  <a:gd name="T37" fmla="*/ 538 h 591"/>
                  <a:gd name="T38" fmla="*/ 957 w 1057"/>
                  <a:gd name="T39" fmla="*/ 50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7" h="591">
                    <a:moveTo>
                      <a:pt x="17" y="0"/>
                    </a:moveTo>
                    <a:lnTo>
                      <a:pt x="205" y="101"/>
                    </a:lnTo>
                    <a:lnTo>
                      <a:pt x="188" y="133"/>
                    </a:lnTo>
                    <a:lnTo>
                      <a:pt x="0" y="31"/>
                    </a:lnTo>
                    <a:lnTo>
                      <a:pt x="17" y="0"/>
                    </a:lnTo>
                    <a:close/>
                    <a:moveTo>
                      <a:pt x="331" y="169"/>
                    </a:moveTo>
                    <a:lnTo>
                      <a:pt x="519" y="270"/>
                    </a:lnTo>
                    <a:lnTo>
                      <a:pt x="502" y="301"/>
                    </a:lnTo>
                    <a:lnTo>
                      <a:pt x="314" y="200"/>
                    </a:lnTo>
                    <a:lnTo>
                      <a:pt x="331" y="169"/>
                    </a:lnTo>
                    <a:close/>
                    <a:moveTo>
                      <a:pt x="644" y="338"/>
                    </a:moveTo>
                    <a:lnTo>
                      <a:pt x="832" y="439"/>
                    </a:lnTo>
                    <a:lnTo>
                      <a:pt x="815" y="470"/>
                    </a:lnTo>
                    <a:lnTo>
                      <a:pt x="627" y="369"/>
                    </a:lnTo>
                    <a:lnTo>
                      <a:pt x="644" y="338"/>
                    </a:lnTo>
                    <a:close/>
                    <a:moveTo>
                      <a:pt x="957" y="506"/>
                    </a:moveTo>
                    <a:lnTo>
                      <a:pt x="1057" y="560"/>
                    </a:lnTo>
                    <a:lnTo>
                      <a:pt x="1040" y="591"/>
                    </a:lnTo>
                    <a:lnTo>
                      <a:pt x="940" y="538"/>
                    </a:lnTo>
                    <a:lnTo>
                      <a:pt x="957" y="506"/>
                    </a:lnTo>
                    <a:close/>
                  </a:path>
                </a:pathLst>
              </a:custGeom>
              <a:solidFill>
                <a:srgbClr val="000080"/>
              </a:solidFill>
              <a:ln w="3175" cap="flat">
                <a:solidFill>
                  <a:srgbClr val="00008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6" name="Line 294 30"/>
              <p:cNvSpPr>
                <a:spLocks noChangeShapeType="1"/>
              </p:cNvSpPr>
              <p:nvPr/>
            </p:nvSpPr>
            <p:spPr bwMode="auto">
              <a:xfrm flipV="1">
                <a:off x="3765551" y="2293938"/>
                <a:ext cx="1316038" cy="1171575"/>
              </a:xfrm>
              <a:prstGeom prst="line">
                <a:avLst/>
              </a:prstGeom>
              <a:noFill/>
              <a:ln w="57150" cap="flat">
                <a:solidFill>
                  <a:srgbClr val="000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grpSp>
            <p:nvGrpSpPr>
              <p:cNvPr id="107" name="Group 294 31"/>
              <p:cNvGrpSpPr>
                <a:grpSpLocks/>
              </p:cNvGrpSpPr>
              <p:nvPr/>
            </p:nvGrpSpPr>
            <p:grpSpPr bwMode="auto">
              <a:xfrm>
                <a:off x="4868863" y="4568825"/>
                <a:ext cx="150813" cy="150813"/>
                <a:chOff x="3067" y="2878"/>
                <a:chExt cx="95" cy="95"/>
              </a:xfrm>
            </p:grpSpPr>
            <p:sp>
              <p:nvSpPr>
                <p:cNvPr id="108" name="Oval 41"/>
                <p:cNvSpPr>
                  <a:spLocks noChangeArrowheads="1"/>
                </p:cNvSpPr>
                <p:nvPr/>
              </p:nvSpPr>
              <p:spPr bwMode="auto">
                <a:xfrm>
                  <a:off x="3067" y="2878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09" name="Oval 42"/>
                <p:cNvSpPr>
                  <a:spLocks noChangeArrowheads="1"/>
                </p:cNvSpPr>
                <p:nvPr/>
              </p:nvSpPr>
              <p:spPr bwMode="auto">
                <a:xfrm>
                  <a:off x="3067" y="2878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10" name="Group 294 64"/>
              <p:cNvGrpSpPr>
                <a:grpSpLocks/>
              </p:cNvGrpSpPr>
              <p:nvPr/>
            </p:nvGrpSpPr>
            <p:grpSpPr bwMode="auto">
              <a:xfrm>
                <a:off x="5005398" y="1600201"/>
                <a:ext cx="355601" cy="769938"/>
                <a:chOff x="3153" y="1008"/>
                <a:chExt cx="224" cy="485"/>
              </a:xfrm>
            </p:grpSpPr>
            <p:sp>
              <p:nvSpPr>
                <p:cNvPr id="111" name="Oval 44"/>
                <p:cNvSpPr>
                  <a:spLocks noChangeArrowheads="1"/>
                </p:cNvSpPr>
                <p:nvPr/>
              </p:nvSpPr>
              <p:spPr bwMode="auto">
                <a:xfrm>
                  <a:off x="3153" y="1398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2" name="Oval 45"/>
                <p:cNvSpPr>
                  <a:spLocks noChangeArrowheads="1"/>
                </p:cNvSpPr>
                <p:nvPr/>
              </p:nvSpPr>
              <p:spPr bwMode="auto">
                <a:xfrm>
                  <a:off x="3153" y="1398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3" name="Rectangle 46"/>
                <p:cNvSpPr>
                  <a:spLocks noChangeArrowheads="1"/>
                </p:cNvSpPr>
                <p:nvPr/>
              </p:nvSpPr>
              <p:spPr bwMode="auto">
                <a:xfrm>
                  <a:off x="3229" y="1008"/>
                  <a:ext cx="148" cy="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zh-TW" altLang="zh-TW" sz="3200" b="1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I</a:t>
                  </a:r>
                </a:p>
              </p:txBody>
            </p:sp>
          </p:grpSp>
          <p:grpSp>
            <p:nvGrpSpPr>
              <p:cNvPr id="114" name="Group 294 66"/>
              <p:cNvGrpSpPr>
                <a:grpSpLocks/>
              </p:cNvGrpSpPr>
              <p:nvPr/>
            </p:nvGrpSpPr>
            <p:grpSpPr bwMode="auto">
              <a:xfrm>
                <a:off x="2865441" y="4013209"/>
                <a:ext cx="695326" cy="722314"/>
                <a:chOff x="1805" y="2528"/>
                <a:chExt cx="438" cy="455"/>
              </a:xfrm>
            </p:grpSpPr>
            <p:sp>
              <p:nvSpPr>
                <p:cNvPr id="115" name="Oval 48"/>
                <p:cNvSpPr>
                  <a:spLocks noChangeArrowheads="1"/>
                </p:cNvSpPr>
                <p:nvPr/>
              </p:nvSpPr>
              <p:spPr bwMode="auto">
                <a:xfrm>
                  <a:off x="1805" y="2598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6" name="Oval 49"/>
                <p:cNvSpPr>
                  <a:spLocks noChangeArrowheads="1"/>
                </p:cNvSpPr>
                <p:nvPr/>
              </p:nvSpPr>
              <p:spPr bwMode="auto">
                <a:xfrm>
                  <a:off x="1805" y="2598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17" name="Rectangle 50"/>
                <p:cNvSpPr>
                  <a:spLocks noChangeArrowheads="1"/>
                </p:cNvSpPr>
                <p:nvPr/>
              </p:nvSpPr>
              <p:spPr bwMode="auto">
                <a:xfrm>
                  <a:off x="1948" y="2528"/>
                  <a:ext cx="295" cy="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TW" altLang="zh-TW" sz="3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H</a:t>
                  </a:r>
                  <a:endParaRPr kumimoji="0" lang="zh-TW" altLang="zh-TW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8" name="Group 294 67"/>
              <p:cNvGrpSpPr>
                <a:grpSpLocks/>
              </p:cNvGrpSpPr>
              <p:nvPr/>
            </p:nvGrpSpPr>
            <p:grpSpPr bwMode="auto">
              <a:xfrm>
                <a:off x="1531938" y="4805366"/>
                <a:ext cx="658813" cy="722313"/>
                <a:chOff x="965" y="3027"/>
                <a:chExt cx="415" cy="455"/>
              </a:xfrm>
            </p:grpSpPr>
            <p:sp>
              <p:nvSpPr>
                <p:cNvPr id="119" name="Oval 52"/>
                <p:cNvSpPr>
                  <a:spLocks noChangeArrowheads="1"/>
                </p:cNvSpPr>
                <p:nvPr/>
              </p:nvSpPr>
              <p:spPr bwMode="auto">
                <a:xfrm>
                  <a:off x="1285" y="3060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0" name="Oval 53"/>
                <p:cNvSpPr>
                  <a:spLocks noChangeArrowheads="1"/>
                </p:cNvSpPr>
                <p:nvPr/>
              </p:nvSpPr>
              <p:spPr bwMode="auto">
                <a:xfrm>
                  <a:off x="1285" y="3060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1" name="Rectangle 54"/>
                <p:cNvSpPr>
                  <a:spLocks noChangeArrowheads="1"/>
                </p:cNvSpPr>
                <p:nvPr/>
              </p:nvSpPr>
              <p:spPr bwMode="auto">
                <a:xfrm>
                  <a:off x="965" y="3027"/>
                  <a:ext cx="189" cy="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TW" altLang="zh-TW" sz="3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J</a:t>
                  </a:r>
                  <a:endParaRPr kumimoji="0" lang="zh-TW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22" name="Group 294 68"/>
              <p:cNvGrpSpPr>
                <a:grpSpLocks/>
              </p:cNvGrpSpPr>
              <p:nvPr/>
            </p:nvGrpSpPr>
            <p:grpSpPr bwMode="auto">
              <a:xfrm>
                <a:off x="6229351" y="269875"/>
                <a:ext cx="150813" cy="150813"/>
                <a:chOff x="3924" y="170"/>
                <a:chExt cx="95" cy="95"/>
              </a:xfrm>
            </p:grpSpPr>
            <p:sp>
              <p:nvSpPr>
                <p:cNvPr id="123" name="Oval 56"/>
                <p:cNvSpPr>
                  <a:spLocks noChangeArrowheads="1"/>
                </p:cNvSpPr>
                <p:nvPr/>
              </p:nvSpPr>
              <p:spPr bwMode="auto">
                <a:xfrm>
                  <a:off x="3924" y="170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4" name="Oval 57"/>
                <p:cNvSpPr>
                  <a:spLocks noChangeArrowheads="1"/>
                </p:cNvSpPr>
                <p:nvPr/>
              </p:nvSpPr>
              <p:spPr bwMode="auto">
                <a:xfrm>
                  <a:off x="3924" y="170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5" name="Group 294 69"/>
              <p:cNvGrpSpPr>
                <a:grpSpLocks/>
              </p:cNvGrpSpPr>
              <p:nvPr/>
            </p:nvGrpSpPr>
            <p:grpSpPr bwMode="auto">
              <a:xfrm>
                <a:off x="3690938" y="3389313"/>
                <a:ext cx="150813" cy="150813"/>
                <a:chOff x="2325" y="2135"/>
                <a:chExt cx="95" cy="95"/>
              </a:xfrm>
            </p:grpSpPr>
            <p:sp>
              <p:nvSpPr>
                <p:cNvPr id="126" name="Oval 59"/>
                <p:cNvSpPr>
                  <a:spLocks noChangeArrowheads="1"/>
                </p:cNvSpPr>
                <p:nvPr/>
              </p:nvSpPr>
              <p:spPr bwMode="auto">
                <a:xfrm>
                  <a:off x="2325" y="2135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7" name="Oval 60"/>
                <p:cNvSpPr>
                  <a:spLocks noChangeArrowheads="1"/>
                </p:cNvSpPr>
                <p:nvPr/>
              </p:nvSpPr>
              <p:spPr bwMode="auto">
                <a:xfrm>
                  <a:off x="2325" y="2135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8" name="Group 294 70"/>
              <p:cNvGrpSpPr>
                <a:grpSpLocks/>
              </p:cNvGrpSpPr>
              <p:nvPr/>
            </p:nvGrpSpPr>
            <p:grpSpPr bwMode="auto">
              <a:xfrm>
                <a:off x="2379663" y="190500"/>
                <a:ext cx="700088" cy="809625"/>
                <a:chOff x="1499" y="120"/>
                <a:chExt cx="441" cy="510"/>
              </a:xfrm>
            </p:grpSpPr>
            <p:sp>
              <p:nvSpPr>
                <p:cNvPr id="129" name="Oval 62"/>
                <p:cNvSpPr>
                  <a:spLocks noChangeArrowheads="1"/>
                </p:cNvSpPr>
                <p:nvPr/>
              </p:nvSpPr>
              <p:spPr bwMode="auto">
                <a:xfrm>
                  <a:off x="1845" y="535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0" name="Oval 63"/>
                <p:cNvSpPr>
                  <a:spLocks noChangeArrowheads="1"/>
                </p:cNvSpPr>
                <p:nvPr/>
              </p:nvSpPr>
              <p:spPr bwMode="auto">
                <a:xfrm>
                  <a:off x="1845" y="535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1" name="Rectangle 64"/>
                <p:cNvSpPr>
                  <a:spLocks noChangeArrowheads="1"/>
                </p:cNvSpPr>
                <p:nvPr/>
              </p:nvSpPr>
              <p:spPr bwMode="auto">
                <a:xfrm>
                  <a:off x="1499" y="120"/>
                  <a:ext cx="253" cy="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zh-TW" altLang="zh-TW" sz="3200" b="1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E</a:t>
                  </a:r>
                </a:p>
              </p:txBody>
            </p:sp>
          </p:grpSp>
          <p:grpSp>
            <p:nvGrpSpPr>
              <p:cNvPr id="132" name="Group 294 71"/>
              <p:cNvGrpSpPr>
                <a:grpSpLocks/>
              </p:cNvGrpSpPr>
              <p:nvPr/>
            </p:nvGrpSpPr>
            <p:grpSpPr bwMode="auto">
              <a:xfrm>
                <a:off x="1382713" y="2149476"/>
                <a:ext cx="808038" cy="722313"/>
                <a:chOff x="871" y="1354"/>
                <a:chExt cx="509" cy="455"/>
              </a:xfrm>
            </p:grpSpPr>
            <p:sp>
              <p:nvSpPr>
                <p:cNvPr id="133" name="Oval 66"/>
                <p:cNvSpPr>
                  <a:spLocks noChangeArrowheads="1"/>
                </p:cNvSpPr>
                <p:nvPr/>
              </p:nvSpPr>
              <p:spPr bwMode="auto">
                <a:xfrm>
                  <a:off x="1285" y="1575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4" name="Oval 67"/>
                <p:cNvSpPr>
                  <a:spLocks noChangeArrowheads="1"/>
                </p:cNvSpPr>
                <p:nvPr/>
              </p:nvSpPr>
              <p:spPr bwMode="auto">
                <a:xfrm>
                  <a:off x="1285" y="1575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5" name="Rectangle 68"/>
                <p:cNvSpPr>
                  <a:spLocks noChangeArrowheads="1"/>
                </p:cNvSpPr>
                <p:nvPr/>
              </p:nvSpPr>
              <p:spPr bwMode="auto">
                <a:xfrm>
                  <a:off x="871" y="1354"/>
                  <a:ext cx="274" cy="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TW" altLang="zh-TW" sz="3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D</a:t>
                  </a:r>
                  <a:endParaRPr kumimoji="0" lang="zh-TW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36" name="Group 294 72"/>
              <p:cNvGrpSpPr>
                <a:grpSpLocks/>
              </p:cNvGrpSpPr>
              <p:nvPr/>
            </p:nvGrpSpPr>
            <p:grpSpPr bwMode="auto">
              <a:xfrm>
                <a:off x="3527426" y="5746753"/>
                <a:ext cx="434975" cy="871538"/>
                <a:chOff x="2222" y="3620"/>
                <a:chExt cx="274" cy="549"/>
              </a:xfrm>
            </p:grpSpPr>
            <p:sp>
              <p:nvSpPr>
                <p:cNvPr id="137" name="Oval 70"/>
                <p:cNvSpPr>
                  <a:spLocks noChangeArrowheads="1"/>
                </p:cNvSpPr>
                <p:nvPr/>
              </p:nvSpPr>
              <p:spPr bwMode="auto">
                <a:xfrm>
                  <a:off x="2325" y="3620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8" name="Oval 71"/>
                <p:cNvSpPr>
                  <a:spLocks noChangeArrowheads="1"/>
                </p:cNvSpPr>
                <p:nvPr/>
              </p:nvSpPr>
              <p:spPr bwMode="auto">
                <a:xfrm>
                  <a:off x="2325" y="3620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39" name="Rectangle 72"/>
                <p:cNvSpPr>
                  <a:spLocks noChangeArrowheads="1"/>
                </p:cNvSpPr>
                <p:nvPr/>
              </p:nvSpPr>
              <p:spPr bwMode="auto">
                <a:xfrm>
                  <a:off x="2222" y="3714"/>
                  <a:ext cx="274" cy="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TW" altLang="zh-TW" sz="3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G</a:t>
                  </a:r>
                  <a:endParaRPr kumimoji="0" lang="zh-TW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40" name="Group 294 73"/>
              <p:cNvGrpSpPr>
                <a:grpSpLocks/>
              </p:cNvGrpSpPr>
              <p:nvPr/>
            </p:nvGrpSpPr>
            <p:grpSpPr bwMode="auto">
              <a:xfrm>
                <a:off x="6046788" y="5746747"/>
                <a:ext cx="406400" cy="796925"/>
                <a:chOff x="3809" y="3620"/>
                <a:chExt cx="256" cy="502"/>
              </a:xfrm>
            </p:grpSpPr>
            <p:sp>
              <p:nvSpPr>
                <p:cNvPr id="141" name="Oval 74"/>
                <p:cNvSpPr>
                  <a:spLocks noChangeArrowheads="1"/>
                </p:cNvSpPr>
                <p:nvPr/>
              </p:nvSpPr>
              <p:spPr bwMode="auto">
                <a:xfrm>
                  <a:off x="3809" y="3620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2" name="Oval 75"/>
                <p:cNvSpPr>
                  <a:spLocks noChangeArrowheads="1"/>
                </p:cNvSpPr>
                <p:nvPr/>
              </p:nvSpPr>
              <p:spPr bwMode="auto">
                <a:xfrm>
                  <a:off x="3809" y="3620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3" name="Rectangle 76"/>
                <p:cNvSpPr>
                  <a:spLocks noChangeArrowheads="1"/>
                </p:cNvSpPr>
                <p:nvPr/>
              </p:nvSpPr>
              <p:spPr bwMode="auto">
                <a:xfrm>
                  <a:off x="3812" y="3667"/>
                  <a:ext cx="253" cy="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TW" altLang="zh-TW" sz="3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F</a:t>
                  </a:r>
                  <a:endParaRPr kumimoji="0" lang="zh-TW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44" name="Group 294 74"/>
              <p:cNvGrpSpPr>
                <a:grpSpLocks/>
              </p:cNvGrpSpPr>
              <p:nvPr/>
            </p:nvGrpSpPr>
            <p:grpSpPr bwMode="auto">
              <a:xfrm>
                <a:off x="7696201" y="1920875"/>
                <a:ext cx="150813" cy="150813"/>
                <a:chOff x="4848" y="1210"/>
                <a:chExt cx="95" cy="95"/>
              </a:xfrm>
            </p:grpSpPr>
            <p:sp>
              <p:nvSpPr>
                <p:cNvPr id="145" name="Oval 78"/>
                <p:cNvSpPr>
                  <a:spLocks noChangeArrowheads="1"/>
                </p:cNvSpPr>
                <p:nvPr/>
              </p:nvSpPr>
              <p:spPr bwMode="auto">
                <a:xfrm>
                  <a:off x="4848" y="1210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6" name="Oval 79"/>
                <p:cNvSpPr>
                  <a:spLocks noChangeArrowheads="1"/>
                </p:cNvSpPr>
                <p:nvPr/>
              </p:nvSpPr>
              <p:spPr bwMode="auto">
                <a:xfrm>
                  <a:off x="4848" y="1210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47" name="Group 294 75"/>
              <p:cNvGrpSpPr>
                <a:grpSpLocks/>
              </p:cNvGrpSpPr>
              <p:nvPr/>
            </p:nvGrpSpPr>
            <p:grpSpPr bwMode="auto">
              <a:xfrm>
                <a:off x="6229351" y="269875"/>
                <a:ext cx="150813" cy="150813"/>
                <a:chOff x="3924" y="170"/>
                <a:chExt cx="95" cy="95"/>
              </a:xfrm>
            </p:grpSpPr>
            <p:sp>
              <p:nvSpPr>
                <p:cNvPr id="148" name="Oval 81"/>
                <p:cNvSpPr>
                  <a:spLocks noChangeArrowheads="1"/>
                </p:cNvSpPr>
                <p:nvPr/>
              </p:nvSpPr>
              <p:spPr bwMode="auto">
                <a:xfrm>
                  <a:off x="3924" y="170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49" name="Oval 82"/>
                <p:cNvSpPr>
                  <a:spLocks noChangeArrowheads="1"/>
                </p:cNvSpPr>
                <p:nvPr/>
              </p:nvSpPr>
              <p:spPr bwMode="auto">
                <a:xfrm>
                  <a:off x="3924" y="170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53" name="Group 294 76"/>
              <p:cNvGrpSpPr>
                <a:grpSpLocks/>
              </p:cNvGrpSpPr>
              <p:nvPr/>
            </p:nvGrpSpPr>
            <p:grpSpPr bwMode="auto">
              <a:xfrm>
                <a:off x="4319585" y="942975"/>
                <a:ext cx="409575" cy="946150"/>
                <a:chOff x="2721" y="594"/>
                <a:chExt cx="258" cy="596"/>
              </a:xfrm>
            </p:grpSpPr>
            <p:sp>
              <p:nvSpPr>
                <p:cNvPr id="154" name="Oval 84"/>
                <p:cNvSpPr>
                  <a:spLocks noChangeArrowheads="1"/>
                </p:cNvSpPr>
                <p:nvPr/>
              </p:nvSpPr>
              <p:spPr bwMode="auto">
                <a:xfrm>
                  <a:off x="2884" y="1095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5" name="Oval 85"/>
                <p:cNvSpPr>
                  <a:spLocks noChangeArrowheads="1"/>
                </p:cNvSpPr>
                <p:nvPr/>
              </p:nvSpPr>
              <p:spPr bwMode="auto">
                <a:xfrm>
                  <a:off x="2884" y="1095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6" name="Rectangle 86"/>
                <p:cNvSpPr>
                  <a:spLocks noChangeArrowheads="1"/>
                </p:cNvSpPr>
                <p:nvPr/>
              </p:nvSpPr>
              <p:spPr bwMode="auto">
                <a:xfrm>
                  <a:off x="2721" y="594"/>
                  <a:ext cx="253" cy="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R="0" lvl="0" indent="0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zh-TW" altLang="zh-TW" sz="3200" b="1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  <p:grpSp>
            <p:nvGrpSpPr>
              <p:cNvPr id="157" name="Group 294 77"/>
              <p:cNvGrpSpPr>
                <a:grpSpLocks/>
              </p:cNvGrpSpPr>
              <p:nvPr/>
            </p:nvGrpSpPr>
            <p:grpSpPr bwMode="auto">
              <a:xfrm>
                <a:off x="6046788" y="3240090"/>
                <a:ext cx="593725" cy="722313"/>
                <a:chOff x="3809" y="2041"/>
                <a:chExt cx="374" cy="455"/>
              </a:xfrm>
            </p:grpSpPr>
            <p:sp>
              <p:nvSpPr>
                <p:cNvPr id="158" name="Oval 88"/>
                <p:cNvSpPr>
                  <a:spLocks noChangeArrowheads="1"/>
                </p:cNvSpPr>
                <p:nvPr/>
              </p:nvSpPr>
              <p:spPr bwMode="auto">
                <a:xfrm>
                  <a:off x="3809" y="2135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9" name="Oval 89"/>
                <p:cNvSpPr>
                  <a:spLocks noChangeArrowheads="1"/>
                </p:cNvSpPr>
                <p:nvPr/>
              </p:nvSpPr>
              <p:spPr bwMode="auto">
                <a:xfrm>
                  <a:off x="3809" y="2135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0" name="Rectangle 90"/>
                <p:cNvSpPr>
                  <a:spLocks noChangeArrowheads="1"/>
                </p:cNvSpPr>
                <p:nvPr/>
              </p:nvSpPr>
              <p:spPr bwMode="auto">
                <a:xfrm>
                  <a:off x="3930" y="2041"/>
                  <a:ext cx="253" cy="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TW" altLang="zh-TW" sz="3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endParaRPr kumimoji="0" lang="zh-TW" altLang="zh-TW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61" name="Group 294 78"/>
              <p:cNvGrpSpPr>
                <a:grpSpLocks/>
              </p:cNvGrpSpPr>
              <p:nvPr/>
            </p:nvGrpSpPr>
            <p:grpSpPr bwMode="auto">
              <a:xfrm>
                <a:off x="3690938" y="3389315"/>
                <a:ext cx="479425" cy="725488"/>
                <a:chOff x="2325" y="2135"/>
                <a:chExt cx="302" cy="457"/>
              </a:xfrm>
            </p:grpSpPr>
            <p:sp>
              <p:nvSpPr>
                <p:cNvPr id="162" name="Oval 92"/>
                <p:cNvSpPr>
                  <a:spLocks noChangeArrowheads="1"/>
                </p:cNvSpPr>
                <p:nvPr/>
              </p:nvSpPr>
              <p:spPr bwMode="auto">
                <a:xfrm>
                  <a:off x="2325" y="2135"/>
                  <a:ext cx="95" cy="9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3" name="Oval 93"/>
                <p:cNvSpPr>
                  <a:spLocks noChangeArrowheads="1"/>
                </p:cNvSpPr>
                <p:nvPr/>
              </p:nvSpPr>
              <p:spPr bwMode="auto">
                <a:xfrm>
                  <a:off x="2325" y="2135"/>
                  <a:ext cx="95" cy="95"/>
                </a:xfrm>
                <a:prstGeom prst="ellipse">
                  <a:avLst/>
                </a:prstGeom>
                <a:noFill/>
                <a:ln w="2381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64" name="Rectangle 94"/>
                <p:cNvSpPr>
                  <a:spLocks noChangeArrowheads="1"/>
                </p:cNvSpPr>
                <p:nvPr/>
              </p:nvSpPr>
              <p:spPr bwMode="auto">
                <a:xfrm>
                  <a:off x="2374" y="2137"/>
                  <a:ext cx="253" cy="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R="0" lvl="0" indent="0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kumimoji="0" lang="zh-TW" altLang="zh-TW" sz="3200" b="1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B</a:t>
                  </a:r>
                  <a:endParaRPr lang="zh-TW" altLang="zh-TW" sz="3200" b="1" i="1" dirty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726797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64" grpId="0" animBg="1"/>
      <p:bldP spid="1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0"/>
            <a:ext cx="780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endParaRPr lang="zh-TW" altLang="en-US" sz="7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3" y="1918620"/>
            <a:ext cx="4707379" cy="496872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871814" y="161729"/>
                <a:ext cx="5112567" cy="18245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TW" altLang="zh-TW" sz="3600" dirty="0" smtClean="0"/>
                  <a:t>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6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latin typeface="Cambria Math" panose="02040503050406030204" pitchFamily="18" charset="0"/>
                          </a:rPr>
                          <m:t>DG</m:t>
                        </m:r>
                      </m:e>
                    </m:acc>
                    <m:r>
                      <a:rPr lang="zh-TW" altLang="zh-TW" sz="3600">
                        <a:latin typeface="Cambria Math" panose="02040503050406030204" pitchFamily="18" charset="0"/>
                      </a:rPr>
                      <m:t>中點</m:t>
                    </m:r>
                  </m:oMath>
                </a14:m>
                <a:r>
                  <a:rPr lang="en-US" altLang="zh-TW" sz="3600" dirty="0"/>
                  <a:t>H</a:t>
                </a:r>
                <a:r>
                  <a:rPr lang="zh-TW" altLang="zh-TW" sz="3600" dirty="0"/>
                  <a:t>，過</a:t>
                </a:r>
                <a:r>
                  <a:rPr lang="en-US" altLang="zh-TW" sz="3600" dirty="0"/>
                  <a:t>B</a:t>
                </a:r>
                <a:r>
                  <a:rPr lang="zh-TW" altLang="zh-TW" sz="3600" dirty="0"/>
                  <a:t>點做</a:t>
                </a:r>
                <a:r>
                  <a:rPr lang="en-US" altLang="zh-TW" sz="3600" dirty="0"/>
                  <a:t>H</a:t>
                </a:r>
                <a:r>
                  <a:rPr lang="zh-TW" altLang="zh-TW" sz="3600" dirty="0"/>
                  <a:t>的射線，與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6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zh-TW" altLang="zh-TW" sz="3600" dirty="0"/>
                  <a:t>相交於</a:t>
                </a:r>
                <a:r>
                  <a:rPr lang="en-US" altLang="zh-TW" sz="3600" dirty="0"/>
                  <a:t>I</a:t>
                </a:r>
                <a:r>
                  <a:rPr lang="zh-TW" altLang="zh-TW" sz="3600" dirty="0" smtClean="0"/>
                  <a:t>點</a:t>
                </a:r>
                <a:r>
                  <a:rPr lang="zh-TW" altLang="en-US" sz="3600" dirty="0" smtClean="0"/>
                  <a:t>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3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zh-TW" altLang="en-US" sz="36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𝑩𝑯</m:t>
                        </m:r>
                      </m:e>
                    </m:acc>
                    <m:r>
                      <a:rPr lang="en-US" altLang="zh-TW" sz="36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zh-TW" altLang="en-US" sz="36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altLang="zh-TW" sz="36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zh-TW" altLang="en-US" sz="36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zh-TW" altLang="en-US" sz="36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zh-TW" altLang="en-US" sz="3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zh-TW" altLang="en-US" sz="36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𝑨𝑪</m:t>
                        </m:r>
                        <m:r>
                          <m:rPr>
                            <m:nor/>
                          </m:rPr>
                          <a:rPr lang="en-US" altLang="zh-TW" sz="36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altLang="zh-TW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14" y="161729"/>
                <a:ext cx="5112567" cy="182453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576" t="-5686" r="-596" b="-8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075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04230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228802" y="188640"/>
                <a:ext cx="6647454" cy="6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6000" b="1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∵</m:t>
                      </m:r>
                      <m:acc>
                        <m:accPr>
                          <m:chr m:val="̅"/>
                          <m:ctrlPr>
                            <a:rPr lang="en-US" altLang="zh-TW" sz="6000" b="1" i="1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標楷體" panose="03000509000000000000" pitchFamily="65" charset="-120"/>
                            </a:rPr>
                          </m:ctrlPr>
                        </m:accPr>
                        <m:e>
                          <m:r>
                            <a:rPr lang="zh-TW" altLang="en-US" sz="6000" b="1" i="1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𝑩𝑯</m:t>
                          </m:r>
                        </m:e>
                      </m:acc>
                      <m:r>
                        <a:rPr lang="en-US" altLang="zh-TW" sz="6000" b="1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6000" b="1" i="1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標楷體" panose="03000509000000000000" pitchFamily="65" charset="-120"/>
                            </a:rPr>
                          </m:ctrlPr>
                        </m:fPr>
                        <m:num>
                          <m:r>
                            <a:rPr lang="zh-TW" altLang="en-US" sz="60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𝟏</m:t>
                          </m:r>
                        </m:num>
                        <m:den>
                          <m:r>
                            <a:rPr lang="zh-TW" altLang="en-US" sz="60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altLang="zh-TW" sz="6000" b="1" i="1" dirty="0">
                              <a:solidFill>
                                <a:srgbClr val="92D050"/>
                              </a:solidFill>
                              <a:latin typeface="Cambria Math"/>
                              <a:ea typeface="標楷體" panose="03000509000000000000" pitchFamily="65" charset="-120"/>
                            </a:rPr>
                          </m:ctrlPr>
                        </m:accPr>
                        <m:e>
                          <m:r>
                            <a:rPr lang="en-US" altLang="zh-TW" sz="6000" b="1" i="1" dirty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𝑩𝑱</m:t>
                          </m:r>
                        </m:e>
                      </m:acc>
                    </m:oMath>
                  </m:oMathPara>
                </a14:m>
                <a:endParaRPr lang="en-US" altLang="zh-TW" sz="6000" b="1" i="1" dirty="0" smtClean="0">
                  <a:solidFill>
                    <a:srgbClr val="92D050"/>
                  </a:solidFill>
                  <a:latin typeface="Cambria Math" panose="02040503050406030204" pitchFamily="18" charset="0"/>
                  <a:ea typeface="標楷體" panose="03000509000000000000" pitchFamily="65" charset="-12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6000" b="1" i="1" dirty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 </m:t>
                      </m:r>
                      <m:r>
                        <a:rPr lang="zh-TW" altLang="en-US" sz="6000" b="1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　</m:t>
                      </m:r>
                      <m:acc>
                        <m:accPr>
                          <m:chr m:val="̅"/>
                          <m:ctrlPr>
                            <a:rPr lang="en-US" altLang="zh-TW" sz="6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標楷體" panose="03000509000000000000" pitchFamily="65" charset="-120"/>
                            </a:rPr>
                          </m:ctrlPr>
                        </m:accPr>
                        <m:e>
                          <m:r>
                            <a:rPr lang="en-US" altLang="zh-TW" sz="6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𝑩𝑱</m:t>
                          </m:r>
                        </m:e>
                      </m:acc>
                      <m:r>
                        <a:rPr lang="en-US" altLang="zh-TW" sz="6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標楷體" panose="03000509000000000000" pitchFamily="65" charset="-12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6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標楷體" panose="03000509000000000000" pitchFamily="65" charset="-120"/>
                            </a:rPr>
                          </m:ctrlPr>
                        </m:accPr>
                        <m:e>
                          <m:r>
                            <a:rPr lang="en-US" altLang="zh-TW" sz="6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altLang="zh-TW" sz="6000" b="1" i="1" dirty="0" smtClean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60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en-US" altLang="zh-TW" sz="6000" b="1" i="1" dirty="0"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6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𝑩𝑯</m:t>
                          </m:r>
                        </m:e>
                      </m:acc>
                      <m:r>
                        <a:rPr lang="en-US" altLang="zh-TW" sz="6000" b="1" i="1" dirty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6000" b="1" i="1" dirty="0"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6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zh-TW" altLang="en-US" sz="6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altLang="zh-TW" sz="6000" b="1" i="1" dirty="0">
                              <a:solidFill>
                                <a:srgbClr val="00B0F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6000" b="1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altLang="zh-TW" sz="4400" b="1" i="1" dirty="0">
                  <a:solidFill>
                    <a:srgbClr val="00B0F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02" y="188640"/>
                <a:ext cx="6647454" cy="68323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4741" y="1082"/>
            <a:ext cx="4754429" cy="4824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ounded 285 128"/>
              <p:cNvSpPr/>
              <p:nvPr/>
            </p:nvSpPr>
            <p:spPr>
              <a:xfrm>
                <a:off x="638995" y="3277861"/>
                <a:ext cx="7866010" cy="347063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11500" b="1" i="1" dirty="0" smtClean="0">
                              <a:latin typeface="Cambria Math"/>
                              <a:ea typeface="標楷體" pitchFamily="65" charset="-120"/>
                            </a:rPr>
                          </m:ctrlPr>
                        </m:accPr>
                        <m:e>
                          <m:r>
                            <a:rPr lang="en-US" altLang="zh-TW" sz="11500" b="1" i="1" dirty="0"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  <m:t>𝑩𝑯</m:t>
                          </m:r>
                        </m:e>
                      </m:acc>
                      <m:r>
                        <a:rPr lang="en-US" altLang="zh-TW" sz="11500" b="1" i="1" dirty="0" smtClean="0">
                          <a:latin typeface="Cambria Math" panose="02040503050406030204" pitchFamily="18" charset="0"/>
                          <a:ea typeface="標楷體" pitchFamily="65" charset="-120"/>
                        </a:rPr>
                        <m:t>=</m:t>
                      </m:r>
                      <m:f>
                        <m:fPr>
                          <m:ctrlPr>
                            <a:rPr lang="en-US" altLang="zh-TW" sz="11500" b="1" i="1" dirty="0" smtClean="0">
                              <a:latin typeface="Cambria Math"/>
                              <a:ea typeface="標楷體" pitchFamily="65" charset="-120"/>
                            </a:rPr>
                          </m:ctrlPr>
                        </m:fPr>
                        <m:num>
                          <m:r>
                            <a:rPr lang="en-US" altLang="zh-TW" sz="11500" b="1" i="1" dirty="0" smtClean="0"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11500" b="1" i="1" dirty="0" smtClean="0"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altLang="zh-TW" sz="11500" b="1" i="1" dirty="0">
                              <a:latin typeface="Cambria Math"/>
                              <a:ea typeface="標楷體" pitchFamily="65" charset="-120"/>
                            </a:rPr>
                          </m:ctrlPr>
                        </m:accPr>
                        <m:e>
                          <m:r>
                            <a:rPr lang="en-US" altLang="zh-TW" sz="11500" b="1" i="1" dirty="0" smtClean="0"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zh-TW" altLang="en-US" sz="115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0" name="Rounded 285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95" y="3277861"/>
                <a:ext cx="7866010" cy="3470630"/>
              </a:xfrm>
              <a:prstGeom prst="round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79512" y="188640"/>
            <a:ext cx="4176464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利用性質一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56024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50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500098" y="1071546"/>
            <a:ext cx="10009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外接正三角形</a:t>
            </a:r>
            <a:endParaRPr lang="en-US" altLang="zh-TW" sz="1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性質</a:t>
            </a:r>
            <a:endParaRPr lang="zh-TW" altLang="en-US" sz="1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11107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034" y="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性質一</a:t>
            </a:r>
            <a:endParaRPr lang="zh-TW" altLang="en-US" sz="7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30730" y="6896"/>
                <a:ext cx="5223142" cy="120161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zh-TW" sz="3600" dirty="0"/>
                  <a:t>連接</a:t>
                </a:r>
                <a:r>
                  <a:rPr lang="en-US" altLang="zh-TW" sz="3600" dirty="0"/>
                  <a:t>A</a:t>
                </a:r>
                <a:r>
                  <a:rPr lang="zh-TW" altLang="zh-TW" sz="3600" dirty="0"/>
                  <a:t>、</a:t>
                </a:r>
                <a:r>
                  <a:rPr lang="en-US" altLang="zh-TW" sz="3600" dirty="0"/>
                  <a:t>E</a:t>
                </a:r>
                <a:r>
                  <a:rPr lang="zh-TW" altLang="zh-TW" sz="3600" dirty="0"/>
                  <a:t>，</a:t>
                </a:r>
                <a:r>
                  <a:rPr lang="en-US" altLang="zh-TW" sz="3600" dirty="0"/>
                  <a:t>D</a:t>
                </a:r>
                <a:r>
                  <a:rPr lang="zh-TW" altLang="zh-TW" sz="3600" dirty="0"/>
                  <a:t>、</a:t>
                </a:r>
                <a:r>
                  <a:rPr lang="en-US" altLang="zh-TW" sz="3600" dirty="0"/>
                  <a:t>C</a:t>
                </a:r>
                <a:r>
                  <a:rPr lang="zh-TW" altLang="zh-TW" sz="3600" dirty="0"/>
                  <a:t>，</a:t>
                </a:r>
                <a:r>
                  <a:rPr lang="en-US" altLang="zh-TW" sz="3600" dirty="0"/>
                  <a:t>B</a:t>
                </a:r>
                <a:r>
                  <a:rPr lang="zh-TW" altLang="zh-TW" sz="3600" dirty="0"/>
                  <a:t>、</a:t>
                </a:r>
                <a:r>
                  <a:rPr lang="en-US" altLang="zh-TW" sz="3600" dirty="0"/>
                  <a:t>F</a:t>
                </a:r>
                <a:r>
                  <a:rPr lang="zh-TW" altLang="zh-TW" sz="3600" dirty="0" smtClean="0"/>
                  <a:t>，</a:t>
                </a:r>
                <a:endParaRPr lang="en-US" altLang="zh-TW" sz="3600" dirty="0" smtClean="0"/>
              </a:p>
              <a:p>
                <a:r>
                  <a:rPr lang="zh-TW" altLang="zh-TW" sz="3600" dirty="0" smtClean="0"/>
                  <a:t>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36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altLang="zh-TW" sz="36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zh-TW" altLang="zh-TW" sz="3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36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  <m:r>
                      <a:rPr lang="en-US" altLang="zh-TW" sz="36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zh-TW" altLang="zh-TW" sz="36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3600" b="1" i="1">
                            <a:latin typeface="Cambria Math" panose="02040503050406030204" pitchFamily="18" charset="0"/>
                          </a:rPr>
                          <m:t>𝑩𝑭</m:t>
                        </m:r>
                      </m:e>
                    </m:acc>
                  </m:oMath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0" y="6896"/>
                <a:ext cx="5223142" cy="120161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3617" t="-8122" r="-5251" b="-177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1887373" y="1070785"/>
            <a:ext cx="4988883" cy="5647512"/>
            <a:chOff x="1439863" y="-577850"/>
            <a:chExt cx="6445250" cy="7296147"/>
          </a:xfrm>
        </p:grpSpPr>
        <p:sp>
          <p:nvSpPr>
            <p:cNvPr id="5" name="Line 108"/>
            <p:cNvSpPr>
              <a:spLocks noChangeShapeType="1"/>
            </p:cNvSpPr>
            <p:nvPr/>
          </p:nvSpPr>
          <p:spPr bwMode="auto">
            <a:xfrm>
              <a:off x="3384551" y="3554413"/>
              <a:ext cx="3567113" cy="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" name="Line 109"/>
            <p:cNvSpPr>
              <a:spLocks noChangeShapeType="1"/>
            </p:cNvSpPr>
            <p:nvPr/>
          </p:nvSpPr>
          <p:spPr bwMode="auto">
            <a:xfrm flipH="1" flipV="1">
              <a:off x="4275138" y="1593850"/>
              <a:ext cx="2676525" cy="1960563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Line 110"/>
            <p:cNvSpPr>
              <a:spLocks noChangeShapeType="1"/>
            </p:cNvSpPr>
            <p:nvPr/>
          </p:nvSpPr>
          <p:spPr bwMode="auto">
            <a:xfrm flipH="1">
              <a:off x="3384551" y="1593850"/>
              <a:ext cx="890588" cy="1960563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Line 111"/>
            <p:cNvSpPr>
              <a:spLocks noChangeShapeType="1"/>
            </p:cNvSpPr>
            <p:nvPr/>
          </p:nvSpPr>
          <p:spPr bwMode="auto">
            <a:xfrm flipV="1">
              <a:off x="5167313" y="3554413"/>
              <a:ext cx="1784350" cy="309245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Line 112"/>
            <p:cNvSpPr>
              <a:spLocks noChangeShapeType="1"/>
            </p:cNvSpPr>
            <p:nvPr/>
          </p:nvSpPr>
          <p:spPr bwMode="auto">
            <a:xfrm flipH="1" flipV="1">
              <a:off x="3384551" y="3554413"/>
              <a:ext cx="1782763" cy="309245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Line 113"/>
            <p:cNvSpPr>
              <a:spLocks noChangeShapeType="1"/>
            </p:cNvSpPr>
            <p:nvPr/>
          </p:nvSpPr>
          <p:spPr bwMode="auto">
            <a:xfrm>
              <a:off x="2133601" y="1801813"/>
              <a:ext cx="1250950" cy="175260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Line 114"/>
            <p:cNvSpPr>
              <a:spLocks noChangeShapeType="1"/>
            </p:cNvSpPr>
            <p:nvPr/>
          </p:nvSpPr>
          <p:spPr bwMode="auto">
            <a:xfrm flipV="1">
              <a:off x="2133601" y="1593850"/>
              <a:ext cx="2141538" cy="207963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Line 115"/>
            <p:cNvSpPr>
              <a:spLocks noChangeShapeType="1"/>
            </p:cNvSpPr>
            <p:nvPr/>
          </p:nvSpPr>
          <p:spPr bwMode="auto">
            <a:xfrm flipH="1">
              <a:off x="4276726" y="255588"/>
              <a:ext cx="3033713" cy="1338263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Line 116"/>
            <p:cNvSpPr>
              <a:spLocks noChangeShapeType="1"/>
            </p:cNvSpPr>
            <p:nvPr/>
          </p:nvSpPr>
          <p:spPr bwMode="auto">
            <a:xfrm flipH="1">
              <a:off x="6951663" y="255588"/>
              <a:ext cx="358775" cy="3298825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Line 117"/>
            <p:cNvSpPr>
              <a:spLocks noChangeShapeType="1"/>
            </p:cNvSpPr>
            <p:nvPr/>
          </p:nvSpPr>
          <p:spPr bwMode="auto">
            <a:xfrm>
              <a:off x="2133601" y="1801813"/>
              <a:ext cx="4818063" cy="1752600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Line 118"/>
            <p:cNvSpPr>
              <a:spLocks noChangeShapeType="1"/>
            </p:cNvSpPr>
            <p:nvPr/>
          </p:nvSpPr>
          <p:spPr bwMode="auto">
            <a:xfrm>
              <a:off x="4276726" y="1593850"/>
              <a:ext cx="890588" cy="5053013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Line 119"/>
            <p:cNvSpPr>
              <a:spLocks noChangeShapeType="1"/>
            </p:cNvSpPr>
            <p:nvPr/>
          </p:nvSpPr>
          <p:spPr bwMode="auto">
            <a:xfrm flipV="1">
              <a:off x="3384551" y="255588"/>
              <a:ext cx="3925888" cy="3298825"/>
            </a:xfrm>
            <a:prstGeom prst="line">
              <a:avLst/>
            </a:prstGeom>
            <a:noFill/>
            <a:ln w="539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7" name="Group 122"/>
            <p:cNvGrpSpPr>
              <a:grpSpLocks/>
            </p:cNvGrpSpPr>
            <p:nvPr/>
          </p:nvGrpSpPr>
          <p:grpSpPr bwMode="auto">
            <a:xfrm>
              <a:off x="4391026" y="2576513"/>
              <a:ext cx="142875" cy="144463"/>
              <a:chOff x="2766" y="1623"/>
              <a:chExt cx="90" cy="91"/>
            </a:xfrm>
          </p:grpSpPr>
          <p:sp>
            <p:nvSpPr>
              <p:cNvPr id="18" name="Oval 120"/>
              <p:cNvSpPr>
                <a:spLocks noChangeArrowheads="1"/>
              </p:cNvSpPr>
              <p:nvPr/>
            </p:nvSpPr>
            <p:spPr bwMode="auto">
              <a:xfrm>
                <a:off x="2766" y="1623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9" name="Oval 121"/>
              <p:cNvSpPr>
                <a:spLocks noChangeArrowheads="1"/>
              </p:cNvSpPr>
              <p:nvPr/>
            </p:nvSpPr>
            <p:spPr bwMode="auto">
              <a:xfrm>
                <a:off x="2766" y="1623"/>
                <a:ext cx="90" cy="91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0" name="Group 126"/>
            <p:cNvGrpSpPr>
              <a:grpSpLocks/>
            </p:cNvGrpSpPr>
            <p:nvPr/>
          </p:nvGrpSpPr>
          <p:grpSpPr bwMode="auto">
            <a:xfrm>
              <a:off x="7186613" y="-577850"/>
              <a:ext cx="698500" cy="904875"/>
              <a:chOff x="4527" y="-364"/>
              <a:chExt cx="440" cy="570"/>
            </a:xfrm>
          </p:grpSpPr>
          <p:sp>
            <p:nvSpPr>
              <p:cNvPr id="21" name="Oval 123"/>
              <p:cNvSpPr>
                <a:spLocks noChangeArrowheads="1"/>
              </p:cNvSpPr>
              <p:nvPr/>
            </p:nvSpPr>
            <p:spPr bwMode="auto">
              <a:xfrm>
                <a:off x="4560" y="115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2" name="Oval 124"/>
              <p:cNvSpPr>
                <a:spLocks noChangeArrowheads="1"/>
              </p:cNvSpPr>
              <p:nvPr/>
            </p:nvSpPr>
            <p:spPr bwMode="auto">
              <a:xfrm>
                <a:off x="4560" y="115"/>
                <a:ext cx="90" cy="91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3" name="Rectangle 125"/>
              <p:cNvSpPr>
                <a:spLocks noChangeArrowheads="1"/>
              </p:cNvSpPr>
              <p:nvPr/>
            </p:nvSpPr>
            <p:spPr bwMode="auto">
              <a:xfrm>
                <a:off x="4527" y="-364"/>
                <a:ext cx="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51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F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oup 130"/>
            <p:cNvGrpSpPr>
              <a:grpSpLocks/>
            </p:cNvGrpSpPr>
            <p:nvPr/>
          </p:nvGrpSpPr>
          <p:grpSpPr bwMode="auto">
            <a:xfrm>
              <a:off x="1439863" y="1308100"/>
              <a:ext cx="765175" cy="857250"/>
              <a:chOff x="907" y="824"/>
              <a:chExt cx="482" cy="540"/>
            </a:xfrm>
          </p:grpSpPr>
          <p:sp>
            <p:nvSpPr>
              <p:cNvPr id="25" name="Oval 127"/>
              <p:cNvSpPr>
                <a:spLocks noChangeArrowheads="1"/>
              </p:cNvSpPr>
              <p:nvPr/>
            </p:nvSpPr>
            <p:spPr bwMode="auto">
              <a:xfrm>
                <a:off x="1298" y="1089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6" name="Oval 128"/>
              <p:cNvSpPr>
                <a:spLocks noChangeArrowheads="1"/>
              </p:cNvSpPr>
              <p:nvPr/>
            </p:nvSpPr>
            <p:spPr bwMode="auto">
              <a:xfrm>
                <a:off x="1298" y="1089"/>
                <a:ext cx="91" cy="91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7" name="Rectangle 129"/>
              <p:cNvSpPr>
                <a:spLocks noChangeArrowheads="1"/>
              </p:cNvSpPr>
              <p:nvPr/>
            </p:nvSpPr>
            <p:spPr bwMode="auto">
              <a:xfrm>
                <a:off x="907" y="824"/>
                <a:ext cx="463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51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" name="Group 134"/>
            <p:cNvGrpSpPr>
              <a:grpSpLocks/>
            </p:cNvGrpSpPr>
            <p:nvPr/>
          </p:nvGrpSpPr>
          <p:grpSpPr bwMode="auto">
            <a:xfrm>
              <a:off x="4156076" y="5816597"/>
              <a:ext cx="1082675" cy="901700"/>
              <a:chOff x="2618" y="3664"/>
              <a:chExt cx="682" cy="568"/>
            </a:xfrm>
          </p:grpSpPr>
          <p:sp>
            <p:nvSpPr>
              <p:cNvPr id="29" name="Oval 131"/>
              <p:cNvSpPr>
                <a:spLocks noChangeArrowheads="1"/>
              </p:cNvSpPr>
              <p:nvPr/>
            </p:nvSpPr>
            <p:spPr bwMode="auto">
              <a:xfrm>
                <a:off x="3210" y="4142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" name="Oval 132"/>
              <p:cNvSpPr>
                <a:spLocks noChangeArrowheads="1"/>
              </p:cNvSpPr>
              <p:nvPr/>
            </p:nvSpPr>
            <p:spPr bwMode="auto">
              <a:xfrm>
                <a:off x="3210" y="4142"/>
                <a:ext cx="90" cy="90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1" name="Rectangle 133"/>
              <p:cNvSpPr>
                <a:spLocks noChangeArrowheads="1"/>
              </p:cNvSpPr>
              <p:nvPr/>
            </p:nvSpPr>
            <p:spPr bwMode="auto">
              <a:xfrm>
                <a:off x="2618" y="3664"/>
                <a:ext cx="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51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E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" name="Group 138"/>
            <p:cNvGrpSpPr>
              <a:grpSpLocks/>
            </p:cNvGrpSpPr>
            <p:nvPr/>
          </p:nvGrpSpPr>
          <p:grpSpPr bwMode="auto">
            <a:xfrm>
              <a:off x="2732088" y="3411538"/>
              <a:ext cx="723900" cy="857250"/>
              <a:chOff x="1721" y="2149"/>
              <a:chExt cx="456" cy="540"/>
            </a:xfrm>
          </p:grpSpPr>
          <p:sp>
            <p:nvSpPr>
              <p:cNvPr id="33" name="Oval 135"/>
              <p:cNvSpPr>
                <a:spLocks noChangeArrowheads="1"/>
              </p:cNvSpPr>
              <p:nvPr/>
            </p:nvSpPr>
            <p:spPr bwMode="auto">
              <a:xfrm>
                <a:off x="2086" y="2194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4" name="Oval 136"/>
              <p:cNvSpPr>
                <a:spLocks noChangeArrowheads="1"/>
              </p:cNvSpPr>
              <p:nvPr/>
            </p:nvSpPr>
            <p:spPr bwMode="auto">
              <a:xfrm>
                <a:off x="2086" y="2194"/>
                <a:ext cx="91" cy="91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5" name="Rectangle 137"/>
              <p:cNvSpPr>
                <a:spLocks noChangeArrowheads="1"/>
              </p:cNvSpPr>
              <p:nvPr/>
            </p:nvSpPr>
            <p:spPr bwMode="auto">
              <a:xfrm>
                <a:off x="1721" y="2149"/>
                <a:ext cx="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51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" name="Group 142"/>
            <p:cNvGrpSpPr>
              <a:grpSpLocks/>
            </p:cNvGrpSpPr>
            <p:nvPr/>
          </p:nvGrpSpPr>
          <p:grpSpPr bwMode="auto">
            <a:xfrm>
              <a:off x="6878638" y="3305175"/>
              <a:ext cx="896938" cy="857250"/>
              <a:chOff x="4333" y="2082"/>
              <a:chExt cx="565" cy="540"/>
            </a:xfrm>
          </p:grpSpPr>
          <p:sp>
            <p:nvSpPr>
              <p:cNvPr id="37" name="Oval 139"/>
              <p:cNvSpPr>
                <a:spLocks noChangeArrowheads="1"/>
              </p:cNvSpPr>
              <p:nvPr/>
            </p:nvSpPr>
            <p:spPr bwMode="auto">
              <a:xfrm>
                <a:off x="4333" y="2194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8" name="Oval 140"/>
              <p:cNvSpPr>
                <a:spLocks noChangeArrowheads="1"/>
              </p:cNvSpPr>
              <p:nvPr/>
            </p:nvSpPr>
            <p:spPr bwMode="auto">
              <a:xfrm>
                <a:off x="4333" y="2194"/>
                <a:ext cx="91" cy="91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9" name="Rectangle 141"/>
              <p:cNvSpPr>
                <a:spLocks noChangeArrowheads="1"/>
              </p:cNvSpPr>
              <p:nvPr/>
            </p:nvSpPr>
            <p:spPr bwMode="auto">
              <a:xfrm>
                <a:off x="4458" y="2082"/>
                <a:ext cx="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51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" name="Group 146"/>
            <p:cNvGrpSpPr>
              <a:grpSpLocks/>
            </p:cNvGrpSpPr>
            <p:nvPr/>
          </p:nvGrpSpPr>
          <p:grpSpPr bwMode="auto">
            <a:xfrm>
              <a:off x="3773488" y="768350"/>
              <a:ext cx="698500" cy="896938"/>
              <a:chOff x="2377" y="484"/>
              <a:chExt cx="440" cy="565"/>
            </a:xfrm>
          </p:grpSpPr>
          <p:sp>
            <p:nvSpPr>
              <p:cNvPr id="41" name="Oval 143"/>
              <p:cNvSpPr>
                <a:spLocks noChangeArrowheads="1"/>
              </p:cNvSpPr>
              <p:nvPr/>
            </p:nvSpPr>
            <p:spPr bwMode="auto">
              <a:xfrm>
                <a:off x="2648" y="959"/>
                <a:ext cx="91" cy="9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2" name="Oval 144"/>
              <p:cNvSpPr>
                <a:spLocks noChangeArrowheads="1"/>
              </p:cNvSpPr>
              <p:nvPr/>
            </p:nvSpPr>
            <p:spPr bwMode="auto">
              <a:xfrm>
                <a:off x="2648" y="959"/>
                <a:ext cx="91" cy="90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3" name="Rectangle 145"/>
              <p:cNvSpPr>
                <a:spLocks noChangeArrowheads="1"/>
              </p:cNvSpPr>
              <p:nvPr/>
            </p:nvSpPr>
            <p:spPr bwMode="auto">
              <a:xfrm>
                <a:off x="2377" y="484"/>
                <a:ext cx="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51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0697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34280" y="1340768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性質一</a:t>
            </a:r>
            <a:endParaRPr lang="en-US" altLang="zh-TW" sz="13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7707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305 123"/>
          <p:cNvGrpSpPr/>
          <p:nvPr>
            <p:custDataLst>
              <p:tags r:id="rId1"/>
            </p:custDataLst>
          </p:nvPr>
        </p:nvGrpSpPr>
        <p:grpSpPr>
          <a:xfrm>
            <a:off x="3884340" y="1069978"/>
            <a:ext cx="4459285" cy="4459285"/>
            <a:chOff x="5726115" y="1069978"/>
            <a:chExt cx="4459285" cy="4459285"/>
          </a:xfrm>
        </p:grpSpPr>
        <p:sp>
          <p:nvSpPr>
            <p:cNvPr id="24" name="Freeform 305 24"/>
            <p:cNvSpPr>
              <a:spLocks/>
            </p:cNvSpPr>
            <p:nvPr/>
          </p:nvSpPr>
          <p:spPr bwMode="auto">
            <a:xfrm>
              <a:off x="6018213" y="1885950"/>
              <a:ext cx="1928813" cy="3643312"/>
            </a:xfrm>
            <a:custGeom>
              <a:avLst/>
              <a:gdLst>
                <a:gd name="T0" fmla="*/ 0 w 1215"/>
                <a:gd name="T1" fmla="*/ 0 h 2295"/>
                <a:gd name="T2" fmla="*/ 405 w 1215"/>
                <a:gd name="T3" fmla="*/ 2295 h 2295"/>
                <a:gd name="T4" fmla="*/ 1215 w 1215"/>
                <a:gd name="T5" fmla="*/ 891 h 2295"/>
                <a:gd name="T6" fmla="*/ 0 w 1215"/>
                <a:gd name="T7" fmla="*/ 0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5" h="2295">
                  <a:moveTo>
                    <a:pt x="0" y="0"/>
                  </a:moveTo>
                  <a:lnTo>
                    <a:pt x="405" y="2295"/>
                  </a:lnTo>
                  <a:lnTo>
                    <a:pt x="1215" y="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2" name="Oval 305 122"/>
            <p:cNvSpPr/>
            <p:nvPr>
              <p:custDataLst>
                <p:tags r:id="rId4"/>
              </p:custDataLst>
            </p:nvPr>
          </p:nvSpPr>
          <p:spPr>
            <a:xfrm>
              <a:off x="5726115" y="1069978"/>
              <a:ext cx="4459285" cy="445928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1" name="Group 305 121"/>
          <p:cNvGrpSpPr/>
          <p:nvPr>
            <p:custDataLst>
              <p:tags r:id="rId2"/>
            </p:custDataLst>
          </p:nvPr>
        </p:nvGrpSpPr>
        <p:grpSpPr>
          <a:xfrm>
            <a:off x="1331640" y="1069978"/>
            <a:ext cx="4459284" cy="4459285"/>
            <a:chOff x="3154365" y="1069978"/>
            <a:chExt cx="4459284" cy="4459285"/>
          </a:xfrm>
        </p:grpSpPr>
        <p:sp>
          <p:nvSpPr>
            <p:cNvPr id="12" name="Freeform 305 12"/>
            <p:cNvSpPr>
              <a:spLocks/>
            </p:cNvSpPr>
            <p:nvPr/>
          </p:nvSpPr>
          <p:spPr bwMode="auto">
            <a:xfrm>
              <a:off x="5364163" y="1885950"/>
              <a:ext cx="1287463" cy="3643312"/>
            </a:xfrm>
            <a:custGeom>
              <a:avLst/>
              <a:gdLst>
                <a:gd name="T0" fmla="*/ 406 w 811"/>
                <a:gd name="T1" fmla="*/ 0 h 2295"/>
                <a:gd name="T2" fmla="*/ 0 w 811"/>
                <a:gd name="T3" fmla="*/ 891 h 2295"/>
                <a:gd name="T4" fmla="*/ 811 w 811"/>
                <a:gd name="T5" fmla="*/ 2295 h 2295"/>
                <a:gd name="T6" fmla="*/ 406 w 811"/>
                <a:gd name="T7" fmla="*/ 0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1" h="2295">
                  <a:moveTo>
                    <a:pt x="406" y="0"/>
                  </a:moveTo>
                  <a:lnTo>
                    <a:pt x="0" y="891"/>
                  </a:lnTo>
                  <a:lnTo>
                    <a:pt x="811" y="229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0" name="Oval 305 120"/>
            <p:cNvSpPr/>
            <p:nvPr>
              <p:custDataLst>
                <p:tags r:id="rId3"/>
              </p:custDataLst>
            </p:nvPr>
          </p:nvSpPr>
          <p:spPr>
            <a:xfrm>
              <a:off x="3154365" y="1069978"/>
              <a:ext cx="4459284" cy="4459285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1" name="Line 305 31"/>
          <p:cNvSpPr>
            <a:spLocks noChangeShapeType="1"/>
          </p:cNvSpPr>
          <p:nvPr/>
        </p:nvSpPr>
        <p:spPr bwMode="auto">
          <a:xfrm>
            <a:off x="3525491" y="3300413"/>
            <a:ext cx="2573338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4" name="Line 305 34"/>
          <p:cNvSpPr>
            <a:spLocks noChangeShapeType="1"/>
          </p:cNvSpPr>
          <p:nvPr/>
        </p:nvSpPr>
        <p:spPr bwMode="auto">
          <a:xfrm flipH="1" flipV="1">
            <a:off x="4168428" y="1885950"/>
            <a:ext cx="1930400" cy="1414462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Line 305 37"/>
          <p:cNvSpPr>
            <a:spLocks noChangeShapeType="1"/>
          </p:cNvSpPr>
          <p:nvPr/>
        </p:nvSpPr>
        <p:spPr bwMode="auto">
          <a:xfrm flipH="1">
            <a:off x="3525491" y="1885950"/>
            <a:ext cx="642938" cy="1414462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0" name="Line 305 40"/>
          <p:cNvSpPr>
            <a:spLocks noChangeShapeType="1"/>
          </p:cNvSpPr>
          <p:nvPr/>
        </p:nvSpPr>
        <p:spPr bwMode="auto">
          <a:xfrm flipV="1">
            <a:off x="4812953" y="3300413"/>
            <a:ext cx="1285875" cy="222885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3" name="Line 305 43"/>
          <p:cNvSpPr>
            <a:spLocks noChangeShapeType="1"/>
          </p:cNvSpPr>
          <p:nvPr/>
        </p:nvSpPr>
        <p:spPr bwMode="auto">
          <a:xfrm flipH="1" flipV="1">
            <a:off x="3525491" y="3300413"/>
            <a:ext cx="1287463" cy="222885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8" name="Line 305 48"/>
          <p:cNvSpPr>
            <a:spLocks noChangeShapeType="1"/>
          </p:cNvSpPr>
          <p:nvPr/>
        </p:nvSpPr>
        <p:spPr bwMode="auto">
          <a:xfrm>
            <a:off x="2623791" y="2035175"/>
            <a:ext cx="901700" cy="1265237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" name="Line 305 51"/>
          <p:cNvSpPr>
            <a:spLocks noChangeShapeType="1"/>
          </p:cNvSpPr>
          <p:nvPr/>
        </p:nvSpPr>
        <p:spPr bwMode="auto">
          <a:xfrm flipV="1">
            <a:off x="2623791" y="1885950"/>
            <a:ext cx="1544638" cy="149225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5" name="Line 305 55"/>
          <p:cNvSpPr>
            <a:spLocks noChangeShapeType="1"/>
          </p:cNvSpPr>
          <p:nvPr/>
        </p:nvSpPr>
        <p:spPr bwMode="auto">
          <a:xfrm flipH="1">
            <a:off x="4170016" y="920750"/>
            <a:ext cx="2187575" cy="96520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9" name="Line 305 59"/>
          <p:cNvSpPr>
            <a:spLocks noChangeShapeType="1"/>
          </p:cNvSpPr>
          <p:nvPr/>
        </p:nvSpPr>
        <p:spPr bwMode="auto">
          <a:xfrm flipH="1">
            <a:off x="6098828" y="920750"/>
            <a:ext cx="258763" cy="2379662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2" name="Line 305 62"/>
          <p:cNvSpPr>
            <a:spLocks noChangeShapeType="1"/>
          </p:cNvSpPr>
          <p:nvPr/>
        </p:nvSpPr>
        <p:spPr bwMode="auto">
          <a:xfrm>
            <a:off x="2623791" y="2035175"/>
            <a:ext cx="3475038" cy="1265237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0" name="Line 305 70"/>
          <p:cNvSpPr>
            <a:spLocks noChangeShapeType="1"/>
          </p:cNvSpPr>
          <p:nvPr/>
        </p:nvSpPr>
        <p:spPr bwMode="auto">
          <a:xfrm>
            <a:off x="4170016" y="1885950"/>
            <a:ext cx="642938" cy="3643312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" name="Line 305 71"/>
          <p:cNvSpPr>
            <a:spLocks noChangeShapeType="1"/>
          </p:cNvSpPr>
          <p:nvPr/>
        </p:nvSpPr>
        <p:spPr bwMode="auto">
          <a:xfrm flipV="1">
            <a:off x="3525491" y="920750"/>
            <a:ext cx="2832100" cy="2379662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89" name="Group 305 89"/>
          <p:cNvGrpSpPr>
            <a:grpSpLocks/>
          </p:cNvGrpSpPr>
          <p:nvPr/>
        </p:nvGrpSpPr>
        <p:grpSpPr bwMode="auto">
          <a:xfrm>
            <a:off x="4250978" y="2593975"/>
            <a:ext cx="104775" cy="104775"/>
            <a:chOff x="3848" y="1634"/>
            <a:chExt cx="66" cy="66"/>
          </a:xfrm>
        </p:grpSpPr>
        <p:sp>
          <p:nvSpPr>
            <p:cNvPr id="118" name="Oval 19"/>
            <p:cNvSpPr>
              <a:spLocks noChangeArrowheads="1"/>
            </p:cNvSpPr>
            <p:nvPr/>
          </p:nvSpPr>
          <p:spPr bwMode="auto">
            <a:xfrm>
              <a:off x="3848" y="1634"/>
              <a:ext cx="66" cy="6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9" name="Oval 20"/>
            <p:cNvSpPr>
              <a:spLocks noChangeArrowheads="1"/>
            </p:cNvSpPr>
            <p:nvPr/>
          </p:nvSpPr>
          <p:spPr bwMode="auto">
            <a:xfrm>
              <a:off x="3848" y="1634"/>
              <a:ext cx="66" cy="66"/>
            </a:xfrm>
            <a:prstGeom prst="ellips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94" name="Group 305 94"/>
          <p:cNvGrpSpPr>
            <a:grpSpLocks/>
          </p:cNvGrpSpPr>
          <p:nvPr/>
        </p:nvGrpSpPr>
        <p:grpSpPr bwMode="auto">
          <a:xfrm>
            <a:off x="6267103" y="319088"/>
            <a:ext cx="509588" cy="652462"/>
            <a:chOff x="5118" y="201"/>
            <a:chExt cx="321" cy="411"/>
          </a:xfrm>
        </p:grpSpPr>
        <p:sp>
          <p:nvSpPr>
            <p:cNvPr id="115" name="Oval 22"/>
            <p:cNvSpPr>
              <a:spLocks noChangeArrowheads="1"/>
            </p:cNvSpPr>
            <p:nvPr/>
          </p:nvSpPr>
          <p:spPr bwMode="auto">
            <a:xfrm>
              <a:off x="5142" y="547"/>
              <a:ext cx="66" cy="6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6" name="Oval 23"/>
            <p:cNvSpPr>
              <a:spLocks noChangeArrowheads="1"/>
            </p:cNvSpPr>
            <p:nvPr/>
          </p:nvSpPr>
          <p:spPr bwMode="auto">
            <a:xfrm>
              <a:off x="5142" y="547"/>
              <a:ext cx="66" cy="65"/>
            </a:xfrm>
            <a:prstGeom prst="ellips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5118" y="201"/>
              <a:ext cx="3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5" name="Group 305 95"/>
          <p:cNvGrpSpPr>
            <a:grpSpLocks/>
          </p:cNvGrpSpPr>
          <p:nvPr/>
        </p:nvGrpSpPr>
        <p:grpSpPr bwMode="auto">
          <a:xfrm>
            <a:off x="2123728" y="1679575"/>
            <a:ext cx="552450" cy="622300"/>
            <a:chOff x="2508" y="1058"/>
            <a:chExt cx="348" cy="392"/>
          </a:xfrm>
        </p:grpSpPr>
        <p:sp>
          <p:nvSpPr>
            <p:cNvPr id="112" name="Oval 26"/>
            <p:cNvSpPr>
              <a:spLocks noChangeArrowheads="1"/>
            </p:cNvSpPr>
            <p:nvPr/>
          </p:nvSpPr>
          <p:spPr bwMode="auto">
            <a:xfrm>
              <a:off x="2790" y="1249"/>
              <a:ext cx="66" cy="6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" name="Oval 27"/>
            <p:cNvSpPr>
              <a:spLocks noChangeArrowheads="1"/>
            </p:cNvSpPr>
            <p:nvPr/>
          </p:nvSpPr>
          <p:spPr bwMode="auto">
            <a:xfrm>
              <a:off x="2790" y="1249"/>
              <a:ext cx="66" cy="66"/>
            </a:xfrm>
            <a:prstGeom prst="ellips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4" name="Rectangle 28"/>
            <p:cNvSpPr>
              <a:spLocks noChangeArrowheads="1"/>
            </p:cNvSpPr>
            <p:nvPr/>
          </p:nvSpPr>
          <p:spPr bwMode="auto">
            <a:xfrm>
              <a:off x="2508" y="1058"/>
              <a:ext cx="33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6" name="Group 305 96"/>
          <p:cNvGrpSpPr>
            <a:grpSpLocks/>
          </p:cNvGrpSpPr>
          <p:nvPr/>
        </p:nvGrpSpPr>
        <p:grpSpPr bwMode="auto">
          <a:xfrm>
            <a:off x="4687541" y="5478463"/>
            <a:ext cx="509588" cy="712787"/>
            <a:chOff x="4123" y="3451"/>
            <a:chExt cx="321" cy="449"/>
          </a:xfrm>
        </p:grpSpPr>
        <p:sp>
          <p:nvSpPr>
            <p:cNvPr id="109" name="Oval 30"/>
            <p:cNvSpPr>
              <a:spLocks noChangeArrowheads="1"/>
            </p:cNvSpPr>
            <p:nvPr/>
          </p:nvSpPr>
          <p:spPr bwMode="auto">
            <a:xfrm>
              <a:off x="4169" y="3451"/>
              <a:ext cx="65" cy="6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" name="Oval 31"/>
            <p:cNvSpPr>
              <a:spLocks noChangeArrowheads="1"/>
            </p:cNvSpPr>
            <p:nvPr/>
          </p:nvSpPr>
          <p:spPr bwMode="auto">
            <a:xfrm>
              <a:off x="4169" y="3451"/>
              <a:ext cx="65" cy="65"/>
            </a:xfrm>
            <a:prstGeom prst="ellips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1" name="Rectangle 32"/>
            <p:cNvSpPr>
              <a:spLocks noChangeArrowheads="1"/>
            </p:cNvSpPr>
            <p:nvPr/>
          </p:nvSpPr>
          <p:spPr bwMode="auto">
            <a:xfrm>
              <a:off x="4123" y="3508"/>
              <a:ext cx="3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6" name="Oval 305 106"/>
          <p:cNvSpPr>
            <a:spLocks noChangeArrowheads="1"/>
          </p:cNvSpPr>
          <p:nvPr/>
        </p:nvSpPr>
        <p:spPr bwMode="auto">
          <a:xfrm>
            <a:off x="3474691" y="3248026"/>
            <a:ext cx="103188" cy="1031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7" name="Oval 305 107"/>
          <p:cNvSpPr>
            <a:spLocks noChangeArrowheads="1"/>
          </p:cNvSpPr>
          <p:nvPr/>
        </p:nvSpPr>
        <p:spPr bwMode="auto">
          <a:xfrm>
            <a:off x="3474691" y="3248026"/>
            <a:ext cx="103188" cy="103188"/>
          </a:xfrm>
          <a:prstGeom prst="ellips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8" name="Rectangle 305 108"/>
          <p:cNvSpPr>
            <a:spLocks noChangeArrowheads="1"/>
          </p:cNvSpPr>
          <p:nvPr/>
        </p:nvSpPr>
        <p:spPr bwMode="auto">
          <a:xfrm>
            <a:off x="3057178" y="3195638"/>
            <a:ext cx="5095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7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305 103"/>
          <p:cNvSpPr>
            <a:spLocks noChangeArrowheads="1"/>
          </p:cNvSpPr>
          <p:nvPr/>
        </p:nvSpPr>
        <p:spPr bwMode="auto">
          <a:xfrm>
            <a:off x="6046441" y="3248026"/>
            <a:ext cx="103188" cy="1031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4" name="Oval 305 104"/>
          <p:cNvSpPr>
            <a:spLocks noChangeArrowheads="1"/>
          </p:cNvSpPr>
          <p:nvPr/>
        </p:nvSpPr>
        <p:spPr bwMode="auto">
          <a:xfrm>
            <a:off x="6046441" y="3248026"/>
            <a:ext cx="103188" cy="103188"/>
          </a:xfrm>
          <a:prstGeom prst="ellips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5" name="Rectangle 305 105"/>
          <p:cNvSpPr>
            <a:spLocks noChangeArrowheads="1"/>
          </p:cNvSpPr>
          <p:nvPr/>
        </p:nvSpPr>
        <p:spPr bwMode="auto">
          <a:xfrm>
            <a:off x="6189316" y="3119438"/>
            <a:ext cx="5095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7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9" name="Group 305 99"/>
          <p:cNvGrpSpPr>
            <a:grpSpLocks/>
          </p:cNvGrpSpPr>
          <p:nvPr/>
        </p:nvGrpSpPr>
        <p:grpSpPr bwMode="auto">
          <a:xfrm>
            <a:off x="3806478" y="1290638"/>
            <a:ext cx="509588" cy="646112"/>
            <a:chOff x="3568" y="813"/>
            <a:chExt cx="321" cy="407"/>
          </a:xfrm>
        </p:grpSpPr>
        <p:sp>
          <p:nvSpPr>
            <p:cNvPr id="100" name="Oval 42"/>
            <p:cNvSpPr>
              <a:spLocks noChangeArrowheads="1"/>
            </p:cNvSpPr>
            <p:nvPr/>
          </p:nvSpPr>
          <p:spPr bwMode="auto">
            <a:xfrm>
              <a:off x="3764" y="1155"/>
              <a:ext cx="65" cy="6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1" name="Oval 43"/>
            <p:cNvSpPr>
              <a:spLocks noChangeArrowheads="1"/>
            </p:cNvSpPr>
            <p:nvPr/>
          </p:nvSpPr>
          <p:spPr bwMode="auto">
            <a:xfrm>
              <a:off x="3764" y="1155"/>
              <a:ext cx="65" cy="65"/>
            </a:xfrm>
            <a:prstGeom prst="ellips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2" name="Rectangle 44"/>
            <p:cNvSpPr>
              <a:spLocks noChangeArrowheads="1"/>
            </p:cNvSpPr>
            <p:nvPr/>
          </p:nvSpPr>
          <p:spPr bwMode="auto">
            <a:xfrm>
              <a:off x="3568" y="813"/>
              <a:ext cx="3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ounded 305 93"/>
              <p:cNvSpPr/>
              <p:nvPr/>
            </p:nvSpPr>
            <p:spPr>
              <a:xfrm>
                <a:off x="251520" y="4869160"/>
                <a:ext cx="8712968" cy="185737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8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zh-TW" altLang="zh-TW" sz="8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8800" b="1" i="1">
                                  <a:latin typeface="Cambria Math" panose="02040503050406030204" pitchFamily="18" charset="0"/>
                                </a:rPr>
                                <m:t>𝑨𝑬</m:t>
                              </m:r>
                            </m:e>
                          </m:acc>
                          <m:r>
                            <a:rPr lang="en-US" altLang="zh-TW" sz="8800" b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zh-TW" altLang="zh-TW" sz="8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8800" b="1" i="1">
                                  <a:latin typeface="Cambria Math" panose="02040503050406030204" pitchFamily="18" charset="0"/>
                                </a:rPr>
                                <m:t>𝑫𝑪</m:t>
                              </m:r>
                            </m:e>
                          </m:acc>
                          <m:r>
                            <a:rPr lang="en-US" altLang="zh-TW" sz="8800" b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zh-TW" altLang="zh-TW" sz="8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8800" b="1" i="1">
                                  <a:latin typeface="Cambria Math" panose="02040503050406030204" pitchFamily="18" charset="0"/>
                                </a:rPr>
                                <m:t>𝑩𝑭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zh-TW" altLang="zh-TW" sz="8800" b="1" dirty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</a:rPr>
                            <m:t> </m:t>
                          </m:r>
                        </m:e>
                        <m:sub>
                          <m:r>
                            <a:rPr lang="en-US" altLang="zh-TW" sz="8000" b="0" i="1" smtClean="0">
                              <a:latin typeface="Cambria Math"/>
                              <a:ea typeface="Cambria Math"/>
                            </a:rPr>
                            <m:t>#</m:t>
                          </m:r>
                        </m:sub>
                      </m:sSub>
                    </m:oMath>
                  </m:oMathPara>
                </a14:m>
                <a:endParaRPr lang="zh-TW" altLang="en-US" sz="8800" dirty="0"/>
              </a:p>
            </p:txBody>
          </p:sp>
        </mc:Choice>
        <mc:Fallback xmlns="">
          <p:sp>
            <p:nvSpPr>
              <p:cNvPr id="93" name="Rounded 305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69160"/>
                <a:ext cx="8712968" cy="1857375"/>
              </a:xfrm>
              <a:prstGeom prst="round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/>
          <p:cNvSpPr/>
          <p:nvPr/>
        </p:nvSpPr>
        <p:spPr>
          <a:xfrm>
            <a:off x="179512" y="188640"/>
            <a:ext cx="5040560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利用全等性質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61440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4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763688" y="2285577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性質二</a:t>
            </a:r>
            <a:endParaRPr lang="zh-TW" altLang="en-US" sz="13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1474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034" y="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性質二</a:t>
            </a:r>
            <a:endParaRPr lang="zh-TW" altLang="en-US" sz="7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30730" y="6896"/>
                <a:ext cx="5223142" cy="120032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zh-TW" sz="3600" dirty="0" smtClean="0"/>
                  <a:t>連接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600">
                        <a:latin typeface="Cambria Math" panose="02040503050406030204" pitchFamily="18" charset="0"/>
                      </a:rPr>
                      <m:t>C</m:t>
                    </m:r>
                    <m:r>
                      <a:rPr lang="zh-TW" altLang="zh-TW" sz="3600">
                        <a:latin typeface="Cambria Math" panose="02040503050406030204" pitchFamily="18" charset="0"/>
                      </a:rPr>
                      <m:t>、</m:t>
                    </m:r>
                    <m:r>
                      <m:rPr>
                        <m:sty m:val="p"/>
                      </m:rPr>
                      <a:rPr lang="en-US" altLang="zh-TW" sz="360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zh-TW" altLang="zh-TW" sz="3600" dirty="0"/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600">
                        <a:latin typeface="Cambria Math" panose="02040503050406030204" pitchFamily="18" charset="0"/>
                      </a:rPr>
                      <m:t>B</m:t>
                    </m:r>
                    <m:r>
                      <a:rPr lang="zh-TW" altLang="zh-TW" sz="3600">
                        <a:latin typeface="Cambria Math" panose="02040503050406030204" pitchFamily="18" charset="0"/>
                      </a:rPr>
                      <m:t>、</m:t>
                    </m:r>
                    <m:r>
                      <m:rPr>
                        <m:sty m:val="p"/>
                      </m:rPr>
                      <a:rPr lang="en-US" altLang="zh-TW" sz="360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zh-TW" altLang="zh-TW" sz="3600" dirty="0"/>
                  <a:t>，則</a:t>
                </a:r>
                <a14:m>
                  <m:oMath xmlns:m="http://schemas.openxmlformats.org/officeDocument/2006/math">
                    <m:r>
                      <a:rPr lang="en-US" altLang="zh-TW" sz="3600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zh-TW" sz="3600">
                        <a:latin typeface="Cambria Math" panose="02040503050406030204" pitchFamily="18" charset="0"/>
                      </a:rPr>
                      <m:t>DIF</m:t>
                    </m:r>
                    <m:r>
                      <a:rPr lang="en-US" altLang="zh-TW" sz="3600">
                        <a:latin typeface="Cambria Math" panose="02040503050406030204" pitchFamily="18" charset="0"/>
                      </a:rPr>
                      <m:t>=120°</m:t>
                    </m:r>
                  </m:oMath>
                </a14:m>
                <a:endParaRPr lang="zh-TW" altLang="zh-TW" sz="36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0" y="6896"/>
                <a:ext cx="5223142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3617" t="-8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群組 43"/>
          <p:cNvGrpSpPr/>
          <p:nvPr/>
        </p:nvGrpSpPr>
        <p:grpSpPr>
          <a:xfrm>
            <a:off x="1779150" y="1129050"/>
            <a:ext cx="5385138" cy="5771814"/>
            <a:chOff x="1646238" y="-1"/>
            <a:chExt cx="6345237" cy="6800852"/>
          </a:xfrm>
        </p:grpSpPr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3701" y="2091980"/>
              <a:ext cx="1222476" cy="798743"/>
            </a:xfrm>
            <a:prstGeom prst="rect">
              <a:avLst/>
            </a:prstGeom>
          </p:spPr>
        </p:pic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3462338" y="3546475"/>
              <a:ext cx="3332163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 flipH="1" flipV="1">
              <a:off x="4295775" y="1712913"/>
              <a:ext cx="2498725" cy="183356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 flipH="1">
              <a:off x="3462338" y="1712913"/>
              <a:ext cx="833438" cy="183356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V="1">
              <a:off x="5129213" y="3546475"/>
              <a:ext cx="1665288" cy="289083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 flipH="1" flipV="1">
              <a:off x="3462338" y="3546475"/>
              <a:ext cx="1666875" cy="289083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2292350" y="1906588"/>
              <a:ext cx="1169988" cy="163988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 flipV="1">
              <a:off x="2292350" y="1712913"/>
              <a:ext cx="2003425" cy="19367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H="1">
              <a:off x="4295775" y="461963"/>
              <a:ext cx="2835275" cy="125095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 flipH="1">
              <a:off x="6794500" y="461963"/>
              <a:ext cx="336550" cy="308451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2292350" y="1906588"/>
              <a:ext cx="4502150" cy="163988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 flipV="1">
              <a:off x="3462338" y="461963"/>
              <a:ext cx="3668713" cy="308451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57" name="Group 25"/>
            <p:cNvGrpSpPr>
              <a:grpSpLocks/>
            </p:cNvGrpSpPr>
            <p:nvPr/>
          </p:nvGrpSpPr>
          <p:grpSpPr bwMode="auto">
            <a:xfrm>
              <a:off x="4295775" y="2632075"/>
              <a:ext cx="488950" cy="968375"/>
              <a:chOff x="2706" y="1658"/>
              <a:chExt cx="308" cy="610"/>
            </a:xfrm>
          </p:grpSpPr>
          <p:sp>
            <p:nvSpPr>
              <p:cNvPr id="82" name="Oval 22"/>
              <p:cNvSpPr>
                <a:spLocks noChangeArrowheads="1"/>
              </p:cNvSpPr>
              <p:nvPr/>
            </p:nvSpPr>
            <p:spPr bwMode="auto">
              <a:xfrm>
                <a:off x="2773" y="1658"/>
                <a:ext cx="85" cy="8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3" name="Oval 23"/>
              <p:cNvSpPr>
                <a:spLocks noChangeArrowheads="1"/>
              </p:cNvSpPr>
              <p:nvPr/>
            </p:nvSpPr>
            <p:spPr bwMode="auto">
              <a:xfrm>
                <a:off x="2773" y="1658"/>
                <a:ext cx="85" cy="85"/>
              </a:xfrm>
              <a:prstGeom prst="ellips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2706" y="1758"/>
                <a:ext cx="30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4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I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" name="Group 29"/>
            <p:cNvGrpSpPr>
              <a:grpSpLocks/>
            </p:cNvGrpSpPr>
            <p:nvPr/>
          </p:nvGrpSpPr>
          <p:grpSpPr bwMode="auto">
            <a:xfrm>
              <a:off x="7064375" y="-1"/>
              <a:ext cx="927100" cy="809625"/>
              <a:chOff x="4450" y="0"/>
              <a:chExt cx="584" cy="510"/>
            </a:xfrm>
          </p:grpSpPr>
          <p:sp>
            <p:nvSpPr>
              <p:cNvPr id="79" name="Oval 26"/>
              <p:cNvSpPr>
                <a:spLocks noChangeArrowheads="1"/>
              </p:cNvSpPr>
              <p:nvPr/>
            </p:nvSpPr>
            <p:spPr bwMode="auto">
              <a:xfrm>
                <a:off x="4450" y="249"/>
                <a:ext cx="84" cy="8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0" name="Oval 27"/>
              <p:cNvSpPr>
                <a:spLocks noChangeArrowheads="1"/>
              </p:cNvSpPr>
              <p:nvPr/>
            </p:nvSpPr>
            <p:spPr bwMode="auto">
              <a:xfrm>
                <a:off x="4450" y="249"/>
                <a:ext cx="84" cy="84"/>
              </a:xfrm>
              <a:prstGeom prst="ellips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1" name="Rectangle 28"/>
              <p:cNvSpPr>
                <a:spLocks noChangeArrowheads="1"/>
              </p:cNvSpPr>
              <p:nvPr/>
            </p:nvSpPr>
            <p:spPr bwMode="auto">
              <a:xfrm>
                <a:off x="4620" y="0"/>
                <a:ext cx="414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4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F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" name="Group 33"/>
            <p:cNvGrpSpPr>
              <a:grpSpLocks/>
            </p:cNvGrpSpPr>
            <p:nvPr/>
          </p:nvGrpSpPr>
          <p:grpSpPr bwMode="auto">
            <a:xfrm>
              <a:off x="1646238" y="1447800"/>
              <a:ext cx="714375" cy="809625"/>
              <a:chOff x="1037" y="912"/>
              <a:chExt cx="450" cy="510"/>
            </a:xfrm>
          </p:grpSpPr>
          <p:sp>
            <p:nvSpPr>
              <p:cNvPr id="76" name="Oval 30"/>
              <p:cNvSpPr>
                <a:spLocks noChangeArrowheads="1"/>
              </p:cNvSpPr>
              <p:nvPr/>
            </p:nvSpPr>
            <p:spPr bwMode="auto">
              <a:xfrm>
                <a:off x="1402" y="1159"/>
                <a:ext cx="85" cy="8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7" name="Oval 31"/>
              <p:cNvSpPr>
                <a:spLocks noChangeArrowheads="1"/>
              </p:cNvSpPr>
              <p:nvPr/>
            </p:nvSpPr>
            <p:spPr bwMode="auto">
              <a:xfrm>
                <a:off x="1402" y="1159"/>
                <a:ext cx="85" cy="85"/>
              </a:xfrm>
              <a:prstGeom prst="ellips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8" name="Rectangle 32"/>
              <p:cNvSpPr>
                <a:spLocks noChangeArrowheads="1"/>
              </p:cNvSpPr>
              <p:nvPr/>
            </p:nvSpPr>
            <p:spPr bwMode="auto">
              <a:xfrm>
                <a:off x="1037" y="912"/>
                <a:ext cx="436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4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0" name="Group 37"/>
            <p:cNvGrpSpPr>
              <a:grpSpLocks/>
            </p:cNvGrpSpPr>
            <p:nvPr/>
          </p:nvGrpSpPr>
          <p:grpSpPr bwMode="auto">
            <a:xfrm>
              <a:off x="4227513" y="5991226"/>
              <a:ext cx="968375" cy="809625"/>
              <a:chOff x="2663" y="3774"/>
              <a:chExt cx="610" cy="510"/>
            </a:xfrm>
          </p:grpSpPr>
          <p:sp>
            <p:nvSpPr>
              <p:cNvPr id="73" name="Oval 34"/>
              <p:cNvSpPr>
                <a:spLocks noChangeArrowheads="1"/>
              </p:cNvSpPr>
              <p:nvPr/>
            </p:nvSpPr>
            <p:spPr bwMode="auto">
              <a:xfrm>
                <a:off x="3188" y="4013"/>
                <a:ext cx="85" cy="8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4" name="Oval 35"/>
              <p:cNvSpPr>
                <a:spLocks noChangeArrowheads="1"/>
              </p:cNvSpPr>
              <p:nvPr/>
            </p:nvSpPr>
            <p:spPr bwMode="auto">
              <a:xfrm>
                <a:off x="3188" y="4013"/>
                <a:ext cx="85" cy="84"/>
              </a:xfrm>
              <a:prstGeom prst="ellips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5" name="Rectangle 36"/>
              <p:cNvSpPr>
                <a:spLocks noChangeArrowheads="1"/>
              </p:cNvSpPr>
              <p:nvPr/>
            </p:nvSpPr>
            <p:spPr bwMode="auto">
              <a:xfrm>
                <a:off x="2663" y="3774"/>
                <a:ext cx="414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4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E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" name="Group 41"/>
            <p:cNvGrpSpPr>
              <a:grpSpLocks/>
            </p:cNvGrpSpPr>
            <p:nvPr/>
          </p:nvGrpSpPr>
          <p:grpSpPr bwMode="auto">
            <a:xfrm>
              <a:off x="2852738" y="3411538"/>
              <a:ext cx="676275" cy="809625"/>
              <a:chOff x="1797" y="2149"/>
              <a:chExt cx="426" cy="510"/>
            </a:xfrm>
          </p:grpSpPr>
          <p:sp>
            <p:nvSpPr>
              <p:cNvPr id="70" name="Oval 38"/>
              <p:cNvSpPr>
                <a:spLocks noChangeArrowheads="1"/>
              </p:cNvSpPr>
              <p:nvPr/>
            </p:nvSpPr>
            <p:spPr bwMode="auto">
              <a:xfrm>
                <a:off x="2139" y="2192"/>
                <a:ext cx="84" cy="8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1" name="Oval 39"/>
              <p:cNvSpPr>
                <a:spLocks noChangeArrowheads="1"/>
              </p:cNvSpPr>
              <p:nvPr/>
            </p:nvSpPr>
            <p:spPr bwMode="auto">
              <a:xfrm>
                <a:off x="2139" y="2192"/>
                <a:ext cx="84" cy="84"/>
              </a:xfrm>
              <a:prstGeom prst="ellips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797" y="2149"/>
                <a:ext cx="414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4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" name="Group 45"/>
            <p:cNvGrpSpPr>
              <a:grpSpLocks/>
            </p:cNvGrpSpPr>
            <p:nvPr/>
          </p:nvGrpSpPr>
          <p:grpSpPr bwMode="auto">
            <a:xfrm>
              <a:off x="6727825" y="3313113"/>
              <a:ext cx="841375" cy="809625"/>
              <a:chOff x="4238" y="2087"/>
              <a:chExt cx="530" cy="510"/>
            </a:xfrm>
          </p:grpSpPr>
          <p:sp>
            <p:nvSpPr>
              <p:cNvPr id="67" name="Oval 42"/>
              <p:cNvSpPr>
                <a:spLocks noChangeArrowheads="1"/>
              </p:cNvSpPr>
              <p:nvPr/>
            </p:nvSpPr>
            <p:spPr bwMode="auto">
              <a:xfrm>
                <a:off x="4238" y="2192"/>
                <a:ext cx="85" cy="8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8" name="Oval 43"/>
              <p:cNvSpPr>
                <a:spLocks noChangeArrowheads="1"/>
              </p:cNvSpPr>
              <p:nvPr/>
            </p:nvSpPr>
            <p:spPr bwMode="auto">
              <a:xfrm>
                <a:off x="4238" y="2192"/>
                <a:ext cx="85" cy="84"/>
              </a:xfrm>
              <a:prstGeom prst="ellips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9" name="Rectangle 44"/>
              <p:cNvSpPr>
                <a:spLocks noChangeArrowheads="1"/>
              </p:cNvSpPr>
              <p:nvPr/>
            </p:nvSpPr>
            <p:spPr bwMode="auto">
              <a:xfrm>
                <a:off x="4354" y="2087"/>
                <a:ext cx="414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4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3" name="Group 49"/>
            <p:cNvGrpSpPr>
              <a:grpSpLocks/>
            </p:cNvGrpSpPr>
            <p:nvPr/>
          </p:nvGrpSpPr>
          <p:grpSpPr bwMode="auto">
            <a:xfrm>
              <a:off x="3825875" y="941388"/>
              <a:ext cx="657225" cy="839788"/>
              <a:chOff x="2410" y="593"/>
              <a:chExt cx="414" cy="529"/>
            </a:xfrm>
          </p:grpSpPr>
          <p:sp>
            <p:nvSpPr>
              <p:cNvPr id="64" name="Oval 46"/>
              <p:cNvSpPr>
                <a:spLocks noChangeArrowheads="1"/>
              </p:cNvSpPr>
              <p:nvPr/>
            </p:nvSpPr>
            <p:spPr bwMode="auto">
              <a:xfrm>
                <a:off x="2663" y="1037"/>
                <a:ext cx="85" cy="8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5" name="Oval 47"/>
              <p:cNvSpPr>
                <a:spLocks noChangeArrowheads="1"/>
              </p:cNvSpPr>
              <p:nvPr/>
            </p:nvSpPr>
            <p:spPr bwMode="auto">
              <a:xfrm>
                <a:off x="2663" y="1037"/>
                <a:ext cx="85" cy="85"/>
              </a:xfrm>
              <a:prstGeom prst="ellipse">
                <a:avLst/>
              </a:prstGeom>
              <a:noFill/>
              <a:ln w="206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6" name="Rectangle 48"/>
              <p:cNvSpPr>
                <a:spLocks noChangeArrowheads="1"/>
              </p:cNvSpPr>
              <p:nvPr/>
            </p:nvSpPr>
            <p:spPr bwMode="auto">
              <a:xfrm>
                <a:off x="2410" y="593"/>
                <a:ext cx="414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48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9246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 l="8665" t="4242" r="22018"/>
          <a:stretch>
            <a:fillRect/>
          </a:stretch>
        </p:blipFill>
        <p:spPr bwMode="auto">
          <a:xfrm>
            <a:off x="3707904" y="0"/>
            <a:ext cx="314587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8835"/>
            <a:ext cx="8280920" cy="755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39" y="764704"/>
            <a:ext cx="4886301" cy="483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484784"/>
            <a:ext cx="4570906" cy="49252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458" y="620688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發掘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連線後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所產生的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性質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，並加以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統整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分類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這些性質。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討論如果外接圖形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改成正三角形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，是否也有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類似性質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討論如果外接圖形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改成半圓形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，有沒有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其他的性質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12953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性質二</a:t>
            </a:r>
            <a:endParaRPr lang="en-US" altLang="zh-TW" sz="13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0036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圖片 206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8350" y="1356640"/>
            <a:ext cx="1308597" cy="2050135"/>
          </a:xfrm>
          <a:prstGeom prst="rect">
            <a:avLst/>
          </a:prstGeom>
        </p:spPr>
      </p:pic>
      <p:pic>
        <p:nvPicPr>
          <p:cNvPr id="2074" name="圖片 207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3025" y="1845153"/>
            <a:ext cx="1074980" cy="702372"/>
          </a:xfrm>
          <a:prstGeom prst="rect">
            <a:avLst/>
          </a:prstGeom>
        </p:spPr>
      </p:pic>
      <p:pic>
        <p:nvPicPr>
          <p:cNvPr id="2070" name="圖片 206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4036" y="1620599"/>
            <a:ext cx="1167835" cy="1829609"/>
          </a:xfrm>
          <a:prstGeom prst="rect">
            <a:avLst/>
          </a:prstGeom>
        </p:spPr>
      </p:pic>
      <p:pic>
        <p:nvPicPr>
          <p:cNvPr id="2073" name="圖片 207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0023" y="2113201"/>
            <a:ext cx="1969193" cy="1971014"/>
          </a:xfrm>
          <a:prstGeom prst="rect">
            <a:avLst/>
          </a:prstGeom>
        </p:spPr>
      </p:pic>
      <p:pic>
        <p:nvPicPr>
          <p:cNvPr id="2071" name="圖片 207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76914" y="1196752"/>
            <a:ext cx="1505927" cy="1540089"/>
          </a:xfrm>
          <a:prstGeom prst="rect">
            <a:avLst/>
          </a:prstGeom>
        </p:spPr>
      </p:pic>
      <p:sp>
        <p:nvSpPr>
          <p:cNvPr id="2078" name="Freeform 36"/>
          <p:cNvSpPr>
            <a:spLocks noEditPoints="1"/>
          </p:cNvSpPr>
          <p:nvPr/>
        </p:nvSpPr>
        <p:spPr bwMode="auto">
          <a:xfrm>
            <a:off x="2094259" y="471488"/>
            <a:ext cx="4335463" cy="3186113"/>
          </a:xfrm>
          <a:custGeom>
            <a:avLst/>
            <a:gdLst>
              <a:gd name="T0" fmla="*/ 2614 w 2731"/>
              <a:gd name="T1" fmla="*/ 1930 h 2007"/>
              <a:gd name="T2" fmla="*/ 2731 w 2731"/>
              <a:gd name="T3" fmla="*/ 1990 h 2007"/>
              <a:gd name="T4" fmla="*/ 2544 w 2731"/>
              <a:gd name="T5" fmla="*/ 1879 h 2007"/>
              <a:gd name="T6" fmla="*/ 2452 w 2731"/>
              <a:gd name="T7" fmla="*/ 1785 h 2007"/>
              <a:gd name="T8" fmla="*/ 2544 w 2731"/>
              <a:gd name="T9" fmla="*/ 1879 h 2007"/>
              <a:gd name="T10" fmla="*/ 2264 w 2731"/>
              <a:gd name="T11" fmla="*/ 1674 h 2007"/>
              <a:gd name="T12" fmla="*/ 2382 w 2731"/>
              <a:gd name="T13" fmla="*/ 1733 h 2007"/>
              <a:gd name="T14" fmla="*/ 2194 w 2731"/>
              <a:gd name="T15" fmla="*/ 1623 h 2007"/>
              <a:gd name="T16" fmla="*/ 2102 w 2731"/>
              <a:gd name="T17" fmla="*/ 1528 h 2007"/>
              <a:gd name="T18" fmla="*/ 2194 w 2731"/>
              <a:gd name="T19" fmla="*/ 1623 h 2007"/>
              <a:gd name="T20" fmla="*/ 1915 w 2731"/>
              <a:gd name="T21" fmla="*/ 1418 h 2007"/>
              <a:gd name="T22" fmla="*/ 2032 w 2731"/>
              <a:gd name="T23" fmla="*/ 1477 h 2007"/>
              <a:gd name="T24" fmla="*/ 1845 w 2731"/>
              <a:gd name="T25" fmla="*/ 1367 h 2007"/>
              <a:gd name="T26" fmla="*/ 1753 w 2731"/>
              <a:gd name="T27" fmla="*/ 1272 h 2007"/>
              <a:gd name="T28" fmla="*/ 1845 w 2731"/>
              <a:gd name="T29" fmla="*/ 1367 h 2007"/>
              <a:gd name="T30" fmla="*/ 1565 w 2731"/>
              <a:gd name="T31" fmla="*/ 1162 h 2007"/>
              <a:gd name="T32" fmla="*/ 1683 w 2731"/>
              <a:gd name="T33" fmla="*/ 1221 h 2007"/>
              <a:gd name="T34" fmla="*/ 1495 w 2731"/>
              <a:gd name="T35" fmla="*/ 1110 h 2007"/>
              <a:gd name="T36" fmla="*/ 1403 w 2731"/>
              <a:gd name="T37" fmla="*/ 1016 h 2007"/>
              <a:gd name="T38" fmla="*/ 1495 w 2731"/>
              <a:gd name="T39" fmla="*/ 1110 h 2007"/>
              <a:gd name="T40" fmla="*/ 1215 w 2731"/>
              <a:gd name="T41" fmla="*/ 905 h 2007"/>
              <a:gd name="T42" fmla="*/ 1333 w 2731"/>
              <a:gd name="T43" fmla="*/ 965 h 2007"/>
              <a:gd name="T44" fmla="*/ 1146 w 2731"/>
              <a:gd name="T45" fmla="*/ 854 h 2007"/>
              <a:gd name="T46" fmla="*/ 1054 w 2731"/>
              <a:gd name="T47" fmla="*/ 760 h 2007"/>
              <a:gd name="T48" fmla="*/ 1146 w 2731"/>
              <a:gd name="T49" fmla="*/ 854 h 2007"/>
              <a:gd name="T50" fmla="*/ 866 w 2731"/>
              <a:gd name="T51" fmla="*/ 649 h 2007"/>
              <a:gd name="T52" fmla="*/ 984 w 2731"/>
              <a:gd name="T53" fmla="*/ 708 h 2007"/>
              <a:gd name="T54" fmla="*/ 796 w 2731"/>
              <a:gd name="T55" fmla="*/ 598 h 2007"/>
              <a:gd name="T56" fmla="*/ 704 w 2731"/>
              <a:gd name="T57" fmla="*/ 503 h 2007"/>
              <a:gd name="T58" fmla="*/ 796 w 2731"/>
              <a:gd name="T59" fmla="*/ 598 h 2007"/>
              <a:gd name="T60" fmla="*/ 517 w 2731"/>
              <a:gd name="T61" fmla="*/ 393 h 2007"/>
              <a:gd name="T62" fmla="*/ 634 w 2731"/>
              <a:gd name="T63" fmla="*/ 452 h 2007"/>
              <a:gd name="T64" fmla="*/ 447 w 2731"/>
              <a:gd name="T65" fmla="*/ 341 h 2007"/>
              <a:gd name="T66" fmla="*/ 354 w 2731"/>
              <a:gd name="T67" fmla="*/ 247 h 2007"/>
              <a:gd name="T68" fmla="*/ 447 w 2731"/>
              <a:gd name="T69" fmla="*/ 341 h 2007"/>
              <a:gd name="T70" fmla="*/ 167 w 2731"/>
              <a:gd name="T71" fmla="*/ 136 h 2007"/>
              <a:gd name="T72" fmla="*/ 285 w 2731"/>
              <a:gd name="T73" fmla="*/ 196 h 2007"/>
              <a:gd name="T74" fmla="*/ 97 w 2731"/>
              <a:gd name="T75" fmla="*/ 85 h 2007"/>
              <a:gd name="T76" fmla="*/ 23 w 2731"/>
              <a:gd name="T77" fmla="*/ 4 h 2007"/>
              <a:gd name="T78" fmla="*/ 97 w 2731"/>
              <a:gd name="T79" fmla="*/ 85 h 2007"/>
              <a:gd name="T80" fmla="*/ 16 w 2731"/>
              <a:gd name="T81" fmla="*/ 24 h 2007"/>
              <a:gd name="T82" fmla="*/ 50 w 2731"/>
              <a:gd name="T83" fmla="*/ 62 h 2007"/>
              <a:gd name="T84" fmla="*/ 0 w 2731"/>
              <a:gd name="T85" fmla="*/ 0 h 2007"/>
              <a:gd name="T86" fmla="*/ 73 w 2731"/>
              <a:gd name="T87" fmla="*/ 30 h 2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1" h="2007">
                <a:moveTo>
                  <a:pt x="2718" y="2007"/>
                </a:moveTo>
                <a:lnTo>
                  <a:pt x="2614" y="1930"/>
                </a:lnTo>
                <a:lnTo>
                  <a:pt x="2626" y="1913"/>
                </a:lnTo>
                <a:lnTo>
                  <a:pt x="2731" y="1990"/>
                </a:lnTo>
                <a:lnTo>
                  <a:pt x="2718" y="2007"/>
                </a:lnTo>
                <a:close/>
                <a:moveTo>
                  <a:pt x="2544" y="1879"/>
                </a:moveTo>
                <a:lnTo>
                  <a:pt x="2439" y="1802"/>
                </a:lnTo>
                <a:lnTo>
                  <a:pt x="2452" y="1785"/>
                </a:lnTo>
                <a:lnTo>
                  <a:pt x="2556" y="1862"/>
                </a:lnTo>
                <a:lnTo>
                  <a:pt x="2544" y="1879"/>
                </a:lnTo>
                <a:close/>
                <a:moveTo>
                  <a:pt x="2369" y="1751"/>
                </a:moveTo>
                <a:lnTo>
                  <a:pt x="2264" y="1674"/>
                </a:lnTo>
                <a:lnTo>
                  <a:pt x="2277" y="1657"/>
                </a:lnTo>
                <a:lnTo>
                  <a:pt x="2382" y="1733"/>
                </a:lnTo>
                <a:lnTo>
                  <a:pt x="2369" y="1751"/>
                </a:lnTo>
                <a:close/>
                <a:moveTo>
                  <a:pt x="2194" y="1623"/>
                </a:moveTo>
                <a:lnTo>
                  <a:pt x="2089" y="1546"/>
                </a:lnTo>
                <a:lnTo>
                  <a:pt x="2102" y="1528"/>
                </a:lnTo>
                <a:lnTo>
                  <a:pt x="2207" y="1605"/>
                </a:lnTo>
                <a:lnTo>
                  <a:pt x="2194" y="1623"/>
                </a:lnTo>
                <a:close/>
                <a:moveTo>
                  <a:pt x="2019" y="1495"/>
                </a:moveTo>
                <a:lnTo>
                  <a:pt x="1915" y="1418"/>
                </a:lnTo>
                <a:lnTo>
                  <a:pt x="1927" y="1400"/>
                </a:lnTo>
                <a:lnTo>
                  <a:pt x="2032" y="1477"/>
                </a:lnTo>
                <a:lnTo>
                  <a:pt x="2019" y="1495"/>
                </a:lnTo>
                <a:close/>
                <a:moveTo>
                  <a:pt x="1845" y="1367"/>
                </a:moveTo>
                <a:lnTo>
                  <a:pt x="1740" y="1290"/>
                </a:lnTo>
                <a:lnTo>
                  <a:pt x="1753" y="1272"/>
                </a:lnTo>
                <a:lnTo>
                  <a:pt x="1857" y="1349"/>
                </a:lnTo>
                <a:lnTo>
                  <a:pt x="1845" y="1367"/>
                </a:lnTo>
                <a:close/>
                <a:moveTo>
                  <a:pt x="1670" y="1238"/>
                </a:moveTo>
                <a:lnTo>
                  <a:pt x="1565" y="1162"/>
                </a:lnTo>
                <a:lnTo>
                  <a:pt x="1578" y="1144"/>
                </a:lnTo>
                <a:lnTo>
                  <a:pt x="1683" y="1221"/>
                </a:lnTo>
                <a:lnTo>
                  <a:pt x="1670" y="1238"/>
                </a:lnTo>
                <a:close/>
                <a:moveTo>
                  <a:pt x="1495" y="1110"/>
                </a:moveTo>
                <a:lnTo>
                  <a:pt x="1390" y="1033"/>
                </a:lnTo>
                <a:lnTo>
                  <a:pt x="1403" y="1016"/>
                </a:lnTo>
                <a:lnTo>
                  <a:pt x="1508" y="1093"/>
                </a:lnTo>
                <a:lnTo>
                  <a:pt x="1495" y="1110"/>
                </a:lnTo>
                <a:close/>
                <a:moveTo>
                  <a:pt x="1320" y="982"/>
                </a:moveTo>
                <a:lnTo>
                  <a:pt x="1215" y="905"/>
                </a:lnTo>
                <a:lnTo>
                  <a:pt x="1228" y="888"/>
                </a:lnTo>
                <a:lnTo>
                  <a:pt x="1333" y="965"/>
                </a:lnTo>
                <a:lnTo>
                  <a:pt x="1320" y="982"/>
                </a:lnTo>
                <a:close/>
                <a:moveTo>
                  <a:pt x="1146" y="854"/>
                </a:moveTo>
                <a:lnTo>
                  <a:pt x="1041" y="777"/>
                </a:lnTo>
                <a:lnTo>
                  <a:pt x="1054" y="760"/>
                </a:lnTo>
                <a:lnTo>
                  <a:pt x="1158" y="837"/>
                </a:lnTo>
                <a:lnTo>
                  <a:pt x="1146" y="854"/>
                </a:lnTo>
                <a:close/>
                <a:moveTo>
                  <a:pt x="971" y="726"/>
                </a:moveTo>
                <a:lnTo>
                  <a:pt x="866" y="649"/>
                </a:lnTo>
                <a:lnTo>
                  <a:pt x="879" y="632"/>
                </a:lnTo>
                <a:lnTo>
                  <a:pt x="984" y="708"/>
                </a:lnTo>
                <a:lnTo>
                  <a:pt x="971" y="726"/>
                </a:lnTo>
                <a:close/>
                <a:moveTo>
                  <a:pt x="796" y="598"/>
                </a:moveTo>
                <a:lnTo>
                  <a:pt x="691" y="521"/>
                </a:lnTo>
                <a:lnTo>
                  <a:pt x="704" y="503"/>
                </a:lnTo>
                <a:lnTo>
                  <a:pt x="809" y="580"/>
                </a:lnTo>
                <a:lnTo>
                  <a:pt x="796" y="598"/>
                </a:lnTo>
                <a:close/>
                <a:moveTo>
                  <a:pt x="621" y="470"/>
                </a:moveTo>
                <a:lnTo>
                  <a:pt x="517" y="393"/>
                </a:lnTo>
                <a:lnTo>
                  <a:pt x="529" y="375"/>
                </a:lnTo>
                <a:lnTo>
                  <a:pt x="634" y="452"/>
                </a:lnTo>
                <a:lnTo>
                  <a:pt x="621" y="470"/>
                </a:lnTo>
                <a:close/>
                <a:moveTo>
                  <a:pt x="447" y="341"/>
                </a:moveTo>
                <a:lnTo>
                  <a:pt x="342" y="265"/>
                </a:lnTo>
                <a:lnTo>
                  <a:pt x="354" y="247"/>
                </a:lnTo>
                <a:lnTo>
                  <a:pt x="459" y="324"/>
                </a:lnTo>
                <a:lnTo>
                  <a:pt x="447" y="341"/>
                </a:lnTo>
                <a:close/>
                <a:moveTo>
                  <a:pt x="272" y="213"/>
                </a:moveTo>
                <a:lnTo>
                  <a:pt x="167" y="136"/>
                </a:lnTo>
                <a:lnTo>
                  <a:pt x="180" y="119"/>
                </a:lnTo>
                <a:lnTo>
                  <a:pt x="285" y="196"/>
                </a:lnTo>
                <a:lnTo>
                  <a:pt x="272" y="213"/>
                </a:lnTo>
                <a:close/>
                <a:moveTo>
                  <a:pt x="97" y="85"/>
                </a:moveTo>
                <a:lnTo>
                  <a:pt x="11" y="22"/>
                </a:lnTo>
                <a:lnTo>
                  <a:pt x="23" y="4"/>
                </a:lnTo>
                <a:lnTo>
                  <a:pt x="110" y="68"/>
                </a:lnTo>
                <a:lnTo>
                  <a:pt x="97" y="85"/>
                </a:lnTo>
                <a:close/>
                <a:moveTo>
                  <a:pt x="73" y="30"/>
                </a:moveTo>
                <a:lnTo>
                  <a:pt x="16" y="24"/>
                </a:lnTo>
                <a:lnTo>
                  <a:pt x="27" y="9"/>
                </a:lnTo>
                <a:lnTo>
                  <a:pt x="50" y="62"/>
                </a:lnTo>
                <a:lnTo>
                  <a:pt x="30" y="70"/>
                </a:lnTo>
                <a:lnTo>
                  <a:pt x="0" y="0"/>
                </a:lnTo>
                <a:lnTo>
                  <a:pt x="76" y="9"/>
                </a:lnTo>
                <a:lnTo>
                  <a:pt x="73" y="3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79" name="Line 37"/>
          <p:cNvSpPr>
            <a:spLocks noChangeShapeType="1"/>
          </p:cNvSpPr>
          <p:nvPr/>
        </p:nvSpPr>
        <p:spPr bwMode="auto">
          <a:xfrm>
            <a:off x="4142134" y="3643313"/>
            <a:ext cx="2278063" cy="0"/>
          </a:xfrm>
          <a:prstGeom prst="line">
            <a:avLst/>
          </a:prstGeom>
          <a:noFill/>
          <a:ln w="349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4712047" y="2392363"/>
            <a:ext cx="1708150" cy="1250950"/>
          </a:xfrm>
          <a:prstGeom prst="line">
            <a:avLst/>
          </a:prstGeom>
          <a:noFill/>
          <a:ln w="349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 flipH="1">
            <a:off x="4142134" y="2392363"/>
            <a:ext cx="569913" cy="1250950"/>
          </a:xfrm>
          <a:prstGeom prst="line">
            <a:avLst/>
          </a:prstGeom>
          <a:noFill/>
          <a:ln w="349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 flipV="1">
            <a:off x="5281959" y="3643313"/>
            <a:ext cx="1138238" cy="1974850"/>
          </a:xfrm>
          <a:prstGeom prst="line">
            <a:avLst/>
          </a:prstGeom>
          <a:noFill/>
          <a:ln w="349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" name="Line 41"/>
          <p:cNvSpPr>
            <a:spLocks noChangeShapeType="1"/>
          </p:cNvSpPr>
          <p:nvPr/>
        </p:nvSpPr>
        <p:spPr bwMode="auto">
          <a:xfrm flipH="1" flipV="1">
            <a:off x="4142134" y="3643313"/>
            <a:ext cx="1139825" cy="1974850"/>
          </a:xfrm>
          <a:prstGeom prst="line">
            <a:avLst/>
          </a:prstGeom>
          <a:noFill/>
          <a:ln w="349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2" name="Line 42"/>
          <p:cNvSpPr>
            <a:spLocks noChangeShapeType="1"/>
          </p:cNvSpPr>
          <p:nvPr/>
        </p:nvSpPr>
        <p:spPr bwMode="auto">
          <a:xfrm>
            <a:off x="3343622" y="2524126"/>
            <a:ext cx="798513" cy="1119188"/>
          </a:xfrm>
          <a:prstGeom prst="line">
            <a:avLst/>
          </a:prstGeom>
          <a:noFill/>
          <a:ln w="349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3" name="Line 43"/>
          <p:cNvSpPr>
            <a:spLocks noChangeShapeType="1"/>
          </p:cNvSpPr>
          <p:nvPr/>
        </p:nvSpPr>
        <p:spPr bwMode="auto">
          <a:xfrm flipV="1">
            <a:off x="3343622" y="2392363"/>
            <a:ext cx="1368425" cy="131763"/>
          </a:xfrm>
          <a:prstGeom prst="line">
            <a:avLst/>
          </a:prstGeom>
          <a:noFill/>
          <a:ln w="349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4" name="Line 44"/>
          <p:cNvSpPr>
            <a:spLocks noChangeShapeType="1"/>
          </p:cNvSpPr>
          <p:nvPr/>
        </p:nvSpPr>
        <p:spPr bwMode="auto">
          <a:xfrm flipH="1">
            <a:off x="4712047" y="1536701"/>
            <a:ext cx="1936750" cy="855663"/>
          </a:xfrm>
          <a:prstGeom prst="line">
            <a:avLst/>
          </a:prstGeom>
          <a:noFill/>
          <a:ln w="349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5" name="Line 45"/>
          <p:cNvSpPr>
            <a:spLocks noChangeShapeType="1"/>
          </p:cNvSpPr>
          <p:nvPr/>
        </p:nvSpPr>
        <p:spPr bwMode="auto">
          <a:xfrm flipH="1">
            <a:off x="6420197" y="1536701"/>
            <a:ext cx="228600" cy="2106613"/>
          </a:xfrm>
          <a:prstGeom prst="line">
            <a:avLst/>
          </a:prstGeom>
          <a:noFill/>
          <a:ln w="349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6" name="Line 46"/>
          <p:cNvSpPr>
            <a:spLocks noChangeShapeType="1"/>
          </p:cNvSpPr>
          <p:nvPr/>
        </p:nvSpPr>
        <p:spPr bwMode="auto">
          <a:xfrm>
            <a:off x="3343622" y="2524126"/>
            <a:ext cx="3076575" cy="1119188"/>
          </a:xfrm>
          <a:prstGeom prst="line">
            <a:avLst/>
          </a:prstGeom>
          <a:noFill/>
          <a:ln w="349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7" name="Line 47"/>
          <p:cNvSpPr>
            <a:spLocks noChangeShapeType="1"/>
          </p:cNvSpPr>
          <p:nvPr/>
        </p:nvSpPr>
        <p:spPr bwMode="auto">
          <a:xfrm flipV="1">
            <a:off x="4142134" y="1536701"/>
            <a:ext cx="2506663" cy="2106613"/>
          </a:xfrm>
          <a:prstGeom prst="line">
            <a:avLst/>
          </a:prstGeom>
          <a:noFill/>
          <a:ln w="349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8" name="Group 51"/>
          <p:cNvGrpSpPr>
            <a:grpSpLocks/>
          </p:cNvGrpSpPr>
          <p:nvPr/>
        </p:nvGrpSpPr>
        <p:grpSpPr bwMode="auto">
          <a:xfrm>
            <a:off x="4712047" y="3019426"/>
            <a:ext cx="496888" cy="660400"/>
            <a:chOff x="4218" y="1902"/>
            <a:chExt cx="313" cy="416"/>
          </a:xfrm>
        </p:grpSpPr>
        <p:sp>
          <p:nvSpPr>
            <p:cNvPr id="139" name="Oval 48"/>
            <p:cNvSpPr>
              <a:spLocks noChangeArrowheads="1"/>
            </p:cNvSpPr>
            <p:nvPr/>
          </p:nvSpPr>
          <p:spPr bwMode="auto">
            <a:xfrm>
              <a:off x="4264" y="1902"/>
              <a:ext cx="58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0" name="Oval 49"/>
            <p:cNvSpPr>
              <a:spLocks noChangeArrowheads="1"/>
            </p:cNvSpPr>
            <p:nvPr/>
          </p:nvSpPr>
          <p:spPr bwMode="auto">
            <a:xfrm>
              <a:off x="4264" y="1902"/>
              <a:ext cx="58" cy="5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4218" y="1970"/>
              <a:ext cx="313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9" name="Group 55"/>
          <p:cNvGrpSpPr>
            <a:grpSpLocks/>
          </p:cNvGrpSpPr>
          <p:nvPr/>
        </p:nvGrpSpPr>
        <p:grpSpPr bwMode="auto">
          <a:xfrm>
            <a:off x="6569422" y="1006476"/>
            <a:ext cx="450850" cy="576263"/>
            <a:chOff x="5388" y="634"/>
            <a:chExt cx="284" cy="363"/>
          </a:xfrm>
        </p:grpSpPr>
        <p:sp>
          <p:nvSpPr>
            <p:cNvPr id="136" name="Oval 52"/>
            <p:cNvSpPr>
              <a:spLocks noChangeArrowheads="1"/>
            </p:cNvSpPr>
            <p:nvPr/>
          </p:nvSpPr>
          <p:spPr bwMode="auto">
            <a:xfrm>
              <a:off x="5409" y="940"/>
              <a:ext cx="58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7" name="Oval 53"/>
            <p:cNvSpPr>
              <a:spLocks noChangeArrowheads="1"/>
            </p:cNvSpPr>
            <p:nvPr/>
          </p:nvSpPr>
          <p:spPr bwMode="auto">
            <a:xfrm>
              <a:off x="5409" y="940"/>
              <a:ext cx="58" cy="57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8" name="Rectangle 54"/>
            <p:cNvSpPr>
              <a:spLocks noChangeArrowheads="1"/>
            </p:cNvSpPr>
            <p:nvPr/>
          </p:nvSpPr>
          <p:spPr bwMode="auto">
            <a:xfrm>
              <a:off x="5388" y="634"/>
              <a:ext cx="28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0" name="Group 59"/>
          <p:cNvGrpSpPr>
            <a:grpSpLocks/>
          </p:cNvGrpSpPr>
          <p:nvPr/>
        </p:nvGrpSpPr>
        <p:grpSpPr bwMode="auto">
          <a:xfrm>
            <a:off x="2900709" y="2209801"/>
            <a:ext cx="488950" cy="552450"/>
            <a:chOff x="3077" y="1392"/>
            <a:chExt cx="308" cy="348"/>
          </a:xfrm>
        </p:grpSpPr>
        <p:sp>
          <p:nvSpPr>
            <p:cNvPr id="133" name="Oval 56"/>
            <p:cNvSpPr>
              <a:spLocks noChangeArrowheads="1"/>
            </p:cNvSpPr>
            <p:nvPr/>
          </p:nvSpPr>
          <p:spPr bwMode="auto">
            <a:xfrm>
              <a:off x="3327" y="1561"/>
              <a:ext cx="58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4" name="Oval 57"/>
            <p:cNvSpPr>
              <a:spLocks noChangeArrowheads="1"/>
            </p:cNvSpPr>
            <p:nvPr/>
          </p:nvSpPr>
          <p:spPr bwMode="auto">
            <a:xfrm>
              <a:off x="3327" y="1561"/>
              <a:ext cx="58" cy="5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5" name="Rectangle 58"/>
            <p:cNvSpPr>
              <a:spLocks noChangeArrowheads="1"/>
            </p:cNvSpPr>
            <p:nvPr/>
          </p:nvSpPr>
          <p:spPr bwMode="auto">
            <a:xfrm>
              <a:off x="3077" y="1392"/>
              <a:ext cx="299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3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1" name="Group 63"/>
          <p:cNvGrpSpPr>
            <a:grpSpLocks/>
          </p:cNvGrpSpPr>
          <p:nvPr/>
        </p:nvGrpSpPr>
        <p:grpSpPr bwMode="auto">
          <a:xfrm>
            <a:off x="5170834" y="5572126"/>
            <a:ext cx="450850" cy="633413"/>
            <a:chOff x="4507" y="3510"/>
            <a:chExt cx="284" cy="399"/>
          </a:xfrm>
        </p:grpSpPr>
        <p:sp>
          <p:nvSpPr>
            <p:cNvPr id="130" name="Oval 60"/>
            <p:cNvSpPr>
              <a:spLocks noChangeArrowheads="1"/>
            </p:cNvSpPr>
            <p:nvPr/>
          </p:nvSpPr>
          <p:spPr bwMode="auto">
            <a:xfrm>
              <a:off x="4548" y="3510"/>
              <a:ext cx="57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1" name="Oval 61"/>
            <p:cNvSpPr>
              <a:spLocks noChangeArrowheads="1"/>
            </p:cNvSpPr>
            <p:nvPr/>
          </p:nvSpPr>
          <p:spPr bwMode="auto">
            <a:xfrm>
              <a:off x="4548" y="3510"/>
              <a:ext cx="57" cy="5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2" name="Rectangle 62"/>
            <p:cNvSpPr>
              <a:spLocks noChangeArrowheads="1"/>
            </p:cNvSpPr>
            <p:nvPr/>
          </p:nvSpPr>
          <p:spPr bwMode="auto">
            <a:xfrm>
              <a:off x="4507" y="3561"/>
              <a:ext cx="28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2" name="Group 67"/>
          <p:cNvGrpSpPr>
            <a:grpSpLocks/>
          </p:cNvGrpSpPr>
          <p:nvPr/>
        </p:nvGrpSpPr>
        <p:grpSpPr bwMode="auto">
          <a:xfrm>
            <a:off x="3726209" y="3552826"/>
            <a:ext cx="461963" cy="552450"/>
            <a:chOff x="3597" y="2238"/>
            <a:chExt cx="291" cy="348"/>
          </a:xfrm>
        </p:grpSpPr>
        <p:sp>
          <p:nvSpPr>
            <p:cNvPr id="95" name="Oval 64"/>
            <p:cNvSpPr>
              <a:spLocks noChangeArrowheads="1"/>
            </p:cNvSpPr>
            <p:nvPr/>
          </p:nvSpPr>
          <p:spPr bwMode="auto">
            <a:xfrm>
              <a:off x="3830" y="2267"/>
              <a:ext cx="58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8" name="Oval 65"/>
            <p:cNvSpPr>
              <a:spLocks noChangeArrowheads="1"/>
            </p:cNvSpPr>
            <p:nvPr/>
          </p:nvSpPr>
          <p:spPr bwMode="auto">
            <a:xfrm>
              <a:off x="3830" y="2267"/>
              <a:ext cx="58" cy="57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9" name="Rectangle 66"/>
            <p:cNvSpPr>
              <a:spLocks noChangeArrowheads="1"/>
            </p:cNvSpPr>
            <p:nvPr/>
          </p:nvSpPr>
          <p:spPr bwMode="auto">
            <a:xfrm>
              <a:off x="3597" y="2238"/>
              <a:ext cx="28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71"/>
          <p:cNvGrpSpPr>
            <a:grpSpLocks/>
          </p:cNvGrpSpPr>
          <p:nvPr/>
        </p:nvGrpSpPr>
        <p:grpSpPr bwMode="auto">
          <a:xfrm>
            <a:off x="6374159" y="3484563"/>
            <a:ext cx="577850" cy="552450"/>
            <a:chOff x="5265" y="2195"/>
            <a:chExt cx="364" cy="348"/>
          </a:xfrm>
        </p:grpSpPr>
        <p:sp>
          <p:nvSpPr>
            <p:cNvPr id="92" name="Oval 68"/>
            <p:cNvSpPr>
              <a:spLocks noChangeArrowheads="1"/>
            </p:cNvSpPr>
            <p:nvPr/>
          </p:nvSpPr>
          <p:spPr bwMode="auto">
            <a:xfrm>
              <a:off x="5265" y="2267"/>
              <a:ext cx="58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3" name="Oval 69"/>
            <p:cNvSpPr>
              <a:spLocks noChangeArrowheads="1"/>
            </p:cNvSpPr>
            <p:nvPr/>
          </p:nvSpPr>
          <p:spPr bwMode="auto">
            <a:xfrm>
              <a:off x="5265" y="2267"/>
              <a:ext cx="58" cy="57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4" name="Rectangle 70"/>
            <p:cNvSpPr>
              <a:spLocks noChangeArrowheads="1"/>
            </p:cNvSpPr>
            <p:nvPr/>
          </p:nvSpPr>
          <p:spPr bwMode="auto">
            <a:xfrm>
              <a:off x="5345" y="2195"/>
              <a:ext cx="28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4" name="Group 75"/>
          <p:cNvGrpSpPr>
            <a:grpSpLocks/>
          </p:cNvGrpSpPr>
          <p:nvPr/>
        </p:nvGrpSpPr>
        <p:grpSpPr bwMode="auto">
          <a:xfrm>
            <a:off x="4666010" y="2127249"/>
            <a:ext cx="641350" cy="552450"/>
            <a:chOff x="4189" y="1340"/>
            <a:chExt cx="404" cy="348"/>
          </a:xfrm>
        </p:grpSpPr>
        <p:sp>
          <p:nvSpPr>
            <p:cNvPr id="89" name="Oval 72"/>
            <p:cNvSpPr>
              <a:spLocks noChangeArrowheads="1"/>
            </p:cNvSpPr>
            <p:nvPr/>
          </p:nvSpPr>
          <p:spPr bwMode="auto">
            <a:xfrm>
              <a:off x="4189" y="1478"/>
              <a:ext cx="58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0" name="Oval 73"/>
            <p:cNvSpPr>
              <a:spLocks noChangeArrowheads="1"/>
            </p:cNvSpPr>
            <p:nvPr/>
          </p:nvSpPr>
          <p:spPr bwMode="auto">
            <a:xfrm>
              <a:off x="4189" y="1478"/>
              <a:ext cx="58" cy="5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1" name="Rectangle 74"/>
            <p:cNvSpPr>
              <a:spLocks noChangeArrowheads="1"/>
            </p:cNvSpPr>
            <p:nvPr/>
          </p:nvSpPr>
          <p:spPr bwMode="auto">
            <a:xfrm>
              <a:off x="4309" y="1340"/>
              <a:ext cx="28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3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5" name="Group 79"/>
          <p:cNvGrpSpPr>
            <a:grpSpLocks/>
          </p:cNvGrpSpPr>
          <p:nvPr/>
        </p:nvGrpSpPr>
        <p:grpSpPr bwMode="auto">
          <a:xfrm>
            <a:off x="3416647" y="1620838"/>
            <a:ext cx="352425" cy="601663"/>
            <a:chOff x="3402" y="1021"/>
            <a:chExt cx="222" cy="379"/>
          </a:xfrm>
        </p:grpSpPr>
        <p:sp>
          <p:nvSpPr>
            <p:cNvPr id="86" name="Oval 76"/>
            <p:cNvSpPr>
              <a:spLocks noChangeArrowheads="1"/>
            </p:cNvSpPr>
            <p:nvPr/>
          </p:nvSpPr>
          <p:spPr bwMode="auto">
            <a:xfrm>
              <a:off x="3566" y="1021"/>
              <a:ext cx="58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7" name="Oval 77"/>
            <p:cNvSpPr>
              <a:spLocks noChangeArrowheads="1"/>
            </p:cNvSpPr>
            <p:nvPr/>
          </p:nvSpPr>
          <p:spPr bwMode="auto">
            <a:xfrm>
              <a:off x="3566" y="1021"/>
              <a:ext cx="58" cy="58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8" name="Rectangle 78"/>
            <p:cNvSpPr>
              <a:spLocks noChangeArrowheads="1"/>
            </p:cNvSpPr>
            <p:nvPr/>
          </p:nvSpPr>
          <p:spPr bwMode="auto">
            <a:xfrm>
              <a:off x="3402" y="1052"/>
              <a:ext cx="211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3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51" name="圖片 15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00241" y="2611833"/>
            <a:ext cx="907487" cy="592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圓角矩形 67"/>
              <p:cNvSpPr/>
              <p:nvPr/>
            </p:nvSpPr>
            <p:spPr>
              <a:xfrm>
                <a:off x="592510" y="4725144"/>
                <a:ext cx="7992888" cy="185737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8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altLang="zh-TW" sz="8800" i="1" smtClean="0">
                              <a:latin typeface="Cambria Math"/>
                              <a:ea typeface="Cambria Math"/>
                            </a:rPr>
                            <m:t>∠</m:t>
                          </m:r>
                          <m:r>
                            <a:rPr lang="en-US" altLang="zh-TW" sz="8800" i="1">
                              <a:latin typeface="Cambria Math"/>
                              <a:ea typeface="Cambria Math"/>
                            </a:rPr>
                            <m:t>𝐷𝐼𝐸</m:t>
                          </m:r>
                          <m:r>
                            <a:rPr lang="en-US" altLang="zh-TW" sz="8800" i="1">
                              <a:latin typeface="Cambria Math"/>
                              <a:ea typeface="Cambria Math"/>
                            </a:rPr>
                            <m:t>=120°</m:t>
                          </m:r>
                        </m:e>
                        <m:sub>
                          <m:r>
                            <a:rPr lang="en-US" altLang="zh-TW" sz="8800" b="0" i="1" smtClean="0">
                              <a:latin typeface="Cambria Math"/>
                              <a:ea typeface="Cambria Math"/>
                            </a:rPr>
                            <m:t>#</m:t>
                          </m:r>
                        </m:sub>
                      </m:sSub>
                    </m:oMath>
                  </m:oMathPara>
                </a14:m>
                <a:endParaRPr lang="zh-TW" altLang="en-US" sz="8800" dirty="0"/>
              </a:p>
            </p:txBody>
          </p:sp>
        </mc:Choice>
        <mc:Fallback xmlns="">
          <p:sp>
            <p:nvSpPr>
              <p:cNvPr id="68" name="圓角矩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10" y="4725144"/>
                <a:ext cx="7992888" cy="1857375"/>
              </a:xfrm>
              <a:prstGeom prst="round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/>
          <p:cNvSpPr/>
          <p:nvPr/>
        </p:nvSpPr>
        <p:spPr>
          <a:xfrm>
            <a:off x="107504" y="44624"/>
            <a:ext cx="4968552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使用外角定理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23197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圖片 8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86" y="1844824"/>
            <a:ext cx="3965214" cy="48844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20034" y="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性質三</a:t>
            </a:r>
            <a:endParaRPr lang="zh-TW" altLang="en-US" sz="7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30730" y="6896"/>
                <a:ext cx="4889742" cy="20051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zh-TW" altLang="zh-TW" sz="3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連接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zh-TW" altLang="zh-TW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、</m:t>
                    </m:r>
                    <m:r>
                      <m:rPr>
                        <m:sty m:val="p"/>
                      </m:rPr>
                      <a:rPr lang="en-US" altLang="zh-TW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zh-TW" altLang="zh-TW" sz="3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zh-TW" altLang="zh-TW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、</m:t>
                    </m:r>
                    <m:r>
                      <m:rPr>
                        <m:sty m:val="p"/>
                      </m:rPr>
                      <a:rPr lang="en-US" altLang="zh-TW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zh-TW" altLang="zh-TW" sz="3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，</a:t>
                </a:r>
                <a:endParaRPr lang="en-US" altLang="zh-TW" sz="3600" dirty="0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zh-TW" altLang="zh-TW" sz="3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zh-TW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CD</m:t>
                        </m:r>
                      </m:e>
                    </m:acc>
                    <m:r>
                      <a:rPr lang="en-US" altLang="zh-TW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zh-TW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和</m:t>
                    </m:r>
                    <m:acc>
                      <m:accPr>
                        <m:chr m:val="̅"/>
                        <m:ctrlPr>
                          <a:rPr lang="zh-TW" altLang="zh-TW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TW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BF</m:t>
                        </m:r>
                      </m:e>
                    </m:acc>
                  </m:oMath>
                </a14:m>
                <a:r>
                  <a:rPr lang="zh-TW" altLang="zh-TW" sz="3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相交於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</a:t>
                </a:r>
                <a:r>
                  <a:rPr lang="zh-TW" altLang="zh-TW" sz="3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點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zh-TW" altLang="zh-TW" sz="3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則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zh-TW" altLang="zh-TW" sz="3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、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</a:t>
                </a:r>
                <a:r>
                  <a:rPr lang="zh-TW" altLang="zh-TW" sz="3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、</a:t>
                </a:r>
                <a:r>
                  <a:rPr lang="en-US" altLang="zh-TW" sz="3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E</a:t>
                </a:r>
                <a:r>
                  <a:rPr lang="zh-TW" altLang="zh-TW" sz="3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三點必共</a:t>
                </a:r>
                <a:r>
                  <a:rPr lang="zh-TW" altLang="zh-TW" sz="3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線</a:t>
                </a:r>
                <a:endParaRPr lang="zh-TW" altLang="zh-TW" sz="3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0" y="6896"/>
                <a:ext cx="4889742" cy="200510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865" t="-2736" r="-1995" b="-8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7839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性質三</a:t>
            </a:r>
            <a:endParaRPr lang="en-US" altLang="zh-TW" sz="13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2200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圖片 7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60" y="1628800"/>
            <a:ext cx="4355976" cy="53658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15516" y="1311305"/>
            <a:ext cx="61339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 smtClean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∵∠</a:t>
            </a:r>
            <a:r>
              <a:rPr lang="en-US" altLang="zh-TW" sz="3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FAC=180°-120°=60°=∠FAC</a:t>
            </a:r>
            <a:endParaRPr lang="en-US" altLang="zh-TW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∴A</a:t>
            </a:r>
            <a:r>
              <a:rPr lang="zh-TW" altLang="en-US" sz="3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、</a:t>
            </a:r>
            <a:r>
              <a:rPr lang="en-US" altLang="zh-TW" sz="3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C</a:t>
            </a:r>
            <a:r>
              <a:rPr lang="zh-TW" altLang="en-US" sz="3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、</a:t>
            </a:r>
            <a:r>
              <a:rPr lang="en-US" altLang="zh-TW" sz="3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F</a:t>
            </a:r>
            <a:r>
              <a:rPr lang="zh-TW" altLang="en-US" sz="3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、</a:t>
            </a:r>
            <a:r>
              <a:rPr lang="en-US" altLang="zh-TW" sz="3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G</a:t>
            </a:r>
            <a:r>
              <a:rPr lang="zh-TW" altLang="en-US" sz="3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四點共</a:t>
            </a:r>
            <a:r>
              <a:rPr lang="zh-TW" altLang="en-US" sz="3600" dirty="0" smtClean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圓</a:t>
            </a:r>
            <a:endParaRPr kumimoji="0" lang="en-US" altLang="zh-TW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則</a:t>
            </a:r>
            <a:r>
              <a:rPr lang="zh-TW" altLang="en-US" sz="3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∠</a:t>
            </a:r>
            <a:r>
              <a:rPr lang="en-US" altLang="zh-TW" sz="3600" dirty="0">
                <a:solidFill>
                  <a:srgbClr val="000000"/>
                </a:solidFill>
                <a:latin typeface="Cambria Math" panose="02040503050406030204" pitchFamily="18" charset="0"/>
                <a:cs typeface="Arial" panose="020B0604020202020204" pitchFamily="34" charset="0"/>
              </a:rPr>
              <a:t>AGF=60°</a:t>
            </a:r>
            <a:endParaRPr lang="en-US" altLang="zh-TW" sz="3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且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新細明體" panose="02020500000000000000" pitchFamily="18" charset="-120"/>
                <a:cs typeface="Arial" panose="020B0604020202020204" pitchFamily="34" charset="0"/>
              </a:rPr>
              <a:t>∠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新細明體" panose="02020500000000000000" pitchFamily="18" charset="-120"/>
                <a:cs typeface="Arial" panose="020B0604020202020204" pitchFamily="34" charset="0"/>
              </a:rPr>
              <a:t>BGC=120°</a:t>
            </a:r>
            <a:endParaRPr kumimoji="0" lang="en-US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新細明體" panose="02020500000000000000" pitchFamily="18" charset="-120"/>
                <a:cs typeface="Arial" panose="020B0604020202020204" pitchFamily="34" charset="0"/>
              </a:rPr>
              <a:t>∠BGC+∠BEC=180°</a:t>
            </a:r>
            <a:endParaRPr kumimoji="0" lang="en-US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則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G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、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、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E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、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共圓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新細明體" panose="02020500000000000000" pitchFamily="18" charset="-120"/>
                <a:cs typeface="Arial" panose="020B0604020202020204" pitchFamily="34" charset="0"/>
              </a:rPr>
              <a:t>∵∠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新細明體" panose="02020500000000000000" pitchFamily="18" charset="-120"/>
                <a:cs typeface="Arial" panose="020B0604020202020204" pitchFamily="34" charset="0"/>
              </a:rPr>
              <a:t>BCE=∠BGE=60°</a:t>
            </a:r>
            <a:endParaRPr kumimoji="0" lang="en-US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新細明體" panose="02020500000000000000" pitchFamily="18" charset="-120"/>
                <a:cs typeface="Arial" panose="020B0604020202020204" pitchFamily="34" charset="0"/>
              </a:rPr>
              <a:t>∴∠AGF+∠FGC+∠CGE=180°</a:t>
            </a:r>
            <a:endParaRPr kumimoji="0" lang="en-US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圓角矩形 88"/>
              <p:cNvSpPr/>
              <p:nvPr/>
            </p:nvSpPr>
            <p:spPr>
              <a:xfrm>
                <a:off x="215516" y="4941168"/>
                <a:ext cx="8712968" cy="18938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6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sz="6600"/>
                            <m:t>A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、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I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、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B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、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G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、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E</m:t>
                          </m:r>
                          <m:r>
                            <m:rPr>
                              <m:nor/>
                            </m:rPr>
                            <a:rPr lang="en-US" altLang="zh-TW" sz="6600"/>
                            <m:t> </m:t>
                          </m:r>
                          <m:r>
                            <m:rPr>
                              <m:nor/>
                            </m:rPr>
                            <a:rPr lang="zh-TW" altLang="en-US" sz="6600"/>
                            <m:t>共圓</m:t>
                          </m:r>
                        </m:e>
                        <m:sub>
                          <m:r>
                            <a:rPr lang="en-US" altLang="zh-TW" sz="6600" b="0" i="1" smtClean="0">
                              <a:latin typeface="Cambria Math"/>
                            </a:rPr>
                            <m:t>#</m:t>
                          </m:r>
                        </m:sub>
                      </m:sSub>
                    </m:oMath>
                  </m:oMathPara>
                </a14:m>
                <a:endParaRPr lang="zh-TW" altLang="en-US" sz="8800" dirty="0"/>
              </a:p>
            </p:txBody>
          </p:sp>
        </mc:Choice>
        <mc:Fallback xmlns="">
          <p:sp>
            <p:nvSpPr>
              <p:cNvPr id="89" name="圓角矩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4941168"/>
                <a:ext cx="8712968" cy="1893876"/>
              </a:xfrm>
              <a:prstGeom prst="round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07504" y="260648"/>
            <a:ext cx="6696744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利用共圓與圓周角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29555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89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500098" y="1202842"/>
            <a:ext cx="100091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外接正三角形</a:t>
            </a:r>
            <a:endParaRPr lang="en-US" altLang="zh-TW" sz="1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4400" b="1" dirty="0" smtClean="0">
                <a:latin typeface="標楷體" pitchFamily="65" charset="-120"/>
                <a:ea typeface="標楷體" pitchFamily="65" charset="-120"/>
              </a:rPr>
              <a:t>面積比</a:t>
            </a:r>
            <a:r>
              <a:rPr lang="zh-TW" altLang="en-US" sz="1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性質</a:t>
            </a:r>
            <a:endParaRPr lang="zh-TW" altLang="en-US" sz="1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9990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251520" y="188640"/>
            <a:ext cx="2231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75" y="2348880"/>
            <a:ext cx="3784175" cy="437011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480898"/>
                  </p:ext>
                </p:extLst>
              </p:nvPr>
            </p:nvGraphicFramePr>
            <p:xfrm>
              <a:off x="308719" y="1196752"/>
              <a:ext cx="8727778" cy="108012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4214215"/>
                    <a:gridCol w="4513563"/>
                  </a:tblGrid>
                  <a:tr h="1080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24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當</m:t>
                                </m:r>
                                <m:r>
                                  <a:rPr lang="en-US" sz="24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  <m:r>
                                  <a:rPr lang="zh-TW" sz="2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  <m:r>
                                  <a:rPr lang="en-US" sz="2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&gt;∠1&gt;60</m:t>
                                </m:r>
                                <m:r>
                                  <a:rPr lang="zh-TW" sz="2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TW" sz="2000" kern="1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2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則</m:t>
                                </m:r>
                                <m:f>
                                  <m:fPr>
                                    <m:ctrlPr>
                                      <a:rPr lang="zh-TW" sz="24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ΔABC</m:t>
                                    </m:r>
                                    <m:r>
                                      <a:rPr lang="zh-TW" sz="2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的面積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ΔADF</m:t>
                                    </m:r>
                                    <m:r>
                                      <a:rPr lang="zh-TW" sz="2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的面積</m:t>
                                    </m:r>
                                  </m:den>
                                </m:f>
                                <m:r>
                                  <a:rPr lang="en-US" sz="2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zh-TW" sz="24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zh-TW" sz="2400" i="1" kern="10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2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(∠1)</m:t>
                                        </m:r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zh-TW" sz="2400" i="1" kern="10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zh-TW" sz="2400" i="1" kern="10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∠1−60</m:t>
                                            </m:r>
                                            <m:r>
                                              <a:rPr lang="zh-TW" sz="24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°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zh-TW" sz="2400" kern="1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08480898"/>
                  </p:ext>
                </p:extLst>
              </p:nvPr>
            </p:nvGraphicFramePr>
            <p:xfrm>
              <a:off x="308719" y="1196752"/>
              <a:ext cx="8727778" cy="1080120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4214215"/>
                    <a:gridCol w="4513563"/>
                  </a:tblGrid>
                  <a:tr h="10801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012" t="-2247" r="-108526" b="-8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94332" t="-2247" r="-1350" b="-89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1438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2-1</a:t>
            </a: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5762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53" y="1542202"/>
            <a:ext cx="4161135" cy="480544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-468560" y="1634301"/>
                <a:ext cx="6480720" cy="4964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ΔABC</m:t>
                      </m:r>
                      <m:r>
                        <a:rPr lang="zh-TW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的面積＝</m:t>
                      </m:r>
                      <m:acc>
                        <m:accPr>
                          <m:chr m:val="̅"/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lang="en-US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</m:acc>
                      <m:func>
                        <m:funcPr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(∠1)</m:t>
                          </m:r>
                        </m:e>
                      </m:func>
                    </m:oMath>
                  </m:oMathPara>
                </a14:m>
                <a:endParaRPr lang="zh-TW" altLang="zh-TW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AD</m:t>
                          </m:r>
                        </m:e>
                      </m:acc>
                      <m:r>
                        <a:rPr lang="en-US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lang="zh-TW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acc>
                        <m:accPr>
                          <m:chr m:val="̅"/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AE</m:t>
                          </m:r>
                        </m:e>
                      </m:acc>
                      <m:r>
                        <a:rPr lang="en-US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</m:acc>
                    </m:oMath>
                  </m:oMathPara>
                </a14:m>
                <a:endParaRPr lang="zh-TW" altLang="zh-TW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ΔADE</m:t>
                      </m:r>
                      <m:r>
                        <a:rPr lang="zh-TW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的面積</m:t>
                      </m:r>
                      <m:r>
                        <a:rPr lang="en-US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lang="en-US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</m:acc>
                      <m:func>
                        <m:funcPr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(240</m:t>
                          </m:r>
                          <m:r>
                            <a:rPr lang="zh-TW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∠1)</m:t>
                          </m:r>
                        </m:e>
                      </m:func>
                    </m:oMath>
                  </m:oMathPara>
                </a14:m>
                <a:endParaRPr lang="zh-TW" altLang="zh-TW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ΔABC</m:t>
                          </m:r>
                          <m:r>
                            <a:rPr lang="zh-TW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ΔDAE</m:t>
                          </m:r>
                          <m:r>
                            <a:rPr lang="zh-TW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den>
                      </m:f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</m:e>
                          </m:acc>
                          <m: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AC</m:t>
                              </m:r>
                            </m:e>
                          </m:acc>
                          <m:func>
                            <m:funcPr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∠1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acc>
                            <m:accPr>
                              <m:chr m:val="̅"/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</m:e>
                          </m:acc>
                          <m: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AC</m:t>
                              </m:r>
                            </m:e>
                          </m:acc>
                          <m:func>
                            <m:funcPr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240</m:t>
                                  </m:r>
                                  <m:r>
                                    <a:rPr lang="zh-TW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∠1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zh-TW" altLang="zh-TW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ΔABC</m:t>
                          </m:r>
                          <m:r>
                            <a:rPr lang="zh-TW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ΔDAE</m:t>
                          </m:r>
                          <m:r>
                            <a:rPr lang="zh-TW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den>
                      </m:f>
                      <m:r>
                        <a:rPr lang="en-US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(∠1)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240</m:t>
                                  </m:r>
                                  <m:r>
                                    <a:rPr lang="zh-TW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∠1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zh-TW" altLang="zh-TW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ΔABC</m:t>
                          </m:r>
                          <m:r>
                            <a:rPr lang="zh-TW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ΔDAE</m:t>
                          </m:r>
                          <m:r>
                            <a:rPr lang="zh-TW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den>
                      </m:f>
                      <m:r>
                        <a:rPr lang="en-US" altLang="zh-TW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(∠1)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180</m:t>
                                  </m:r>
                                  <m:r>
                                    <a:rPr lang="zh-TW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240</m:t>
                                  </m:r>
                                  <m:r>
                                    <a:rPr lang="zh-TW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a:rPr lang="en-US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+∠1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zh-TW" altLang="zh-TW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ΔABC</m:t>
                          </m:r>
                          <m:r>
                            <a:rPr lang="zh-TW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ΔDAE</m:t>
                          </m:r>
                          <m:r>
                            <a:rPr lang="zh-TW" altLang="zh-TW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den>
                      </m:f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(∠1)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zh-TW" altLang="zh-TW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∠1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−60</m:t>
                                  </m:r>
                                  <m:r>
                                    <a:rPr lang="zh-TW" altLang="zh-TW" sz="24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zh-TW" altLang="zh-TW" sz="2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560" y="1634301"/>
                <a:ext cx="6480720" cy="496411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圓角矩形 88"/>
              <p:cNvSpPr/>
              <p:nvPr/>
            </p:nvSpPr>
            <p:spPr>
              <a:xfrm>
                <a:off x="20167" y="5077857"/>
                <a:ext cx="8712968" cy="1591503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4400">
                              <a:latin typeface="Cambria Math" panose="02040503050406030204" pitchFamily="18" charset="0"/>
                            </a:rPr>
                            <m:t>ΔABC</m:t>
                          </m:r>
                          <m:r>
                            <a:rPr lang="zh-TW" altLang="zh-TW" sz="4400">
                              <a:latin typeface="Cambria Math" panose="02040503050406030204" pitchFamily="18" charset="0"/>
                            </a:rPr>
                            <m:t>的面積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4400">
                              <a:latin typeface="Cambria Math" panose="02040503050406030204" pitchFamily="18" charset="0"/>
                            </a:rPr>
                            <m:t>ΔDAE</m:t>
                          </m:r>
                          <m:r>
                            <a:rPr lang="zh-TW" altLang="zh-TW" sz="4400">
                              <a:latin typeface="Cambria Math" panose="02040503050406030204" pitchFamily="18" charset="0"/>
                            </a:rPr>
                            <m:t>的面積</m:t>
                          </m:r>
                        </m:den>
                      </m:f>
                      <m:r>
                        <a:rPr lang="en-US" altLang="zh-TW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44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TW" altLang="zh-TW" sz="4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4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4400">
                                  <a:latin typeface="Cambria Math" panose="02040503050406030204" pitchFamily="18" charset="0"/>
                                </a:rPr>
                                <m:t>(∠1)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zh-TW" altLang="zh-TW" sz="4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4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4400">
                                      <a:latin typeface="Cambria Math" panose="02040503050406030204" pitchFamily="18" charset="0"/>
                                    </a:rPr>
                                    <m:t>∠1</m:t>
                                  </m:r>
                                  <m:r>
                                    <a:rPr lang="en-US" altLang="zh-TW" sz="4400" i="1">
                                      <a:latin typeface="Cambria Math" panose="02040503050406030204" pitchFamily="18" charset="0"/>
                                    </a:rPr>
                                    <m:t>−60</m:t>
                                  </m:r>
                                  <m:r>
                                    <a:rPr lang="zh-TW" altLang="zh-TW" sz="440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zh-TW" altLang="zh-TW" sz="4400" dirty="0"/>
              </a:p>
            </p:txBody>
          </p:sp>
        </mc:Choice>
        <mc:Fallback xmlns="">
          <p:sp>
            <p:nvSpPr>
              <p:cNvPr id="89" name="圓角矩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7" y="5077857"/>
                <a:ext cx="8712968" cy="1591503"/>
              </a:xfrm>
              <a:prstGeom prst="round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323528" y="404664"/>
            <a:ext cx="4968552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利用面積公式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48189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251520" y="188640"/>
            <a:ext cx="2231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084314"/>
                  </p:ext>
                </p:extLst>
              </p:nvPr>
            </p:nvGraphicFramePr>
            <p:xfrm>
              <a:off x="650749" y="1139882"/>
              <a:ext cx="7699627" cy="630936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3717772"/>
                    <a:gridCol w="398185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3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當</m:t>
                                </m:r>
                                <m:r>
                                  <a:rPr lang="en-US" sz="3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∠1=60</m:t>
                                </m:r>
                                <m:r>
                                  <a:rPr lang="zh-TW" sz="3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TW" sz="3200" kern="1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36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則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ΔAD</m:t>
                                </m:r>
                                <m:r>
                                  <a:rPr lang="en-US" sz="3600" b="1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zh-TW" sz="3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的面積</m:t>
                                </m:r>
                                <m:r>
                                  <a:rPr lang="en-US" sz="3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zh-TW" sz="3200" kern="1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680084314"/>
                  </p:ext>
                </p:extLst>
              </p:nvPr>
            </p:nvGraphicFramePr>
            <p:xfrm>
              <a:off x="650749" y="1139882"/>
              <a:ext cx="7699627" cy="630936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3717772"/>
                    <a:gridCol w="3981855"/>
                  </a:tblGrid>
                  <a:tr h="63093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148" t="-2857" r="-109016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94343" t="-2857" r="-1682" b="-152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17" y="1940605"/>
            <a:ext cx="5747491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360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540568" y="620688"/>
            <a:ext cx="1000911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外接</a:t>
            </a:r>
            <a:endParaRPr lang="en-US" altLang="zh-TW" sz="16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正方形</a:t>
            </a:r>
            <a:endParaRPr lang="en-US" altLang="zh-TW" sz="16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95051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2-2</a:t>
            </a: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25352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58081"/>
            <a:ext cx="4835733" cy="41197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圓角矩形 88"/>
              <p:cNvSpPr/>
              <p:nvPr/>
            </p:nvSpPr>
            <p:spPr>
              <a:xfrm>
                <a:off x="20167" y="5077857"/>
                <a:ext cx="8712968" cy="1591503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8000">
                          <a:latin typeface="Cambria Math" panose="02040503050406030204" pitchFamily="18" charset="0"/>
                        </a:rPr>
                        <m:t>ΔDAE</m:t>
                      </m:r>
                      <m:r>
                        <a:rPr lang="zh-TW" altLang="zh-TW" sz="8000">
                          <a:latin typeface="Cambria Math" panose="02040503050406030204" pitchFamily="18" charset="0"/>
                        </a:rPr>
                        <m:t>的面積</m:t>
                      </m:r>
                      <m:r>
                        <a:rPr lang="en-US" altLang="zh-TW" sz="8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zh-TW" sz="8000" dirty="0"/>
              </a:p>
            </p:txBody>
          </p:sp>
        </mc:Choice>
        <mc:Fallback xmlns="">
          <p:sp>
            <p:nvSpPr>
              <p:cNvPr id="89" name="圓角矩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7" y="5077857"/>
                <a:ext cx="8712968" cy="1591503"/>
              </a:xfrm>
              <a:prstGeom prst="round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95536" y="1489662"/>
                <a:ext cx="4500677" cy="2005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altLang="zh-TW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altLang="zh-TW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DAB</m:t>
                      </m:r>
                      <m:r>
                        <a:rPr lang="en-US" altLang="zh-TW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+∠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altLang="zh-TW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zh-TW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+∠</m:t>
                      </m:r>
                      <m:r>
                        <m:rPr>
                          <m:sty m:val="p"/>
                        </m:rPr>
                        <a:rPr lang="en-US" altLang="zh-TW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a:rPr lang="en-US" altLang="zh-TW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=180°</m:t>
                      </m:r>
                      <m:r>
                        <a:rPr lang="zh-TW" altLang="en-US" sz="36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zh-TW" altLang="zh-TW" sz="36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AD</m:t>
                          </m:r>
                        </m:e>
                      </m:acc>
                      <m:r>
                        <a:rPr lang="en-US" altLang="zh-TW" sz="3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zh-TW" altLang="zh-TW" sz="36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AE</m:t>
                          </m:r>
                        </m:e>
                      </m:acc>
                      <m:func>
                        <m:funcPr>
                          <m:ctrlPr>
                            <a:rPr lang="zh-TW" altLang="zh-TW" sz="36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  <m:r>
                            <a:rPr lang="zh-TW" altLang="zh-TW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altLang="zh-TW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zh-TW" sz="3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89662"/>
                <a:ext cx="4500677" cy="200510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323528" y="216024"/>
            <a:ext cx="4968552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利用面積公式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8148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3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251520" y="188640"/>
            <a:ext cx="2231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138927" cy="48829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821204"/>
                  </p:ext>
                </p:extLst>
              </p:nvPr>
            </p:nvGraphicFramePr>
            <p:xfrm>
              <a:off x="244551" y="934170"/>
              <a:ext cx="8698158" cy="910654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4199913"/>
                    <a:gridCol w="449824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TW" altLang="en-US" sz="2800" kern="100">
                                    <a:effectLst/>
                                    <a:latin typeface="Cambria Math" panose="02040503050406030204" pitchFamily="18" charset="0"/>
                                  </a:rPr>
                                  <m:t>當</m:t>
                                </m:r>
                                <m:r>
                                  <a:rPr lang="en-US" sz="2800" kern="100">
                                    <a:effectLst/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zh-TW" sz="2800" kern="100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  <m:r>
                                  <a:rPr lang="en-US" sz="2800" kern="100">
                                    <a:effectLst/>
                                    <a:latin typeface="Cambria Math" panose="02040503050406030204" pitchFamily="18" charset="0"/>
                                  </a:rPr>
                                  <m:t>&gt;∠1&gt;0</m:t>
                                </m:r>
                                <m:r>
                                  <a:rPr lang="zh-TW" sz="2800" kern="100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TW" sz="2400" kern="1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TW" altLang="en-US" sz="2800" kern="100" dirty="0" smtClean="0">
                              <a:effectLst/>
                            </a:rPr>
                            <a:t>則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sz="2800" i="1" kern="100" dirty="0" smtClean="0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TW" sz="2800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TW" sz="2800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𝐴𝐵𝐶</m:t>
                                  </m:r>
                                  <m:r>
                                    <a:rPr lang="zh-TW" altLang="en-US" sz="2800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的面積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zh-TW" sz="2800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TW" sz="2800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𝐷𝐴𝐸</m:t>
                                  </m:r>
                                  <m:r>
                                    <a:rPr lang="zh-TW" altLang="en-US" sz="2800" kern="100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的面積</m:t>
                                  </m:r>
                                </m:den>
                              </m:f>
                              <m:r>
                                <a:rPr lang="en-US" altLang="zh-TW" sz="2800" kern="10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TW" sz="2800" i="1" kern="100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zh-TW" sz="2800" i="1" kern="100">
                                          <a:effectLst/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zh-TW" sz="2800" i="1" kern="100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kern="1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∠1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zh-TW" sz="2800" i="1" kern="100">
                                          <a:effectLst/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zh-TW" sz="2800" i="1" kern="100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kern="1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∠1−60</m:t>
                                          </m:r>
                                          <m:r>
                                            <a:rPr lang="zh-TW" sz="2800" kern="1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°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zh-TW" sz="2400" kern="100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377821204"/>
                  </p:ext>
                </p:extLst>
              </p:nvPr>
            </p:nvGraphicFramePr>
            <p:xfrm>
              <a:off x="244551" y="934170"/>
              <a:ext cx="8698158" cy="910654"/>
            </p:xfrm>
            <a:graphic>
              <a:graphicData uri="http://schemas.openxmlformats.org/drawingml/2006/table">
                <a:tbl>
                  <a:tblPr firstRow="1" firstCol="1" bandRow="1">
                    <a:tableStyleId>{18603FDC-E32A-4AB5-989C-0864C3EAD2B8}</a:tableStyleId>
                  </a:tblPr>
                  <a:tblGrid>
                    <a:gridCol w="4199913"/>
                    <a:gridCol w="4498245"/>
                  </a:tblGrid>
                  <a:tr h="910654">
                    <a:tc>
                      <a:txBody>
                        <a:bodyPr/>
                        <a:lstStyle/>
                        <a:p>
                          <a:endParaRPr lang="zh-TW" dirty="0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161" t="-2667" r="-108708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dirty="0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94444" t="-2667" r="-1491" b="-1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0606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68560" y="1124744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</a:t>
            </a:r>
            <a:r>
              <a:rPr lang="en-US" altLang="zh-TW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3989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34" y="1015814"/>
            <a:ext cx="4385001" cy="34878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0" y="1037518"/>
                <a:ext cx="4572000" cy="50576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ΔABC</m:t>
                      </m:r>
                      <m:r>
                        <a:rPr lang="zh-TW" altLang="zh-TW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的面積＝</m:t>
                      </m:r>
                      <m:acc>
                        <m:accPr>
                          <m:chr m:val="̅"/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lang="en-US" altLang="zh-TW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</m:acc>
                      <m:func>
                        <m:funcPr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(∠1)</m:t>
                          </m:r>
                        </m:e>
                      </m:func>
                    </m:oMath>
                  </m:oMathPara>
                </a14:m>
                <a:endParaRPr lang="en-US" altLang="zh-TW" sz="2000" i="1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AD</m:t>
                          </m:r>
                        </m:e>
                      </m:acc>
                      <m:r>
                        <a:rPr lang="en-US" altLang="zh-TW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lang="zh-TW" altLang="zh-TW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  <m:acc>
                        <m:accPr>
                          <m:chr m:val="̅"/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AE</m:t>
                          </m:r>
                        </m:e>
                      </m:acc>
                      <m:r>
                        <a:rPr lang="en-US" altLang="zh-TW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</m:acc>
                    </m:oMath>
                  </m:oMathPara>
                </a14:m>
                <a:endParaRPr lang="zh-TW" altLang="zh-TW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ΔADE</m:t>
                      </m:r>
                      <m:r>
                        <a:rPr lang="zh-TW" altLang="zh-TW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的面積</m:t>
                      </m:r>
                      <m:r>
                        <a:rPr lang="en-US" altLang="zh-TW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  <m:r>
                        <a:rPr lang="en-US" altLang="zh-TW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</m:acc>
                      <m:func>
                        <m:funcPr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(120</m:t>
                          </m:r>
                          <m:r>
                            <a:rPr lang="zh-TW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+∠1)</m:t>
                          </m:r>
                        </m:e>
                      </m:func>
                    </m:oMath>
                  </m:oMathPara>
                </a14:m>
                <a:endParaRPr lang="zh-TW" altLang="zh-TW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ΔABC</m:t>
                          </m:r>
                          <m:r>
                            <a:rPr lang="zh-TW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ΔDAE</m:t>
                          </m:r>
                          <m:r>
                            <a:rPr lang="zh-TW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den>
                      </m:f>
                      <m:r>
                        <a:rPr lang="en-US" altLang="zh-TW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</m:e>
                          </m:acc>
                          <m: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AC</m:t>
                              </m:r>
                            </m:e>
                          </m:acc>
                          <m:func>
                            <m:funcPr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∠1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acc>
                            <m:accPr>
                              <m:chr m:val="̅"/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</m:e>
                          </m:acc>
                          <m: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AC</m:t>
                              </m:r>
                            </m:e>
                          </m:acc>
                          <m:func>
                            <m:funcPr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(120</m:t>
                              </m:r>
                              <m:r>
                                <a:rPr lang="zh-TW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+∠1)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zh-TW" altLang="zh-TW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ΔABC</m:t>
                          </m:r>
                          <m:r>
                            <a:rPr lang="zh-TW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ΔDAE</m:t>
                          </m:r>
                          <m:r>
                            <a:rPr lang="zh-TW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den>
                      </m:f>
                      <m:r>
                        <a:rPr lang="en-US" altLang="zh-TW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(∠1)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(120</m:t>
                              </m:r>
                              <m:r>
                                <a:rPr lang="zh-TW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+∠1)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ΔABC</m:t>
                          </m:r>
                          <m:r>
                            <a:rPr lang="zh-TW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ΔDAE</m:t>
                          </m:r>
                          <m:r>
                            <a:rPr lang="zh-TW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den>
                      </m:f>
                      <m:r>
                        <a:rPr lang="en-US" altLang="zh-TW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(∠1)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180</m:t>
                                  </m:r>
                                  <m:r>
                                    <a:rPr lang="zh-TW" altLang="zh-TW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(120</m:t>
                                  </m:r>
                                  <m:r>
                                    <a:rPr lang="zh-TW" altLang="zh-TW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a:rPr lang="en-US" altLang="zh-TW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+∠1)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zh-TW" altLang="zh-TW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ΔABC</m:t>
                          </m:r>
                          <m:r>
                            <a:rPr lang="zh-TW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ΔDAE</m:t>
                          </m:r>
                          <m:r>
                            <a:rPr lang="zh-TW" altLang="zh-TW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的面積</m:t>
                          </m:r>
                        </m:den>
                      </m:f>
                      <m:r>
                        <a:rPr lang="en-US" altLang="zh-TW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(∠1)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zh-TW" altLang="zh-TW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  <m:r>
                                    <a:rPr lang="zh-TW" altLang="zh-TW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∠1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zh-TW" altLang="zh-TW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7518"/>
                <a:ext cx="4572000" cy="505766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圓角矩形 88"/>
              <p:cNvSpPr/>
              <p:nvPr/>
            </p:nvSpPr>
            <p:spPr>
              <a:xfrm>
                <a:off x="20167" y="5077857"/>
                <a:ext cx="8712968" cy="1591503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4400">
                              <a:latin typeface="Cambria Math" panose="02040503050406030204" pitchFamily="18" charset="0"/>
                            </a:rPr>
                            <m:t>ΔABC</m:t>
                          </m:r>
                          <m:r>
                            <a:rPr lang="zh-TW" altLang="zh-TW" sz="4400">
                              <a:latin typeface="Cambria Math" panose="02040503050406030204" pitchFamily="18" charset="0"/>
                            </a:rPr>
                            <m:t>的面積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4400">
                              <a:latin typeface="Cambria Math" panose="02040503050406030204" pitchFamily="18" charset="0"/>
                            </a:rPr>
                            <m:t>ΔDAE</m:t>
                          </m:r>
                          <m:r>
                            <a:rPr lang="zh-TW" altLang="zh-TW" sz="4400">
                              <a:latin typeface="Cambria Math" panose="02040503050406030204" pitchFamily="18" charset="0"/>
                            </a:rPr>
                            <m:t>的面積</m:t>
                          </m:r>
                        </m:den>
                      </m:f>
                      <m:r>
                        <a:rPr lang="en-US" altLang="zh-TW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44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TW" altLang="zh-TW" sz="4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4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4400">
                                      <a:latin typeface="Cambria Math" panose="02040503050406030204" pitchFamily="18" charset="0"/>
                                    </a:rPr>
                                    <m:t>∠1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zh-TW" altLang="zh-TW" sz="4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4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TW" altLang="zh-TW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4400">
                                      <a:latin typeface="Cambria Math" panose="02040503050406030204" pitchFamily="18" charset="0"/>
                                    </a:rPr>
                                    <m:t>∠1</m:t>
                                  </m:r>
                                  <m:r>
                                    <a:rPr lang="en-US" altLang="zh-TW" sz="4400" i="1">
                                      <a:latin typeface="Cambria Math" panose="02040503050406030204" pitchFamily="18" charset="0"/>
                                    </a:rPr>
                                    <m:t>−60</m:t>
                                  </m:r>
                                  <m:r>
                                    <a:rPr lang="zh-TW" altLang="zh-TW" sz="440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zh-TW" altLang="zh-TW" sz="4400" dirty="0"/>
              </a:p>
            </p:txBody>
          </p:sp>
        </mc:Choice>
        <mc:Fallback xmlns="">
          <p:sp>
            <p:nvSpPr>
              <p:cNvPr id="89" name="圓角矩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7" y="5077857"/>
                <a:ext cx="8712968" cy="1591503"/>
              </a:xfrm>
              <a:prstGeom prst="round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79512" y="116632"/>
            <a:ext cx="4968552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利用面積公式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71636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41966"/>
              </p:ext>
            </p:extLst>
          </p:nvPr>
        </p:nvGraphicFramePr>
        <p:xfrm>
          <a:off x="0" y="-99392"/>
          <a:ext cx="9108504" cy="69790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45238"/>
                <a:gridCol w="3564145"/>
                <a:gridCol w="990107"/>
                <a:gridCol w="3509014"/>
              </a:tblGrid>
              <a:tr h="176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</a:endParaRPr>
                    </a:p>
                    <a:p>
                      <a:pPr marR="11176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圖形</a:t>
                      </a:r>
                      <a:endParaRPr lang="zh-TW" sz="14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</a:endParaRPr>
                    </a:p>
                    <a:p>
                      <a:pPr indent="977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性質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4400" kern="100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外接</a:t>
                      </a:r>
                      <a:endParaRPr lang="en-US" altLang="zh-TW" sz="4400" kern="100" dirty="0" smtClean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4400" kern="100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正方形</a:t>
                      </a:r>
                      <a:endParaRPr lang="en-US" sz="4400" kern="100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4400" kern="100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外接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4400" kern="100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正三角形</a:t>
                      </a:r>
                      <a:endParaRPr lang="zh-TW" sz="1400" kern="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2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邊長 </a:t>
                      </a:r>
                      <a:endParaRPr lang="zh-TW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 anchor="ctr"/>
                </a:tc>
                <a:tc>
                  <a:txBody>
                    <a:bodyPr/>
                    <a:lstStyle/>
                    <a:p>
                      <a:endParaRPr lang="zh-TW" dirty="0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29744" t="-292453" r="-126496" b="-706604"/>
                      </a:stretch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zh-TW" dirty="0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102846" t="-292453" r="-271" b="-706604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30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角度</a:t>
                      </a:r>
                      <a:endParaRPr lang="zh-TW" sz="140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 anchor="ctr"/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29744" t="-177021" r="-126496" b="-218723"/>
                      </a:stretch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zh-TW" dirty="0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102846" t="-177021" r="-271" b="-218723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54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相似</a:t>
                      </a:r>
                      <a:r>
                        <a:rPr lang="en-US" altLang="zh-TW" sz="1800" kern="1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全等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 anchor="ctr"/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29744" t="-1251923" r="-126496" b="-888462"/>
                      </a:stretch>
                    </a:blipFill>
                  </a:tcPr>
                </a:tc>
                <a:tc rowSpan="2" gridSpan="2">
                  <a:txBody>
                    <a:bodyPr/>
                    <a:lstStyle/>
                    <a:p>
                      <a:endParaRPr lang="zh-TW"/>
                    </a:p>
                  </a:txBody>
                  <a:tcPr marL="60845" marR="60845" marT="0" marB="0" anchor="ctr">
                    <a:blipFill rotWithShape="0">
                      <a:blip r:embed="rId3"/>
                      <a:stretch>
                        <a:fillRect l="-102846" t="-632039" r="-271" b="-399029"/>
                      </a:stretch>
                    </a:blip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54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29744" t="-1378431" r="-126496" b="-805882"/>
                      </a:stretch>
                    </a:blipFill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3192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面積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845" marR="60845" marT="0" marB="0" anchor="ctr"/>
                </a:tc>
                <a:tc rowSpan="3">
                  <a:txBody>
                    <a:bodyPr/>
                    <a:lstStyle/>
                    <a:p>
                      <a:endParaRPr lang="zh-TW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29744" t="-184352" r="-126496" b="-4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468519" t="-492810" r="-356790" b="-16862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159896" t="-492810" r="-347" b="-168627"/>
                      </a:stretch>
                    </a:blipFill>
                  </a:tcPr>
                </a:tc>
              </a:tr>
              <a:tr h="623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468519" t="-880583" r="-356790" b="-15048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 dirty="0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159896" t="-880583" r="-347" b="-150485"/>
                      </a:stretch>
                    </a:blipFill>
                  </a:tcPr>
                </a:tc>
              </a:tr>
              <a:tr h="9319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468519" t="-660131" r="-356790" b="-130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 dirty="0"/>
                    </a:p>
                  </a:txBody>
                  <a:tcPr marL="60845" marR="60845" marT="0" marB="0">
                    <a:blipFill rotWithShape="0">
                      <a:blip r:embed="rId3"/>
                      <a:stretch>
                        <a:fillRect l="-159896" t="-660131" r="-347" b="-1307"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108078"/>
              </p:ext>
            </p:extLst>
          </p:nvPr>
        </p:nvGraphicFramePr>
        <p:xfrm>
          <a:off x="1259632" y="113958"/>
          <a:ext cx="1671699" cy="147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點陣圖影像" r:id="rId4" imgW="5915851" imgH="5191850" progId="PBrush">
                  <p:embed/>
                </p:oleObj>
              </mc:Choice>
              <mc:Fallback>
                <p:oleObj name="點陣圖影像" r:id="rId4" imgW="5915851" imgH="5191850" progId="PBrush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3958"/>
                        <a:ext cx="1671699" cy="1478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672204"/>
              </p:ext>
            </p:extLst>
          </p:nvPr>
        </p:nvGraphicFramePr>
        <p:xfrm>
          <a:off x="4860032" y="117769"/>
          <a:ext cx="1234397" cy="14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點陣圖影像" r:id="rId6" imgW="3772427" imgH="4525007" progId="PBrush">
                  <p:embed/>
                </p:oleObj>
              </mc:Choice>
              <mc:Fallback>
                <p:oleObj name="點陣圖影像" r:id="rId6" imgW="3772427" imgH="4525007" progId="PBrush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17769"/>
                        <a:ext cx="1234397" cy="14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79512" y="1592769"/>
            <a:ext cx="8640960" cy="8281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9512" y="2276873"/>
            <a:ext cx="8640960" cy="15121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79512" y="3681001"/>
            <a:ext cx="8640960" cy="8281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53190" y="4365104"/>
            <a:ext cx="8739290" cy="249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5251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 smtClean="0"/>
              <a:t>月牙定理</a:t>
            </a:r>
            <a:endParaRPr lang="zh-TW" altLang="en-US" sz="9600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841393" cy="4788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0800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99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2600000" scaled="0"/>
                </a:gradFill>
                <a:latin typeface="標楷體" pitchFamily="65" charset="-120"/>
                <a:ea typeface="標楷體" pitchFamily="65" charset="-120"/>
              </a:rPr>
              <a:t>謝謝</a:t>
            </a:r>
            <a:endParaRPr lang="en-US" altLang="zh-TW" sz="19900" b="1" dirty="0" smtClean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2600000" scaled="0"/>
              </a:gra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99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2600000" scaled="0"/>
                </a:gradFill>
                <a:latin typeface="標楷體" pitchFamily="65" charset="-120"/>
                <a:ea typeface="標楷體" pitchFamily="65" charset="-120"/>
              </a:rPr>
              <a:t>大家</a:t>
            </a:r>
            <a:endParaRPr lang="zh-TW" altLang="en-US" sz="19900" b="1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2600000" scaled="0"/>
              </a:gra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4943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37" y="1844824"/>
            <a:ext cx="5598891" cy="48245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779912" y="117429"/>
                <a:ext cx="4834843" cy="156966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zh-TW" sz="48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連接</a:t>
                </a:r>
                <a:r>
                  <a:rPr lang="en-US" altLang="zh-TW" sz="48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</a:t>
                </a:r>
                <a:r>
                  <a:rPr lang="zh-TW" altLang="zh-TW" sz="48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、</a:t>
                </a:r>
                <a:r>
                  <a:rPr lang="en-US" altLang="zh-TW" sz="48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C</a:t>
                </a:r>
                <a:r>
                  <a:rPr lang="zh-TW" altLang="zh-TW" sz="48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，</a:t>
                </a:r>
                <a:r>
                  <a:rPr lang="en-US" altLang="zh-TW" sz="48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D</a:t>
                </a:r>
                <a:r>
                  <a:rPr lang="zh-TW" altLang="en-US" sz="48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、</a:t>
                </a:r>
                <a:r>
                  <a:rPr lang="en-US" altLang="zh-TW" sz="48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4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則</m:t>
                      </m:r>
                      <m:r>
                        <m:rPr>
                          <m:sty m:val="p"/>
                        </m:rPr>
                        <a:rPr lang="el-GR" altLang="zh-TW" sz="4800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sz="4800" i="1">
                          <a:latin typeface="Cambria Math"/>
                          <a:ea typeface="Cambria Math"/>
                        </a:rPr>
                        <m:t>𝐴𝐶𝐸</m:t>
                      </m:r>
                      <m:r>
                        <a:rPr lang="en-US" altLang="zh-TW" sz="4800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el-GR" altLang="zh-TW" sz="4800" i="1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altLang="zh-TW" sz="4800" i="1">
                          <a:latin typeface="Cambria Math"/>
                          <a:ea typeface="Cambria Math"/>
                        </a:rPr>
                        <m:t>𝐴𝐷𝐵</m:t>
                      </m:r>
                    </m:oMath>
                  </m:oMathPara>
                </a14:m>
                <a:endParaRPr lang="zh-TW" altLang="en-US" sz="4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17429"/>
                <a:ext cx="4834843" cy="156966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675" t="-9690" r="-1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51520" y="11663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性質一</a:t>
            </a:r>
            <a:endParaRPr lang="zh-TW" altLang="en-US" sz="7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8893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324544" y="1340768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性質一</a:t>
            </a:r>
            <a:endParaRPr lang="en-US" altLang="zh-TW" sz="13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3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endParaRPr lang="zh-TW" altLang="en-US" sz="13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8790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 83"/>
          <p:cNvSpPr>
            <a:spLocks noChangeShapeType="1"/>
          </p:cNvSpPr>
          <p:nvPr/>
        </p:nvSpPr>
        <p:spPr bwMode="auto">
          <a:xfrm>
            <a:off x="3656459" y="1220043"/>
            <a:ext cx="1836738" cy="989013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3" name="Freeform 258 73"/>
          <p:cNvSpPr>
            <a:spLocks/>
          </p:cNvSpPr>
          <p:nvPr/>
        </p:nvSpPr>
        <p:spPr bwMode="auto">
          <a:xfrm>
            <a:off x="4504184" y="575518"/>
            <a:ext cx="2824163" cy="3470275"/>
          </a:xfrm>
          <a:custGeom>
            <a:avLst/>
            <a:gdLst>
              <a:gd name="T0" fmla="*/ 623 w 1779"/>
              <a:gd name="T1" fmla="*/ 1029 h 2186"/>
              <a:gd name="T2" fmla="*/ 0 w 1779"/>
              <a:gd name="T3" fmla="*/ 2186 h 2186"/>
              <a:gd name="T4" fmla="*/ 1779 w 1779"/>
              <a:gd name="T5" fmla="*/ 0 h 2186"/>
              <a:gd name="T6" fmla="*/ 623 w 1779"/>
              <a:gd name="T7" fmla="*/ 1029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9" h="2186">
                <a:moveTo>
                  <a:pt x="623" y="1029"/>
                </a:moveTo>
                <a:lnTo>
                  <a:pt x="0" y="2186"/>
                </a:lnTo>
                <a:lnTo>
                  <a:pt x="1779" y="0"/>
                </a:lnTo>
                <a:lnTo>
                  <a:pt x="623" y="102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Freeform 258 7"/>
          <p:cNvSpPr>
            <a:spLocks/>
          </p:cNvSpPr>
          <p:nvPr/>
        </p:nvSpPr>
        <p:spPr bwMode="auto">
          <a:xfrm rot="5400000">
            <a:off x="3979515" y="896987"/>
            <a:ext cx="2824163" cy="3470275"/>
          </a:xfrm>
          <a:custGeom>
            <a:avLst/>
            <a:gdLst>
              <a:gd name="T0" fmla="*/ 623 w 1779"/>
              <a:gd name="T1" fmla="*/ 1029 h 2186"/>
              <a:gd name="T2" fmla="*/ 0 w 1779"/>
              <a:gd name="T3" fmla="*/ 2186 h 2186"/>
              <a:gd name="T4" fmla="*/ 1779 w 1779"/>
              <a:gd name="T5" fmla="*/ 0 h 2186"/>
              <a:gd name="T6" fmla="*/ 623 w 1779"/>
              <a:gd name="T7" fmla="*/ 1029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9" h="2186">
                <a:moveTo>
                  <a:pt x="623" y="1029"/>
                </a:moveTo>
                <a:lnTo>
                  <a:pt x="0" y="2186"/>
                </a:lnTo>
                <a:lnTo>
                  <a:pt x="1779" y="0"/>
                </a:lnTo>
                <a:lnTo>
                  <a:pt x="623" y="1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Line 258 20"/>
          <p:cNvSpPr>
            <a:spLocks noChangeShapeType="1"/>
          </p:cNvSpPr>
          <p:nvPr/>
        </p:nvSpPr>
        <p:spPr bwMode="auto">
          <a:xfrm>
            <a:off x="3656459" y="1220043"/>
            <a:ext cx="1836738" cy="989013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4" name="Line 258 74"/>
          <p:cNvSpPr>
            <a:spLocks noChangeShapeType="1"/>
          </p:cNvSpPr>
          <p:nvPr/>
        </p:nvSpPr>
        <p:spPr bwMode="auto">
          <a:xfrm flipV="1">
            <a:off x="4504184" y="575518"/>
            <a:ext cx="2824163" cy="3470275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5" name="Line 258 75"/>
          <p:cNvSpPr>
            <a:spLocks noChangeShapeType="1"/>
          </p:cNvSpPr>
          <p:nvPr/>
        </p:nvSpPr>
        <p:spPr bwMode="auto">
          <a:xfrm flipH="1">
            <a:off x="4504184" y="2209055"/>
            <a:ext cx="989013" cy="1836738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6" name="Line 258 76"/>
          <p:cNvSpPr>
            <a:spLocks noChangeShapeType="1"/>
          </p:cNvSpPr>
          <p:nvPr/>
        </p:nvSpPr>
        <p:spPr bwMode="auto">
          <a:xfrm flipH="1">
            <a:off x="5493196" y="575518"/>
            <a:ext cx="1835150" cy="1633538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2" name="Oval 258 72"/>
          <p:cNvSpPr/>
          <p:nvPr>
            <p:custDataLst>
              <p:tags r:id="rId1"/>
            </p:custDataLst>
          </p:nvPr>
        </p:nvSpPr>
        <p:spPr>
          <a:xfrm>
            <a:off x="3581847" y="297706"/>
            <a:ext cx="3822699" cy="3822699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Line 258 8"/>
          <p:cNvSpPr>
            <a:spLocks noChangeShapeType="1"/>
          </p:cNvSpPr>
          <p:nvPr/>
        </p:nvSpPr>
        <p:spPr bwMode="auto">
          <a:xfrm rot="5400000" flipV="1">
            <a:off x="3979515" y="896987"/>
            <a:ext cx="2824163" cy="3470275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Line 258 10"/>
          <p:cNvSpPr>
            <a:spLocks noChangeShapeType="1"/>
          </p:cNvSpPr>
          <p:nvPr/>
        </p:nvSpPr>
        <p:spPr bwMode="auto">
          <a:xfrm rot="5400000" flipH="1">
            <a:off x="5392390" y="2309861"/>
            <a:ext cx="1835150" cy="1633538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Oval 258 6"/>
          <p:cNvSpPr/>
          <p:nvPr>
            <p:custDataLst>
              <p:tags r:id="rId2"/>
            </p:custDataLst>
          </p:nvPr>
        </p:nvSpPr>
        <p:spPr>
          <a:xfrm rot="5400000">
            <a:off x="3581847" y="297706"/>
            <a:ext cx="3822699" cy="3822699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Line 258 17"/>
          <p:cNvSpPr>
            <a:spLocks noChangeShapeType="1"/>
          </p:cNvSpPr>
          <p:nvPr/>
        </p:nvSpPr>
        <p:spPr bwMode="auto">
          <a:xfrm>
            <a:off x="4504184" y="4045793"/>
            <a:ext cx="2622550" cy="0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Line 258 18"/>
          <p:cNvSpPr>
            <a:spLocks noChangeShapeType="1"/>
          </p:cNvSpPr>
          <p:nvPr/>
        </p:nvSpPr>
        <p:spPr bwMode="auto">
          <a:xfrm flipH="1">
            <a:off x="7126734" y="2412255"/>
            <a:ext cx="1835150" cy="1633538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Line 258 19"/>
          <p:cNvSpPr>
            <a:spLocks noChangeShapeType="1"/>
          </p:cNvSpPr>
          <p:nvPr/>
        </p:nvSpPr>
        <p:spPr bwMode="auto">
          <a:xfrm flipV="1">
            <a:off x="7126734" y="4045793"/>
            <a:ext cx="0" cy="2620963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Line 258 21"/>
          <p:cNvSpPr>
            <a:spLocks noChangeShapeType="1"/>
          </p:cNvSpPr>
          <p:nvPr/>
        </p:nvSpPr>
        <p:spPr bwMode="auto">
          <a:xfrm flipV="1">
            <a:off x="2667446" y="1220043"/>
            <a:ext cx="989013" cy="1836738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Line 258 22"/>
          <p:cNvSpPr>
            <a:spLocks noChangeShapeType="1"/>
          </p:cNvSpPr>
          <p:nvPr/>
        </p:nvSpPr>
        <p:spPr bwMode="auto">
          <a:xfrm flipH="1">
            <a:off x="5493196" y="575518"/>
            <a:ext cx="1835150" cy="1633538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Line 258 23"/>
          <p:cNvSpPr>
            <a:spLocks noChangeShapeType="1"/>
          </p:cNvSpPr>
          <p:nvPr/>
        </p:nvSpPr>
        <p:spPr bwMode="auto">
          <a:xfrm flipH="1">
            <a:off x="4504184" y="2209055"/>
            <a:ext cx="989013" cy="1836738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Line 258 27"/>
          <p:cNvSpPr>
            <a:spLocks noChangeShapeType="1"/>
          </p:cNvSpPr>
          <p:nvPr/>
        </p:nvSpPr>
        <p:spPr bwMode="auto">
          <a:xfrm>
            <a:off x="7328346" y="575518"/>
            <a:ext cx="1633538" cy="1836738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Line 258 28"/>
          <p:cNvSpPr>
            <a:spLocks noChangeShapeType="1"/>
          </p:cNvSpPr>
          <p:nvPr/>
        </p:nvSpPr>
        <p:spPr bwMode="auto">
          <a:xfrm flipH="1">
            <a:off x="4504184" y="6666755"/>
            <a:ext cx="2622550" cy="0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Line 258 29"/>
          <p:cNvSpPr>
            <a:spLocks noChangeShapeType="1"/>
          </p:cNvSpPr>
          <p:nvPr/>
        </p:nvSpPr>
        <p:spPr bwMode="auto">
          <a:xfrm flipV="1">
            <a:off x="4504184" y="4045793"/>
            <a:ext cx="0" cy="2620963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Line 258 30"/>
          <p:cNvSpPr>
            <a:spLocks noChangeShapeType="1"/>
          </p:cNvSpPr>
          <p:nvPr/>
        </p:nvSpPr>
        <p:spPr bwMode="auto">
          <a:xfrm>
            <a:off x="2667446" y="3056780"/>
            <a:ext cx="1836738" cy="989013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Oval 258 32"/>
          <p:cNvSpPr>
            <a:spLocks noChangeArrowheads="1"/>
          </p:cNvSpPr>
          <p:nvPr/>
        </p:nvSpPr>
        <p:spPr bwMode="auto">
          <a:xfrm>
            <a:off x="2592834" y="2982168"/>
            <a:ext cx="149225" cy="1492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3" name="Oval 258 33"/>
          <p:cNvSpPr>
            <a:spLocks noChangeArrowheads="1"/>
          </p:cNvSpPr>
          <p:nvPr/>
        </p:nvSpPr>
        <p:spPr bwMode="auto">
          <a:xfrm>
            <a:off x="2592834" y="2982168"/>
            <a:ext cx="149225" cy="149225"/>
          </a:xfrm>
          <a:prstGeom prst="ellipse">
            <a:avLst/>
          </a:prstGeom>
          <a:noFill/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" name="Oval 258 35"/>
          <p:cNvSpPr>
            <a:spLocks noChangeArrowheads="1"/>
          </p:cNvSpPr>
          <p:nvPr/>
        </p:nvSpPr>
        <p:spPr bwMode="auto">
          <a:xfrm>
            <a:off x="4429571" y="6592143"/>
            <a:ext cx="149225" cy="1492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" name="Oval 258 36"/>
          <p:cNvSpPr>
            <a:spLocks noChangeArrowheads="1"/>
          </p:cNvSpPr>
          <p:nvPr/>
        </p:nvSpPr>
        <p:spPr bwMode="auto">
          <a:xfrm>
            <a:off x="4429571" y="6592143"/>
            <a:ext cx="149225" cy="149225"/>
          </a:xfrm>
          <a:prstGeom prst="ellipse">
            <a:avLst/>
          </a:prstGeom>
          <a:noFill/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" name="Oval 258 38"/>
          <p:cNvSpPr>
            <a:spLocks noChangeArrowheads="1"/>
          </p:cNvSpPr>
          <p:nvPr/>
        </p:nvSpPr>
        <p:spPr bwMode="auto">
          <a:xfrm>
            <a:off x="7052121" y="6592143"/>
            <a:ext cx="149225" cy="1492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" name="Oval 258 39"/>
          <p:cNvSpPr>
            <a:spLocks noChangeArrowheads="1"/>
          </p:cNvSpPr>
          <p:nvPr/>
        </p:nvSpPr>
        <p:spPr bwMode="auto">
          <a:xfrm>
            <a:off x="7052121" y="6592143"/>
            <a:ext cx="149225" cy="149225"/>
          </a:xfrm>
          <a:prstGeom prst="ellipse">
            <a:avLst/>
          </a:prstGeom>
          <a:noFill/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" name="Oval 258 41"/>
          <p:cNvSpPr>
            <a:spLocks noChangeArrowheads="1"/>
          </p:cNvSpPr>
          <p:nvPr/>
        </p:nvSpPr>
        <p:spPr bwMode="auto">
          <a:xfrm>
            <a:off x="8887271" y="2337643"/>
            <a:ext cx="149225" cy="1492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2" name="Oval 258 42"/>
          <p:cNvSpPr>
            <a:spLocks noChangeArrowheads="1"/>
          </p:cNvSpPr>
          <p:nvPr/>
        </p:nvSpPr>
        <p:spPr bwMode="auto">
          <a:xfrm>
            <a:off x="8887271" y="2337643"/>
            <a:ext cx="149225" cy="149225"/>
          </a:xfrm>
          <a:prstGeom prst="ellipse">
            <a:avLst/>
          </a:prstGeom>
          <a:noFill/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6" name="Line 258 46"/>
          <p:cNvSpPr>
            <a:spLocks noChangeShapeType="1"/>
          </p:cNvSpPr>
          <p:nvPr/>
        </p:nvSpPr>
        <p:spPr bwMode="auto">
          <a:xfrm>
            <a:off x="3656459" y="1220043"/>
            <a:ext cx="3470275" cy="2825750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" name="Line 258 47"/>
          <p:cNvSpPr>
            <a:spLocks noChangeShapeType="1"/>
          </p:cNvSpPr>
          <p:nvPr/>
        </p:nvSpPr>
        <p:spPr bwMode="auto">
          <a:xfrm flipV="1">
            <a:off x="4504184" y="575518"/>
            <a:ext cx="2824163" cy="3470275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85" name="群組 84"/>
          <p:cNvGrpSpPr/>
          <p:nvPr/>
        </p:nvGrpSpPr>
        <p:grpSpPr>
          <a:xfrm>
            <a:off x="4429571" y="3971180"/>
            <a:ext cx="149225" cy="149225"/>
            <a:chOff x="3170238" y="3971180"/>
            <a:chExt cx="149225" cy="149225"/>
          </a:xfrm>
        </p:grpSpPr>
        <p:sp>
          <p:nvSpPr>
            <p:cNvPr id="81" name="Oval 258 81"/>
            <p:cNvSpPr>
              <a:spLocks noChangeArrowheads="1"/>
            </p:cNvSpPr>
            <p:nvPr/>
          </p:nvSpPr>
          <p:spPr bwMode="auto">
            <a:xfrm>
              <a:off x="3170238" y="3971180"/>
              <a:ext cx="149225" cy="1492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Oval 258 82"/>
            <p:cNvSpPr>
              <a:spLocks noChangeArrowheads="1"/>
            </p:cNvSpPr>
            <p:nvPr/>
          </p:nvSpPr>
          <p:spPr bwMode="auto">
            <a:xfrm>
              <a:off x="3170238" y="3971180"/>
              <a:ext cx="149225" cy="149225"/>
            </a:xfrm>
            <a:prstGeom prst="ellips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Oval 258 44"/>
            <p:cNvSpPr>
              <a:spLocks noChangeArrowheads="1"/>
            </p:cNvSpPr>
            <p:nvPr/>
          </p:nvSpPr>
          <p:spPr bwMode="auto">
            <a:xfrm>
              <a:off x="3170238" y="3971180"/>
              <a:ext cx="149225" cy="1492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Oval 258 45"/>
            <p:cNvSpPr>
              <a:spLocks noChangeArrowheads="1"/>
            </p:cNvSpPr>
            <p:nvPr/>
          </p:nvSpPr>
          <p:spPr bwMode="auto">
            <a:xfrm>
              <a:off x="3170238" y="3971180"/>
              <a:ext cx="149225" cy="149225"/>
            </a:xfrm>
            <a:prstGeom prst="ellips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Oval 258 49"/>
            <p:cNvSpPr>
              <a:spLocks noChangeArrowheads="1"/>
            </p:cNvSpPr>
            <p:nvPr/>
          </p:nvSpPr>
          <p:spPr bwMode="auto">
            <a:xfrm>
              <a:off x="3170238" y="3971180"/>
              <a:ext cx="149225" cy="1492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Oval 258 50"/>
            <p:cNvSpPr>
              <a:spLocks noChangeArrowheads="1"/>
            </p:cNvSpPr>
            <p:nvPr/>
          </p:nvSpPr>
          <p:spPr bwMode="auto">
            <a:xfrm>
              <a:off x="3170238" y="3971180"/>
              <a:ext cx="149225" cy="149225"/>
            </a:xfrm>
            <a:prstGeom prst="ellips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7253734" y="500905"/>
            <a:ext cx="149266" cy="149225"/>
            <a:chOff x="5994401" y="500905"/>
            <a:chExt cx="149266" cy="149225"/>
          </a:xfrm>
        </p:grpSpPr>
        <p:sp>
          <p:nvSpPr>
            <p:cNvPr id="79" name="Oval 258 79"/>
            <p:cNvSpPr>
              <a:spLocks noChangeArrowheads="1"/>
            </p:cNvSpPr>
            <p:nvPr/>
          </p:nvSpPr>
          <p:spPr bwMode="auto">
            <a:xfrm>
              <a:off x="5995989" y="500905"/>
              <a:ext cx="147638" cy="1492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Oval 258 80"/>
            <p:cNvSpPr>
              <a:spLocks noChangeArrowheads="1"/>
            </p:cNvSpPr>
            <p:nvPr/>
          </p:nvSpPr>
          <p:spPr bwMode="auto">
            <a:xfrm>
              <a:off x="5994401" y="500905"/>
              <a:ext cx="149225" cy="149225"/>
            </a:xfrm>
            <a:prstGeom prst="ellips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Oval 258 25"/>
            <p:cNvSpPr>
              <a:spLocks noChangeArrowheads="1"/>
            </p:cNvSpPr>
            <p:nvPr/>
          </p:nvSpPr>
          <p:spPr bwMode="auto">
            <a:xfrm>
              <a:off x="5995989" y="500905"/>
              <a:ext cx="147638" cy="1492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Oval 258 26"/>
            <p:cNvSpPr>
              <a:spLocks noChangeArrowheads="1"/>
            </p:cNvSpPr>
            <p:nvPr/>
          </p:nvSpPr>
          <p:spPr bwMode="auto">
            <a:xfrm>
              <a:off x="5994401" y="500905"/>
              <a:ext cx="149225" cy="149225"/>
            </a:xfrm>
            <a:prstGeom prst="ellips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Oval 258 52"/>
            <p:cNvSpPr>
              <a:spLocks noChangeArrowheads="1"/>
            </p:cNvSpPr>
            <p:nvPr/>
          </p:nvSpPr>
          <p:spPr bwMode="auto">
            <a:xfrm>
              <a:off x="5996029" y="500905"/>
              <a:ext cx="147638" cy="1492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Oval 258 53"/>
            <p:cNvSpPr>
              <a:spLocks noChangeArrowheads="1"/>
            </p:cNvSpPr>
            <p:nvPr/>
          </p:nvSpPr>
          <p:spPr bwMode="auto">
            <a:xfrm>
              <a:off x="5994441" y="500905"/>
              <a:ext cx="149226" cy="149225"/>
            </a:xfrm>
            <a:prstGeom prst="ellips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4" name="Oval 258 54"/>
          <p:cNvSpPr/>
          <p:nvPr>
            <p:custDataLst>
              <p:tags r:id="rId3"/>
            </p:custDataLst>
          </p:nvPr>
        </p:nvSpPr>
        <p:spPr>
          <a:xfrm>
            <a:off x="3581847" y="297706"/>
            <a:ext cx="3822699" cy="3822699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7" name="群組 86"/>
          <p:cNvGrpSpPr/>
          <p:nvPr/>
        </p:nvGrpSpPr>
        <p:grpSpPr>
          <a:xfrm>
            <a:off x="3581847" y="1145430"/>
            <a:ext cx="161924" cy="149225"/>
            <a:chOff x="2322514" y="1145430"/>
            <a:chExt cx="161924" cy="149225"/>
          </a:xfrm>
        </p:grpSpPr>
        <p:sp>
          <p:nvSpPr>
            <p:cNvPr id="15" name="Oval 258 15"/>
            <p:cNvSpPr>
              <a:spLocks noChangeArrowheads="1"/>
            </p:cNvSpPr>
            <p:nvPr/>
          </p:nvSpPr>
          <p:spPr bwMode="auto">
            <a:xfrm rot="5400000">
              <a:off x="2322514" y="1145430"/>
              <a:ext cx="149225" cy="1492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Oval 258 16"/>
            <p:cNvSpPr>
              <a:spLocks noChangeArrowheads="1"/>
            </p:cNvSpPr>
            <p:nvPr/>
          </p:nvSpPr>
          <p:spPr bwMode="auto">
            <a:xfrm rot="5400000">
              <a:off x="2322514" y="1145430"/>
              <a:ext cx="149225" cy="149225"/>
            </a:xfrm>
            <a:prstGeom prst="ellips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Oval 258 56"/>
            <p:cNvSpPr>
              <a:spLocks noChangeArrowheads="1"/>
            </p:cNvSpPr>
            <p:nvPr/>
          </p:nvSpPr>
          <p:spPr bwMode="auto">
            <a:xfrm>
              <a:off x="2335213" y="1145430"/>
              <a:ext cx="149225" cy="1492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Oval 258 57"/>
            <p:cNvSpPr>
              <a:spLocks noChangeArrowheads="1"/>
            </p:cNvSpPr>
            <p:nvPr/>
          </p:nvSpPr>
          <p:spPr bwMode="auto">
            <a:xfrm>
              <a:off x="2335213" y="1145430"/>
              <a:ext cx="149225" cy="149225"/>
            </a:xfrm>
            <a:prstGeom prst="ellips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58" name="Line 258 58"/>
          <p:cNvSpPr>
            <a:spLocks noChangeShapeType="1"/>
          </p:cNvSpPr>
          <p:nvPr/>
        </p:nvSpPr>
        <p:spPr bwMode="auto">
          <a:xfrm flipH="1" flipV="1">
            <a:off x="5493196" y="2209055"/>
            <a:ext cx="1633538" cy="1836738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0" name="Oval 258 60"/>
          <p:cNvSpPr>
            <a:spLocks noChangeArrowheads="1"/>
          </p:cNvSpPr>
          <p:nvPr/>
        </p:nvSpPr>
        <p:spPr bwMode="auto">
          <a:xfrm>
            <a:off x="5418584" y="2134443"/>
            <a:ext cx="149225" cy="1492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" name="Oval 258 61"/>
          <p:cNvSpPr>
            <a:spLocks noChangeArrowheads="1"/>
          </p:cNvSpPr>
          <p:nvPr/>
        </p:nvSpPr>
        <p:spPr bwMode="auto">
          <a:xfrm>
            <a:off x="5418584" y="2134443"/>
            <a:ext cx="149225" cy="149225"/>
          </a:xfrm>
          <a:prstGeom prst="ellipse">
            <a:avLst/>
          </a:prstGeom>
          <a:noFill/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86" name="群組 85"/>
          <p:cNvGrpSpPr/>
          <p:nvPr/>
        </p:nvGrpSpPr>
        <p:grpSpPr>
          <a:xfrm>
            <a:off x="7052122" y="3969593"/>
            <a:ext cx="155574" cy="150812"/>
            <a:chOff x="5792789" y="3969593"/>
            <a:chExt cx="155574" cy="150812"/>
          </a:xfrm>
        </p:grpSpPr>
        <p:sp>
          <p:nvSpPr>
            <p:cNvPr id="13" name="Oval 258 13"/>
            <p:cNvSpPr>
              <a:spLocks noChangeArrowheads="1"/>
            </p:cNvSpPr>
            <p:nvPr/>
          </p:nvSpPr>
          <p:spPr bwMode="auto">
            <a:xfrm rot="5400000">
              <a:off x="5793583" y="3970387"/>
              <a:ext cx="147638" cy="1492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Oval 258 14"/>
            <p:cNvSpPr>
              <a:spLocks noChangeArrowheads="1"/>
            </p:cNvSpPr>
            <p:nvPr/>
          </p:nvSpPr>
          <p:spPr bwMode="auto">
            <a:xfrm rot="5400000">
              <a:off x="5792789" y="3969593"/>
              <a:ext cx="149225" cy="149225"/>
            </a:xfrm>
            <a:prstGeom prst="ellips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Oval 258 63"/>
            <p:cNvSpPr>
              <a:spLocks noChangeArrowheads="1"/>
            </p:cNvSpPr>
            <p:nvPr/>
          </p:nvSpPr>
          <p:spPr bwMode="auto">
            <a:xfrm>
              <a:off x="5799138" y="3971180"/>
              <a:ext cx="149225" cy="1492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" name="Oval 258 64"/>
            <p:cNvSpPr>
              <a:spLocks noChangeArrowheads="1"/>
            </p:cNvSpPr>
            <p:nvPr/>
          </p:nvSpPr>
          <p:spPr bwMode="auto">
            <a:xfrm>
              <a:off x="5799138" y="3971180"/>
              <a:ext cx="149225" cy="149225"/>
            </a:xfrm>
            <a:prstGeom prst="ellipse">
              <a:avLst/>
            </a:pr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65" name="Rectangle 258 65"/>
          <p:cNvSpPr>
            <a:spLocks noChangeArrowheads="1"/>
          </p:cNvSpPr>
          <p:nvPr/>
        </p:nvSpPr>
        <p:spPr bwMode="auto">
          <a:xfrm>
            <a:off x="7415509" y="186108"/>
            <a:ext cx="4984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E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6" name="Rectangle 258 66"/>
          <p:cNvSpPr>
            <a:spLocks noChangeArrowheads="1"/>
          </p:cNvSpPr>
          <p:nvPr/>
        </p:nvSpPr>
        <p:spPr bwMode="auto">
          <a:xfrm>
            <a:off x="3768376" y="3971180"/>
            <a:ext cx="5540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C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7" name="Rectangle 258 67"/>
          <p:cNvSpPr>
            <a:spLocks noChangeArrowheads="1"/>
          </p:cNvSpPr>
          <p:nvPr/>
        </p:nvSpPr>
        <p:spPr bwMode="auto">
          <a:xfrm>
            <a:off x="2997423" y="649188"/>
            <a:ext cx="6016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D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8" name="Rectangle 258 68"/>
          <p:cNvSpPr>
            <a:spLocks noChangeArrowheads="1"/>
          </p:cNvSpPr>
          <p:nvPr/>
        </p:nvSpPr>
        <p:spPr bwMode="auto">
          <a:xfrm>
            <a:off x="7255322" y="4069408"/>
            <a:ext cx="5413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B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9" name="Rectangle 258 69"/>
          <p:cNvSpPr>
            <a:spLocks noChangeArrowheads="1"/>
          </p:cNvSpPr>
          <p:nvPr/>
        </p:nvSpPr>
        <p:spPr bwMode="auto">
          <a:xfrm>
            <a:off x="5255269" y="1585292"/>
            <a:ext cx="5762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3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A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/>
              <p:cNvSpPr txBox="1"/>
              <p:nvPr/>
            </p:nvSpPr>
            <p:spPr>
              <a:xfrm>
                <a:off x="177453" y="2786152"/>
                <a:ext cx="367446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∠</m:t>
                      </m:r>
                      <m:r>
                        <a:rPr lang="en-US" altLang="zh-TW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𝑫𝑨𝑩</m:t>
                      </m:r>
                    </m:oMath>
                  </m:oMathPara>
                </a14:m>
                <a:endParaRPr lang="en-US" altLang="zh-TW" sz="40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∠</m:t>
                      </m:r>
                      <m:r>
                        <a:rPr lang="en-US" altLang="zh-TW" sz="40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𝐂𝐀𝐁</m:t>
                      </m:r>
                      <m:r>
                        <a:rPr lang="en-US" altLang="zh-TW" sz="40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40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𝟗𝟎</m:t>
                      </m:r>
                      <m:r>
                        <a:rPr lang="en-US" altLang="zh-TW" sz="40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US" altLang="zh-TW" sz="4000" b="1" i="0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40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zh-TW" alt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∠</m:t>
                      </m:r>
                      <m:r>
                        <a:rPr lang="en-US" altLang="zh-TW" sz="40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𝐄𝐀𝐂</m:t>
                      </m:r>
                    </m:oMath>
                  </m:oMathPara>
                </a14:m>
                <a:endParaRPr lang="zh-TW" alt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0" name="文字方塊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53" y="2786152"/>
                <a:ext cx="3674467" cy="193899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/>
              <p:cNvSpPr/>
              <p:nvPr/>
            </p:nvSpPr>
            <p:spPr>
              <a:xfrm>
                <a:off x="199429" y="1001899"/>
                <a:ext cx="2572371" cy="770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4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4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𝑫𝑨</m:t>
                          </m:r>
                        </m:e>
                      </m:acc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4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4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zh-TW" altLang="en-US" sz="4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9" y="1001899"/>
                <a:ext cx="2572371" cy="77091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197827" y="1862683"/>
                <a:ext cx="25739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4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4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𝑨𝑬</m:t>
                          </m:r>
                        </m:e>
                      </m:acc>
                      <m:r>
                        <a:rPr lang="en-US" altLang="zh-TW" sz="4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4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4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zh-TW" altLang="en-US" sz="4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27" y="1862683"/>
                <a:ext cx="2573973" cy="76944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圓角矩形 92"/>
              <p:cNvSpPr/>
              <p:nvPr/>
            </p:nvSpPr>
            <p:spPr>
              <a:xfrm>
                <a:off x="611560" y="4869160"/>
                <a:ext cx="7992888" cy="185737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8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880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altLang="zh-TW" sz="8800" b="0" i="1" smtClean="0">
                              <a:latin typeface="Cambria Math"/>
                              <a:ea typeface="Cambria Math"/>
                            </a:rPr>
                            <m:t>𝐴𝐶𝐸</m:t>
                          </m:r>
                          <m:r>
                            <a:rPr lang="en-US" altLang="zh-TW" sz="8800" b="0" i="1" smtClean="0">
                              <a:latin typeface="Cambria Math"/>
                              <a:ea typeface="Cambria Math"/>
                            </a:rPr>
                            <m:t>≅</m:t>
                          </m:r>
                          <m:r>
                            <m:rPr>
                              <m:sty m:val="p"/>
                            </m:rPr>
                            <a:rPr lang="el-GR" altLang="zh-TW" sz="88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altLang="zh-TW" sz="8800" b="0" i="1" smtClean="0">
                              <a:latin typeface="Cambria Math"/>
                              <a:ea typeface="Cambria Math"/>
                            </a:rPr>
                            <m:t>𝐴𝐷𝐵</m:t>
                          </m:r>
                        </m:e>
                        <m:sub>
                          <m:r>
                            <a:rPr lang="en-US" altLang="zh-TW" sz="8800" b="0" i="1" smtClean="0">
                              <a:latin typeface="Cambria Math"/>
                              <a:ea typeface="Cambria Math"/>
                            </a:rPr>
                            <m:t>#</m:t>
                          </m:r>
                        </m:sub>
                      </m:sSub>
                    </m:oMath>
                  </m:oMathPara>
                </a14:m>
                <a:endParaRPr lang="zh-TW" altLang="en-US" sz="8800" dirty="0"/>
              </a:p>
            </p:txBody>
          </p:sp>
        </mc:Choice>
        <mc:Fallback xmlns="">
          <p:sp>
            <p:nvSpPr>
              <p:cNvPr id="93" name="圓角矩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869160"/>
                <a:ext cx="7992888" cy="1857375"/>
              </a:xfrm>
              <a:prstGeom prst="round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 rot="1800000">
            <a:off x="3417513" y="1389853"/>
            <a:ext cx="2380982" cy="628546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/>
          <p:cNvSpPr/>
          <p:nvPr/>
        </p:nvSpPr>
        <p:spPr>
          <a:xfrm rot="18000000">
            <a:off x="3810239" y="2862699"/>
            <a:ext cx="2380982" cy="628546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 rot="8100000">
            <a:off x="5035800" y="1047040"/>
            <a:ext cx="2775725" cy="628546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 rot="2905828">
            <a:off x="4893516" y="2798443"/>
            <a:ext cx="2910630" cy="628546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251520" y="44624"/>
            <a:ext cx="4536504" cy="9087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SAS</a:t>
            </a:r>
            <a:r>
              <a:rPr lang="zh-TW" alt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全等性質</a:t>
            </a:r>
            <a:endParaRPr lang="zh-TW" altLang="en-US" sz="6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11243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4" grpId="0" animBg="1"/>
      <p:bldP spid="4" grpId="1" animBg="1"/>
      <p:bldP spid="77" grpId="0" animBg="1"/>
      <p:bldP spid="77" grpId="1" animBg="1"/>
      <p:bldP spid="78" grpId="0" animBg="1"/>
      <p:bldP spid="78" grpId="1" animBg="1"/>
      <p:bldP spid="84" grpId="0" animBg="1"/>
      <p:bldP spid="84" grpId="1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3779912" y="117429"/>
                <a:ext cx="4834843" cy="156966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zh-TW" altLang="zh-TW" sz="48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連接</a:t>
                </a:r>
                <a:r>
                  <a:rPr lang="en-US" altLang="zh-TW" sz="48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</a:t>
                </a:r>
                <a:r>
                  <a:rPr lang="zh-TW" altLang="zh-TW" sz="48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、</a:t>
                </a:r>
                <a:r>
                  <a:rPr lang="en-US" altLang="zh-TW" sz="48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C</a:t>
                </a:r>
                <a:r>
                  <a:rPr lang="zh-TW" altLang="zh-TW" sz="480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，</a:t>
                </a:r>
                <a:r>
                  <a:rPr lang="en-US" altLang="zh-TW" sz="48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D</a:t>
                </a:r>
                <a:r>
                  <a:rPr lang="zh-TW" altLang="en-US" sz="48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、</a:t>
                </a:r>
                <a:r>
                  <a:rPr lang="en-US" altLang="zh-TW" sz="4800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4800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則</m:t>
                      </m:r>
                      <m:r>
                        <a:rPr lang="el-GR" altLang="zh-TW" sz="4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altLang="zh-TW" sz="4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𝐷𝐼𝐸</m:t>
                      </m:r>
                      <m:r>
                        <a:rPr lang="en-US" altLang="zh-TW" sz="48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=90°</m:t>
                      </m:r>
                    </m:oMath>
                  </m:oMathPara>
                </a14:m>
                <a:endParaRPr lang="zh-TW" altLang="en-US" sz="4800" kern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17429"/>
                <a:ext cx="4834843" cy="156966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675" t="-9690" r="-1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323528" y="26064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性質二</a:t>
            </a:r>
            <a:endParaRPr lang="zh-TW" altLang="en-US" sz="72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295211" y="1700808"/>
            <a:ext cx="4581045" cy="4842738"/>
            <a:chOff x="1689869" y="187167"/>
            <a:chExt cx="5978475" cy="6319996"/>
          </a:xfrm>
        </p:grpSpPr>
        <p:pic>
          <p:nvPicPr>
            <p:cNvPr id="5" name="Picture 7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726" y="2407132"/>
              <a:ext cx="768422" cy="501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3455013" y="4008862"/>
              <a:ext cx="2448186" cy="0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 flipV="1">
              <a:off x="4377491" y="2295688"/>
              <a:ext cx="1525708" cy="1713174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H="1">
              <a:off x="3455013" y="2295688"/>
              <a:ext cx="922478" cy="1713174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H="1">
              <a:off x="4377491" y="771836"/>
              <a:ext cx="1715030" cy="1523852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>
              <a:off x="6092521" y="771836"/>
              <a:ext cx="1523852" cy="1713174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H="1">
              <a:off x="5903200" y="2485010"/>
              <a:ext cx="1713174" cy="1523852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5903200" y="4008862"/>
              <a:ext cx="0" cy="2446330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H="1">
              <a:off x="3455013" y="6455192"/>
              <a:ext cx="2448186" cy="0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3455013" y="4008862"/>
              <a:ext cx="0" cy="2446330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1741840" y="3086384"/>
              <a:ext cx="1713174" cy="922478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1741840" y="1373210"/>
              <a:ext cx="922478" cy="1713174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2664318" y="1373210"/>
              <a:ext cx="1713174" cy="922478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2664318" y="1373210"/>
              <a:ext cx="3238882" cy="2635652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H="1">
              <a:off x="3455013" y="2295688"/>
              <a:ext cx="922478" cy="1713174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4377491" y="771836"/>
              <a:ext cx="1715030" cy="1523852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V="1">
              <a:off x="3455013" y="771836"/>
              <a:ext cx="2637508" cy="3237026"/>
            </a:xfrm>
            <a:prstGeom prst="line">
              <a:avLst/>
            </a:prstGeom>
            <a:noFill/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22" name="Group 33"/>
            <p:cNvGrpSpPr>
              <a:grpSpLocks/>
            </p:cNvGrpSpPr>
            <p:nvPr/>
          </p:nvGrpSpPr>
          <p:grpSpPr bwMode="auto">
            <a:xfrm>
              <a:off x="4379348" y="2757856"/>
              <a:ext cx="103941" cy="105797"/>
              <a:chOff x="2831" y="2079"/>
              <a:chExt cx="56" cy="57"/>
            </a:xfrm>
          </p:grpSpPr>
          <p:sp>
            <p:nvSpPr>
              <p:cNvPr id="23" name="Oval 31"/>
              <p:cNvSpPr>
                <a:spLocks noChangeArrowheads="1"/>
              </p:cNvSpPr>
              <p:nvPr/>
            </p:nvSpPr>
            <p:spPr bwMode="auto">
              <a:xfrm>
                <a:off x="2831" y="2079"/>
                <a:ext cx="56" cy="5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4" name="Oval 32"/>
              <p:cNvSpPr>
                <a:spLocks noChangeArrowheads="1"/>
              </p:cNvSpPr>
              <p:nvPr/>
            </p:nvSpPr>
            <p:spPr bwMode="auto">
              <a:xfrm>
                <a:off x="2831" y="2079"/>
                <a:ext cx="56" cy="57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5" name="Group 36"/>
            <p:cNvGrpSpPr>
              <a:grpSpLocks/>
            </p:cNvGrpSpPr>
            <p:nvPr/>
          </p:nvGrpSpPr>
          <p:grpSpPr bwMode="auto">
            <a:xfrm>
              <a:off x="6038694" y="719866"/>
              <a:ext cx="105797" cy="103941"/>
              <a:chOff x="3725" y="981"/>
              <a:chExt cx="57" cy="56"/>
            </a:xfrm>
          </p:grpSpPr>
          <p:sp>
            <p:nvSpPr>
              <p:cNvPr id="26" name="Oval 34"/>
              <p:cNvSpPr>
                <a:spLocks noChangeArrowheads="1"/>
              </p:cNvSpPr>
              <p:nvPr/>
            </p:nvSpPr>
            <p:spPr bwMode="auto">
              <a:xfrm>
                <a:off x="3725" y="981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7" name="Oval 35"/>
              <p:cNvSpPr>
                <a:spLocks noChangeArrowheads="1"/>
              </p:cNvSpPr>
              <p:nvPr/>
            </p:nvSpPr>
            <p:spPr bwMode="auto">
              <a:xfrm>
                <a:off x="3725" y="981"/>
                <a:ext cx="57" cy="56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3403043" y="3956891"/>
              <a:ext cx="105797" cy="103941"/>
              <a:chOff x="2305" y="2725"/>
              <a:chExt cx="57" cy="56"/>
            </a:xfrm>
          </p:grpSpPr>
          <p:sp>
            <p:nvSpPr>
              <p:cNvPr id="29" name="Oval 37"/>
              <p:cNvSpPr>
                <a:spLocks noChangeArrowheads="1"/>
              </p:cNvSpPr>
              <p:nvPr/>
            </p:nvSpPr>
            <p:spPr bwMode="auto">
              <a:xfrm>
                <a:off x="2305" y="272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" name="Oval 38"/>
              <p:cNvSpPr>
                <a:spLocks noChangeArrowheads="1"/>
              </p:cNvSpPr>
              <p:nvPr/>
            </p:nvSpPr>
            <p:spPr bwMode="auto">
              <a:xfrm>
                <a:off x="2305" y="2725"/>
                <a:ext cx="57" cy="56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1" name="Group 43"/>
            <p:cNvGrpSpPr>
              <a:grpSpLocks/>
            </p:cNvGrpSpPr>
            <p:nvPr/>
          </p:nvGrpSpPr>
          <p:grpSpPr bwMode="auto">
            <a:xfrm>
              <a:off x="2174309" y="857217"/>
              <a:ext cx="595806" cy="749861"/>
              <a:chOff x="1643" y="1055"/>
              <a:chExt cx="321" cy="404"/>
            </a:xfrm>
          </p:grpSpPr>
          <p:sp>
            <p:nvSpPr>
              <p:cNvPr id="32" name="Oval 40"/>
              <p:cNvSpPr>
                <a:spLocks noChangeArrowheads="1"/>
              </p:cNvSpPr>
              <p:nvPr/>
            </p:nvSpPr>
            <p:spPr bwMode="auto">
              <a:xfrm>
                <a:off x="1879" y="1304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3" name="Oval 41"/>
              <p:cNvSpPr>
                <a:spLocks noChangeArrowheads="1"/>
              </p:cNvSpPr>
              <p:nvPr/>
            </p:nvSpPr>
            <p:spPr bwMode="auto">
              <a:xfrm>
                <a:off x="1879" y="1304"/>
                <a:ext cx="56" cy="57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/>
            </p:nvSpPr>
            <p:spPr bwMode="auto">
              <a:xfrm>
                <a:off x="1643" y="1055"/>
                <a:ext cx="32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2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D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35" name="Group 46"/>
            <p:cNvGrpSpPr>
              <a:grpSpLocks/>
            </p:cNvGrpSpPr>
            <p:nvPr/>
          </p:nvGrpSpPr>
          <p:grpSpPr bwMode="auto">
            <a:xfrm>
              <a:off x="1689869" y="3032557"/>
              <a:ext cx="103941" cy="105797"/>
              <a:chOff x="1382" y="2227"/>
              <a:chExt cx="56" cy="57"/>
            </a:xfrm>
          </p:grpSpPr>
          <p:sp>
            <p:nvSpPr>
              <p:cNvPr id="36" name="Oval 44"/>
              <p:cNvSpPr>
                <a:spLocks noChangeArrowheads="1"/>
              </p:cNvSpPr>
              <p:nvPr/>
            </p:nvSpPr>
            <p:spPr bwMode="auto">
              <a:xfrm>
                <a:off x="1382" y="2228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" name="Oval 45"/>
              <p:cNvSpPr>
                <a:spLocks noChangeArrowheads="1"/>
              </p:cNvSpPr>
              <p:nvPr/>
            </p:nvSpPr>
            <p:spPr bwMode="auto">
              <a:xfrm>
                <a:off x="1382" y="2227"/>
                <a:ext cx="56" cy="57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38" name="Group 49"/>
            <p:cNvGrpSpPr>
              <a:grpSpLocks/>
            </p:cNvGrpSpPr>
            <p:nvPr/>
          </p:nvGrpSpPr>
          <p:grpSpPr bwMode="auto">
            <a:xfrm>
              <a:off x="3403043" y="6403222"/>
              <a:ext cx="105797" cy="103941"/>
              <a:chOff x="2305" y="4043"/>
              <a:chExt cx="57" cy="56"/>
            </a:xfrm>
          </p:grpSpPr>
          <p:sp>
            <p:nvSpPr>
              <p:cNvPr id="39" name="Oval 47"/>
              <p:cNvSpPr>
                <a:spLocks noChangeArrowheads="1"/>
              </p:cNvSpPr>
              <p:nvPr/>
            </p:nvSpPr>
            <p:spPr bwMode="auto">
              <a:xfrm>
                <a:off x="2305" y="404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0" name="Oval 48"/>
              <p:cNvSpPr>
                <a:spLocks noChangeArrowheads="1"/>
              </p:cNvSpPr>
              <p:nvPr/>
            </p:nvSpPr>
            <p:spPr bwMode="auto">
              <a:xfrm>
                <a:off x="2305" y="4043"/>
                <a:ext cx="57" cy="56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41" name="Group 52"/>
            <p:cNvGrpSpPr>
              <a:grpSpLocks/>
            </p:cNvGrpSpPr>
            <p:nvPr/>
          </p:nvGrpSpPr>
          <p:grpSpPr bwMode="auto">
            <a:xfrm>
              <a:off x="5849373" y="6403222"/>
              <a:ext cx="105797" cy="103941"/>
              <a:chOff x="3623" y="4043"/>
              <a:chExt cx="57" cy="56"/>
            </a:xfrm>
          </p:grpSpPr>
          <p:sp>
            <p:nvSpPr>
              <p:cNvPr id="42" name="Oval 50"/>
              <p:cNvSpPr>
                <a:spLocks noChangeArrowheads="1"/>
              </p:cNvSpPr>
              <p:nvPr/>
            </p:nvSpPr>
            <p:spPr bwMode="auto">
              <a:xfrm>
                <a:off x="3623" y="404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3" name="Oval 51"/>
              <p:cNvSpPr>
                <a:spLocks noChangeArrowheads="1"/>
              </p:cNvSpPr>
              <p:nvPr/>
            </p:nvSpPr>
            <p:spPr bwMode="auto">
              <a:xfrm>
                <a:off x="3623" y="4043"/>
                <a:ext cx="57" cy="56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44" name="Group 55"/>
            <p:cNvGrpSpPr>
              <a:grpSpLocks/>
            </p:cNvGrpSpPr>
            <p:nvPr/>
          </p:nvGrpSpPr>
          <p:grpSpPr bwMode="auto">
            <a:xfrm>
              <a:off x="7562547" y="2433039"/>
              <a:ext cx="105797" cy="103941"/>
              <a:chOff x="4546" y="1904"/>
              <a:chExt cx="57" cy="56"/>
            </a:xfrm>
          </p:grpSpPr>
          <p:sp>
            <p:nvSpPr>
              <p:cNvPr id="45" name="Oval 53"/>
              <p:cNvSpPr>
                <a:spLocks noChangeArrowheads="1"/>
              </p:cNvSpPr>
              <p:nvPr/>
            </p:nvSpPr>
            <p:spPr bwMode="auto">
              <a:xfrm>
                <a:off x="4547" y="1904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6" name="Oval 54"/>
              <p:cNvSpPr>
                <a:spLocks noChangeArrowheads="1"/>
              </p:cNvSpPr>
              <p:nvPr/>
            </p:nvSpPr>
            <p:spPr bwMode="auto">
              <a:xfrm>
                <a:off x="4546" y="1904"/>
                <a:ext cx="57" cy="56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47" name="Group 59"/>
            <p:cNvGrpSpPr>
              <a:grpSpLocks/>
            </p:cNvGrpSpPr>
            <p:nvPr/>
          </p:nvGrpSpPr>
          <p:grpSpPr bwMode="auto">
            <a:xfrm>
              <a:off x="5747288" y="187167"/>
              <a:ext cx="493721" cy="749861"/>
              <a:chOff x="3568" y="694"/>
              <a:chExt cx="266" cy="404"/>
            </a:xfrm>
          </p:grpSpPr>
          <p:sp>
            <p:nvSpPr>
              <p:cNvPr id="48" name="Oval 56"/>
              <p:cNvSpPr>
                <a:spLocks noChangeArrowheads="1"/>
              </p:cNvSpPr>
              <p:nvPr/>
            </p:nvSpPr>
            <p:spPr bwMode="auto">
              <a:xfrm>
                <a:off x="3725" y="981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49" name="Oval 57"/>
              <p:cNvSpPr>
                <a:spLocks noChangeArrowheads="1"/>
              </p:cNvSpPr>
              <p:nvPr/>
            </p:nvSpPr>
            <p:spPr bwMode="auto">
              <a:xfrm>
                <a:off x="3725" y="981"/>
                <a:ext cx="57" cy="56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0" name="Rectangle 58"/>
              <p:cNvSpPr>
                <a:spLocks noChangeArrowheads="1"/>
              </p:cNvSpPr>
              <p:nvPr/>
            </p:nvSpPr>
            <p:spPr bwMode="auto">
              <a:xfrm>
                <a:off x="3568" y="694"/>
                <a:ext cx="26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2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E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51" name="Group 63"/>
            <p:cNvGrpSpPr>
              <a:grpSpLocks/>
            </p:cNvGrpSpPr>
            <p:nvPr/>
          </p:nvGrpSpPr>
          <p:grpSpPr bwMode="auto">
            <a:xfrm>
              <a:off x="3015119" y="3891928"/>
              <a:ext cx="549403" cy="749861"/>
              <a:chOff x="2096" y="2690"/>
              <a:chExt cx="296" cy="404"/>
            </a:xfrm>
          </p:grpSpPr>
          <p:sp>
            <p:nvSpPr>
              <p:cNvPr id="52" name="Oval 60"/>
              <p:cNvSpPr>
                <a:spLocks noChangeArrowheads="1"/>
              </p:cNvSpPr>
              <p:nvPr/>
            </p:nvSpPr>
            <p:spPr bwMode="auto">
              <a:xfrm>
                <a:off x="2305" y="272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3" name="Oval 61"/>
              <p:cNvSpPr>
                <a:spLocks noChangeArrowheads="1"/>
              </p:cNvSpPr>
              <p:nvPr/>
            </p:nvSpPr>
            <p:spPr bwMode="auto">
              <a:xfrm>
                <a:off x="2305" y="2725"/>
                <a:ext cx="57" cy="56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4" name="Rectangle 62"/>
              <p:cNvSpPr>
                <a:spLocks noChangeArrowheads="1"/>
              </p:cNvSpPr>
              <p:nvPr/>
            </p:nvSpPr>
            <p:spPr bwMode="auto">
              <a:xfrm>
                <a:off x="2096" y="2690"/>
                <a:ext cx="29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2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C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55" name="Group 67"/>
            <p:cNvGrpSpPr>
              <a:grpSpLocks/>
            </p:cNvGrpSpPr>
            <p:nvPr/>
          </p:nvGrpSpPr>
          <p:grpSpPr bwMode="auto">
            <a:xfrm>
              <a:off x="5849373" y="3851094"/>
              <a:ext cx="670050" cy="749861"/>
              <a:chOff x="3623" y="2668"/>
              <a:chExt cx="361" cy="404"/>
            </a:xfrm>
          </p:grpSpPr>
          <p:sp>
            <p:nvSpPr>
              <p:cNvPr id="56" name="Oval 64"/>
              <p:cNvSpPr>
                <a:spLocks noChangeArrowheads="1"/>
              </p:cNvSpPr>
              <p:nvPr/>
            </p:nvSpPr>
            <p:spPr bwMode="auto">
              <a:xfrm>
                <a:off x="3623" y="272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7" name="Oval 65"/>
              <p:cNvSpPr>
                <a:spLocks noChangeArrowheads="1"/>
              </p:cNvSpPr>
              <p:nvPr/>
            </p:nvSpPr>
            <p:spPr bwMode="auto">
              <a:xfrm>
                <a:off x="3623" y="2725"/>
                <a:ext cx="57" cy="56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58" name="Rectangle 66"/>
              <p:cNvSpPr>
                <a:spLocks noChangeArrowheads="1"/>
              </p:cNvSpPr>
              <p:nvPr/>
            </p:nvSpPr>
            <p:spPr bwMode="auto">
              <a:xfrm>
                <a:off x="3695" y="2668"/>
                <a:ext cx="289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2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B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59" name="Group 71"/>
            <p:cNvGrpSpPr>
              <a:grpSpLocks/>
            </p:cNvGrpSpPr>
            <p:nvPr/>
          </p:nvGrpSpPr>
          <p:grpSpPr bwMode="auto">
            <a:xfrm>
              <a:off x="4143624" y="1620071"/>
              <a:ext cx="569820" cy="749861"/>
              <a:chOff x="2704" y="1466"/>
              <a:chExt cx="307" cy="404"/>
            </a:xfrm>
          </p:grpSpPr>
          <p:sp>
            <p:nvSpPr>
              <p:cNvPr id="60" name="Oval 68"/>
              <p:cNvSpPr>
                <a:spLocks noChangeArrowheads="1"/>
              </p:cNvSpPr>
              <p:nvPr/>
            </p:nvSpPr>
            <p:spPr bwMode="auto">
              <a:xfrm>
                <a:off x="2802" y="1801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1" name="Oval 69"/>
              <p:cNvSpPr>
                <a:spLocks noChangeArrowheads="1"/>
              </p:cNvSpPr>
              <p:nvPr/>
            </p:nvSpPr>
            <p:spPr bwMode="auto">
              <a:xfrm>
                <a:off x="2802" y="1801"/>
                <a:ext cx="57" cy="57"/>
              </a:xfrm>
              <a:prstGeom prst="ellips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62" name="Rectangle 70"/>
              <p:cNvSpPr>
                <a:spLocks noChangeArrowheads="1"/>
              </p:cNvSpPr>
              <p:nvPr/>
            </p:nvSpPr>
            <p:spPr bwMode="auto">
              <a:xfrm>
                <a:off x="2704" y="1466"/>
                <a:ext cx="307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  <a:cs typeface="新細明體" pitchFamily="18" charset="-12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zh-TW" sz="32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A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63" name="Rectangle 42"/>
            <p:cNvSpPr>
              <a:spLocks noChangeArrowheads="1"/>
            </p:cNvSpPr>
            <p:nvPr/>
          </p:nvSpPr>
          <p:spPr bwMode="auto">
            <a:xfrm>
              <a:off x="4355976" y="2924944"/>
              <a:ext cx="12663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新細明體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3200" b="1" i="1" dirty="0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</a:rPr>
                <a:t>I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3197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TATIONCENTER" val="empty circ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TATIONCENTER" val="empty circ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TATIONCENTER" val="empty circ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TATIONCENTER" val="empty circ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TATIONCENTER" val="CreateByRotationCen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TATIONCENTER" val="CreateByRotationCen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TATIONCENTER" val="empty circ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TATIONCENTER" val="empty circle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1593</Words>
  <Application>Microsoft Office PowerPoint</Application>
  <PresentationFormat>如螢幕大小 (4:3)</PresentationFormat>
  <Paragraphs>350</Paragraphs>
  <Slides>57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59" baseType="lpstr">
      <vt:lpstr>Office 佈景主題</vt:lpstr>
      <vt:lpstr>點陣圖影像</vt:lpstr>
      <vt:lpstr>PowerPoint 簡報</vt:lpstr>
      <vt:lpstr>一、研究動機： 畢氏定理</vt:lpstr>
      <vt:lpstr>任意三角形?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月牙定理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</dc:creator>
  <cp:lastModifiedBy>cc</cp:lastModifiedBy>
  <cp:revision>101</cp:revision>
  <dcterms:created xsi:type="dcterms:W3CDTF">2018-10-10T12:51:25Z</dcterms:created>
  <dcterms:modified xsi:type="dcterms:W3CDTF">2018-10-31T13:53:21Z</dcterms:modified>
</cp:coreProperties>
</file>