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1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79" r:id="rId7"/>
    <p:sldId id="262" r:id="rId8"/>
    <p:sldId id="28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83" r:id="rId22"/>
    <p:sldId id="278" r:id="rId23"/>
    <p:sldId id="274" r:id="rId24"/>
    <p:sldId id="281" r:id="rId25"/>
    <p:sldId id="282" r:id="rId26"/>
    <p:sldId id="277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B453509-D6E1-4720-B499-F5660570EAD3}">
  <a:tblStyle styleId="{8B453509-D6E1-4720-B499-F5660570EA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78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3699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333bdf763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333bdf763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333bdf763_3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333bdf763_3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333bdf763_3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333bdf763_3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333bdf763_3_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333bdf763_3_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333bdf763_3_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333bdf763_3_9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333bdf763_3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333bdf763_3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333bdf763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333bdf763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333bdf763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333bdf763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333bdf763_4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333bdf763_4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333bdf763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333bdf763_2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333bdf76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333bdf76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45a41e18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45a41e18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333bdf763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333bdf763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4c88a0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4c88a0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333bdf763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333bdf763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333bdf763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333bdf763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333bdf763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333bdf763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4c9de27eb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4c9de27eb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333bdf763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333bdf763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3png.com/a-36950567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34849" y="0"/>
            <a:ext cx="8520600" cy="98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dirty="0">
                <a:latin typeface="DFKai-SB"/>
                <a:ea typeface="DFKai-SB"/>
                <a:cs typeface="DFKai-SB"/>
                <a:sym typeface="DFKai-SB"/>
              </a:rPr>
              <a:t>「早餐你吃對了嗎?」</a:t>
            </a:r>
            <a:endParaRPr sz="4400"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39473" y="911523"/>
            <a:ext cx="8697661" cy="4344483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i="1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海星國小 六年孝班          </a:t>
            </a:r>
            <a:endParaRPr sz="2600" i="1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i="1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陳思穎\廖嘉沂\呂宜綸\梁家恩     </a:t>
            </a:r>
            <a:endParaRPr sz="2600" i="1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i="1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指導老師：劉慧茹                  </a:t>
            </a:r>
            <a:endParaRPr sz="2600" i="1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>
            <a:off x="2291789" y="2026631"/>
            <a:ext cx="1185679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latin typeface="DFKai-SB"/>
                <a:ea typeface="DFKai-SB"/>
                <a:cs typeface="DFKai-SB"/>
                <a:sym typeface="DFKai-SB"/>
              </a:rPr>
              <a:t>問卷數量</a:t>
            </a:r>
            <a:endParaRPr sz="440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46625" y="1152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US" altLang="zh-TW" sz="2400" dirty="0" smtClean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8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我們</a:t>
            </a:r>
            <a:r>
              <a:rPr 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發出了問卷給學校的高年級學生，總共發出了150張問卷，回收了150張，有效問卷150張，無效問卷0張。</a:t>
            </a:r>
            <a:r>
              <a:rPr lang="zh-TW" sz="2800" dirty="0">
                <a:solidFill>
                  <a:schemeClr val="dk1"/>
                </a:solidFill>
              </a:rPr>
              <a:t> 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223800"/>
            <a:ext cx="85206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latin typeface="DFKai-SB"/>
                <a:ea typeface="DFKai-SB"/>
                <a:cs typeface="DFKai-SB"/>
                <a:sym typeface="DFKai-SB"/>
              </a:rPr>
              <a:t>早餐用餐習慣</a:t>
            </a:r>
            <a:r>
              <a:rPr lang="zh-TW" altLang="en-US" sz="4400" dirty="0" smtClean="0">
                <a:latin typeface="DFKai-SB"/>
                <a:ea typeface="DFKai-SB"/>
                <a:cs typeface="DFKai-SB"/>
                <a:sym typeface="DFKai-SB"/>
              </a:rPr>
              <a:t>調查</a:t>
            </a:r>
            <a:r>
              <a:rPr lang="zh-TW" sz="4400" dirty="0" smtClean="0">
                <a:latin typeface="DFKai-SB"/>
                <a:ea typeface="DFKai-SB"/>
                <a:cs typeface="DFKai-SB"/>
                <a:sym typeface="DFKai-SB"/>
              </a:rPr>
              <a:t>結果</a:t>
            </a:r>
            <a:endParaRPr sz="4400"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162425" y="1250300"/>
            <a:ext cx="8520600" cy="38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                                         </a:t>
            </a:r>
            <a:endParaRPr sz="12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8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757350"/>
            <a:ext cx="3703450" cy="2814650"/>
          </a:xfrm>
          <a:prstGeom prst="rect">
            <a:avLst/>
          </a:prstGeom>
          <a:noFill/>
          <a:ln cap="flat" cmpd="sng">
            <a:solidFill>
              <a:srgbClr val="4F81BD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9325" y="1811751"/>
            <a:ext cx="3703450" cy="2679226"/>
          </a:xfrm>
          <a:prstGeom prst="rect">
            <a:avLst/>
          </a:prstGeom>
          <a:noFill/>
          <a:ln cap="flat" cmpd="sng">
            <a:solidFill>
              <a:srgbClr val="4F81BD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234075"/>
            <a:ext cx="8520600" cy="7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dirty="0">
                <a:latin typeface="DFKai-SB"/>
                <a:ea typeface="DFKai-SB"/>
                <a:cs typeface="DFKai-SB"/>
                <a:sym typeface="DFKai-SB"/>
              </a:rPr>
              <a:t>早餐用餐習慣調查</a:t>
            </a:r>
            <a:r>
              <a:rPr lang="zh-TW" altLang="zh-TW" dirty="0">
                <a:latin typeface="DFKai-SB"/>
                <a:ea typeface="DFKai-SB"/>
                <a:cs typeface="DFKai-SB"/>
                <a:sym typeface="DFKai-SB"/>
              </a:rPr>
              <a:t>結果</a:t>
            </a:r>
            <a:endParaRPr sz="4400"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1147800"/>
            <a:ext cx="8520600" cy="37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8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請問你(妳)有吃早餐的習慣嗎?</a:t>
            </a:r>
            <a:endParaRPr sz="28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24750"/>
            <a:ext cx="6459490" cy="3055594"/>
          </a:xfrm>
          <a:prstGeom prst="rect">
            <a:avLst/>
          </a:prstGeom>
          <a:noFill/>
          <a:ln cap="flat" cmpd="sng">
            <a:solidFill>
              <a:srgbClr val="4F81BD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151950"/>
            <a:ext cx="85206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zh-TW" altLang="en-US" dirty="0">
                <a:latin typeface="DFKai-SB"/>
                <a:ea typeface="DFKai-SB"/>
                <a:cs typeface="DFKai-SB"/>
                <a:sym typeface="DFKai-SB"/>
              </a:rPr>
              <a:t>早餐用餐習慣調查</a:t>
            </a:r>
            <a:r>
              <a:rPr lang="zh-TW" altLang="zh-TW" dirty="0">
                <a:latin typeface="DFKai-SB"/>
                <a:ea typeface="DFKai-SB"/>
                <a:cs typeface="DFKai-SB"/>
                <a:sym typeface="DFKai-SB"/>
              </a:rPr>
              <a:t>結果</a:t>
            </a:r>
            <a:endParaRPr dirty="0"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11700" y="1099775"/>
            <a:ext cx="8520600" cy="37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8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請問你(妳)一星期吃幾天早餐?</a:t>
            </a:r>
            <a:endParaRPr sz="28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450" y="1656625"/>
            <a:ext cx="5216050" cy="3017700"/>
          </a:xfrm>
          <a:prstGeom prst="rect">
            <a:avLst/>
          </a:prstGeom>
          <a:noFill/>
          <a:ln cap="flat" cmpd="sng">
            <a:solidFill>
              <a:srgbClr val="4F81BD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110875"/>
            <a:ext cx="8520600" cy="7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zh-TW" altLang="en-US" dirty="0">
                <a:latin typeface="DFKai-SB"/>
                <a:ea typeface="DFKai-SB"/>
                <a:cs typeface="DFKai-SB"/>
                <a:sym typeface="DFKai-SB"/>
              </a:rPr>
              <a:t>早餐用餐習慣調查</a:t>
            </a:r>
            <a:r>
              <a:rPr lang="zh-TW" altLang="zh-TW" dirty="0">
                <a:latin typeface="DFKai-SB"/>
                <a:ea typeface="DFKai-SB"/>
                <a:cs typeface="DFKai-SB"/>
                <a:sym typeface="DFKai-SB"/>
              </a:rPr>
              <a:t>結果</a:t>
            </a:r>
            <a:endParaRPr dirty="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11700" y="1034850"/>
            <a:ext cx="8520600" cy="3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請問你(妳)最常取得早餐來源?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658724"/>
            <a:ext cx="6424765" cy="3318390"/>
          </a:xfrm>
          <a:prstGeom prst="rect">
            <a:avLst/>
          </a:prstGeom>
          <a:noFill/>
          <a:ln cap="flat" cmpd="sng">
            <a:solidFill>
              <a:srgbClr val="4F81BD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311700" y="131400"/>
            <a:ext cx="8520600" cy="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zh-TW" altLang="en-US" dirty="0">
                <a:latin typeface="DFKai-SB"/>
                <a:ea typeface="DFKai-SB"/>
                <a:cs typeface="DFKai-SB"/>
                <a:sym typeface="DFKai-SB"/>
              </a:rPr>
              <a:t>早餐用餐習慣調查</a:t>
            </a:r>
            <a:r>
              <a:rPr lang="zh-TW" altLang="zh-TW" dirty="0">
                <a:latin typeface="DFKai-SB"/>
                <a:ea typeface="DFKai-SB"/>
                <a:cs typeface="DFKai-SB"/>
                <a:sym typeface="DFKai-SB"/>
              </a:rPr>
              <a:t>結果</a:t>
            </a:r>
            <a:endParaRPr dirty="0"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311700" y="1045125"/>
            <a:ext cx="8520600" cy="40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請問</a:t>
            </a:r>
            <a:r>
              <a:rPr lang="zh-TW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你(妳)通常吃早餐的時間大約在?</a:t>
            </a:r>
            <a:endParaRPr sz="2800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827" y="1685451"/>
            <a:ext cx="6129593" cy="2898124"/>
          </a:xfrm>
          <a:prstGeom prst="rect">
            <a:avLst/>
          </a:prstGeom>
          <a:noFill/>
          <a:ln cap="flat" cmpd="sng">
            <a:solidFill>
              <a:srgbClr val="4F81BD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11700" y="162200"/>
            <a:ext cx="85206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zh-TW" altLang="en-US" dirty="0">
                <a:latin typeface="DFKai-SB"/>
                <a:ea typeface="DFKai-SB"/>
                <a:cs typeface="DFKai-SB"/>
                <a:sym typeface="DFKai-SB"/>
              </a:rPr>
              <a:t>早餐用餐習慣調查</a:t>
            </a:r>
            <a:r>
              <a:rPr lang="zh-TW" altLang="zh-TW" dirty="0">
                <a:latin typeface="DFKai-SB"/>
                <a:ea typeface="DFKai-SB"/>
                <a:cs typeface="DFKai-SB"/>
                <a:sym typeface="DFKai-SB"/>
              </a:rPr>
              <a:t>結果</a:t>
            </a:r>
            <a:endParaRPr dirty="0"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311700" y="1055400"/>
            <a:ext cx="8520600" cy="3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8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請問你(妳)最常吃的早餐地點?(單選)</a:t>
            </a:r>
            <a:endParaRPr sz="28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877" y="1674826"/>
            <a:ext cx="6025371" cy="3047645"/>
          </a:xfrm>
          <a:prstGeom prst="rect">
            <a:avLst/>
          </a:prstGeom>
          <a:noFill/>
          <a:ln cap="flat" cmpd="sng">
            <a:solidFill>
              <a:srgbClr val="4F81BD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11700" y="182750"/>
            <a:ext cx="85206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zh-TW" altLang="en-US" dirty="0">
                <a:latin typeface="DFKai-SB"/>
                <a:ea typeface="DFKai-SB"/>
                <a:cs typeface="DFKai-SB"/>
                <a:sym typeface="DFKai-SB"/>
              </a:rPr>
              <a:t>早餐用餐習慣調查</a:t>
            </a:r>
            <a:r>
              <a:rPr lang="zh-TW" altLang="zh-TW" dirty="0">
                <a:latin typeface="DFKai-SB"/>
                <a:ea typeface="DFKai-SB"/>
                <a:cs typeface="DFKai-SB"/>
                <a:sym typeface="DFKai-SB"/>
              </a:rPr>
              <a:t>結果</a:t>
            </a:r>
            <a:endParaRPr dirty="0"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311700" y="1075925"/>
            <a:ext cx="8520600" cy="3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8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請問你(妳)最常吃的早餐內容為何?(複選)</a:t>
            </a:r>
            <a:r>
              <a:rPr lang="zh-TW" sz="2800"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28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47" y="1735024"/>
            <a:ext cx="8113853" cy="3408475"/>
          </a:xfrm>
          <a:prstGeom prst="rect">
            <a:avLst/>
          </a:prstGeom>
          <a:noFill/>
          <a:ln cap="flat" cmpd="sng">
            <a:solidFill>
              <a:srgbClr val="4F81BD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311700" y="172475"/>
            <a:ext cx="85206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zh-TW" altLang="en-US" dirty="0">
                <a:latin typeface="DFKai-SB"/>
                <a:ea typeface="DFKai-SB"/>
                <a:cs typeface="DFKai-SB"/>
                <a:sym typeface="DFKai-SB"/>
              </a:rPr>
              <a:t>早餐用餐習慣調查</a:t>
            </a:r>
            <a:r>
              <a:rPr lang="zh-TW" altLang="zh-TW" dirty="0">
                <a:latin typeface="DFKai-SB"/>
                <a:ea typeface="DFKai-SB"/>
                <a:cs typeface="DFKai-SB"/>
                <a:sym typeface="DFKai-SB"/>
              </a:rPr>
              <a:t>結果</a:t>
            </a:r>
            <a:endParaRPr b="1" dirty="0"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311700" y="1034850"/>
            <a:ext cx="8520600" cy="39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8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請問你(妳)早餐常喝的飲品?(複選)</a:t>
            </a:r>
            <a:endParaRPr sz="28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50" y="1683400"/>
            <a:ext cx="5486400" cy="2933700"/>
          </a:xfrm>
          <a:prstGeom prst="rect">
            <a:avLst/>
          </a:prstGeom>
          <a:noFill/>
          <a:ln cap="flat" cmpd="sng">
            <a:solidFill>
              <a:srgbClr val="4F81BD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311700" y="131400"/>
            <a:ext cx="8520600" cy="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zh-TW" altLang="en-US" dirty="0">
                <a:latin typeface="DFKai-SB"/>
                <a:ea typeface="DFKai-SB"/>
                <a:cs typeface="DFKai-SB"/>
                <a:sym typeface="DFKai-SB"/>
              </a:rPr>
              <a:t>早餐用餐習慣調查</a:t>
            </a:r>
            <a:r>
              <a:rPr lang="zh-TW" altLang="zh-TW" dirty="0">
                <a:latin typeface="DFKai-SB"/>
                <a:ea typeface="DFKai-SB"/>
                <a:cs typeface="DFKai-SB"/>
                <a:sym typeface="DFKai-SB"/>
              </a:rPr>
              <a:t>結果</a:t>
            </a:r>
            <a:endParaRPr dirty="0"/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</p:nvPr>
        </p:nvSpPr>
        <p:spPr>
          <a:xfrm>
            <a:off x="311700" y="991850"/>
            <a:ext cx="8520600" cy="39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請問你</a:t>
            </a:r>
            <a:r>
              <a:rPr lang="zh-TW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妳)覺得吃早餐重要嗎?(單選)</a:t>
            </a:r>
            <a:endParaRPr sz="2800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800" dirty="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327" y="1606875"/>
            <a:ext cx="6166519" cy="328921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 txBox="1"/>
          <p:nvPr/>
        </p:nvSpPr>
        <p:spPr>
          <a:xfrm>
            <a:off x="495374" y="1714053"/>
            <a:ext cx="1949700" cy="21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181075"/>
            <a:ext cx="8520600" cy="8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                 </a:t>
            </a:r>
            <a:r>
              <a:rPr lang="zh-TW" sz="4400">
                <a:latin typeface="DFKai-SB"/>
                <a:ea typeface="DFKai-SB"/>
                <a:cs typeface="DFKai-SB"/>
                <a:sym typeface="DFKai-SB"/>
              </a:rPr>
              <a:t>研究動機</a:t>
            </a:r>
            <a:endParaRPr sz="44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248825" y="1208350"/>
            <a:ext cx="8520600" cy="38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solidFill>
                  <a:schemeClr val="tx1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「啊！怎麼又有同學暈倒了！」</a:t>
            </a:r>
            <a:endParaRPr sz="2800" dirty="0">
              <a:solidFill>
                <a:schemeClr val="tx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rgbClr val="000000"/>
                </a:solidFill>
                <a:latin typeface="PMingLiu"/>
                <a:ea typeface="PMingLiu"/>
                <a:cs typeface="PMingLiu"/>
                <a:sym typeface="PMingLiu"/>
              </a:rPr>
              <a:t>                                                                                                                                             圖片來源：</a:t>
            </a:r>
            <a:r>
              <a:rPr lang="zh-TW" sz="1200" dirty="0">
                <a:latin typeface="PMingLiu"/>
                <a:ea typeface="PMingLiu"/>
                <a:cs typeface="PMingLiu"/>
                <a:sym typeface="PMingLiu"/>
              </a:rPr>
              <a:t> </a:t>
            </a:r>
            <a:r>
              <a:rPr lang="zh-TW" sz="1200" dirty="0">
                <a:solidFill>
                  <a:schemeClr val="hlink"/>
                </a:solidFill>
                <a:uFill>
                  <a:noFill/>
                </a:uFill>
                <a:latin typeface="PMingLiu"/>
                <a:ea typeface="PMingLiu"/>
                <a:cs typeface="PMingLiu"/>
                <a:sym typeface="PMingLiu"/>
                <a:hlinkClick r:id="rId3"/>
              </a:rPr>
              <a:t>http://3png.com/a-36950567.html</a:t>
            </a:r>
            <a:endParaRPr sz="1200" dirty="0"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latin typeface="PMingLiu"/>
              <a:ea typeface="PMingLiu"/>
              <a:cs typeface="PMingLiu"/>
              <a:sym typeface="PMingLiu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latin typeface="PMingLiu"/>
              <a:ea typeface="PMingLiu"/>
              <a:cs typeface="PMingLiu"/>
              <a:sym typeface="PMingLiu"/>
            </a:endParaRPr>
          </a:p>
        </p:txBody>
      </p:sp>
      <p:pic>
        <p:nvPicPr>
          <p:cNvPr id="64" name="Google Shape;64;p14" descr="「頭暈的卡通」的圖片搜尋結果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8513" y="1715700"/>
            <a:ext cx="4161618" cy="335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230677" y="240114"/>
            <a:ext cx="85206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dirty="0">
                <a:latin typeface="DFKai-SB"/>
                <a:ea typeface="DFKai-SB"/>
                <a:cs typeface="DFKai-SB"/>
                <a:sym typeface="DFKai-SB"/>
              </a:rPr>
              <a:t>           研究結論</a:t>
            </a:r>
            <a:endParaRPr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4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1"/>
          </p:nvPr>
        </p:nvSpPr>
        <p:spPr>
          <a:xfrm>
            <a:off x="208343" y="1400537"/>
            <a:ext cx="8520600" cy="3113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17550" lvl="0" indent="-7175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(一)</a:t>
            </a:r>
            <a:r>
              <a:rPr lang="zh-TW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本</a:t>
            </a:r>
            <a:r>
              <a:rPr lang="zh-TW" sz="2800" dirty="0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校高年級學生中，有98%的學生有吃早餐的習慣，少數的學生很少吃早餐，只有 1 位同學不吃早餐；這位不吃早餐的同學是因為起得太晚，所以沒有時間吃早餐</a:t>
            </a:r>
            <a:r>
              <a:rPr lang="zh-TW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marL="717550" lvl="0" indent="-71755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8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二)早餐是家人烹調的只有 26.2%，也就是大約四分之三的人都在外面購買早餐，購買時，需要避免高油、高糖、高鹽、高熱量的食物。</a:t>
            </a:r>
            <a:endParaRPr sz="28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8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研究結論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TW" dirty="0" smtClean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717550" lvl="0" indent="-603250">
              <a:buNone/>
            </a:pPr>
            <a:r>
              <a:rPr lang="en-US" altLang="zh-TW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三</a:t>
            </a:r>
            <a:r>
              <a:rPr lang="en-US" altLang="zh-TW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有 </a:t>
            </a:r>
            <a:r>
              <a:rPr lang="en-US" altLang="zh-TW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18.8</a:t>
            </a:r>
            <a:r>
              <a:rPr lang="en-US" altLang="zh-TW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%</a:t>
            </a:r>
            <a:r>
              <a:rPr lang="zh-TW" altLang="en-US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的同學在上學途中用餐，有 </a:t>
            </a:r>
            <a:r>
              <a:rPr lang="en-US" altLang="zh-TW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10.7%</a:t>
            </a:r>
            <a:r>
              <a:rPr lang="zh-TW" altLang="en-US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的同學到學校才用餐，由於用餐時間短， 可能無法細嚼慢嚥，造成腸胃不適</a:t>
            </a:r>
            <a:r>
              <a:rPr lang="zh-TW" altLang="en-US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en-US" altLang="zh-TW" dirty="0" smtClean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717550" lvl="0" indent="-603250"/>
            <a:endParaRPr lang="en-US" altLang="zh-TW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717550" indent="-603250">
              <a:buNone/>
            </a:pP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四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en-US" dirty="0">
                <a:solidFill>
                  <a:schemeClr val="tx1"/>
                </a:solidFill>
              </a:rPr>
              <a:t>大部份學生早餐的內容是吐司、麵包、三明治及漢堡，可能是因為方便攜帶；</a:t>
            </a:r>
            <a:r>
              <a:rPr lang="zh-TW" altLang="en-US" dirty="0" smtClean="0">
                <a:solidFill>
                  <a:schemeClr val="tx1"/>
                </a:solidFill>
              </a:rPr>
              <a:t>其次</a:t>
            </a:r>
            <a:r>
              <a:rPr lang="zh-TW" altLang="en-US" dirty="0">
                <a:solidFill>
                  <a:schemeClr val="tx1"/>
                </a:solidFill>
              </a:rPr>
              <a:t>是油煎類的食物，由於含油量高，可能會造成肥胖的問題。</a:t>
            </a:r>
            <a:endParaRPr lang="en-US" altLang="zh-TW" dirty="0">
              <a:solidFill>
                <a:schemeClr val="tx1"/>
              </a:solidFill>
            </a:endParaRPr>
          </a:p>
          <a:p>
            <a:pPr lvl="0"/>
            <a:endParaRPr lang="zh-TW" altLang="en-US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15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研究結論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0125" y="1499716"/>
            <a:ext cx="8520600" cy="3416400"/>
          </a:xfrm>
        </p:spPr>
        <p:txBody>
          <a:bodyPr/>
          <a:lstStyle/>
          <a:p>
            <a:endParaRPr lang="zh-TW" altLang="en-US" sz="2800" dirty="0">
              <a:solidFill>
                <a:schemeClr val="tx1"/>
              </a:solidFill>
            </a:endParaRPr>
          </a:p>
          <a:p>
            <a:pPr marL="809625" indent="-695325">
              <a:buNone/>
            </a:pP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zh-TW" altLang="en-US" sz="2800" dirty="0">
                <a:solidFill>
                  <a:schemeClr val="tx1"/>
                </a:solidFill>
              </a:rPr>
              <a:t>五</a:t>
            </a:r>
            <a:r>
              <a:rPr lang="en-US" altLang="zh-TW" sz="2800" dirty="0">
                <a:solidFill>
                  <a:schemeClr val="tx1"/>
                </a:solidFill>
              </a:rPr>
              <a:t>)</a:t>
            </a:r>
            <a:r>
              <a:rPr lang="zh-TW" altLang="en-US" sz="2800" dirty="0">
                <a:solidFill>
                  <a:schemeClr val="tx1"/>
                </a:solidFill>
              </a:rPr>
              <a:t>大部份學生早餐的飲品是紅茶或綠茶，這可能間接導致攝食過量的糖份。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1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latin typeface="DFKai-SB"/>
                <a:ea typeface="DFKai-SB"/>
                <a:cs typeface="DFKai-SB"/>
                <a:sym typeface="DFKai-SB"/>
              </a:rPr>
              <a:t>           研究建議</a:t>
            </a:r>
            <a:endParaRPr sz="44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>
            <a:off x="311700" y="737125"/>
            <a:ext cx="8520600" cy="4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17550" lvl="0" indent="-71755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US" altLang="zh-TW" sz="2800" dirty="0" smtClean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717550" lvl="0" indent="-71755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一)早餐經常吃熱量過高、太油膩又太甜的</a:t>
            </a:r>
            <a:r>
              <a:rPr lang="zh-TW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食物</a:t>
            </a:r>
            <a:r>
              <a:rPr lang="zh-TW" altLang="en-US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的人</a:t>
            </a:r>
            <a:r>
              <a:rPr lang="zh-TW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建議改成油、糖、鹽較少，且種類多樣化種類多樣化再搭配蔬果會更好</a:t>
            </a:r>
            <a:r>
              <a:rPr lang="zh-TW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717550" lvl="0" indent="-71755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二)早餐經常喝含糖紅茶、綠茶、奶茶或汽水的人，建議改成喝無糖豆漿、鮮奶茶、無糖米漿、鮮奶或蔬果汁比較健康</a:t>
            </a:r>
            <a:r>
              <a:rPr lang="zh-TW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研究建議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US" altLang="zh-TW" dirty="0" smtClean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endParaRPr lang="en-US" altLang="zh-TW" sz="2800" dirty="0" smtClean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809625" indent="-695325">
              <a:buNone/>
            </a:pPr>
            <a:r>
              <a:rPr lang="en-US" altLang="zh-TW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三</a:t>
            </a:r>
            <a:r>
              <a:rPr lang="en-US" altLang="zh-TW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早餐經常在上午七點前或八點後吃的人，建議在七點至八點之間吃比較健康</a:t>
            </a:r>
            <a:r>
              <a:rPr lang="zh-TW" altLang="en-US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809625" indent="-695325">
              <a:buNone/>
            </a:pPr>
            <a:endParaRPr lang="zh-TW" altLang="en-US" sz="2800" dirty="0">
              <a:solidFill>
                <a:srgbClr val="000000"/>
              </a:solidFill>
            </a:endParaRPr>
          </a:p>
          <a:p>
            <a:pPr marL="809625" lvl="0" indent="-695325">
              <a:buNone/>
            </a:pPr>
            <a:r>
              <a:rPr lang="en-US" altLang="zh-TW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四</a:t>
            </a:r>
            <a:r>
              <a:rPr lang="en-US" altLang="zh-TW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早餐宜在家裡或早餐店裡用餐，以避免使用一次性餐具</a:t>
            </a:r>
            <a:r>
              <a:rPr lang="zh-TW" altLang="en-US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114300" lvl="0" indent="0"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                        </a:t>
            </a:r>
            <a:endParaRPr lang="en-US" altLang="zh-TW" sz="2800" dirty="0" smtClean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270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研究建議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TW" dirty="0" smtClean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/>
            <a:endParaRPr lang="en-US" altLang="zh-TW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809625" lvl="0" indent="-695325">
              <a:buNone/>
            </a:pPr>
            <a:r>
              <a:rPr lang="en-US" altLang="zh-TW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五</a:t>
            </a:r>
            <a:r>
              <a:rPr lang="en-US" altLang="zh-TW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早點睡覺、早點起床預留時間吃早餐</a:t>
            </a:r>
            <a:r>
              <a:rPr lang="zh-TW" altLang="en-US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809625" lvl="0" indent="-695325">
              <a:buNone/>
            </a:pPr>
            <a:endParaRPr lang="en-US" altLang="zh-TW" sz="2800" dirty="0" smtClean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809625" lvl="0" indent="-695325">
              <a:buNone/>
            </a:pPr>
            <a:r>
              <a:rPr lang="en-US" altLang="zh-TW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六</a:t>
            </a:r>
            <a:r>
              <a:rPr lang="en-US" altLang="zh-TW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馬鈴薯要選擇適當的烹調</a:t>
            </a:r>
            <a:r>
              <a:rPr lang="zh-TW" altLang="en-US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方法。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349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>
            <a:spLocks noGrp="1"/>
          </p:cNvSpPr>
          <p:nvPr>
            <p:ph type="title"/>
          </p:nvPr>
        </p:nvSpPr>
        <p:spPr>
          <a:xfrm>
            <a:off x="311700" y="223800"/>
            <a:ext cx="8520600" cy="10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latin typeface="DFKai-SB"/>
                <a:ea typeface="DFKai-SB"/>
                <a:cs typeface="DFKai-SB"/>
                <a:sym typeface="DFKai-SB"/>
              </a:rPr>
              <a:t>        </a:t>
            </a:r>
            <a:r>
              <a:rPr lang="zh-TW" sz="4800">
                <a:latin typeface="DFKai-SB"/>
                <a:ea typeface="DFKai-SB"/>
                <a:cs typeface="DFKai-SB"/>
                <a:sym typeface="DFKai-SB"/>
              </a:rPr>
              <a:t>感謝您的聆聽</a:t>
            </a:r>
            <a:endParaRPr sz="48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96" name="Google Shape;196;p34"/>
          <p:cNvSpPr txBox="1">
            <a:spLocks noGrp="1"/>
          </p:cNvSpPr>
          <p:nvPr>
            <p:ph type="body" idx="1"/>
          </p:nvPr>
        </p:nvSpPr>
        <p:spPr>
          <a:xfrm>
            <a:off x="311700" y="1077450"/>
            <a:ext cx="8520600" cy="3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97" name="Google Shape;19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125" y="1077449"/>
            <a:ext cx="2651550" cy="168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650636" y="772165"/>
            <a:ext cx="1687272" cy="22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1693124" y="2765397"/>
            <a:ext cx="4950743" cy="188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141675"/>
            <a:ext cx="8520600" cy="8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latin typeface="DFKai-SB"/>
                <a:ea typeface="DFKai-SB"/>
                <a:cs typeface="DFKai-SB"/>
                <a:sym typeface="DFKai-SB"/>
              </a:rPr>
              <a:t>           研究目的</a:t>
            </a:r>
            <a:endParaRPr sz="44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dirty="0" smtClean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一)</a:t>
            </a:r>
            <a:r>
              <a:rPr 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了解海星國小高年級的學生有吃早餐的習慣嗎？</a:t>
            </a:r>
            <a:endParaRPr sz="2800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(二)</a:t>
            </a:r>
            <a:r>
              <a:rPr lang="zh-TW" sz="2800" dirty="0">
                <a:solidFill>
                  <a:schemeClr val="dk1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了解本校高年級的同學們都吃些什麼樣的早餐？</a:t>
            </a:r>
            <a:endParaRPr sz="28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(三)這些早餐的營養是否符合健康要求？  </a:t>
            </a:r>
            <a:endParaRPr sz="28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800"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latin typeface="DFKai-SB"/>
                <a:ea typeface="DFKai-SB"/>
                <a:cs typeface="DFKai-SB"/>
                <a:sym typeface="DFKai-SB"/>
              </a:rPr>
              <a:t>          研究對象</a:t>
            </a:r>
            <a:endParaRPr sz="44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209063" y="1358700"/>
            <a:ext cx="8520600" cy="24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solidFill>
                  <a:schemeClr val="dk1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         花蓮縣海星國小高年級學生，共6班150人。</a:t>
            </a:r>
            <a:endParaRPr/>
          </a:p>
        </p:txBody>
      </p:sp>
      <p:graphicFrame>
        <p:nvGraphicFramePr>
          <p:cNvPr id="77" name="Google Shape;77;p16"/>
          <p:cNvGraphicFramePr/>
          <p:nvPr>
            <p:extLst>
              <p:ext uri="{D42A27DB-BD31-4B8C-83A1-F6EECF244321}">
                <p14:modId xmlns:p14="http://schemas.microsoft.com/office/powerpoint/2010/main" val="3864186789"/>
              </p:ext>
            </p:extLst>
          </p:nvPr>
        </p:nvGraphicFramePr>
        <p:xfrm>
          <a:off x="311725" y="1978000"/>
          <a:ext cx="8418000" cy="2685450"/>
        </p:xfrm>
        <a:graphic>
          <a:graphicData uri="http://schemas.openxmlformats.org/drawingml/2006/table">
            <a:tbl>
              <a:tblPr bandRow="1">
                <a:noFill/>
                <a:tableStyleId>{8B453509-D6E1-4720-B499-F5660570EAD3}</a:tableStyleId>
              </a:tblPr>
              <a:tblGrid>
                <a:gridCol w="1202450"/>
                <a:gridCol w="1202450"/>
                <a:gridCol w="1202450"/>
                <a:gridCol w="1202450"/>
                <a:gridCol w="1202450"/>
                <a:gridCol w="1202450"/>
                <a:gridCol w="1203300"/>
              </a:tblGrid>
              <a:tr h="1342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 smtClean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班級</a:t>
                      </a:r>
                      <a:endParaRPr sz="1800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五年忠班</a:t>
                      </a:r>
                      <a:endParaRPr sz="18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五年孝班</a:t>
                      </a:r>
                      <a:endParaRPr sz="18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五年仁班</a:t>
                      </a:r>
                      <a:endParaRPr sz="18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六年忠班</a:t>
                      </a:r>
                      <a:endParaRPr sz="18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六年孝班</a:t>
                      </a:r>
                      <a:endParaRPr sz="18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六年仁班</a:t>
                      </a:r>
                      <a:endParaRPr sz="18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/>
                </a:tc>
              </a:tr>
              <a:tr h="1342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人數</a:t>
                      </a:r>
                      <a:endParaRPr sz="1800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30</a:t>
                      </a:r>
                      <a:endParaRPr sz="24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25</a:t>
                      </a:r>
                      <a:endParaRPr sz="24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28</a:t>
                      </a:r>
                      <a:endParaRPr sz="24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23</a:t>
                      </a:r>
                      <a:endParaRPr sz="24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24</a:t>
                      </a:r>
                      <a:endParaRPr sz="24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20</a:t>
                      </a:r>
                      <a:endParaRPr sz="2400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80075"/>
            <a:ext cx="85206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dirty="0" smtClean="0">
                <a:latin typeface="DFKai-SB"/>
                <a:ea typeface="DFKai-SB"/>
                <a:cs typeface="DFKai-SB"/>
                <a:sym typeface="DFKai-SB"/>
              </a:rPr>
              <a:t>研究</a:t>
            </a:r>
            <a:r>
              <a:rPr lang="zh-TW" sz="4400" dirty="0">
                <a:latin typeface="DFKai-SB"/>
                <a:ea typeface="DFKai-SB"/>
                <a:cs typeface="DFKai-SB"/>
                <a:sym typeface="DFKai-SB"/>
              </a:rPr>
              <a:t>流程</a:t>
            </a:r>
            <a:endParaRPr sz="4400"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20529" y="885775"/>
            <a:ext cx="8520600" cy="43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dirty="0" smtClean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622151" y="3279494"/>
            <a:ext cx="181867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問卷回收與統計分析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92074" y="3352491"/>
            <a:ext cx="115553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結論與建議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92532" y="3279495"/>
            <a:ext cx="116614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進行問卷調查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477468" y="1611133"/>
            <a:ext cx="210803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蒐集和研讀</a:t>
            </a:r>
            <a:r>
              <a:rPr lang="en-US" altLang="zh-TW" sz="2400" dirty="0" smtClean="0">
                <a:latin typeface="+mj-ea"/>
                <a:ea typeface="+mj-ea"/>
              </a:rPr>
              <a:t/>
            </a:r>
            <a:br>
              <a:rPr lang="en-US" altLang="zh-TW" sz="2400" dirty="0" smtClean="0">
                <a:latin typeface="+mj-ea"/>
                <a:ea typeface="+mj-ea"/>
              </a:rPr>
            </a:br>
            <a:r>
              <a:rPr lang="zh-TW" altLang="en-US" sz="2400" dirty="0" smtClean="0">
                <a:latin typeface="+mj-ea"/>
                <a:ea typeface="+mj-ea"/>
              </a:rPr>
              <a:t>相關文獻資料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59423" y="1611132"/>
            <a:ext cx="143236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確定研究主題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992073" y="1624959"/>
            <a:ext cx="80926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設計問卷</a:t>
            </a:r>
            <a:endParaRPr lang="zh-TW" altLang="en-US" sz="2400" dirty="0">
              <a:latin typeface="+mj-ea"/>
              <a:ea typeface="+mj-ea"/>
            </a:endParaRPr>
          </a:p>
        </p:txBody>
      </p:sp>
      <p:cxnSp>
        <p:nvCxnSpPr>
          <p:cNvPr id="6" name="直線單箭頭接點 5"/>
          <p:cNvCxnSpPr>
            <a:stCxn id="10" idx="3"/>
            <a:endCxn id="9" idx="1"/>
          </p:cNvCxnSpPr>
          <p:nvPr/>
        </p:nvCxnSpPr>
        <p:spPr>
          <a:xfrm>
            <a:off x="2291789" y="2026631"/>
            <a:ext cx="1185679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endCxn id="11" idx="1"/>
          </p:cNvCxnSpPr>
          <p:nvPr/>
        </p:nvCxnSpPr>
        <p:spPr>
          <a:xfrm>
            <a:off x="5585506" y="2018366"/>
            <a:ext cx="1406567" cy="220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2186289" y="3694991"/>
            <a:ext cx="1435862" cy="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5440822" y="3694990"/>
            <a:ext cx="155125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11" idx="2"/>
          </p:cNvCxnSpPr>
          <p:nvPr/>
        </p:nvCxnSpPr>
        <p:spPr>
          <a:xfrm flipH="1">
            <a:off x="7396703" y="2455956"/>
            <a:ext cx="1" cy="2525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>
            <a:off x="1575606" y="2708476"/>
            <a:ext cx="5821098" cy="810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endCxn id="8" idx="0"/>
          </p:cNvCxnSpPr>
          <p:nvPr/>
        </p:nvCxnSpPr>
        <p:spPr>
          <a:xfrm>
            <a:off x="1575605" y="2789499"/>
            <a:ext cx="1" cy="4899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文獻探討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44010" y="2079596"/>
            <a:ext cx="6313990" cy="1876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8000"/>
              </a:lnSpc>
            </a:pPr>
            <a:r>
              <a:rPr lang="en-US" alt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1.</a:t>
            </a:r>
            <a:r>
              <a:rPr lang="zh-TW" altLang="en-US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早餐的重要性</a:t>
            </a:r>
          </a:p>
          <a:p>
            <a:pPr lvl="0">
              <a:lnSpc>
                <a:spcPct val="138000"/>
              </a:lnSpc>
            </a:pPr>
            <a:r>
              <a:rPr lang="en-US" alt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2.</a:t>
            </a:r>
            <a:r>
              <a:rPr lang="zh-TW" altLang="en-US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不吃早餐對身體的影響</a:t>
            </a:r>
          </a:p>
          <a:p>
            <a:pPr lvl="0">
              <a:lnSpc>
                <a:spcPct val="138000"/>
              </a:lnSpc>
            </a:pPr>
            <a:r>
              <a:rPr lang="en-US" alt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3.</a:t>
            </a:r>
            <a:r>
              <a:rPr lang="zh-TW" altLang="en-US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最佳的早餐時間</a:t>
            </a:r>
          </a:p>
        </p:txBody>
      </p:sp>
    </p:spTree>
    <p:extLst>
      <p:ext uri="{BB962C8B-B14F-4D97-AF65-F5344CB8AC3E}">
        <p14:creationId xmlns:p14="http://schemas.microsoft.com/office/powerpoint/2010/main" val="17690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406250" y="0"/>
            <a:ext cx="8520600" cy="8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400">
                <a:latin typeface="DFKai-SB"/>
                <a:ea typeface="DFKai-SB"/>
                <a:cs typeface="DFKai-SB"/>
                <a:sym typeface="DFKai-SB"/>
              </a:rPr>
              <a:t>      早餐怎麼吃才健康?</a:t>
            </a:r>
            <a:endParaRPr sz="44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786725"/>
            <a:ext cx="8520600" cy="4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dirty="0" smtClean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dirty="0" smtClean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1</a:t>
            </a:r>
            <a:r>
              <a:rPr lang="zh-TW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.一天5g纖維質</a:t>
            </a:r>
            <a:endParaRPr sz="2800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2.</a:t>
            </a:r>
            <a:r>
              <a:rPr lang="zh-TW" sz="2800" dirty="0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一杯優格顧腸胃</a:t>
            </a:r>
            <a:endParaRPr sz="2800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3.乳製品</a:t>
            </a:r>
            <a:r>
              <a:rPr lang="zh-TW" sz="2800" dirty="0">
                <a:solidFill>
                  <a:srgbClr val="000000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提供好鈣質</a:t>
            </a:r>
            <a:endParaRPr sz="2800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800" dirty="0">
              <a:solidFill>
                <a:schemeClr val="dk1"/>
              </a:solidFill>
              <a:highlight>
                <a:srgbClr val="FFFFFF"/>
              </a:highlight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早餐怎麼吃才健康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1600"/>
              </a:spcBef>
              <a:buNone/>
            </a:pPr>
            <a:endParaRPr lang="en-US" altLang="zh-TW" dirty="0" smtClean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en-US" altLang="zh-TW" sz="2800" dirty="0" smtClean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4</a:t>
            </a:r>
            <a:r>
              <a:rPr lang="en-US" altLang="zh-TW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.</a:t>
            </a:r>
            <a:r>
              <a:rPr lang="zh-TW" altLang="en-US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搭配蔬果	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altLang="zh-TW" sz="28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5.</a:t>
            </a:r>
            <a:r>
              <a:rPr lang="zh-TW" altLang="en-US" sz="2800" dirty="0">
                <a:solidFill>
                  <a:schemeClr val="dk1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口味清淡不油膩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altLang="zh-TW" sz="2800" dirty="0">
                <a:solidFill>
                  <a:schemeClr val="dk1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6.</a:t>
            </a:r>
            <a:r>
              <a:rPr lang="zh-TW" altLang="en-US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早一點起床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98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182750"/>
            <a:ext cx="85206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latin typeface="DFKai-SB"/>
                <a:ea typeface="DFKai-SB"/>
                <a:cs typeface="DFKai-SB"/>
                <a:sym typeface="DFKai-SB"/>
              </a:rPr>
              <a:t>           研究方法</a:t>
            </a:r>
            <a:endParaRPr sz="44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40495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dirty="0" smtClean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我們</a:t>
            </a:r>
            <a:r>
              <a:rPr 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的研究是採用</a:t>
            </a:r>
            <a:r>
              <a:rPr lang="zh-TW" sz="2800" b="1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問卷調查</a:t>
            </a:r>
            <a:r>
              <a:rPr 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，以「花蓮縣海星國民小學</a:t>
            </a:r>
            <a:r>
              <a:rPr lang="zh-TW" sz="2800" b="1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高年級學生</a:t>
            </a:r>
            <a:r>
              <a:rPr 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吃早餐的習慣的問卷」，來了解海星國小</a:t>
            </a:r>
            <a:r>
              <a:rPr lang="zh-TW" sz="2800" b="1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五、六年級學生</a:t>
            </a:r>
            <a:r>
              <a:rPr 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吃早餐的情形。</a:t>
            </a:r>
            <a:endParaRPr sz="28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28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474</TotalTime>
  <Words>838</Words>
  <Application>Microsoft Office PowerPoint</Application>
  <PresentationFormat>如螢幕大小 (16:9)</PresentationFormat>
  <Paragraphs>126</Paragraphs>
  <Slides>26</Slides>
  <Notes>20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波形</vt:lpstr>
      <vt:lpstr>「早餐你吃對了嗎?」</vt:lpstr>
      <vt:lpstr>                 研究動機</vt:lpstr>
      <vt:lpstr>           研究目的</vt:lpstr>
      <vt:lpstr>          研究對象</vt:lpstr>
      <vt:lpstr>研究流程</vt:lpstr>
      <vt:lpstr>文獻探討</vt:lpstr>
      <vt:lpstr>      早餐怎麼吃才健康?</vt:lpstr>
      <vt:lpstr>早餐怎麼吃才健康</vt:lpstr>
      <vt:lpstr>           研究方法</vt:lpstr>
      <vt:lpstr>問卷數量 </vt:lpstr>
      <vt:lpstr>早餐用餐習慣調查結果</vt:lpstr>
      <vt:lpstr>早餐用餐習慣調查結果</vt:lpstr>
      <vt:lpstr>早餐用餐習慣調查結果</vt:lpstr>
      <vt:lpstr>早餐用餐習慣調查結果</vt:lpstr>
      <vt:lpstr>早餐用餐習慣調查結果</vt:lpstr>
      <vt:lpstr>早餐用餐習慣調查結果</vt:lpstr>
      <vt:lpstr>早餐用餐習慣調查結果</vt:lpstr>
      <vt:lpstr>早餐用餐習慣調查結果</vt:lpstr>
      <vt:lpstr>早餐用餐習慣調查結果</vt:lpstr>
      <vt:lpstr>           研究結論  </vt:lpstr>
      <vt:lpstr>研究結論</vt:lpstr>
      <vt:lpstr>研究結論</vt:lpstr>
      <vt:lpstr>           研究建議</vt:lpstr>
      <vt:lpstr>研究建議</vt:lpstr>
      <vt:lpstr>研究建議</vt:lpstr>
      <vt:lpstr>        感謝您的聆聽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「早餐你吃對了嗎?」</dc:title>
  <dc:creator>jully</dc:creator>
  <cp:lastModifiedBy>user</cp:lastModifiedBy>
  <cp:revision>31</cp:revision>
  <dcterms:modified xsi:type="dcterms:W3CDTF">2018-11-01T02:36:07Z</dcterms:modified>
</cp:coreProperties>
</file>