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91" r:id="rId8"/>
    <p:sldId id="319" r:id="rId9"/>
    <p:sldId id="294" r:id="rId10"/>
    <p:sldId id="320" r:id="rId11"/>
    <p:sldId id="295" r:id="rId12"/>
    <p:sldId id="321" r:id="rId13"/>
    <p:sldId id="296" r:id="rId14"/>
    <p:sldId id="314" r:id="rId15"/>
    <p:sldId id="297" r:id="rId16"/>
    <p:sldId id="315" r:id="rId17"/>
    <p:sldId id="322" r:id="rId18"/>
    <p:sldId id="276" r:id="rId19"/>
    <p:sldId id="277" r:id="rId20"/>
    <p:sldId id="278" r:id="rId21"/>
    <p:sldId id="286" r:id="rId22"/>
    <p:sldId id="287" r:id="rId23"/>
    <p:sldId id="288" r:id="rId24"/>
    <p:sldId id="298" r:id="rId25"/>
    <p:sldId id="264" r:id="rId26"/>
    <p:sldId id="266" r:id="rId27"/>
    <p:sldId id="265" r:id="rId28"/>
    <p:sldId id="267" r:id="rId29"/>
    <p:sldId id="268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56C0B"/>
    <a:srgbClr val="228E89"/>
    <a:srgbClr val="7BA57B"/>
    <a:srgbClr val="E9F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 autoAdjust="0"/>
    <p:restoredTop sz="91117" autoAdjust="0"/>
  </p:normalViewPr>
  <p:slideViewPr>
    <p:cSldViewPr>
      <p:cViewPr varScale="1">
        <p:scale>
          <a:sx n="70" d="100"/>
          <a:sy n="70" d="100"/>
        </p:scale>
        <p:origin x="868" y="56"/>
      </p:cViewPr>
      <p:guideLst>
        <p:guide orient="horz" pos="21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\Downloads\f1532579361433%20(3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\Downloads\f1532579361433%20(2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55074365704306E-2"/>
          <c:y val="0.24996961743418403"/>
          <c:w val="0.68634492563429605"/>
          <c:h val="0.634953630796151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肇事事件</c:v>
                </c:pt>
              </c:strCache>
            </c:strRef>
          </c:tx>
          <c:cat>
            <c:strRef>
              <c:f>Sheet1!$B$10:$F$10</c:f>
              <c:strCache>
                <c:ptCount val="5"/>
                <c:pt idx="0">
                  <c:v>102年</c:v>
                </c:pt>
                <c:pt idx="1">
                  <c:v>103年</c:v>
                </c:pt>
                <c:pt idx="2">
                  <c:v>104年</c:v>
                </c:pt>
                <c:pt idx="3">
                  <c:v>105年</c:v>
                </c:pt>
                <c:pt idx="4">
                  <c:v>106年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  <c:pt idx="0">
                  <c:v>45</c:v>
                </c:pt>
                <c:pt idx="1">
                  <c:v>59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死亡人數</c:v>
                </c:pt>
              </c:strCache>
            </c:strRef>
          </c:tx>
          <c:cat>
            <c:strRef>
              <c:f>Sheet1!$B$10:$F$10</c:f>
              <c:strCache>
                <c:ptCount val="5"/>
                <c:pt idx="0">
                  <c:v>102年</c:v>
                </c:pt>
                <c:pt idx="1">
                  <c:v>103年</c:v>
                </c:pt>
                <c:pt idx="2">
                  <c:v>104年</c:v>
                </c:pt>
                <c:pt idx="3">
                  <c:v>105年</c:v>
                </c:pt>
                <c:pt idx="4">
                  <c:v>106年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46</c:v>
                </c:pt>
                <c:pt idx="1">
                  <c:v>62</c:v>
                </c:pt>
                <c:pt idx="2">
                  <c:v>42</c:v>
                </c:pt>
                <c:pt idx="3">
                  <c:v>50</c:v>
                </c:pt>
                <c:pt idx="4">
                  <c:v>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受傷人數</c:v>
                </c:pt>
              </c:strCache>
            </c:strRef>
          </c:tx>
          <c:cat>
            <c:strRef>
              <c:f>Sheet1!$B$10:$F$10</c:f>
              <c:strCache>
                <c:ptCount val="5"/>
                <c:pt idx="0">
                  <c:v>102年</c:v>
                </c:pt>
                <c:pt idx="1">
                  <c:v>103年</c:v>
                </c:pt>
                <c:pt idx="2">
                  <c:v>104年</c:v>
                </c:pt>
                <c:pt idx="3">
                  <c:v>105年</c:v>
                </c:pt>
                <c:pt idx="4">
                  <c:v>106年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19</c:v>
                </c:pt>
                <c:pt idx="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457680"/>
        <c:axId val="496832600"/>
      </c:lineChart>
      <c:catAx>
        <c:axId val="38745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96832600"/>
        <c:crosses val="autoZero"/>
        <c:auto val="1"/>
        <c:lblAlgn val="ctr"/>
        <c:lblOffset val="100"/>
        <c:noMultiLvlLbl val="0"/>
      </c:catAx>
      <c:valAx>
        <c:axId val="496832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87457680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en-US"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3884247279401"/>
          <c:y val="4.7834847090506616E-2"/>
          <c:w val="0.87394383941319731"/>
          <c:h val="0.8500082182700271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表25!$B$15:$B$19</c:f>
              <c:strCache>
                <c:ptCount val="5"/>
                <c:pt idx="0">
                  <c:v>102年</c:v>
                </c:pt>
                <c:pt idx="1">
                  <c:v>103年</c:v>
                </c:pt>
                <c:pt idx="2">
                  <c:v>104年</c:v>
                </c:pt>
                <c:pt idx="3">
                  <c:v>105年</c:v>
                </c:pt>
                <c:pt idx="4">
                  <c:v>106年</c:v>
                </c:pt>
              </c:strCache>
            </c:strRef>
          </c:cat>
          <c:val>
            <c:numRef>
              <c:f>表25!$C$15:$C$19</c:f>
              <c:numCache>
                <c:formatCode>#,###,##0</c:formatCode>
                <c:ptCount val="5"/>
                <c:pt idx="0">
                  <c:v>278388</c:v>
                </c:pt>
                <c:pt idx="1">
                  <c:v>307842</c:v>
                </c:pt>
                <c:pt idx="2">
                  <c:v>305413</c:v>
                </c:pt>
                <c:pt idx="3">
                  <c:v>305556</c:v>
                </c:pt>
                <c:pt idx="4">
                  <c:v>296826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856168"/>
        <c:axId val="496962776"/>
      </c:lineChart>
      <c:catAx>
        <c:axId val="496856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96962776"/>
        <c:crosses val="autoZero"/>
        <c:auto val="1"/>
        <c:lblAlgn val="ctr"/>
        <c:lblOffset val="100"/>
        <c:noMultiLvlLbl val="0"/>
      </c:catAx>
      <c:valAx>
        <c:axId val="496962776"/>
        <c:scaling>
          <c:orientation val="minMax"/>
        </c:scaling>
        <c:delete val="0"/>
        <c:axPos val="l"/>
        <c:majorGridlines/>
        <c:numFmt formatCode="#,##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96856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dirty="0"/>
              <a:t>全國道路交通事故</a:t>
            </a:r>
            <a:r>
              <a:rPr lang="en-US" altLang="zh-TW" sz="2400" dirty="0"/>
              <a:t>–</a:t>
            </a:r>
            <a:r>
              <a:rPr lang="zh-TW" altLang="en-US" sz="2400" dirty="0"/>
              <a:t>時間別</a:t>
            </a:r>
            <a:r>
              <a:rPr lang="en-US" altLang="zh-TW" sz="1200" dirty="0"/>
              <a:t>(</a:t>
            </a:r>
            <a:r>
              <a:rPr lang="zh-TW" altLang="en-US" sz="1200" dirty="0"/>
              <a:t>研究者自繪</a:t>
            </a:r>
            <a:r>
              <a:rPr lang="en-US" altLang="zh-TW" sz="1200" dirty="0"/>
              <a:t>)</a:t>
            </a:r>
            <a:endParaRPr lang="zh-TW" altLang="en-US" sz="1200" dirty="0"/>
          </a:p>
        </c:rich>
      </c:tx>
      <c:layout>
        <c:manualLayout>
          <c:xMode val="edge"/>
          <c:yMode val="edge"/>
          <c:x val="0.22013054276835498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表25!$D$17:$O$17</c:f>
              <c:strCache>
                <c:ptCount val="12"/>
                <c:pt idx="0">
                  <c:v>0-2時</c:v>
                </c:pt>
                <c:pt idx="1">
                  <c:v>2-4時</c:v>
                </c:pt>
                <c:pt idx="2">
                  <c:v>4-6時</c:v>
                </c:pt>
                <c:pt idx="3">
                  <c:v>6-8時</c:v>
                </c:pt>
                <c:pt idx="4">
                  <c:v>8-10時</c:v>
                </c:pt>
                <c:pt idx="5">
                  <c:v>10-12時</c:v>
                </c:pt>
                <c:pt idx="6">
                  <c:v>12-14時</c:v>
                </c:pt>
                <c:pt idx="7">
                  <c:v>14-16時</c:v>
                </c:pt>
                <c:pt idx="8">
                  <c:v>16-18時</c:v>
                </c:pt>
                <c:pt idx="9">
                  <c:v>18-20時</c:v>
                </c:pt>
                <c:pt idx="10">
                  <c:v>20-22時</c:v>
                </c:pt>
                <c:pt idx="11">
                  <c:v>22-24時</c:v>
                </c:pt>
              </c:strCache>
            </c:strRef>
          </c:cat>
          <c:val>
            <c:numRef>
              <c:f>表25!$D$18:$O$18</c:f>
              <c:numCache>
                <c:formatCode>#,###,##0</c:formatCode>
                <c:ptCount val="12"/>
                <c:pt idx="0">
                  <c:v>6076</c:v>
                </c:pt>
                <c:pt idx="1">
                  <c:v>2812</c:v>
                </c:pt>
                <c:pt idx="2">
                  <c:v>3991</c:v>
                </c:pt>
                <c:pt idx="3">
                  <c:v>30604</c:v>
                </c:pt>
                <c:pt idx="4">
                  <c:v>40630</c:v>
                </c:pt>
                <c:pt idx="5" formatCode="###,##0">
                  <c:v>34832</c:v>
                </c:pt>
                <c:pt idx="6" formatCode="###,##0">
                  <c:v>32310</c:v>
                </c:pt>
                <c:pt idx="7" formatCode="###,##0">
                  <c:v>32160</c:v>
                </c:pt>
                <c:pt idx="8" formatCode="###,##0">
                  <c:v>44625</c:v>
                </c:pt>
                <c:pt idx="9" formatCode="###,##0">
                  <c:v>37243</c:v>
                </c:pt>
                <c:pt idx="10" formatCode="###,##0">
                  <c:v>23814</c:v>
                </c:pt>
                <c:pt idx="11" formatCode="###,##0">
                  <c:v>16459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46240"/>
        <c:axId val="498154568"/>
      </c:barChart>
      <c:catAx>
        <c:axId val="49804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98154568"/>
        <c:crosses val="autoZero"/>
        <c:auto val="1"/>
        <c:lblAlgn val="ctr"/>
        <c:lblOffset val="100"/>
        <c:noMultiLvlLbl val="0"/>
      </c:catAx>
      <c:valAx>
        <c:axId val="498154568"/>
        <c:scaling>
          <c:orientation val="minMax"/>
        </c:scaling>
        <c:delete val="0"/>
        <c:axPos val="l"/>
        <c:majorGridlines/>
        <c:numFmt formatCode="#,###,##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9804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83416316225"/>
          <c:y val="0.20217124210824999"/>
          <c:w val="0.79239236141441094"/>
          <c:h val="0.60899510534156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102年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坡路</c:v>
                </c:pt>
                <c:pt idx="1">
                  <c:v>巷道</c:v>
                </c:pt>
                <c:pt idx="2">
                  <c:v>橋梁</c:v>
                </c:pt>
                <c:pt idx="3">
                  <c:v>彎道及附近</c:v>
                </c:pt>
                <c:pt idx="4">
                  <c:v>直路</c:v>
                </c:pt>
                <c:pt idx="5">
                  <c:v>交叉路</c:v>
                </c:pt>
                <c:pt idx="6">
                  <c:v>其他</c:v>
                </c:pt>
                <c:pt idx="7">
                  <c:v>總共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21</c:v>
                </c:pt>
                <c:pt idx="1">
                  <c:v>7</c:v>
                </c:pt>
                <c:pt idx="2">
                  <c:v>38</c:v>
                </c:pt>
                <c:pt idx="3">
                  <c:v>158</c:v>
                </c:pt>
                <c:pt idx="4">
                  <c:v>1371</c:v>
                </c:pt>
                <c:pt idx="5">
                  <c:v>2669</c:v>
                </c:pt>
                <c:pt idx="6">
                  <c:v>106</c:v>
                </c:pt>
                <c:pt idx="7">
                  <c:v>4370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103年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坡路</c:v>
                </c:pt>
                <c:pt idx="1">
                  <c:v>巷道</c:v>
                </c:pt>
                <c:pt idx="2">
                  <c:v>橋梁</c:v>
                </c:pt>
                <c:pt idx="3">
                  <c:v>彎道及附近</c:v>
                </c:pt>
                <c:pt idx="4">
                  <c:v>直路</c:v>
                </c:pt>
                <c:pt idx="5">
                  <c:v>交叉路</c:v>
                </c:pt>
                <c:pt idx="6">
                  <c:v>其他</c:v>
                </c:pt>
                <c:pt idx="7">
                  <c:v>總共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41</c:v>
                </c:pt>
                <c:pt idx="3">
                  <c:v>182</c:v>
                </c:pt>
                <c:pt idx="4">
                  <c:v>1533</c:v>
                </c:pt>
                <c:pt idx="5">
                  <c:v>2970</c:v>
                </c:pt>
                <c:pt idx="6">
                  <c:v>97</c:v>
                </c:pt>
                <c:pt idx="7">
                  <c:v>4851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104年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坡路</c:v>
                </c:pt>
                <c:pt idx="1">
                  <c:v>巷道</c:v>
                </c:pt>
                <c:pt idx="2">
                  <c:v>橋梁</c:v>
                </c:pt>
                <c:pt idx="3">
                  <c:v>彎道及附近</c:v>
                </c:pt>
                <c:pt idx="4">
                  <c:v>直路</c:v>
                </c:pt>
                <c:pt idx="5">
                  <c:v>交叉路</c:v>
                </c:pt>
                <c:pt idx="6">
                  <c:v>其他</c:v>
                </c:pt>
                <c:pt idx="7">
                  <c:v>總共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17</c:v>
                </c:pt>
                <c:pt idx="1">
                  <c:v>10</c:v>
                </c:pt>
                <c:pt idx="2">
                  <c:v>35</c:v>
                </c:pt>
                <c:pt idx="3">
                  <c:v>172</c:v>
                </c:pt>
                <c:pt idx="4">
                  <c:v>1478</c:v>
                </c:pt>
                <c:pt idx="5">
                  <c:v>2947</c:v>
                </c:pt>
                <c:pt idx="6">
                  <c:v>99</c:v>
                </c:pt>
                <c:pt idx="7">
                  <c:v>4758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105年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坡路</c:v>
                </c:pt>
                <c:pt idx="1">
                  <c:v>巷道</c:v>
                </c:pt>
                <c:pt idx="2">
                  <c:v>橋梁</c:v>
                </c:pt>
                <c:pt idx="3">
                  <c:v>彎道及附近</c:v>
                </c:pt>
                <c:pt idx="4">
                  <c:v>直路</c:v>
                </c:pt>
                <c:pt idx="5">
                  <c:v>交叉路</c:v>
                </c:pt>
                <c:pt idx="6">
                  <c:v>其他</c:v>
                </c:pt>
                <c:pt idx="7">
                  <c:v>總共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30</c:v>
                </c:pt>
                <c:pt idx="3">
                  <c:v>158</c:v>
                </c:pt>
                <c:pt idx="4">
                  <c:v>1565</c:v>
                </c:pt>
                <c:pt idx="5">
                  <c:v>3101</c:v>
                </c:pt>
                <c:pt idx="6">
                  <c:v>142</c:v>
                </c:pt>
                <c:pt idx="7">
                  <c:v>5033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106年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坡路</c:v>
                </c:pt>
                <c:pt idx="1">
                  <c:v>巷道</c:v>
                </c:pt>
                <c:pt idx="2">
                  <c:v>橋梁</c:v>
                </c:pt>
                <c:pt idx="3">
                  <c:v>彎道及附近</c:v>
                </c:pt>
                <c:pt idx="4">
                  <c:v>直路</c:v>
                </c:pt>
                <c:pt idx="5">
                  <c:v>交叉路</c:v>
                </c:pt>
                <c:pt idx="6">
                  <c:v>其他</c:v>
                </c:pt>
                <c:pt idx="7">
                  <c:v>總共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16</c:v>
                </c:pt>
                <c:pt idx="1">
                  <c:v>20</c:v>
                </c:pt>
                <c:pt idx="2">
                  <c:v>28</c:v>
                </c:pt>
                <c:pt idx="3">
                  <c:v>216</c:v>
                </c:pt>
                <c:pt idx="4">
                  <c:v>1552</c:v>
                </c:pt>
                <c:pt idx="5">
                  <c:v>3091</c:v>
                </c:pt>
                <c:pt idx="6">
                  <c:v>81</c:v>
                </c:pt>
                <c:pt idx="7">
                  <c:v>5004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03288"/>
        <c:axId val="497613560"/>
      </c:barChart>
      <c:catAx>
        <c:axId val="498003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97613560"/>
        <c:crosses val="autoZero"/>
        <c:auto val="1"/>
        <c:lblAlgn val="ctr"/>
        <c:lblOffset val="100"/>
        <c:noMultiLvlLbl val="0"/>
      </c:catAx>
      <c:valAx>
        <c:axId val="497613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9800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en-US"/>
      </a:pPr>
      <a:endParaRPr lang="zh-TW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0.63262</cdr:x>
      <cdr:y>0.01818</cdr:y>
    </cdr:from>
    <cdr:to>
      <cdr:x>0.98566</cdr:x>
      <cdr:y>0.33939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362325" y="57151"/>
          <a:ext cx="1876425" cy="1009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0.1362</cdr:x>
      <cdr:y>0.02424</cdr:y>
    </cdr:from>
    <cdr:to>
      <cdr:x>0.79032</cdr:x>
      <cdr:y>0.20606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23899" y="76201"/>
          <a:ext cx="347662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0.03769</cdr:x>
      <cdr:y>0.05001</cdr:y>
    </cdr:from>
    <cdr:to>
      <cdr:x>0.9678</cdr:x>
      <cdr:y>0.24395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91759" y="230462"/>
          <a:ext cx="7199379" cy="893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zh-TW" altLang="en-US" sz="2400" dirty="0"/>
            <a:t>花蓮近</a:t>
          </a:r>
          <a:r>
            <a:rPr lang="en-US" altLang="zh-TW" sz="2400" dirty="0"/>
            <a:t>5</a:t>
          </a:r>
          <a:r>
            <a:rPr lang="zh-TW" altLang="en-US" sz="2400" dirty="0"/>
            <a:t>年</a:t>
          </a:r>
          <a:r>
            <a:rPr lang="en-US" altLang="zh-TW" sz="2400" dirty="0"/>
            <a:t>A1 </a:t>
          </a:r>
          <a:r>
            <a:rPr lang="zh-TW" altLang="en-US" sz="2400" dirty="0"/>
            <a:t>類道路交通事故趨勢圖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0.84786</cdr:x>
      <cdr:y>0.74054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095876" y="32956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en-US" altLang="zh-TW" sz="1100"/>
        </a:p>
        <a:p xmlns:a="http://schemas.openxmlformats.org/drawingml/2006/main">
          <a:endParaRPr lang="en-US" altLang="zh-TW" sz="1100"/>
        </a:p>
        <a:p xmlns:a="http://schemas.openxmlformats.org/drawingml/2006/main">
          <a:r>
            <a:rPr lang="en-US" altLang="zh-TW" sz="1100"/>
            <a:t>(</a:t>
          </a:r>
          <a:r>
            <a:rPr lang="zh-TW" altLang="en-US" sz="1100"/>
            <a:t>單位</a:t>
          </a:r>
          <a:r>
            <a:rPr lang="en-US" altLang="zh-TW" sz="1100"/>
            <a:t>:</a:t>
          </a:r>
          <a:r>
            <a:rPr lang="zh-TW" altLang="en-US" sz="1100"/>
            <a:t>次數</a:t>
          </a:r>
          <a:r>
            <a:rPr lang="en-US" altLang="zh-TW" sz="1100"/>
            <a:t>)</a:t>
          </a:r>
          <a:endParaRPr lang="zh-TW" altLang="en-US" sz="1100"/>
        </a:p>
      </cdr:txBody>
    </cdr:sp>
  </cdr:relSizeAnchor>
  <cdr:relSizeAnchor xmlns:cdr="http://schemas.openxmlformats.org/drawingml/2006/chartDrawing">
    <cdr:from>
      <cdr:x>0.06022</cdr:x>
      <cdr:y>0.04324</cdr:y>
    </cdr:from>
    <cdr:to>
      <cdr:x>0.94929</cdr:x>
      <cdr:y>0.2027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61950" y="152399"/>
          <a:ext cx="5343525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zh-TW" altLang="en-US" sz="2400" dirty="0"/>
            <a:t>花蓮縣道路交通事故肇事場所分類</a:t>
          </a:r>
          <a:r>
            <a:rPr lang="zh-TW" altLang="en-US" sz="2400" dirty="0" smtClean="0"/>
            <a:t>統計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研究者自</a:t>
          </a:r>
          <a:r>
            <a:rPr lang="zh-TW" altLang="en-US" sz="2400" dirty="0"/>
            <a:t>製</a:t>
          </a:r>
          <a:r>
            <a:rPr lang="en-US" altLang="zh-TW" sz="2400" dirty="0" smtClean="0"/>
            <a:t>)</a:t>
          </a:r>
          <a:endParaRPr lang="zh-TW" alt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BB005-7161-4D99-B78B-8991A31E9ABA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FAA8-94A9-487E-98D5-42ED7D28F6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40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FAA8-94A9-487E-98D5-42ED7D28F65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16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FAA8-94A9-487E-98D5-42ED7D28F65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48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FAA8-94A9-487E-98D5-42ED7D28F65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31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!!!:</a:t>
            </a:r>
            <a:r>
              <a:rPr lang="zh-TW" altLang="en-US" dirty="0" smtClean="0"/>
              <a:t>我們推測是因為</a:t>
            </a:r>
            <a:r>
              <a:rPr lang="en-US" altLang="zh-TW" dirty="0" smtClean="0"/>
              <a:t>16-18</a:t>
            </a:r>
            <a:r>
              <a:rPr lang="zh-TW" altLang="en-US" dirty="0" smtClean="0"/>
              <a:t>點時正好是上下班、課的尖峰時段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FAA8-94A9-487E-98D5-42ED7D28F652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1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AD857B15-C7DC-415B-ADDF-E161FF223EFE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665CE81-0934-48EA-B9F7-D6145891A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馬路</a:t>
            </a:r>
            <a:r>
              <a:rPr lang="zh-TW" altLang="en-US" dirty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三寶衝衝衝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~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        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/>
            </a:r>
            <a:b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</a:b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花蓮</a:t>
            </a:r>
            <a:r>
              <a:rPr lang="zh-TW" altLang="en-US" dirty="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交通事故發生原因之探討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研究員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李駿宏、吳修丞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8377235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ym typeface="+mn-ea"/>
              </a:rPr>
              <a:t>文獻探討法結果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全國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dirty="0" smtClean="0">
                <a:sym typeface="+mn-ea"/>
              </a:rPr>
              <a:t>車種別</a:t>
            </a:r>
          </a:p>
        </p:txBody>
      </p:sp>
      <p:sp>
        <p:nvSpPr>
          <p:cNvPr id="6" name="Content Placeholder 1"/>
          <p:cNvSpPr txBox="1"/>
          <p:nvPr/>
        </p:nvSpPr>
        <p:spPr>
          <a:xfrm>
            <a:off x="4283968" y="5877272"/>
            <a:ext cx="4402832" cy="980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機踏車依然為發生交通事故最多的車種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42844" y="4857760"/>
            <a:ext cx="8358214" cy="43204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58016" y="1357298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</a:t>
            </a:r>
            <a:r>
              <a:rPr lang="zh-TW" altLang="en-US" sz="1200" dirty="0" smtClean="0"/>
              <a:t>研究者自繪</a:t>
            </a:r>
            <a:r>
              <a:rPr lang="en-US" altLang="zh-TW" sz="1200" dirty="0" smtClean="0"/>
              <a:t>)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785918" y="1142984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道路交通事故發生統計數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車種別</a:t>
            </a:r>
            <a:endParaRPr lang="zh-TW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785786" y="5715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1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參考資料警政署道路交通事故肇事件數－按車種別</a:t>
            </a:r>
            <a:r>
              <a:rPr lang="en-US" altLang="zh-TW" sz="1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endParaRPr lang="zh-TW" altLang="en-US" sz="12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未命名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28685"/>
            <a:ext cx="7771228" cy="50148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ym typeface="+mn-ea"/>
              </a:rPr>
              <a:t>文獻探討法結果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花蓮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dirty="0" smtClean="0">
                <a:sym typeface="+mn-ea"/>
              </a:rPr>
              <a:t>時間</a:t>
            </a:r>
          </a:p>
        </p:txBody>
      </p:sp>
      <p:sp>
        <p:nvSpPr>
          <p:cNvPr id="5" name="Content Placeholder 1"/>
          <p:cNvSpPr txBox="1"/>
          <p:nvPr/>
        </p:nvSpPr>
        <p:spPr>
          <a:xfrm>
            <a:off x="4716016" y="5883777"/>
            <a:ext cx="4244039" cy="5454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72500" lnSpcReduction="20000"/>
          </a:bodyPr>
          <a:lstStyle/>
          <a:p>
            <a:pPr marL="365760" marR="0" lvl="0" indent="-255905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在</a:t>
            </a:r>
            <a:r>
              <a:rPr lang="en-US" altLang="zh-TW" sz="27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16-18</a:t>
            </a: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時為交通事故發生最多時間</a:t>
            </a:r>
            <a:endParaRPr lang="en-US" altLang="zh-TW" sz="2700" b="1" dirty="0" smtClean="0"/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700" b="1" dirty="0" smtClean="0"/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向下箭號 1"/>
          <p:cNvSpPr/>
          <p:nvPr/>
        </p:nvSpPr>
        <p:spPr>
          <a:xfrm rot="3618943">
            <a:off x="5993738" y="1411370"/>
            <a:ext cx="1186301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5958943"/>
            <a:ext cx="5277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(</a:t>
            </a:r>
            <a:r>
              <a:rPr lang="zh-TW" altLang="en-US" sz="1200" dirty="0"/>
              <a:t>參考資料全台交通事故統計年報</a:t>
            </a:r>
            <a:r>
              <a:rPr lang="en-US" altLang="zh-TW" sz="1200" dirty="0"/>
              <a:t>/</a:t>
            </a:r>
            <a:r>
              <a:rPr lang="zh-TW" altLang="en-US" sz="1200" dirty="0"/>
              <a:t>道路交通事故肇事件數－按時間別</a:t>
            </a:r>
            <a:r>
              <a:rPr lang="en-US" altLang="zh-TW" sz="1200" dirty="0"/>
              <a:t>)</a:t>
            </a:r>
            <a:endParaRPr lang="zh-TW" altLang="en-US" sz="1200" dirty="0"/>
          </a:p>
          <a:p>
            <a:endParaRPr lang="zh-TW" altLang="en-US" sz="12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768" y="1071546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研究者自繪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ym typeface="+mn-ea"/>
              </a:rPr>
              <a:t>文獻探討法結果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全國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dirty="0" smtClean="0">
                <a:sym typeface="+mn-ea"/>
              </a:rPr>
              <a:t>時間</a:t>
            </a:r>
          </a:p>
        </p:txBody>
      </p:sp>
      <p:sp>
        <p:nvSpPr>
          <p:cNvPr id="5" name="Content Placeholder 1"/>
          <p:cNvSpPr txBox="1"/>
          <p:nvPr/>
        </p:nvSpPr>
        <p:spPr>
          <a:xfrm>
            <a:off x="4286248" y="5929330"/>
            <a:ext cx="4594860" cy="720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25000" lnSpcReduction="20000"/>
          </a:bodyPr>
          <a:lstStyle/>
          <a:p>
            <a:pPr marL="365760" marR="0" lvl="0" indent="-255905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87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在</a:t>
            </a:r>
            <a:r>
              <a:rPr lang="en-US" altLang="zh-TW" sz="87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16-18</a:t>
            </a:r>
            <a:r>
              <a:rPr lang="zh-TW" altLang="en-US" sz="87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時為交通事故發生</a:t>
            </a:r>
            <a:endParaRPr lang="en-US" altLang="zh-TW" sz="8700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365760" marR="0" lvl="0" indent="-255905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87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最多時間與花蓮一致</a:t>
            </a:r>
            <a:endParaRPr lang="en-US" altLang="zh-TW" sz="8700" b="1" dirty="0" smtClean="0"/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700" b="1" dirty="0" smtClean="0"/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向下箭號 1"/>
          <p:cNvSpPr/>
          <p:nvPr/>
        </p:nvSpPr>
        <p:spPr>
          <a:xfrm rot="3618943">
            <a:off x="5993738" y="1411370"/>
            <a:ext cx="1186301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graphicFrame>
        <p:nvGraphicFramePr>
          <p:cNvPr id="8" name="圖表 7"/>
          <p:cNvGraphicFramePr/>
          <p:nvPr/>
        </p:nvGraphicFramePr>
        <p:xfrm>
          <a:off x="571472" y="928670"/>
          <a:ext cx="750099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000100" y="5806425"/>
            <a:ext cx="3286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(</a:t>
            </a:r>
            <a:r>
              <a:rPr lang="zh-TW" altLang="en-US" sz="1100" dirty="0" smtClean="0"/>
              <a:t>參考資料全台交通事故統計年報</a:t>
            </a:r>
            <a:r>
              <a:rPr lang="en-US" altLang="zh-TW" sz="1100" dirty="0" smtClean="0"/>
              <a:t>/</a:t>
            </a:r>
            <a:r>
              <a:rPr lang="zh-TW" altLang="en-US" sz="1100" dirty="0" smtClean="0"/>
              <a:t>道路交通事故肇事件數－按時間別</a:t>
            </a:r>
            <a:r>
              <a:rPr lang="en-US" altLang="zh-TW" sz="1100" dirty="0" smtClean="0"/>
              <a:t>)</a:t>
            </a:r>
            <a:endParaRPr lang="zh-TW" altLang="en-US" sz="11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ym typeface="+mn-ea"/>
              </a:rPr>
              <a:t>文獻探討法結果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花蓮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dirty="0" smtClean="0">
                <a:sym typeface="+mn-ea"/>
              </a:rPr>
              <a:t>肇事場所</a:t>
            </a:r>
          </a:p>
        </p:txBody>
      </p:sp>
      <p:sp>
        <p:nvSpPr>
          <p:cNvPr id="15" name="Content Placeholder 1"/>
          <p:cNvSpPr txBox="1"/>
          <p:nvPr/>
        </p:nvSpPr>
        <p:spPr>
          <a:xfrm>
            <a:off x="2133600" y="31577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內容版面配置區 38"/>
          <p:cNvSpPr>
            <a:spLocks noGrp="1"/>
          </p:cNvSpPr>
          <p:nvPr>
            <p:ph idx="1"/>
          </p:nvPr>
        </p:nvSpPr>
        <p:spPr>
          <a:xfrm>
            <a:off x="3419872" y="5877272"/>
            <a:ext cx="5724128" cy="98072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109855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由上圖我們可知交叉路是最常發生交通事故的地點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0" name="圖表 39"/>
          <p:cNvGraphicFramePr/>
          <p:nvPr/>
        </p:nvGraphicFramePr>
        <p:xfrm>
          <a:off x="-396552" y="620688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圓角矩形 1"/>
          <p:cNvSpPr/>
          <p:nvPr/>
        </p:nvSpPr>
        <p:spPr>
          <a:xfrm>
            <a:off x="5325745" y="5401945"/>
            <a:ext cx="501650" cy="2336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05686" y="5639076"/>
            <a:ext cx="298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(</a:t>
            </a:r>
            <a:r>
              <a:rPr lang="zh-TW" altLang="en-US" sz="1200" dirty="0"/>
              <a:t>參考資料全台交通事故統計年報</a:t>
            </a:r>
            <a:r>
              <a:rPr lang="en-US" altLang="zh-TW" sz="1200" dirty="0"/>
              <a:t>/</a:t>
            </a:r>
            <a:r>
              <a:rPr lang="zh-TW" altLang="en-US" sz="1200" dirty="0"/>
              <a:t>道路交通事故肇事件數－按道路別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495" y="1710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ym typeface="+mn-ea"/>
              </a:rPr>
              <a:t/>
            </a:r>
            <a:br>
              <a:rPr lang="zh-TW" altLang="en-US" dirty="0" smtClean="0">
                <a:sym typeface="+mn-ea"/>
              </a:rPr>
            </a:br>
            <a:r>
              <a:rPr lang="zh-TW" altLang="en-US" sz="4400" dirty="0" smtClean="0">
                <a:sym typeface="+mn-ea"/>
              </a:rPr>
              <a:t>文獻探討法結果</a:t>
            </a:r>
            <a:r>
              <a:rPr lang="en-US" altLang="zh-TW" sz="4400" dirty="0" smtClean="0">
                <a:sym typeface="+mn-ea"/>
              </a:rPr>
              <a:t>-</a:t>
            </a:r>
            <a:r>
              <a:rPr lang="zh-TW" altLang="en-US" sz="4400" u="sng" dirty="0" smtClean="0">
                <a:solidFill>
                  <a:srgbClr val="C00000"/>
                </a:solidFill>
                <a:sym typeface="+mn-ea"/>
              </a:rPr>
              <a:t>全</a:t>
            </a:r>
            <a:r>
              <a:rPr lang="zh-TW" altLang="en-US" sz="4400" u="sng" dirty="0">
                <a:solidFill>
                  <a:srgbClr val="C00000"/>
                </a:solidFill>
                <a:sym typeface="+mn-ea"/>
              </a:rPr>
              <a:t>國</a:t>
            </a:r>
            <a:r>
              <a:rPr lang="en-US" altLang="zh-TW" sz="4400" dirty="0" smtClean="0">
                <a:sym typeface="+mn-ea"/>
              </a:rPr>
              <a:t>-</a:t>
            </a:r>
            <a:r>
              <a:rPr lang="zh-TW" altLang="en-US" sz="4400" dirty="0" smtClean="0">
                <a:sym typeface="+mn-ea"/>
              </a:rPr>
              <a:t>肇事場所</a:t>
            </a:r>
            <a:r>
              <a:rPr lang="zh-TW" altLang="en-US" dirty="0" smtClean="0">
                <a:sym typeface="+mn-ea"/>
              </a:rPr>
              <a:t/>
            </a:r>
            <a:br>
              <a:rPr lang="zh-TW" altLang="en-US" dirty="0" smtClean="0">
                <a:sym typeface="+mn-ea"/>
              </a:rPr>
            </a:br>
            <a:endParaRPr lang="en-US" dirty="0"/>
          </a:p>
        </p:txBody>
      </p:sp>
      <p:pic>
        <p:nvPicPr>
          <p:cNvPr id="4" name="Content Placeholder 3" descr="未命名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62" t="15258" r="28732" b="20836"/>
          <a:stretch>
            <a:fillRect/>
          </a:stretch>
        </p:blipFill>
        <p:spPr>
          <a:xfrm>
            <a:off x="385445" y="1045378"/>
            <a:ext cx="6706835" cy="4590248"/>
          </a:xfrm>
          <a:prstGeom prst="rect">
            <a:avLst/>
          </a:prstGeom>
          <a:noFill/>
        </p:spPr>
      </p:pic>
      <p:sp>
        <p:nvSpPr>
          <p:cNvPr id="39" name="內容版面配置區 38"/>
          <p:cNvSpPr>
            <a:spLocks noGrp="1"/>
          </p:cNvSpPr>
          <p:nvPr/>
        </p:nvSpPr>
        <p:spPr>
          <a:xfrm>
            <a:off x="3563888" y="5877272"/>
            <a:ext cx="5580112" cy="980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由上圖我們可知交叉路是最常發生交通事故的地點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下箭號 1"/>
          <p:cNvSpPr/>
          <p:nvPr/>
        </p:nvSpPr>
        <p:spPr>
          <a:xfrm rot="2238942">
            <a:off x="4320540" y="2807335"/>
            <a:ext cx="397510" cy="821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1"/>
          <p:cNvSpPr/>
          <p:nvPr/>
        </p:nvSpPr>
        <p:spPr>
          <a:xfrm rot="2238942">
            <a:off x="5251450" y="2807335"/>
            <a:ext cx="397510" cy="821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1"/>
          <p:cNvSpPr/>
          <p:nvPr/>
        </p:nvSpPr>
        <p:spPr>
          <a:xfrm rot="2238942">
            <a:off x="3506470" y="2807335"/>
            <a:ext cx="397510" cy="821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1"/>
          <p:cNvSpPr/>
          <p:nvPr/>
        </p:nvSpPr>
        <p:spPr>
          <a:xfrm rot="2238942">
            <a:off x="2550795" y="2929255"/>
            <a:ext cx="397510" cy="821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1"/>
          <p:cNvSpPr/>
          <p:nvPr/>
        </p:nvSpPr>
        <p:spPr>
          <a:xfrm rot="2238942">
            <a:off x="1736725" y="3115945"/>
            <a:ext cx="397510" cy="821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86671" y="55673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(</a:t>
            </a:r>
            <a:r>
              <a:rPr lang="zh-TW" altLang="en-US" sz="1200" dirty="0"/>
              <a:t>參考資料全台交通事故統計年報</a:t>
            </a:r>
            <a:r>
              <a:rPr lang="en-US" altLang="zh-TW" sz="1200" dirty="0"/>
              <a:t>/</a:t>
            </a:r>
            <a:r>
              <a:rPr lang="zh-TW" altLang="en-US" sz="1200" dirty="0"/>
              <a:t>道路交通事故肇事件數－</a:t>
            </a:r>
            <a:r>
              <a:rPr lang="zh-TW" altLang="en-US" sz="1200" dirty="0" smtClean="0"/>
              <a:t>按道路別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擷取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99291"/>
            <a:ext cx="6696744" cy="41635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7455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ym typeface="+mn-ea"/>
              </a:rPr>
              <a:t>文獻</a:t>
            </a:r>
            <a:r>
              <a:rPr lang="zh-TW" altLang="en-US" sz="4000" dirty="0" smtClean="0">
                <a:sym typeface="+mn-ea"/>
              </a:rPr>
              <a:t>探討法結果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花蓮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dirty="0" smtClean="0">
                <a:sym typeface="+mn-ea"/>
              </a:rPr>
              <a:t>原因</a:t>
            </a:r>
            <a:endParaRPr lang="zh-TW" altLang="en-US" sz="4000" dirty="0" smtClean="0">
              <a:sym typeface="+mn-ea"/>
            </a:endParaRPr>
          </a:p>
        </p:txBody>
      </p:sp>
      <p:sp>
        <p:nvSpPr>
          <p:cNvPr id="5" name="文字方塊 1"/>
          <p:cNvSpPr txBox="1"/>
          <p:nvPr/>
        </p:nvSpPr>
        <p:spPr>
          <a:xfrm>
            <a:off x="1014344" y="1772816"/>
            <a:ext cx="8129656" cy="9300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/>
              <a:t>                  花蓮交通事故發生五大原因</a:t>
            </a:r>
            <a:endParaRPr lang="zh-TW" altLang="en-US" sz="2400" dirty="0"/>
          </a:p>
        </p:txBody>
      </p:sp>
      <p:sp>
        <p:nvSpPr>
          <p:cNvPr id="6" name="內容版面配置區 38"/>
          <p:cNvSpPr txBox="1"/>
          <p:nvPr/>
        </p:nvSpPr>
        <p:spPr>
          <a:xfrm>
            <a:off x="6084168" y="5229200"/>
            <a:ext cx="3059832" cy="16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花蓮發生交通事故</a:t>
            </a:r>
            <a:endParaRPr lang="en-US" altLang="zh-TW" sz="27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主要原因是未依規</a:t>
            </a:r>
            <a:endParaRPr lang="en-US" altLang="zh-TW" sz="27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定讓車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" name="向下箭號 1"/>
          <p:cNvSpPr/>
          <p:nvPr/>
        </p:nvSpPr>
        <p:spPr>
          <a:xfrm rot="18504606">
            <a:off x="699491" y="1441527"/>
            <a:ext cx="100811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91680" y="5739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/>
              <a:t>參考資料</a:t>
            </a:r>
            <a:r>
              <a:rPr lang="zh-TW" altLang="en-US" sz="1400" dirty="0" smtClean="0"/>
              <a:t>全花蓮交通</a:t>
            </a:r>
            <a:r>
              <a:rPr lang="zh-TW" altLang="en-US" sz="1400" dirty="0"/>
              <a:t>事故統計年報</a:t>
            </a:r>
            <a:r>
              <a:rPr lang="en-US" altLang="zh-TW" sz="1400" dirty="0"/>
              <a:t>/</a:t>
            </a:r>
            <a:r>
              <a:rPr lang="zh-TW" altLang="en-US" sz="1400" dirty="0"/>
              <a:t>道路交通事故肇事件數－</a:t>
            </a:r>
            <a:r>
              <a:rPr lang="zh-TW" altLang="en-US" sz="1400" dirty="0" smtClean="0"/>
              <a:t>按原因別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680" y="25685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ym typeface="+mn-ea"/>
              </a:rPr>
              <a:t>文獻探</a:t>
            </a:r>
            <a:r>
              <a:rPr lang="zh-TW" altLang="en-US" dirty="0"/>
              <a:t>討</a:t>
            </a:r>
            <a:r>
              <a:rPr lang="zh-TW" altLang="en-US" dirty="0" smtClean="0">
                <a:sym typeface="+mn-ea"/>
              </a:rPr>
              <a:t>法結果</a:t>
            </a:r>
            <a:r>
              <a:rPr lang="en-US" altLang="zh-TW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全國</a:t>
            </a:r>
            <a:r>
              <a:rPr lang="en-US" altLang="zh-TW" dirty="0" smtClean="0">
                <a:sym typeface="+mn-ea"/>
              </a:rPr>
              <a:t>-</a:t>
            </a:r>
            <a:r>
              <a:rPr lang="zh-TW" altLang="en-US" dirty="0" smtClean="0">
                <a:sym typeface="+mn-ea"/>
              </a:rPr>
              <a:t>原因</a:t>
            </a:r>
            <a:endParaRPr lang="en-US" dirty="0"/>
          </a:p>
        </p:txBody>
      </p:sp>
      <p:pic>
        <p:nvPicPr>
          <p:cNvPr id="6" name="Content Placeholder 5" descr="chart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36" r="9713"/>
          <a:stretch>
            <a:fillRect/>
          </a:stretch>
        </p:blipFill>
        <p:spPr>
          <a:xfrm>
            <a:off x="2195736" y="2165970"/>
            <a:ext cx="5165090" cy="3462020"/>
          </a:xfrm>
          <a:prstGeom prst="rect">
            <a:avLst/>
          </a:prstGeom>
        </p:spPr>
      </p:pic>
      <p:graphicFrame>
        <p:nvGraphicFramePr>
          <p:cNvPr id="7" name="Table 6"/>
          <p:cNvGraphicFramePr/>
          <p:nvPr/>
        </p:nvGraphicFramePr>
        <p:xfrm>
          <a:off x="2293620" y="1598295"/>
          <a:ext cx="640016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3200" b="0">
                          <a:solidFill>
                            <a:schemeClr val="tx2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新細明體" panose="02020500000000000000" charset="-120"/>
                          <a:ea typeface="新細明體" panose="02020500000000000000" charset="-120"/>
                          <a:cs typeface="+mj-cs"/>
                        </a:rPr>
                        <a:t> 106</a:t>
                      </a:r>
                      <a:r>
                        <a:rPr lang="zh-TW" altLang="en-US" sz="3200" b="0">
                          <a:solidFill>
                            <a:schemeClr val="tx2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新細明體" panose="02020500000000000000" charset="-120"/>
                          <a:ea typeface="新細明體" panose="02020500000000000000" charset="-120"/>
                          <a:cs typeface="+mj-cs"/>
                        </a:rPr>
                        <a:t>年全國交通事故發生原因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內容版面配置區 38"/>
          <p:cNvSpPr txBox="1"/>
          <p:nvPr/>
        </p:nvSpPr>
        <p:spPr>
          <a:xfrm>
            <a:off x="5101590" y="5639435"/>
            <a:ext cx="4042410" cy="121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0000" lnSpcReduction="10000"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全國發生交通事故主要原因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是為汽(機、慢)車駕駛人過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失</a:t>
            </a:r>
          </a:p>
        </p:txBody>
      </p:sp>
      <p:sp>
        <p:nvSpPr>
          <p:cNvPr id="9" name="向下箭號 1"/>
          <p:cNvSpPr/>
          <p:nvPr/>
        </p:nvSpPr>
        <p:spPr>
          <a:xfrm rot="4740000">
            <a:off x="4239260" y="1811655"/>
            <a:ext cx="473075" cy="9290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07082" y="55154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參考資料全台交通事故統計年報</a:t>
            </a:r>
            <a:r>
              <a:rPr lang="en-US" altLang="zh-TW" dirty="0"/>
              <a:t>/</a:t>
            </a:r>
            <a:r>
              <a:rPr lang="zh-TW" altLang="en-US" dirty="0"/>
              <a:t>道路交通事故肇事件數－</a:t>
            </a:r>
            <a:r>
              <a:rPr lang="zh-TW" altLang="en-US" dirty="0" smtClean="0"/>
              <a:t>按原因別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855" indent="0">
              <a:buNone/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sz="3000" dirty="0" smtClean="0"/>
              <a:t>使用</a:t>
            </a:r>
            <a:r>
              <a:rPr lang="en-US" altLang="zh-TW" sz="3000" dirty="0" smtClean="0"/>
              <a:t>google</a:t>
            </a:r>
            <a:r>
              <a:rPr lang="zh-TW" altLang="en-US" sz="3000" dirty="0" smtClean="0"/>
              <a:t>表單發出</a:t>
            </a:r>
            <a:r>
              <a:rPr lang="en-US" altLang="zh-TW" sz="3000" b="1" dirty="0" smtClean="0"/>
              <a:t>347</a:t>
            </a:r>
            <a:r>
              <a:rPr lang="zh-TW" altLang="en-US" sz="3000" dirty="0" smtClean="0"/>
              <a:t>份問卷</a:t>
            </a:r>
            <a:endParaRPr lang="en-US" altLang="zh-TW" sz="3000" dirty="0" smtClean="0"/>
          </a:p>
          <a:p>
            <a:pPr>
              <a:lnSpc>
                <a:spcPct val="150000"/>
              </a:lnSpc>
            </a:pPr>
            <a:r>
              <a:rPr lang="zh-TW" altLang="en-US" sz="3000" dirty="0" smtClean="0"/>
              <a:t>有效問卷</a:t>
            </a:r>
            <a:r>
              <a:rPr lang="en-US" altLang="zh-TW" sz="3000" dirty="0" smtClean="0"/>
              <a:t>:</a:t>
            </a:r>
            <a:r>
              <a:rPr lang="en-US" altLang="zh-TW" sz="3000" b="1" dirty="0" smtClean="0"/>
              <a:t>340</a:t>
            </a:r>
            <a:r>
              <a:rPr lang="zh-TW" altLang="en-US" sz="3000" dirty="0" smtClean="0"/>
              <a:t>份</a:t>
            </a:r>
            <a:endParaRPr lang="en-US" altLang="zh-TW" sz="3000" dirty="0" smtClean="0"/>
          </a:p>
          <a:p>
            <a:pPr>
              <a:lnSpc>
                <a:spcPct val="150000"/>
              </a:lnSpc>
            </a:pPr>
            <a:r>
              <a:rPr lang="zh-TW" altLang="en-US" sz="3000" dirty="0" smtClean="0"/>
              <a:t>無效問卷</a:t>
            </a:r>
            <a:r>
              <a:rPr lang="en-US" altLang="zh-TW" sz="3000" dirty="0" smtClean="0"/>
              <a:t>:</a:t>
            </a:r>
            <a:r>
              <a:rPr lang="en-US" altLang="zh-TW" sz="3000" b="1" dirty="0" smtClean="0"/>
              <a:t>7</a:t>
            </a:r>
            <a:r>
              <a:rPr lang="zh-TW" altLang="en-US" sz="3000" dirty="0" smtClean="0"/>
              <a:t>份</a:t>
            </a:r>
            <a:endParaRPr lang="en-US" altLang="zh-TW" sz="30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問卷調查</a:t>
            </a:r>
            <a:r>
              <a:rPr lang="zh-TW" altLang="en-US" dirty="0" smtClean="0">
                <a:solidFill>
                  <a:schemeClr val="tx1"/>
                </a:solidFill>
              </a:rPr>
              <a:t>結果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擷取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955"/>
            <a:ext cx="4038600" cy="2336800"/>
          </a:xfrm>
        </p:spPr>
      </p:pic>
      <p:sp>
        <p:nvSpPr>
          <p:cNvPr id="8" name="圓角矩形 7"/>
          <p:cNvSpPr/>
          <p:nvPr/>
        </p:nvSpPr>
        <p:spPr>
          <a:xfrm>
            <a:off x="3363592" y="2890659"/>
            <a:ext cx="172819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大多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為女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Content Placeholder 6" descr="擷取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27688" y="1295082"/>
            <a:ext cx="4744720" cy="258254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問卷調查結果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基本資料</a:t>
            </a:r>
          </a:p>
        </p:txBody>
      </p:sp>
      <p:pic>
        <p:nvPicPr>
          <p:cNvPr id="11" name="Picture 10" descr="擷取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25" y="4097020"/>
            <a:ext cx="5020310" cy="260413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5271135" y="5327611"/>
            <a:ext cx="2088232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填寫者兩種駕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照都有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者佔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431381" y="3877627"/>
            <a:ext cx="3255419" cy="1290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填寫者大多為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41-50</a:t>
            </a: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歲，其次為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31-40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4941"/>
            <a:ext cx="7813559" cy="382622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問卷調查結果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探討問題</a:t>
            </a:r>
          </a:p>
        </p:txBody>
      </p:sp>
      <p:sp>
        <p:nvSpPr>
          <p:cNvPr id="14" name="內容版面配置區 4"/>
          <p:cNvSpPr txBox="1"/>
          <p:nvPr/>
        </p:nvSpPr>
        <p:spPr>
          <a:xfrm>
            <a:off x="4549308" y="4005064"/>
            <a:ext cx="4436685" cy="2736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填寫人有將近一半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(49.9%)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認為是因為駕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駛人使用機踏車不當所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以最容易發生的車種是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機踏車</a:t>
            </a:r>
          </a:p>
        </p:txBody>
      </p:sp>
      <p:sp>
        <p:nvSpPr>
          <p:cNvPr id="2" name="橢圓 1"/>
          <p:cNvSpPr/>
          <p:nvPr/>
        </p:nvSpPr>
        <p:spPr>
          <a:xfrm>
            <a:off x="2267744" y="2780928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形圖說文字 10"/>
          <p:cNvSpPr/>
          <p:nvPr/>
        </p:nvSpPr>
        <p:spPr>
          <a:xfrm>
            <a:off x="4067944" y="2348880"/>
            <a:ext cx="1656184" cy="432048"/>
          </a:xfrm>
          <a:prstGeom prst="wedgeEllipseCallout">
            <a:avLst>
              <a:gd name="adj1" fmla="val -27418"/>
              <a:gd name="adj2" fmla="val 2374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其</a:t>
            </a:r>
            <a:r>
              <a:rPr lang="zh-TW" altLang="en-US" sz="2000" dirty="0">
                <a:solidFill>
                  <a:schemeClr val="tx1"/>
                </a:solidFill>
              </a:rPr>
              <a:t>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研究動機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3607"/>
            <a:ext cx="4400872" cy="2895310"/>
          </a:xfrm>
          <a:prstGeom prst="rect">
            <a:avLst/>
          </a:prstGeom>
        </p:spPr>
      </p:pic>
      <p:pic>
        <p:nvPicPr>
          <p:cNvPr id="5" name="內容版面配置區 4" descr="下載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6151" y="1533453"/>
            <a:ext cx="4421514" cy="3311868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8910"/>
            <a:ext cx="3529693" cy="37401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0" y="2439890"/>
            <a:ext cx="3460468" cy="259201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31" y="2755262"/>
            <a:ext cx="3895981" cy="29182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20" y="3032355"/>
            <a:ext cx="4150340" cy="27668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問卷調查結果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sym typeface="+mn-ea"/>
              </a:rPr>
              <a:t>探討問題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4" name="Content Placeholder 3" descr="擷取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872855" cy="4591050"/>
          </a:xfrm>
          <a:prstGeom prst="rect">
            <a:avLst/>
          </a:prstGeom>
        </p:spPr>
      </p:pic>
      <p:sp>
        <p:nvSpPr>
          <p:cNvPr id="14" name="內容版面配置區 4"/>
          <p:cNvSpPr txBox="1"/>
          <p:nvPr/>
        </p:nvSpPr>
        <p:spPr>
          <a:xfrm>
            <a:off x="4860032" y="4631596"/>
            <a:ext cx="3975735" cy="202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2500"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填寫者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百分比相近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認為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影響交通事故發生的時間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原因上列四個選項都很有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可能</a:t>
            </a:r>
          </a:p>
        </p:txBody>
      </p:sp>
      <p:sp>
        <p:nvSpPr>
          <p:cNvPr id="5" name="橢圓 4"/>
          <p:cNvSpPr/>
          <p:nvPr/>
        </p:nvSpPr>
        <p:spPr>
          <a:xfrm>
            <a:off x="2267744" y="3429000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形圖說文字 5"/>
          <p:cNvSpPr/>
          <p:nvPr/>
        </p:nvSpPr>
        <p:spPr>
          <a:xfrm>
            <a:off x="4572000" y="3098664"/>
            <a:ext cx="1656184" cy="432048"/>
          </a:xfrm>
          <a:prstGeom prst="wedgeEllipseCallout">
            <a:avLst>
              <a:gd name="adj1" fmla="val -44853"/>
              <a:gd name="adj2" fmla="val 1594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其</a:t>
            </a:r>
            <a:r>
              <a:rPr lang="zh-TW" altLang="en-US" sz="2000" dirty="0">
                <a:solidFill>
                  <a:schemeClr val="tx1"/>
                </a:solidFill>
              </a:rPr>
              <a:t>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748" y="17651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ym typeface="+mn-ea"/>
              </a:rPr>
              <a:t/>
            </a:r>
            <a:br>
              <a:rPr lang="zh-TW" altLang="en-US" dirty="0" smtClean="0">
                <a:sym typeface="+mn-ea"/>
              </a:rPr>
            </a:br>
            <a:r>
              <a:rPr lang="zh-TW" altLang="en-US" dirty="0" smtClean="0">
                <a:solidFill>
                  <a:schemeClr val="tx1"/>
                </a:solidFill>
                <a:sym typeface="+mn-ea"/>
              </a:rPr>
              <a:t>問卷調查結果</a:t>
            </a:r>
            <a:r>
              <a:rPr lang="en-US" altLang="zh-TW" dirty="0" smtClean="0">
                <a:solidFill>
                  <a:schemeClr val="tx1"/>
                </a:solidFill>
                <a:sym typeface="+mn-ea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sym typeface="+mn-ea"/>
              </a:rPr>
              <a:t>探討問題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擷取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3006"/>
            <a:ext cx="9156054" cy="5316314"/>
          </a:xfrm>
          <a:prstGeom prst="rect">
            <a:avLst/>
          </a:prstGeom>
        </p:spPr>
      </p:pic>
      <p:sp>
        <p:nvSpPr>
          <p:cNvPr id="17" name="內容版面配置區 4"/>
          <p:cNvSpPr txBox="1"/>
          <p:nvPr/>
        </p:nvSpPr>
        <p:spPr>
          <a:xfrm>
            <a:off x="4246245" y="4370070"/>
            <a:ext cx="4554855" cy="220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多數填寫者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(36.6%)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認為交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通事故最常發生在交叉路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段的原因是因駕駛人未依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二段式左轉法轉彎</a:t>
            </a:r>
          </a:p>
        </p:txBody>
      </p:sp>
      <p:sp>
        <p:nvSpPr>
          <p:cNvPr id="5" name="橢圓 4"/>
          <p:cNvSpPr/>
          <p:nvPr/>
        </p:nvSpPr>
        <p:spPr>
          <a:xfrm>
            <a:off x="2123728" y="3140968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形圖說文字 5"/>
          <p:cNvSpPr/>
          <p:nvPr/>
        </p:nvSpPr>
        <p:spPr>
          <a:xfrm>
            <a:off x="4570548" y="2852936"/>
            <a:ext cx="1441612" cy="413810"/>
          </a:xfrm>
          <a:prstGeom prst="wedgeEllipseCallout">
            <a:avLst>
              <a:gd name="adj1" fmla="val -64964"/>
              <a:gd name="adj2" fmla="val 912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其</a:t>
            </a:r>
            <a:r>
              <a:rPr lang="zh-TW" altLang="en-US" sz="2000" dirty="0">
                <a:solidFill>
                  <a:schemeClr val="tx1"/>
                </a:solidFill>
              </a:rPr>
              <a:t>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sym typeface="+mn-ea"/>
              </a:rPr>
              <a:t>問卷調查結果</a:t>
            </a:r>
            <a:r>
              <a:rPr lang="en-US" altLang="zh-TW" sz="4000" dirty="0" smtClean="0">
                <a:solidFill>
                  <a:schemeClr val="bg1"/>
                </a:solidFill>
                <a:sym typeface="+mn-ea"/>
              </a:rPr>
              <a:t>-</a:t>
            </a:r>
            <a:r>
              <a:rPr lang="zh-TW" altLang="en-US" sz="4000" dirty="0" smtClean="0">
                <a:solidFill>
                  <a:schemeClr val="bg1"/>
                </a:solidFill>
                <a:sym typeface="+mn-ea"/>
              </a:rPr>
              <a:t>探討問題</a:t>
            </a:r>
          </a:p>
        </p:txBody>
      </p:sp>
      <p:pic>
        <p:nvPicPr>
          <p:cNvPr id="5" name="Content Placeholder 4" descr="tempsni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27110"/>
            <a:ext cx="8341171" cy="4165615"/>
          </a:xfrm>
          <a:prstGeom prst="rect">
            <a:avLst/>
          </a:prstGeom>
        </p:spPr>
      </p:pic>
      <p:sp>
        <p:nvSpPr>
          <p:cNvPr id="17" name="內容版面配置區 4"/>
          <p:cNvSpPr txBox="1"/>
          <p:nvPr/>
        </p:nvSpPr>
        <p:spPr>
          <a:xfrm>
            <a:off x="4143392" y="5292725"/>
            <a:ext cx="4677079" cy="13766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85000" lnSpcReduction="10000"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填寫者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(44.7%)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認為使交通事故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從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104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年上升的原因是因為道路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使用狀況改變。</a:t>
            </a:r>
          </a:p>
        </p:txBody>
      </p:sp>
      <p:sp>
        <p:nvSpPr>
          <p:cNvPr id="6" name="橢圓 5"/>
          <p:cNvSpPr/>
          <p:nvPr/>
        </p:nvSpPr>
        <p:spPr>
          <a:xfrm>
            <a:off x="2339752" y="4005064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形圖說文字 6"/>
          <p:cNvSpPr/>
          <p:nvPr/>
        </p:nvSpPr>
        <p:spPr>
          <a:xfrm>
            <a:off x="4572000" y="2495327"/>
            <a:ext cx="1656184" cy="432048"/>
          </a:xfrm>
          <a:prstGeom prst="wedgeEllipseCallout">
            <a:avLst>
              <a:gd name="adj1" fmla="val -33229"/>
              <a:gd name="adj2" fmla="val 24117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</a:rPr>
              <a:t>其</a:t>
            </a:r>
            <a:r>
              <a:rPr lang="zh-TW" altLang="en-US" sz="2000" dirty="0">
                <a:solidFill>
                  <a:schemeClr val="bg1"/>
                </a:solidFill>
              </a:rPr>
              <a:t>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" y="1214422"/>
            <a:ext cx="9006261" cy="41401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sym typeface="+mn-ea"/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  <a:sym typeface="+mn-ea"/>
              </a:rPr>
            </a:br>
            <a:r>
              <a:rPr lang="zh-TW" altLang="en-US" sz="4400" dirty="0" smtClean="0">
                <a:solidFill>
                  <a:schemeClr val="tx1"/>
                </a:solidFill>
                <a:sym typeface="+mn-ea"/>
              </a:rPr>
              <a:t> 問卷調查結果</a:t>
            </a:r>
            <a:r>
              <a:rPr lang="en-US" altLang="zh-TW" sz="4400" dirty="0" smtClean="0">
                <a:solidFill>
                  <a:schemeClr val="tx1"/>
                </a:solidFill>
                <a:sym typeface="+mn-ea"/>
              </a:rPr>
              <a:t>-</a:t>
            </a:r>
            <a:r>
              <a:rPr lang="zh-TW" altLang="en-US" sz="4400" dirty="0" smtClean="0">
                <a:solidFill>
                  <a:schemeClr val="tx1"/>
                </a:solidFill>
                <a:sym typeface="+mn-ea"/>
              </a:rPr>
              <a:t>探討問題</a:t>
            </a:r>
            <a:br>
              <a:rPr lang="zh-TW" altLang="en-US" sz="4400" dirty="0" smtClean="0">
                <a:solidFill>
                  <a:schemeClr val="tx1"/>
                </a:solidFill>
                <a:sym typeface="+mn-ea"/>
              </a:rPr>
            </a:br>
            <a:endParaRPr lang="zh-TW" altLang="en-US" sz="4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內容版面配置區 4"/>
          <p:cNvSpPr txBox="1"/>
          <p:nvPr/>
        </p:nvSpPr>
        <p:spPr>
          <a:xfrm>
            <a:off x="4236240" y="5391149"/>
            <a:ext cx="4570730" cy="1235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77500" lnSpcReduction="20000"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填寫者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(48.1%)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認為花蓮駕駛人最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常造成交通事故的原因是因駕駛人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操作技術不當。</a:t>
            </a:r>
          </a:p>
        </p:txBody>
      </p:sp>
      <p:sp>
        <p:nvSpPr>
          <p:cNvPr id="5" name="橢圓 4"/>
          <p:cNvSpPr/>
          <p:nvPr/>
        </p:nvSpPr>
        <p:spPr>
          <a:xfrm>
            <a:off x="2699792" y="2998092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形圖說文字 7"/>
          <p:cNvSpPr/>
          <p:nvPr/>
        </p:nvSpPr>
        <p:spPr>
          <a:xfrm>
            <a:off x="4355976" y="3212976"/>
            <a:ext cx="1512168" cy="462211"/>
          </a:xfrm>
          <a:prstGeom prst="wedgeEllipseCallout">
            <a:avLst>
              <a:gd name="adj1" fmla="val -52879"/>
              <a:gd name="adj2" fmla="val 916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其</a:t>
            </a:r>
            <a:r>
              <a:rPr lang="zh-TW" altLang="en-US" sz="2000" dirty="0">
                <a:solidFill>
                  <a:schemeClr val="tx1"/>
                </a:solidFill>
              </a:rPr>
              <a:t>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結</a:t>
            </a:r>
            <a:r>
              <a:rPr lang="zh-TW" altLang="en-US" sz="6000" dirty="0"/>
              <a:t>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855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</a:rPr>
              <a:t>一、花蓮地區發生交通事故的車種、時間和路段類 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marL="109855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</a:rPr>
              <a:t>       別。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endParaRPr lang="en-US" altLang="zh-TW" dirty="0">
              <a:latin typeface="微軟正黑體" panose="020B0604030504040204" charset="-120"/>
              <a:ea typeface="微軟正黑體" panose="020B0604030504040204" charset="-120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一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花蓮交通事故發生車種大多都是機踏車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時間以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16~18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時段最容易發生車禍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三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常肇事路段則是以交叉路為首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結論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855" indent="0">
              <a:buNone/>
            </a:pPr>
            <a:r>
              <a:rPr lang="zh-TW" altLang="en-US" sz="43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二、探討花蓮地區交通事故發生的主要原因為何？</a:t>
            </a:r>
            <a:endParaRPr lang="en-US" altLang="zh-TW" sz="4300" b="1" dirty="0" smtClean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</a:endParaRPr>
          </a:p>
          <a:p>
            <a:pPr marL="109855" indent="0">
              <a:buNone/>
            </a:pPr>
            <a:endParaRPr lang="en-US" altLang="zh-TW" sz="4300" b="1" dirty="0" smtClean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</a:endParaRPr>
          </a:p>
          <a:p>
            <a:pPr marL="109855" indent="0">
              <a:buNone/>
            </a:pPr>
            <a:endParaRPr lang="en-US" altLang="zh-TW" sz="4300" dirty="0" smtClean="0"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</a:endParaRPr>
          </a:p>
          <a:p>
            <a:pPr marL="109855" indent="0" algn="just">
              <a:lnSpc>
                <a:spcPct val="120000"/>
              </a:lnSpc>
              <a:buNone/>
            </a:pP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一</a:t>
            </a:r>
            <a:r>
              <a:rPr lang="en-US" altLang="zh-TW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花蓮交通事故是以汽</a:t>
            </a:r>
            <a:r>
              <a:rPr lang="en-US" altLang="zh-TW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機、慢</a:t>
            </a:r>
            <a:r>
              <a:rPr lang="en-US" altLang="zh-TW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車駕駛人的過             </a:t>
            </a:r>
            <a:endParaRPr lang="en-US" altLang="zh-TW" sz="4300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 algn="just">
              <a:lnSpc>
                <a:spcPct val="170000"/>
              </a:lnSpc>
              <a:buNone/>
            </a:pP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  失為主。</a:t>
            </a:r>
            <a:endParaRPr lang="en-US" altLang="zh-TW" sz="4300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70000"/>
              </a:lnSpc>
              <a:buNone/>
            </a:pP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二</a:t>
            </a:r>
            <a:r>
              <a:rPr lang="en-US" altLang="zh-TW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填寫者認為駕駛人最常造成交通事故的原因</a:t>
            </a:r>
          </a:p>
          <a:p>
            <a:pPr marL="109855" indent="0">
              <a:lnSpc>
                <a:spcPct val="120000"/>
              </a:lnSpc>
              <a:buNone/>
            </a:pPr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  是因駕駛人操作技術不當。</a:t>
            </a:r>
            <a:endParaRPr lang="en-US" altLang="zh-TW" sz="43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70000"/>
              </a:lnSpc>
              <a:buNone/>
            </a:pPr>
            <a:endParaRPr lang="en-US" altLang="zh-TW" sz="43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70000"/>
              </a:lnSpc>
              <a:buNone/>
            </a:pPr>
            <a:r>
              <a:rPr lang="zh-TW" altLang="en-US" sz="4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endParaRPr lang="en-US" altLang="zh-TW" sz="43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結論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855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</a:rPr>
              <a:t>三、花蓮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</a:rPr>
              <a:t>地區和全國交通事故的比較？</a:t>
            </a:r>
            <a:endParaRPr lang="en-US" altLang="zh-TW" b="1" dirty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marL="109855" indent="0">
              <a:buNone/>
            </a:pPr>
            <a:endParaRPr lang="en-US" altLang="zh-TW" dirty="0" smtClean="0"/>
          </a:p>
          <a:p>
            <a:pPr marL="109855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一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花蓮與全國最大不同是發生交通事故的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 數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花蓮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到了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104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年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開始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發生件數就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往上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 升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多，而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全國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則是逐漸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下降。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易肇事時間、車種經比對後發現一致。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結論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855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四、一般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民眾對花蓮交通事故發生原因的看法。</a:t>
            </a:r>
            <a:endParaRPr lang="en-US" altLang="zh-TW" b="1" dirty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</a:endParaRPr>
          </a:p>
          <a:p>
            <a:pPr marL="109855" indent="0">
              <a:buNone/>
            </a:pPr>
            <a:endParaRPr lang="en-US" altLang="zh-TW" b="1" dirty="0" smtClean="0"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</a:endParaRPr>
          </a:p>
          <a:p>
            <a:pPr marL="109855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一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大多數民眾對花蓮交通事故發生原因的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看法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 是因道路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使用狀況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改變。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其次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為機踏車使用者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增多。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109855" indent="0">
              <a:lnSpc>
                <a:spcPct val="150000"/>
              </a:lnSpc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結論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未命名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075" y="1402495"/>
            <a:ext cx="8524205" cy="416964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感謝聆聽</a:t>
            </a:r>
            <a:endParaRPr lang="zh-TW" alt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1014412" y="771000"/>
            <a:ext cx="71151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9855" indent="0" algn="l">
              <a:lnSpc>
                <a:spcPct val="150000"/>
              </a:lnSpc>
              <a:buNone/>
            </a:pPr>
            <a:r>
              <a:rPr lang="en-US" sz="7200" dirty="0">
                <a:latin typeface="Colonna MT" panose="04020805060202030203" charset="0"/>
                <a:cs typeface="Colonna MT" panose="04020805060202030203" charset="0"/>
              </a:rPr>
              <a:t>    Thank You!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研究花蓮地區發生交通事故的車種、時間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855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和路段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類別。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探討花蓮地區交通事故發生的主要原因為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855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何？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花蓮地區和全國交通事故的比較。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一般民眾對花蓮交通事故發生原因的看法。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研究目的</a:t>
            </a: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向下箭號 13"/>
          <p:cNvSpPr/>
          <p:nvPr/>
        </p:nvSpPr>
        <p:spPr>
          <a:xfrm rot="2611267">
            <a:off x="6327497" y="4305488"/>
            <a:ext cx="720080" cy="7435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" name="向右箭號圖說文字 1"/>
          <p:cNvSpPr/>
          <p:nvPr/>
        </p:nvSpPr>
        <p:spPr>
          <a:xfrm>
            <a:off x="1463666" y="2012756"/>
            <a:ext cx="2155470" cy="1080120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確認研究主</a:t>
            </a:r>
            <a:r>
              <a:rPr lang="zh-TW" altLang="en-US" dirty="0">
                <a:solidFill>
                  <a:schemeClr val="bg1"/>
                </a:solidFill>
              </a:rPr>
              <a:t>題</a:t>
            </a:r>
          </a:p>
        </p:txBody>
      </p:sp>
      <p:sp>
        <p:nvSpPr>
          <p:cNvPr id="5" name="向右箭號圖說文字 4"/>
          <p:cNvSpPr/>
          <p:nvPr/>
        </p:nvSpPr>
        <p:spPr>
          <a:xfrm>
            <a:off x="3144341" y="2034147"/>
            <a:ext cx="2304256" cy="1080120"/>
          </a:xfrm>
          <a:prstGeom prst="rightArrowCallou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尋找相關文獻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 rot="19091333">
            <a:off x="6385009" y="2806176"/>
            <a:ext cx="588793" cy="917351"/>
          </a:xfrm>
          <a:prstGeom prst="downArrow">
            <a:avLst/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17885" y="2085922"/>
            <a:ext cx="1584176" cy="1072146"/>
          </a:xfrm>
          <a:prstGeom prst="rect">
            <a:avLst/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編輯問卷內容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研究流程</a:t>
            </a:r>
            <a:endParaRPr lang="zh-TW" altLang="en-US" dirty="0"/>
          </a:p>
        </p:txBody>
      </p:sp>
      <p:sp>
        <p:nvSpPr>
          <p:cNvPr id="7" name="向右箭號圖說文字 6"/>
          <p:cNvSpPr/>
          <p:nvPr/>
        </p:nvSpPr>
        <p:spPr>
          <a:xfrm flipH="1">
            <a:off x="4572000" y="4572005"/>
            <a:ext cx="2376264" cy="1080120"/>
          </a:xfrm>
          <a:prstGeom prst="rightArrowCallou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整理、分析與比對資料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向右箭號圖說文字 7"/>
          <p:cNvSpPr/>
          <p:nvPr/>
        </p:nvSpPr>
        <p:spPr>
          <a:xfrm flipH="1">
            <a:off x="2431004" y="4572005"/>
            <a:ext cx="2376264" cy="1080120"/>
          </a:xfrm>
          <a:prstGeom prst="rightArrowCallout">
            <a:avLst/>
          </a:prstGeom>
          <a:solidFill>
            <a:srgbClr val="00206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撰寫報告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9156" y="4623246"/>
            <a:ext cx="1607502" cy="977637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上傳檔案及校稿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62810" y="3459029"/>
            <a:ext cx="1551609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進行問卷調查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5" grpId="0" animBg="1"/>
      <p:bldP spid="12" grpId="0" animBg="1"/>
      <p:bldP spid="11" grpId="0" animBg="1"/>
      <p:bldP spid="7" grpId="0" animBg="1"/>
      <p:bldP spid="8" grpId="0" animBg="1"/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m_20181003214506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3286130" cy="438150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研究方法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文獻探討法</a:t>
            </a:r>
            <a:endParaRPr lang="zh-TW" altLang="en-US" dirty="0"/>
          </a:p>
        </p:txBody>
      </p:sp>
      <p:pic>
        <p:nvPicPr>
          <p:cNvPr id="6" name="圖片 5" descr="m_2018100321413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3303406" cy="44045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未命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58" t="14897" r="14753" b="1190"/>
          <a:stretch>
            <a:fillRect/>
          </a:stretch>
        </p:blipFill>
        <p:spPr>
          <a:xfrm>
            <a:off x="0" y="1052736"/>
            <a:ext cx="6264696" cy="566124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研究方法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問卷調查題目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06" t="17344" r="34668" b="16704"/>
          <a:stretch>
            <a:fillRect/>
          </a:stretch>
        </p:blipFill>
        <p:spPr bwMode="auto">
          <a:xfrm>
            <a:off x="1691680" y="1844824"/>
            <a:ext cx="47525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8083" t="19313" r="19165" b="6250"/>
          <a:stretch>
            <a:fillRect/>
          </a:stretch>
        </p:blipFill>
        <p:spPr bwMode="auto">
          <a:xfrm>
            <a:off x="2627784" y="1844824"/>
            <a:ext cx="542299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7516" t="16532" r="18254" b="6688"/>
          <a:stretch>
            <a:fillRect/>
          </a:stretch>
        </p:blipFill>
        <p:spPr bwMode="auto">
          <a:xfrm>
            <a:off x="3682977" y="1772816"/>
            <a:ext cx="5461023" cy="48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367" y="446087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ym typeface="+mn-ea"/>
              </a:rPr>
              <a:t>文獻探討法結果</a:t>
            </a:r>
            <a:r>
              <a:rPr lang="en-US" altLang="zh-TW" dirty="0" smtClean="0">
                <a:sym typeface="+mn-ea"/>
              </a:rPr>
              <a:t>-</a:t>
            </a:r>
            <a:r>
              <a:rPr lang="zh-TW" altLang="en-US" u="sng" dirty="0" smtClean="0">
                <a:solidFill>
                  <a:srgbClr val="C00000"/>
                </a:solidFill>
                <a:sym typeface="+mn-ea"/>
              </a:rPr>
              <a:t>花蓮</a:t>
            </a:r>
            <a:r>
              <a:rPr lang="en-US" altLang="zh-TW" dirty="0" smtClean="0">
                <a:sym typeface="+mn-ea"/>
              </a:rPr>
              <a:t>-</a:t>
            </a:r>
            <a:r>
              <a:rPr lang="zh-TW" altLang="en-US" dirty="0" smtClean="0">
                <a:sym typeface="+mn-ea"/>
              </a:rPr>
              <a:t>交通事故趨勢圖</a:t>
            </a:r>
          </a:p>
        </p:txBody>
      </p:sp>
      <p:graphicFrame>
        <p:nvGraphicFramePr>
          <p:cNvPr id="4" name="圖表 3"/>
          <p:cNvGraphicFramePr/>
          <p:nvPr/>
        </p:nvGraphicFramePr>
        <p:xfrm>
          <a:off x="279713" y="1341150"/>
          <a:ext cx="77403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372200" y="4653136"/>
            <a:ext cx="2170584" cy="12961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從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104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年後</a:t>
            </a:r>
          </a:p>
          <a:p>
            <a:pPr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有上升的趨</a:t>
            </a:r>
          </a:p>
          <a:p>
            <a:pPr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勢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 rot="21241902">
            <a:off x="3491879" y="3829145"/>
            <a:ext cx="2160240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071802" y="6273225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(</a:t>
            </a:r>
            <a:r>
              <a:rPr lang="zh-TW" altLang="en-US" sz="1400" dirty="0" smtClean="0"/>
              <a:t>參考資料警政署全台交通事故統計年報</a:t>
            </a:r>
            <a:r>
              <a:rPr lang="en-US" altLang="zh-TW" sz="1400" dirty="0" smtClean="0"/>
              <a:t>)</a:t>
            </a:r>
            <a:endParaRPr lang="zh-TW" altLang="en-US" sz="1400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160" y="285728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dirty="0" smtClean="0">
                <a:sym typeface="+mn-ea"/>
              </a:rPr>
              <a:t>文獻探討法結果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全國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dirty="0" smtClean="0">
                <a:sym typeface="+mn-ea"/>
              </a:rPr>
              <a:t>交通事故趨勢圖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12" y="4357694"/>
            <a:ext cx="2486080" cy="8572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106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年明顯交通事故</a:t>
            </a:r>
          </a:p>
          <a:p>
            <a:pPr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發生次數降低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 rot="1612943">
            <a:off x="5437920" y="3160715"/>
            <a:ext cx="235745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圖表 7"/>
          <p:cNvGraphicFramePr/>
          <p:nvPr/>
        </p:nvGraphicFramePr>
        <p:xfrm>
          <a:off x="714348" y="1785926"/>
          <a:ext cx="757242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28728" y="1357298"/>
            <a:ext cx="7215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全國近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年</a:t>
            </a:r>
            <a:r>
              <a:rPr lang="en-US" altLang="zh-TW" sz="2400" dirty="0" err="1" smtClean="0"/>
              <a:t>A1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類道路交通事故趨勢圖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研究者自繪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603931" y="6203375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 smtClean="0"/>
              <a:t>參考資料警政署全台交通事故統計年報</a:t>
            </a:r>
            <a:r>
              <a:rPr lang="en-US" altLang="zh-TW" sz="1400" dirty="0" smtClean="0"/>
              <a:t>)</a:t>
            </a:r>
            <a:endParaRPr lang="zh-TW" altLang="en-US" sz="1400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未命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55304" cy="46085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04" y="28723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ym typeface="+mn-ea"/>
              </a:rPr>
              <a:t>文獻探討法結果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u="sng" dirty="0" smtClean="0">
                <a:solidFill>
                  <a:srgbClr val="C00000"/>
                </a:solidFill>
                <a:sym typeface="+mn-ea"/>
              </a:rPr>
              <a:t>花蓮</a:t>
            </a:r>
            <a:r>
              <a:rPr lang="en-US" altLang="zh-TW" sz="4000" dirty="0" smtClean="0">
                <a:sym typeface="+mn-ea"/>
              </a:rPr>
              <a:t>-</a:t>
            </a:r>
            <a:r>
              <a:rPr lang="zh-TW" altLang="en-US" sz="4000" dirty="0" smtClean="0">
                <a:sym typeface="+mn-ea"/>
              </a:rPr>
              <a:t>車種別</a:t>
            </a:r>
          </a:p>
        </p:txBody>
      </p:sp>
      <p:sp>
        <p:nvSpPr>
          <p:cNvPr id="6" name="Content Placeholder 1"/>
          <p:cNvSpPr txBox="1"/>
          <p:nvPr/>
        </p:nvSpPr>
        <p:spPr>
          <a:xfrm>
            <a:off x="4283968" y="5877272"/>
            <a:ext cx="4402832" cy="980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機踏車為發生交通事故最多的車種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79512" y="2132856"/>
            <a:ext cx="8856984" cy="43204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500826" y="1357298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</a:t>
            </a:r>
            <a:r>
              <a:rPr lang="zh-TW" altLang="en-US" sz="1200" dirty="0" smtClean="0"/>
              <a:t>研究者自繪</a:t>
            </a:r>
            <a:r>
              <a:rPr lang="en-US" altLang="zh-TW" sz="1200" dirty="0" smtClean="0"/>
              <a:t>)</a:t>
            </a:r>
            <a:endParaRPr lang="zh-TW" alt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4348" y="569882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1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參考資料警政署道路交通事故肇事件數－按車種別</a:t>
            </a:r>
            <a:r>
              <a:rPr lang="en-US" altLang="zh-TW" sz="1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endParaRPr lang="zh-TW" altLang="en-US" sz="12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zh-TW" altLang="en-US" sz="1400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1056</Words>
  <Application>Microsoft Office PowerPoint</Application>
  <PresentationFormat>如螢幕大小 (4:3)</PresentationFormat>
  <Paragraphs>157</Paragraphs>
  <Slides>29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細明體</vt:lpstr>
      <vt:lpstr>微軟正黑體</vt:lpstr>
      <vt:lpstr>新細明體</vt:lpstr>
      <vt:lpstr>標楷體</vt:lpstr>
      <vt:lpstr>Calibri</vt:lpstr>
      <vt:lpstr>Colonna MT</vt:lpstr>
      <vt:lpstr>Lucida Sans Unicode</vt:lpstr>
      <vt:lpstr>Verdana</vt:lpstr>
      <vt:lpstr>Wingdings 2</vt:lpstr>
      <vt:lpstr>Wingdings 3</vt:lpstr>
      <vt:lpstr>匯合</vt:lpstr>
      <vt:lpstr>馬路三寶衝衝衝~         花蓮交通事故發生原因之探討</vt:lpstr>
      <vt:lpstr>研究動機</vt:lpstr>
      <vt:lpstr>研究目的</vt:lpstr>
      <vt:lpstr>研究流程</vt:lpstr>
      <vt:lpstr>研究方法—文獻探討法</vt:lpstr>
      <vt:lpstr>研究方法—問卷調查題目</vt:lpstr>
      <vt:lpstr>文獻探討法結果-花蓮-交通事故趨勢圖</vt:lpstr>
      <vt:lpstr>文獻探討法結果-全國-交通事故趨勢圖</vt:lpstr>
      <vt:lpstr>文獻探討法結果-花蓮-車種別</vt:lpstr>
      <vt:lpstr>文獻探討法結果-全國-車種別</vt:lpstr>
      <vt:lpstr>文獻探討法結果-花蓮-時間</vt:lpstr>
      <vt:lpstr>文獻探討法結果-全國-時間</vt:lpstr>
      <vt:lpstr>文獻探討法結果-花蓮-肇事場所</vt:lpstr>
      <vt:lpstr> 文獻探討法結果-全國-肇事場所 </vt:lpstr>
      <vt:lpstr>文獻探討法結果-花蓮-原因</vt:lpstr>
      <vt:lpstr>文獻探討法結果-全國-原因</vt:lpstr>
      <vt:lpstr>問卷調查結果</vt:lpstr>
      <vt:lpstr>問卷調查結果-基本資料</vt:lpstr>
      <vt:lpstr>問卷調查結果-探討問題</vt:lpstr>
      <vt:lpstr>問卷調查結果-探討問題</vt:lpstr>
      <vt:lpstr> 問卷調查結果-探討問題 </vt:lpstr>
      <vt:lpstr>問卷調查結果-探討問題</vt:lpstr>
      <vt:lpstr>  問卷調查結果-探討問題 </vt:lpstr>
      <vt:lpstr>結論</vt:lpstr>
      <vt:lpstr>結論</vt:lpstr>
      <vt:lpstr>結論</vt:lpstr>
      <vt:lpstr>結論</vt:lpstr>
      <vt:lpstr>結論</vt:lpstr>
      <vt:lpstr>感謝聆聽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43</cp:revision>
  <dcterms:created xsi:type="dcterms:W3CDTF">2018-10-24T13:01:00Z</dcterms:created>
  <dcterms:modified xsi:type="dcterms:W3CDTF">2018-11-01T00:34:52Z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