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4" r:id="rId8"/>
    <p:sldId id="275" r:id="rId9"/>
    <p:sldId id="263" r:id="rId10"/>
    <p:sldId id="276" r:id="rId11"/>
    <p:sldId id="272" r:id="rId12"/>
    <p:sldId id="273" r:id="rId13"/>
    <p:sldId id="261" r:id="rId14"/>
    <p:sldId id="264" r:id="rId15"/>
    <p:sldId id="265" r:id="rId16"/>
    <p:sldId id="266" r:id="rId17"/>
    <p:sldId id="267" r:id="rId18"/>
    <p:sldId id="27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E99"/>
    <a:srgbClr val="F49A98"/>
    <a:srgbClr val="BC8FDD"/>
    <a:srgbClr val="F779E5"/>
    <a:srgbClr val="98DB77"/>
    <a:srgbClr val="D975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6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FF99"/>
            </a:solidFill>
          </c:spPr>
          <c:dPt>
            <c:idx val="0"/>
            <c:spPr>
              <a:solidFill>
                <a:srgbClr val="00FFFF"/>
              </a:solidFill>
            </c:spPr>
          </c:dPt>
          <c:dPt>
            <c:idx val="1"/>
            <c:spPr>
              <a:solidFill>
                <a:srgbClr val="99FFCC"/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zh-TW"/>
              </a:p>
            </c:txPr>
            <c:showPercent val="1"/>
            <c:showLeaderLines val="1"/>
          </c:dLbls>
          <c:cat>
            <c:strRef>
              <c:f>工作表1!$A$4:$A$6</c:f>
              <c:strCache>
                <c:ptCount val="3"/>
                <c:pt idx="0">
                  <c:v>喜歡</c:v>
                </c:pt>
                <c:pt idx="1">
                  <c:v>不喜歡</c:v>
                </c:pt>
                <c:pt idx="2">
                  <c:v>沒有看法</c:v>
                </c:pt>
              </c:strCache>
            </c:strRef>
          </c:cat>
          <c:val>
            <c:numRef>
              <c:f>工作表1!$B$4:$B$6</c:f>
              <c:numCache>
                <c:formatCode>General</c:formatCode>
                <c:ptCount val="3"/>
                <c:pt idx="0">
                  <c:v>49</c:v>
                </c:pt>
                <c:pt idx="1">
                  <c:v>3</c:v>
                </c:pt>
                <c:pt idx="2">
                  <c:v>13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99FFCC"/>
              </a:solidFill>
            </c:spPr>
          </c:dPt>
          <c:dPt>
            <c:idx val="1"/>
            <c:spPr>
              <a:solidFill>
                <a:srgbClr val="00FFFF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zh-TW"/>
              </a:p>
            </c:txPr>
            <c:showPercent val="1"/>
            <c:showLeaderLines val="1"/>
          </c:dLbls>
          <c:cat>
            <c:strRef>
              <c:f>工作表1!$A$10:$A$12</c:f>
              <c:strCache>
                <c:ptCount val="3"/>
                <c:pt idx="0">
                  <c:v>喜歡</c:v>
                </c:pt>
                <c:pt idx="1">
                  <c:v>不喜歡</c:v>
                </c:pt>
                <c:pt idx="2">
                  <c:v>沒有看法</c:v>
                </c:pt>
              </c:strCache>
            </c:strRef>
          </c:cat>
          <c:val>
            <c:numRef>
              <c:f>工作表1!$B$10:$B$12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  <c:pt idx="2">
                  <c:v>25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9966"/>
              </a:solidFill>
            </c:spPr>
          </c:dPt>
          <c:dPt>
            <c:idx val="2"/>
            <c:spPr>
              <a:solidFill>
                <a:srgbClr val="76B6EA"/>
              </a:solidFill>
            </c:spPr>
          </c:dPt>
          <c:dPt>
            <c:idx val="3"/>
            <c:spPr>
              <a:solidFill>
                <a:srgbClr val="DAB0E2"/>
              </a:solidFill>
            </c:spPr>
          </c:dPt>
          <c:dPt>
            <c:idx val="4"/>
            <c:spPr>
              <a:solidFill>
                <a:srgbClr val="FFCCCC"/>
              </a:solidFill>
            </c:spPr>
          </c:dPt>
          <c:dPt>
            <c:idx val="5"/>
            <c:spPr>
              <a:solidFill>
                <a:srgbClr val="CCFF66"/>
              </a:solidFill>
            </c:spPr>
          </c:dPt>
          <c:dPt>
            <c:idx val="6"/>
            <c:spPr>
              <a:solidFill>
                <a:srgbClr val="6BE3D8"/>
              </a:solidFill>
            </c:spPr>
          </c:dPt>
          <c:dLbls>
            <c:showPercent val="1"/>
            <c:showLeaderLines val="1"/>
          </c:dLbls>
          <c:cat>
            <c:strRef>
              <c:f>工作表1!$A$5:$A$11</c:f>
              <c:strCache>
                <c:ptCount val="7"/>
                <c:pt idx="0">
                  <c:v>音樂</c:v>
                </c:pt>
                <c:pt idx="1">
                  <c:v>舞蹈</c:v>
                </c:pt>
                <c:pt idx="2">
                  <c:v>唱歌</c:v>
                </c:pt>
                <c:pt idx="3">
                  <c:v>外表</c:v>
                </c:pt>
                <c:pt idx="4">
                  <c:v>實力</c:v>
                </c:pt>
                <c:pt idx="5">
                  <c:v>個人技</c:v>
                </c:pt>
                <c:pt idx="6">
                  <c:v>其他</c:v>
                </c:pt>
              </c:strCache>
            </c:strRef>
          </c:cat>
          <c:val>
            <c:numRef>
              <c:f>工作表1!$B$5:$B$11</c:f>
              <c:numCache>
                <c:formatCode>General</c:formatCode>
                <c:ptCount val="7"/>
                <c:pt idx="0">
                  <c:v>51</c:v>
                </c:pt>
                <c:pt idx="1">
                  <c:v>55</c:v>
                </c:pt>
                <c:pt idx="2">
                  <c:v>58</c:v>
                </c:pt>
                <c:pt idx="3">
                  <c:v>58</c:v>
                </c:pt>
                <c:pt idx="4">
                  <c:v>47</c:v>
                </c:pt>
                <c:pt idx="5">
                  <c:v>37</c:v>
                </c:pt>
                <c:pt idx="6">
                  <c:v>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6BE3D8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CCFF66"/>
              </a:solidFill>
            </c:spPr>
          </c:dPt>
          <c:dLbls>
            <c:showPercent val="1"/>
            <c:showLeaderLines val="1"/>
          </c:dLbls>
          <c:cat>
            <c:strRef>
              <c:f>工作表1!$A$22:$A$24</c:f>
              <c:strCache>
                <c:ptCount val="3"/>
                <c:pt idx="0">
                  <c:v>認同</c:v>
                </c:pt>
                <c:pt idx="1">
                  <c:v>不認同</c:v>
                </c:pt>
                <c:pt idx="2">
                  <c:v>無意見</c:v>
                </c:pt>
              </c:strCache>
            </c:strRef>
          </c:cat>
          <c:val>
            <c:numRef>
              <c:f>工作表1!$B$22:$B$24</c:f>
              <c:numCache>
                <c:formatCode>General</c:formatCode>
                <c:ptCount val="3"/>
                <c:pt idx="0">
                  <c:v>50</c:v>
                </c:pt>
                <c:pt idx="1">
                  <c:v>2</c:v>
                </c:pt>
                <c:pt idx="2">
                  <c:v>53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4485651091092027E-2"/>
          <c:y val="0.15059279525763794"/>
          <c:w val="0.71741226088818622"/>
          <c:h val="0.790737483623940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33CCFF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CCFF66"/>
              </a:solidFill>
            </c:spPr>
          </c:dPt>
          <c:dLbls>
            <c:showPercent val="1"/>
            <c:showLeaderLines val="1"/>
          </c:dLbls>
          <c:cat>
            <c:strRef>
              <c:f>工作表1!$A$42:$A$44</c:f>
              <c:strCache>
                <c:ptCount val="3"/>
                <c:pt idx="0">
                  <c:v>正面</c:v>
                </c:pt>
                <c:pt idx="1">
                  <c:v>負面</c:v>
                </c:pt>
                <c:pt idx="2">
                  <c:v>不影響</c:v>
                </c:pt>
              </c:strCache>
            </c:strRef>
          </c:cat>
          <c:val>
            <c:numRef>
              <c:f>工作表1!$B$42:$B$44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75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DFABFF"/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76B6EA"/>
              </a:solidFill>
            </c:spPr>
          </c:dPt>
          <c:dPt>
            <c:idx val="3"/>
            <c:spPr>
              <a:solidFill>
                <a:srgbClr val="FFCA8F"/>
              </a:solidFill>
            </c:spPr>
          </c:dPt>
          <c:dPt>
            <c:idx val="4"/>
            <c:spPr>
              <a:solidFill>
                <a:srgbClr val="66FFCC"/>
              </a:solidFill>
            </c:spPr>
          </c:dPt>
          <c:dPt>
            <c:idx val="5"/>
            <c:spPr>
              <a:solidFill>
                <a:srgbClr val="CCFF66"/>
              </a:solidFill>
            </c:spPr>
          </c:dPt>
          <c:dLbls>
            <c:showPercent val="1"/>
            <c:showLeaderLines val="1"/>
          </c:dLbls>
          <c:cat>
            <c:strRef>
              <c:f>工作表1!$A$57:$A$62</c:f>
              <c:strCache>
                <c:ptCount val="6"/>
                <c:pt idx="0">
                  <c:v>電視</c:v>
                </c:pt>
                <c:pt idx="1">
                  <c:v>網際網路</c:v>
                </c:pt>
                <c:pt idx="2">
                  <c:v>社交網站</c:v>
                </c:pt>
                <c:pt idx="3">
                  <c:v>雜誌</c:v>
                </c:pt>
                <c:pt idx="4">
                  <c:v>手機</c:v>
                </c:pt>
                <c:pt idx="5">
                  <c:v>其他</c:v>
                </c:pt>
              </c:strCache>
            </c:strRef>
          </c:cat>
          <c:val>
            <c:numRef>
              <c:f>工作表1!$B$57:$B$62</c:f>
              <c:numCache>
                <c:formatCode>General</c:formatCode>
                <c:ptCount val="6"/>
                <c:pt idx="0">
                  <c:v>28</c:v>
                </c:pt>
                <c:pt idx="1">
                  <c:v>28</c:v>
                </c:pt>
                <c:pt idx="2">
                  <c:v>15</c:v>
                </c:pt>
                <c:pt idx="3">
                  <c:v>8</c:v>
                </c:pt>
                <c:pt idx="4">
                  <c:v>54</c:v>
                </c:pt>
                <c:pt idx="5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847BF2-044B-4C78-BB58-AEEF48682AF2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11FC09-13FD-44C2-B626-0CC4A96BF5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6511131" cy="1102091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Microsoft JhengHei UI" pitchFamily="34" charset="-120"/>
                <a:ea typeface="Microsoft JhengHei UI" pitchFamily="34" charset="-120"/>
                <a:cs typeface="Meiryo" pitchFamily="34" charset="-128"/>
              </a:rPr>
              <a:t>參賽學生</a:t>
            </a:r>
            <a:r>
              <a:rPr lang="en-US" altLang="zh-TW" sz="2000" dirty="0" smtClean="0">
                <a:latin typeface="Microsoft JhengHei UI" pitchFamily="34" charset="-120"/>
                <a:ea typeface="Microsoft JhengHei UI" pitchFamily="34" charset="-120"/>
                <a:cs typeface="Meiryo" pitchFamily="34" charset="-128"/>
              </a:rPr>
              <a:t>:</a:t>
            </a:r>
            <a:r>
              <a:rPr lang="zh-TW" altLang="en-US" sz="2000" dirty="0" smtClean="0">
                <a:latin typeface="Microsoft JhengHei UI" pitchFamily="34" charset="-120"/>
                <a:ea typeface="Microsoft JhengHei UI" pitchFamily="34" charset="-120"/>
                <a:cs typeface="Meiryo" pitchFamily="34" charset="-128"/>
              </a:rPr>
              <a:t>周沛岑、邱彙晴、劉凱慈、廖芸萱</a:t>
            </a:r>
            <a:endParaRPr lang="en-US" altLang="zh-TW" sz="2000" dirty="0" smtClean="0">
              <a:latin typeface="Microsoft JhengHei UI" pitchFamily="34" charset="-120"/>
              <a:ea typeface="Microsoft JhengHei UI" pitchFamily="34" charset="-120"/>
              <a:cs typeface="Meiryo" pitchFamily="34" charset="-128"/>
            </a:endParaRPr>
          </a:p>
          <a:p>
            <a:r>
              <a:rPr lang="zh-TW" altLang="en-US" sz="2000" dirty="0">
                <a:latin typeface="Microsoft JhengHei UI" pitchFamily="34" charset="-120"/>
                <a:ea typeface="Microsoft JhengHei UI" pitchFamily="34" charset="-120"/>
                <a:cs typeface="Meiryo" pitchFamily="34" charset="-128"/>
              </a:rPr>
              <a:t>指導老師</a:t>
            </a:r>
            <a:r>
              <a:rPr lang="en-US" altLang="zh-TW" sz="2000" dirty="0" smtClean="0">
                <a:latin typeface="Microsoft JhengHei UI" pitchFamily="34" charset="-120"/>
                <a:ea typeface="Microsoft JhengHei UI" pitchFamily="34" charset="-120"/>
                <a:cs typeface="Meiryo" pitchFamily="34" charset="-128"/>
              </a:rPr>
              <a:t>:</a:t>
            </a:r>
            <a:r>
              <a:rPr lang="zh-TW" altLang="en-US" sz="2000" dirty="0">
                <a:latin typeface="Microsoft JhengHei UI" pitchFamily="34" charset="-120"/>
                <a:ea typeface="Microsoft JhengHei UI" pitchFamily="34" charset="-120"/>
                <a:cs typeface="Meiryo" pitchFamily="34" charset="-128"/>
              </a:rPr>
              <a:t>張瑜珍</a:t>
            </a:r>
            <a:endParaRPr lang="en-US" altLang="zh-TW" sz="2000" dirty="0" smtClean="0">
              <a:latin typeface="Microsoft JhengHei UI" pitchFamily="34" charset="-120"/>
              <a:ea typeface="Microsoft JhengHei UI" pitchFamily="34" charset="-120"/>
              <a:cs typeface="Meiryo" pitchFamily="34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105273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Cambria Math" pitchFamily="18" charset="0"/>
                <a:ea typeface="Cambria Math" pitchFamily="18" charset="0"/>
                <a:cs typeface="Microsoft New Tai Lue" pitchFamily="34" charset="0"/>
              </a:rPr>
              <a:t>Bubby—</a:t>
            </a:r>
            <a:endParaRPr lang="en-US" altLang="zh-TW" dirty="0" smtClean="0">
              <a:latin typeface="Cambria Math" pitchFamily="18" charset="0"/>
              <a:ea typeface="Cambria Math" pitchFamily="18" charset="0"/>
              <a:cs typeface="Microsoft New Tai Lue" pitchFamily="34" charset="0"/>
            </a:endParaRPr>
          </a:p>
          <a:p>
            <a:r>
              <a:rPr lang="en-US" altLang="zh-TW" sz="28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『</a:t>
            </a:r>
            <a:r>
              <a:rPr lang="zh-TW" altLang="en-US" sz="28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韓流來襲</a:t>
            </a:r>
            <a:r>
              <a:rPr lang="en-US" altLang="zh-TW" sz="28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』</a:t>
            </a:r>
            <a:r>
              <a:rPr lang="zh-TW" altLang="en-US" sz="28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對青少年的吸引力</a:t>
            </a:r>
          </a:p>
        </p:txBody>
      </p:sp>
    </p:spTree>
    <p:extLst>
      <p:ext uri="{BB962C8B-B14F-4D97-AF65-F5344CB8AC3E}">
        <p14:creationId xmlns:p14="http://schemas.microsoft.com/office/powerpoint/2010/main" xmlns="" val="24794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34709" y="188640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韓流對青少年的影響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韓流偶像多從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歲出道，青少年容易與他們之間建立強烈的認同感與參與感，成為青少年情感寄託的對象。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青少年價值觀處於形成的重要時期，容易接受新鮮事物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新知識、新觀念，因此對韓流的接受度很高，容易吸收韓流偶像帶來的價值觀。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過度盲目追星可能影響青少年的健康成長。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青少年崇拜偶像的行為，也會影響到青少年的生活方式與消費習慣。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9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問卷研究結果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依據問卷調查顯示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化仁國中</a:t>
            </a: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女生青少年大多數都是喜愛韓流，只有少數人不喜歡韓流。</a:t>
            </a:r>
            <a:endParaRPr lang="en-US" altLang="zh-TW" b="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7705517"/>
              </p:ext>
            </p:extLst>
          </p:nvPr>
        </p:nvGraphicFramePr>
        <p:xfrm>
          <a:off x="3323320" y="1700808"/>
          <a:ext cx="5796136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73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問卷研究結果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112474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依據問卷調查顯示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化仁國中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男生大多數為「無看法」，「喜歡」排名第二，只有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少數人不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喜歡。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1612667"/>
              </p:ext>
            </p:extLst>
          </p:nvPr>
        </p:nvGraphicFramePr>
        <p:xfrm>
          <a:off x="3396952" y="1988840"/>
          <a:ext cx="5580112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4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問卷研究結果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8881084"/>
              </p:ext>
            </p:extLst>
          </p:nvPr>
        </p:nvGraphicFramePr>
        <p:xfrm>
          <a:off x="3419872" y="1556792"/>
          <a:ext cx="5724128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104729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依據問卷調查顯示，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化仁國中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青少年喜愛偶像的原因，依排名排列，外表、唱歌、舞蹈並列第一，其次為音樂、實力、個人技。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4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問卷研究結果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1129501"/>
              </p:ext>
            </p:extLst>
          </p:nvPr>
        </p:nvGraphicFramePr>
        <p:xfrm>
          <a:off x="3563888" y="1916832"/>
          <a:ext cx="5490356" cy="341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39552" y="108961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依據問卷調查顯示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，化仁國中青少年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對於韓流的價值觀大多數為「無意見」，「認同」排名第二，只有少數人「不認同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8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問卷研究結果（五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11247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依據問卷調查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顯示，大多數化仁國中家長認為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韓流對青少年不會有太大的影響，只有少數的家長認為會有負面的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影響。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4451052"/>
              </p:ext>
            </p:extLst>
          </p:nvPr>
        </p:nvGraphicFramePr>
        <p:xfrm>
          <a:off x="3203848" y="1484784"/>
          <a:ext cx="5952728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573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問卷研究結果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7629243"/>
              </p:ext>
            </p:extLst>
          </p:nvPr>
        </p:nvGraphicFramePr>
        <p:xfrm>
          <a:off x="3131840" y="1700808"/>
          <a:ext cx="5932313" cy="356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3568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依據問卷調查顯示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化仁國中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青少年大多是透過手機、網際網路、電視、社交網站來認識韓國流行文化。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36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980728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韓國流行文化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內容，由韓劇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開始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帶動，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接著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韓國政府投注資金在文化產業上，將韓國電影推銷到國際，造成全球性的韓流現象。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、韓國經紀公司培養練習生都經過多年刻苦訓練，學習歌唱、舞蹈、儀態、心理課程，透過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3C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產品及網際網路到海外宣傳，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曲風加入輕快的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節奏、流行電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音、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Hip—pop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RAP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受到普遍大眾支持。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三、大多數的韓國藝人，年齡與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粉絲接近，對於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青少年的吸引力也比較大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，許多青少年模仿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偶像的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行為，能夠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抒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發心情，幫助成長。但如果盲目追星也會影響身心健康。從化仁國中的問卷中我們發現女生比男生更喜歡韓流，家長普遍支持孩子，可能是因為孩子並不會過度崇拜偶像。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909144" y="1124744"/>
            <a:ext cx="10666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感謝聆聽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Thank you for listening.</a:t>
            </a:r>
          </a:p>
          <a:p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078" y="28529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研究動機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119675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近年來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，青少年十分熱衷追尋自己喜愛的偶像，我們發現現今青少年喜歡的偶像大多偏向韓星，韓流來襲影響的範圍越來越廣泛，內容包含韓國電影、電視劇、韓國音樂、圖書、電子遊戲、服飾、飲食、體育、旅遊觀光、化妝美容、韓語等等。我們希望透過這次小論文專題，能更深入的了解到青少年喜歡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韓國流行文化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』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的原因、以及韓流的來襲對於我們日常生活中產生哪些影響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3274" y="3000410"/>
            <a:ext cx="1490464" cy="20338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4" y="3039378"/>
            <a:ext cx="3190563" cy="20230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039378"/>
            <a:ext cx="3030897" cy="20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研究目的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興起的原因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現今青少年為何如此喜愛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韓國流行文化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韓流來襲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青少年的影響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/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2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研究方法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52281"/>
            <a:ext cx="2901905" cy="18261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733" y="2848939"/>
            <a:ext cx="3370267" cy="22468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2597"/>
            <a:ext cx="3131840" cy="208580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17722" y="98072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問卷來調查青少年對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韓國流行文化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看法，用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圓餅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分析調查結果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，以化仁國中學生為例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花蓮縣立文化局圖書館，借閱和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韓國流行文化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相關的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書籍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瀏覽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韓國流行文化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相關的文章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453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研究流程架構圖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37084" y="1454695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rgbClr val="F49A98">
                  <a:tint val="66000"/>
                  <a:satMod val="160000"/>
                </a:srgbClr>
              </a:gs>
              <a:gs pos="50000">
                <a:srgbClr val="F49A98">
                  <a:tint val="44500"/>
                  <a:satMod val="160000"/>
                </a:srgbClr>
              </a:gs>
              <a:gs pos="100000">
                <a:srgbClr val="F49A9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49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確認主題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699792" y="1454695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3A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決定研究目的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37084" y="3592223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rgbClr val="F779E5">
                  <a:tint val="66000"/>
                  <a:satMod val="160000"/>
                </a:srgbClr>
              </a:gs>
              <a:gs pos="50000">
                <a:srgbClr val="F779E5">
                  <a:tint val="44500"/>
                  <a:satMod val="160000"/>
                </a:srgbClr>
              </a:gs>
              <a:gs pos="100000">
                <a:srgbClr val="F779E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77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得出決論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699792" y="3573016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BC8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上傳檔案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860032" y="1454695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查詢文獻資料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860032" y="3573016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撰寫研究報告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948264" y="1484107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rgbClr val="98DB77">
                  <a:tint val="66000"/>
                  <a:satMod val="160000"/>
                </a:srgbClr>
              </a:gs>
              <a:gs pos="50000">
                <a:srgbClr val="98DB77">
                  <a:tint val="44500"/>
                  <a:satMod val="160000"/>
                </a:srgbClr>
              </a:gs>
              <a:gs pos="100000">
                <a:srgbClr val="98DB7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8D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問卷調查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948264" y="3573016"/>
            <a:ext cx="1368152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統整資料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104255" y="1742727"/>
            <a:ext cx="432048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236097" y="1742727"/>
            <a:ext cx="432048" cy="288032"/>
          </a:xfrm>
          <a:prstGeom prst="rightArrow">
            <a:avLst/>
          </a:prstGeom>
          <a:solidFill>
            <a:srgbClr val="F3AE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374635" y="1772139"/>
            <a:ext cx="432048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向右箭號 15"/>
          <p:cNvSpPr/>
          <p:nvPr/>
        </p:nvSpPr>
        <p:spPr>
          <a:xfrm rot="10800000">
            <a:off x="2104254" y="3880255"/>
            <a:ext cx="432048" cy="288032"/>
          </a:xfrm>
          <a:prstGeom prst="rightArrow">
            <a:avLst/>
          </a:prstGeom>
          <a:solidFill>
            <a:srgbClr val="BC8FDD"/>
          </a:solidFill>
          <a:ln>
            <a:solidFill>
              <a:srgbClr val="BC8F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7416316" y="2817236"/>
            <a:ext cx="432048" cy="2880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0800000">
            <a:off x="4236097" y="3861048"/>
            <a:ext cx="432048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10800000">
            <a:off x="6374635" y="3861048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44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研究架構圖</a:t>
            </a:r>
          </a:p>
        </p:txBody>
      </p:sp>
      <p:sp>
        <p:nvSpPr>
          <p:cNvPr id="5" name="矩形 4"/>
          <p:cNvSpPr/>
          <p:nvPr/>
        </p:nvSpPr>
        <p:spPr>
          <a:xfrm>
            <a:off x="1403648" y="1276164"/>
            <a:ext cx="432048" cy="2736304"/>
          </a:xfrm>
          <a:prstGeom prst="rect">
            <a:avLst/>
          </a:prstGeom>
          <a:gradFill flip="none" rotWithShape="1">
            <a:gsLst>
              <a:gs pos="0">
                <a:srgbClr val="F49A98">
                  <a:tint val="66000"/>
                  <a:satMod val="160000"/>
                </a:srgbClr>
              </a:gs>
              <a:gs pos="50000">
                <a:srgbClr val="F49A98">
                  <a:tint val="44500"/>
                  <a:satMod val="160000"/>
                </a:srgbClr>
              </a:gs>
              <a:gs pos="100000">
                <a:srgbClr val="F49A9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3AE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韓國流行文化的興起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1171" y="1241140"/>
            <a:ext cx="2448272" cy="3600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韓流的定義與發展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1171" y="2417643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韓流的吸引力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1171" y="3796444"/>
            <a:ext cx="2448272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韓流帶來的影響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1821091" y="2633667"/>
            <a:ext cx="28803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120884" y="1409125"/>
            <a:ext cx="0" cy="123519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2120883" y="2637623"/>
            <a:ext cx="1" cy="135750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endCxn id="6" idx="1"/>
          </p:cNvCxnSpPr>
          <p:nvPr/>
        </p:nvCxnSpPr>
        <p:spPr>
          <a:xfrm>
            <a:off x="2120884" y="1421160"/>
            <a:ext cx="42028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endCxn id="9" idx="1"/>
          </p:cNvCxnSpPr>
          <p:nvPr/>
        </p:nvCxnSpPr>
        <p:spPr>
          <a:xfrm>
            <a:off x="2109123" y="2633667"/>
            <a:ext cx="43204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109123" y="3995126"/>
            <a:ext cx="43204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400936" y="988132"/>
            <a:ext cx="2556994" cy="288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歷史背景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11243" y="1376257"/>
            <a:ext cx="2555371" cy="288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政府的推動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19529" y="2030801"/>
            <a:ext cx="2555371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藝人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19530" y="2834884"/>
            <a:ext cx="2555371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周邊商品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39069" y="2417643"/>
            <a:ext cx="2555371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綜藝節目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22437" y="3404863"/>
            <a:ext cx="2506554" cy="63975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問卷分析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以化仁國中學生為例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11243" y="4168756"/>
            <a:ext cx="2506554" cy="2880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查詢文獻資料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3" name="直線接點 52"/>
          <p:cNvCxnSpPr>
            <a:stCxn id="6" idx="3"/>
          </p:cNvCxnSpPr>
          <p:nvPr/>
        </p:nvCxnSpPr>
        <p:spPr>
          <a:xfrm>
            <a:off x="4989443" y="1421160"/>
            <a:ext cx="18059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 flipV="1">
            <a:off x="5170037" y="1111627"/>
            <a:ext cx="0" cy="3324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5170037" y="1409125"/>
            <a:ext cx="0" cy="17645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5170037" y="1122242"/>
            <a:ext cx="25131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5168415" y="1585579"/>
            <a:ext cx="2529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4989443" y="2594720"/>
            <a:ext cx="1805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H="1">
            <a:off x="5170037" y="2174817"/>
            <a:ext cx="1" cy="83980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5181429" y="2172559"/>
            <a:ext cx="2529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5127370" y="2594720"/>
            <a:ext cx="28711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5160267" y="3014624"/>
            <a:ext cx="26108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>
            <a:stCxn id="10" idx="3"/>
          </p:cNvCxnSpPr>
          <p:nvPr/>
        </p:nvCxnSpPr>
        <p:spPr>
          <a:xfrm>
            <a:off x="4989443" y="4012468"/>
            <a:ext cx="17082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 flipH="1">
            <a:off x="5160267" y="3686809"/>
            <a:ext cx="1" cy="65131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5164998" y="3686809"/>
            <a:ext cx="24462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5164998" y="4340156"/>
            <a:ext cx="24624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95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105273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韓國流行文化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究竟是什麼呢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856" y="2132856"/>
            <a:ext cx="47251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6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『</a:t>
            </a:r>
            <a:r>
              <a:rPr lang="zh-TW" altLang="en-US" dirty="0" smtClean="0"/>
              <a:t>韓國流行文化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的定義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19675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指的是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韓國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流行文化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在亞洲和世界範圍內流行的現象。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內容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包含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韓國電影、電視劇、韓國音樂、圖書、電子遊戲、服飾、飲食、體育、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旅遊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觀光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、化妝美容、韓語等，其中以韓國電影和電視劇最具但表性。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68" y="2520191"/>
            <a:ext cx="2520280" cy="25202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312" y="3288776"/>
            <a:ext cx="3993865" cy="17516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09" b="19834"/>
          <a:stretch/>
        </p:blipFill>
        <p:spPr>
          <a:xfrm>
            <a:off x="6472155" y="3288776"/>
            <a:ext cx="2671845" cy="17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3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19140000">
            <a:off x="1178688" y="1030142"/>
            <a:ext cx="5650992" cy="1207509"/>
          </a:xfrm>
        </p:spPr>
        <p:txBody>
          <a:bodyPr/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研究結果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603</TotalTime>
  <Words>890</Words>
  <Application>Microsoft Office PowerPoint</Application>
  <PresentationFormat>如螢幕大小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角度</vt:lpstr>
      <vt:lpstr>投影片 1</vt:lpstr>
      <vt:lpstr>研究動機</vt:lpstr>
      <vt:lpstr>研究目的</vt:lpstr>
      <vt:lpstr>研究方法</vt:lpstr>
      <vt:lpstr>研究流程架構圖</vt:lpstr>
      <vt:lpstr>研究架構圖</vt:lpstr>
      <vt:lpstr>投影片 7</vt:lpstr>
      <vt:lpstr>『韓國流行文化』的定義</vt:lpstr>
      <vt:lpstr>研究結果</vt:lpstr>
      <vt:lpstr>投影片 10</vt:lpstr>
      <vt:lpstr>問卷研究結果(一)</vt:lpstr>
      <vt:lpstr>問卷研究結果(二)</vt:lpstr>
      <vt:lpstr>問卷研究結果(三)</vt:lpstr>
      <vt:lpstr>問卷研究結果(四)</vt:lpstr>
      <vt:lpstr>問卷研究結果（五)</vt:lpstr>
      <vt:lpstr>問卷研究結果(六)</vt:lpstr>
      <vt:lpstr>結論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2Fmeeting</cp:lastModifiedBy>
  <cp:revision>47</cp:revision>
  <dcterms:created xsi:type="dcterms:W3CDTF">2018-10-22T08:39:33Z</dcterms:created>
  <dcterms:modified xsi:type="dcterms:W3CDTF">2018-10-31T08:16:17Z</dcterms:modified>
</cp:coreProperties>
</file>